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7"/>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34" r:id="rId17"/>
    <p:sldId id="330" r:id="rId18"/>
    <p:sldId id="331" r:id="rId19"/>
    <p:sldId id="333" r:id="rId20"/>
    <p:sldId id="305" r:id="rId21"/>
    <p:sldId id="306" r:id="rId22"/>
    <p:sldId id="301" r:id="rId23"/>
    <p:sldId id="307" r:id="rId24"/>
    <p:sldId id="308"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32" r:id="rId45"/>
    <p:sldId id="261" r:id="rId46"/>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9" autoAdjust="0"/>
  </p:normalViewPr>
  <p:slideViewPr>
    <p:cSldViewPr>
      <p:cViewPr>
        <p:scale>
          <a:sx n="66" d="100"/>
          <a:sy n="66" d="100"/>
        </p:scale>
        <p:origin x="-2106" y="-120"/>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FFS</a:t>
            </a:r>
            <a:r>
              <a:rPr lang="zh-CN" altLang="en-US" dirty="0" smtClean="0"/>
              <a:t>应该不予考虑</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FFS</a:t>
            </a:r>
            <a:r>
              <a:rPr lang="zh-CN" altLang="en-US" dirty="0" smtClean="0"/>
              <a:t>应该不予考虑</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文字错误</a:t>
            </a:r>
            <a:r>
              <a:rPr lang="en-US" altLang="zh-CN" dirty="0" smtClean="0"/>
              <a:t>:</a:t>
            </a:r>
            <a:r>
              <a:rPr lang="zh-CN" altLang="en-US" dirty="0" smtClean="0"/>
              <a:t>接口改为类型</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场景一问题应该是在同一个进程</a:t>
            </a:r>
            <a:r>
              <a:rPr lang="en-US" altLang="zh-CN" dirty="0" smtClean="0"/>
              <a:t>,</a:t>
            </a:r>
            <a:r>
              <a:rPr lang="zh-CN" altLang="en-US" dirty="0" smtClean="0"/>
              <a:t>不同线程中</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294305"/>
          </a:xfrm>
          <a:prstGeom prst="rect">
            <a:avLst/>
          </a:prstGeom>
          <a:noFill/>
        </p:spPr>
        <p:txBody>
          <a:bodyPr wrap="square" rtlCol="0">
            <a:spAutoFit/>
          </a:bodyPr>
          <a:lstStyle/>
          <a:p>
            <a:pPr algn="l"/>
            <a:r>
              <a:rPr lang="en-US" altLang="zh-CN" dirty="0" err="1" smtClean="0"/>
              <a:t>redis</a:t>
            </a:r>
            <a:r>
              <a:rPr lang="zh-CN" altLang="en-US" dirty="0" smtClean="0"/>
              <a:t>集群</a:t>
            </a:r>
            <a:r>
              <a:rPr lang="en-US" altLang="zh-CN" dirty="0" err="1" smtClean="0"/>
              <a:t>sharding</a:t>
            </a:r>
            <a:r>
              <a:rPr lang="zh-CN" altLang="en-US" dirty="0" smtClean="0"/>
              <a:t>时</a:t>
            </a:r>
            <a:r>
              <a:rPr lang="en-US" altLang="zh-CN" dirty="0" smtClean="0"/>
              <a:t>, </a:t>
            </a:r>
            <a:r>
              <a:rPr lang="zh-CN" altLang="en-US" dirty="0" smtClean="0"/>
              <a:t>有些命令是不支持的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p>
          <a:p>
            <a:pPr lvl="1" algn="l">
              <a:buFont typeface="Arial" pitchFamily="34" charset="0"/>
              <a:buChar char="•"/>
            </a:pPr>
            <a:r>
              <a:rPr lang="en-US" altLang="zh-CN" dirty="0" smtClean="0"/>
              <a:t> </a:t>
            </a:r>
            <a:r>
              <a:rPr lang="en-US" altLang="zh-CN" sz="3200" dirty="0" err="1" smtClean="0"/>
              <a:t>mset</a:t>
            </a:r>
            <a:r>
              <a:rPr lang="en-US" altLang="zh-CN" sz="3200" dirty="0" smtClean="0"/>
              <a:t>   #product#id_1   1000   #product#id_2   1001</a:t>
            </a:r>
          </a:p>
          <a:p>
            <a:pPr lvl="1" algn="l">
              <a:buFont typeface="Arial" pitchFamily="34" charset="0"/>
              <a:buChar char="•"/>
            </a:pPr>
            <a:r>
              <a:rPr lang="en-US" altLang="zh-CN" sz="3200" dirty="0" smtClean="0"/>
              <a:t> </a:t>
            </a:r>
            <a:r>
              <a:rPr lang="en-US" altLang="zh-CN" sz="3200" dirty="0" err="1" smtClean="0"/>
              <a:t>mget</a:t>
            </a:r>
            <a:r>
              <a:rPr lang="en-US" altLang="zh-CN" sz="3200" dirty="0" smtClean="0"/>
              <a:t>   #product#id_1   #product#id_2</a:t>
            </a:r>
          </a:p>
          <a:p>
            <a:pPr lvl="1" algn="l"/>
            <a:r>
              <a:rPr lang="zh-CN" altLang="en-US" dirty="0" smtClean="0"/>
              <a:t>当使用</a:t>
            </a:r>
            <a:r>
              <a:rPr lang="en-US" altLang="zh-CN" dirty="0" smtClean="0"/>
              <a:t>#product#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这里</a:t>
            </a:r>
            <a:r>
              <a:rPr lang="en-US" altLang="zh-CN" dirty="0" smtClean="0"/>
              <a:t>, </a:t>
            </a:r>
            <a:r>
              <a:rPr lang="zh-CN" altLang="en-US" dirty="0" smtClean="0"/>
              <a:t>可选择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957784"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434216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5400000">
            <a:off x="1991082"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6" name="直接箭头连接符 65"/>
          <p:cNvCxnSpPr>
            <a:endCxn id="29" idx="3"/>
          </p:cNvCxnSpPr>
          <p:nvPr/>
        </p:nvCxnSpPr>
        <p:spPr bwMode="auto">
          <a:xfrm>
            <a:off x="2505956" y="6100936"/>
            <a:ext cx="3312368"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2505956" y="6100936"/>
            <a:ext cx="6732748" cy="10081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rot="5400000">
            <a:off x="5267446"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endCxn id="28" idx="3"/>
          </p:cNvCxnSpPr>
          <p:nvPr/>
        </p:nvCxnSpPr>
        <p:spPr bwMode="auto">
          <a:xfrm rot="10800000" flipV="1">
            <a:off x="2433948" y="6100936"/>
            <a:ext cx="3384376"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5818324" y="6100936"/>
            <a:ext cx="3348372" cy="10801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p:nvPr/>
        </p:nvCxnSpPr>
        <p:spPr bwMode="auto">
          <a:xfrm rot="10800000" flipV="1">
            <a:off x="5710312" y="6100936"/>
            <a:ext cx="3492388" cy="9361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8" name="直接箭头连接符 77"/>
          <p:cNvCxnSpPr>
            <a:endCxn id="28" idx="3"/>
          </p:cNvCxnSpPr>
          <p:nvPr/>
        </p:nvCxnSpPr>
        <p:spPr bwMode="auto">
          <a:xfrm rot="10800000" flipV="1">
            <a:off x="2433948" y="6100936"/>
            <a:ext cx="6696744"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不同的业务系统使用的集群应相互隔离</a:t>
            </a:r>
            <a:r>
              <a:rPr lang="en-US" altLang="zh-CN" sz="2800" dirty="0" smtClean="0"/>
              <a:t>(</a:t>
            </a:r>
            <a:r>
              <a:rPr lang="zh-CN" altLang="en-US" sz="2800" dirty="0" smtClean="0"/>
              <a:t>容灾及</a:t>
            </a:r>
            <a:r>
              <a:rPr lang="en-US" altLang="zh-CN" sz="2800" dirty="0" smtClean="0"/>
              <a:t>namespace</a:t>
            </a:r>
            <a:r>
              <a:rPr lang="zh-CN" altLang="en-US" sz="2800" dirty="0" smtClean="0"/>
              <a:t>污染考虑</a:t>
            </a:r>
            <a:r>
              <a:rPr lang="en-US" altLang="zh-CN" sz="2800" dirty="0" smtClean="0"/>
              <a:t>)</a:t>
            </a:r>
          </a:p>
          <a:p>
            <a:pPr algn="l">
              <a:buFont typeface="Arial" pitchFamily="34" charset="0"/>
              <a:buChar char="•"/>
            </a:pPr>
            <a:r>
              <a:rPr lang="en-US" altLang="zh-CN" sz="2800" dirty="0" smtClean="0"/>
              <a:t> </a:t>
            </a:r>
            <a:r>
              <a:rPr lang="zh-CN" altLang="en-US" sz="2800" dirty="0" smtClean="0"/>
              <a:t>每个集群</a:t>
            </a:r>
            <a:r>
              <a:rPr lang="en-US" altLang="zh-CN" sz="2800" dirty="0" err="1" smtClean="0"/>
              <a:t>sharding</a:t>
            </a:r>
            <a:r>
              <a:rPr lang="zh-CN" altLang="en-US" sz="2800" dirty="0" smtClean="0"/>
              <a:t>可分为若干个组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r>
              <a:rPr lang="en-US" altLang="zh-CN" sz="2800" dirty="0" smtClean="0"/>
              <a:t>(</a:t>
            </a:r>
            <a:r>
              <a:rPr lang="zh-CN" altLang="en-US" sz="2800" dirty="0" smtClean="0"/>
              <a:t>分区容忍性</a:t>
            </a:r>
            <a:r>
              <a:rPr lang="en-US" altLang="zh-CN" sz="2800" dirty="0" smtClean="0"/>
              <a:t>)</a:t>
            </a:r>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p>
          <a:p>
            <a:pPr algn="l">
              <a:buFont typeface="Arial" pitchFamily="34" charset="0"/>
              <a:buChar char="•"/>
            </a:pPr>
            <a:r>
              <a:rPr lang="zh-CN" altLang="en-US" sz="2800" dirty="0" smtClean="0"/>
              <a:t> 集群可以有认证机制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FFS: </a:t>
            </a:r>
            <a:r>
              <a:rPr lang="en-US" altLang="zh-CN" sz="3200" dirty="0" err="1" smtClean="0"/>
              <a:t>ffsClient.putBlob</a:t>
            </a:r>
            <a:r>
              <a:rPr lang="en-US" altLang="zh-CN" sz="3200" dirty="0" smtClean="0"/>
              <a:t>(</a:t>
            </a:r>
            <a:r>
              <a:rPr lang="en-US" altLang="zh-CN" sz="3200" dirty="0" err="1" smtClean="0"/>
              <a:t>tableName</a:t>
            </a:r>
            <a:r>
              <a:rPr lang="en-US" altLang="zh-CN" sz="3200" dirty="0" smtClean="0"/>
              <a:t>, </a:t>
            </a:r>
            <a:r>
              <a:rPr lang="en-US" altLang="zh-CN" sz="3200" dirty="0" err="1" smtClean="0"/>
              <a:t>fileId</a:t>
            </a:r>
            <a:r>
              <a:rPr lang="en-US" altLang="zh-CN" sz="3200" i="1" dirty="0" smtClean="0"/>
              <a:t>, </a:t>
            </a:r>
            <a:r>
              <a:rPr lang="en-US" altLang="zh-CN" sz="3200" i="1" dirty="0" err="1" smtClean="0"/>
              <a:t>inputStream</a:t>
            </a:r>
            <a:r>
              <a:rPr lang="en-US" altLang="zh-CN" sz="3200" i="1" dirty="0" smtClean="0"/>
              <a:t>, null);</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3"/>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复制策略</a:t>
            </a:r>
            <a:endParaRPr lang="zh-CN" altLang="en-US" sz="4800" dirty="0"/>
          </a:p>
        </p:txBody>
      </p:sp>
      <p:graphicFrame>
        <p:nvGraphicFramePr>
          <p:cNvPr id="11" name="表格 10"/>
          <p:cNvGraphicFramePr>
            <a:graphicFrameLocks noGrp="1"/>
          </p:cNvGraphicFramePr>
          <p:nvPr/>
        </p:nvGraphicFramePr>
        <p:xfrm>
          <a:off x="741760" y="1060377"/>
          <a:ext cx="11161241" cy="7560839"/>
        </p:xfrm>
        <a:graphic>
          <a:graphicData uri="http://schemas.openxmlformats.org/drawingml/2006/table">
            <a:tbl>
              <a:tblPr firstRow="1" bandRow="1">
                <a:tableStyleId>{5C22544A-7EE6-4342-B048-85BDC9FD1C3A}</a:tableStyleId>
              </a:tblPr>
              <a:tblGrid>
                <a:gridCol w="2696676"/>
                <a:gridCol w="3820291"/>
                <a:gridCol w="4644274"/>
              </a:tblGrid>
              <a:tr h="1304307">
                <a:tc>
                  <a:txBody>
                    <a:bodyPr/>
                    <a:lstStyle/>
                    <a:p>
                      <a:pPr algn="ctr"/>
                      <a:endParaRPr lang="zh-CN" altLang="en-US" sz="3600" dirty="0"/>
                    </a:p>
                  </a:txBody>
                  <a:tcPr anchor="ctr"/>
                </a:tc>
                <a:tc>
                  <a:txBody>
                    <a:bodyPr/>
                    <a:lstStyle/>
                    <a:p>
                      <a:pPr algn="ctr"/>
                      <a:r>
                        <a:rPr lang="zh-CN" altLang="en-US" sz="3600" dirty="0" smtClean="0"/>
                        <a:t>对等复制</a:t>
                      </a:r>
                      <a:endParaRPr lang="zh-CN" alt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t>主从复制</a:t>
                      </a:r>
                    </a:p>
                  </a:txBody>
                  <a:tcPr anchor="ctr"/>
                </a:tc>
              </a:tr>
              <a:tr h="1511547">
                <a:tc>
                  <a:txBody>
                    <a:bodyPr/>
                    <a:lstStyle/>
                    <a:p>
                      <a:pPr algn="ctr"/>
                      <a:r>
                        <a:rPr lang="zh-CN" altLang="en-US" sz="3200" b="1" dirty="0" smtClean="0">
                          <a:solidFill>
                            <a:schemeClr val="bg1"/>
                          </a:solidFill>
                        </a:rPr>
                        <a:t>说明</a:t>
                      </a:r>
                      <a:endParaRPr lang="zh-CN" altLang="en-US" sz="32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0000"/>
                          </a:solidFill>
                        </a:rPr>
                        <a:t>各节点地位平等</a:t>
                      </a:r>
                      <a:r>
                        <a:rPr lang="en-US" altLang="zh-CN" sz="2400" dirty="0" smtClean="0">
                          <a:solidFill>
                            <a:srgbClr val="000000"/>
                          </a:solidFill>
                        </a:rPr>
                        <a:t>, </a:t>
                      </a:r>
                      <a:r>
                        <a:rPr lang="zh-CN" altLang="en-US" sz="2400" dirty="0" smtClean="0">
                          <a:solidFill>
                            <a:srgbClr val="000000"/>
                          </a:solidFill>
                        </a:rPr>
                        <a:t>每个节点均可进行读写操作</a:t>
                      </a:r>
                      <a:r>
                        <a:rPr lang="en-US" altLang="zh-CN" sz="2400" dirty="0" smtClean="0">
                          <a:solidFill>
                            <a:srgbClr val="000000"/>
                          </a:solidFill>
                        </a:rPr>
                        <a:t>.</a:t>
                      </a:r>
                      <a:r>
                        <a:rPr lang="zh-CN" altLang="en-US" sz="2400" dirty="0" smtClean="0">
                          <a:solidFill>
                            <a:srgbClr val="000000"/>
                          </a:solidFill>
                        </a:rPr>
                        <a:t>一般通过集群中大部分节点数据一致来保证一致性</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rgbClr val="000000"/>
                          </a:solidFill>
                        </a:rPr>
                        <a:t>master</a:t>
                      </a:r>
                      <a:r>
                        <a:rPr lang="zh-CN" altLang="en-US" sz="2400" dirty="0" smtClean="0">
                          <a:solidFill>
                            <a:srgbClr val="000000"/>
                          </a:solidFill>
                        </a:rPr>
                        <a:t>节点负责数据读写</a:t>
                      </a:r>
                      <a:r>
                        <a:rPr lang="en-US" altLang="zh-CN" sz="2400" dirty="0" smtClean="0">
                          <a:solidFill>
                            <a:srgbClr val="000000"/>
                          </a:solidFill>
                        </a:rPr>
                        <a:t>,</a:t>
                      </a:r>
                      <a:r>
                        <a:rPr lang="zh-CN" altLang="en-US" sz="2400" dirty="0" smtClean="0">
                          <a:solidFill>
                            <a:srgbClr val="000000"/>
                          </a:solidFill>
                        </a:rPr>
                        <a:t>并将写入数据同步到</a:t>
                      </a:r>
                      <a:r>
                        <a:rPr lang="en-US" altLang="zh-CN" sz="2400" dirty="0" smtClean="0">
                          <a:solidFill>
                            <a:srgbClr val="000000"/>
                          </a:solidFill>
                        </a:rPr>
                        <a:t>slave</a:t>
                      </a:r>
                      <a:r>
                        <a:rPr lang="zh-CN" altLang="en-US" sz="2400" dirty="0" smtClean="0">
                          <a:solidFill>
                            <a:srgbClr val="000000"/>
                          </a:solidFill>
                        </a:rPr>
                        <a:t>节点</a:t>
                      </a:r>
                      <a:r>
                        <a:rPr lang="en-US" altLang="zh-CN" sz="2400" dirty="0" smtClean="0">
                          <a:solidFill>
                            <a:srgbClr val="000000"/>
                          </a:solidFill>
                        </a:rPr>
                        <a:t>. slave</a:t>
                      </a:r>
                      <a:r>
                        <a:rPr lang="zh-CN" altLang="en-US" sz="2400" dirty="0" smtClean="0">
                          <a:solidFill>
                            <a:srgbClr val="000000"/>
                          </a:solidFill>
                        </a:rPr>
                        <a:t>节点负责数据读</a:t>
                      </a:r>
                    </a:p>
                    <a:p>
                      <a:pPr algn="l"/>
                      <a:endParaRPr lang="zh-CN" altLang="en-US" sz="2400" dirty="0">
                        <a:solidFill>
                          <a:srgbClr val="000000"/>
                        </a:solidFill>
                      </a:endParaRPr>
                    </a:p>
                  </a:txBody>
                  <a:tcPr anchor="ctr"/>
                </a:tc>
              </a:tr>
              <a:tr h="1867205">
                <a:tc>
                  <a:txBody>
                    <a:bodyPr/>
                    <a:lstStyle/>
                    <a:p>
                      <a:pPr algn="ctr"/>
                      <a:r>
                        <a:rPr lang="zh-CN" altLang="en-US" sz="3200" b="1" dirty="0" smtClean="0">
                          <a:solidFill>
                            <a:schemeClr val="bg1"/>
                          </a:solidFill>
                        </a:rPr>
                        <a:t>优点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节点地位平等</a:t>
                      </a:r>
                      <a:r>
                        <a:rPr lang="en-US" altLang="zh-CN" sz="2400" dirty="0" smtClean="0">
                          <a:solidFill>
                            <a:srgbClr val="000000"/>
                          </a:solidFill>
                        </a:rPr>
                        <a:t>, </a:t>
                      </a:r>
                      <a:r>
                        <a:rPr lang="zh-CN" altLang="en-US" sz="2400" dirty="0" smtClean="0">
                          <a:solidFill>
                            <a:srgbClr val="000000"/>
                          </a:solidFill>
                        </a:rPr>
                        <a:t>具有非常高的</a:t>
                      </a:r>
                      <a:r>
                        <a:rPr lang="en-US" altLang="zh-CN" sz="2400" dirty="0" smtClean="0">
                          <a:solidFill>
                            <a:srgbClr val="000000"/>
                          </a:solidFill>
                        </a:rPr>
                        <a:t>HA</a:t>
                      </a:r>
                    </a:p>
                  </a:txBody>
                  <a:tcPr anchor="ctr"/>
                </a:tc>
                <a:tc>
                  <a:txBody>
                    <a:bodyPr/>
                    <a:lstStyle/>
                    <a:p>
                      <a:pPr marL="457200" indent="-457200" algn="l">
                        <a:buAutoNum type="arabicPeriod"/>
                      </a:pPr>
                      <a:r>
                        <a:rPr lang="zh-CN" altLang="en-US" sz="2400" dirty="0" smtClean="0">
                          <a:solidFill>
                            <a:srgbClr val="000000"/>
                          </a:solidFill>
                        </a:rPr>
                        <a:t>读写分离</a:t>
                      </a:r>
                      <a:r>
                        <a:rPr lang="en-US" altLang="zh-CN" sz="2400" dirty="0" smtClean="0">
                          <a:solidFill>
                            <a:srgbClr val="000000"/>
                          </a:solidFill>
                        </a:rPr>
                        <a:t>, </a:t>
                      </a:r>
                      <a:r>
                        <a:rPr lang="zh-CN" altLang="en-US" sz="2400" dirty="0" smtClean="0">
                          <a:solidFill>
                            <a:srgbClr val="000000"/>
                          </a:solidFill>
                        </a:rPr>
                        <a:t>有助于提升数据访问的性能</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读取操作不受</a:t>
                      </a:r>
                      <a:r>
                        <a:rPr lang="en-US" altLang="zh-CN" sz="2400" dirty="0" smtClean="0">
                          <a:solidFill>
                            <a:srgbClr val="000000"/>
                          </a:solidFill>
                        </a:rPr>
                        <a:t>master</a:t>
                      </a:r>
                      <a:r>
                        <a:rPr lang="zh-CN" altLang="en-US" sz="2400" dirty="0" smtClean="0">
                          <a:solidFill>
                            <a:srgbClr val="000000"/>
                          </a:solidFill>
                        </a:rPr>
                        <a:t>节点故障影响</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实现难度低</a:t>
                      </a:r>
                      <a:endParaRPr lang="zh-CN" altLang="en-US" sz="2400" dirty="0">
                        <a:solidFill>
                          <a:srgbClr val="000000"/>
                        </a:solidFill>
                      </a:endParaRPr>
                    </a:p>
                  </a:txBody>
                  <a:tcPr anchor="ctr"/>
                </a:tc>
              </a:tr>
              <a:tr h="1511547">
                <a:tc>
                  <a:txBody>
                    <a:bodyPr/>
                    <a:lstStyle/>
                    <a:p>
                      <a:pPr algn="ctr"/>
                      <a:r>
                        <a:rPr lang="zh-CN" altLang="en-US" sz="3200" b="1" dirty="0" smtClean="0">
                          <a:solidFill>
                            <a:schemeClr val="bg1"/>
                          </a:solidFill>
                        </a:rPr>
                        <a:t>缺点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解决同一时间不同节点写入同一数据导致写冲突问题比较麻烦</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实现难度高</a:t>
                      </a:r>
                      <a:endParaRPr lang="zh-CN" altLang="en-US" sz="2400" dirty="0">
                        <a:solidFill>
                          <a:srgbClr val="000000"/>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2400" dirty="0" smtClean="0">
                          <a:solidFill>
                            <a:srgbClr val="000000"/>
                          </a:solidFill>
                        </a:rPr>
                        <a:t>master</a:t>
                      </a:r>
                      <a:r>
                        <a:rPr lang="zh-CN" altLang="en-US" sz="2400" dirty="0" smtClean="0">
                          <a:solidFill>
                            <a:srgbClr val="000000"/>
                          </a:solidFill>
                        </a:rPr>
                        <a:t>节点数据写压力大</a:t>
                      </a:r>
                      <a:endParaRPr lang="en-US" altLang="zh-CN" sz="2400" dirty="0" smtClean="0">
                        <a:solidFill>
                          <a:srgbClr val="000000"/>
                        </a:solidFill>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smtClean="0">
                          <a:solidFill>
                            <a:srgbClr val="000000"/>
                          </a:solidFill>
                        </a:rPr>
                        <a:t>存在单点故障</a:t>
                      </a:r>
                      <a:r>
                        <a:rPr lang="en-US" altLang="zh-CN" sz="2400" dirty="0" smtClean="0">
                          <a:solidFill>
                            <a:srgbClr val="000000"/>
                          </a:solidFill>
                        </a:rPr>
                        <a:t>, </a:t>
                      </a:r>
                      <a:r>
                        <a:rPr lang="zh-CN" altLang="en-US" sz="2400" dirty="0" smtClean="0">
                          <a:solidFill>
                            <a:srgbClr val="000000"/>
                          </a:solidFill>
                        </a:rPr>
                        <a:t>可用性不如对等复制</a:t>
                      </a:r>
                    </a:p>
                    <a:p>
                      <a:pPr algn="l"/>
                      <a:endParaRPr lang="zh-CN" altLang="en-US" sz="2400" dirty="0">
                        <a:solidFill>
                          <a:srgbClr val="000000"/>
                        </a:solidFill>
                      </a:endParaRPr>
                    </a:p>
                  </a:txBody>
                  <a:tcPr anchor="ctr"/>
                </a:tc>
              </a:tr>
              <a:tr h="1227332">
                <a:tc>
                  <a:txBody>
                    <a:bodyPr/>
                    <a:lstStyle/>
                    <a:p>
                      <a:pPr algn="ctr"/>
                      <a:r>
                        <a:rPr lang="zh-CN" altLang="en-US" sz="3200" b="1" dirty="0" smtClean="0">
                          <a:solidFill>
                            <a:schemeClr val="bg1"/>
                          </a:solidFill>
                        </a:rPr>
                        <a:t>适用场景</a:t>
                      </a:r>
                      <a:endParaRPr lang="zh-CN" altLang="en-US" sz="3200" b="1" dirty="0">
                        <a:solidFill>
                          <a:schemeClr val="bg1"/>
                        </a:solidFill>
                      </a:endParaRPr>
                    </a:p>
                  </a:txBody>
                  <a:tcPr anchor="ctr"/>
                </a:tc>
                <a:tc>
                  <a:txBody>
                    <a:bodyPr/>
                    <a:lstStyle/>
                    <a:p>
                      <a:pPr algn="l"/>
                      <a:r>
                        <a:rPr lang="zh-CN" altLang="en-US" sz="2400" dirty="0" smtClean="0">
                          <a:solidFill>
                            <a:srgbClr val="000000"/>
                          </a:solidFill>
                        </a:rPr>
                        <a:t>频繁写入的情况</a:t>
                      </a:r>
                      <a:endParaRPr lang="zh-CN" altLang="en-US" sz="2400" dirty="0">
                        <a:solidFill>
                          <a:srgbClr val="000000"/>
                        </a:solidFill>
                      </a:endParaRPr>
                    </a:p>
                  </a:txBody>
                  <a:tcPr anchor="ctr"/>
                </a:tc>
                <a:tc>
                  <a:txBody>
                    <a:bodyPr/>
                    <a:lstStyle/>
                    <a:p>
                      <a:pPr algn="l"/>
                      <a:r>
                        <a:rPr lang="zh-CN" altLang="en-US" sz="2400" dirty="0" smtClean="0">
                          <a:solidFill>
                            <a:srgbClr val="000000"/>
                          </a:solidFill>
                        </a:rPr>
                        <a:t>读操作远多于写操作的情况</a:t>
                      </a:r>
                      <a:endParaRPr lang="zh-CN" altLang="en-US" sz="2400" dirty="0">
                        <a:solidFill>
                          <a:srgbClr val="000000"/>
                        </a:solidFill>
                      </a:endParaRPr>
                    </a:p>
                  </a:txBody>
                  <a:tcPr anchor="ctr"/>
                </a:tc>
              </a:tr>
            </a:tbl>
          </a:graphicData>
        </a:graphic>
      </p:graphicFrame>
      <p:sp>
        <p:nvSpPr>
          <p:cNvPr id="12" name="乘号 11"/>
          <p:cNvSpPr/>
          <p:nvPr/>
        </p:nvSpPr>
        <p:spPr bwMode="auto">
          <a:xfrm>
            <a:off x="4846216" y="3940696"/>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4" name="同心圆 13"/>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一致性 </a:t>
            </a:r>
            <a:r>
              <a:rPr lang="en-US" altLang="zh-CN" sz="4800" dirty="0" smtClean="0"/>
              <a:t>or </a:t>
            </a:r>
            <a:r>
              <a:rPr lang="zh-CN" altLang="en-US" sz="4800" dirty="0" smtClean="0"/>
              <a:t>可用性</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1028" name="Picture 4" descr="L:\github\cache-system-design\流程图\持久化策略.png"/>
          <p:cNvPicPr>
            <a:picLocks noChangeAspect="1" noChangeArrowheads="1"/>
          </p:cNvPicPr>
          <p:nvPr/>
        </p:nvPicPr>
        <p:blipFill>
          <a:blip r:embed="rId3"/>
          <a:srcRect/>
          <a:stretch>
            <a:fillRect/>
          </a:stretch>
        </p:blipFill>
        <p:spPr bwMode="auto">
          <a:xfrm>
            <a:off x="1029793" y="1636440"/>
            <a:ext cx="10712252" cy="7272808"/>
          </a:xfrm>
          <a:prstGeom prst="rect">
            <a:avLst/>
          </a:prstGeom>
          <a:noFill/>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110591"/>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持久化考虑三</a:t>
            </a:r>
            <a:r>
              <a:rPr lang="en-US" altLang="zh-CN" sz="4800" dirty="0" smtClean="0"/>
              <a:t>: </a:t>
            </a:r>
            <a:r>
              <a:rPr lang="zh-CN" altLang="en-US" sz="4800" dirty="0" smtClean="0"/>
              <a:t>库表设计</a:t>
            </a:r>
            <a:endParaRPr lang="zh-CN" altLang="en-US" sz="4800" dirty="0"/>
          </a:p>
        </p:txBody>
      </p:sp>
      <p:sp>
        <p:nvSpPr>
          <p:cNvPr id="13" name="TextBox 12"/>
          <p:cNvSpPr txBox="1"/>
          <p:nvPr/>
        </p:nvSpPr>
        <p:spPr>
          <a:xfrm>
            <a:off x="669752" y="988368"/>
            <a:ext cx="10369152" cy="646331"/>
          </a:xfrm>
          <a:prstGeom prst="rect">
            <a:avLst/>
          </a:prstGeom>
          <a:noFill/>
        </p:spPr>
        <p:txBody>
          <a:bodyPr wrap="square" rtlCol="0">
            <a:spAutoFit/>
          </a:bodyPr>
          <a:lstStyle/>
          <a:p>
            <a:pPr marL="742950" indent="-742950" algn="l">
              <a:buFont typeface="Arial" pitchFamily="34" charset="0"/>
              <a:buChar char="•"/>
            </a:pPr>
            <a:r>
              <a:rPr lang="zh-CN" altLang="en-US" dirty="0" smtClean="0"/>
              <a:t>需支持</a:t>
            </a:r>
            <a:r>
              <a:rPr lang="en-US" altLang="zh-CN" dirty="0" err="1" smtClean="0"/>
              <a:t>redis</a:t>
            </a:r>
            <a:r>
              <a:rPr lang="zh-CN" altLang="en-US" dirty="0" smtClean="0"/>
              <a:t>的各种数据结构</a:t>
            </a:r>
            <a:r>
              <a:rPr lang="en-US" altLang="zh-CN" dirty="0" smtClean="0"/>
              <a:t> </a:t>
            </a:r>
          </a:p>
        </p:txBody>
      </p:sp>
      <p:sp>
        <p:nvSpPr>
          <p:cNvPr id="8" name="TextBox 7"/>
          <p:cNvSpPr txBox="1"/>
          <p:nvPr/>
        </p:nvSpPr>
        <p:spPr>
          <a:xfrm>
            <a:off x="525736" y="6965032"/>
            <a:ext cx="10225136" cy="1200329"/>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dirty="0" smtClean="0"/>
              <a:t>需支持</a:t>
            </a:r>
            <a:r>
              <a:rPr lang="en-US" altLang="zh-CN" dirty="0" err="1" smtClean="0"/>
              <a:t>sharding</a:t>
            </a:r>
            <a:r>
              <a:rPr lang="zh-CN" altLang="en-US" dirty="0" smtClean="0"/>
              <a:t>缓存数据的快速检索</a:t>
            </a:r>
            <a:r>
              <a:rPr lang="en-US" altLang="zh-CN" dirty="0" smtClean="0"/>
              <a:t>, </a:t>
            </a:r>
            <a:r>
              <a:rPr lang="zh-CN" altLang="en-US" dirty="0" smtClean="0"/>
              <a:t>每条数据均应有</a:t>
            </a:r>
            <a:r>
              <a:rPr lang="en-US" altLang="zh-CN" dirty="0" smtClean="0"/>
              <a:t> </a:t>
            </a:r>
            <a:r>
              <a:rPr lang="en-US" altLang="zh-CN" dirty="0" err="1" smtClean="0"/>
              <a:t>namespace,slot</a:t>
            </a:r>
            <a:r>
              <a:rPr lang="zh-CN" altLang="en-US" dirty="0" smtClean="0"/>
              <a:t>标识</a:t>
            </a:r>
            <a:endParaRPr lang="en-US" altLang="zh-CN" dirty="0" smtClean="0"/>
          </a:p>
        </p:txBody>
      </p:sp>
      <p:sp>
        <p:nvSpPr>
          <p:cNvPr id="9" name="矩形 8"/>
          <p:cNvSpPr/>
          <p:nvPr/>
        </p:nvSpPr>
        <p:spPr bwMode="auto">
          <a:xfrm>
            <a:off x="957784"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1" name="矩形 10"/>
          <p:cNvSpPr/>
          <p:nvPr/>
        </p:nvSpPr>
        <p:spPr bwMode="auto">
          <a:xfrm>
            <a:off x="2181920"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TextBox 11"/>
          <p:cNvSpPr txBox="1"/>
          <p:nvPr/>
        </p:nvSpPr>
        <p:spPr>
          <a:xfrm>
            <a:off x="1101800" y="2860576"/>
            <a:ext cx="2160240" cy="584775"/>
          </a:xfrm>
          <a:prstGeom prst="rect">
            <a:avLst/>
          </a:prstGeom>
          <a:noFill/>
        </p:spPr>
        <p:txBody>
          <a:bodyPr wrap="square" rtlCol="0">
            <a:spAutoFit/>
          </a:bodyPr>
          <a:lstStyle/>
          <a:p>
            <a:r>
              <a:rPr lang="en-US" altLang="zh-CN" sz="3200" dirty="0" smtClean="0"/>
              <a:t>string</a:t>
            </a:r>
            <a:endParaRPr lang="zh-CN" altLang="en-US" sz="3200" dirty="0"/>
          </a:p>
        </p:txBody>
      </p:sp>
      <p:sp>
        <p:nvSpPr>
          <p:cNvPr id="14" name="矩形 13"/>
          <p:cNvSpPr/>
          <p:nvPr/>
        </p:nvSpPr>
        <p:spPr bwMode="auto">
          <a:xfrm>
            <a:off x="4126136"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矩形 14"/>
          <p:cNvSpPr/>
          <p:nvPr/>
        </p:nvSpPr>
        <p:spPr bwMode="auto">
          <a:xfrm>
            <a:off x="5350272" y="1996480"/>
            <a:ext cx="1296144"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field</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6" name="TextBox 15"/>
          <p:cNvSpPr txBox="1"/>
          <p:nvPr/>
        </p:nvSpPr>
        <p:spPr>
          <a:xfrm>
            <a:off x="4990232" y="2860576"/>
            <a:ext cx="2160240" cy="584775"/>
          </a:xfrm>
          <a:prstGeom prst="rect">
            <a:avLst/>
          </a:prstGeom>
          <a:noFill/>
        </p:spPr>
        <p:txBody>
          <a:bodyPr wrap="square" rtlCol="0">
            <a:spAutoFit/>
          </a:bodyPr>
          <a:lstStyle/>
          <a:p>
            <a:r>
              <a:rPr lang="en-US" altLang="zh-CN" sz="3200" dirty="0" smtClean="0"/>
              <a:t>hash</a:t>
            </a:r>
            <a:endParaRPr lang="zh-CN" altLang="en-US" sz="3200" dirty="0"/>
          </a:p>
        </p:txBody>
      </p:sp>
      <p:sp>
        <p:nvSpPr>
          <p:cNvPr id="17" name="矩形 16"/>
          <p:cNvSpPr/>
          <p:nvPr/>
        </p:nvSpPr>
        <p:spPr bwMode="auto">
          <a:xfrm>
            <a:off x="6646416"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8" name="矩形 17"/>
          <p:cNvSpPr/>
          <p:nvPr/>
        </p:nvSpPr>
        <p:spPr bwMode="auto">
          <a:xfrm>
            <a:off x="8662640"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9" name="矩形 18"/>
          <p:cNvSpPr/>
          <p:nvPr/>
        </p:nvSpPr>
        <p:spPr bwMode="auto">
          <a:xfrm>
            <a:off x="9886776" y="156443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0" name="矩形 19"/>
          <p:cNvSpPr/>
          <p:nvPr/>
        </p:nvSpPr>
        <p:spPr bwMode="auto">
          <a:xfrm>
            <a:off x="9886776" y="228451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1" name="TextBox 20"/>
          <p:cNvSpPr txBox="1"/>
          <p:nvPr/>
        </p:nvSpPr>
        <p:spPr>
          <a:xfrm>
            <a:off x="8878664" y="3012976"/>
            <a:ext cx="2160240" cy="584775"/>
          </a:xfrm>
          <a:prstGeom prst="rect">
            <a:avLst/>
          </a:prstGeom>
          <a:noFill/>
        </p:spPr>
        <p:txBody>
          <a:bodyPr wrap="square" rtlCol="0">
            <a:spAutoFit/>
          </a:bodyPr>
          <a:lstStyle/>
          <a:p>
            <a:r>
              <a:rPr lang="en-US" altLang="zh-CN" sz="3200" dirty="0" smtClean="0"/>
              <a:t>list</a:t>
            </a:r>
            <a:endParaRPr lang="zh-CN" altLang="en-US" sz="3200" dirty="0"/>
          </a:p>
        </p:txBody>
      </p:sp>
      <p:sp>
        <p:nvSpPr>
          <p:cNvPr id="22" name="矩形 21"/>
          <p:cNvSpPr/>
          <p:nvPr/>
        </p:nvSpPr>
        <p:spPr bwMode="auto">
          <a:xfrm>
            <a:off x="1677864" y="4067617"/>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3" name="矩形 22"/>
          <p:cNvSpPr/>
          <p:nvPr/>
        </p:nvSpPr>
        <p:spPr bwMode="auto">
          <a:xfrm>
            <a:off x="2902000" y="363556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4" name="矩形 23"/>
          <p:cNvSpPr/>
          <p:nvPr/>
        </p:nvSpPr>
        <p:spPr bwMode="auto">
          <a:xfrm>
            <a:off x="2902000" y="435564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TextBox 24"/>
          <p:cNvSpPr txBox="1"/>
          <p:nvPr/>
        </p:nvSpPr>
        <p:spPr>
          <a:xfrm>
            <a:off x="1893888" y="5084113"/>
            <a:ext cx="2160240" cy="584775"/>
          </a:xfrm>
          <a:prstGeom prst="rect">
            <a:avLst/>
          </a:prstGeom>
          <a:noFill/>
        </p:spPr>
        <p:txBody>
          <a:bodyPr wrap="square" rtlCol="0">
            <a:spAutoFit/>
          </a:bodyPr>
          <a:lstStyle/>
          <a:p>
            <a:r>
              <a:rPr lang="en-US" altLang="zh-CN" sz="3200" dirty="0" smtClean="0"/>
              <a:t>set</a:t>
            </a:r>
            <a:endParaRPr lang="zh-CN" altLang="en-US" sz="3200" dirty="0"/>
          </a:p>
        </p:txBody>
      </p:sp>
      <p:sp>
        <p:nvSpPr>
          <p:cNvPr id="26" name="矩形 25"/>
          <p:cNvSpPr/>
          <p:nvPr/>
        </p:nvSpPr>
        <p:spPr bwMode="auto">
          <a:xfrm>
            <a:off x="5350272" y="408471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矩形 26"/>
          <p:cNvSpPr/>
          <p:nvPr/>
        </p:nvSpPr>
        <p:spPr bwMode="auto">
          <a:xfrm>
            <a:off x="6574408" y="365266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8302600" y="365266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矩形 29"/>
          <p:cNvSpPr/>
          <p:nvPr/>
        </p:nvSpPr>
        <p:spPr bwMode="auto">
          <a:xfrm>
            <a:off x="6574408" y="437274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矩形 30"/>
          <p:cNvSpPr/>
          <p:nvPr/>
        </p:nvSpPr>
        <p:spPr bwMode="auto">
          <a:xfrm>
            <a:off x="8302600" y="437274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2" name="TextBox 31"/>
          <p:cNvSpPr txBox="1"/>
          <p:nvPr/>
        </p:nvSpPr>
        <p:spPr>
          <a:xfrm>
            <a:off x="6934448" y="5092824"/>
            <a:ext cx="2664296" cy="584775"/>
          </a:xfrm>
          <a:prstGeom prst="rect">
            <a:avLst/>
          </a:prstGeom>
          <a:noFill/>
        </p:spPr>
        <p:txBody>
          <a:bodyPr wrap="square" rtlCol="0">
            <a:spAutoFit/>
          </a:bodyPr>
          <a:lstStyle/>
          <a:p>
            <a:r>
              <a:rPr lang="en-US" altLang="zh-CN" sz="3200" dirty="0" err="1" smtClean="0"/>
              <a:t>zset</a:t>
            </a:r>
            <a:endParaRPr lang="zh-CN" altLang="en-US" sz="3200" dirty="0"/>
          </a:p>
        </p:txBody>
      </p:sp>
      <p:sp>
        <p:nvSpPr>
          <p:cNvPr id="33" name="TextBox 32"/>
          <p:cNvSpPr txBox="1"/>
          <p:nvPr/>
        </p:nvSpPr>
        <p:spPr>
          <a:xfrm>
            <a:off x="525736" y="5814645"/>
            <a:ext cx="10225136" cy="646331"/>
          </a:xfrm>
          <a:prstGeom prst="rect">
            <a:avLst/>
          </a:prstGeom>
          <a:noFill/>
        </p:spPr>
        <p:txBody>
          <a:bodyPr wrap="square" rtlCol="0">
            <a:spAutoFit/>
          </a:bodyPr>
          <a:lstStyle/>
          <a:p>
            <a:pPr algn="l"/>
            <a:r>
              <a:rPr lang="zh-CN" altLang="en-US" dirty="0" smtClean="0"/>
              <a:t> </a:t>
            </a:r>
            <a:r>
              <a:rPr lang="en-US" altLang="zh-CN" dirty="0" smtClean="0"/>
              <a:t>	</a:t>
            </a:r>
            <a:r>
              <a:rPr lang="zh-CN" altLang="en-US" dirty="0" smtClean="0"/>
              <a:t>可考虑按不同</a:t>
            </a:r>
            <a:r>
              <a:rPr lang="zh-CN" altLang="en-US" dirty="0" smtClean="0"/>
              <a:t>数据</a:t>
            </a:r>
            <a:r>
              <a:rPr lang="zh-CN" altLang="en-US" dirty="0" smtClean="0"/>
              <a:t>类型</a:t>
            </a:r>
            <a:r>
              <a:rPr lang="zh-CN" altLang="en-US" dirty="0" smtClean="0"/>
              <a:t>来</a:t>
            </a:r>
            <a:r>
              <a:rPr lang="zh-CN" altLang="en-US" dirty="0" smtClean="0"/>
              <a:t>设计库表</a:t>
            </a:r>
            <a:endParaRPr lang="en-US" altLang="zh-CN"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924745"/>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分布式锁的考虑</a:t>
            </a:r>
            <a:r>
              <a:rPr lang="en-US" altLang="zh-CN" sz="4800" dirty="0" smtClean="0"/>
              <a:t>(</a:t>
            </a:r>
            <a:r>
              <a:rPr lang="zh-CN" altLang="en-US" sz="4800" dirty="0" smtClean="0"/>
              <a:t>一</a:t>
            </a:r>
            <a:r>
              <a:rPr lang="en-US" altLang="zh-CN" sz="4800" dirty="0" smtClean="0"/>
              <a:t>)</a:t>
            </a:r>
            <a:endParaRPr lang="zh-CN" altLang="en-US" sz="4800" dirty="0"/>
          </a:p>
        </p:txBody>
      </p:sp>
      <p:sp>
        <p:nvSpPr>
          <p:cNvPr id="8" name="TextBox 7"/>
          <p:cNvSpPr txBox="1"/>
          <p:nvPr/>
        </p:nvSpPr>
        <p:spPr>
          <a:xfrm>
            <a:off x="525736" y="916360"/>
            <a:ext cx="10225136"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sz="2800" dirty="0" smtClean="0"/>
              <a:t>	</a:t>
            </a:r>
            <a:r>
              <a:rPr lang="zh-CN" altLang="en-US" sz="2800" dirty="0" smtClean="0"/>
              <a:t>场景一</a:t>
            </a:r>
            <a:endParaRPr lang="en-US" altLang="zh-CN" sz="2800" dirty="0" smtClean="0"/>
          </a:p>
          <a:p>
            <a:pPr lvl="1" algn="l"/>
            <a:r>
              <a:rPr lang="zh-CN" altLang="en-US" sz="2000" dirty="0" smtClean="0"/>
              <a:t>假设数据</a:t>
            </a:r>
            <a:r>
              <a:rPr lang="en-US" altLang="zh-CN" sz="2000" dirty="0" smtClean="0"/>
              <a:t>{“hello”:”world”}</a:t>
            </a:r>
            <a:r>
              <a:rPr lang="zh-CN" altLang="en-US" sz="2000" dirty="0" smtClean="0"/>
              <a:t>不在缓存中存在</a:t>
            </a:r>
            <a:r>
              <a:rPr lang="en-US" altLang="zh-CN" sz="2000" dirty="0" smtClean="0"/>
              <a:t>, </a:t>
            </a:r>
            <a:r>
              <a:rPr lang="zh-CN" altLang="en-US" sz="2000" dirty="0" smtClean="0"/>
              <a:t>只在数据源中存在</a:t>
            </a:r>
            <a:endParaRPr lang="en-US" altLang="zh-CN" sz="2000" dirty="0" smtClean="0"/>
          </a:p>
        </p:txBody>
      </p:sp>
      <p:sp>
        <p:nvSpPr>
          <p:cNvPr id="33" name="右箭头 32"/>
          <p:cNvSpPr/>
          <p:nvPr/>
        </p:nvSpPr>
        <p:spPr bwMode="auto">
          <a:xfrm>
            <a:off x="1620370" y="3623074"/>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4" name="TextBox 33"/>
          <p:cNvSpPr txBox="1"/>
          <p:nvPr/>
        </p:nvSpPr>
        <p:spPr>
          <a:xfrm>
            <a:off x="5364786" y="4055122"/>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35" name="上箭头 34"/>
          <p:cNvSpPr/>
          <p:nvPr/>
        </p:nvSpPr>
        <p:spPr bwMode="auto">
          <a:xfrm>
            <a:off x="1547800" y="1822874"/>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6" name="TextBox 35"/>
          <p:cNvSpPr txBox="1"/>
          <p:nvPr/>
        </p:nvSpPr>
        <p:spPr>
          <a:xfrm>
            <a:off x="14514" y="2110906"/>
            <a:ext cx="1677864" cy="369332"/>
          </a:xfrm>
          <a:prstGeom prst="rect">
            <a:avLst/>
          </a:prstGeom>
          <a:noFill/>
        </p:spPr>
        <p:txBody>
          <a:bodyPr wrap="square" rtlCol="0">
            <a:spAutoFit/>
          </a:bodyPr>
          <a:lstStyle/>
          <a:p>
            <a:r>
              <a:rPr lang="en-US" altLang="zh-CN" sz="1800" dirty="0" smtClean="0"/>
              <a:t>THREAD </a:t>
            </a:r>
            <a:r>
              <a:rPr lang="en-US" altLang="zh-CN" sz="1800" dirty="0" smtClean="0"/>
              <a:t>A</a:t>
            </a:r>
            <a:endParaRPr lang="zh-CN" altLang="en-US" sz="1800" dirty="0"/>
          </a:p>
        </p:txBody>
      </p:sp>
      <p:sp>
        <p:nvSpPr>
          <p:cNvPr id="37" name="TextBox 36"/>
          <p:cNvSpPr txBox="1"/>
          <p:nvPr/>
        </p:nvSpPr>
        <p:spPr>
          <a:xfrm>
            <a:off x="14514" y="2975002"/>
            <a:ext cx="1677864" cy="369332"/>
          </a:xfrm>
          <a:prstGeom prst="rect">
            <a:avLst/>
          </a:prstGeom>
          <a:noFill/>
        </p:spPr>
        <p:txBody>
          <a:bodyPr wrap="square" rtlCol="0">
            <a:spAutoFit/>
          </a:bodyPr>
          <a:lstStyle/>
          <a:p>
            <a:r>
              <a:rPr lang="en-US" altLang="zh-CN" sz="1800" dirty="0" smtClean="0"/>
              <a:t>THREAD </a:t>
            </a:r>
            <a:r>
              <a:rPr lang="en-US" altLang="zh-CN" sz="1800" dirty="0" smtClean="0"/>
              <a:t>B</a:t>
            </a:r>
            <a:endParaRPr lang="zh-CN" altLang="en-US" sz="1800" dirty="0"/>
          </a:p>
        </p:txBody>
      </p:sp>
      <p:sp>
        <p:nvSpPr>
          <p:cNvPr id="38" name="矩形 37"/>
          <p:cNvSpPr/>
          <p:nvPr/>
        </p:nvSpPr>
        <p:spPr bwMode="auto">
          <a:xfrm>
            <a:off x="1980410" y="2038898"/>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请求数据</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从</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获取值</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9" name="矩形 38"/>
          <p:cNvSpPr/>
          <p:nvPr/>
        </p:nvSpPr>
        <p:spPr bwMode="auto">
          <a:xfrm>
            <a:off x="5148762" y="2912286"/>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修改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值为</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”ins”,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缓存及</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中均变成</a:t>
            </a:r>
            <a:r>
              <a:rPr lang="en-US" altLang="zh-CN" sz="1600" dirty="0" smtClean="0"/>
              <a:t>{“hello”:”ins”}</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0" name="矩形 39"/>
          <p:cNvSpPr/>
          <p:nvPr/>
        </p:nvSpPr>
        <p:spPr bwMode="auto">
          <a:xfrm>
            <a:off x="8821170" y="2048190"/>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缓存数据加载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数据为</a:t>
            </a:r>
            <a:r>
              <a:rPr lang="en-US" altLang="zh-CN" sz="1600" dirty="0" smtClean="0"/>
              <a:t>{“hello”:”world”}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2" name="TextBox 41"/>
          <p:cNvSpPr txBox="1"/>
          <p:nvPr/>
        </p:nvSpPr>
        <p:spPr>
          <a:xfrm>
            <a:off x="1245816" y="4372744"/>
            <a:ext cx="8352928"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缓存和数据源中的数据不一致</a:t>
            </a:r>
            <a:r>
              <a:rPr lang="en-US" altLang="zh-CN" sz="2400" dirty="0" smtClean="0"/>
              <a:t>, </a:t>
            </a:r>
            <a:r>
              <a:rPr lang="zh-CN" altLang="en-US" sz="2400" dirty="0" smtClean="0"/>
              <a:t>出现了脏数据</a:t>
            </a:r>
            <a:endParaRPr lang="zh-CN" altLang="en-US" sz="2400" dirty="0"/>
          </a:p>
        </p:txBody>
      </p:sp>
      <p:sp>
        <p:nvSpPr>
          <p:cNvPr id="43" name="TextBox 42"/>
          <p:cNvSpPr txBox="1"/>
          <p:nvPr/>
        </p:nvSpPr>
        <p:spPr>
          <a:xfrm>
            <a:off x="525736" y="4732784"/>
            <a:ext cx="11593288"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sz="2800" dirty="0" smtClean="0"/>
              <a:t>场景二</a:t>
            </a:r>
            <a:endParaRPr lang="en-US" altLang="zh-CN" sz="2800" dirty="0" smtClean="0"/>
          </a:p>
          <a:p>
            <a:pPr lvl="1" algn="l"/>
            <a:r>
              <a:rPr lang="zh-CN" altLang="en-US" sz="2000" dirty="0" smtClean="0"/>
              <a:t>假设进程</a:t>
            </a:r>
            <a:r>
              <a:rPr lang="en-US" altLang="zh-CN" sz="2000" dirty="0" smtClean="0"/>
              <a:t>A</a:t>
            </a:r>
            <a:r>
              <a:rPr lang="zh-CN" altLang="en-US" sz="2000" dirty="0" smtClean="0"/>
              <a:t>需要对某个</a:t>
            </a:r>
            <a:r>
              <a:rPr lang="en-US" altLang="zh-CN" sz="2000" dirty="0" smtClean="0"/>
              <a:t>slot</a:t>
            </a:r>
            <a:r>
              <a:rPr lang="zh-CN" altLang="en-US" sz="2000" dirty="0" smtClean="0"/>
              <a:t>上做数据存储操作</a:t>
            </a:r>
            <a:r>
              <a:rPr lang="en-US" altLang="zh-CN" sz="2000" dirty="0" smtClean="0"/>
              <a:t>, </a:t>
            </a:r>
            <a:r>
              <a:rPr lang="zh-CN" altLang="en-US" sz="2000" dirty="0" smtClean="0"/>
              <a:t>进程</a:t>
            </a:r>
            <a:r>
              <a:rPr lang="en-US" altLang="zh-CN" sz="2000" dirty="0" smtClean="0"/>
              <a:t>B</a:t>
            </a:r>
            <a:r>
              <a:rPr lang="zh-CN" altLang="en-US" sz="2000" dirty="0" smtClean="0"/>
              <a:t>同时对此</a:t>
            </a:r>
            <a:r>
              <a:rPr lang="en-US" altLang="zh-CN" sz="2000" dirty="0" smtClean="0"/>
              <a:t>slot</a:t>
            </a:r>
            <a:r>
              <a:rPr lang="zh-CN" altLang="en-US" sz="2000" dirty="0" smtClean="0"/>
              <a:t>做数据迁移工作</a:t>
            </a:r>
            <a:endParaRPr lang="en-US" altLang="zh-CN" sz="2000" dirty="0" smtClean="0"/>
          </a:p>
        </p:txBody>
      </p:sp>
      <p:sp>
        <p:nvSpPr>
          <p:cNvPr id="44" name="右箭头 43"/>
          <p:cNvSpPr/>
          <p:nvPr/>
        </p:nvSpPr>
        <p:spPr bwMode="auto">
          <a:xfrm>
            <a:off x="1749872" y="7469088"/>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5" name="上箭头 44"/>
          <p:cNvSpPr/>
          <p:nvPr/>
        </p:nvSpPr>
        <p:spPr bwMode="auto">
          <a:xfrm>
            <a:off x="1677302" y="5668888"/>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6" name="TextBox 45"/>
          <p:cNvSpPr txBox="1"/>
          <p:nvPr/>
        </p:nvSpPr>
        <p:spPr>
          <a:xfrm>
            <a:off x="144016" y="5956920"/>
            <a:ext cx="1677864" cy="369332"/>
          </a:xfrm>
          <a:prstGeom prst="rect">
            <a:avLst/>
          </a:prstGeom>
          <a:noFill/>
        </p:spPr>
        <p:txBody>
          <a:bodyPr wrap="square" rtlCol="0">
            <a:spAutoFit/>
          </a:bodyPr>
          <a:lstStyle/>
          <a:p>
            <a:r>
              <a:rPr lang="en-US" altLang="zh-CN" sz="1800" dirty="0" smtClean="0"/>
              <a:t>PROCESS A</a:t>
            </a:r>
            <a:endParaRPr lang="zh-CN" altLang="en-US" sz="1800" dirty="0"/>
          </a:p>
        </p:txBody>
      </p:sp>
      <p:sp>
        <p:nvSpPr>
          <p:cNvPr id="47" name="TextBox 46"/>
          <p:cNvSpPr txBox="1"/>
          <p:nvPr/>
        </p:nvSpPr>
        <p:spPr>
          <a:xfrm>
            <a:off x="144016" y="6821016"/>
            <a:ext cx="1677864" cy="369332"/>
          </a:xfrm>
          <a:prstGeom prst="rect">
            <a:avLst/>
          </a:prstGeom>
          <a:noFill/>
        </p:spPr>
        <p:txBody>
          <a:bodyPr wrap="square" rtlCol="0">
            <a:spAutoFit/>
          </a:bodyPr>
          <a:lstStyle/>
          <a:p>
            <a:r>
              <a:rPr lang="en-US" altLang="zh-CN" sz="1800" dirty="0" smtClean="0"/>
              <a:t>PROCESS B</a:t>
            </a:r>
            <a:endParaRPr lang="zh-CN" altLang="en-US" sz="1800" dirty="0"/>
          </a:p>
        </p:txBody>
      </p:sp>
      <p:sp>
        <p:nvSpPr>
          <p:cNvPr id="48" name="矩形 47"/>
          <p:cNvSpPr/>
          <p:nvPr/>
        </p:nvSpPr>
        <p:spPr bwMode="auto">
          <a:xfrm>
            <a:off x="2109912" y="5884912"/>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zh-CN" altLang="en-US" sz="1600" dirty="0" smtClean="0"/>
              <a:t>判断</a:t>
            </a:r>
            <a:r>
              <a:rPr lang="en-US" altLang="zh-CN" sz="1600" dirty="0" smtClean="0"/>
              <a:t>slot</a:t>
            </a:r>
            <a:r>
              <a:rPr lang="zh-CN" altLang="en-US" sz="1600" dirty="0" smtClean="0"/>
              <a:t>状态为</a:t>
            </a:r>
            <a:r>
              <a:rPr lang="en-US" altLang="zh-CN" sz="1600" dirty="0" smtClean="0"/>
              <a:t>ONLINE, </a:t>
            </a:r>
            <a:r>
              <a:rPr lang="zh-CN" altLang="en-US" sz="1600" dirty="0" smtClean="0"/>
              <a:t>进行数据存储操作</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9" name="矩形 48"/>
          <p:cNvSpPr/>
          <p:nvPr/>
        </p:nvSpPr>
        <p:spPr bwMode="auto">
          <a:xfrm>
            <a:off x="5278264" y="6758300"/>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将</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slot</a:t>
            </a:r>
            <a:r>
              <a:rPr lang="zh-CN" altLang="en-US" sz="1600" dirty="0" smtClean="0"/>
              <a:t>状态修改为</a:t>
            </a:r>
            <a:r>
              <a:rPr lang="en-US" altLang="zh-CN" sz="1600" dirty="0" smtClean="0"/>
              <a:t>OFFLINE, </a:t>
            </a:r>
            <a:r>
              <a:rPr lang="zh-CN" altLang="en-US" sz="1600" dirty="0" smtClean="0"/>
              <a:t>进行数据迁移操作</a:t>
            </a:r>
            <a:r>
              <a:rPr lang="en-US" altLang="zh-CN" sz="1600" dirty="0" smtClean="0"/>
              <a:t>, </a:t>
            </a:r>
            <a:r>
              <a:rPr lang="zh-CN" altLang="en-US" sz="1600" dirty="0" smtClean="0"/>
              <a:t>数据存储到节点</a:t>
            </a:r>
            <a:r>
              <a:rPr lang="en-US" altLang="zh-CN" sz="1600" dirty="0" smtClean="0"/>
              <a:t>B</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8950672" y="5894204"/>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数据存储到节点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1" name="TextBox 50"/>
          <p:cNvSpPr txBox="1"/>
          <p:nvPr/>
        </p:nvSpPr>
        <p:spPr>
          <a:xfrm>
            <a:off x="5350272" y="7891844"/>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52" name="TextBox 51"/>
          <p:cNvSpPr txBox="1"/>
          <p:nvPr/>
        </p:nvSpPr>
        <p:spPr>
          <a:xfrm>
            <a:off x="1245816" y="8231559"/>
            <a:ext cx="5616624"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数据存储节点出现脏数据</a:t>
            </a:r>
            <a:endParaRPr lang="zh-CN" altLang="en-US" sz="24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分布式锁的考虑</a:t>
            </a:r>
            <a:r>
              <a:rPr lang="en-US" altLang="zh-CN" sz="4800" dirty="0" smtClean="0"/>
              <a:t>(</a:t>
            </a:r>
            <a:r>
              <a:rPr lang="zh-CN" altLang="en-US" sz="4800" dirty="0" smtClean="0"/>
              <a:t>二</a:t>
            </a:r>
            <a:r>
              <a:rPr lang="en-US" altLang="zh-CN" sz="4800" dirty="0" smtClean="0"/>
              <a:t>)</a:t>
            </a:r>
            <a:endParaRPr lang="zh-CN" altLang="en-US" sz="4800" dirty="0"/>
          </a:p>
        </p:txBody>
      </p:sp>
      <p:sp>
        <p:nvSpPr>
          <p:cNvPr id="26" name="TextBox 25"/>
          <p:cNvSpPr txBox="1"/>
          <p:nvPr/>
        </p:nvSpPr>
        <p:spPr>
          <a:xfrm>
            <a:off x="957784" y="3148608"/>
            <a:ext cx="10657184" cy="2308324"/>
          </a:xfrm>
          <a:prstGeom prst="rect">
            <a:avLst/>
          </a:prstGeom>
          <a:noFill/>
        </p:spPr>
        <p:txBody>
          <a:bodyPr wrap="square" rtlCol="0">
            <a:spAutoFit/>
          </a:bodyPr>
          <a:lstStyle/>
          <a:p>
            <a:pPr algn="l">
              <a:buFont typeface="Arial" pitchFamily="34" charset="0"/>
              <a:buChar char="•"/>
            </a:pPr>
            <a:r>
              <a:rPr lang="en-US" altLang="zh-CN" dirty="0" smtClean="0"/>
              <a:t> ZK/Curator, </a:t>
            </a:r>
            <a:r>
              <a:rPr lang="en-US" altLang="zh-CN" dirty="0" err="1" smtClean="0"/>
              <a:t>redis</a:t>
            </a:r>
            <a:r>
              <a:rPr lang="zh-CN" altLang="en-US" dirty="0" smtClean="0"/>
              <a:t>中均有分布式锁的实现</a:t>
            </a:r>
            <a:r>
              <a:rPr lang="en-US" altLang="zh-CN" dirty="0" smtClean="0"/>
              <a:t>. </a:t>
            </a:r>
            <a:r>
              <a:rPr lang="zh-CN" altLang="en-US" dirty="0" smtClean="0"/>
              <a:t>可直接使用</a:t>
            </a:r>
            <a:endParaRPr lang="en-US" altLang="zh-CN" dirty="0" smtClean="0"/>
          </a:p>
          <a:p>
            <a:pPr algn="l">
              <a:buFont typeface="Arial" pitchFamily="34" charset="0"/>
              <a:buChar char="•"/>
            </a:pPr>
            <a:endParaRPr lang="en-US" altLang="zh-CN" dirty="0" smtClean="0"/>
          </a:p>
          <a:p>
            <a:pPr algn="l">
              <a:buFont typeface="Arial" pitchFamily="34" charset="0"/>
              <a:buChar char="•"/>
            </a:pPr>
            <a:r>
              <a:rPr lang="en-US" altLang="zh-CN" dirty="0" smtClean="0"/>
              <a:t> </a:t>
            </a:r>
            <a:r>
              <a:rPr lang="zh-CN" altLang="en-US" dirty="0" smtClean="0"/>
              <a:t>注意锁的使用粒度</a:t>
            </a:r>
            <a:r>
              <a:rPr lang="en-US" altLang="zh-CN" dirty="0" smtClean="0"/>
              <a:t>, </a:t>
            </a:r>
            <a:r>
              <a:rPr lang="zh-CN" altLang="en-US" dirty="0" smtClean="0"/>
              <a:t>以及避免死锁</a:t>
            </a:r>
            <a:endParaRPr lang="zh-CN" alt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p>
          <a:p>
            <a:pPr marL="742950" indent="-742950" algn="l"/>
            <a:r>
              <a:rPr lang="en-US" altLang="zh-CN" sz="2800" dirty="0" smtClean="0"/>
              <a:t>192.168.0.0~192.168.7.255</a:t>
            </a:r>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节点可考虑跨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可考虑跨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 </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202640"/>
            <a:ext cx="10369152" cy="6986528"/>
          </a:xfrm>
          <a:prstGeom prst="rect">
            <a:avLst/>
          </a:prstGeom>
          <a:noFill/>
        </p:spPr>
        <p:txBody>
          <a:bodyPr wrap="square" rtlCol="0">
            <a:spAutoFit/>
          </a:bodyPr>
          <a:lstStyle/>
          <a:p>
            <a:pPr marL="742950" indent="-742950" algn="l"/>
            <a:r>
              <a:rPr lang="zh-CN" altLang="en-US" sz="3200" dirty="0" smtClean="0"/>
              <a:t>配置管理</a:t>
            </a:r>
            <a:r>
              <a:rPr lang="en-US" altLang="zh-CN" sz="3200" dirty="0" smtClean="0"/>
              <a:t>:</a:t>
            </a:r>
          </a:p>
          <a:p>
            <a:pPr marL="742950" indent="-742950" algn="l">
              <a:buFont typeface="Arial" pitchFamily="34" charset="0"/>
              <a:buChar char="•"/>
            </a:pPr>
            <a:r>
              <a:rPr lang="zh-CN" altLang="en-US" sz="3200" dirty="0" smtClean="0"/>
              <a:t>缓存集群</a:t>
            </a:r>
            <a:r>
              <a:rPr lang="en-US" altLang="zh-CN" sz="3200" dirty="0" smtClean="0"/>
              <a:t>/</a:t>
            </a:r>
            <a:r>
              <a:rPr lang="zh-CN" altLang="en-US" sz="3200" dirty="0" smtClean="0"/>
              <a:t>集群分组</a:t>
            </a:r>
            <a:r>
              <a:rPr lang="en-US" altLang="zh-CN" sz="3200" dirty="0" smtClean="0"/>
              <a:t>/</a:t>
            </a:r>
            <a:r>
              <a:rPr lang="zh-CN" altLang="en-US" sz="3200" dirty="0" smtClean="0"/>
              <a:t>分组主从切换管理</a:t>
            </a:r>
            <a:r>
              <a:rPr lang="en-US" altLang="zh-CN" sz="3200" dirty="0" smtClean="0"/>
              <a:t>(</a:t>
            </a:r>
            <a:r>
              <a:rPr lang="zh-CN" altLang="en-US" sz="3200" dirty="0" smtClean="0"/>
              <a:t>增</a:t>
            </a:r>
            <a:r>
              <a:rPr lang="en-US" altLang="zh-CN" sz="3200" dirty="0" smtClean="0"/>
              <a:t>, </a:t>
            </a:r>
            <a:r>
              <a:rPr lang="zh-CN" altLang="en-US" sz="3200" dirty="0" smtClean="0"/>
              <a:t>删</a:t>
            </a:r>
            <a:r>
              <a:rPr lang="en-US" altLang="zh-CN" sz="3200" dirty="0" smtClean="0"/>
              <a:t>, </a:t>
            </a:r>
            <a:r>
              <a:rPr lang="zh-CN" altLang="en-US" sz="3200" dirty="0" smtClean="0"/>
              <a:t>改</a:t>
            </a:r>
            <a:r>
              <a:rPr lang="en-US" altLang="zh-CN" sz="3200" dirty="0" smtClean="0"/>
              <a:t>)</a:t>
            </a:r>
          </a:p>
          <a:p>
            <a:pPr marL="742950" indent="-742950" algn="l">
              <a:buFont typeface="Arial" pitchFamily="34" charset="0"/>
              <a:buChar char="•"/>
            </a:pPr>
            <a:r>
              <a:rPr lang="zh-CN" altLang="en-US" sz="3200" dirty="0" smtClean="0"/>
              <a:t>数据源集群</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监控管理</a:t>
            </a:r>
            <a:r>
              <a:rPr lang="en-US" altLang="zh-CN" sz="3200" dirty="0" smtClean="0"/>
              <a:t>:</a:t>
            </a:r>
          </a:p>
          <a:p>
            <a:pPr marL="742950" indent="-742950" algn="l">
              <a:buFont typeface="Arial" pitchFamily="34" charset="0"/>
              <a:buChar char="•"/>
            </a:pPr>
            <a:r>
              <a:rPr lang="zh-CN" altLang="en-US" sz="3200" dirty="0" smtClean="0"/>
              <a:t>集群拓扑</a:t>
            </a:r>
            <a:r>
              <a:rPr lang="en-US" altLang="zh-CN" sz="3200" dirty="0" smtClean="0"/>
              <a:t>/</a:t>
            </a:r>
            <a:r>
              <a:rPr lang="zh-CN" altLang="en-US" sz="3200" dirty="0" smtClean="0"/>
              <a:t>单点管理</a:t>
            </a:r>
            <a:endParaRPr lang="en-US" altLang="zh-CN" sz="3200" dirty="0" smtClean="0"/>
          </a:p>
          <a:p>
            <a:pPr marL="742950" indent="-742950" algn="l">
              <a:buFont typeface="Arial" pitchFamily="34" charset="0"/>
              <a:buChar char="•"/>
            </a:pPr>
            <a:r>
              <a:rPr lang="en-US" altLang="zh-CN" sz="3200" dirty="0" smtClean="0"/>
              <a:t>TPS/</a:t>
            </a:r>
            <a:r>
              <a:rPr lang="zh-CN" altLang="en-US" sz="3200" dirty="0" smtClean="0"/>
              <a:t>吞吐量信息</a:t>
            </a:r>
            <a:endParaRPr lang="en-US" altLang="zh-CN" sz="3200" dirty="0" smtClean="0"/>
          </a:p>
          <a:p>
            <a:pPr marL="742950" indent="-742950" algn="l">
              <a:buFont typeface="Arial" pitchFamily="34" charset="0"/>
              <a:buChar char="•"/>
            </a:pPr>
            <a:r>
              <a:rPr lang="zh-CN" altLang="en-US" sz="3200" dirty="0" smtClean="0"/>
              <a:t>数据定位</a:t>
            </a:r>
            <a:r>
              <a:rPr lang="en-US" altLang="zh-CN" sz="3200" dirty="0" smtClean="0"/>
              <a:t>(</a:t>
            </a:r>
            <a:r>
              <a:rPr lang="en-US" altLang="zh-CN" sz="3200" dirty="0" err="1" smtClean="0"/>
              <a:t>sharding</a:t>
            </a:r>
            <a:r>
              <a:rPr lang="zh-CN" altLang="en-US" sz="3200" dirty="0" smtClean="0"/>
              <a:t>管理</a:t>
            </a:r>
            <a:r>
              <a:rPr lang="en-US" altLang="zh-CN" sz="3200" dirty="0" smtClean="0"/>
              <a:t>)</a:t>
            </a:r>
          </a:p>
          <a:p>
            <a:pPr marL="742950" indent="-742950" algn="l">
              <a:buFont typeface="Arial" pitchFamily="34" charset="0"/>
              <a:buChar char="•"/>
            </a:pPr>
            <a:r>
              <a:rPr lang="zh-CN" altLang="en-US" sz="3200" dirty="0" smtClean="0"/>
              <a:t>日志异常记录</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告警管理</a:t>
            </a:r>
            <a:r>
              <a:rPr lang="en-US" altLang="zh-CN" sz="3200" dirty="0" smtClean="0"/>
              <a:t>:</a:t>
            </a:r>
          </a:p>
          <a:p>
            <a:pPr marL="742950" indent="-742950" algn="l">
              <a:buFont typeface="Arial" pitchFamily="34" charset="0"/>
              <a:buChar char="•"/>
            </a:pPr>
            <a:r>
              <a:rPr lang="zh-CN" altLang="en-US" sz="3200" dirty="0" smtClean="0"/>
              <a:t>使用容量告警</a:t>
            </a:r>
            <a:endParaRPr lang="en-US" altLang="zh-CN" sz="3200" dirty="0" smtClean="0"/>
          </a:p>
          <a:p>
            <a:pPr marL="742950" indent="-742950" algn="l">
              <a:buFont typeface="Arial" pitchFamily="34" charset="0"/>
              <a:buChar char="•"/>
            </a:pPr>
            <a:r>
              <a:rPr lang="zh-CN" altLang="en-US" sz="3200" dirty="0" smtClean="0"/>
              <a:t>数据分布告警</a:t>
            </a:r>
            <a:endParaRPr lang="en-US" altLang="zh-CN" sz="3200" dirty="0" smtClean="0"/>
          </a:p>
          <a:p>
            <a:pPr marL="742950" indent="-742950" algn="l">
              <a:buFont typeface="Arial" pitchFamily="34" charset="0"/>
              <a:buChar char="•"/>
            </a:pPr>
            <a:r>
              <a:rPr lang="en-US" altLang="zh-CN" sz="3200" dirty="0" smtClean="0"/>
              <a:t>server-proxy/</a:t>
            </a:r>
            <a:r>
              <a:rPr lang="zh-CN" altLang="en-US" sz="3200" dirty="0" smtClean="0"/>
              <a:t>缓存集群</a:t>
            </a:r>
            <a:r>
              <a:rPr lang="en-US" altLang="zh-CN" sz="3200" dirty="0" smtClean="0"/>
              <a:t>/</a:t>
            </a:r>
            <a:r>
              <a:rPr lang="en-US" altLang="zh-CN" sz="3200" dirty="0" err="1" smtClean="0"/>
              <a:t>datasource</a:t>
            </a:r>
            <a:r>
              <a:rPr lang="zh-CN" altLang="en-US" sz="3200" dirty="0" smtClean="0"/>
              <a:t>集群宕机告警</a:t>
            </a:r>
            <a:endParaRPr lang="en-US" altLang="zh-CN" sz="3200"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9" name="直接箭头连接符 88"/>
          <p:cNvCxnSpPr>
            <a:stCxn id="78" idx="2"/>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51" name="云形 50"/>
          <p:cNvSpPr/>
          <p:nvPr/>
        </p:nvSpPr>
        <p:spPr bwMode="auto">
          <a:xfrm>
            <a:off x="1101800"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4" name="云形 53"/>
          <p:cNvSpPr/>
          <p:nvPr/>
        </p:nvSpPr>
        <p:spPr bwMode="auto">
          <a:xfrm>
            <a:off x="5134248"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5" name="云形 54"/>
          <p:cNvSpPr/>
          <p:nvPr/>
        </p:nvSpPr>
        <p:spPr bwMode="auto">
          <a:xfrm>
            <a:off x="8518624" y="8189168"/>
            <a:ext cx="2736304"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FileSystem</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119564"/>
            <a:ext cx="11881320" cy="7417415"/>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集群并建立连接</a:t>
            </a:r>
            <a:r>
              <a:rPr lang="en-US" altLang="zh-CN" sz="2800" dirty="0" smtClean="0"/>
              <a:t>. </a:t>
            </a:r>
            <a:r>
              <a:rPr lang="zh-CN" altLang="en-US" sz="2800" dirty="0" smtClean="0"/>
              <a:t>如是集群连接</a:t>
            </a:r>
            <a:r>
              <a:rPr lang="en-US" altLang="zh-CN" sz="2800" dirty="0" smtClean="0"/>
              <a:t>, </a:t>
            </a:r>
            <a:r>
              <a:rPr lang="zh-CN" altLang="en-US" sz="2800" dirty="0" smtClean="0"/>
              <a:t>还可配置集群使用策略</a:t>
            </a:r>
            <a:r>
              <a:rPr lang="en-US" altLang="zh-CN" sz="2800" dirty="0" smtClean="0"/>
              <a:t>, </a:t>
            </a:r>
            <a:r>
              <a:rPr lang="zh-CN" altLang="en-US" sz="2800" dirty="0" smtClean="0"/>
              <a:t>比如</a:t>
            </a:r>
            <a:r>
              <a:rPr lang="en-US" altLang="zh-CN" sz="2800" dirty="0" err="1" smtClean="0"/>
              <a:t>roundrobin</a:t>
            </a:r>
            <a:r>
              <a:rPr lang="en-US" altLang="zh-CN" sz="2800" dirty="0" smtClean="0"/>
              <a:t>, failover, random</a:t>
            </a:r>
            <a:r>
              <a:rPr lang="zh-CN" altLang="en-US" sz="2800" dirty="0" smtClean="0"/>
              <a:t>等等</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每个</a:t>
            </a:r>
            <a:r>
              <a:rPr lang="en-US" altLang="zh-CN" sz="2800" dirty="0" smtClean="0"/>
              <a:t>server-proxy</a:t>
            </a:r>
            <a:r>
              <a:rPr lang="zh-CN" altLang="en-US" sz="2800" dirty="0" smtClean="0"/>
              <a:t>对应一个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unified db </a:t>
            </a:r>
            <a:r>
              <a:rPr lang="en-US" altLang="zh-CN" sz="2800" dirty="0" err="1" smtClean="0"/>
              <a:t>api</a:t>
            </a:r>
            <a:r>
              <a:rPr lang="en-US" altLang="zh-CN" sz="2800" dirty="0" smtClean="0"/>
              <a:t>: </a:t>
            </a:r>
            <a:r>
              <a:rPr lang="zh-CN" altLang="en-US" sz="2800" dirty="0" smtClean="0"/>
              <a:t>统一数据源访问接口及持久性策略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一</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81720" y="1065769"/>
          <a:ext cx="12169352" cy="7627455"/>
        </p:xfrm>
        <a:graphic>
          <a:graphicData uri="http://schemas.openxmlformats.org/drawingml/2006/table">
            <a:tbl>
              <a:tblPr firstRow="1" bandRow="1">
                <a:tableStyleId>{5C22544A-7EE6-4342-B048-85BDC9FD1C3A}</a:tableStyleId>
              </a:tblPr>
              <a:tblGrid>
                <a:gridCol w="2664296"/>
                <a:gridCol w="4320480"/>
                <a:gridCol w="5184576"/>
              </a:tblGrid>
              <a:tr h="663126">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828313">
                <a:tc>
                  <a:txBody>
                    <a:bodyPr/>
                    <a:lstStyle/>
                    <a:p>
                      <a:r>
                        <a:rPr lang="en-US" altLang="zh-CN" sz="1600" b="1" dirty="0" smtClean="0">
                          <a:solidFill>
                            <a:schemeClr val="bg1"/>
                          </a:solidFill>
                        </a:rPr>
                        <a:t>server-proxy</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a:t>
                      </a:r>
                      <a:r>
                        <a:rPr lang="en-US" altLang="zh-CN" sz="1600" b="1" dirty="0" err="1" smtClean="0">
                          <a:solidFill>
                            <a:schemeClr val="bg1"/>
                          </a:solidFill>
                        </a:rPr>
                        <a:t>namspace</a:t>
                      </a:r>
                      <a:r>
                        <a:rPr lang="en-US" altLang="zh-CN" sz="1600" b="1" dirty="0" smtClean="0">
                          <a:solidFill>
                            <a:schemeClr val="bg1"/>
                          </a:solidFill>
                        </a:rPr>
                        <a:t>}/server</a:t>
                      </a:r>
                    </a:p>
                    <a:p>
                      <a:endParaRPr lang="zh-CN" altLang="en-US" sz="1600" b="1" dirty="0">
                        <a:solidFill>
                          <a:schemeClr val="bg1"/>
                        </a:solidFill>
                      </a:endParaRPr>
                    </a:p>
                  </a:txBody>
                  <a:tcPr anchor="ctr"/>
                </a:tc>
                <a:tc>
                  <a:txBody>
                    <a:bodyPr/>
                    <a:lstStyle/>
                    <a:p>
                      <a:pPr marL="457200" indent="-457200">
                        <a:buAutoNum type="arabicParenBoth"/>
                      </a:pPr>
                      <a:r>
                        <a:rPr lang="zh-CN" altLang="en-US" sz="1600" b="1" kern="1200" dirty="0" smtClean="0">
                          <a:solidFill>
                            <a:schemeClr val="bg1"/>
                          </a:solidFill>
                          <a:latin typeface="+mn-lt"/>
                          <a:ea typeface="+mn-ea"/>
                          <a:cs typeface="+mn-cs"/>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 </a:t>
                      </a:r>
                      <a:r>
                        <a:rPr lang="zh-CN" altLang="en-US" sz="1600" b="1" kern="1200" dirty="0" smtClean="0">
                          <a:solidFill>
                            <a:schemeClr val="bg1"/>
                          </a:solidFill>
                          <a:latin typeface="+mn-lt"/>
                          <a:ea typeface="+mn-ea"/>
                          <a:cs typeface="+mn-cs"/>
                        </a:rPr>
                        <a:t>检测</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集群变化</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存放在此目录下</a:t>
                      </a: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节点类型为</a:t>
                      </a:r>
                      <a:r>
                        <a:rPr lang="en-US" altLang="zh-CN" sz="1600" b="1" kern="1200" dirty="0" smtClean="0">
                          <a:solidFill>
                            <a:schemeClr val="bg1"/>
                          </a:solidFill>
                          <a:latin typeface="+mn-lt"/>
                          <a:ea typeface="+mn-ea"/>
                          <a:cs typeface="+mn-cs"/>
                        </a:rPr>
                        <a:t>sequential </a:t>
                      </a:r>
                      <a:r>
                        <a:rPr lang="en-US" altLang="en-US" sz="1600" b="1" kern="1200" dirty="0" smtClean="0">
                          <a:solidFill>
                            <a:schemeClr val="bg1"/>
                          </a:solidFill>
                          <a:latin typeface="+mn-lt"/>
                          <a:ea typeface="+mn-ea"/>
                          <a:cs typeface="+mn-cs"/>
                        </a:rPr>
                        <a:t>ephemeral </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当</a:t>
                      </a:r>
                      <a:r>
                        <a:rPr lang="en-US" altLang="zh-CN" sz="1600" b="1" kern="1200" baseline="0" dirty="0" smtClean="0">
                          <a:solidFill>
                            <a:schemeClr val="bg1"/>
                          </a:solidFill>
                          <a:latin typeface="+mn-lt"/>
                          <a:ea typeface="+mn-ea"/>
                          <a:cs typeface="+mn-cs"/>
                        </a:rPr>
                        <a:t>server-proxy</a:t>
                      </a:r>
                      <a:r>
                        <a:rPr lang="zh-CN" altLang="en-US" sz="1600" b="1" kern="1200" baseline="0" dirty="0" smtClean="0">
                          <a:solidFill>
                            <a:schemeClr val="bg1"/>
                          </a:solidFill>
                          <a:latin typeface="+mn-lt"/>
                          <a:ea typeface="+mn-ea"/>
                          <a:cs typeface="+mn-cs"/>
                        </a:rPr>
                        <a:t>宕机后</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节点会被自动删除</a:t>
                      </a:r>
                      <a:endParaRPr lang="zh-CN" altLang="en-US" sz="1600" b="1" kern="1200" dirty="0" smtClean="0">
                        <a:solidFill>
                          <a:schemeClr val="bg1"/>
                        </a:solidFill>
                        <a:latin typeface="+mn-lt"/>
                        <a:ea typeface="+mn-ea"/>
                        <a:cs typeface="+mn-cs"/>
                      </a:endParaRPr>
                    </a:p>
                    <a:p>
                      <a:pPr marL="457200" indent="-457200">
                        <a:buAutoNum type="arabicParenBoth"/>
                      </a:pPr>
                      <a:endParaRPr lang="zh-CN" altLang="en-US" sz="1600" b="1" kern="1200" dirty="0" smtClean="0">
                        <a:solidFill>
                          <a:schemeClr val="bg1"/>
                        </a:solidFill>
                        <a:latin typeface="+mn-lt"/>
                        <a:ea typeface="+mn-ea"/>
                        <a:cs typeface="+mn-cs"/>
                      </a:endParaRPr>
                    </a:p>
                  </a:txBody>
                  <a:tcPr anchor="ctr"/>
                </a:tc>
              </a:tr>
              <a:tr h="1112803">
                <a:tc rowSpan="3">
                  <a:txBody>
                    <a:bodyPr/>
                    <a:lstStyle/>
                    <a:p>
                      <a:r>
                        <a:rPr lang="en-US" altLang="zh-CN" sz="1600" b="1" dirty="0" err="1" smtClean="0">
                          <a:solidFill>
                            <a:schemeClr val="bg1"/>
                          </a:solidFill>
                        </a:rPr>
                        <a:t>datasource</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/cache/${namespace}/db/master</a:t>
                      </a:r>
                      <a:endParaRPr lang="zh-CN" altLang="en-US" sz="1600" b="1" dirty="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下只存在一个</a:t>
                      </a:r>
                      <a:r>
                        <a:rPr lang="en-US" altLang="zh-CN" sz="1600" b="1" kern="1200" dirty="0" smtClean="0">
                          <a:solidFill>
                            <a:schemeClr val="bg1"/>
                          </a:solidFill>
                          <a:latin typeface="+mn-lt"/>
                          <a:ea typeface="+mn-ea"/>
                          <a:cs typeface="+mn-cs"/>
                        </a:rPr>
                        <a:t>master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p>
                  </a:txBody>
                  <a:tcPr anchor="ctr"/>
                </a:tc>
              </a:tr>
              <a:tr h="1883206">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/cache/${namespace}/db/slave</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下可以有多个</a:t>
                      </a:r>
                      <a:r>
                        <a:rPr lang="en-US" altLang="zh-CN" sz="1600" b="1" kern="1200" dirty="0" smtClean="0">
                          <a:solidFill>
                            <a:schemeClr val="bg1"/>
                          </a:solidFill>
                          <a:latin typeface="+mn-lt"/>
                          <a:ea typeface="+mn-ea"/>
                          <a:cs typeface="+mn-cs"/>
                        </a:rPr>
                        <a:t>slave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/cache/${namespace}/db/slave/${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214000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/cache/${namespace}/db/down/${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二</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95672" y="916923"/>
          <a:ext cx="12025337" cy="7940985"/>
        </p:xfrm>
        <a:graphic>
          <a:graphicData uri="http://schemas.openxmlformats.org/drawingml/2006/table">
            <a:tbl>
              <a:tblPr firstRow="1" bandRow="1">
                <a:tableStyleId>{5C22544A-7EE6-4342-B048-85BDC9FD1C3A}</a:tableStyleId>
              </a:tblPr>
              <a:tblGrid>
                <a:gridCol w="2632766"/>
                <a:gridCol w="4269350"/>
                <a:gridCol w="5123221"/>
              </a:tblGrid>
              <a:tr h="732354">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366557">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bg1"/>
                          </a:solidFill>
                        </a:rPr>
                        <a:t>redis</a:t>
                      </a:r>
                      <a:r>
                        <a:rPr lang="en-US" altLang="zh-CN" sz="1600" b="1" dirty="0" smtClean="0">
                          <a:solidFill>
                            <a:schemeClr val="bg1"/>
                          </a:solidFill>
                        </a:rPr>
                        <a:t>-cluster</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p>
                  </a:txBody>
                  <a:tcPr anchor="ctr"/>
                </a:tc>
                <a:tc>
                  <a:txBody>
                    <a:bodyPr/>
                    <a:lstStyle/>
                    <a:p>
                      <a:pPr marL="457200" indent="-457200">
                        <a:buAutoNum type="arabicParenBoth"/>
                      </a:pPr>
                      <a:r>
                        <a:rPr lang="zh-CN" altLang="en-US" sz="1600" b="1" dirty="0" smtClean="0">
                          <a:solidFill>
                            <a:schemeClr val="bg1"/>
                          </a:solidFill>
                        </a:rPr>
                        <a:t>集群中组的存放路径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每个分组信息存放到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a:t>
                      </a: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}/slot</a:t>
                      </a:r>
                      <a:endParaRPr lang="zh-CN" altLang="en-US" sz="1600" b="1" dirty="0" smtClean="0">
                        <a:solidFill>
                          <a:schemeClr val="bg1"/>
                        </a:solidFill>
                      </a:endParaRPr>
                    </a:p>
                  </a:txBody>
                  <a:tcPr anchor="ctr"/>
                </a:tc>
                <a:tc>
                  <a:txBody>
                    <a:bodyPr/>
                    <a:lstStyle/>
                    <a:p>
                      <a:r>
                        <a:rPr lang="zh-CN" altLang="en-US" sz="1600" b="1" dirty="0" smtClean="0">
                          <a:solidFill>
                            <a:schemeClr val="bg1"/>
                          </a:solidFill>
                        </a:rPr>
                        <a:t>每个分组拥有的槽点数信息</a:t>
                      </a:r>
                      <a:r>
                        <a:rPr lang="en-US" altLang="zh-CN" sz="1600" b="1" dirty="0" smtClean="0">
                          <a:solidFill>
                            <a:schemeClr val="bg1"/>
                          </a:solidFill>
                        </a:rPr>
                        <a:t>, </a:t>
                      </a:r>
                      <a:r>
                        <a:rPr lang="zh-CN" altLang="en-US" sz="1600" b="1" dirty="0" smtClean="0">
                          <a:solidFill>
                            <a:schemeClr val="bg1"/>
                          </a:solidFill>
                        </a:rPr>
                        <a:t>用于</a:t>
                      </a:r>
                      <a:r>
                        <a:rPr lang="en-US" altLang="zh-CN" sz="1600" b="1" dirty="0" err="1" smtClean="0">
                          <a:solidFill>
                            <a:schemeClr val="bg1"/>
                          </a:solidFill>
                        </a:rPr>
                        <a:t>sharding</a:t>
                      </a:r>
                      <a:r>
                        <a:rPr lang="en-US" altLang="zh-CN" sz="1600" b="1" dirty="0" smtClean="0">
                          <a:solidFill>
                            <a:schemeClr val="bg1"/>
                          </a:solidFill>
                        </a:rPr>
                        <a:t>/</a:t>
                      </a:r>
                      <a:r>
                        <a:rPr lang="en-US" altLang="zh-CN" sz="1600" b="1" dirty="0" err="1" smtClean="0">
                          <a:solidFill>
                            <a:schemeClr val="bg1"/>
                          </a:solidFill>
                        </a:rPr>
                        <a:t>resharding</a:t>
                      </a:r>
                      <a:endParaRPr lang="zh-CN" altLang="en-US" sz="1600" b="1" dirty="0">
                        <a:solidFill>
                          <a:schemeClr val="bg1"/>
                        </a:solidFill>
                      </a:endParaRP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}/master</a:t>
                      </a:r>
                      <a:endParaRPr lang="zh-CN" altLang="en-US" sz="1600" b="1" dirty="0" smtClean="0">
                        <a:solidFill>
                          <a:schemeClr val="bg1"/>
                        </a:solidFill>
                      </a:endParaRPr>
                    </a:p>
                  </a:txBody>
                  <a:tcPr anchor="ctr"/>
                </a:tc>
                <a:tc>
                  <a:txBody>
                    <a:bodyPr/>
                    <a:lstStyle/>
                    <a:p>
                      <a:pPr marL="457200" indent="-457200">
                        <a:buAutoNum type="arabicParenBoth"/>
                      </a:pPr>
                      <a:r>
                        <a:rPr lang="zh-CN" altLang="en-US" sz="1600" b="1" dirty="0" smtClean="0">
                          <a:solidFill>
                            <a:schemeClr val="bg1"/>
                          </a:solidFill>
                        </a:rPr>
                        <a:t>每个分组中</a:t>
                      </a:r>
                      <a:r>
                        <a:rPr lang="en-US" altLang="zh-CN" sz="1600" b="1" dirty="0" smtClean="0">
                          <a:solidFill>
                            <a:schemeClr val="bg1"/>
                          </a:solidFill>
                        </a:rPr>
                        <a:t>master </a:t>
                      </a:r>
                      <a:r>
                        <a:rPr lang="en-US" altLang="zh-CN" sz="1600" b="1" dirty="0" err="1" smtClean="0">
                          <a:solidFill>
                            <a:schemeClr val="bg1"/>
                          </a:solidFill>
                        </a:rPr>
                        <a:t>redis</a:t>
                      </a:r>
                      <a:r>
                        <a:rPr lang="zh-CN" altLang="en-US" sz="1600" b="1" dirty="0" smtClean="0">
                          <a:solidFill>
                            <a:schemeClr val="bg1"/>
                          </a:solidFill>
                        </a:rPr>
                        <a:t>节点存放信息</a:t>
                      </a:r>
                      <a:r>
                        <a:rPr lang="en-US" altLang="zh-CN" sz="1600" b="1" dirty="0" smtClean="0">
                          <a:solidFill>
                            <a:schemeClr val="bg1"/>
                          </a:solidFill>
                        </a:rPr>
                        <a:t>. </a:t>
                      </a:r>
                      <a:r>
                        <a:rPr lang="zh-CN" altLang="en-US" sz="1600" b="1" dirty="0" smtClean="0">
                          <a:solidFill>
                            <a:schemeClr val="bg1"/>
                          </a:solidFill>
                        </a:rPr>
                        <a:t>一个分组只能有一个</a:t>
                      </a:r>
                      <a:r>
                        <a:rPr lang="en-US" altLang="zh-CN" sz="1600" b="1" dirty="0" smtClean="0">
                          <a:solidFill>
                            <a:schemeClr val="bg1"/>
                          </a:solidFill>
                        </a:rPr>
                        <a:t>master</a:t>
                      </a:r>
                      <a:r>
                        <a:rPr lang="zh-CN" altLang="en-US" sz="1600" b="1" dirty="0" smtClean="0">
                          <a:solidFill>
                            <a:schemeClr val="bg1"/>
                          </a:solidFill>
                        </a:rPr>
                        <a:t>节点</a:t>
                      </a:r>
                      <a:r>
                        <a:rPr lang="en-US" altLang="zh-CN" sz="1600" b="1" dirty="0" smtClean="0">
                          <a:solidFill>
                            <a:schemeClr val="bg1"/>
                          </a:solidFill>
                        </a:rPr>
                        <a:t>. </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分组中</a:t>
                      </a:r>
                      <a:r>
                        <a:rPr lang="en-US" altLang="zh-CN" sz="1600" b="1" dirty="0" smtClean="0">
                          <a:solidFill>
                            <a:schemeClr val="bg1"/>
                          </a:solidFill>
                        </a:rPr>
                        <a:t>slave </a:t>
                      </a:r>
                      <a:r>
                        <a:rPr lang="en-US" altLang="zh-CN" sz="1600" b="1" dirty="0" err="1" smtClean="0">
                          <a:solidFill>
                            <a:schemeClr val="bg1"/>
                          </a:solidFill>
                        </a:rPr>
                        <a:t>redis</a:t>
                      </a:r>
                      <a:r>
                        <a:rPr lang="zh-CN" altLang="en-US" sz="1600" b="1" dirty="0" smtClean="0">
                          <a:solidFill>
                            <a:schemeClr val="bg1"/>
                          </a:solidFill>
                        </a:rPr>
                        <a:t>节点存放路径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一个分组可能有多个</a:t>
                      </a:r>
                      <a:r>
                        <a:rPr lang="en-US" altLang="zh-CN" sz="1600" b="1" baseline="0" dirty="0" smtClean="0">
                          <a:solidFill>
                            <a:schemeClr val="bg1"/>
                          </a:solidFill>
                        </a:rPr>
                        <a:t>slave</a:t>
                      </a:r>
                      <a:r>
                        <a:rPr lang="zh-CN" altLang="en-US" sz="1600" b="1" baseline="0" dirty="0" smtClean="0">
                          <a:solidFill>
                            <a:schemeClr val="bg1"/>
                          </a:solidFill>
                        </a:rPr>
                        <a:t>节点</a:t>
                      </a:r>
                      <a:endParaRPr lang="en-US" altLang="zh-CN" sz="1600" b="1" baseline="0"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分组中宕机节点的存放路径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配置文件说明</a:t>
            </a:r>
            <a:endParaRPr lang="zh-CN" altLang="en-US" sz="4800" dirty="0"/>
          </a:p>
        </p:txBody>
      </p:sp>
      <p:graphicFrame>
        <p:nvGraphicFramePr>
          <p:cNvPr id="6" name="表格 5"/>
          <p:cNvGraphicFramePr>
            <a:graphicFrameLocks noGrp="1"/>
          </p:cNvGraphicFramePr>
          <p:nvPr/>
        </p:nvGraphicFramePr>
        <p:xfrm>
          <a:off x="309712" y="916363"/>
          <a:ext cx="12169353" cy="8064893"/>
        </p:xfrm>
        <a:graphic>
          <a:graphicData uri="http://schemas.openxmlformats.org/drawingml/2006/table">
            <a:tbl>
              <a:tblPr firstRow="1" bandRow="1">
                <a:tableStyleId>{5C22544A-7EE6-4342-B048-85BDC9FD1C3A}</a:tableStyleId>
              </a:tblPr>
              <a:tblGrid>
                <a:gridCol w="4056451"/>
                <a:gridCol w="2866235"/>
                <a:gridCol w="5246667"/>
              </a:tblGrid>
              <a:tr h="524627">
                <a:tc>
                  <a:txBody>
                    <a:bodyPr/>
                    <a:lstStyle/>
                    <a:p>
                      <a:pPr algn="ctr"/>
                      <a:r>
                        <a:rPr lang="zh-CN" altLang="en-US" sz="2400" dirty="0" smtClean="0"/>
                        <a:t>类型</a:t>
                      </a:r>
                      <a:endParaRPr lang="zh-CN" altLang="en-US" sz="2400" dirty="0"/>
                    </a:p>
                  </a:txBody>
                  <a:tcPr anchor="ctr"/>
                </a:tc>
                <a:tc>
                  <a:txBody>
                    <a:bodyPr/>
                    <a:lstStyle/>
                    <a:p>
                      <a:pPr algn="ctr"/>
                      <a:r>
                        <a:rPr lang="zh-CN" altLang="en-US" sz="2400" dirty="0" smtClean="0"/>
                        <a:t>配置项</a:t>
                      </a:r>
                      <a:endParaRPr lang="zh-CN" altLang="en-US" sz="2400" dirty="0"/>
                    </a:p>
                  </a:txBody>
                  <a:tcPr anchor="ctr"/>
                </a:tc>
                <a:tc>
                  <a:txBody>
                    <a:bodyPr/>
                    <a:lstStyle/>
                    <a:p>
                      <a:pPr algn="ctr"/>
                      <a:r>
                        <a:rPr lang="zh-CN" altLang="en-US" sz="2400" dirty="0" smtClean="0"/>
                        <a:t>说明</a:t>
                      </a:r>
                      <a:endParaRPr lang="zh-CN" altLang="en-US" sz="2400" dirty="0"/>
                    </a:p>
                  </a:txBody>
                  <a:tcPr anchor="ctr"/>
                </a:tc>
              </a:tr>
              <a:tr h="685320">
                <a:tc rowSpan="4">
                  <a:txBody>
                    <a:bodyPr/>
                    <a:lstStyle/>
                    <a:p>
                      <a:r>
                        <a:rPr lang="zh-CN" altLang="en-US" sz="2400" dirty="0" smtClean="0">
                          <a:solidFill>
                            <a:schemeClr val="bg1">
                              <a:lumMod val="50000"/>
                            </a:schemeClr>
                          </a:solidFill>
                        </a:rPr>
                        <a:t>全局配置</a:t>
                      </a:r>
                      <a:r>
                        <a:rPr lang="en-US" altLang="zh-CN" sz="2400" dirty="0" smtClean="0">
                          <a:solidFill>
                            <a:schemeClr val="bg1">
                              <a:lumMod val="50000"/>
                            </a:schemeClr>
                          </a:solidFill>
                        </a:rPr>
                        <a:t>(global)</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namespace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名称空间</a:t>
                      </a:r>
                      <a:r>
                        <a:rPr lang="en-US" altLang="zh-CN" sz="1600" dirty="0" smtClean="0">
                          <a:solidFill>
                            <a:schemeClr val="bg1">
                              <a:lumMod val="50000"/>
                            </a:schemeClr>
                          </a:solidFill>
                        </a:rPr>
                        <a:t>, </a:t>
                      </a:r>
                      <a:r>
                        <a:rPr lang="zh-CN" altLang="en-US" sz="1600" dirty="0" smtClean="0">
                          <a:solidFill>
                            <a:schemeClr val="bg1">
                              <a:lumMod val="50000"/>
                            </a:schemeClr>
                          </a:solidFill>
                        </a:rPr>
                        <a:t>一个</a:t>
                      </a:r>
                      <a:r>
                        <a:rPr lang="en-US" altLang="zh-CN" sz="1600" dirty="0" err="1" smtClean="0">
                          <a:solidFill>
                            <a:schemeClr val="bg1">
                              <a:lumMod val="50000"/>
                            </a:schemeClr>
                          </a:solidFill>
                        </a:rPr>
                        <a:t>redis</a:t>
                      </a:r>
                      <a:r>
                        <a:rPr lang="en-US" altLang="zh-CN" sz="1600" baseline="0" dirty="0" smtClean="0">
                          <a:solidFill>
                            <a:schemeClr val="bg1">
                              <a:lumMod val="50000"/>
                            </a:schemeClr>
                          </a:solidFill>
                        </a:rPr>
                        <a:t> cluster</a:t>
                      </a:r>
                      <a:r>
                        <a:rPr lang="zh-CN" altLang="en-US" sz="1600" baseline="0" dirty="0" smtClean="0">
                          <a:solidFill>
                            <a:schemeClr val="bg1">
                              <a:lumMod val="50000"/>
                            </a:schemeClr>
                          </a:solidFill>
                        </a:rPr>
                        <a:t>对应一个名称空间</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供一个业务线或业务应用使用</a:t>
                      </a:r>
                      <a:endParaRPr lang="zh-CN" altLang="en-US" sz="1600" dirty="0">
                        <a:solidFill>
                          <a:schemeClr val="bg1">
                            <a:lumMod val="50000"/>
                          </a:schemeClr>
                        </a:solidFill>
                      </a:endParaRPr>
                    </a:p>
                  </a:txBody>
                  <a:tcPr anchor="ctr"/>
                </a:tc>
              </a:tr>
              <a:tr h="1507703">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slot</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总槽数</a:t>
                      </a:r>
                      <a:r>
                        <a:rPr lang="en-US" altLang="zh-CN" sz="1600" dirty="0" smtClean="0">
                          <a:solidFill>
                            <a:schemeClr val="bg1">
                              <a:lumMod val="50000"/>
                            </a:schemeClr>
                          </a:solidFill>
                        </a:rPr>
                        <a:t>, </a:t>
                      </a:r>
                      <a:r>
                        <a:rPr lang="zh-CN" altLang="en-US" sz="1600" dirty="0" smtClean="0">
                          <a:solidFill>
                            <a:schemeClr val="bg1">
                              <a:lumMod val="50000"/>
                            </a:schemeClr>
                          </a:solidFill>
                        </a:rPr>
                        <a:t>用于计算每个</a:t>
                      </a:r>
                      <a:r>
                        <a:rPr lang="en-US" altLang="zh-CN" sz="1600" dirty="0" smtClean="0">
                          <a:solidFill>
                            <a:schemeClr val="bg1">
                              <a:lumMod val="50000"/>
                            </a:schemeClr>
                          </a:solidFill>
                        </a:rPr>
                        <a:t>group</a:t>
                      </a:r>
                      <a:r>
                        <a:rPr lang="zh-CN" altLang="en-US" sz="1600" dirty="0" smtClean="0">
                          <a:solidFill>
                            <a:schemeClr val="bg1">
                              <a:lumMod val="50000"/>
                            </a:schemeClr>
                          </a:solidFill>
                        </a:rPr>
                        <a:t>可分配的槽点范围</a:t>
                      </a:r>
                      <a:r>
                        <a:rPr lang="en-US" altLang="zh-CN" sz="1600" dirty="0" smtClean="0">
                          <a:solidFill>
                            <a:schemeClr val="bg1">
                              <a:lumMod val="50000"/>
                            </a:schemeClr>
                          </a:solidFill>
                        </a:rPr>
                        <a:t>.</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要求</a:t>
                      </a:r>
                      <a:r>
                        <a:rPr lang="en-US" altLang="zh-CN" sz="1600" baseline="0" dirty="0" smtClean="0">
                          <a:solidFill>
                            <a:schemeClr val="bg1">
                              <a:lumMod val="50000"/>
                            </a:schemeClr>
                          </a:solidFill>
                        </a:rPr>
                        <a:t>:</a:t>
                      </a:r>
                    </a:p>
                    <a:p>
                      <a:pPr marL="457200" indent="-457200">
                        <a:buAutoNum type="arabicParenBoth"/>
                      </a:pPr>
                      <a:r>
                        <a:rPr lang="zh-CN" altLang="en-US" sz="1600" baseline="0" dirty="0" smtClean="0">
                          <a:solidFill>
                            <a:schemeClr val="bg1">
                              <a:lumMod val="50000"/>
                            </a:schemeClr>
                          </a:solidFill>
                        </a:rPr>
                        <a:t>总槽数</a:t>
                      </a:r>
                      <a:r>
                        <a:rPr lang="en-US" altLang="zh-CN" sz="1600" baseline="0" dirty="0" smtClean="0">
                          <a:solidFill>
                            <a:schemeClr val="bg1">
                              <a:lumMod val="50000"/>
                            </a:schemeClr>
                          </a:solidFill>
                        </a:rPr>
                        <a:t>&gt;=group</a:t>
                      </a:r>
                      <a:r>
                        <a:rPr lang="zh-CN" altLang="en-US" sz="1600" baseline="0" dirty="0" smtClean="0">
                          <a:solidFill>
                            <a:schemeClr val="bg1">
                              <a:lumMod val="50000"/>
                            </a:schemeClr>
                          </a:solidFill>
                        </a:rPr>
                        <a:t>数</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否则有些</a:t>
                      </a:r>
                      <a:r>
                        <a:rPr lang="en-US" altLang="zh-CN" sz="1600" baseline="0" dirty="0" smtClean="0">
                          <a:solidFill>
                            <a:schemeClr val="bg1">
                              <a:lumMod val="50000"/>
                            </a:schemeClr>
                          </a:solidFill>
                        </a:rPr>
                        <a:t>group</a:t>
                      </a:r>
                      <a:r>
                        <a:rPr lang="zh-CN" altLang="en-US" sz="1600" baseline="0" dirty="0" smtClean="0">
                          <a:solidFill>
                            <a:schemeClr val="bg1">
                              <a:lumMod val="50000"/>
                            </a:schemeClr>
                          </a:solidFill>
                        </a:rPr>
                        <a:t>会分配不到槽点</a:t>
                      </a:r>
                      <a:endParaRPr lang="en-US" altLang="zh-CN" sz="1600" baseline="0" dirty="0" smtClean="0">
                        <a:solidFill>
                          <a:schemeClr val="bg1">
                            <a:lumMod val="50000"/>
                          </a:schemeClr>
                        </a:solidFill>
                      </a:endParaRPr>
                    </a:p>
                    <a:p>
                      <a:pPr marL="457200" indent="-457200">
                        <a:buAutoNum type="arabicParenBoth"/>
                      </a:pPr>
                      <a:r>
                        <a:rPr lang="zh-CN" altLang="en-US" sz="1600" baseline="0" dirty="0" smtClean="0">
                          <a:solidFill>
                            <a:schemeClr val="bg1">
                              <a:lumMod val="50000"/>
                            </a:schemeClr>
                          </a:solidFill>
                        </a:rPr>
                        <a:t>总槽数尽可能大</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比如</a:t>
                      </a:r>
                      <a:r>
                        <a:rPr lang="en-US" altLang="zh-CN" sz="1600" baseline="0" dirty="0" smtClean="0">
                          <a:solidFill>
                            <a:schemeClr val="bg1">
                              <a:lumMod val="50000"/>
                            </a:schemeClr>
                          </a:solidFill>
                        </a:rPr>
                        <a:t>1024), </a:t>
                      </a:r>
                      <a:r>
                        <a:rPr lang="zh-CN" altLang="en-US" sz="1600" baseline="0" dirty="0" smtClean="0">
                          <a:solidFill>
                            <a:schemeClr val="bg1">
                              <a:lumMod val="50000"/>
                            </a:schemeClr>
                          </a:solidFill>
                        </a:rPr>
                        <a:t>这样</a:t>
                      </a:r>
                      <a:r>
                        <a:rPr lang="en-US" altLang="zh-CN" sz="1600" baseline="0" dirty="0" err="1" smtClean="0">
                          <a:solidFill>
                            <a:schemeClr val="bg1">
                              <a:lumMod val="50000"/>
                            </a:schemeClr>
                          </a:solidFill>
                        </a:rPr>
                        <a:t>sharding</a:t>
                      </a:r>
                      <a:r>
                        <a:rPr lang="en-US" altLang="zh-CN" sz="1600" baseline="0" dirty="0" smtClean="0">
                          <a:solidFill>
                            <a:schemeClr val="bg1">
                              <a:lumMod val="50000"/>
                            </a:schemeClr>
                          </a:solidFill>
                        </a:rPr>
                        <a:t>/</a:t>
                      </a:r>
                      <a:r>
                        <a:rPr lang="en-US" altLang="zh-CN" sz="1600" baseline="0" dirty="0" err="1" smtClean="0">
                          <a:solidFill>
                            <a:schemeClr val="bg1">
                              <a:lumMod val="50000"/>
                            </a:schemeClr>
                          </a:solidFill>
                        </a:rPr>
                        <a:t>resharding</a:t>
                      </a:r>
                      <a:r>
                        <a:rPr lang="zh-CN" altLang="en-US" sz="1600" baseline="0" dirty="0" smtClean="0">
                          <a:solidFill>
                            <a:schemeClr val="bg1">
                              <a:lumMod val="50000"/>
                            </a:schemeClr>
                          </a:solidFill>
                        </a:rPr>
                        <a:t>时对可用性影响小</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username</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认证用户名</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password</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认证密码</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协调器配置</a:t>
                      </a:r>
                      <a:r>
                        <a:rPr lang="en-US" altLang="zh-CN" sz="2400" dirty="0" smtClean="0">
                          <a:solidFill>
                            <a:schemeClr val="bg1">
                              <a:lumMod val="50000"/>
                            </a:schemeClr>
                          </a:solidFill>
                        </a:rPr>
                        <a:t>(coordinator)</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type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协调器类型</a:t>
                      </a:r>
                      <a:r>
                        <a:rPr lang="en-US" altLang="zh-CN" sz="1600" dirty="0" smtClean="0">
                          <a:solidFill>
                            <a:schemeClr val="bg1">
                              <a:lumMod val="50000"/>
                            </a:schemeClr>
                          </a:solidFill>
                        </a:rPr>
                        <a:t>. </a:t>
                      </a:r>
                      <a:r>
                        <a:rPr lang="zh-CN" altLang="en-US" sz="1600" dirty="0" smtClean="0">
                          <a:solidFill>
                            <a:schemeClr val="bg1">
                              <a:lumMod val="50000"/>
                            </a:schemeClr>
                          </a:solidFill>
                        </a:rPr>
                        <a:t>目前用</a:t>
                      </a:r>
                      <a:r>
                        <a:rPr lang="en-US" altLang="zh-CN" sz="1600" dirty="0" smtClean="0">
                          <a:solidFill>
                            <a:schemeClr val="bg1">
                              <a:lumMod val="50000"/>
                            </a:schemeClr>
                          </a:solidFill>
                        </a:rPr>
                        <a:t>zookeeper</a:t>
                      </a:r>
                      <a:endParaRPr lang="zh-CN" altLang="en-US" sz="1600" dirty="0">
                        <a:solidFill>
                          <a:schemeClr val="bg1">
                            <a:lumMod val="50000"/>
                          </a:schemeClr>
                        </a:solidFill>
                      </a:endParaRPr>
                    </a:p>
                  </a:txBody>
                  <a:tcPr anchor="ctr"/>
                </a:tc>
              </a:tr>
              <a:tr h="68532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address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协调器集群地址</a:t>
                      </a:r>
                      <a:r>
                        <a:rPr lang="en-US" altLang="zh-CN" sz="1600" dirty="0" smtClean="0">
                          <a:solidFill>
                            <a:schemeClr val="bg1">
                              <a:lumMod val="50000"/>
                            </a:schemeClr>
                          </a:solidFill>
                        </a:rPr>
                        <a:t>. </a:t>
                      </a:r>
                      <a:r>
                        <a:rPr lang="zh-CN" altLang="en-US" sz="1600" dirty="0" smtClean="0">
                          <a:solidFill>
                            <a:schemeClr val="bg1">
                              <a:lumMod val="50000"/>
                            </a:schemeClr>
                          </a:solidFill>
                        </a:rPr>
                        <a:t>比如</a:t>
                      </a:r>
                      <a:r>
                        <a:rPr lang="en-US" altLang="zh-CN" sz="1600" dirty="0" smtClean="0">
                          <a:solidFill>
                            <a:schemeClr val="bg1">
                              <a:lumMod val="50000"/>
                            </a:schemeClr>
                          </a:solidFill>
                        </a:rPr>
                        <a:t>ip1:port1;ip2:port2;…</a:t>
                      </a:r>
                    </a:p>
                    <a:p>
                      <a:r>
                        <a:rPr lang="zh-CN" altLang="en-US" sz="1600" dirty="0" smtClean="0">
                          <a:solidFill>
                            <a:schemeClr val="bg1">
                              <a:lumMod val="50000"/>
                            </a:schemeClr>
                          </a:solidFill>
                        </a:rPr>
                        <a:t>多地址以分号分隔</a:t>
                      </a:r>
                      <a:endParaRPr lang="zh-CN" altLang="en-US" sz="1600" dirty="0">
                        <a:solidFill>
                          <a:schemeClr val="bg1">
                            <a:lumMod val="50000"/>
                          </a:schemeClr>
                        </a:solidFill>
                      </a:endParaRPr>
                    </a:p>
                  </a:txBody>
                  <a:tcPr anchor="ctr"/>
                </a:tc>
              </a:tr>
              <a:tr h="1281155">
                <a:tc rowSpan="2">
                  <a:txBody>
                    <a:bodyPr/>
                    <a:lstStyle/>
                    <a:p>
                      <a:r>
                        <a:rPr lang="zh-CN" altLang="en-US" sz="2400" dirty="0" smtClean="0">
                          <a:solidFill>
                            <a:schemeClr val="bg1">
                              <a:lumMod val="50000"/>
                            </a:schemeClr>
                          </a:solidFill>
                        </a:rPr>
                        <a:t>数据迁移配置</a:t>
                      </a:r>
                      <a:r>
                        <a:rPr lang="en-US" altLang="zh-CN" sz="2400" dirty="0" smtClean="0">
                          <a:solidFill>
                            <a:schemeClr val="bg1">
                              <a:lumMod val="50000"/>
                            </a:schemeClr>
                          </a:solidFill>
                        </a:rPr>
                        <a:t>(migrate)</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slot.timeout</a:t>
                      </a:r>
                      <a:endParaRPr lang="zh-CN" altLang="en-US" sz="2400" dirty="0">
                        <a:solidFill>
                          <a:schemeClr val="bg1">
                            <a:lumMod val="50000"/>
                          </a:schemeClr>
                        </a:solidFill>
                      </a:endParaRPr>
                    </a:p>
                  </a:txBody>
                  <a:tcPr anchor="ctr"/>
                </a:tc>
                <a:tc>
                  <a:txBody>
                    <a:bodyPr/>
                    <a:lstStyle/>
                    <a:p>
                      <a:r>
                        <a:rPr lang="en-US" altLang="zh-CN" sz="1600" dirty="0" err="1" smtClean="0">
                          <a:solidFill>
                            <a:schemeClr val="bg1">
                              <a:lumMod val="50000"/>
                            </a:schemeClr>
                          </a:solidFill>
                        </a:rPr>
                        <a:t>sharding</a:t>
                      </a:r>
                      <a:r>
                        <a:rPr lang="en-US" altLang="zh-CN" sz="1600" dirty="0" smtClean="0">
                          <a:solidFill>
                            <a:schemeClr val="bg1">
                              <a:lumMod val="50000"/>
                            </a:schemeClr>
                          </a:solidFill>
                        </a:rPr>
                        <a:t>/</a:t>
                      </a:r>
                      <a:r>
                        <a:rPr lang="en-US" altLang="zh-CN" sz="1600" dirty="0" err="1" smtClean="0">
                          <a:solidFill>
                            <a:schemeClr val="bg1">
                              <a:lumMod val="50000"/>
                            </a:schemeClr>
                          </a:solidFill>
                        </a:rPr>
                        <a:t>resharding</a:t>
                      </a:r>
                      <a:r>
                        <a:rPr lang="zh-CN" altLang="en-US" sz="1600" dirty="0" smtClean="0">
                          <a:solidFill>
                            <a:schemeClr val="bg1">
                              <a:lumMod val="50000"/>
                            </a:schemeClr>
                          </a:solidFill>
                        </a:rPr>
                        <a:t>时的数据迁移是以单个槽点</a:t>
                      </a:r>
                      <a:r>
                        <a:rPr lang="en-US" altLang="zh-CN" sz="1600" dirty="0" smtClean="0">
                          <a:solidFill>
                            <a:schemeClr val="bg1">
                              <a:lumMod val="50000"/>
                            </a:schemeClr>
                          </a:solidFill>
                        </a:rPr>
                        <a:t>(slot)</a:t>
                      </a:r>
                      <a:r>
                        <a:rPr lang="zh-CN" altLang="en-US" sz="1600" dirty="0" smtClean="0">
                          <a:solidFill>
                            <a:schemeClr val="bg1">
                              <a:lumMod val="50000"/>
                            </a:schemeClr>
                          </a:solidFill>
                        </a:rPr>
                        <a:t>为迁移单位</a:t>
                      </a:r>
                      <a:r>
                        <a:rPr lang="en-US" altLang="zh-CN" sz="1600" dirty="0" smtClean="0">
                          <a:solidFill>
                            <a:schemeClr val="bg1">
                              <a:lumMod val="50000"/>
                            </a:schemeClr>
                          </a:solidFill>
                        </a:rPr>
                        <a:t>. </a:t>
                      </a:r>
                      <a:r>
                        <a:rPr lang="zh-CN" altLang="en-US" sz="1600" dirty="0" smtClean="0">
                          <a:solidFill>
                            <a:schemeClr val="bg1">
                              <a:lumMod val="50000"/>
                            </a:schemeClr>
                          </a:solidFill>
                        </a:rPr>
                        <a:t>在此槽点数据迁移时</a:t>
                      </a:r>
                      <a:r>
                        <a:rPr lang="en-US" altLang="zh-CN" sz="1600" dirty="0" smtClean="0">
                          <a:solidFill>
                            <a:schemeClr val="bg1">
                              <a:lumMod val="50000"/>
                            </a:schemeClr>
                          </a:solidFill>
                        </a:rPr>
                        <a:t>, </a:t>
                      </a:r>
                      <a:r>
                        <a:rPr lang="zh-CN" altLang="en-US" sz="1600" dirty="0" smtClean="0">
                          <a:solidFill>
                            <a:schemeClr val="bg1">
                              <a:lumMod val="50000"/>
                            </a:schemeClr>
                          </a:solidFill>
                        </a:rPr>
                        <a:t>所有对此槽点的数据操作均不可用</a:t>
                      </a:r>
                      <a:r>
                        <a:rPr lang="en-US" altLang="zh-CN" sz="1600" dirty="0" smtClean="0">
                          <a:solidFill>
                            <a:schemeClr val="bg1">
                              <a:lumMod val="50000"/>
                            </a:schemeClr>
                          </a:solidFill>
                        </a:rPr>
                        <a:t>. </a:t>
                      </a:r>
                      <a:r>
                        <a:rPr lang="zh-CN" altLang="en-US" sz="1600" dirty="0" smtClean="0">
                          <a:solidFill>
                            <a:schemeClr val="bg1">
                              <a:lumMod val="50000"/>
                            </a:schemeClr>
                          </a:solidFill>
                        </a:rPr>
                        <a:t>如客户端有对此槽点的数据操作</a:t>
                      </a:r>
                      <a:r>
                        <a:rPr lang="en-US" altLang="zh-CN" sz="1600" dirty="0" smtClean="0">
                          <a:solidFill>
                            <a:schemeClr val="bg1">
                              <a:lumMod val="50000"/>
                            </a:schemeClr>
                          </a:solidFill>
                        </a:rPr>
                        <a:t>, </a:t>
                      </a:r>
                      <a:r>
                        <a:rPr lang="zh-CN" altLang="en-US" sz="1600" dirty="0" smtClean="0">
                          <a:solidFill>
                            <a:schemeClr val="bg1">
                              <a:lumMod val="50000"/>
                            </a:schemeClr>
                          </a:solidFill>
                        </a:rPr>
                        <a:t>等待的超时时间</a:t>
                      </a:r>
                      <a:endParaRPr lang="zh-CN" altLang="en-US" sz="16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slot.retries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客户端在槽点数据迁移不可用时</a:t>
                      </a:r>
                      <a:r>
                        <a:rPr lang="en-US" altLang="zh-CN" sz="1600" dirty="0" smtClean="0">
                          <a:solidFill>
                            <a:schemeClr val="bg1">
                              <a:lumMod val="50000"/>
                            </a:schemeClr>
                          </a:solidFill>
                        </a:rPr>
                        <a:t>,</a:t>
                      </a:r>
                      <a:r>
                        <a:rPr lang="zh-CN" altLang="en-US" sz="1600" dirty="0" smtClean="0">
                          <a:solidFill>
                            <a:schemeClr val="bg1">
                              <a:lumMod val="50000"/>
                            </a:schemeClr>
                          </a:solidFill>
                        </a:rPr>
                        <a:t>等待的重试次数</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缓存</a:t>
                      </a:r>
                      <a:r>
                        <a:rPr lang="en-US" altLang="zh-CN" sz="2400" dirty="0" smtClean="0">
                          <a:solidFill>
                            <a:schemeClr val="bg1">
                              <a:lumMod val="50000"/>
                            </a:schemeClr>
                          </a:solidFill>
                        </a:rPr>
                        <a:t>/</a:t>
                      </a:r>
                      <a:r>
                        <a:rPr lang="zh-CN" altLang="en-US" sz="2400" dirty="0" smtClean="0">
                          <a:solidFill>
                            <a:schemeClr val="bg1">
                              <a:lumMod val="50000"/>
                            </a:schemeClr>
                          </a:solidFill>
                        </a:rPr>
                        <a:t>数据源节点检测</a:t>
                      </a:r>
                      <a:r>
                        <a:rPr lang="en-US" altLang="zh-CN" sz="2400" dirty="0" smtClean="0">
                          <a:solidFill>
                            <a:schemeClr val="bg1">
                              <a:lumMod val="50000"/>
                            </a:schemeClr>
                          </a:solidFill>
                        </a:rPr>
                        <a:t>(check)</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check.timeout</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检测超时时间</a:t>
                      </a:r>
                      <a:endParaRPr lang="zh-CN" altLang="en-US" sz="18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check.retries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检测重试次数</a:t>
                      </a:r>
                      <a:endParaRPr lang="zh-CN" altLang="en-US" sz="1800" dirty="0">
                        <a:solidFill>
                          <a:schemeClr val="bg1">
                            <a:lumMod val="50000"/>
                          </a:schemeClr>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pic>
        <p:nvPicPr>
          <p:cNvPr id="2050" name="Picture 2" descr="L:\github\cache-system-design\流程图\server-proxy启动流程.png"/>
          <p:cNvPicPr>
            <a:picLocks noChangeAspect="1" noChangeArrowheads="1"/>
          </p:cNvPicPr>
          <p:nvPr/>
        </p:nvPicPr>
        <p:blipFill>
          <a:blip r:embed="rId3"/>
          <a:srcRect/>
          <a:stretch>
            <a:fillRect/>
          </a:stretch>
        </p:blipFill>
        <p:spPr bwMode="auto">
          <a:xfrm>
            <a:off x="756274" y="887894"/>
            <a:ext cx="11074718" cy="7920880"/>
          </a:xfrm>
          <a:prstGeom prst="rect">
            <a:avLst/>
          </a:prstGeom>
          <a:noFill/>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sp>
        <p:nvSpPr>
          <p:cNvPr id="6" name="TextBox 5"/>
          <p:cNvSpPr txBox="1"/>
          <p:nvPr/>
        </p:nvSpPr>
        <p:spPr>
          <a:xfrm>
            <a:off x="741760" y="988368"/>
            <a:ext cx="11233248" cy="7848302"/>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400" dirty="0" smtClean="0"/>
              <a:t>将此节点添加到 </a:t>
            </a:r>
            <a:r>
              <a:rPr lang="en-US" altLang="zh-CN" sz="2400" dirty="0" err="1" smtClean="0"/>
              <a:t>zk</a:t>
            </a:r>
            <a:r>
              <a:rPr lang="en-US" altLang="zh-CN" sz="2400" dirty="0" smtClean="0"/>
              <a:t> /cache/${namespace}/server </a:t>
            </a:r>
            <a:r>
              <a:rPr lang="zh-CN" altLang="en-US" sz="2400" dirty="0" smtClean="0"/>
              <a:t>路径下</a:t>
            </a:r>
            <a:r>
              <a:rPr lang="en-US" altLang="zh-CN" sz="2400" dirty="0" smtClean="0"/>
              <a:t>, </a:t>
            </a:r>
            <a:r>
              <a:rPr lang="zh-CN" altLang="en-US" sz="2400" dirty="0" smtClean="0"/>
              <a:t>初始状态为</a:t>
            </a:r>
            <a:r>
              <a:rPr lang="en-US" altLang="zh-CN" sz="2400" dirty="0" smtClean="0"/>
              <a:t>INIT</a:t>
            </a:r>
          </a:p>
          <a:p>
            <a:pPr marL="742950" indent="-742950" algn="l">
              <a:buFont typeface="+mj-lt"/>
              <a:buAutoNum type="arabicPeriod"/>
            </a:pPr>
            <a:r>
              <a:rPr lang="zh-CN" altLang="en-US" sz="2400" dirty="0" smtClean="0"/>
              <a:t>启动数据源检测任务</a:t>
            </a:r>
            <a:r>
              <a:rPr lang="en-US" altLang="zh-CN" sz="2400" dirty="0" smtClean="0"/>
              <a:t>, </a:t>
            </a:r>
            <a:r>
              <a:rPr lang="zh-CN" altLang="en-US" sz="2400" dirty="0" smtClean="0"/>
              <a:t>对已存在的数据源</a:t>
            </a:r>
            <a:r>
              <a:rPr lang="en-US" altLang="zh-CN" sz="2400" dirty="0" smtClean="0"/>
              <a:t>(master, slave, down)</a:t>
            </a:r>
            <a:r>
              <a:rPr lang="zh-CN" altLang="en-US" sz="2400" dirty="0" smtClean="0"/>
              <a:t>进行定时检测</a:t>
            </a:r>
            <a:endParaRPr lang="en-US" altLang="zh-CN" sz="2400" dirty="0" smtClean="0"/>
          </a:p>
          <a:p>
            <a:pPr marL="742950" indent="-742950" algn="l">
              <a:buFont typeface="+mj-lt"/>
              <a:buAutoNum type="arabicPeriod"/>
            </a:pPr>
            <a:r>
              <a:rPr lang="zh-CN" altLang="en-US" sz="2400" dirty="0" smtClean="0"/>
              <a:t>启动</a:t>
            </a:r>
            <a:r>
              <a:rPr lang="en-US" altLang="zh-CN" sz="2400" dirty="0" err="1" smtClean="0"/>
              <a:t>redis</a:t>
            </a:r>
            <a:r>
              <a:rPr lang="zh-CN" altLang="en-US" sz="2400" dirty="0" smtClean="0"/>
              <a:t>检测任务</a:t>
            </a:r>
            <a:r>
              <a:rPr lang="en-US" altLang="zh-CN" sz="2400" dirty="0" smtClean="0"/>
              <a:t>, </a:t>
            </a:r>
            <a:r>
              <a:rPr lang="zh-CN" altLang="en-US" sz="2400" dirty="0" smtClean="0"/>
              <a:t>对已存在的</a:t>
            </a:r>
            <a:r>
              <a:rPr lang="en-US" altLang="zh-CN" sz="2400" dirty="0" err="1" smtClean="0"/>
              <a:t>redis</a:t>
            </a:r>
            <a:r>
              <a:rPr lang="zh-CN" altLang="en-US" sz="2400" dirty="0" smtClean="0"/>
              <a:t>单点</a:t>
            </a:r>
            <a:r>
              <a:rPr lang="en-US" altLang="zh-CN" sz="2400" dirty="0" smtClean="0"/>
              <a:t>(master, </a:t>
            </a:r>
            <a:r>
              <a:rPr lang="en-US" altLang="zh-CN" sz="2400" dirty="0" err="1" smtClean="0"/>
              <a:t>slave,down</a:t>
            </a:r>
            <a:r>
              <a:rPr lang="en-US" altLang="zh-CN" sz="2400" dirty="0" smtClean="0"/>
              <a:t>)</a:t>
            </a:r>
            <a:r>
              <a:rPr lang="zh-CN" altLang="en-US" sz="2400" dirty="0" smtClean="0"/>
              <a:t>进行定时检测</a:t>
            </a:r>
            <a:r>
              <a:rPr lang="en-US" altLang="zh-CN" sz="2400" dirty="0" smtClean="0"/>
              <a:t>.</a:t>
            </a:r>
          </a:p>
          <a:p>
            <a:pPr marL="742950" indent="-742950" algn="l">
              <a:buFont typeface="+mj-lt"/>
              <a:buAutoNum type="arabicPeriod"/>
            </a:pPr>
            <a:r>
              <a:rPr lang="zh-CN" altLang="en-US" sz="2400" dirty="0" smtClean="0"/>
              <a:t>判断是否需要进行</a:t>
            </a:r>
            <a:r>
              <a:rPr lang="en-US" altLang="zh-CN" sz="2400" dirty="0" err="1" smtClean="0"/>
              <a:t>sharding</a:t>
            </a:r>
            <a:r>
              <a:rPr lang="zh-CN" altLang="en-US" sz="2400" dirty="0" smtClean="0"/>
              <a:t>操作</a:t>
            </a:r>
            <a:r>
              <a:rPr lang="en-US" altLang="zh-CN" sz="2400" dirty="0" smtClean="0"/>
              <a:t>. </a:t>
            </a:r>
            <a:r>
              <a:rPr lang="zh-CN" altLang="en-US" sz="2400" dirty="0" smtClean="0"/>
              <a:t>如需要</a:t>
            </a:r>
            <a:r>
              <a:rPr lang="en-US" altLang="zh-CN" sz="2400" dirty="0" smtClean="0"/>
              <a:t>, </a:t>
            </a:r>
            <a:r>
              <a:rPr lang="zh-CN" altLang="en-US" sz="2400" dirty="0" smtClean="0"/>
              <a:t>则进行之</a:t>
            </a:r>
            <a:endParaRPr lang="en-US" altLang="zh-CN" sz="2400" dirty="0" smtClean="0"/>
          </a:p>
          <a:p>
            <a:pPr marL="742950" indent="-742950" algn="l">
              <a:buFont typeface="+mj-lt"/>
              <a:buAutoNum type="arabicPeriod"/>
            </a:pPr>
            <a:endParaRPr lang="en-US" altLang="zh-CN" dirty="0" smtClean="0"/>
          </a:p>
          <a:p>
            <a:pPr marL="742950" indent="-742950" algn="l"/>
            <a:r>
              <a:rPr lang="en-US" altLang="zh-CN" dirty="0" smtClean="0"/>
              <a:t>server-proxy</a:t>
            </a:r>
            <a:r>
              <a:rPr lang="zh-CN" altLang="en-US" dirty="0" smtClean="0"/>
              <a:t>状态说明</a:t>
            </a:r>
            <a:r>
              <a:rPr lang="en-US" altLang="zh-CN" dirty="0" smtClean="0"/>
              <a:t>:</a:t>
            </a:r>
          </a:p>
          <a:p>
            <a:pPr marL="742950" indent="-742950" algn="l"/>
            <a:endParaRPr lang="en-US" altLang="zh-CN" dirty="0" smtClean="0"/>
          </a:p>
          <a:p>
            <a:pPr marL="742950" indent="-742950" algn="l"/>
            <a:r>
              <a:rPr lang="en-US" altLang="zh-CN" sz="2400" dirty="0" smtClean="0">
                <a:solidFill>
                  <a:srgbClr val="FF0000"/>
                </a:solidFill>
              </a:rPr>
              <a:t>INIT: </a:t>
            </a:r>
            <a:r>
              <a:rPr lang="zh-CN" altLang="en-US" sz="2400" dirty="0" smtClean="0">
                <a:solidFill>
                  <a:srgbClr val="FF0000"/>
                </a:solidFill>
              </a:rPr>
              <a:t>启动初始状态</a:t>
            </a:r>
            <a:r>
              <a:rPr lang="en-US" altLang="zh-CN" sz="2400" dirty="0" smtClean="0">
                <a:solidFill>
                  <a:srgbClr val="FF0000"/>
                </a:solidFill>
              </a:rPr>
              <a:t>, </a:t>
            </a:r>
            <a:r>
              <a:rPr lang="zh-CN" altLang="en-US" sz="2400" dirty="0" smtClean="0">
                <a:solidFill>
                  <a:srgbClr val="FF0000"/>
                </a:solidFill>
              </a:rPr>
              <a:t>此状态不可接受</a:t>
            </a:r>
            <a:r>
              <a:rPr lang="en-US" altLang="zh-CN" sz="2400" dirty="0" smtClean="0">
                <a:solidFill>
                  <a:srgbClr val="FF0000"/>
                </a:solidFill>
              </a:rPr>
              <a:t>client </a:t>
            </a:r>
            <a:r>
              <a:rPr lang="zh-CN" altLang="en-US" sz="2400" dirty="0" smtClean="0">
                <a:solidFill>
                  <a:srgbClr val="FF0000"/>
                </a:solidFill>
              </a:rPr>
              <a:t>数据操作</a:t>
            </a:r>
            <a:endParaRPr lang="en-US" altLang="zh-CN" sz="2400" dirty="0" smtClean="0">
              <a:solidFill>
                <a:srgbClr val="FF0000"/>
              </a:solidFill>
            </a:endParaRPr>
          </a:p>
          <a:p>
            <a:pPr marL="742950" indent="-742950" algn="l"/>
            <a:endParaRPr lang="en-US" altLang="zh-CN" sz="2400" dirty="0" smtClean="0">
              <a:solidFill>
                <a:srgbClr val="FF0000"/>
              </a:solidFill>
            </a:endParaRPr>
          </a:p>
          <a:p>
            <a:pPr marL="742950" indent="-742950" algn="l"/>
            <a:r>
              <a:rPr lang="en-US" altLang="zh-CN" sz="2400" dirty="0" smtClean="0">
                <a:solidFill>
                  <a:srgbClr val="FFC000"/>
                </a:solidFill>
              </a:rPr>
              <a:t>PRE-MIGRATING: </a:t>
            </a:r>
            <a:r>
              <a:rPr lang="zh-CN" altLang="en-US" sz="2400" dirty="0" smtClean="0">
                <a:solidFill>
                  <a:srgbClr val="FFC000"/>
                </a:solidFill>
              </a:rPr>
              <a:t>初始化已完成</a:t>
            </a:r>
            <a:r>
              <a:rPr lang="en-US" altLang="zh-CN" sz="2400" dirty="0" smtClean="0">
                <a:solidFill>
                  <a:srgbClr val="FFC000"/>
                </a:solidFill>
              </a:rPr>
              <a:t>(</a:t>
            </a:r>
            <a:r>
              <a:rPr lang="en-US" altLang="zh-CN" sz="2400" dirty="0" err="1" smtClean="0">
                <a:solidFill>
                  <a:srgbClr val="FFC000"/>
                </a:solidFill>
              </a:rPr>
              <a:t>zk</a:t>
            </a:r>
            <a:r>
              <a:rPr lang="zh-CN" altLang="en-US" sz="2400" dirty="0" smtClean="0">
                <a:solidFill>
                  <a:srgbClr val="FFC000"/>
                </a:solidFill>
              </a:rPr>
              <a:t>注册</a:t>
            </a:r>
            <a:r>
              <a:rPr lang="en-US" altLang="zh-CN" sz="2400" dirty="0" smtClean="0">
                <a:solidFill>
                  <a:srgbClr val="FFC000"/>
                </a:solidFill>
              </a:rPr>
              <a:t>, </a:t>
            </a:r>
            <a:r>
              <a:rPr lang="zh-CN" altLang="en-US" sz="2400" dirty="0" smtClean="0">
                <a:solidFill>
                  <a:srgbClr val="FFC000"/>
                </a:solidFill>
              </a:rPr>
              <a:t>检测任务启动等</a:t>
            </a:r>
            <a:r>
              <a:rPr lang="en-US" altLang="zh-CN" sz="2400" dirty="0" smtClean="0">
                <a:solidFill>
                  <a:srgbClr val="FFC000"/>
                </a:solidFill>
              </a:rPr>
              <a:t>), </a:t>
            </a:r>
            <a:r>
              <a:rPr lang="zh-CN" altLang="en-US" sz="2400" dirty="0" smtClean="0">
                <a:solidFill>
                  <a:srgbClr val="FFC000"/>
                </a:solidFill>
              </a:rPr>
              <a:t>准备进行数据迁移判断</a:t>
            </a:r>
            <a:r>
              <a:rPr lang="en-US" altLang="zh-CN" sz="2400" dirty="0" smtClean="0">
                <a:solidFill>
                  <a:srgbClr val="FFC000"/>
                </a:solidFill>
              </a:rPr>
              <a:t>.</a:t>
            </a:r>
            <a:r>
              <a:rPr lang="zh-CN" altLang="en-US" sz="2400" dirty="0" smtClean="0">
                <a:solidFill>
                  <a:srgbClr val="FFC000"/>
                </a:solidFill>
              </a:rPr>
              <a:t>此状态不可接受</a:t>
            </a:r>
            <a:r>
              <a:rPr lang="en-US" altLang="zh-CN" sz="2400" dirty="0" smtClean="0">
                <a:solidFill>
                  <a:srgbClr val="FFC000"/>
                </a:solidFill>
              </a:rPr>
              <a:t>client </a:t>
            </a:r>
            <a:r>
              <a:rPr lang="zh-CN" altLang="en-US" sz="2400" dirty="0" smtClean="0">
                <a:solidFill>
                  <a:srgbClr val="FFC000"/>
                </a:solidFill>
              </a:rPr>
              <a:t>数据操作</a:t>
            </a:r>
            <a:endParaRPr lang="en-US" altLang="zh-CN" sz="2400" dirty="0" smtClean="0">
              <a:solidFill>
                <a:srgbClr val="FFC000"/>
              </a:solidFill>
            </a:endParaRPr>
          </a:p>
          <a:p>
            <a:pPr marL="742950" indent="-742950" algn="l"/>
            <a:endParaRPr lang="en-US" altLang="zh-CN" sz="2400" dirty="0" smtClean="0">
              <a:solidFill>
                <a:srgbClr val="FFC000"/>
              </a:solidFill>
            </a:endParaRPr>
          </a:p>
          <a:p>
            <a:pPr marL="742950" indent="-742950" algn="l"/>
            <a:r>
              <a:rPr lang="en-US" altLang="zh-CN" sz="2400" dirty="0" smtClean="0">
                <a:solidFill>
                  <a:srgbClr val="92D050"/>
                </a:solidFill>
              </a:rPr>
              <a:t>MIGRATING: </a:t>
            </a:r>
            <a:r>
              <a:rPr lang="zh-CN" altLang="en-US" sz="2400" dirty="0" smtClean="0">
                <a:solidFill>
                  <a:srgbClr val="92D050"/>
                </a:solidFill>
              </a:rPr>
              <a:t>数据正在进行</a:t>
            </a:r>
            <a:r>
              <a:rPr lang="en-US" altLang="zh-CN" sz="2400" dirty="0" err="1" smtClean="0">
                <a:solidFill>
                  <a:srgbClr val="92D050"/>
                </a:solidFill>
              </a:rPr>
              <a:t>sharding</a:t>
            </a:r>
            <a:r>
              <a:rPr lang="en-US" altLang="zh-CN" sz="2400" dirty="0" smtClean="0">
                <a:solidFill>
                  <a:srgbClr val="92D050"/>
                </a:solidFill>
              </a:rPr>
              <a:t>/</a:t>
            </a:r>
            <a:r>
              <a:rPr lang="en-US" altLang="zh-CN" sz="2400" dirty="0" err="1" smtClean="0">
                <a:solidFill>
                  <a:srgbClr val="92D050"/>
                </a:solidFill>
              </a:rPr>
              <a:t>resharding</a:t>
            </a:r>
            <a:r>
              <a:rPr lang="zh-CN" altLang="en-US" sz="2400" dirty="0" smtClean="0">
                <a:solidFill>
                  <a:srgbClr val="92D050"/>
                </a:solidFill>
              </a:rPr>
              <a:t>操作</a:t>
            </a:r>
            <a:r>
              <a:rPr lang="en-US" altLang="zh-CN" sz="2400" dirty="0" smtClean="0">
                <a:solidFill>
                  <a:srgbClr val="92D050"/>
                </a:solidFill>
              </a:rPr>
              <a:t>.</a:t>
            </a:r>
            <a:r>
              <a:rPr lang="zh-CN" altLang="en-US" sz="2400" dirty="0" smtClean="0">
                <a:solidFill>
                  <a:srgbClr val="92D050"/>
                </a:solidFill>
              </a:rPr>
              <a:t>此状态可接受</a:t>
            </a:r>
            <a:r>
              <a:rPr lang="en-US" altLang="zh-CN" sz="2400" dirty="0" smtClean="0">
                <a:solidFill>
                  <a:srgbClr val="92D050"/>
                </a:solidFill>
              </a:rPr>
              <a:t>client </a:t>
            </a:r>
            <a:r>
              <a:rPr lang="zh-CN" altLang="en-US" sz="2400" dirty="0" smtClean="0">
                <a:solidFill>
                  <a:srgbClr val="92D050"/>
                </a:solidFill>
              </a:rPr>
              <a:t>数据操作</a:t>
            </a:r>
            <a:r>
              <a:rPr lang="en-US" altLang="zh-CN" sz="2400" dirty="0" smtClean="0">
                <a:solidFill>
                  <a:srgbClr val="92D050"/>
                </a:solidFill>
              </a:rPr>
              <a:t>, </a:t>
            </a:r>
            <a:r>
              <a:rPr lang="zh-CN" altLang="en-US" sz="2400" dirty="0" smtClean="0">
                <a:solidFill>
                  <a:srgbClr val="92D050"/>
                </a:solidFill>
              </a:rPr>
              <a:t>但正在进行迁移的</a:t>
            </a:r>
            <a:r>
              <a:rPr lang="en-US" altLang="zh-CN" sz="2400" dirty="0" smtClean="0">
                <a:solidFill>
                  <a:srgbClr val="92D050"/>
                </a:solidFill>
              </a:rPr>
              <a:t>slot</a:t>
            </a:r>
            <a:r>
              <a:rPr lang="zh-CN" altLang="en-US" sz="2400" dirty="0" smtClean="0">
                <a:solidFill>
                  <a:srgbClr val="92D050"/>
                </a:solidFill>
              </a:rPr>
              <a:t>点不支持数据操作</a:t>
            </a:r>
            <a:endParaRPr lang="en-US" altLang="zh-CN" sz="2400" dirty="0" smtClean="0">
              <a:solidFill>
                <a:srgbClr val="92D050"/>
              </a:solidFill>
            </a:endParaRPr>
          </a:p>
          <a:p>
            <a:pPr marL="742950" indent="-742950" algn="l"/>
            <a:endParaRPr lang="en-US" altLang="zh-CN" sz="2400" dirty="0" smtClean="0">
              <a:solidFill>
                <a:srgbClr val="92D050"/>
              </a:solidFill>
            </a:endParaRPr>
          </a:p>
          <a:p>
            <a:pPr marL="742950" indent="-742950" algn="l"/>
            <a:r>
              <a:rPr lang="en-US" altLang="zh-CN" sz="2400" dirty="0" smtClean="0">
                <a:solidFill>
                  <a:srgbClr val="00B050"/>
                </a:solidFill>
              </a:rPr>
              <a:t>STARTED: </a:t>
            </a:r>
            <a:r>
              <a:rPr lang="zh-CN" altLang="en-US" sz="2400" dirty="0" smtClean="0">
                <a:solidFill>
                  <a:srgbClr val="00B050"/>
                </a:solidFill>
              </a:rPr>
              <a:t>应用启动完成或数据迁移完成</a:t>
            </a:r>
            <a:r>
              <a:rPr lang="en-US" altLang="zh-CN" sz="2400" dirty="0" smtClean="0">
                <a:solidFill>
                  <a:srgbClr val="00B050"/>
                </a:solidFill>
              </a:rPr>
              <a:t>.</a:t>
            </a:r>
            <a:r>
              <a:rPr lang="zh-CN" altLang="en-US" sz="2400" dirty="0" smtClean="0">
                <a:solidFill>
                  <a:srgbClr val="00B050"/>
                </a:solidFill>
              </a:rPr>
              <a:t>此状态可接受</a:t>
            </a:r>
            <a:r>
              <a:rPr lang="en-US" altLang="zh-CN" sz="2400" dirty="0" smtClean="0">
                <a:solidFill>
                  <a:srgbClr val="00B050"/>
                </a:solidFill>
              </a:rPr>
              <a:t>client </a:t>
            </a:r>
            <a:r>
              <a:rPr lang="zh-CN" altLang="en-US" sz="2400" dirty="0" smtClean="0">
                <a:solidFill>
                  <a:srgbClr val="00B050"/>
                </a:solidFill>
              </a:rPr>
              <a:t>数据操作且不受限制</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pic>
        <p:nvPicPr>
          <p:cNvPr id="2051" name="Picture 3" descr="L:\github\cache-system-design\流程图\sharding_resharding流程.png"/>
          <p:cNvPicPr>
            <a:picLocks noChangeAspect="1" noChangeArrowheads="1"/>
          </p:cNvPicPr>
          <p:nvPr/>
        </p:nvPicPr>
        <p:blipFill>
          <a:blip r:embed="rId3"/>
          <a:srcRect/>
          <a:stretch>
            <a:fillRect/>
          </a:stretch>
        </p:blipFill>
        <p:spPr bwMode="auto">
          <a:xfrm>
            <a:off x="525736" y="988368"/>
            <a:ext cx="11665296" cy="7848872"/>
          </a:xfrm>
          <a:prstGeom prst="rect">
            <a:avLst/>
          </a:prstGeom>
          <a:noFill/>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sp>
        <p:nvSpPr>
          <p:cNvPr id="6" name="TextBox 5"/>
          <p:cNvSpPr txBox="1"/>
          <p:nvPr/>
        </p:nvSpPr>
        <p:spPr>
          <a:xfrm>
            <a:off x="741760" y="1488350"/>
            <a:ext cx="11233248" cy="6617196"/>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zh-CN" altLang="en-US" sz="3200" dirty="0" smtClean="0"/>
              <a:t>在</a:t>
            </a:r>
            <a:r>
              <a:rPr lang="en-US" altLang="zh-CN" sz="3200" dirty="0" err="1" smtClean="0"/>
              <a:t>zk</a:t>
            </a:r>
            <a:r>
              <a:rPr lang="zh-CN" altLang="en-US" sz="3200" dirty="0" smtClean="0"/>
              <a:t>中查询</a:t>
            </a:r>
            <a:r>
              <a:rPr lang="en-US" altLang="zh-CN" sz="3200" dirty="0" smtClean="0"/>
              <a:t>sequence no</a:t>
            </a:r>
            <a:r>
              <a:rPr lang="zh-CN" altLang="en-US" sz="3200" dirty="0" smtClean="0"/>
              <a:t>最小的</a:t>
            </a:r>
            <a:r>
              <a:rPr lang="en-US" altLang="zh-CN" sz="3200" dirty="0" smtClean="0"/>
              <a:t>server-proxy</a:t>
            </a:r>
            <a:r>
              <a:rPr lang="zh-CN" altLang="en-US" sz="3200" dirty="0" smtClean="0"/>
              <a:t>来执行此流程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将此</a:t>
            </a:r>
            <a:r>
              <a:rPr lang="en-US" altLang="zh-CN" sz="3200" dirty="0" smtClean="0"/>
              <a:t>server-proxy</a:t>
            </a:r>
            <a:r>
              <a:rPr lang="zh-CN" altLang="en-US" sz="3200" dirty="0" smtClean="0"/>
              <a:t>状态修改为</a:t>
            </a:r>
            <a:r>
              <a:rPr lang="en-US" altLang="zh-CN" sz="3200" dirty="0" smtClean="0"/>
              <a:t>MIGRATING.</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数据迁移以槽点</a:t>
            </a:r>
            <a:r>
              <a:rPr lang="en-US" altLang="zh-CN" sz="3200" dirty="0" smtClean="0"/>
              <a:t>(slot)</a:t>
            </a:r>
            <a:r>
              <a:rPr lang="zh-CN" altLang="en-US" sz="3200" dirty="0" smtClean="0"/>
              <a:t>为单位</a:t>
            </a:r>
            <a:r>
              <a:rPr lang="en-US" altLang="zh-CN" sz="3200" dirty="0" smtClean="0"/>
              <a:t>. </a:t>
            </a:r>
            <a:r>
              <a:rPr lang="zh-CN" altLang="en-US" sz="3200" dirty="0" smtClean="0"/>
              <a:t>先设置槽点状态为</a:t>
            </a:r>
            <a:r>
              <a:rPr lang="en-US" altLang="zh-CN" sz="3200" dirty="0" smtClean="0"/>
              <a:t>OFFLINE,</a:t>
            </a:r>
            <a:r>
              <a:rPr lang="zh-CN" altLang="en-US" sz="3200" dirty="0" smtClean="0"/>
              <a:t>对槽点中的每条数据进行独立迁移</a:t>
            </a:r>
            <a:r>
              <a:rPr lang="en-US" altLang="zh-CN" sz="3200" dirty="0" smtClean="0"/>
              <a:t>,</a:t>
            </a:r>
            <a:r>
              <a:rPr lang="zh-CN" altLang="en-US" sz="3200" dirty="0" smtClean="0"/>
              <a:t>当迁移完成后</a:t>
            </a:r>
            <a:r>
              <a:rPr lang="en-US" altLang="zh-CN" sz="3200" dirty="0" smtClean="0"/>
              <a:t>, </a:t>
            </a:r>
            <a:r>
              <a:rPr lang="zh-CN" altLang="en-US" sz="3200" dirty="0" smtClean="0"/>
              <a:t>再将</a:t>
            </a:r>
            <a:r>
              <a:rPr lang="en-US" altLang="zh-CN" sz="3200" dirty="0" smtClean="0"/>
              <a:t>slot</a:t>
            </a:r>
            <a:r>
              <a:rPr lang="zh-CN" altLang="en-US" sz="3200" dirty="0" smtClean="0"/>
              <a:t>状态修改为</a:t>
            </a:r>
            <a:r>
              <a:rPr lang="en-US" altLang="zh-CN" sz="3200" dirty="0" smtClean="0"/>
              <a:t>ONLINE. </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全部数据迁移完成后</a:t>
            </a:r>
            <a:r>
              <a:rPr lang="en-US" altLang="zh-CN" sz="3200" dirty="0" smtClean="0"/>
              <a:t>, </a:t>
            </a:r>
            <a:r>
              <a:rPr lang="zh-CN" altLang="en-US" sz="3200" dirty="0" smtClean="0"/>
              <a:t>将</a:t>
            </a:r>
            <a:r>
              <a:rPr lang="en-US" altLang="zh-CN" sz="3200" dirty="0" smtClean="0"/>
              <a:t>server-proxy</a:t>
            </a:r>
            <a:r>
              <a:rPr lang="zh-CN" altLang="en-US" sz="3200" dirty="0" smtClean="0"/>
              <a:t>状态修改为</a:t>
            </a:r>
            <a:r>
              <a:rPr lang="en-US" altLang="zh-CN" sz="3200" dirty="0" smtClean="0"/>
              <a:t>STARTED</a:t>
            </a:r>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956391"/>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矩形 9"/>
          <p:cNvSpPr/>
          <p:nvPr/>
        </p:nvSpPr>
        <p:spPr>
          <a:xfrm>
            <a:off x="9094688" y="4950549"/>
            <a:ext cx="3544561" cy="646331"/>
          </a:xfrm>
          <a:prstGeom prst="rect">
            <a:avLst/>
          </a:prstGeom>
          <a:noFill/>
        </p:spPr>
        <p:txBody>
          <a:bodyPr wrap="none">
            <a:spAutoFit/>
          </a:bodyPr>
          <a:lstStyle/>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读</a:t>
            </a: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写一致性</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647152" cy="646331"/>
          </a:xfrm>
          <a:prstGeom prst="rect">
            <a:avLst/>
          </a:prstGeom>
          <a:noFill/>
        </p:spPr>
        <p:txBody>
          <a:bodyPr wrap="none">
            <a:spAutoFit/>
          </a:bodyPr>
          <a:lstStyle/>
          <a:p>
            <a:pPr>
              <a:defRPr/>
            </a:pP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pic>
        <p:nvPicPr>
          <p:cNvPr id="3074" name="Picture 2" descr="L:\github\cache-system-design\流程图\挂载redis节点.png"/>
          <p:cNvPicPr>
            <a:picLocks noChangeAspect="1" noChangeArrowheads="1"/>
          </p:cNvPicPr>
          <p:nvPr/>
        </p:nvPicPr>
        <p:blipFill>
          <a:blip r:embed="rId3"/>
          <a:srcRect/>
          <a:stretch>
            <a:fillRect/>
          </a:stretch>
        </p:blipFill>
        <p:spPr bwMode="auto">
          <a:xfrm>
            <a:off x="519065" y="965062"/>
            <a:ext cx="11887991" cy="7788466"/>
          </a:xfrm>
          <a:prstGeom prst="rect">
            <a:avLst/>
          </a:prstGeom>
          <a:noFill/>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通过命令或界面触发挂载操作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判断挂载是</a:t>
            </a:r>
            <a:r>
              <a:rPr lang="en-US" altLang="zh-CN" sz="3200" dirty="0" smtClean="0"/>
              <a:t>master</a:t>
            </a:r>
            <a:r>
              <a:rPr lang="zh-CN" altLang="en-US" sz="3200" dirty="0" smtClean="0"/>
              <a:t>还是</a:t>
            </a:r>
            <a:r>
              <a:rPr lang="en-US" altLang="zh-CN" sz="3200" dirty="0" smtClean="0"/>
              <a:t>slave</a:t>
            </a:r>
            <a:r>
              <a:rPr lang="zh-CN" altLang="en-US" sz="3200" dirty="0" smtClean="0"/>
              <a:t>节点并进行相应校验</a:t>
            </a:r>
            <a:r>
              <a:rPr lang="en-US" altLang="zh-CN" sz="3200" dirty="0" smtClean="0"/>
              <a:t>: </a:t>
            </a:r>
            <a:r>
              <a:rPr lang="zh-CN" altLang="en-US" sz="3200" dirty="0" smtClean="0"/>
              <a:t>比如</a:t>
            </a:r>
            <a:r>
              <a:rPr lang="en-US" altLang="zh-CN" sz="3200" dirty="0" smtClean="0"/>
              <a:t>group</a:t>
            </a:r>
            <a:r>
              <a:rPr lang="zh-CN" altLang="en-US" sz="3200" dirty="0" smtClean="0"/>
              <a:t>下只能有一个</a:t>
            </a:r>
            <a:r>
              <a:rPr lang="en-US" altLang="zh-CN" sz="3200" dirty="0" smtClean="0"/>
              <a:t>master</a:t>
            </a:r>
            <a:r>
              <a:rPr lang="zh-CN" altLang="en-US" sz="3200" dirty="0" smtClean="0"/>
              <a:t>节点</a:t>
            </a:r>
            <a:r>
              <a:rPr lang="en-US" altLang="zh-CN" sz="3200" dirty="0" smtClean="0"/>
              <a:t>. slave</a:t>
            </a:r>
            <a:r>
              <a:rPr lang="zh-CN" altLang="en-US" sz="3200" dirty="0" smtClean="0"/>
              <a:t>节点不能在</a:t>
            </a:r>
            <a:r>
              <a:rPr lang="en-US" altLang="zh-CN" sz="3200" dirty="0" smtClean="0"/>
              <a:t>master</a:t>
            </a:r>
            <a:r>
              <a:rPr lang="zh-CN" altLang="en-US" sz="3200" dirty="0" smtClean="0"/>
              <a:t>节点不存在情况下挂载等</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将挂载节点通过</a:t>
            </a:r>
            <a:r>
              <a:rPr lang="en-US" altLang="zh-CN" sz="3200" dirty="0" err="1" smtClean="0"/>
              <a:t>redis</a:t>
            </a:r>
            <a:r>
              <a:rPr lang="en-US" altLang="zh-CN" sz="3200" dirty="0" smtClean="0"/>
              <a:t> </a:t>
            </a:r>
            <a:r>
              <a:rPr lang="en-US" altLang="zh-CN" sz="3200" dirty="0" err="1" smtClean="0"/>
              <a:t>slaveOf</a:t>
            </a:r>
            <a:r>
              <a:rPr lang="zh-CN" altLang="en-US" sz="3200" dirty="0" smtClean="0"/>
              <a:t>命令变成</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pic>
        <p:nvPicPr>
          <p:cNvPr id="4099" name="Picture 3" descr="L:\github\cache-system-design\流程图\卸载redis节点.png"/>
          <p:cNvPicPr>
            <a:picLocks noChangeAspect="1" noChangeArrowheads="1"/>
          </p:cNvPicPr>
          <p:nvPr/>
        </p:nvPicPr>
        <p:blipFill>
          <a:blip r:embed="rId3"/>
          <a:srcRect/>
          <a:stretch>
            <a:fillRect/>
          </a:stretch>
        </p:blipFill>
        <p:spPr bwMode="auto">
          <a:xfrm>
            <a:off x="511784" y="916360"/>
            <a:ext cx="11953328" cy="7920880"/>
          </a:xfrm>
          <a:prstGeom prst="rect">
            <a:avLst/>
          </a:prstGeom>
          <a:noFill/>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通过命令或界面触发卸载操作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监控列表中删除</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监控列表中删除</a:t>
            </a:r>
            <a:endParaRPr lang="en-US" altLang="zh-CN" sz="3200" dirty="0" smtClean="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pic>
        <p:nvPicPr>
          <p:cNvPr id="5123" name="Picture 3" descr="L:\github\cache-system-design\流程图\redis节点宕机.png"/>
          <p:cNvPicPr>
            <a:picLocks noChangeAspect="1" noChangeArrowheads="1"/>
          </p:cNvPicPr>
          <p:nvPr/>
        </p:nvPicPr>
        <p:blipFill>
          <a:blip r:embed="rId3"/>
          <a:srcRect/>
          <a:stretch>
            <a:fillRect/>
          </a:stretch>
        </p:blipFill>
        <p:spPr bwMode="auto">
          <a:xfrm>
            <a:off x="597744" y="946512"/>
            <a:ext cx="11449272" cy="7992888"/>
          </a:xfrm>
          <a:prstGeom prst="rect">
            <a:avLst/>
          </a:prstGeom>
          <a:noFill/>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sp>
        <p:nvSpPr>
          <p:cNvPr id="6" name="TextBox 5"/>
          <p:cNvSpPr txBox="1"/>
          <p:nvPr/>
        </p:nvSpPr>
        <p:spPr>
          <a:xfrm>
            <a:off x="741760" y="1132384"/>
            <a:ext cx="11233248" cy="7540526"/>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中将宕机节点从</a:t>
            </a:r>
            <a:r>
              <a:rPr lang="en-US" altLang="zh-CN" sz="3200" dirty="0" smtClean="0"/>
              <a:t>master</a:t>
            </a:r>
            <a:r>
              <a:rPr lang="zh-CN" altLang="en-US" sz="3200" dirty="0" smtClean="0"/>
              <a:t>或</a:t>
            </a:r>
            <a:r>
              <a:rPr lang="en-US" altLang="zh-CN" sz="3200" dirty="0" smtClean="0"/>
              <a:t>slave</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master</a:t>
            </a:r>
            <a:r>
              <a:rPr lang="zh-CN" altLang="en-US" sz="3200" dirty="0" smtClean="0"/>
              <a:t>节点宕机触发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监控列表中从</a:t>
            </a:r>
            <a:r>
              <a:rPr lang="en-US" altLang="zh-CN" sz="3200" dirty="0" smtClean="0"/>
              <a:t>master</a:t>
            </a:r>
            <a:r>
              <a:rPr lang="zh-CN" altLang="en-US" sz="3200" dirty="0" smtClean="0"/>
              <a:t>转到</a:t>
            </a:r>
            <a:r>
              <a:rPr lang="en-US" altLang="zh-CN" sz="3200" dirty="0" smtClean="0"/>
              <a:t>down</a:t>
            </a:r>
            <a:r>
              <a:rPr lang="zh-CN" altLang="en-US" sz="3200" dirty="0" smtClean="0"/>
              <a:t>下</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slave</a:t>
            </a:r>
            <a:r>
              <a:rPr lang="zh-CN" altLang="en-US" sz="3200" dirty="0" smtClean="0"/>
              <a:t>节点宕机触发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监控列表中从</a:t>
            </a:r>
            <a:r>
              <a:rPr lang="en-US" altLang="zh-CN" sz="3200" dirty="0" smtClean="0"/>
              <a:t>slave</a:t>
            </a:r>
            <a:r>
              <a:rPr lang="zh-CN" altLang="en-US" sz="3200" dirty="0" smtClean="0"/>
              <a:t>转到</a:t>
            </a:r>
            <a:r>
              <a:rPr lang="en-US" altLang="zh-CN" sz="3200" dirty="0" smtClean="0"/>
              <a:t>down</a:t>
            </a:r>
            <a:r>
              <a:rPr lang="zh-CN" altLang="en-US" sz="3200" dirty="0" smtClean="0"/>
              <a:t>下</a:t>
            </a:r>
            <a:endParaRPr lang="en-US" altLang="zh-CN" sz="3200"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pic>
        <p:nvPicPr>
          <p:cNvPr id="3074" name="Picture 2" descr="L:\github\cache-system-design\流程图\redis节点恢复.png"/>
          <p:cNvPicPr>
            <a:picLocks noChangeAspect="1" noChangeArrowheads="1"/>
          </p:cNvPicPr>
          <p:nvPr/>
        </p:nvPicPr>
        <p:blipFill>
          <a:blip r:embed="rId3"/>
          <a:srcRect/>
          <a:stretch>
            <a:fillRect/>
          </a:stretch>
        </p:blipFill>
        <p:spPr bwMode="auto">
          <a:xfrm>
            <a:off x="669752" y="988368"/>
            <a:ext cx="11233248" cy="7920880"/>
          </a:xfrm>
          <a:prstGeom prst="rect">
            <a:avLst/>
          </a:prstGeom>
          <a:noFill/>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sp>
        <p:nvSpPr>
          <p:cNvPr id="6" name="TextBox 5"/>
          <p:cNvSpPr txBox="1"/>
          <p:nvPr/>
        </p:nvSpPr>
        <p:spPr>
          <a:xfrm>
            <a:off x="741760" y="1924472"/>
            <a:ext cx="11233248" cy="458587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中将恢复节点从</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}/slave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a:t>
            </a:r>
            <a:r>
              <a:rPr lang="zh-CN" altLang="en-US" sz="3200" dirty="0" smtClean="0"/>
              <a:t>将节点在</a:t>
            </a:r>
            <a:r>
              <a:rPr lang="en-US" altLang="zh-CN" sz="3200" dirty="0" err="1" smtClean="0"/>
              <a:t>redis</a:t>
            </a:r>
            <a:r>
              <a:rPr lang="zh-CN" altLang="en-US" sz="3200" dirty="0" smtClean="0"/>
              <a:t>监控列表中从</a:t>
            </a:r>
            <a:r>
              <a:rPr lang="en-US" altLang="zh-CN" sz="3200" dirty="0" smtClean="0"/>
              <a:t>down</a:t>
            </a:r>
            <a:r>
              <a:rPr lang="zh-CN" altLang="en-US" sz="3200" dirty="0" smtClean="0"/>
              <a:t>转到</a:t>
            </a:r>
            <a:r>
              <a:rPr lang="en-US" altLang="zh-CN" sz="3200" dirty="0" smtClean="0"/>
              <a:t>slave</a:t>
            </a:r>
            <a:r>
              <a:rPr lang="zh-CN" altLang="en-US" sz="3200" dirty="0" smtClean="0"/>
              <a:t>下</a:t>
            </a:r>
            <a:r>
              <a:rPr lang="en-US" altLang="zh-CN" sz="3200" dirty="0" smtClean="0"/>
              <a:t>, </a:t>
            </a:r>
            <a:r>
              <a:rPr lang="zh-CN" altLang="en-US" sz="3200" dirty="0" smtClean="0"/>
              <a:t>如果存在</a:t>
            </a:r>
            <a:r>
              <a:rPr lang="en-US" altLang="zh-CN" sz="3200" dirty="0" smtClean="0"/>
              <a:t>master</a:t>
            </a:r>
            <a:r>
              <a:rPr lang="zh-CN" altLang="en-US" sz="3200" dirty="0" smtClean="0"/>
              <a:t>节点</a:t>
            </a:r>
            <a:r>
              <a:rPr lang="en-US" altLang="zh-CN" sz="3200" dirty="0" smtClean="0"/>
              <a:t>, </a:t>
            </a:r>
            <a:r>
              <a:rPr lang="zh-CN" altLang="en-US" sz="3200" dirty="0" smtClean="0"/>
              <a:t>则通过</a:t>
            </a:r>
            <a:r>
              <a:rPr lang="en-US" altLang="zh-CN" sz="3200" dirty="0" err="1" smtClean="0"/>
              <a:t>redis</a:t>
            </a:r>
            <a:r>
              <a:rPr lang="en-US" altLang="zh-CN" sz="3200" dirty="0" smtClean="0"/>
              <a:t> </a:t>
            </a:r>
            <a:r>
              <a:rPr lang="en-US" altLang="zh-CN" sz="3200" dirty="0" err="1" smtClean="0"/>
              <a:t>slaveOf</a:t>
            </a:r>
            <a:r>
              <a:rPr lang="zh-CN" altLang="en-US" sz="3200" dirty="0" smtClean="0"/>
              <a:t>命令转换为</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241360"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datasource</a:t>
            </a:r>
            <a:r>
              <a:rPr lang="zh-CN" altLang="en-US" sz="4800" dirty="0" smtClean="0"/>
              <a:t>挂载</a:t>
            </a:r>
            <a:r>
              <a:rPr lang="en-US" altLang="zh-CN" sz="4800" dirty="0" smtClean="0"/>
              <a:t>/</a:t>
            </a:r>
            <a:r>
              <a:rPr lang="zh-CN" altLang="en-US" sz="4800" dirty="0" smtClean="0"/>
              <a:t>卸载</a:t>
            </a:r>
            <a:r>
              <a:rPr lang="en-US" altLang="zh-CN" sz="4800" dirty="0" smtClean="0"/>
              <a:t>/</a:t>
            </a:r>
            <a:r>
              <a:rPr lang="zh-CN" altLang="en-US" sz="4800" dirty="0" smtClean="0"/>
              <a:t>宕机</a:t>
            </a:r>
            <a:r>
              <a:rPr lang="en-US" altLang="zh-CN" sz="4800" dirty="0" smtClean="0"/>
              <a:t>/</a:t>
            </a:r>
            <a:r>
              <a:rPr lang="zh-CN" altLang="en-US" sz="4800" dirty="0" smtClean="0"/>
              <a:t>恢复流程</a:t>
            </a:r>
            <a:endParaRPr lang="zh-CN" altLang="en-US" sz="4800" dirty="0"/>
          </a:p>
        </p:txBody>
      </p:sp>
      <p:sp>
        <p:nvSpPr>
          <p:cNvPr id="6" name="TextBox 5"/>
          <p:cNvSpPr txBox="1"/>
          <p:nvPr/>
        </p:nvSpPr>
        <p:spPr>
          <a:xfrm>
            <a:off x="669752" y="1404729"/>
            <a:ext cx="11233248" cy="5632311"/>
          </a:xfrm>
          <a:prstGeom prst="rect">
            <a:avLst/>
          </a:prstGeom>
          <a:noFill/>
        </p:spPr>
        <p:txBody>
          <a:bodyPr wrap="square" rtlCol="0">
            <a:spAutoFit/>
          </a:bodyPr>
          <a:lstStyle/>
          <a:p>
            <a:pPr algn="l"/>
            <a:r>
              <a:rPr lang="zh-CN" altLang="en-US" dirty="0" smtClean="0"/>
              <a:t>简要说明</a:t>
            </a:r>
            <a:r>
              <a:rPr lang="en-US" altLang="zh-CN" dirty="0" smtClean="0"/>
              <a:t>: </a:t>
            </a:r>
          </a:p>
          <a:p>
            <a:pPr algn="l"/>
            <a:endParaRPr lang="en-US" altLang="zh-CN" dirty="0" smtClean="0"/>
          </a:p>
          <a:p>
            <a:pPr marL="742950" indent="-742950" algn="l">
              <a:buFont typeface="+mj-lt"/>
              <a:buAutoNum type="arabicPeriod"/>
            </a:pPr>
            <a:r>
              <a:rPr lang="zh-CN" altLang="en-US" dirty="0" smtClean="0"/>
              <a:t>类似于缓存节点的相应操作</a:t>
            </a:r>
            <a:r>
              <a:rPr lang="en-US" altLang="zh-CN" dirty="0" smtClean="0"/>
              <a:t>, </a:t>
            </a:r>
            <a:r>
              <a:rPr lang="zh-CN" altLang="en-US" dirty="0" smtClean="0"/>
              <a:t>这里不再赘述</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err="1" smtClean="0"/>
              <a:t>datasource</a:t>
            </a:r>
            <a:r>
              <a:rPr lang="zh-CN" altLang="en-US" dirty="0" smtClean="0"/>
              <a:t>集群只进行主从</a:t>
            </a:r>
            <a:r>
              <a:rPr lang="en-US" altLang="zh-CN" dirty="0" smtClean="0"/>
              <a:t>replica</a:t>
            </a:r>
            <a:r>
              <a:rPr lang="zh-CN" altLang="en-US" dirty="0" smtClean="0"/>
              <a:t>操作</a:t>
            </a:r>
            <a:r>
              <a:rPr lang="en-US" altLang="zh-CN" dirty="0" smtClean="0"/>
              <a:t>, </a:t>
            </a:r>
            <a:r>
              <a:rPr lang="zh-CN" altLang="en-US" dirty="0" smtClean="0"/>
              <a:t>不进行</a:t>
            </a:r>
            <a:r>
              <a:rPr lang="en-US" altLang="zh-CN" dirty="0" err="1" smtClean="0"/>
              <a:t>sharding</a:t>
            </a:r>
            <a:r>
              <a:rPr lang="zh-CN" altLang="en-US" dirty="0" smtClean="0"/>
              <a:t>操作</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smtClean="0"/>
              <a:t>replica</a:t>
            </a:r>
            <a:r>
              <a:rPr lang="zh-CN" altLang="en-US" dirty="0" smtClean="0"/>
              <a:t>策略可依据</a:t>
            </a:r>
            <a:r>
              <a:rPr lang="en-US" altLang="zh-CN" dirty="0" smtClean="0"/>
              <a:t>CAP,BASE</a:t>
            </a:r>
            <a:r>
              <a:rPr lang="zh-CN" altLang="en-US" dirty="0" smtClean="0"/>
              <a:t>等理论的策略进行选择</a:t>
            </a:r>
            <a:endParaRPr lang="en-US" altLang="zh-CN" dirty="0" smtClean="0"/>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pic>
        <p:nvPicPr>
          <p:cNvPr id="7171" name="Picture 3" descr="L:\github\cache-system-design\流程图\数据操作流程.png"/>
          <p:cNvPicPr>
            <a:picLocks noChangeAspect="1" noChangeArrowheads="1"/>
          </p:cNvPicPr>
          <p:nvPr/>
        </p:nvPicPr>
        <p:blipFill>
          <a:blip r:embed="rId3"/>
          <a:srcRect/>
          <a:stretch>
            <a:fillRect/>
          </a:stretch>
        </p:blipFill>
        <p:spPr bwMode="auto">
          <a:xfrm>
            <a:off x="683142" y="945388"/>
            <a:ext cx="11593288" cy="7848872"/>
          </a:xfrm>
          <a:prstGeom prst="rect">
            <a:avLst/>
          </a:prstGeom>
          <a:noFill/>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smtClean="0"/>
              <a:t>缓存点统一管理</a:t>
            </a:r>
            <a:endParaRPr lang="en-US" altLang="zh-CN" dirty="0"/>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sp>
        <p:nvSpPr>
          <p:cNvPr id="6" name="TextBox 5"/>
          <p:cNvSpPr txBox="1"/>
          <p:nvPr/>
        </p:nvSpPr>
        <p:spPr>
          <a:xfrm>
            <a:off x="756274" y="1191002"/>
            <a:ext cx="11233248" cy="7109639"/>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800" dirty="0" smtClean="0"/>
              <a:t>如果</a:t>
            </a:r>
            <a:r>
              <a:rPr lang="en-US" altLang="zh-CN" sz="2800" dirty="0" smtClean="0"/>
              <a:t>client</a:t>
            </a:r>
            <a:r>
              <a:rPr lang="zh-CN" altLang="en-US" sz="2800" dirty="0" smtClean="0"/>
              <a:t>为</a:t>
            </a:r>
            <a:r>
              <a:rPr lang="en-US" altLang="zh-CN" sz="2800" dirty="0" smtClean="0"/>
              <a:t>HA</a:t>
            </a:r>
            <a:r>
              <a:rPr lang="zh-CN" altLang="en-US" sz="2800" dirty="0" smtClean="0"/>
              <a:t>连接</a:t>
            </a:r>
            <a:r>
              <a:rPr lang="en-US" altLang="zh-CN" sz="2800" dirty="0" smtClean="0"/>
              <a:t>, </a:t>
            </a:r>
            <a:r>
              <a:rPr lang="zh-CN" altLang="en-US" sz="2800" dirty="0" smtClean="0"/>
              <a:t>依据路由策略选择</a:t>
            </a:r>
            <a:r>
              <a:rPr lang="en-US" altLang="zh-CN" sz="2800" dirty="0" smtClean="0"/>
              <a:t>server-proxy</a:t>
            </a:r>
            <a:r>
              <a:rPr lang="zh-CN" altLang="en-US" sz="2800" dirty="0" smtClean="0"/>
              <a:t>连接并发送操作请求</a:t>
            </a:r>
            <a:r>
              <a:rPr lang="en-US" altLang="zh-CN" sz="2800" dirty="0" smtClean="0"/>
              <a:t>, </a:t>
            </a:r>
            <a:r>
              <a:rPr lang="zh-CN" altLang="en-US" sz="2800" dirty="0" smtClean="0"/>
              <a:t>否则直接给</a:t>
            </a:r>
            <a:r>
              <a:rPr lang="en-US" altLang="zh-CN" sz="2800" dirty="0" smtClean="0"/>
              <a:t>server-proxy</a:t>
            </a:r>
            <a:r>
              <a:rPr lang="zh-CN" altLang="en-US" sz="2800" dirty="0" smtClean="0"/>
              <a:t>发送操作请求</a:t>
            </a:r>
            <a:endParaRPr lang="en-US" altLang="zh-CN" sz="2800" dirty="0" smtClean="0"/>
          </a:p>
          <a:p>
            <a:pPr marL="742950" indent="-742950" algn="l">
              <a:buFont typeface="+mj-lt"/>
              <a:buAutoNum type="arabicPeriod"/>
            </a:pPr>
            <a:endParaRPr lang="en-US" altLang="zh-CN" sz="2800" dirty="0" smtClean="0"/>
          </a:p>
          <a:p>
            <a:pPr marL="742950" indent="-742950" algn="l">
              <a:buFont typeface="+mj-lt"/>
              <a:buAutoNum type="arabicPeriod"/>
            </a:pPr>
            <a:r>
              <a:rPr lang="en-US" altLang="zh-CN" sz="2800" dirty="0" smtClean="0"/>
              <a:t>server-proxy</a:t>
            </a:r>
            <a:r>
              <a:rPr lang="zh-CN" altLang="en-US" sz="2800" dirty="0" smtClean="0"/>
              <a:t>收到请求后</a:t>
            </a:r>
            <a:r>
              <a:rPr lang="en-US" altLang="zh-CN" sz="2800" dirty="0" smtClean="0"/>
              <a:t>, </a:t>
            </a:r>
            <a:r>
              <a:rPr lang="zh-CN" altLang="en-US" sz="2800" dirty="0" smtClean="0"/>
              <a:t>判断自身状态</a:t>
            </a:r>
            <a:r>
              <a:rPr lang="en-US" altLang="zh-CN" sz="2800" dirty="0" smtClean="0"/>
              <a:t>. </a:t>
            </a:r>
            <a:r>
              <a:rPr lang="zh-CN" altLang="en-US" sz="2800" dirty="0" smtClean="0"/>
              <a:t>状态为</a:t>
            </a:r>
            <a:r>
              <a:rPr lang="en-US" altLang="zh-CN" sz="2800" dirty="0" smtClean="0"/>
              <a:t>:</a:t>
            </a:r>
          </a:p>
          <a:p>
            <a:pPr marL="1428750" lvl="2" indent="-742950" algn="l">
              <a:buFont typeface="+mj-lt"/>
              <a:buAutoNum type="arabicPeriod"/>
            </a:pPr>
            <a:r>
              <a:rPr lang="en-US" altLang="zh-CN" sz="2800" dirty="0" smtClean="0"/>
              <a:t>INIT</a:t>
            </a:r>
            <a:r>
              <a:rPr lang="zh-CN" altLang="en-US" sz="2800" dirty="0" smtClean="0"/>
              <a:t>或</a:t>
            </a:r>
            <a:r>
              <a:rPr lang="en-US" altLang="zh-CN" sz="2800" dirty="0" smtClean="0"/>
              <a:t>PRE-MIGRATING: </a:t>
            </a:r>
            <a:r>
              <a:rPr lang="zh-CN" altLang="en-US" sz="2800" dirty="0" smtClean="0"/>
              <a:t>表明还未准备好</a:t>
            </a:r>
            <a:r>
              <a:rPr lang="en-US" altLang="zh-CN" sz="2800" dirty="0" smtClean="0"/>
              <a:t>, </a:t>
            </a:r>
            <a:r>
              <a:rPr lang="zh-CN" altLang="en-US" sz="2800" dirty="0" smtClean="0"/>
              <a:t>不接受数据操作</a:t>
            </a:r>
            <a:endParaRPr lang="en-US" altLang="zh-CN" sz="2800" dirty="0" smtClean="0"/>
          </a:p>
          <a:p>
            <a:pPr marL="1428750" lvl="2" indent="-742950" algn="l">
              <a:buFont typeface="+mj-lt"/>
              <a:buAutoNum type="arabicPeriod"/>
            </a:pPr>
            <a:r>
              <a:rPr lang="en-US" altLang="zh-CN" sz="2800" dirty="0" smtClean="0"/>
              <a:t>MIGRATING</a:t>
            </a:r>
            <a:r>
              <a:rPr lang="zh-CN" altLang="en-US" sz="2800" dirty="0" smtClean="0"/>
              <a:t>或</a:t>
            </a:r>
            <a:r>
              <a:rPr lang="en-US" altLang="zh-CN" sz="2800" dirty="0" smtClean="0"/>
              <a:t>STARTED: </a:t>
            </a:r>
            <a:r>
              <a:rPr lang="zh-CN" altLang="en-US" sz="2800" dirty="0" smtClean="0"/>
              <a:t>对</a:t>
            </a:r>
            <a:r>
              <a:rPr lang="en-US" altLang="zh-CN" sz="2800" dirty="0" smtClean="0"/>
              <a:t>key</a:t>
            </a:r>
            <a:r>
              <a:rPr lang="zh-CN" altLang="en-US" sz="2800" dirty="0" smtClean="0"/>
              <a:t>进行</a:t>
            </a:r>
            <a:r>
              <a:rPr lang="en-US" altLang="zh-CN" sz="2800" dirty="0" smtClean="0"/>
              <a:t>hash</a:t>
            </a:r>
            <a:r>
              <a:rPr lang="zh-CN" altLang="en-US" sz="2800" dirty="0" smtClean="0"/>
              <a:t>取余</a:t>
            </a:r>
            <a:r>
              <a:rPr lang="en-US" altLang="zh-CN" sz="2800" dirty="0" smtClean="0"/>
              <a:t>,</a:t>
            </a:r>
            <a:r>
              <a:rPr lang="zh-CN" altLang="en-US" sz="2800" dirty="0" smtClean="0"/>
              <a:t>得到</a:t>
            </a:r>
            <a:r>
              <a:rPr lang="en-US" altLang="zh-CN" sz="2800" dirty="0" smtClean="0"/>
              <a:t>slot</a:t>
            </a:r>
            <a:r>
              <a:rPr lang="zh-CN" altLang="en-US" sz="2800" dirty="0" smtClean="0"/>
              <a:t>点</a:t>
            </a:r>
            <a:r>
              <a:rPr lang="en-US" altLang="zh-CN" sz="2800" dirty="0" smtClean="0"/>
              <a:t>, </a:t>
            </a:r>
            <a:r>
              <a:rPr lang="zh-CN" altLang="en-US" sz="2800" dirty="0" smtClean="0"/>
              <a:t>并根据</a:t>
            </a:r>
            <a:r>
              <a:rPr lang="en-US" altLang="zh-CN" sz="2800" dirty="0" smtClean="0"/>
              <a:t>slot</a:t>
            </a:r>
            <a:r>
              <a:rPr lang="zh-CN" altLang="en-US" sz="2800" dirty="0" smtClean="0"/>
              <a:t>点得到对应的</a:t>
            </a:r>
            <a:r>
              <a:rPr lang="en-US" altLang="zh-CN" sz="2800" dirty="0" smtClean="0"/>
              <a:t>master </a:t>
            </a:r>
            <a:r>
              <a:rPr lang="en-US" altLang="zh-CN" sz="2800" dirty="0" err="1" smtClean="0"/>
              <a:t>redis</a:t>
            </a:r>
            <a:r>
              <a:rPr lang="zh-CN" altLang="en-US" sz="2800" dirty="0" smtClean="0"/>
              <a:t>节点</a:t>
            </a:r>
            <a:r>
              <a:rPr lang="en-US" altLang="zh-CN" sz="2800" dirty="0" smtClean="0"/>
              <a:t>.</a:t>
            </a:r>
            <a:r>
              <a:rPr lang="zh-CN" altLang="en-US" sz="2800" dirty="0" smtClean="0"/>
              <a:t>判断</a:t>
            </a:r>
            <a:r>
              <a:rPr lang="en-US" altLang="zh-CN" sz="2800" dirty="0" smtClean="0"/>
              <a:t>server-proxy</a:t>
            </a:r>
            <a:r>
              <a:rPr lang="zh-CN" altLang="en-US" sz="2800" dirty="0" smtClean="0"/>
              <a:t>状态</a:t>
            </a:r>
            <a:r>
              <a:rPr lang="en-US" altLang="zh-CN" sz="2800" dirty="0" smtClean="0"/>
              <a:t>:</a:t>
            </a:r>
          </a:p>
          <a:p>
            <a:pPr marL="2114550" lvl="4" indent="-742950" algn="l">
              <a:buFont typeface="+mj-lt"/>
              <a:buAutoNum type="arabicPeriod"/>
            </a:pPr>
            <a:r>
              <a:rPr lang="en-US" altLang="zh-CN" sz="2800" dirty="0" smtClean="0"/>
              <a:t>STARTED: </a:t>
            </a:r>
            <a:r>
              <a:rPr lang="zh-CN" altLang="en-US" sz="2800" dirty="0" smtClean="0"/>
              <a:t>直接缓存及相应的数据持久化操作</a:t>
            </a:r>
            <a:endParaRPr lang="en-US" altLang="zh-CN" sz="2800" dirty="0" smtClean="0"/>
          </a:p>
          <a:p>
            <a:pPr marL="2114550" lvl="4" indent="-742950" algn="l">
              <a:buFont typeface="+mj-lt"/>
              <a:buAutoNum type="arabicPeriod"/>
            </a:pPr>
            <a:r>
              <a:rPr lang="en-US" altLang="zh-CN" sz="2800" dirty="0" smtClean="0"/>
              <a:t>MIGRATING: </a:t>
            </a:r>
            <a:r>
              <a:rPr lang="zh-CN" altLang="en-US" sz="2800" dirty="0" smtClean="0"/>
              <a:t>判断</a:t>
            </a:r>
            <a:r>
              <a:rPr lang="en-US" altLang="zh-CN" sz="2800" dirty="0" smtClean="0"/>
              <a:t>slot</a:t>
            </a:r>
            <a:r>
              <a:rPr lang="zh-CN" altLang="en-US" sz="2800" dirty="0" smtClean="0"/>
              <a:t>点状态</a:t>
            </a:r>
            <a:r>
              <a:rPr lang="en-US" altLang="zh-CN" sz="2800" dirty="0" smtClean="0"/>
              <a:t>:</a:t>
            </a:r>
          </a:p>
          <a:p>
            <a:pPr marL="3028950" lvl="5" indent="-742950">
              <a:buFont typeface="+mj-lt"/>
              <a:buAutoNum type="arabicPeriod"/>
            </a:pPr>
            <a:r>
              <a:rPr lang="en-US" altLang="zh-CN" sz="2800" dirty="0" smtClean="0"/>
              <a:t>ONLINE: </a:t>
            </a:r>
            <a:r>
              <a:rPr lang="zh-CN" altLang="en-US" sz="2800" dirty="0" smtClean="0"/>
              <a:t>直接缓存及相应的数据持久化操作</a:t>
            </a:r>
            <a:endParaRPr lang="en-US" altLang="zh-CN" sz="2800" dirty="0" smtClean="0"/>
          </a:p>
          <a:p>
            <a:pPr marL="3028950" lvl="5" indent="-742950">
              <a:buFont typeface="+mj-lt"/>
              <a:buAutoNum type="arabicPeriod"/>
            </a:pPr>
            <a:r>
              <a:rPr lang="en-US" altLang="zh-CN" sz="2800" dirty="0" smtClean="0"/>
              <a:t>OFFLINE: </a:t>
            </a:r>
            <a:r>
              <a:rPr lang="zh-CN" altLang="en-US" sz="2800" dirty="0" smtClean="0"/>
              <a:t>根据配置文件中的</a:t>
            </a:r>
            <a:r>
              <a:rPr lang="en-US" altLang="zh-CN" sz="2800" dirty="0" err="1" smtClean="0"/>
              <a:t>slot.timeout</a:t>
            </a:r>
            <a:r>
              <a:rPr lang="zh-CN" altLang="en-US" sz="2800" dirty="0" smtClean="0"/>
              <a:t>及</a:t>
            </a:r>
            <a:r>
              <a:rPr lang="en-US" altLang="zh-CN" sz="2800" dirty="0" err="1" smtClean="0"/>
              <a:t>slot.retries</a:t>
            </a:r>
            <a:r>
              <a:rPr lang="zh-CN" altLang="en-US" sz="2800" dirty="0" smtClean="0"/>
              <a:t>进行超时等待</a:t>
            </a:r>
            <a:r>
              <a:rPr lang="en-US" altLang="zh-CN" sz="2800" dirty="0" smtClean="0"/>
              <a:t>, </a:t>
            </a:r>
            <a:r>
              <a:rPr lang="zh-CN" altLang="en-US" sz="2800" dirty="0" smtClean="0"/>
              <a:t>超时时间内</a:t>
            </a:r>
            <a:r>
              <a:rPr lang="en-US" altLang="zh-CN" sz="2800" dirty="0" smtClean="0"/>
              <a:t>slot</a:t>
            </a:r>
            <a:r>
              <a:rPr lang="zh-CN" altLang="en-US" sz="2800" dirty="0" smtClean="0"/>
              <a:t>状态变为</a:t>
            </a:r>
            <a:r>
              <a:rPr lang="en-US" altLang="zh-CN" sz="2800" dirty="0" smtClean="0"/>
              <a:t>ONLINE</a:t>
            </a:r>
            <a:r>
              <a:rPr lang="zh-CN" altLang="en-US" sz="2800" dirty="0" smtClean="0"/>
              <a:t>则进行数据操作</a:t>
            </a:r>
            <a:r>
              <a:rPr lang="en-US" altLang="zh-CN" sz="2800" dirty="0" smtClean="0"/>
              <a:t>, </a:t>
            </a:r>
            <a:r>
              <a:rPr lang="zh-CN" altLang="en-US" sz="2800" dirty="0" smtClean="0"/>
              <a:t>否则报</a:t>
            </a:r>
            <a:r>
              <a:rPr lang="en-US" altLang="zh-CN" sz="2800" dirty="0" smtClean="0"/>
              <a:t>slot</a:t>
            </a:r>
            <a:r>
              <a:rPr lang="zh-CN" altLang="en-US" sz="2800" dirty="0" smtClean="0"/>
              <a:t>正进行数据迁移的错误</a:t>
            </a:r>
            <a:endParaRPr lang="en-US" altLang="zh-CN" sz="2800" dirty="0"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操作命令</a:t>
            </a:r>
            <a:endParaRPr lang="zh-CN" altLang="en-US" sz="4800" dirty="0"/>
          </a:p>
        </p:txBody>
      </p:sp>
      <p:graphicFrame>
        <p:nvGraphicFramePr>
          <p:cNvPr id="7" name="表格 6"/>
          <p:cNvGraphicFramePr>
            <a:graphicFrameLocks noGrp="1"/>
          </p:cNvGraphicFramePr>
          <p:nvPr/>
        </p:nvGraphicFramePr>
        <p:xfrm>
          <a:off x="381720" y="1132384"/>
          <a:ext cx="12025338" cy="7717448"/>
        </p:xfrm>
        <a:graphic>
          <a:graphicData uri="http://schemas.openxmlformats.org/drawingml/2006/table">
            <a:tbl>
              <a:tblPr firstRow="1" bandRow="1">
                <a:tableStyleId>{5C22544A-7EE6-4342-B048-85BDC9FD1C3A}</a:tableStyleId>
              </a:tblPr>
              <a:tblGrid>
                <a:gridCol w="2275791"/>
                <a:gridCol w="6048672"/>
                <a:gridCol w="3700875"/>
              </a:tblGrid>
              <a:tr h="816091">
                <a:tc>
                  <a:txBody>
                    <a:bodyPr/>
                    <a:lstStyle/>
                    <a:p>
                      <a:pPr algn="ctr"/>
                      <a:r>
                        <a:rPr lang="zh-CN" altLang="en-US" sz="3200" dirty="0" smtClean="0"/>
                        <a:t>对象</a:t>
                      </a:r>
                      <a:endParaRPr lang="zh-CN" altLang="en-US" sz="3200" dirty="0"/>
                    </a:p>
                  </a:txBody>
                  <a:tcPr anchor="ctr"/>
                </a:tc>
                <a:tc>
                  <a:txBody>
                    <a:bodyPr/>
                    <a:lstStyle/>
                    <a:p>
                      <a:pPr algn="ctr"/>
                      <a:r>
                        <a:rPr lang="zh-CN" altLang="en-US" sz="3200" dirty="0" smtClean="0"/>
                        <a:t>命令</a:t>
                      </a:r>
                      <a:endParaRPr lang="zh-CN" altLang="en-US" sz="3200" dirty="0"/>
                    </a:p>
                  </a:txBody>
                  <a:tcPr anchor="ctr"/>
                </a:tc>
                <a:tc>
                  <a:txBody>
                    <a:bodyPr/>
                    <a:lstStyle/>
                    <a:p>
                      <a:pPr algn="ctr"/>
                      <a:r>
                        <a:rPr lang="zh-CN" altLang="en-US" sz="3200" dirty="0" smtClean="0"/>
                        <a:t>说明</a:t>
                      </a:r>
                      <a:endParaRPr lang="zh-CN" altLang="en-US" sz="3200" dirty="0"/>
                    </a:p>
                  </a:txBody>
                  <a:tcPr anchor="ctr"/>
                </a:tc>
              </a:tr>
              <a:tr h="816091">
                <a:tc rowSpan="5">
                  <a:txBody>
                    <a:bodyPr/>
                    <a:lstStyle/>
                    <a:p>
                      <a:pPr algn="ctr"/>
                      <a:r>
                        <a:rPr lang="en-US" altLang="zh-CN" dirty="0" err="1" smtClean="0">
                          <a:solidFill>
                            <a:srgbClr val="000000"/>
                          </a:solidFill>
                        </a:rPr>
                        <a:t>redis</a:t>
                      </a:r>
                      <a:r>
                        <a:rPr lang="en-US" altLang="zh-CN"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list</a:t>
                      </a:r>
                      <a:endParaRPr lang="zh-CN" altLang="en-US" dirty="0">
                        <a:solidFill>
                          <a:srgbClr val="000000"/>
                        </a:solidFill>
                      </a:endParaRPr>
                    </a:p>
                  </a:txBody>
                  <a:tcPr anchor="ctr"/>
                </a:tc>
                <a:tc>
                  <a:txBody>
                    <a:bodyPr/>
                    <a:lstStyle/>
                    <a:p>
                      <a:pPr algn="ctr"/>
                      <a:r>
                        <a:rPr lang="zh-CN" altLang="en-US" dirty="0" smtClean="0">
                          <a:solidFill>
                            <a:srgbClr val="000000"/>
                          </a:solidFill>
                        </a:rPr>
                        <a:t>列表</a:t>
                      </a:r>
                      <a:r>
                        <a:rPr lang="en-US" altLang="zh-CN" dirty="0" err="1" smtClean="0">
                          <a:solidFill>
                            <a:srgbClr val="000000"/>
                          </a:solidFill>
                        </a:rPr>
                        <a:t>redis</a:t>
                      </a:r>
                      <a:r>
                        <a:rPr lang="en-US" altLang="zh-CN" dirty="0" smtClean="0">
                          <a:solidFill>
                            <a:srgbClr val="000000"/>
                          </a:solidFill>
                        </a:rPr>
                        <a:t>-cluster</a:t>
                      </a:r>
                      <a:r>
                        <a:rPr lang="zh-CN" altLang="en-US" dirty="0" smtClean="0">
                          <a:solidFill>
                            <a:srgbClr val="000000"/>
                          </a:solidFill>
                        </a:rPr>
                        <a:t>信息</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add-group &lt;</a:t>
                      </a:r>
                      <a:r>
                        <a:rPr lang="en-US" altLang="zh-CN" dirty="0" err="1" smtClean="0">
                          <a:solidFill>
                            <a:srgbClr val="000000"/>
                          </a:solidFill>
                        </a:rPr>
                        <a:t>group_id</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添加组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remove-group &lt;</a:t>
                      </a:r>
                      <a:r>
                        <a:rPr lang="en-US" altLang="zh-CN" dirty="0" err="1" smtClean="0">
                          <a:solidFill>
                            <a:srgbClr val="000000"/>
                          </a:solidFill>
                        </a:rPr>
                        <a:t>group_id</a:t>
                      </a:r>
                      <a:r>
                        <a:rPr lang="en-US" altLang="zh-CN" dirty="0" smtClean="0">
                          <a:solidFill>
                            <a:srgbClr val="000000"/>
                          </a:solidFill>
                        </a:rPr>
                        <a:t>&gt; </a:t>
                      </a:r>
                      <a:endParaRPr lang="zh-CN" altLang="en-US" dirty="0" smtClean="0">
                        <a:solidFill>
                          <a:srgbClr val="000000"/>
                        </a:solidFill>
                      </a:endParaRPr>
                    </a:p>
                  </a:txBody>
                  <a:tcPr anchor="ctr"/>
                </a:tc>
                <a:tc>
                  <a:txBody>
                    <a:bodyPr/>
                    <a:lstStyle/>
                    <a:p>
                      <a:pPr algn="ctr"/>
                      <a:r>
                        <a:rPr lang="zh-CN" altLang="en-US" dirty="0" smtClean="0">
                          <a:solidFill>
                            <a:srgbClr val="000000"/>
                          </a:solidFill>
                        </a:rPr>
                        <a:t>删除组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 &lt;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添加组节点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a:t>
                      </a:r>
                      <a:r>
                        <a:rPr lang="en-US" altLang="zh-CN" baseline="0" dirty="0" smtClean="0">
                          <a:solidFill>
                            <a:srgbClr val="000000"/>
                          </a:solidFill>
                        </a:rPr>
                        <a:t> </a:t>
                      </a:r>
                      <a:r>
                        <a:rPr lang="en-US" altLang="zh-CN" dirty="0" smtClean="0">
                          <a:solidFill>
                            <a:srgbClr val="000000"/>
                          </a:solidFill>
                        </a:rPr>
                        <a:t>&lt;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删除组节点</a:t>
                      </a:r>
                      <a:endParaRPr lang="zh-CN" altLang="en-US" dirty="0">
                        <a:solidFill>
                          <a:srgbClr val="000000"/>
                        </a:solidFill>
                      </a:endParaRPr>
                    </a:p>
                  </a:txBody>
                  <a:tcPr anchor="ctr"/>
                </a:tc>
              </a:tr>
              <a:tr h="816091">
                <a:tc rowSpan="3">
                  <a:txBody>
                    <a:bodyPr/>
                    <a:lstStyle/>
                    <a:p>
                      <a:pPr algn="ctr"/>
                      <a:r>
                        <a:rPr lang="en-US" altLang="zh-CN" dirty="0" err="1" smtClean="0">
                          <a:solidFill>
                            <a:srgbClr val="000000"/>
                          </a:solidFill>
                        </a:rPr>
                        <a:t>datasource</a:t>
                      </a:r>
                      <a:r>
                        <a:rPr lang="en-US" altLang="zh-CN" baseline="0"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list</a:t>
                      </a: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列表</a:t>
                      </a:r>
                      <a:r>
                        <a:rPr lang="en-US" altLang="zh-CN" dirty="0" err="1" smtClean="0">
                          <a:solidFill>
                            <a:srgbClr val="000000"/>
                          </a:solidFill>
                        </a:rPr>
                        <a:t>datasource</a:t>
                      </a:r>
                      <a:r>
                        <a:rPr lang="en-US" altLang="zh-CN" dirty="0" smtClean="0">
                          <a:solidFill>
                            <a:srgbClr val="000000"/>
                          </a:solidFill>
                        </a:rPr>
                        <a:t>-cluster</a:t>
                      </a:r>
                      <a:r>
                        <a:rPr lang="zh-CN" altLang="en-US" dirty="0" smtClean="0">
                          <a:solidFill>
                            <a:srgbClr val="000000"/>
                          </a:solidFill>
                        </a:rPr>
                        <a:t>信息</a:t>
                      </a: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add &lt;type&gt; &lt;</a:t>
                      </a:r>
                      <a:r>
                        <a:rPr lang="en-US" altLang="zh-CN" dirty="0" err="1" smtClean="0">
                          <a:solidFill>
                            <a:srgbClr val="000000"/>
                          </a:solidFill>
                        </a:rPr>
                        <a:t>connect_url</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a:t>
                      </a:r>
                      <a:r>
                        <a:rPr lang="en-US" altLang="zh-CN" dirty="0" err="1" smtClean="0">
                          <a:solidFill>
                            <a:srgbClr val="000000"/>
                          </a:solidFill>
                        </a:rPr>
                        <a:t>datasource</a:t>
                      </a:r>
                      <a:r>
                        <a:rPr lang="zh-CN" altLang="en-US" dirty="0" smtClean="0">
                          <a:solidFill>
                            <a:srgbClr val="000000"/>
                          </a:solidFill>
                        </a:rPr>
                        <a:t>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p>
                    <a:p>
                      <a:pPr algn="ctr"/>
                      <a:r>
                        <a:rPr lang="en-US" altLang="zh-CN" dirty="0" smtClean="0">
                          <a:solidFill>
                            <a:srgbClr val="000000"/>
                          </a:solidFill>
                        </a:rPr>
                        <a:t>Type</a:t>
                      </a:r>
                      <a:r>
                        <a:rPr lang="zh-CN" altLang="en-US" dirty="0" smtClean="0">
                          <a:solidFill>
                            <a:srgbClr val="000000"/>
                          </a:solidFill>
                        </a:rPr>
                        <a:t>为数据源类型</a:t>
                      </a:r>
                      <a:r>
                        <a:rPr lang="en-US" altLang="zh-CN" dirty="0" smtClean="0">
                          <a:solidFill>
                            <a:srgbClr val="000000"/>
                          </a:solidFill>
                        </a:rPr>
                        <a:t>, </a:t>
                      </a:r>
                      <a:r>
                        <a:rPr lang="zh-CN" altLang="en-US" dirty="0" smtClean="0">
                          <a:solidFill>
                            <a:srgbClr val="000000"/>
                          </a:solidFill>
                        </a:rPr>
                        <a:t>比如</a:t>
                      </a:r>
                      <a:r>
                        <a:rPr lang="en-US" altLang="zh-CN" dirty="0" err="1" smtClean="0">
                          <a:solidFill>
                            <a:srgbClr val="000000"/>
                          </a:solidFill>
                        </a:rPr>
                        <a:t>mysql</a:t>
                      </a:r>
                      <a:r>
                        <a:rPr lang="en-US" altLang="zh-CN" dirty="0" smtClean="0">
                          <a:solidFill>
                            <a:srgbClr val="000000"/>
                          </a:solidFill>
                        </a:rPr>
                        <a:t>, </a:t>
                      </a:r>
                      <a:r>
                        <a:rPr lang="en-US" altLang="zh-CN" dirty="0" err="1" smtClean="0">
                          <a:solidFill>
                            <a:srgbClr val="000000"/>
                          </a:solidFill>
                        </a:rPr>
                        <a:t>mongodb</a:t>
                      </a:r>
                      <a:r>
                        <a:rPr lang="zh-CN" altLang="en-US" dirty="0" smtClean="0">
                          <a:solidFill>
                            <a:srgbClr val="000000"/>
                          </a:solidFill>
                        </a:rPr>
                        <a:t>等等</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baseline="0" dirty="0" smtClean="0">
                          <a:solidFill>
                            <a:srgbClr val="000000"/>
                          </a:solidFill>
                        </a:rPr>
                        <a:t> remove </a:t>
                      </a:r>
                      <a:r>
                        <a:rPr lang="en-US" altLang="zh-CN" dirty="0" smtClean="0">
                          <a:solidFill>
                            <a:srgbClr val="000000"/>
                          </a:solidFill>
                        </a:rPr>
                        <a:t>&lt;</a:t>
                      </a:r>
                      <a:r>
                        <a:rPr lang="en-US" altLang="zh-CN" dirty="0" err="1" smtClean="0">
                          <a:solidFill>
                            <a:srgbClr val="000000"/>
                          </a:solidFill>
                        </a:rPr>
                        <a:t>connect_url</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a:t>
                      </a:r>
                      <a:r>
                        <a:rPr lang="en-US" altLang="zh-CN" dirty="0" err="1" smtClean="0">
                          <a:solidFill>
                            <a:srgbClr val="000000"/>
                          </a:solidFill>
                        </a:rPr>
                        <a:t>datasource</a:t>
                      </a:r>
                      <a:r>
                        <a:rPr lang="zh-CN" altLang="en-US" dirty="0" smtClean="0">
                          <a:solidFill>
                            <a:srgbClr val="000000"/>
                          </a:solidFill>
                        </a:rPr>
                        <a:t>节点</a:t>
                      </a:r>
                      <a:endParaRPr lang="zh-CN" altLang="en-US" dirty="0">
                        <a:solidFill>
                          <a:srgbClr val="000000"/>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监管示例</a:t>
            </a:r>
            <a:endParaRPr lang="zh-CN" altLang="en-US" sz="4800" dirty="0"/>
          </a:p>
        </p:txBody>
      </p:sp>
      <p:pic>
        <p:nvPicPr>
          <p:cNvPr id="8194" name="Picture 2"/>
          <p:cNvPicPr>
            <a:picLocks noChangeAspect="1" noChangeArrowheads="1"/>
          </p:cNvPicPr>
          <p:nvPr/>
        </p:nvPicPr>
        <p:blipFill>
          <a:blip r:embed="rId3"/>
          <a:srcRect/>
          <a:stretch>
            <a:fillRect/>
          </a:stretch>
        </p:blipFill>
        <p:spPr bwMode="auto">
          <a:xfrm>
            <a:off x="741760" y="1276400"/>
            <a:ext cx="10989669" cy="712879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52565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5- </a:t>
            </a:r>
            <a:r>
              <a:rPr lang="zh-CN" altLang="en-US" sz="4800" dirty="0" smtClean="0"/>
              <a:t>设计总结</a:t>
            </a:r>
            <a:endParaRPr lang="zh-CN" altLang="en-US" sz="4800" dirty="0"/>
          </a:p>
        </p:txBody>
      </p:sp>
      <p:sp>
        <p:nvSpPr>
          <p:cNvPr id="6" name="TextBox 5"/>
          <p:cNvSpPr txBox="1"/>
          <p:nvPr/>
        </p:nvSpPr>
        <p:spPr>
          <a:xfrm>
            <a:off x="597744" y="844352"/>
            <a:ext cx="11737304" cy="7232749"/>
          </a:xfrm>
          <a:prstGeom prst="rect">
            <a:avLst/>
          </a:prstGeom>
          <a:noFill/>
        </p:spPr>
        <p:txBody>
          <a:bodyPr wrap="square" rtlCol="0">
            <a:spAutoFit/>
          </a:bodyPr>
          <a:lstStyle/>
          <a:p>
            <a:pPr algn="l"/>
            <a:r>
              <a:rPr lang="zh-CN" altLang="en-US" dirty="0" smtClean="0"/>
              <a:t>功能</a:t>
            </a:r>
            <a:r>
              <a:rPr lang="en-US" altLang="zh-CN" dirty="0" smtClean="0"/>
              <a:t>:</a:t>
            </a:r>
          </a:p>
          <a:p>
            <a:pPr algn="l">
              <a:buFont typeface="Arial" pitchFamily="34" charset="0"/>
              <a:buChar char="•"/>
            </a:pPr>
            <a:r>
              <a:rPr lang="en-US" altLang="zh-CN" dirty="0" smtClean="0"/>
              <a:t> </a:t>
            </a:r>
            <a:r>
              <a:rPr lang="zh-CN" altLang="en-US" sz="3200" dirty="0" smtClean="0"/>
              <a:t>支持目前的</a:t>
            </a:r>
            <a:r>
              <a:rPr lang="en-US" altLang="zh-CN" sz="3200" dirty="0" err="1" smtClean="0"/>
              <a:t>redis</a:t>
            </a:r>
            <a:r>
              <a:rPr lang="en-US" altLang="zh-CN" sz="3200" dirty="0" smtClean="0"/>
              <a:t> client </a:t>
            </a:r>
            <a:r>
              <a:rPr lang="en-US" altLang="zh-CN" sz="3200" dirty="0" err="1" smtClean="0"/>
              <a:t>api</a:t>
            </a:r>
            <a:r>
              <a:rPr lang="zh-CN" altLang="en-US" sz="3200" dirty="0" smtClean="0"/>
              <a:t>无需修改使用</a:t>
            </a:r>
            <a:endParaRPr lang="en-US" altLang="zh-CN" sz="3200" dirty="0" smtClean="0"/>
          </a:p>
          <a:p>
            <a:pPr algn="l">
              <a:buFont typeface="Arial" pitchFamily="34" charset="0"/>
              <a:buChar char="•"/>
            </a:pPr>
            <a:r>
              <a:rPr lang="en-US" altLang="zh-CN" sz="3200" dirty="0" smtClean="0"/>
              <a:t> </a:t>
            </a:r>
            <a:r>
              <a:rPr lang="zh-CN" altLang="en-US" sz="3200" dirty="0" smtClean="0"/>
              <a:t>支持平滑的缓存节点扩容</a:t>
            </a:r>
            <a:r>
              <a:rPr lang="en-US" altLang="zh-CN" sz="3200" dirty="0" smtClean="0"/>
              <a:t>/</a:t>
            </a:r>
            <a:r>
              <a:rPr lang="zh-CN" altLang="en-US" sz="3200" dirty="0" smtClean="0"/>
              <a:t>缩容</a:t>
            </a:r>
            <a:endParaRPr lang="en-US" altLang="zh-CN" sz="3200" dirty="0" smtClean="0"/>
          </a:p>
          <a:p>
            <a:pPr algn="l">
              <a:buFont typeface="Arial" pitchFamily="34" charset="0"/>
              <a:buChar char="•"/>
            </a:pPr>
            <a:r>
              <a:rPr lang="en-US" altLang="zh-CN" sz="3200" dirty="0" smtClean="0"/>
              <a:t> </a:t>
            </a:r>
            <a:r>
              <a:rPr lang="zh-CN" altLang="en-US" sz="3200" dirty="0" smtClean="0"/>
              <a:t>支持数据迁移时的缓存操作</a:t>
            </a:r>
            <a:endParaRPr lang="en-US" altLang="zh-CN" sz="3200" dirty="0" smtClean="0"/>
          </a:p>
          <a:p>
            <a:pPr algn="l">
              <a:buFont typeface="Arial" pitchFamily="34" charset="0"/>
              <a:buChar char="•"/>
            </a:pPr>
            <a:r>
              <a:rPr lang="en-US" altLang="zh-CN" sz="3200" dirty="0" smtClean="0"/>
              <a:t> </a:t>
            </a:r>
            <a:r>
              <a:rPr lang="zh-CN" altLang="en-US" sz="3200" dirty="0" smtClean="0"/>
              <a:t>支持数据的持久化</a:t>
            </a:r>
            <a:endParaRPr lang="en-US" altLang="zh-CN" sz="3200" dirty="0" smtClean="0"/>
          </a:p>
          <a:p>
            <a:pPr algn="l">
              <a:buFont typeface="Arial" pitchFamily="34" charset="0"/>
              <a:buChar char="•"/>
            </a:pPr>
            <a:r>
              <a:rPr lang="en-US" altLang="zh-CN" sz="3200" dirty="0" smtClean="0"/>
              <a:t> </a:t>
            </a:r>
            <a:r>
              <a:rPr lang="zh-CN" altLang="en-US" sz="3200" dirty="0" smtClean="0"/>
              <a:t>支持集群配置</a:t>
            </a:r>
            <a:r>
              <a:rPr lang="en-US" altLang="zh-CN" sz="3200" dirty="0" smtClean="0"/>
              <a:t>,</a:t>
            </a:r>
            <a:r>
              <a:rPr lang="zh-CN" altLang="en-US" sz="3200" dirty="0" smtClean="0"/>
              <a:t>监管及告警</a:t>
            </a:r>
            <a:endParaRPr lang="en-US" altLang="zh-CN" sz="3200" dirty="0" smtClean="0"/>
          </a:p>
          <a:p>
            <a:pPr algn="l">
              <a:buFont typeface="Arial" pitchFamily="34" charset="0"/>
              <a:buChar char="•"/>
            </a:pPr>
            <a:endParaRPr lang="en-US" altLang="zh-CN" dirty="0" smtClean="0"/>
          </a:p>
          <a:p>
            <a:pPr algn="l"/>
            <a:r>
              <a:rPr lang="zh-CN" altLang="en-US" dirty="0" smtClean="0"/>
              <a:t>不足</a:t>
            </a:r>
            <a:r>
              <a:rPr lang="en-US" altLang="zh-CN" dirty="0" smtClean="0"/>
              <a:t>:</a:t>
            </a:r>
          </a:p>
          <a:p>
            <a:pPr algn="l">
              <a:buFont typeface="Arial" pitchFamily="34" charset="0"/>
              <a:buChar char="•"/>
            </a:pPr>
            <a:r>
              <a:rPr lang="en-US" altLang="zh-CN" sz="3200" dirty="0" smtClean="0"/>
              <a:t> </a:t>
            </a:r>
            <a:r>
              <a:rPr lang="zh-CN" altLang="en-US" sz="3200" dirty="0" smtClean="0"/>
              <a:t>加入的代理层对性能有性能影响</a:t>
            </a:r>
            <a:endParaRPr lang="en-US" altLang="zh-CN" sz="3200" dirty="0" smtClean="0"/>
          </a:p>
          <a:p>
            <a:pPr algn="l">
              <a:buFont typeface="Arial" pitchFamily="34" charset="0"/>
              <a:buChar char="•"/>
            </a:pPr>
            <a:r>
              <a:rPr lang="zh-CN" altLang="en-US" sz="3200" dirty="0" smtClean="0"/>
              <a:t> 数据迁移对槽点中数据进行逐条处理</a:t>
            </a:r>
            <a:r>
              <a:rPr lang="en-US" altLang="zh-CN" sz="3200" dirty="0" smtClean="0"/>
              <a:t>, </a:t>
            </a:r>
            <a:r>
              <a:rPr lang="zh-CN" altLang="en-US" sz="3200" dirty="0" smtClean="0"/>
              <a:t>当槽点数据量大时对</a:t>
            </a:r>
            <a:r>
              <a:rPr lang="en-US" altLang="zh-CN" sz="3200" dirty="0" smtClean="0"/>
              <a:t>HA</a:t>
            </a:r>
            <a:r>
              <a:rPr lang="zh-CN" altLang="en-US" sz="3200" dirty="0" smtClean="0"/>
              <a:t>有较大影响</a:t>
            </a:r>
            <a:endParaRPr lang="en-US" altLang="zh-CN" sz="3200" dirty="0" smtClean="0"/>
          </a:p>
          <a:p>
            <a:pPr algn="l">
              <a:buFont typeface="Arial" pitchFamily="34" charset="0"/>
              <a:buChar char="•"/>
            </a:pPr>
            <a:r>
              <a:rPr lang="en-US" altLang="zh-CN" sz="3200" dirty="0" smtClean="0"/>
              <a:t> </a:t>
            </a:r>
            <a:r>
              <a:rPr lang="zh-CN" altLang="en-US" sz="3200" dirty="0" smtClean="0"/>
              <a:t>缓存操作只支持</a:t>
            </a:r>
            <a:r>
              <a:rPr lang="en-US" altLang="zh-CN" sz="3200" dirty="0" err="1" smtClean="0"/>
              <a:t>redis</a:t>
            </a:r>
            <a:r>
              <a:rPr lang="zh-CN" altLang="en-US" sz="3200" dirty="0" smtClean="0"/>
              <a:t>协议</a:t>
            </a:r>
            <a:r>
              <a:rPr lang="en-US" altLang="zh-CN" sz="3200" dirty="0" smtClean="0"/>
              <a:t>, </a:t>
            </a:r>
            <a:r>
              <a:rPr lang="zh-CN" altLang="en-US" sz="3200" dirty="0" smtClean="0"/>
              <a:t>对其他协议</a:t>
            </a:r>
            <a:r>
              <a:rPr lang="en-US" altLang="zh-CN" sz="3200" dirty="0" smtClean="0"/>
              <a:t>(</a:t>
            </a:r>
            <a:r>
              <a:rPr lang="zh-CN" altLang="en-US" sz="3200" dirty="0" smtClean="0"/>
              <a:t>比如</a:t>
            </a:r>
            <a:r>
              <a:rPr lang="en-US" altLang="zh-CN" sz="3200" dirty="0" err="1" smtClean="0"/>
              <a:t>memcached</a:t>
            </a:r>
            <a:r>
              <a:rPr lang="en-US" altLang="zh-CN" sz="3200" dirty="0" smtClean="0"/>
              <a:t>, </a:t>
            </a:r>
            <a:r>
              <a:rPr lang="en-US" altLang="zh-CN" sz="3200" dirty="0" err="1" smtClean="0"/>
              <a:t>sql</a:t>
            </a:r>
            <a:r>
              <a:rPr lang="en-US" altLang="zh-CN" sz="3200" dirty="0" smtClean="0"/>
              <a:t>)</a:t>
            </a:r>
            <a:r>
              <a:rPr lang="zh-CN" altLang="en-US" sz="3200" dirty="0" smtClean="0"/>
              <a:t>等并不支持</a:t>
            </a:r>
            <a:endParaRPr lang="en-US" altLang="zh-CN" sz="3200" dirty="0" smtClean="0"/>
          </a:p>
          <a:p>
            <a:pPr algn="l">
              <a:buFont typeface="Arial" pitchFamily="34" charset="0"/>
              <a:buChar char="•"/>
            </a:pPr>
            <a:r>
              <a:rPr lang="en-US" altLang="zh-CN" sz="3200" dirty="0" smtClean="0"/>
              <a:t> </a:t>
            </a:r>
            <a:r>
              <a:rPr lang="zh-CN" altLang="en-US" sz="3200" dirty="0" smtClean="0"/>
              <a:t>数据源选型未定</a:t>
            </a:r>
            <a:r>
              <a:rPr lang="en-US" altLang="zh-CN" sz="3200" dirty="0" smtClean="0"/>
              <a:t>, </a:t>
            </a:r>
            <a:r>
              <a:rPr lang="zh-CN" altLang="en-US" sz="3200" dirty="0" smtClean="0"/>
              <a:t>需要依据不同的使用场景及使用策略来裁定</a:t>
            </a:r>
            <a:endParaRPr lang="zh-CN" altLang="en-US" sz="3200" dirty="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3"/>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88951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client/server</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(P2P </a:t>
                      </a:r>
                      <a:r>
                        <a:rPr lang="zh-CN" altLang="en-US" sz="1800" b="1" kern="1200" dirty="0" smtClean="0">
                          <a:solidFill>
                            <a:schemeClr val="lt1"/>
                          </a:solidFill>
                          <a:latin typeface="+mn-lt"/>
                          <a:ea typeface="+mn-ea"/>
                          <a:cs typeface="+mn-cs"/>
                        </a:rPr>
                        <a:t>无中心</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策略在</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端或</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端静态配置</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端实现无中心的</a:t>
                      </a: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集群</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由于是</a:t>
                      </a:r>
                      <a:r>
                        <a:rPr lang="en-US" altLang="zh-CN" sz="1800" b="1" kern="1200" baseline="0" dirty="0" smtClean="0">
                          <a:solidFill>
                            <a:schemeClr val="lt1"/>
                          </a:solidFill>
                          <a:latin typeface="+mn-lt"/>
                          <a:ea typeface="+mn-ea"/>
                          <a:cs typeface="+mn-cs"/>
                        </a:rPr>
                        <a:t>P2P</a:t>
                      </a:r>
                      <a:r>
                        <a:rPr lang="zh-CN" altLang="en-US" sz="1800" b="1" kern="1200" baseline="0" dirty="0" smtClean="0">
                          <a:solidFill>
                            <a:schemeClr val="lt1"/>
                          </a:solidFill>
                          <a:latin typeface="+mn-lt"/>
                          <a:ea typeface="+mn-ea"/>
                          <a:cs typeface="+mn-cs"/>
                        </a:rPr>
                        <a:t>方式</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因此具有很高的</a:t>
                      </a:r>
                      <a:r>
                        <a:rPr lang="en-US" altLang="zh-CN" sz="1800" b="1" kern="1200" baseline="0" dirty="0" smtClean="0">
                          <a:solidFill>
                            <a:schemeClr val="lt1"/>
                          </a:solidFill>
                          <a:latin typeface="+mn-lt"/>
                          <a:ea typeface="+mn-ea"/>
                          <a:cs typeface="+mn-cs"/>
                        </a:rPr>
                        <a:t>HA</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集群变化对运维很困难</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需要停掉</a:t>
                      </a:r>
                      <a:r>
                        <a:rPr lang="en-US" altLang="zh-CN" sz="1800" b="1" kern="1200" baseline="0" dirty="0" err="1" smtClean="0">
                          <a:solidFill>
                            <a:srgbClr val="FF0000"/>
                          </a:solidFill>
                          <a:latin typeface="+mn-lt"/>
                          <a:ea typeface="+mn-ea"/>
                          <a:cs typeface="+mn-cs"/>
                        </a:rPr>
                        <a:t>redis</a:t>
                      </a:r>
                      <a:r>
                        <a:rPr lang="en-US" altLang="zh-CN" sz="1800" b="1" kern="1200" baseline="0" dirty="0" smtClean="0">
                          <a:solidFill>
                            <a:srgbClr val="FF0000"/>
                          </a:solidFill>
                          <a:latin typeface="+mn-lt"/>
                          <a:ea typeface="+mn-ea"/>
                          <a:cs typeface="+mn-cs"/>
                        </a:rPr>
                        <a:t>-server,</a:t>
                      </a:r>
                      <a:r>
                        <a:rPr lang="zh-CN" altLang="en-US" sz="1800" b="1" kern="1200" baseline="0" dirty="0" smtClean="0">
                          <a:solidFill>
                            <a:srgbClr val="FF0000"/>
                          </a:solidFill>
                          <a:latin typeface="+mn-lt"/>
                          <a:ea typeface="+mn-ea"/>
                          <a:cs typeface="+mn-cs"/>
                        </a:rPr>
                        <a:t>手动重新</a:t>
                      </a:r>
                      <a:r>
                        <a:rPr lang="en-US" altLang="zh-CN" sz="1800" b="1" kern="1200" baseline="0" dirty="0" err="1" smtClean="0">
                          <a:solidFill>
                            <a:srgbClr val="FF0000"/>
                          </a:solidFill>
                          <a:latin typeface="+mn-lt"/>
                          <a:ea typeface="+mn-ea"/>
                          <a:cs typeface="+mn-cs"/>
                        </a:rPr>
                        <a:t>sharding</a:t>
                      </a:r>
                      <a:endParaRPr lang="en-US" altLang="zh-CN" sz="1800" b="1" kern="1200" dirty="0" smtClean="0">
                        <a:solidFill>
                          <a:srgbClr val="FF0000"/>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需熟悉</a:t>
                      </a:r>
                      <a:r>
                        <a:rPr lang="en-US" altLang="zh-CN" sz="1800" b="1" kern="1200" baseline="0" dirty="0" err="1" smtClean="0">
                          <a:solidFill>
                            <a:schemeClr val="lt1"/>
                          </a:solidFill>
                          <a:latin typeface="+mn-lt"/>
                          <a:ea typeface="+mn-ea"/>
                          <a:cs typeface="+mn-cs"/>
                        </a:rPr>
                        <a:t>paxos</a:t>
                      </a:r>
                      <a:r>
                        <a:rPr lang="en-US" altLang="zh-CN" sz="1800" b="1" kern="1200" baseline="0" dirty="0" smtClean="0">
                          <a:solidFill>
                            <a:schemeClr val="lt1"/>
                          </a:solidFill>
                          <a:latin typeface="+mn-lt"/>
                          <a:ea typeface="+mn-ea"/>
                          <a:cs typeface="+mn-cs"/>
                        </a:rPr>
                        <a:t>/gossip</a:t>
                      </a:r>
                      <a:r>
                        <a:rPr lang="zh-CN" altLang="en-US" sz="1800" b="1" kern="1200" baseline="0" dirty="0" smtClean="0">
                          <a:solidFill>
                            <a:schemeClr val="lt1"/>
                          </a:solidFill>
                          <a:latin typeface="+mn-lt"/>
                          <a:ea typeface="+mn-ea"/>
                          <a:cs typeface="+mn-cs"/>
                        </a:rPr>
                        <a:t>等相关协议</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sharding</a:t>
                      </a:r>
                      <a:r>
                        <a:rPr lang="en-US" altLang="zh-CN" sz="1800" b="1" kern="1200" dirty="0" smtClean="0">
                          <a:solidFill>
                            <a:srgbClr val="000000"/>
                          </a:solidFill>
                          <a:latin typeface="+mn-lt"/>
                          <a:ea typeface="+mn-ea"/>
                          <a:cs typeface="+mn-cs"/>
                        </a:rPr>
                        <a:t>/</a:t>
                      </a: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4695</TotalTime>
  <Pages>0</Pages>
  <Words>3791</Words>
  <Characters>0</Characters>
  <Application>Microsoft Office PowerPoint</Application>
  <DocSecurity>0</DocSecurity>
  <PresentationFormat>自定义</PresentationFormat>
  <Lines>0</Lines>
  <Paragraphs>515</Paragraphs>
  <Slides>44</Slides>
  <Notes>32</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861</cp:revision>
  <cp:lastPrinted>1899-12-30T00:00:00Z</cp:lastPrinted>
  <dcterms:created xsi:type="dcterms:W3CDTF">2013-04-17T15:56:35Z</dcterms:created>
  <dcterms:modified xsi:type="dcterms:W3CDTF">2016-09-14T07:52:17Z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