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6" r:id="rId5"/>
    <p:sldId id="259" r:id="rId6"/>
    <p:sldId id="267" r:id="rId7"/>
    <p:sldId id="260" r:id="rId8"/>
    <p:sldId id="261" r:id="rId9"/>
    <p:sldId id="262" r:id="rId10"/>
    <p:sldId id="263" r:id="rId11"/>
    <p:sldId id="264" r:id="rId12"/>
    <p:sldId id="268"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8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EE192-3A23-4B91-8C10-DCADD0EFC0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FB2C45-AE99-4086-B7B3-CEA319FAE2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4807C6-3F72-40CD-8586-ADE2FA001F25}"/>
              </a:ext>
            </a:extLst>
          </p:cNvPr>
          <p:cNvSpPr>
            <a:spLocks noGrp="1"/>
          </p:cNvSpPr>
          <p:nvPr>
            <p:ph type="dt" sz="half" idx="10"/>
          </p:nvPr>
        </p:nvSpPr>
        <p:spPr/>
        <p:txBody>
          <a:bodyPr/>
          <a:lstStyle/>
          <a:p>
            <a:fld id="{58BD7E4C-C4FE-4B85-8DD6-D2CC41D91529}" type="datetimeFigureOut">
              <a:rPr lang="en-IN" smtClean="0"/>
              <a:t>27-05-2023</a:t>
            </a:fld>
            <a:endParaRPr lang="en-IN"/>
          </a:p>
        </p:txBody>
      </p:sp>
      <p:sp>
        <p:nvSpPr>
          <p:cNvPr id="5" name="Footer Placeholder 4">
            <a:extLst>
              <a:ext uri="{FF2B5EF4-FFF2-40B4-BE49-F238E27FC236}">
                <a16:creationId xmlns:a16="http://schemas.microsoft.com/office/drawing/2014/main" id="{0CFD78C9-F755-4A06-8053-3732B65671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C4F652-A119-4447-A78E-21AADBA0BC4C}"/>
              </a:ext>
            </a:extLst>
          </p:cNvPr>
          <p:cNvSpPr>
            <a:spLocks noGrp="1"/>
          </p:cNvSpPr>
          <p:nvPr>
            <p:ph type="sldNum" sz="quarter" idx="12"/>
          </p:nvPr>
        </p:nvSpPr>
        <p:spPr/>
        <p:txBody>
          <a:bodyPr/>
          <a:lstStyle/>
          <a:p>
            <a:fld id="{4BE2CCC4-576D-4092-8E68-FD9659DA18D6}" type="slidenum">
              <a:rPr lang="en-IN" smtClean="0"/>
              <a:t>‹#›</a:t>
            </a:fld>
            <a:endParaRPr lang="en-IN"/>
          </a:p>
        </p:txBody>
      </p:sp>
    </p:spTree>
    <p:extLst>
      <p:ext uri="{BB962C8B-B14F-4D97-AF65-F5344CB8AC3E}">
        <p14:creationId xmlns:p14="http://schemas.microsoft.com/office/powerpoint/2010/main" val="286729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8839-48EF-402E-A3B9-82C11A3E94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43537A-C1A8-4D9A-94AB-73F84C5458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5D8E6-2A35-4B42-A95E-807790FBF663}"/>
              </a:ext>
            </a:extLst>
          </p:cNvPr>
          <p:cNvSpPr>
            <a:spLocks noGrp="1"/>
          </p:cNvSpPr>
          <p:nvPr>
            <p:ph type="dt" sz="half" idx="10"/>
          </p:nvPr>
        </p:nvSpPr>
        <p:spPr/>
        <p:txBody>
          <a:bodyPr/>
          <a:lstStyle/>
          <a:p>
            <a:fld id="{58BD7E4C-C4FE-4B85-8DD6-D2CC41D91529}" type="datetimeFigureOut">
              <a:rPr lang="en-IN" smtClean="0"/>
              <a:t>27-05-2023</a:t>
            </a:fld>
            <a:endParaRPr lang="en-IN"/>
          </a:p>
        </p:txBody>
      </p:sp>
      <p:sp>
        <p:nvSpPr>
          <p:cNvPr id="5" name="Footer Placeholder 4">
            <a:extLst>
              <a:ext uri="{FF2B5EF4-FFF2-40B4-BE49-F238E27FC236}">
                <a16:creationId xmlns:a16="http://schemas.microsoft.com/office/drawing/2014/main" id="{B3FC3207-A0E6-49DF-B4F2-6D3C7AC989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8833A2-9412-430F-943F-82827FF35BFB}"/>
              </a:ext>
            </a:extLst>
          </p:cNvPr>
          <p:cNvSpPr>
            <a:spLocks noGrp="1"/>
          </p:cNvSpPr>
          <p:nvPr>
            <p:ph type="sldNum" sz="quarter" idx="12"/>
          </p:nvPr>
        </p:nvSpPr>
        <p:spPr/>
        <p:txBody>
          <a:bodyPr/>
          <a:lstStyle/>
          <a:p>
            <a:fld id="{4BE2CCC4-576D-4092-8E68-FD9659DA18D6}" type="slidenum">
              <a:rPr lang="en-IN" smtClean="0"/>
              <a:t>‹#›</a:t>
            </a:fld>
            <a:endParaRPr lang="en-IN"/>
          </a:p>
        </p:txBody>
      </p:sp>
    </p:spTree>
    <p:extLst>
      <p:ext uri="{BB962C8B-B14F-4D97-AF65-F5344CB8AC3E}">
        <p14:creationId xmlns:p14="http://schemas.microsoft.com/office/powerpoint/2010/main" val="4073729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C6DAE-F661-49B3-819B-9F8E8AC5E9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CB5819-E3F5-4744-B2EB-33B00EA5E8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DA55E-866E-40FF-9338-D9DE8F0E1C50}"/>
              </a:ext>
            </a:extLst>
          </p:cNvPr>
          <p:cNvSpPr>
            <a:spLocks noGrp="1"/>
          </p:cNvSpPr>
          <p:nvPr>
            <p:ph type="dt" sz="half" idx="10"/>
          </p:nvPr>
        </p:nvSpPr>
        <p:spPr/>
        <p:txBody>
          <a:bodyPr/>
          <a:lstStyle/>
          <a:p>
            <a:fld id="{58BD7E4C-C4FE-4B85-8DD6-D2CC41D91529}" type="datetimeFigureOut">
              <a:rPr lang="en-IN" smtClean="0"/>
              <a:t>27-05-2023</a:t>
            </a:fld>
            <a:endParaRPr lang="en-IN"/>
          </a:p>
        </p:txBody>
      </p:sp>
      <p:sp>
        <p:nvSpPr>
          <p:cNvPr id="5" name="Footer Placeholder 4">
            <a:extLst>
              <a:ext uri="{FF2B5EF4-FFF2-40B4-BE49-F238E27FC236}">
                <a16:creationId xmlns:a16="http://schemas.microsoft.com/office/drawing/2014/main" id="{C42D5853-4F5E-40F3-BBCF-E30D4894D4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02217F-E294-4F64-B994-A972182FBA88}"/>
              </a:ext>
            </a:extLst>
          </p:cNvPr>
          <p:cNvSpPr>
            <a:spLocks noGrp="1"/>
          </p:cNvSpPr>
          <p:nvPr>
            <p:ph type="sldNum" sz="quarter" idx="12"/>
          </p:nvPr>
        </p:nvSpPr>
        <p:spPr/>
        <p:txBody>
          <a:bodyPr/>
          <a:lstStyle/>
          <a:p>
            <a:fld id="{4BE2CCC4-576D-4092-8E68-FD9659DA18D6}" type="slidenum">
              <a:rPr lang="en-IN" smtClean="0"/>
              <a:t>‹#›</a:t>
            </a:fld>
            <a:endParaRPr lang="en-IN"/>
          </a:p>
        </p:txBody>
      </p:sp>
    </p:spTree>
    <p:extLst>
      <p:ext uri="{BB962C8B-B14F-4D97-AF65-F5344CB8AC3E}">
        <p14:creationId xmlns:p14="http://schemas.microsoft.com/office/powerpoint/2010/main" val="1121166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205C-792E-446A-91D7-182C7E874F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035F6C-B13A-4BD9-95D3-AD351A0ED2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3E5C8-31D0-4275-BE59-EB88A10D24C3}"/>
              </a:ext>
            </a:extLst>
          </p:cNvPr>
          <p:cNvSpPr>
            <a:spLocks noGrp="1"/>
          </p:cNvSpPr>
          <p:nvPr>
            <p:ph type="dt" sz="half" idx="10"/>
          </p:nvPr>
        </p:nvSpPr>
        <p:spPr/>
        <p:txBody>
          <a:bodyPr/>
          <a:lstStyle/>
          <a:p>
            <a:fld id="{58BD7E4C-C4FE-4B85-8DD6-D2CC41D91529}" type="datetimeFigureOut">
              <a:rPr lang="en-IN" smtClean="0"/>
              <a:t>27-05-2023</a:t>
            </a:fld>
            <a:endParaRPr lang="en-IN"/>
          </a:p>
        </p:txBody>
      </p:sp>
      <p:sp>
        <p:nvSpPr>
          <p:cNvPr id="5" name="Footer Placeholder 4">
            <a:extLst>
              <a:ext uri="{FF2B5EF4-FFF2-40B4-BE49-F238E27FC236}">
                <a16:creationId xmlns:a16="http://schemas.microsoft.com/office/drawing/2014/main" id="{BD533ABA-D081-4240-80B4-9B75B534F6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39895E-356B-416B-87CA-7B5005D56B4D}"/>
              </a:ext>
            </a:extLst>
          </p:cNvPr>
          <p:cNvSpPr>
            <a:spLocks noGrp="1"/>
          </p:cNvSpPr>
          <p:nvPr>
            <p:ph type="sldNum" sz="quarter" idx="12"/>
          </p:nvPr>
        </p:nvSpPr>
        <p:spPr/>
        <p:txBody>
          <a:bodyPr/>
          <a:lstStyle/>
          <a:p>
            <a:fld id="{4BE2CCC4-576D-4092-8E68-FD9659DA18D6}" type="slidenum">
              <a:rPr lang="en-IN" smtClean="0"/>
              <a:t>‹#›</a:t>
            </a:fld>
            <a:endParaRPr lang="en-IN"/>
          </a:p>
        </p:txBody>
      </p:sp>
    </p:spTree>
    <p:extLst>
      <p:ext uri="{BB962C8B-B14F-4D97-AF65-F5344CB8AC3E}">
        <p14:creationId xmlns:p14="http://schemas.microsoft.com/office/powerpoint/2010/main" val="375762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DA44-A541-4B61-98D1-80A084EB2F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265523-614C-4300-AADA-9193F8176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3AB462-4E35-4DE8-A3A7-869506A834BD}"/>
              </a:ext>
            </a:extLst>
          </p:cNvPr>
          <p:cNvSpPr>
            <a:spLocks noGrp="1"/>
          </p:cNvSpPr>
          <p:nvPr>
            <p:ph type="dt" sz="half" idx="10"/>
          </p:nvPr>
        </p:nvSpPr>
        <p:spPr/>
        <p:txBody>
          <a:bodyPr/>
          <a:lstStyle/>
          <a:p>
            <a:fld id="{58BD7E4C-C4FE-4B85-8DD6-D2CC41D91529}" type="datetimeFigureOut">
              <a:rPr lang="en-IN" smtClean="0"/>
              <a:t>27-05-2023</a:t>
            </a:fld>
            <a:endParaRPr lang="en-IN"/>
          </a:p>
        </p:txBody>
      </p:sp>
      <p:sp>
        <p:nvSpPr>
          <p:cNvPr id="5" name="Footer Placeholder 4">
            <a:extLst>
              <a:ext uri="{FF2B5EF4-FFF2-40B4-BE49-F238E27FC236}">
                <a16:creationId xmlns:a16="http://schemas.microsoft.com/office/drawing/2014/main" id="{F38ED454-A9FB-4DD4-ACBB-A89856C68B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84C3F-743F-4C45-B240-161F279E13E0}"/>
              </a:ext>
            </a:extLst>
          </p:cNvPr>
          <p:cNvSpPr>
            <a:spLocks noGrp="1"/>
          </p:cNvSpPr>
          <p:nvPr>
            <p:ph type="sldNum" sz="quarter" idx="12"/>
          </p:nvPr>
        </p:nvSpPr>
        <p:spPr/>
        <p:txBody>
          <a:bodyPr/>
          <a:lstStyle/>
          <a:p>
            <a:fld id="{4BE2CCC4-576D-4092-8E68-FD9659DA18D6}" type="slidenum">
              <a:rPr lang="en-IN" smtClean="0"/>
              <a:t>‹#›</a:t>
            </a:fld>
            <a:endParaRPr lang="en-IN"/>
          </a:p>
        </p:txBody>
      </p:sp>
    </p:spTree>
    <p:extLst>
      <p:ext uri="{BB962C8B-B14F-4D97-AF65-F5344CB8AC3E}">
        <p14:creationId xmlns:p14="http://schemas.microsoft.com/office/powerpoint/2010/main" val="317340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9CA4-ACBC-4DAD-93A1-CD5A898D5F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10D96E-EB8C-41BA-9D79-9027A2AA1E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DF12D8-B3C2-435D-B4EA-F7DF3C8DDD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7B63D9-B3DB-4DD9-9543-6E063F02CD4A}"/>
              </a:ext>
            </a:extLst>
          </p:cNvPr>
          <p:cNvSpPr>
            <a:spLocks noGrp="1"/>
          </p:cNvSpPr>
          <p:nvPr>
            <p:ph type="dt" sz="half" idx="10"/>
          </p:nvPr>
        </p:nvSpPr>
        <p:spPr/>
        <p:txBody>
          <a:bodyPr/>
          <a:lstStyle/>
          <a:p>
            <a:fld id="{58BD7E4C-C4FE-4B85-8DD6-D2CC41D91529}" type="datetimeFigureOut">
              <a:rPr lang="en-IN" smtClean="0"/>
              <a:t>27-05-2023</a:t>
            </a:fld>
            <a:endParaRPr lang="en-IN"/>
          </a:p>
        </p:txBody>
      </p:sp>
      <p:sp>
        <p:nvSpPr>
          <p:cNvPr id="6" name="Footer Placeholder 5">
            <a:extLst>
              <a:ext uri="{FF2B5EF4-FFF2-40B4-BE49-F238E27FC236}">
                <a16:creationId xmlns:a16="http://schemas.microsoft.com/office/drawing/2014/main" id="{71F431C4-356E-4879-B5DC-586817CDDD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D832CD-61E5-4A87-980A-4B1A842FA56F}"/>
              </a:ext>
            </a:extLst>
          </p:cNvPr>
          <p:cNvSpPr>
            <a:spLocks noGrp="1"/>
          </p:cNvSpPr>
          <p:nvPr>
            <p:ph type="sldNum" sz="quarter" idx="12"/>
          </p:nvPr>
        </p:nvSpPr>
        <p:spPr/>
        <p:txBody>
          <a:bodyPr/>
          <a:lstStyle/>
          <a:p>
            <a:fld id="{4BE2CCC4-576D-4092-8E68-FD9659DA18D6}" type="slidenum">
              <a:rPr lang="en-IN" smtClean="0"/>
              <a:t>‹#›</a:t>
            </a:fld>
            <a:endParaRPr lang="en-IN"/>
          </a:p>
        </p:txBody>
      </p:sp>
    </p:spTree>
    <p:extLst>
      <p:ext uri="{BB962C8B-B14F-4D97-AF65-F5344CB8AC3E}">
        <p14:creationId xmlns:p14="http://schemas.microsoft.com/office/powerpoint/2010/main" val="421760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3C06-49F7-4A4D-85EC-36349264D9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C2CCFA-D3F3-43DD-9915-0AB2AC3FC0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86D3AD-5BA4-421A-990B-596D34ACFC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331333-6649-4BE1-9452-97A2DC5F55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5F352F-02E1-4B04-88B3-7FA5BF088F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F985A3-4F61-4881-8047-6DCF432810A6}"/>
              </a:ext>
            </a:extLst>
          </p:cNvPr>
          <p:cNvSpPr>
            <a:spLocks noGrp="1"/>
          </p:cNvSpPr>
          <p:nvPr>
            <p:ph type="dt" sz="half" idx="10"/>
          </p:nvPr>
        </p:nvSpPr>
        <p:spPr/>
        <p:txBody>
          <a:bodyPr/>
          <a:lstStyle/>
          <a:p>
            <a:fld id="{58BD7E4C-C4FE-4B85-8DD6-D2CC41D91529}" type="datetimeFigureOut">
              <a:rPr lang="en-IN" smtClean="0"/>
              <a:t>27-05-2023</a:t>
            </a:fld>
            <a:endParaRPr lang="en-IN"/>
          </a:p>
        </p:txBody>
      </p:sp>
      <p:sp>
        <p:nvSpPr>
          <p:cNvPr id="8" name="Footer Placeholder 7">
            <a:extLst>
              <a:ext uri="{FF2B5EF4-FFF2-40B4-BE49-F238E27FC236}">
                <a16:creationId xmlns:a16="http://schemas.microsoft.com/office/drawing/2014/main" id="{925B7E06-8F4F-47C4-A004-80ECF1DC68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22C0DB-8E5E-4A4D-BD7E-1E73488FE522}"/>
              </a:ext>
            </a:extLst>
          </p:cNvPr>
          <p:cNvSpPr>
            <a:spLocks noGrp="1"/>
          </p:cNvSpPr>
          <p:nvPr>
            <p:ph type="sldNum" sz="quarter" idx="12"/>
          </p:nvPr>
        </p:nvSpPr>
        <p:spPr/>
        <p:txBody>
          <a:bodyPr/>
          <a:lstStyle/>
          <a:p>
            <a:fld id="{4BE2CCC4-576D-4092-8E68-FD9659DA18D6}" type="slidenum">
              <a:rPr lang="en-IN" smtClean="0"/>
              <a:t>‹#›</a:t>
            </a:fld>
            <a:endParaRPr lang="en-IN"/>
          </a:p>
        </p:txBody>
      </p:sp>
    </p:spTree>
    <p:extLst>
      <p:ext uri="{BB962C8B-B14F-4D97-AF65-F5344CB8AC3E}">
        <p14:creationId xmlns:p14="http://schemas.microsoft.com/office/powerpoint/2010/main" val="315163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5DAF-562A-4D95-9BA8-EC7067BFCA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B69A98-68F9-465A-A166-5EED9632B1A4}"/>
              </a:ext>
            </a:extLst>
          </p:cNvPr>
          <p:cNvSpPr>
            <a:spLocks noGrp="1"/>
          </p:cNvSpPr>
          <p:nvPr>
            <p:ph type="dt" sz="half" idx="10"/>
          </p:nvPr>
        </p:nvSpPr>
        <p:spPr/>
        <p:txBody>
          <a:bodyPr/>
          <a:lstStyle/>
          <a:p>
            <a:fld id="{58BD7E4C-C4FE-4B85-8DD6-D2CC41D91529}" type="datetimeFigureOut">
              <a:rPr lang="en-IN" smtClean="0"/>
              <a:t>27-05-2023</a:t>
            </a:fld>
            <a:endParaRPr lang="en-IN"/>
          </a:p>
        </p:txBody>
      </p:sp>
      <p:sp>
        <p:nvSpPr>
          <p:cNvPr id="4" name="Footer Placeholder 3">
            <a:extLst>
              <a:ext uri="{FF2B5EF4-FFF2-40B4-BE49-F238E27FC236}">
                <a16:creationId xmlns:a16="http://schemas.microsoft.com/office/drawing/2014/main" id="{C149AE17-35C5-46C3-81C2-87944E7AF2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20755D-5AA8-45AC-9705-DB609FE2AD7B}"/>
              </a:ext>
            </a:extLst>
          </p:cNvPr>
          <p:cNvSpPr>
            <a:spLocks noGrp="1"/>
          </p:cNvSpPr>
          <p:nvPr>
            <p:ph type="sldNum" sz="quarter" idx="12"/>
          </p:nvPr>
        </p:nvSpPr>
        <p:spPr/>
        <p:txBody>
          <a:bodyPr/>
          <a:lstStyle/>
          <a:p>
            <a:fld id="{4BE2CCC4-576D-4092-8E68-FD9659DA18D6}" type="slidenum">
              <a:rPr lang="en-IN" smtClean="0"/>
              <a:t>‹#›</a:t>
            </a:fld>
            <a:endParaRPr lang="en-IN"/>
          </a:p>
        </p:txBody>
      </p:sp>
    </p:spTree>
    <p:extLst>
      <p:ext uri="{BB962C8B-B14F-4D97-AF65-F5344CB8AC3E}">
        <p14:creationId xmlns:p14="http://schemas.microsoft.com/office/powerpoint/2010/main" val="259819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348493-6BDA-4032-9FEE-85AB1749CA68}"/>
              </a:ext>
            </a:extLst>
          </p:cNvPr>
          <p:cNvSpPr>
            <a:spLocks noGrp="1"/>
          </p:cNvSpPr>
          <p:nvPr>
            <p:ph type="dt" sz="half" idx="10"/>
          </p:nvPr>
        </p:nvSpPr>
        <p:spPr/>
        <p:txBody>
          <a:bodyPr/>
          <a:lstStyle/>
          <a:p>
            <a:fld id="{58BD7E4C-C4FE-4B85-8DD6-D2CC41D91529}" type="datetimeFigureOut">
              <a:rPr lang="en-IN" smtClean="0"/>
              <a:t>27-05-2023</a:t>
            </a:fld>
            <a:endParaRPr lang="en-IN"/>
          </a:p>
        </p:txBody>
      </p:sp>
      <p:sp>
        <p:nvSpPr>
          <p:cNvPr id="3" name="Footer Placeholder 2">
            <a:extLst>
              <a:ext uri="{FF2B5EF4-FFF2-40B4-BE49-F238E27FC236}">
                <a16:creationId xmlns:a16="http://schemas.microsoft.com/office/drawing/2014/main" id="{66F54CC1-F74B-4568-B076-DBB8B0B492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955086-DFDE-410A-91F8-0CD339637F78}"/>
              </a:ext>
            </a:extLst>
          </p:cNvPr>
          <p:cNvSpPr>
            <a:spLocks noGrp="1"/>
          </p:cNvSpPr>
          <p:nvPr>
            <p:ph type="sldNum" sz="quarter" idx="12"/>
          </p:nvPr>
        </p:nvSpPr>
        <p:spPr/>
        <p:txBody>
          <a:bodyPr/>
          <a:lstStyle/>
          <a:p>
            <a:fld id="{4BE2CCC4-576D-4092-8E68-FD9659DA18D6}" type="slidenum">
              <a:rPr lang="en-IN" smtClean="0"/>
              <a:t>‹#›</a:t>
            </a:fld>
            <a:endParaRPr lang="en-IN"/>
          </a:p>
        </p:txBody>
      </p:sp>
    </p:spTree>
    <p:extLst>
      <p:ext uri="{BB962C8B-B14F-4D97-AF65-F5344CB8AC3E}">
        <p14:creationId xmlns:p14="http://schemas.microsoft.com/office/powerpoint/2010/main" val="405938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05D1-52C5-4870-85D8-5875EC87F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BBFF27-B2AA-4E68-A36B-13B7B24BF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DBDE06-FC0B-48E9-B77B-77EB94338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4D65B-498A-48E9-8FA0-A06D13ECF23F}"/>
              </a:ext>
            </a:extLst>
          </p:cNvPr>
          <p:cNvSpPr>
            <a:spLocks noGrp="1"/>
          </p:cNvSpPr>
          <p:nvPr>
            <p:ph type="dt" sz="half" idx="10"/>
          </p:nvPr>
        </p:nvSpPr>
        <p:spPr/>
        <p:txBody>
          <a:bodyPr/>
          <a:lstStyle/>
          <a:p>
            <a:fld id="{58BD7E4C-C4FE-4B85-8DD6-D2CC41D91529}" type="datetimeFigureOut">
              <a:rPr lang="en-IN" smtClean="0"/>
              <a:t>27-05-2023</a:t>
            </a:fld>
            <a:endParaRPr lang="en-IN"/>
          </a:p>
        </p:txBody>
      </p:sp>
      <p:sp>
        <p:nvSpPr>
          <p:cNvPr id="6" name="Footer Placeholder 5">
            <a:extLst>
              <a:ext uri="{FF2B5EF4-FFF2-40B4-BE49-F238E27FC236}">
                <a16:creationId xmlns:a16="http://schemas.microsoft.com/office/drawing/2014/main" id="{82B7025B-A1EF-4FE5-BE30-9F6F2DE3FA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2A9EEB-EE2E-410D-86FC-E89D34BA93A3}"/>
              </a:ext>
            </a:extLst>
          </p:cNvPr>
          <p:cNvSpPr>
            <a:spLocks noGrp="1"/>
          </p:cNvSpPr>
          <p:nvPr>
            <p:ph type="sldNum" sz="quarter" idx="12"/>
          </p:nvPr>
        </p:nvSpPr>
        <p:spPr/>
        <p:txBody>
          <a:bodyPr/>
          <a:lstStyle/>
          <a:p>
            <a:fld id="{4BE2CCC4-576D-4092-8E68-FD9659DA18D6}" type="slidenum">
              <a:rPr lang="en-IN" smtClean="0"/>
              <a:t>‹#›</a:t>
            </a:fld>
            <a:endParaRPr lang="en-IN"/>
          </a:p>
        </p:txBody>
      </p:sp>
    </p:spTree>
    <p:extLst>
      <p:ext uri="{BB962C8B-B14F-4D97-AF65-F5344CB8AC3E}">
        <p14:creationId xmlns:p14="http://schemas.microsoft.com/office/powerpoint/2010/main" val="263690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0576-4C89-40D4-A535-30F9F913A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0F8B96-5972-4CEF-9F5D-E553BD252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A65695-BE24-4384-B116-4EEE00492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47888-2269-40B0-94D0-A8A26CEF3D88}"/>
              </a:ext>
            </a:extLst>
          </p:cNvPr>
          <p:cNvSpPr>
            <a:spLocks noGrp="1"/>
          </p:cNvSpPr>
          <p:nvPr>
            <p:ph type="dt" sz="half" idx="10"/>
          </p:nvPr>
        </p:nvSpPr>
        <p:spPr/>
        <p:txBody>
          <a:bodyPr/>
          <a:lstStyle/>
          <a:p>
            <a:fld id="{58BD7E4C-C4FE-4B85-8DD6-D2CC41D91529}" type="datetimeFigureOut">
              <a:rPr lang="en-IN" smtClean="0"/>
              <a:t>27-05-2023</a:t>
            </a:fld>
            <a:endParaRPr lang="en-IN"/>
          </a:p>
        </p:txBody>
      </p:sp>
      <p:sp>
        <p:nvSpPr>
          <p:cNvPr id="6" name="Footer Placeholder 5">
            <a:extLst>
              <a:ext uri="{FF2B5EF4-FFF2-40B4-BE49-F238E27FC236}">
                <a16:creationId xmlns:a16="http://schemas.microsoft.com/office/drawing/2014/main" id="{37D7A9A9-2E8E-4F3C-B93B-1F21D1C356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E39E49-880D-4CA1-99C5-74F4E8578F84}"/>
              </a:ext>
            </a:extLst>
          </p:cNvPr>
          <p:cNvSpPr>
            <a:spLocks noGrp="1"/>
          </p:cNvSpPr>
          <p:nvPr>
            <p:ph type="sldNum" sz="quarter" idx="12"/>
          </p:nvPr>
        </p:nvSpPr>
        <p:spPr/>
        <p:txBody>
          <a:bodyPr/>
          <a:lstStyle/>
          <a:p>
            <a:fld id="{4BE2CCC4-576D-4092-8E68-FD9659DA18D6}" type="slidenum">
              <a:rPr lang="en-IN" smtClean="0"/>
              <a:t>‹#›</a:t>
            </a:fld>
            <a:endParaRPr lang="en-IN"/>
          </a:p>
        </p:txBody>
      </p:sp>
    </p:spTree>
    <p:extLst>
      <p:ext uri="{BB962C8B-B14F-4D97-AF65-F5344CB8AC3E}">
        <p14:creationId xmlns:p14="http://schemas.microsoft.com/office/powerpoint/2010/main" val="3615266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706BA3-81C6-4015-86E0-5D0E3AC2C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F4D198-5CCA-43DD-9AA4-791B12B44F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4708A0-C563-46CC-9B22-A67C56A77A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D7E4C-C4FE-4B85-8DD6-D2CC41D91529}" type="datetimeFigureOut">
              <a:rPr lang="en-IN" smtClean="0"/>
              <a:t>27-05-2023</a:t>
            </a:fld>
            <a:endParaRPr lang="en-IN"/>
          </a:p>
        </p:txBody>
      </p:sp>
      <p:sp>
        <p:nvSpPr>
          <p:cNvPr id="5" name="Footer Placeholder 4">
            <a:extLst>
              <a:ext uri="{FF2B5EF4-FFF2-40B4-BE49-F238E27FC236}">
                <a16:creationId xmlns:a16="http://schemas.microsoft.com/office/drawing/2014/main" id="{CAC98D5D-DA7D-4A2D-ADD3-4F00163064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94DB32-9E7A-488F-9A9F-1A6F77242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2CCC4-576D-4092-8E68-FD9659DA18D6}" type="slidenum">
              <a:rPr lang="en-IN" smtClean="0"/>
              <a:t>‹#›</a:t>
            </a:fld>
            <a:endParaRPr lang="en-IN"/>
          </a:p>
        </p:txBody>
      </p:sp>
    </p:spTree>
    <p:extLst>
      <p:ext uri="{BB962C8B-B14F-4D97-AF65-F5344CB8AC3E}">
        <p14:creationId xmlns:p14="http://schemas.microsoft.com/office/powerpoint/2010/main" val="55496209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1792027-F885-4229-B8E7-09994F89DF0C}"/>
              </a:ext>
            </a:extLst>
          </p:cNvPr>
          <p:cNvSpPr/>
          <p:nvPr/>
        </p:nvSpPr>
        <p:spPr>
          <a:xfrm>
            <a:off x="662609" y="420756"/>
            <a:ext cx="556591" cy="6016487"/>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D1120741-DBEC-4AE4-B831-DA29BB62F52E}"/>
              </a:ext>
            </a:extLst>
          </p:cNvPr>
          <p:cNvSpPr/>
          <p:nvPr/>
        </p:nvSpPr>
        <p:spPr>
          <a:xfrm>
            <a:off x="1219200" y="1085021"/>
            <a:ext cx="556591" cy="4687956"/>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391F5E30-AFCD-451D-986B-8408F2AFBE35}"/>
              </a:ext>
            </a:extLst>
          </p:cNvPr>
          <p:cNvSpPr/>
          <p:nvPr/>
        </p:nvSpPr>
        <p:spPr>
          <a:xfrm>
            <a:off x="1775791" y="1484243"/>
            <a:ext cx="556591" cy="4156212"/>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CE87EF1D-F23A-4455-B2CE-150976BC2CA5}"/>
              </a:ext>
            </a:extLst>
          </p:cNvPr>
          <p:cNvSpPr/>
          <p:nvPr/>
        </p:nvSpPr>
        <p:spPr>
          <a:xfrm>
            <a:off x="2332382" y="420757"/>
            <a:ext cx="556591" cy="6016487"/>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B08EAC2B-AB13-4D87-99D3-4C2E2977E7E0}"/>
              </a:ext>
            </a:extLst>
          </p:cNvPr>
          <p:cNvSpPr/>
          <p:nvPr/>
        </p:nvSpPr>
        <p:spPr>
          <a:xfrm>
            <a:off x="2888973" y="1085022"/>
            <a:ext cx="556591" cy="4687956"/>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80C2DEA8-DD7D-4299-BA88-17FF3295F167}"/>
              </a:ext>
            </a:extLst>
          </p:cNvPr>
          <p:cNvSpPr/>
          <p:nvPr/>
        </p:nvSpPr>
        <p:spPr>
          <a:xfrm>
            <a:off x="3445564" y="1484244"/>
            <a:ext cx="556591" cy="4156212"/>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F09773B2-BF99-4B6B-9848-B23CF97F5613}"/>
              </a:ext>
            </a:extLst>
          </p:cNvPr>
          <p:cNvSpPr/>
          <p:nvPr/>
        </p:nvSpPr>
        <p:spPr>
          <a:xfrm>
            <a:off x="4002155" y="420757"/>
            <a:ext cx="556591" cy="6016487"/>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3F939BD-81B7-445C-988D-722F08D1287D}"/>
              </a:ext>
            </a:extLst>
          </p:cNvPr>
          <p:cNvSpPr/>
          <p:nvPr/>
        </p:nvSpPr>
        <p:spPr>
          <a:xfrm>
            <a:off x="4558746" y="1085022"/>
            <a:ext cx="556591" cy="4687956"/>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71DD7B24-8634-4C5D-A58E-4128A98B545C}"/>
              </a:ext>
            </a:extLst>
          </p:cNvPr>
          <p:cNvSpPr/>
          <p:nvPr/>
        </p:nvSpPr>
        <p:spPr>
          <a:xfrm>
            <a:off x="5115337" y="1484244"/>
            <a:ext cx="556591" cy="4156212"/>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258FB363-6D06-4204-83FE-9A4E190E9453}"/>
              </a:ext>
            </a:extLst>
          </p:cNvPr>
          <p:cNvSpPr/>
          <p:nvPr/>
        </p:nvSpPr>
        <p:spPr>
          <a:xfrm>
            <a:off x="5618919" y="420756"/>
            <a:ext cx="556591" cy="6016487"/>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5159BF3A-CBA3-443F-8A18-FE4AEF61693D}"/>
              </a:ext>
            </a:extLst>
          </p:cNvPr>
          <p:cNvSpPr/>
          <p:nvPr/>
        </p:nvSpPr>
        <p:spPr>
          <a:xfrm>
            <a:off x="6175510" y="1085021"/>
            <a:ext cx="556591" cy="4687956"/>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9399C6B-67EA-4C4D-91C4-F19555039006}"/>
              </a:ext>
            </a:extLst>
          </p:cNvPr>
          <p:cNvSpPr/>
          <p:nvPr/>
        </p:nvSpPr>
        <p:spPr>
          <a:xfrm>
            <a:off x="6732101" y="1484243"/>
            <a:ext cx="556591" cy="4156212"/>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D93D9B69-7AC2-48E0-93F7-3E5B0D94349C}"/>
              </a:ext>
            </a:extLst>
          </p:cNvPr>
          <p:cNvSpPr/>
          <p:nvPr/>
        </p:nvSpPr>
        <p:spPr>
          <a:xfrm>
            <a:off x="7288692" y="420757"/>
            <a:ext cx="556591" cy="6016487"/>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E5F62EBF-1A75-4B48-BD21-3B0E4C935A1C}"/>
              </a:ext>
            </a:extLst>
          </p:cNvPr>
          <p:cNvSpPr/>
          <p:nvPr/>
        </p:nvSpPr>
        <p:spPr>
          <a:xfrm>
            <a:off x="7845283" y="1085022"/>
            <a:ext cx="556591" cy="4687956"/>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15B300EB-A46C-468B-9EB5-3C1B667A5849}"/>
              </a:ext>
            </a:extLst>
          </p:cNvPr>
          <p:cNvSpPr/>
          <p:nvPr/>
        </p:nvSpPr>
        <p:spPr>
          <a:xfrm>
            <a:off x="8401874" y="1484244"/>
            <a:ext cx="556591" cy="4156212"/>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36B64FB-38D3-4C45-8EF2-5D717D09140A}"/>
              </a:ext>
            </a:extLst>
          </p:cNvPr>
          <p:cNvSpPr/>
          <p:nvPr/>
        </p:nvSpPr>
        <p:spPr>
          <a:xfrm>
            <a:off x="8971717" y="420756"/>
            <a:ext cx="556591" cy="6016487"/>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C5166286-94F5-4316-8411-DFE90252F0DA}"/>
              </a:ext>
            </a:extLst>
          </p:cNvPr>
          <p:cNvSpPr/>
          <p:nvPr/>
        </p:nvSpPr>
        <p:spPr>
          <a:xfrm>
            <a:off x="9528308" y="1085021"/>
            <a:ext cx="556591" cy="4687956"/>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4557F7BD-C014-4D70-9C9E-17438560C18C}"/>
              </a:ext>
            </a:extLst>
          </p:cNvPr>
          <p:cNvSpPr/>
          <p:nvPr/>
        </p:nvSpPr>
        <p:spPr>
          <a:xfrm>
            <a:off x="10084899" y="1484243"/>
            <a:ext cx="556591" cy="4156212"/>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62277427-2313-4B24-B0FA-417E86600539}"/>
              </a:ext>
            </a:extLst>
          </p:cNvPr>
          <p:cNvSpPr/>
          <p:nvPr/>
        </p:nvSpPr>
        <p:spPr>
          <a:xfrm>
            <a:off x="10654742" y="420756"/>
            <a:ext cx="556591" cy="6016487"/>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6900C6D8-EC4B-45EA-B823-133946F77701}"/>
              </a:ext>
            </a:extLst>
          </p:cNvPr>
          <p:cNvSpPr/>
          <p:nvPr/>
        </p:nvSpPr>
        <p:spPr>
          <a:xfrm>
            <a:off x="11224585" y="1085020"/>
            <a:ext cx="556591" cy="4687956"/>
          </a:xfrm>
          <a:prstGeom prst="roundRect">
            <a:avLst>
              <a:gd name="adj" fmla="val 50000"/>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1A0FE7B-ABEE-4D97-87CA-BCE9A8181212}"/>
              </a:ext>
            </a:extLst>
          </p:cNvPr>
          <p:cNvSpPr txBox="1"/>
          <p:nvPr/>
        </p:nvSpPr>
        <p:spPr>
          <a:xfrm>
            <a:off x="1311965" y="1924054"/>
            <a:ext cx="10880035" cy="2831544"/>
          </a:xfrm>
          <a:prstGeom prst="rect">
            <a:avLst/>
          </a:prstGeom>
          <a:noFill/>
        </p:spPr>
        <p:txBody>
          <a:bodyPr wrap="square" rtlCol="0">
            <a:spAutoFit/>
          </a:bodyPr>
          <a:lstStyle/>
          <a:p>
            <a:r>
              <a:rPr lang="en-US" sz="6600" dirty="0">
                <a:solidFill>
                  <a:srgbClr val="002060"/>
                </a:solidFill>
                <a:latin typeface="Bahnschrift Light" panose="020B0502040204020203" pitchFamily="34" charset="0"/>
              </a:rPr>
              <a:t>Flight Delay Detection</a:t>
            </a:r>
          </a:p>
          <a:p>
            <a:r>
              <a:rPr lang="en-US" sz="2800" dirty="0">
                <a:solidFill>
                  <a:srgbClr val="7030A0"/>
                </a:solidFill>
                <a:latin typeface="Bahnschrift Light" panose="020B0502040204020203" pitchFamily="34" charset="0"/>
              </a:rPr>
              <a:t>By-ALIRAZA MALIK:201080078 &amp; SIDDESH PISAL:201080076</a:t>
            </a:r>
          </a:p>
          <a:p>
            <a:endParaRPr lang="en-IN" sz="6600" dirty="0">
              <a:solidFill>
                <a:srgbClr val="002060"/>
              </a:solidFill>
              <a:latin typeface="Bahnschrift Light" panose="020B0502040204020203" pitchFamily="34" charset="0"/>
            </a:endParaRPr>
          </a:p>
          <a:p>
            <a:endParaRPr lang="en-IN" dirty="0"/>
          </a:p>
        </p:txBody>
      </p:sp>
    </p:spTree>
    <p:extLst>
      <p:ext uri="{BB962C8B-B14F-4D97-AF65-F5344CB8AC3E}">
        <p14:creationId xmlns:p14="http://schemas.microsoft.com/office/powerpoint/2010/main" val="1192744543"/>
      </p:ext>
    </p:extLst>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bg>
      <p:bgPr>
        <a:pattFill prst="dashVert">
          <a:fgClr>
            <a:schemeClr val="accent4">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21985F-498C-4F85-8BC6-1C1C8F50600D}"/>
              </a:ext>
            </a:extLst>
          </p:cNvPr>
          <p:cNvSpPr txBox="1"/>
          <p:nvPr/>
        </p:nvSpPr>
        <p:spPr>
          <a:xfrm>
            <a:off x="1291883" y="436098"/>
            <a:ext cx="9608234" cy="1200329"/>
          </a:xfrm>
          <a:prstGeom prst="rect">
            <a:avLst/>
          </a:prstGeom>
          <a:noFill/>
        </p:spPr>
        <p:txBody>
          <a:bodyPr wrap="square" rtlCol="0">
            <a:spAutoFit/>
          </a:bodyPr>
          <a:lstStyle/>
          <a:p>
            <a:r>
              <a:rPr lang="en-IN" sz="5400" spc="-40" dirty="0">
                <a:solidFill>
                  <a:srgbClr val="002060"/>
                </a:solidFill>
                <a:latin typeface="Georgia" panose="02040502050405020303" pitchFamily="18" charset="0"/>
                <a:ea typeface="Times New Roman" panose="02020603050405020304" pitchFamily="18" charset="0"/>
              </a:rPr>
              <a:t>Evaluation Of Model</a:t>
            </a:r>
            <a:endParaRPr lang="en-IN" sz="5400" b="1" dirty="0">
              <a:solidFill>
                <a:srgbClr val="002060"/>
              </a:solidFill>
              <a:effectLst/>
              <a:latin typeface="Times New Roman" panose="02020603050405020304" pitchFamily="18" charset="0"/>
              <a:ea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4DFCB5D5-04E3-621A-3FD4-9D9CCB574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57" y="1391479"/>
            <a:ext cx="10764077" cy="3009122"/>
          </a:xfrm>
          <a:prstGeom prst="rect">
            <a:avLst/>
          </a:prstGeom>
        </p:spPr>
      </p:pic>
      <p:sp>
        <p:nvSpPr>
          <p:cNvPr id="7" name="TextBox 6">
            <a:extLst>
              <a:ext uri="{FF2B5EF4-FFF2-40B4-BE49-F238E27FC236}">
                <a16:creationId xmlns:a16="http://schemas.microsoft.com/office/drawing/2014/main" id="{7A6A93CC-C4CD-AD05-D2B7-D379B6C5258B}"/>
              </a:ext>
            </a:extLst>
          </p:cNvPr>
          <p:cNvSpPr txBox="1"/>
          <p:nvPr/>
        </p:nvSpPr>
        <p:spPr>
          <a:xfrm>
            <a:off x="1172817" y="4780722"/>
            <a:ext cx="8617226" cy="707886"/>
          </a:xfrm>
          <a:prstGeom prst="rect">
            <a:avLst/>
          </a:prstGeom>
          <a:noFill/>
        </p:spPr>
        <p:txBody>
          <a:bodyPr wrap="square" rtlCol="0">
            <a:spAutoFit/>
          </a:bodyPr>
          <a:lstStyle/>
          <a:p>
            <a:r>
              <a:rPr lang="en-IN" sz="4000" dirty="0"/>
              <a:t>Challenges and Limitations</a:t>
            </a:r>
          </a:p>
        </p:txBody>
      </p:sp>
      <p:sp>
        <p:nvSpPr>
          <p:cNvPr id="8" name="TextBox 7">
            <a:extLst>
              <a:ext uri="{FF2B5EF4-FFF2-40B4-BE49-F238E27FC236}">
                <a16:creationId xmlns:a16="http://schemas.microsoft.com/office/drawing/2014/main" id="{A247D18C-7DB1-65B5-80E9-7124710B1FCD}"/>
              </a:ext>
            </a:extLst>
          </p:cNvPr>
          <p:cNvSpPr txBox="1"/>
          <p:nvPr/>
        </p:nvSpPr>
        <p:spPr>
          <a:xfrm>
            <a:off x="834886" y="5545411"/>
            <a:ext cx="10764077" cy="646331"/>
          </a:xfrm>
          <a:prstGeom prst="rect">
            <a:avLst/>
          </a:prstGeom>
          <a:noFill/>
        </p:spPr>
        <p:txBody>
          <a:bodyPr wrap="square" rtlCol="0">
            <a:spAutoFit/>
          </a:bodyPr>
          <a:lstStyle/>
          <a:p>
            <a:r>
              <a:rPr lang="en-IN" dirty="0"/>
              <a:t>The non-</a:t>
            </a:r>
            <a:r>
              <a:rPr lang="en-IN" dirty="0" err="1"/>
              <a:t>wheather</a:t>
            </a:r>
            <a:r>
              <a:rPr lang="en-IN" dirty="0"/>
              <a:t> feature departure delay is heavily contributing as if a flight has departure delay then the arrival delay of flight will also occur. </a:t>
            </a:r>
          </a:p>
        </p:txBody>
      </p:sp>
    </p:spTree>
    <p:extLst>
      <p:ext uri="{BB962C8B-B14F-4D97-AF65-F5344CB8AC3E}">
        <p14:creationId xmlns:p14="http://schemas.microsoft.com/office/powerpoint/2010/main" val="1291827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4CBD3-2D21-420D-88E9-56E2280B78E0}"/>
              </a:ext>
            </a:extLst>
          </p:cNvPr>
          <p:cNvSpPr txBox="1"/>
          <p:nvPr/>
        </p:nvSpPr>
        <p:spPr>
          <a:xfrm>
            <a:off x="576775" y="281354"/>
            <a:ext cx="11043139" cy="1107996"/>
          </a:xfrm>
          <a:prstGeom prst="rect">
            <a:avLst/>
          </a:prstGeom>
          <a:noFill/>
        </p:spPr>
        <p:txBody>
          <a:bodyPr wrap="square" rtlCol="0">
            <a:spAutoFit/>
          </a:bodyPr>
          <a:lstStyle/>
          <a:p>
            <a:r>
              <a:rPr lang="en-IN" sz="4800" b="1" spc="-55" dirty="0">
                <a:solidFill>
                  <a:schemeClr val="accent5">
                    <a:lumMod val="75000"/>
                  </a:schemeClr>
                </a:solidFill>
                <a:latin typeface="Georgia" panose="02040502050405020303" pitchFamily="18" charset="0"/>
                <a:ea typeface="Times New Roman" panose="02020603050405020304" pitchFamily="18" charset="0"/>
                <a:cs typeface="Times New Roman" panose="02020603050405020304" pitchFamily="18" charset="0"/>
              </a:rPr>
              <a:t>The Conclusion</a:t>
            </a:r>
            <a:endParaRPr lang="en-IN" sz="4800" b="1" dirty="0">
              <a:solidFill>
                <a:schemeClr val="accent5">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D3F82069-8D6C-4E8B-B9E7-9A0596C8574D}"/>
              </a:ext>
            </a:extLst>
          </p:cNvPr>
          <p:cNvSpPr txBox="1"/>
          <p:nvPr/>
        </p:nvSpPr>
        <p:spPr>
          <a:xfrm>
            <a:off x="200873" y="1209057"/>
            <a:ext cx="11483926" cy="6201698"/>
          </a:xfrm>
          <a:prstGeom prst="rect">
            <a:avLst/>
          </a:prstGeom>
          <a:noFill/>
        </p:spPr>
        <p:txBody>
          <a:bodyPr wrap="square" rtlCol="0">
            <a:spAutoFit/>
          </a:bodyPr>
          <a:lstStyle/>
          <a:p>
            <a:pPr marL="342900" indent="-342900">
              <a:buFont typeface="Wingdings" panose="05000000000000000000" pitchFamily="2" charset="2"/>
              <a:buChar char="q"/>
            </a:pPr>
            <a:r>
              <a:rPr lang="en-US" sz="2100" b="1" dirty="0">
                <a:solidFill>
                  <a:srgbClr val="444444"/>
                </a:solidFill>
                <a:effectLst/>
                <a:latin typeface="inherit"/>
                <a:ea typeface="Calibri" panose="020F0502020204030204" pitchFamily="34" charset="0"/>
                <a:cs typeface="Times New Roman" panose="02020603050405020304" pitchFamily="18" charset="0"/>
              </a:rPr>
              <a:t>Flight delays pose significant challenges for both travelers and airlines, leading to inconvenience, financial losses, and decreased customer satisfaction.</a:t>
            </a:r>
          </a:p>
          <a:p>
            <a:pPr marL="342900" indent="-342900">
              <a:buFont typeface="Wingdings" panose="05000000000000000000" pitchFamily="2" charset="2"/>
              <a:buChar char="q"/>
            </a:pPr>
            <a:endParaRPr lang="en-US" sz="2100" b="1" dirty="0">
              <a:solidFill>
                <a:srgbClr val="444444"/>
              </a:solidFill>
              <a:effectLst/>
              <a:latin typeface="inherit"/>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100" b="1" dirty="0">
                <a:solidFill>
                  <a:srgbClr val="444444"/>
                </a:solidFill>
                <a:effectLst/>
                <a:latin typeface="inherit"/>
                <a:ea typeface="Calibri" panose="020F0502020204030204" pitchFamily="34" charset="0"/>
                <a:cs typeface="Times New Roman" panose="02020603050405020304" pitchFamily="18" charset="0"/>
              </a:rPr>
              <a:t>Accurate and efficient flight delay detection is crucial to minimize the impact of delays, enabling proactive measures and timely decision-making.</a:t>
            </a:r>
          </a:p>
          <a:p>
            <a:pPr marL="342900" indent="-342900">
              <a:buFont typeface="Wingdings" panose="05000000000000000000" pitchFamily="2" charset="2"/>
              <a:buChar char="q"/>
            </a:pPr>
            <a:endParaRPr lang="en-US" sz="2100" b="1" dirty="0">
              <a:solidFill>
                <a:srgbClr val="444444"/>
              </a:solidFill>
              <a:effectLst/>
              <a:latin typeface="inherit"/>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100" b="1" dirty="0">
                <a:solidFill>
                  <a:srgbClr val="444444"/>
                </a:solidFill>
                <a:effectLst/>
                <a:latin typeface="inherit"/>
                <a:ea typeface="Calibri" panose="020F0502020204030204" pitchFamily="34" charset="0"/>
                <a:cs typeface="Times New Roman" panose="02020603050405020304" pitchFamily="18" charset="0"/>
              </a:rPr>
              <a:t>The data collection process involves gathering historical flight records, weather data, and airport information to create a comprehensive dataset for analysis.</a:t>
            </a:r>
          </a:p>
          <a:p>
            <a:pPr marL="342900" indent="-342900">
              <a:buFont typeface="Wingdings" panose="05000000000000000000" pitchFamily="2" charset="2"/>
              <a:buChar char="q"/>
            </a:pPr>
            <a:endParaRPr lang="en-US" sz="2100" b="1" dirty="0">
              <a:solidFill>
                <a:srgbClr val="444444"/>
              </a:solidFill>
              <a:effectLst/>
              <a:latin typeface="inherit"/>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100" b="1" dirty="0">
                <a:solidFill>
                  <a:srgbClr val="444444"/>
                </a:solidFill>
                <a:effectLst/>
                <a:latin typeface="inherit"/>
                <a:ea typeface="Calibri" panose="020F0502020204030204" pitchFamily="34" charset="0"/>
                <a:cs typeface="Times New Roman" panose="02020603050405020304" pitchFamily="18" charset="0"/>
              </a:rPr>
              <a:t>Important features used in flight delay prediction include departure and arrival times, airline and airport information, weather conditions, and other relevant factors.</a:t>
            </a:r>
          </a:p>
          <a:p>
            <a:pPr marL="342900" indent="-342900">
              <a:buFont typeface="Wingdings" panose="05000000000000000000" pitchFamily="2" charset="2"/>
              <a:buChar char="q"/>
            </a:pPr>
            <a:endParaRPr lang="en-US" sz="2100" b="1" dirty="0">
              <a:solidFill>
                <a:srgbClr val="444444"/>
              </a:solidFill>
              <a:effectLst/>
              <a:latin typeface="inherit"/>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100" b="1" dirty="0">
                <a:solidFill>
                  <a:srgbClr val="444444"/>
                </a:solidFill>
                <a:effectLst/>
                <a:latin typeface="inherit"/>
                <a:ea typeface="Calibri" panose="020F0502020204030204" pitchFamily="34" charset="0"/>
                <a:cs typeface="Times New Roman" panose="02020603050405020304" pitchFamily="18" charset="0"/>
              </a:rPr>
              <a:t>The flight delay detection model architecture encompasses data preprocessing, feature extraction, and machine learning algorithms to make accurate predictions.</a:t>
            </a:r>
          </a:p>
          <a:p>
            <a:pPr marL="342900" indent="-342900">
              <a:buFont typeface="Wingdings" panose="05000000000000000000" pitchFamily="2" charset="2"/>
              <a:buChar char="q"/>
            </a:pPr>
            <a:endParaRPr lang="en-US" sz="2100" b="1" dirty="0">
              <a:solidFill>
                <a:srgbClr val="444444"/>
              </a:solidFill>
              <a:effectLst/>
              <a:latin typeface="inherit"/>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000" b="1" dirty="0">
                <a:solidFill>
                  <a:srgbClr val="444444"/>
                </a:solidFill>
                <a:effectLst/>
                <a:latin typeface="inherit"/>
                <a:ea typeface="Calibri" panose="020F0502020204030204" pitchFamily="34" charset="0"/>
                <a:cs typeface="Times New Roman" panose="02020603050405020304" pitchFamily="18" charset="0"/>
              </a:rPr>
              <a:t>Machine learning algorithms such as Linear Regression, Decision Tree Regression, Random Forest Regression, and Gradient Boosting Regressor are employed to learn patterns and predict flight delays.</a:t>
            </a:r>
          </a:p>
          <a:p>
            <a:endParaRPr lang="en-US" sz="2100" b="1" dirty="0">
              <a:solidFill>
                <a:srgbClr val="444444"/>
              </a:solidFill>
              <a:effectLst/>
              <a:latin typeface="inherit"/>
              <a:ea typeface="Calibri" panose="020F0502020204030204" pitchFamily="34" charset="0"/>
              <a:cs typeface="Times New Roman" panose="02020603050405020304" pitchFamily="18" charset="0"/>
            </a:endParaRPr>
          </a:p>
          <a:p>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657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F82069-8D6C-4E8B-B9E7-9A0596C8574D}"/>
              </a:ext>
            </a:extLst>
          </p:cNvPr>
          <p:cNvSpPr txBox="1"/>
          <p:nvPr/>
        </p:nvSpPr>
        <p:spPr>
          <a:xfrm>
            <a:off x="123870" y="0"/>
            <a:ext cx="11483926" cy="6232475"/>
          </a:xfrm>
          <a:prstGeom prst="rect">
            <a:avLst/>
          </a:prstGeom>
          <a:noFill/>
        </p:spPr>
        <p:txBody>
          <a:bodyPr wrap="square" rtlCol="0">
            <a:spAutoFit/>
          </a:bodyPr>
          <a:lstStyle/>
          <a:p>
            <a:pPr marL="342900" indent="-342900">
              <a:buFont typeface="Wingdings" panose="05000000000000000000" pitchFamily="2" charset="2"/>
              <a:buChar char="q"/>
            </a:pPr>
            <a:r>
              <a:rPr lang="en-US" sz="2100" b="1" dirty="0">
                <a:solidFill>
                  <a:srgbClr val="444444"/>
                </a:solidFill>
                <a:effectLst/>
                <a:latin typeface="inherit"/>
                <a:ea typeface="Calibri" panose="020F0502020204030204" pitchFamily="34" charset="0"/>
                <a:cs typeface="Times New Roman" panose="02020603050405020304" pitchFamily="18" charset="0"/>
              </a:rPr>
              <a:t>Model evaluation metrics such as MSE, RMSE, MAE, and R2 scores are used to assess the performance and accuracy of the model.</a:t>
            </a:r>
          </a:p>
          <a:p>
            <a:pPr marL="342900" indent="-342900">
              <a:buFont typeface="Wingdings" panose="05000000000000000000" pitchFamily="2" charset="2"/>
              <a:buChar char="q"/>
            </a:pPr>
            <a:endParaRPr lang="en-US" sz="2100" b="1" dirty="0">
              <a:solidFill>
                <a:srgbClr val="444444"/>
              </a:solidFill>
              <a:effectLst/>
              <a:latin typeface="inherit"/>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100" b="1" dirty="0">
                <a:solidFill>
                  <a:srgbClr val="444444"/>
                </a:solidFill>
                <a:effectLst/>
                <a:latin typeface="inherit"/>
                <a:ea typeface="Calibri" panose="020F0502020204030204" pitchFamily="34" charset="0"/>
                <a:cs typeface="Times New Roman" panose="02020603050405020304" pitchFamily="18" charset="0"/>
              </a:rPr>
              <a:t>Accurate flight delay detection enables proactive rescheduling, passenger notifications, resource optimization, and improved customer satisfaction.</a:t>
            </a:r>
          </a:p>
          <a:p>
            <a:pPr marL="342900" indent="-342900">
              <a:buFont typeface="Wingdings" panose="05000000000000000000" pitchFamily="2" charset="2"/>
              <a:buChar char="q"/>
            </a:pPr>
            <a:endParaRPr lang="en-US" sz="2100" b="1" dirty="0">
              <a:solidFill>
                <a:srgbClr val="444444"/>
              </a:solidFill>
              <a:effectLst/>
              <a:latin typeface="inherit"/>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100" b="1" dirty="0">
                <a:solidFill>
                  <a:srgbClr val="444444"/>
                </a:solidFill>
                <a:effectLst/>
                <a:latin typeface="inherit"/>
                <a:ea typeface="Calibri" panose="020F0502020204030204" pitchFamily="34" charset="0"/>
                <a:cs typeface="Times New Roman" panose="02020603050405020304" pitchFamily="18" charset="0"/>
              </a:rPr>
              <a:t>By minimizing flight delays, airlines can enhance operational efficiency, reduce costs, and maintain a positive reputation.</a:t>
            </a:r>
          </a:p>
          <a:p>
            <a:endParaRPr lang="en-US" sz="2100" b="1" dirty="0">
              <a:solidFill>
                <a:srgbClr val="444444"/>
              </a:solidFill>
              <a:effectLst/>
              <a:latin typeface="inherit"/>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100" b="1" dirty="0">
                <a:solidFill>
                  <a:srgbClr val="444444"/>
                </a:solidFill>
                <a:effectLst/>
                <a:latin typeface="inherit"/>
                <a:ea typeface="Calibri" panose="020F0502020204030204" pitchFamily="34" charset="0"/>
                <a:cs typeface="Times New Roman" panose="02020603050405020304" pitchFamily="18" charset="0"/>
              </a:rPr>
              <a:t>Model evaluation metrics such as MSE, RMSE, MAE, and R2 scores are used to assess the performance and accuracy of the model.</a:t>
            </a:r>
          </a:p>
          <a:p>
            <a:pPr marL="342900" indent="-342900">
              <a:buFont typeface="Wingdings" panose="05000000000000000000" pitchFamily="2" charset="2"/>
              <a:buChar char="q"/>
            </a:pPr>
            <a:endParaRPr lang="en-US" sz="2100" b="1" dirty="0">
              <a:solidFill>
                <a:srgbClr val="444444"/>
              </a:solidFill>
              <a:effectLst/>
              <a:latin typeface="inherit"/>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100" b="1" dirty="0">
                <a:solidFill>
                  <a:srgbClr val="444444"/>
                </a:solidFill>
                <a:effectLst/>
                <a:latin typeface="inherit"/>
                <a:ea typeface="Calibri" panose="020F0502020204030204" pitchFamily="34" charset="0"/>
                <a:cs typeface="Times New Roman" panose="02020603050405020304" pitchFamily="18" charset="0"/>
              </a:rPr>
              <a:t>Accurate flight delay detection enables proactive rescheduling, passenger notifications, resource optimization, and improved customer satisfaction.</a:t>
            </a:r>
          </a:p>
          <a:p>
            <a:pPr marL="342900" indent="-342900">
              <a:buFont typeface="Wingdings" panose="05000000000000000000" pitchFamily="2" charset="2"/>
              <a:buChar char="q"/>
            </a:pPr>
            <a:endParaRPr lang="en-US" sz="2100" b="1" dirty="0">
              <a:solidFill>
                <a:srgbClr val="444444"/>
              </a:solidFill>
              <a:effectLst/>
              <a:latin typeface="inherit"/>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100" b="1" dirty="0">
                <a:solidFill>
                  <a:srgbClr val="444444"/>
                </a:solidFill>
                <a:effectLst/>
                <a:latin typeface="inherit"/>
                <a:ea typeface="Calibri" panose="020F0502020204030204" pitchFamily="34" charset="0"/>
                <a:cs typeface="Times New Roman" panose="02020603050405020304" pitchFamily="18" charset="0"/>
              </a:rPr>
              <a:t>By minimizing flight delays, airlines can enhance operational efficiency, reduce costs, and maintain a positive reputation.</a:t>
            </a:r>
          </a:p>
          <a:p>
            <a:pPr marL="342900" indent="-342900">
              <a:buFont typeface="Wingdings" panose="05000000000000000000" pitchFamily="2" charset="2"/>
              <a:buChar char="q"/>
            </a:pP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45948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75000"/>
              </a:schemeClr>
            </a:gs>
            <a:gs pos="71000">
              <a:schemeClr val="accent1">
                <a:lumMod val="45000"/>
                <a:lumOff val="55000"/>
              </a:schemeClr>
            </a:gs>
            <a:gs pos="100000">
              <a:srgbClr val="ABC0E4"/>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7D13417-7DD3-4527-99C0-07CD4918D524}"/>
              </a:ext>
            </a:extLst>
          </p:cNvPr>
          <p:cNvSpPr/>
          <p:nvPr/>
        </p:nvSpPr>
        <p:spPr>
          <a:xfrm>
            <a:off x="1812388" y="1969477"/>
            <a:ext cx="8567224" cy="2391507"/>
          </a:xfrm>
          <a:prstGeom prst="roundRect">
            <a:avLst/>
          </a:prstGeom>
          <a:solidFill>
            <a:srgbClr val="4E89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spc="50" dirty="0">
                <a:ln w="9525" cmpd="sng">
                  <a:solidFill>
                    <a:schemeClr val="accent1"/>
                  </a:solidFill>
                  <a:prstDash val="solid"/>
                </a:ln>
                <a:solidFill>
                  <a:srgbClr val="70AD47">
                    <a:tint val="1000"/>
                  </a:srgbClr>
                </a:solidFill>
                <a:effectLst>
                  <a:glow rad="38100">
                    <a:schemeClr val="accent1">
                      <a:alpha val="40000"/>
                    </a:schemeClr>
                  </a:glow>
                </a:effectLst>
                <a:latin typeface="Baskerville Old Face" panose="02020602080505020303" pitchFamily="18" charset="0"/>
              </a:rPr>
              <a:t>THANKYOU!!</a:t>
            </a:r>
            <a:endParaRPr lang="en-IN" sz="8000" b="1" spc="50" dirty="0">
              <a:ln w="9525" cmpd="sng">
                <a:solidFill>
                  <a:schemeClr val="accent1"/>
                </a:solidFill>
                <a:prstDash val="solid"/>
              </a:ln>
              <a:solidFill>
                <a:srgbClr val="70AD47">
                  <a:tint val="1000"/>
                </a:srgbClr>
              </a:solidFill>
              <a:effectLst>
                <a:glow rad="38100">
                  <a:schemeClr val="accent1">
                    <a:alpha val="40000"/>
                  </a:schemeClr>
                </a:glow>
              </a:effectLst>
              <a:latin typeface="Baskerville Old Face" panose="02020602080505020303" pitchFamily="18" charset="0"/>
            </a:endParaRPr>
          </a:p>
        </p:txBody>
      </p:sp>
    </p:spTree>
    <p:extLst>
      <p:ext uri="{BB962C8B-B14F-4D97-AF65-F5344CB8AC3E}">
        <p14:creationId xmlns:p14="http://schemas.microsoft.com/office/powerpoint/2010/main" val="1290560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Arrow: Right 2">
            <a:extLst>
              <a:ext uri="{FF2B5EF4-FFF2-40B4-BE49-F238E27FC236}">
                <a16:creationId xmlns:a16="http://schemas.microsoft.com/office/drawing/2014/main" id="{CE96E0A0-6B80-4C92-864A-C67ABD355601}"/>
              </a:ext>
            </a:extLst>
          </p:cNvPr>
          <p:cNvSpPr/>
          <p:nvPr/>
        </p:nvSpPr>
        <p:spPr>
          <a:xfrm>
            <a:off x="225287" y="530087"/>
            <a:ext cx="1484243" cy="874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7A46C11-D9D3-4A86-A4E1-379B163F01FB}"/>
              </a:ext>
            </a:extLst>
          </p:cNvPr>
          <p:cNvSpPr txBox="1"/>
          <p:nvPr/>
        </p:nvSpPr>
        <p:spPr>
          <a:xfrm>
            <a:off x="2001078" y="530087"/>
            <a:ext cx="9130748" cy="1107996"/>
          </a:xfrm>
          <a:prstGeom prst="rect">
            <a:avLst/>
          </a:prstGeom>
          <a:noFill/>
        </p:spPr>
        <p:txBody>
          <a:bodyPr wrap="square" rtlCol="0">
            <a:spAutoFit/>
          </a:bodyPr>
          <a:lstStyle/>
          <a:p>
            <a:r>
              <a:rPr lang="en-IN" sz="4800" dirty="0">
                <a:solidFill>
                  <a:srgbClr val="444444"/>
                </a:solidFill>
                <a:latin typeface="Franklin Gothic Book" panose="020B0503020102020204" pitchFamily="34" charset="0"/>
              </a:rPr>
              <a:t>Impact Of Flight Delays</a:t>
            </a:r>
            <a:endParaRPr lang="en-IN" sz="4800" b="0" i="0" dirty="0">
              <a:solidFill>
                <a:srgbClr val="444444"/>
              </a:solidFill>
              <a:effectLst/>
              <a:latin typeface="Franklin Gothic Book" panose="020B0503020102020204" pitchFamily="34" charset="0"/>
            </a:endParaRPr>
          </a:p>
          <a:p>
            <a:endParaRPr lang="en-IN" dirty="0"/>
          </a:p>
        </p:txBody>
      </p:sp>
      <p:sp>
        <p:nvSpPr>
          <p:cNvPr id="6" name="TextBox 5">
            <a:extLst>
              <a:ext uri="{FF2B5EF4-FFF2-40B4-BE49-F238E27FC236}">
                <a16:creationId xmlns:a16="http://schemas.microsoft.com/office/drawing/2014/main" id="{4F12E3B1-A150-40A2-8A31-F2D0578ED9A2}"/>
              </a:ext>
            </a:extLst>
          </p:cNvPr>
          <p:cNvSpPr txBox="1"/>
          <p:nvPr/>
        </p:nvSpPr>
        <p:spPr>
          <a:xfrm>
            <a:off x="248932" y="1638083"/>
            <a:ext cx="11694136" cy="5016758"/>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444444"/>
                </a:solidFill>
                <a:effectLst/>
                <a:latin typeface="Helvetica Neue"/>
              </a:rPr>
              <a:t>Flight delays are a persistent challenge in the aviation industry, affecting both travelers and airlines. Delays can disrupt travel itineraries, cause inconvenience to passengers, and lead to missed connections, important events, or business meetings. For airlines, delays result in increased costs, operational inefficiencies, and a negative impact on customer satisfaction.</a:t>
            </a:r>
          </a:p>
          <a:p>
            <a:pPr marL="285750" indent="-285750">
              <a:buFont typeface="Arial" panose="020B0604020202020204" pitchFamily="34" charset="0"/>
              <a:buChar char="•"/>
            </a:pPr>
            <a:endParaRPr lang="en-US" sz="2000" b="0" i="0" dirty="0">
              <a:solidFill>
                <a:srgbClr val="444444"/>
              </a:solidFill>
              <a:effectLst/>
              <a:latin typeface="Helvetica Neue"/>
            </a:endParaRPr>
          </a:p>
          <a:p>
            <a:pPr marL="285750" indent="-285750">
              <a:buFont typeface="Arial" panose="020B0604020202020204" pitchFamily="34" charset="0"/>
              <a:buChar char="•"/>
            </a:pPr>
            <a:r>
              <a:rPr lang="en-US" sz="2000" b="0" i="0" dirty="0">
                <a:solidFill>
                  <a:srgbClr val="444444"/>
                </a:solidFill>
                <a:effectLst/>
                <a:latin typeface="Helvetica Neue"/>
              </a:rPr>
              <a:t>Accurate and efficient flight delay detection is crucial to address these issues. By accurately predicting and detecting potential delays, airlines can proactively take measures to minimize disruptions, such as adjusting schedules, notifying passengers in advance, and optimizing resources. This can significantly enhance the overall travel experience, improve customer satisfaction, and reduce financial losses for both passengers and airlines.</a:t>
            </a:r>
          </a:p>
          <a:p>
            <a:pPr marL="285750" indent="-285750">
              <a:buFont typeface="Arial" panose="020B0604020202020204" pitchFamily="34" charset="0"/>
              <a:buChar char="•"/>
            </a:pPr>
            <a:endParaRPr lang="en-US" sz="2000" b="0" i="0" dirty="0">
              <a:solidFill>
                <a:srgbClr val="444444"/>
              </a:solidFill>
              <a:effectLst/>
              <a:latin typeface="Helvetica Neue"/>
            </a:endParaRPr>
          </a:p>
          <a:p>
            <a:pPr marL="285750" indent="-285750">
              <a:buFont typeface="Arial" panose="020B0604020202020204" pitchFamily="34" charset="0"/>
              <a:buChar char="•"/>
            </a:pPr>
            <a:r>
              <a:rPr lang="en-US" sz="2000" b="0" i="0" dirty="0">
                <a:solidFill>
                  <a:srgbClr val="444444"/>
                </a:solidFill>
                <a:effectLst/>
                <a:latin typeface="Helvetica Neue"/>
              </a:rPr>
              <a:t>Therefore, there is a pressing need for a robust flight delay detection model that leverages historical flight data, weather information, and other relevant factors to accurately predict delays. Such a model can provide valuable insights for airlines to make informed decisions, enhance operational efficiency, and ultimately minimize the impact of flight delays on travelers and the industry as a whole.</a:t>
            </a:r>
            <a:endParaRPr lang="en-IN" sz="2000" dirty="0"/>
          </a:p>
        </p:txBody>
      </p:sp>
    </p:spTree>
    <p:extLst>
      <p:ext uri="{BB962C8B-B14F-4D97-AF65-F5344CB8AC3E}">
        <p14:creationId xmlns:p14="http://schemas.microsoft.com/office/powerpoint/2010/main" val="308224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3D136AA2-D560-451D-8E29-F734E4319237}"/>
              </a:ext>
            </a:extLst>
          </p:cNvPr>
          <p:cNvSpPr/>
          <p:nvPr/>
        </p:nvSpPr>
        <p:spPr>
          <a:xfrm>
            <a:off x="371061" y="636104"/>
            <a:ext cx="1510748" cy="90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9CD6B3F-B1A6-44CB-89A4-B1A18B0E4BA5}"/>
              </a:ext>
            </a:extLst>
          </p:cNvPr>
          <p:cNvSpPr txBox="1"/>
          <p:nvPr/>
        </p:nvSpPr>
        <p:spPr>
          <a:xfrm>
            <a:off x="2239617" y="503583"/>
            <a:ext cx="8852453" cy="1292662"/>
          </a:xfrm>
          <a:prstGeom prst="rect">
            <a:avLst/>
          </a:prstGeom>
          <a:noFill/>
        </p:spPr>
        <p:txBody>
          <a:bodyPr wrap="square" rtlCol="0">
            <a:spAutoFit/>
          </a:bodyPr>
          <a:lstStyle/>
          <a:p>
            <a:r>
              <a:rPr lang="en-US" sz="6000" dirty="0">
                <a:solidFill>
                  <a:schemeClr val="accent1">
                    <a:lumMod val="75000"/>
                  </a:schemeClr>
                </a:solidFill>
                <a:latin typeface="Georgia" panose="02040502050405020303" pitchFamily="18" charset="0"/>
              </a:rPr>
              <a:t>Data Collection</a:t>
            </a:r>
            <a:endParaRPr lang="en-US" sz="6000" b="0" i="0" dirty="0">
              <a:solidFill>
                <a:schemeClr val="accent1">
                  <a:lumMod val="75000"/>
                </a:schemeClr>
              </a:solidFill>
              <a:effectLst/>
              <a:latin typeface="Georgia" panose="02040502050405020303" pitchFamily="18" charset="0"/>
            </a:endParaRPr>
          </a:p>
          <a:p>
            <a:endParaRPr lang="en-IN" dirty="0"/>
          </a:p>
        </p:txBody>
      </p:sp>
      <p:sp>
        <p:nvSpPr>
          <p:cNvPr id="5" name="TextBox 4">
            <a:extLst>
              <a:ext uri="{FF2B5EF4-FFF2-40B4-BE49-F238E27FC236}">
                <a16:creationId xmlns:a16="http://schemas.microsoft.com/office/drawing/2014/main" id="{4C15BDE6-1A36-46AA-AD45-A5CD37048BBB}"/>
              </a:ext>
            </a:extLst>
          </p:cNvPr>
          <p:cNvSpPr txBox="1"/>
          <p:nvPr/>
        </p:nvSpPr>
        <p:spPr>
          <a:xfrm>
            <a:off x="556592" y="1651170"/>
            <a:ext cx="10535478" cy="5262979"/>
          </a:xfrm>
          <a:prstGeom prst="rect">
            <a:avLst/>
          </a:prstGeom>
          <a:noFill/>
        </p:spPr>
        <p:txBody>
          <a:bodyPr wrap="square" rtlCol="0">
            <a:spAutoFit/>
          </a:bodyPr>
          <a:lstStyle/>
          <a:p>
            <a:r>
              <a:rPr lang="en-US" sz="2400" b="0" i="0" dirty="0">
                <a:solidFill>
                  <a:schemeClr val="accent1">
                    <a:lumMod val="75000"/>
                  </a:schemeClr>
                </a:solidFill>
                <a:effectLst/>
                <a:latin typeface="Georgia" panose="02040502050405020303" pitchFamily="18" charset="0"/>
              </a:rPr>
              <a:t>The process of data collection for the flight delay detection model involves gathering relevant information from various sources to create a comprehensive dataset. The sources of data typically include historical flight records, weather data, and airport information.</a:t>
            </a:r>
          </a:p>
          <a:p>
            <a:endParaRPr lang="en-US" sz="2400" b="0" i="0" dirty="0">
              <a:solidFill>
                <a:schemeClr val="accent1">
                  <a:lumMod val="75000"/>
                </a:schemeClr>
              </a:solidFill>
              <a:effectLst/>
              <a:latin typeface="Georgia" panose="02040502050405020303" pitchFamily="18" charset="0"/>
            </a:endParaRPr>
          </a:p>
          <a:p>
            <a:r>
              <a:rPr lang="en-US" sz="2400" b="0" i="0" dirty="0">
                <a:solidFill>
                  <a:schemeClr val="accent1">
                    <a:lumMod val="75000"/>
                  </a:schemeClr>
                </a:solidFill>
                <a:effectLst/>
                <a:latin typeface="Georgia" panose="02040502050405020303" pitchFamily="18" charset="0"/>
              </a:rPr>
              <a:t>Historical flight records provide details about past flights, including departure and arrival times, airline information, origin and destination airports, and flight status (whether delayed or not). These records help capture patterns and trends in flight delays over time.</a:t>
            </a:r>
          </a:p>
          <a:p>
            <a:endParaRPr lang="en-US" sz="2400" b="0" i="0" dirty="0">
              <a:solidFill>
                <a:schemeClr val="accent1">
                  <a:lumMod val="75000"/>
                </a:schemeClr>
              </a:solidFill>
              <a:effectLst/>
              <a:latin typeface="Georgia" panose="02040502050405020303" pitchFamily="18" charset="0"/>
            </a:endParaRPr>
          </a:p>
          <a:p>
            <a:r>
              <a:rPr lang="en-US" sz="2400" b="0" i="0" dirty="0">
                <a:solidFill>
                  <a:schemeClr val="accent1">
                    <a:lumMod val="75000"/>
                  </a:schemeClr>
                </a:solidFill>
                <a:effectLst/>
                <a:latin typeface="Georgia" panose="02040502050405020303" pitchFamily="18" charset="0"/>
              </a:rPr>
              <a:t>Weather data plays a crucial role as it can significantly impact flight operations. Information such as temperature, precipitation, wind speed, visibility, and other weather conditions at the departure and arrival airports are collected. </a:t>
            </a:r>
          </a:p>
        </p:txBody>
      </p:sp>
    </p:spTree>
    <p:extLst>
      <p:ext uri="{BB962C8B-B14F-4D97-AF65-F5344CB8AC3E}">
        <p14:creationId xmlns:p14="http://schemas.microsoft.com/office/powerpoint/2010/main" val="24395450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15BDE6-1A36-46AA-AD45-A5CD37048BBB}"/>
              </a:ext>
            </a:extLst>
          </p:cNvPr>
          <p:cNvSpPr txBox="1"/>
          <p:nvPr/>
        </p:nvSpPr>
        <p:spPr>
          <a:xfrm>
            <a:off x="277459" y="72627"/>
            <a:ext cx="10535478" cy="7355860"/>
          </a:xfrm>
          <a:prstGeom prst="rect">
            <a:avLst/>
          </a:prstGeom>
          <a:noFill/>
        </p:spPr>
        <p:txBody>
          <a:bodyPr wrap="square" rtlCol="0">
            <a:spAutoFit/>
          </a:bodyPr>
          <a:lstStyle/>
          <a:p>
            <a:r>
              <a:rPr lang="en-US" sz="2800" b="0" i="0" dirty="0">
                <a:solidFill>
                  <a:schemeClr val="accent1">
                    <a:lumMod val="75000"/>
                  </a:schemeClr>
                </a:solidFill>
                <a:effectLst/>
                <a:latin typeface="Georgia" panose="02040502050405020303" pitchFamily="18" charset="0"/>
              </a:rPr>
              <a:t>This data enables the model to understand the correlation between specific weather conditions and flight delays.</a:t>
            </a:r>
          </a:p>
          <a:p>
            <a:endParaRPr lang="en-US" sz="2800" b="0" i="0" dirty="0">
              <a:solidFill>
                <a:schemeClr val="accent1">
                  <a:lumMod val="75000"/>
                </a:schemeClr>
              </a:solidFill>
              <a:effectLst/>
              <a:latin typeface="Georgia" panose="02040502050405020303" pitchFamily="18" charset="0"/>
            </a:endParaRPr>
          </a:p>
          <a:p>
            <a:r>
              <a:rPr lang="en-US" sz="2400" b="0" i="0" dirty="0">
                <a:solidFill>
                  <a:schemeClr val="accent1">
                    <a:lumMod val="75000"/>
                  </a:schemeClr>
                </a:solidFill>
                <a:effectLst/>
                <a:latin typeface="Georgia" panose="02040502050405020303" pitchFamily="18" charset="0"/>
              </a:rPr>
              <a:t>Airport information includes characteristics of airports such as their location, runway capacity, number of gates, and other operational factors. This data helps capture airport-specific factors that may contribute to delays, such as airport congestion or infrastructure limitations.</a:t>
            </a:r>
          </a:p>
          <a:p>
            <a:endParaRPr lang="en-US" sz="2400" b="0" i="0" dirty="0">
              <a:solidFill>
                <a:schemeClr val="accent1">
                  <a:lumMod val="75000"/>
                </a:schemeClr>
              </a:solidFill>
              <a:effectLst/>
              <a:latin typeface="Georgia" panose="02040502050405020303" pitchFamily="18" charset="0"/>
            </a:endParaRPr>
          </a:p>
          <a:p>
            <a:r>
              <a:rPr lang="en-US" sz="2400" b="0" i="0" dirty="0">
                <a:solidFill>
                  <a:schemeClr val="accent1">
                    <a:lumMod val="75000"/>
                  </a:schemeClr>
                </a:solidFill>
                <a:effectLst/>
                <a:latin typeface="Georgia" panose="02040502050405020303" pitchFamily="18" charset="0"/>
              </a:rPr>
              <a:t>To illustrate the data collection process, in the provided code snippet, the dataset is loaded from a CSV file hosted on GitHub. The dataset contains relevant information required for flight delay detection. The 'Category' column, which is not necessary for the model, is dropped to streamline the dataset.</a:t>
            </a:r>
          </a:p>
          <a:p>
            <a:endParaRPr lang="en-US" sz="2400" b="0" i="0" dirty="0">
              <a:solidFill>
                <a:schemeClr val="accent1">
                  <a:lumMod val="75000"/>
                </a:schemeClr>
              </a:solidFill>
              <a:effectLst/>
              <a:latin typeface="Georgia" panose="02040502050405020303" pitchFamily="18" charset="0"/>
            </a:endParaRPr>
          </a:p>
          <a:p>
            <a:r>
              <a:rPr lang="en-US" sz="2400" b="0" i="0" dirty="0">
                <a:solidFill>
                  <a:schemeClr val="accent1">
                    <a:lumMod val="75000"/>
                  </a:schemeClr>
                </a:solidFill>
                <a:effectLst/>
                <a:latin typeface="Georgia" panose="02040502050405020303" pitchFamily="18" charset="0"/>
              </a:rPr>
              <a:t>By combining historical flight records, weather data, and airport information, the flight delay detection model can leverage a comprehensive dataset to analyze patterns, identify factors influencing delays, and accurately predict the likelihood of flight delays.</a:t>
            </a:r>
            <a:endParaRPr lang="en-IN" sz="2400" dirty="0">
              <a:solidFill>
                <a:schemeClr val="accent1">
                  <a:lumMod val="75000"/>
                </a:schemeClr>
              </a:solidFill>
            </a:endParaRPr>
          </a:p>
          <a:p>
            <a:endParaRPr lang="en-US" sz="2800" b="0" i="0" dirty="0">
              <a:solidFill>
                <a:schemeClr val="accent1">
                  <a:lumMod val="75000"/>
                </a:schemeClr>
              </a:solidFill>
              <a:effectLst/>
              <a:latin typeface="Georgia" panose="02040502050405020303" pitchFamily="18" charset="0"/>
            </a:endParaRPr>
          </a:p>
        </p:txBody>
      </p:sp>
    </p:spTree>
    <p:extLst>
      <p:ext uri="{BB962C8B-B14F-4D97-AF65-F5344CB8AC3E}">
        <p14:creationId xmlns:p14="http://schemas.microsoft.com/office/powerpoint/2010/main" val="259372064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BF49066-8DCF-409E-944A-61203E9142F1}"/>
              </a:ext>
            </a:extLst>
          </p:cNvPr>
          <p:cNvSpPr/>
          <p:nvPr/>
        </p:nvSpPr>
        <p:spPr>
          <a:xfrm>
            <a:off x="756769" y="116201"/>
            <a:ext cx="10111409" cy="12589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spc="50" dirty="0">
                <a:ln w="0"/>
                <a:solidFill>
                  <a:schemeClr val="bg2"/>
                </a:solidFill>
                <a:effectLst>
                  <a:innerShdw blurRad="63500" dist="50800" dir="13500000">
                    <a:srgbClr val="000000">
                      <a:alpha val="50000"/>
                    </a:srgbClr>
                  </a:innerShdw>
                </a:effectLst>
              </a:rPr>
              <a:t>FEATURE SELECTION</a:t>
            </a:r>
            <a:endParaRPr lang="en-IN" sz="8000" b="1" spc="50" dirty="0">
              <a:ln w="0"/>
              <a:solidFill>
                <a:schemeClr val="bg2"/>
              </a:solidFill>
              <a:effectLst>
                <a:innerShdw blurRad="63500" dist="50800" dir="13500000">
                  <a:srgbClr val="000000">
                    <a:alpha val="50000"/>
                  </a:srgbClr>
                </a:innerShdw>
              </a:effectLst>
            </a:endParaRPr>
          </a:p>
        </p:txBody>
      </p:sp>
      <p:sp>
        <p:nvSpPr>
          <p:cNvPr id="8" name="TextBox 7">
            <a:extLst>
              <a:ext uri="{FF2B5EF4-FFF2-40B4-BE49-F238E27FC236}">
                <a16:creationId xmlns:a16="http://schemas.microsoft.com/office/drawing/2014/main" id="{E5F7CD72-2A9E-A9C7-8155-FC1E59110DAE}"/>
              </a:ext>
            </a:extLst>
          </p:cNvPr>
          <p:cNvSpPr txBox="1"/>
          <p:nvPr/>
        </p:nvSpPr>
        <p:spPr>
          <a:xfrm>
            <a:off x="208547" y="1617045"/>
            <a:ext cx="11983453" cy="5324535"/>
          </a:xfrm>
          <a:prstGeom prst="rect">
            <a:avLst/>
          </a:prstGeom>
          <a:noFill/>
        </p:spPr>
        <p:txBody>
          <a:bodyPr wrap="square" rtlCol="0">
            <a:spAutoFit/>
          </a:bodyPr>
          <a:lstStyle/>
          <a:p>
            <a:r>
              <a:rPr lang="en-US" sz="2000" dirty="0"/>
              <a:t>When predicting flight delays, several important features are used in the model to capture relevant factors that influence the likelihood of delays. The following features play a crucial role in predicting flight delays:</a:t>
            </a:r>
          </a:p>
          <a:p>
            <a:endParaRPr lang="en-US" sz="2000" dirty="0"/>
          </a:p>
          <a:p>
            <a:r>
              <a:rPr lang="en-US" sz="2000" dirty="0"/>
              <a:t>Departure Time (DEP) and Arrival Time (ARR): These features represent the scheduled departure and arrival times of the flights. Time of the day can impact congestion, air traffic, and other operational factors that may contribute to delays.</a:t>
            </a:r>
          </a:p>
          <a:p>
            <a:endParaRPr lang="en-US" sz="2000" dirty="0"/>
          </a:p>
          <a:p>
            <a:r>
              <a:rPr lang="en-US" sz="2000" dirty="0"/>
              <a:t>Airline: The airline operating the flight is considered as it can have varying operational efficiencies, policies, and performance records that may affect delays.</a:t>
            </a:r>
          </a:p>
          <a:p>
            <a:endParaRPr lang="en-US" sz="2000" dirty="0"/>
          </a:p>
          <a:p>
            <a:r>
              <a:rPr lang="en-US" sz="2000" dirty="0"/>
              <a:t>Airport: The origin and destination airports provide insights into specific operational characteristics, infrastructure limitations, and potential delays associated with individual airports.</a:t>
            </a:r>
          </a:p>
          <a:p>
            <a:endParaRPr lang="en-US" sz="2000" dirty="0"/>
          </a:p>
          <a:p>
            <a:r>
              <a:rPr lang="en-US" sz="2000" dirty="0"/>
              <a:t>Departure Delay and Arrival Delay: These features capture the actual delay in departure and arrival times, respectively, providing historical delay information for each flight.</a:t>
            </a:r>
          </a:p>
          <a:p>
            <a:endParaRPr lang="en-US" sz="2000" dirty="0"/>
          </a:p>
          <a:p>
            <a:r>
              <a:rPr lang="en-US" sz="2000" dirty="0"/>
              <a:t>Distance: The distance between the origin and destination airports is included as a feature, as longer flights may</a:t>
            </a:r>
            <a:endParaRPr lang="en-US" dirty="0"/>
          </a:p>
        </p:txBody>
      </p:sp>
    </p:spTree>
    <p:extLst>
      <p:ext uri="{BB962C8B-B14F-4D97-AF65-F5344CB8AC3E}">
        <p14:creationId xmlns:p14="http://schemas.microsoft.com/office/powerpoint/2010/main" val="2429311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5F7CD72-2A9E-A9C7-8155-FC1E59110DAE}"/>
              </a:ext>
            </a:extLst>
          </p:cNvPr>
          <p:cNvSpPr txBox="1"/>
          <p:nvPr/>
        </p:nvSpPr>
        <p:spPr>
          <a:xfrm>
            <a:off x="373781" y="644893"/>
            <a:ext cx="11444438" cy="5909310"/>
          </a:xfrm>
          <a:prstGeom prst="rect">
            <a:avLst/>
          </a:prstGeom>
          <a:noFill/>
        </p:spPr>
        <p:txBody>
          <a:bodyPr wrap="square" rtlCol="0">
            <a:spAutoFit/>
          </a:bodyPr>
          <a:lstStyle/>
          <a:p>
            <a:r>
              <a:rPr lang="en-US" sz="2000" dirty="0"/>
              <a:t>have different operational considerations and potential delays compared to shorter ones.</a:t>
            </a:r>
          </a:p>
          <a:p>
            <a:endParaRPr lang="en-US" sz="2000" dirty="0"/>
          </a:p>
          <a:p>
            <a:r>
              <a:rPr lang="en-US" sz="2000" dirty="0"/>
              <a:t>Passenger Load Factor: This feature represents the percentage of seats occupied on a flight, which can impact the efficiency of operations and potentially contribute to delays.</a:t>
            </a:r>
          </a:p>
          <a:p>
            <a:endParaRPr lang="en-US" sz="2000" dirty="0"/>
          </a:p>
          <a:p>
            <a:r>
              <a:rPr lang="en-US" sz="2000" dirty="0"/>
              <a:t>Airline Rating and Airport Rating: Ratings associated with airlines and airports are included to account for customer satisfaction and service quality factors that may influence delays.</a:t>
            </a:r>
          </a:p>
          <a:p>
            <a:endParaRPr lang="en-US" sz="2000" dirty="0"/>
          </a:p>
          <a:p>
            <a:r>
              <a:rPr lang="en-US" sz="2000" dirty="0"/>
              <a:t>Weather Conditions: Various weather-related features such as windspeed, weather description, precipitation, humidity, visibility, pressure, and cloud cover are considered. These factors help understand the impact of weather on flight delays.</a:t>
            </a:r>
          </a:p>
          <a:p>
            <a:endParaRPr lang="en-US" sz="2000" dirty="0"/>
          </a:p>
          <a:p>
            <a:r>
              <a:rPr lang="en-US" sz="2000" dirty="0"/>
              <a:t>Date, Month, and Year: These features capture the temporal aspect of the flights and help identify any seasonal or yearly trends in flight delays.</a:t>
            </a:r>
          </a:p>
          <a:p>
            <a:endParaRPr lang="en-US" sz="2000" dirty="0"/>
          </a:p>
          <a:p>
            <a:r>
              <a:rPr lang="en-US" sz="2000" dirty="0"/>
              <a:t>Departure Delay Category and Arrival Delay Category: These categorical features classify flights based on their delay status (e.g., on-time, slight delay, moderate delay, significant delay). They provide additional information for training the model to classify flights into different delay categories accurately.</a:t>
            </a:r>
            <a:endParaRPr lang="en-IN" sz="2000" dirty="0"/>
          </a:p>
          <a:p>
            <a:endParaRPr lang="en-US" dirty="0"/>
          </a:p>
        </p:txBody>
      </p:sp>
    </p:spTree>
    <p:extLst>
      <p:ext uri="{BB962C8B-B14F-4D97-AF65-F5344CB8AC3E}">
        <p14:creationId xmlns:p14="http://schemas.microsoft.com/office/powerpoint/2010/main" val="4710475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7103FB-F4D4-4772-A810-C05FC7C3F7F3}"/>
              </a:ext>
            </a:extLst>
          </p:cNvPr>
          <p:cNvSpPr txBox="1"/>
          <p:nvPr/>
        </p:nvSpPr>
        <p:spPr>
          <a:xfrm>
            <a:off x="795130" y="1722783"/>
            <a:ext cx="10469218" cy="5078313"/>
          </a:xfrm>
          <a:prstGeom prst="rect">
            <a:avLst/>
          </a:prstGeom>
          <a:noFill/>
        </p:spPr>
        <p:txBody>
          <a:bodyPr wrap="square" rtlCol="0">
            <a:spAutoFit/>
          </a:bodyPr>
          <a:lstStyle/>
          <a:p>
            <a:r>
              <a:rPr lang="en-US" b="0" i="0" dirty="0">
                <a:solidFill>
                  <a:srgbClr val="444444"/>
                </a:solidFill>
                <a:effectLst/>
                <a:latin typeface="Georgia" panose="02040502050405020303" pitchFamily="18" charset="0"/>
              </a:rPr>
              <a:t>The flight delay detection model utilizes a comprehensive architecture consisting of several components to accurately predict flight delays. The architecture encompasses data preprocessing, feature extraction, and machine learning algorithms. Here is an overview of the different components:</a:t>
            </a:r>
          </a:p>
          <a:p>
            <a:endParaRPr lang="en-US" b="0" i="0" dirty="0">
              <a:solidFill>
                <a:srgbClr val="444444"/>
              </a:solidFill>
              <a:effectLst/>
              <a:latin typeface="Georgia" panose="02040502050405020303" pitchFamily="18" charset="0"/>
            </a:endParaRPr>
          </a:p>
          <a:p>
            <a:r>
              <a:rPr lang="en-US" b="0" i="0" dirty="0">
                <a:solidFill>
                  <a:srgbClr val="444444"/>
                </a:solidFill>
                <a:effectLst/>
                <a:latin typeface="Georgia" panose="02040502050405020303" pitchFamily="18" charset="0"/>
              </a:rPr>
              <a:t>Data Preprocessing: This stage involves cleaning and transforming the raw dataset to ensure its suitability for modeling. It includes tasks such as handling missing values, encoding categorical variables, scaling numerical features, and splitting the data into training and testing sets.</a:t>
            </a:r>
          </a:p>
          <a:p>
            <a:endParaRPr lang="en-US" b="0" i="0" dirty="0">
              <a:solidFill>
                <a:srgbClr val="444444"/>
              </a:solidFill>
              <a:effectLst/>
              <a:latin typeface="Georgia" panose="02040502050405020303" pitchFamily="18" charset="0"/>
            </a:endParaRPr>
          </a:p>
          <a:p>
            <a:r>
              <a:rPr lang="en-US" b="0" i="0" dirty="0">
                <a:solidFill>
                  <a:srgbClr val="444444"/>
                </a:solidFill>
                <a:effectLst/>
                <a:latin typeface="Georgia" panose="02040502050405020303" pitchFamily="18" charset="0"/>
              </a:rPr>
              <a:t>Feature Extraction: In this step, relevant features are selected from the dataset to feed into the machine learning algorithms. Feature extraction techniques may include statistical analysis, dimensionality reduction, or domain-specific knowledge to identify the most influential variables for predicting flight delays.</a:t>
            </a:r>
          </a:p>
          <a:p>
            <a:endParaRPr lang="en-US" b="0" i="0" dirty="0">
              <a:solidFill>
                <a:srgbClr val="444444"/>
              </a:solidFill>
              <a:effectLst/>
              <a:latin typeface="Georgia" panose="02040502050405020303" pitchFamily="18" charset="0"/>
            </a:endParaRPr>
          </a:p>
          <a:p>
            <a:r>
              <a:rPr lang="en-US" b="0" i="0" dirty="0">
                <a:solidFill>
                  <a:srgbClr val="444444"/>
                </a:solidFill>
                <a:effectLst/>
                <a:latin typeface="Georgia" panose="02040502050405020303" pitchFamily="18" charset="0"/>
              </a:rPr>
              <a:t>Machine Learning Algorithms: The model employs various regression algorithms to learn patterns from the preprocessed data and make accurate predictions. Some commonly used algorithms for flight delay detection include:</a:t>
            </a:r>
          </a:p>
          <a:p>
            <a:endParaRPr lang="en-US" b="0" i="0" dirty="0">
              <a:solidFill>
                <a:srgbClr val="444444"/>
              </a:solidFill>
              <a:effectLst/>
              <a:latin typeface="Georgia" panose="02040502050405020303" pitchFamily="18" charset="0"/>
            </a:endParaRPr>
          </a:p>
        </p:txBody>
      </p:sp>
      <p:sp>
        <p:nvSpPr>
          <p:cNvPr id="5" name="TextBox 4">
            <a:extLst>
              <a:ext uri="{FF2B5EF4-FFF2-40B4-BE49-F238E27FC236}">
                <a16:creationId xmlns:a16="http://schemas.microsoft.com/office/drawing/2014/main" id="{395CEABE-0C96-9F00-955B-614247B3B977}"/>
              </a:ext>
            </a:extLst>
          </p:cNvPr>
          <p:cNvSpPr txBox="1"/>
          <p:nvPr/>
        </p:nvSpPr>
        <p:spPr>
          <a:xfrm>
            <a:off x="3379305" y="660736"/>
            <a:ext cx="3548270" cy="584775"/>
          </a:xfrm>
          <a:prstGeom prst="rect">
            <a:avLst/>
          </a:prstGeom>
          <a:noFill/>
        </p:spPr>
        <p:txBody>
          <a:bodyPr wrap="square" rtlCol="0">
            <a:spAutoFit/>
          </a:bodyPr>
          <a:lstStyle/>
          <a:p>
            <a:r>
              <a:rPr lang="en-IN" sz="3200" b="1" dirty="0">
                <a:solidFill>
                  <a:srgbClr val="0070C0"/>
                </a:solidFill>
              </a:rPr>
              <a:t>Model Architecture</a:t>
            </a:r>
          </a:p>
        </p:txBody>
      </p:sp>
    </p:spTree>
    <p:extLst>
      <p:ext uri="{BB962C8B-B14F-4D97-AF65-F5344CB8AC3E}">
        <p14:creationId xmlns:p14="http://schemas.microsoft.com/office/powerpoint/2010/main" val="4130180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tar: 5 Points 1">
            <a:extLst>
              <a:ext uri="{FF2B5EF4-FFF2-40B4-BE49-F238E27FC236}">
                <a16:creationId xmlns:a16="http://schemas.microsoft.com/office/drawing/2014/main" id="{985B8C83-B048-4ECF-994E-6DA0613AC884}"/>
              </a:ext>
            </a:extLst>
          </p:cNvPr>
          <p:cNvSpPr/>
          <p:nvPr/>
        </p:nvSpPr>
        <p:spPr>
          <a:xfrm>
            <a:off x="649357" y="291546"/>
            <a:ext cx="1073426" cy="1073427"/>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E963EC5-E643-43EB-AAB7-79C623EFB69B}"/>
              </a:ext>
            </a:extLst>
          </p:cNvPr>
          <p:cNvSpPr txBox="1"/>
          <p:nvPr/>
        </p:nvSpPr>
        <p:spPr>
          <a:xfrm>
            <a:off x="1722783" y="450192"/>
            <a:ext cx="8719931" cy="923330"/>
          </a:xfrm>
          <a:prstGeom prst="rect">
            <a:avLst/>
          </a:prstGeom>
          <a:noFill/>
        </p:spPr>
        <p:txBody>
          <a:bodyPr wrap="square" rtlCol="0">
            <a:spAutoFit/>
          </a:bodyPr>
          <a:lstStyle/>
          <a:p>
            <a:r>
              <a:rPr lang="en-IN" sz="5400" dirty="0">
                <a:solidFill>
                  <a:schemeClr val="accent1">
                    <a:lumMod val="75000"/>
                  </a:schemeClr>
                </a:solidFill>
              </a:rPr>
              <a:t> </a:t>
            </a:r>
            <a:r>
              <a:rPr lang="en-IN" sz="4800" dirty="0">
                <a:solidFill>
                  <a:schemeClr val="accent1">
                    <a:lumMod val="75000"/>
                  </a:schemeClr>
                </a:solidFill>
              </a:rPr>
              <a:t>Linear Regression</a:t>
            </a:r>
          </a:p>
        </p:txBody>
      </p:sp>
      <p:sp>
        <p:nvSpPr>
          <p:cNvPr id="4" name="TextBox 3">
            <a:extLst>
              <a:ext uri="{FF2B5EF4-FFF2-40B4-BE49-F238E27FC236}">
                <a16:creationId xmlns:a16="http://schemas.microsoft.com/office/drawing/2014/main" id="{FE15E6A0-5223-424A-AFA3-4E9743CAC955}"/>
              </a:ext>
            </a:extLst>
          </p:cNvPr>
          <p:cNvSpPr txBox="1"/>
          <p:nvPr/>
        </p:nvSpPr>
        <p:spPr>
          <a:xfrm>
            <a:off x="172278" y="1832776"/>
            <a:ext cx="10694504" cy="646331"/>
          </a:xfrm>
          <a:prstGeom prst="rect">
            <a:avLst/>
          </a:prstGeom>
          <a:noFill/>
        </p:spPr>
        <p:txBody>
          <a:bodyPr wrap="square" rtlCol="0">
            <a:spAutoFit/>
          </a:bodyPr>
          <a:lstStyle/>
          <a:p>
            <a:r>
              <a:rPr lang="en-US" sz="1800" dirty="0">
                <a:solidFill>
                  <a:srgbClr val="444444"/>
                </a:solidFill>
                <a:effectLst/>
                <a:latin typeface="Georgia" panose="02040502050405020303" pitchFamily="18" charset="0"/>
                <a:ea typeface="Times New Roman" panose="02020603050405020304" pitchFamily="18" charset="0"/>
                <a:cs typeface="Times New Roman" panose="02020603050405020304" pitchFamily="18" charset="0"/>
              </a:rPr>
              <a:t>This algorithm establishes a linear relationship between the input features and the flight delay target variable.</a:t>
            </a:r>
            <a:endParaRPr lang="en-IN" dirty="0"/>
          </a:p>
        </p:txBody>
      </p:sp>
      <p:sp>
        <p:nvSpPr>
          <p:cNvPr id="6" name="Star: 5 Points 5">
            <a:extLst>
              <a:ext uri="{FF2B5EF4-FFF2-40B4-BE49-F238E27FC236}">
                <a16:creationId xmlns:a16="http://schemas.microsoft.com/office/drawing/2014/main" id="{E9775CFC-9734-46D0-B0CE-93FD2DFF89CA}"/>
              </a:ext>
            </a:extLst>
          </p:cNvPr>
          <p:cNvSpPr/>
          <p:nvPr/>
        </p:nvSpPr>
        <p:spPr>
          <a:xfrm>
            <a:off x="649357" y="3444635"/>
            <a:ext cx="1073426" cy="1073427"/>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26EBED6-F188-43FD-93E2-4E0737D34B03}"/>
              </a:ext>
            </a:extLst>
          </p:cNvPr>
          <p:cNvSpPr txBox="1"/>
          <p:nvPr/>
        </p:nvSpPr>
        <p:spPr>
          <a:xfrm>
            <a:off x="1835426" y="3677520"/>
            <a:ext cx="7785652" cy="923330"/>
          </a:xfrm>
          <a:prstGeom prst="rect">
            <a:avLst/>
          </a:prstGeom>
          <a:noFill/>
        </p:spPr>
        <p:txBody>
          <a:bodyPr wrap="square" rtlCol="0">
            <a:spAutoFit/>
          </a:bodyPr>
          <a:lstStyle/>
          <a:p>
            <a:r>
              <a:rPr lang="en-IN" sz="5400" dirty="0">
                <a:solidFill>
                  <a:schemeClr val="accent1">
                    <a:lumMod val="75000"/>
                  </a:schemeClr>
                </a:solidFill>
              </a:rPr>
              <a:t> Decision Tree Regression:</a:t>
            </a:r>
          </a:p>
        </p:txBody>
      </p:sp>
      <p:sp>
        <p:nvSpPr>
          <p:cNvPr id="8" name="TextBox 7">
            <a:extLst>
              <a:ext uri="{FF2B5EF4-FFF2-40B4-BE49-F238E27FC236}">
                <a16:creationId xmlns:a16="http://schemas.microsoft.com/office/drawing/2014/main" id="{C51B7CA0-B3BC-439F-9199-C80EB6DABEE7}"/>
              </a:ext>
            </a:extLst>
          </p:cNvPr>
          <p:cNvSpPr txBox="1"/>
          <p:nvPr/>
        </p:nvSpPr>
        <p:spPr>
          <a:xfrm>
            <a:off x="649357" y="4717774"/>
            <a:ext cx="10972800" cy="800219"/>
          </a:xfrm>
          <a:prstGeom prst="rect">
            <a:avLst/>
          </a:prstGeom>
          <a:noFill/>
        </p:spPr>
        <p:txBody>
          <a:bodyPr wrap="square" rtlCol="0">
            <a:spAutoFit/>
          </a:bodyPr>
          <a:lstStyle/>
          <a:p>
            <a:pPr fontAlgn="base">
              <a:spcAft>
                <a:spcPts val="1200"/>
              </a:spcAft>
            </a:pPr>
            <a:r>
              <a:rPr lang="en-US" sz="1800" dirty="0">
                <a:solidFill>
                  <a:srgbClr val="444444"/>
                </a:solidFill>
                <a:effectLst/>
                <a:latin typeface="Georgia" panose="02040502050405020303" pitchFamily="18" charset="0"/>
                <a:ea typeface="Times New Roman" panose="02020603050405020304" pitchFamily="18" charset="0"/>
              </a:rPr>
              <a:t> Decision trees recursively split the data based on feature thresholds to create a predictive model.</a:t>
            </a:r>
          </a:p>
          <a:p>
            <a:pPr fontAlgn="base">
              <a:spcAft>
                <a:spcPts val="1200"/>
              </a:spcAf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42813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tar: 5 Points 1">
            <a:extLst>
              <a:ext uri="{FF2B5EF4-FFF2-40B4-BE49-F238E27FC236}">
                <a16:creationId xmlns:a16="http://schemas.microsoft.com/office/drawing/2014/main" id="{80BF2483-BE16-415B-9913-FBE74A9A11B0}"/>
              </a:ext>
            </a:extLst>
          </p:cNvPr>
          <p:cNvSpPr/>
          <p:nvPr/>
        </p:nvSpPr>
        <p:spPr>
          <a:xfrm>
            <a:off x="604911" y="323556"/>
            <a:ext cx="1139483" cy="1012874"/>
          </a:xfrm>
          <a:prstGeom prst="star5">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FA24F8C-C77F-4F95-966F-3DE546F2A916}"/>
              </a:ext>
            </a:extLst>
          </p:cNvPr>
          <p:cNvSpPr txBox="1"/>
          <p:nvPr/>
        </p:nvSpPr>
        <p:spPr>
          <a:xfrm>
            <a:off x="1983545" y="413100"/>
            <a:ext cx="8263698" cy="923330"/>
          </a:xfrm>
          <a:prstGeom prst="rect">
            <a:avLst/>
          </a:prstGeom>
          <a:noFill/>
        </p:spPr>
        <p:txBody>
          <a:bodyPr wrap="square" rtlCol="0">
            <a:spAutoFit/>
          </a:bodyPr>
          <a:lstStyle/>
          <a:p>
            <a:r>
              <a:rPr lang="en-IN" sz="5400" dirty="0">
                <a:solidFill>
                  <a:schemeClr val="accent1">
                    <a:lumMod val="75000"/>
                  </a:schemeClr>
                </a:solidFill>
              </a:rPr>
              <a:t>Random Forest Regression</a:t>
            </a:r>
          </a:p>
        </p:txBody>
      </p:sp>
      <p:sp>
        <p:nvSpPr>
          <p:cNvPr id="4" name="TextBox 3">
            <a:extLst>
              <a:ext uri="{FF2B5EF4-FFF2-40B4-BE49-F238E27FC236}">
                <a16:creationId xmlns:a16="http://schemas.microsoft.com/office/drawing/2014/main" id="{A10C2129-8315-442F-B04A-089BDD33AD66}"/>
              </a:ext>
            </a:extLst>
          </p:cNvPr>
          <p:cNvSpPr txBox="1"/>
          <p:nvPr/>
        </p:nvSpPr>
        <p:spPr>
          <a:xfrm>
            <a:off x="370449" y="1434905"/>
            <a:ext cx="11619913" cy="400110"/>
          </a:xfrm>
          <a:prstGeom prst="rect">
            <a:avLst/>
          </a:prstGeom>
          <a:noFill/>
        </p:spPr>
        <p:txBody>
          <a:bodyPr wrap="square" rtlCol="0">
            <a:spAutoFit/>
          </a:bodyPr>
          <a:lstStyle/>
          <a:p>
            <a:pPr fontAlgn="base"/>
            <a:r>
              <a:rPr lang="en-US" sz="2000" i="1" dirty="0">
                <a:solidFill>
                  <a:srgbClr val="444444"/>
                </a:solidFill>
                <a:effectLst/>
                <a:latin typeface="inherit"/>
                <a:ea typeface="Times New Roman" panose="02020603050405020304" pitchFamily="18" charset="0"/>
              </a:rPr>
              <a:t>This ensemble model combines multiple decision trees to reduce overfitting and improve prediction accuracy.</a:t>
            </a:r>
            <a:endParaRPr lang="en-IN" sz="1800" dirty="0">
              <a:effectLst/>
              <a:latin typeface="Times New Roman" panose="02020603050405020304" pitchFamily="18" charset="0"/>
              <a:ea typeface="Times New Roman" panose="02020603050405020304" pitchFamily="18" charset="0"/>
            </a:endParaRPr>
          </a:p>
        </p:txBody>
      </p:sp>
      <p:sp>
        <p:nvSpPr>
          <p:cNvPr id="6" name="Star: 5 Points 5">
            <a:extLst>
              <a:ext uri="{FF2B5EF4-FFF2-40B4-BE49-F238E27FC236}">
                <a16:creationId xmlns:a16="http://schemas.microsoft.com/office/drawing/2014/main" id="{6652BFB5-047A-46B2-AA41-F12E61F3EE9D}"/>
              </a:ext>
            </a:extLst>
          </p:cNvPr>
          <p:cNvSpPr/>
          <p:nvPr/>
        </p:nvSpPr>
        <p:spPr>
          <a:xfrm>
            <a:off x="476161" y="2388419"/>
            <a:ext cx="1139483" cy="1012874"/>
          </a:xfrm>
          <a:prstGeom prst="star5">
            <a:avLst>
              <a:gd name="adj" fmla="val 17842"/>
              <a:gd name="hf" fmla="val 105146"/>
              <a:gd name="vf" fmla="val 110557"/>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DA5AB74-FD5C-4D6C-90DB-918C7CA3FF09}"/>
              </a:ext>
            </a:extLst>
          </p:cNvPr>
          <p:cNvSpPr txBox="1"/>
          <p:nvPr/>
        </p:nvSpPr>
        <p:spPr>
          <a:xfrm>
            <a:off x="1983545" y="2477963"/>
            <a:ext cx="8492298" cy="923330"/>
          </a:xfrm>
          <a:prstGeom prst="rect">
            <a:avLst/>
          </a:prstGeom>
          <a:noFill/>
        </p:spPr>
        <p:txBody>
          <a:bodyPr wrap="square" rtlCol="0">
            <a:spAutoFit/>
          </a:bodyPr>
          <a:lstStyle/>
          <a:p>
            <a:r>
              <a:rPr lang="en-IN" sz="5400" dirty="0">
                <a:solidFill>
                  <a:schemeClr val="accent1">
                    <a:lumMod val="75000"/>
                  </a:schemeClr>
                </a:solidFill>
              </a:rPr>
              <a:t>Gradient Boosting Regressor</a:t>
            </a:r>
          </a:p>
        </p:txBody>
      </p:sp>
      <p:sp>
        <p:nvSpPr>
          <p:cNvPr id="8" name="TextBox 7">
            <a:extLst>
              <a:ext uri="{FF2B5EF4-FFF2-40B4-BE49-F238E27FC236}">
                <a16:creationId xmlns:a16="http://schemas.microsoft.com/office/drawing/2014/main" id="{F232A91C-B217-4E4F-A103-B019AC360539}"/>
              </a:ext>
            </a:extLst>
          </p:cNvPr>
          <p:cNvSpPr txBox="1"/>
          <p:nvPr/>
        </p:nvSpPr>
        <p:spPr>
          <a:xfrm>
            <a:off x="604911" y="3631531"/>
            <a:ext cx="10888394" cy="646331"/>
          </a:xfrm>
          <a:prstGeom prst="rect">
            <a:avLst/>
          </a:prstGeom>
          <a:noFill/>
        </p:spPr>
        <p:txBody>
          <a:bodyPr wrap="square" rtlCol="0">
            <a:spAutoFit/>
          </a:bodyPr>
          <a:lstStyle/>
          <a:p>
            <a:r>
              <a:rPr lang="en-US" dirty="0"/>
              <a:t>This algorithm builds an ensemble of weak prediction models, sequentially correcting the errors made by previous models.</a:t>
            </a:r>
            <a:endParaRPr lang="en-IN" dirty="0"/>
          </a:p>
        </p:txBody>
      </p:sp>
      <p:sp>
        <p:nvSpPr>
          <p:cNvPr id="5" name="TextBox 4">
            <a:extLst>
              <a:ext uri="{FF2B5EF4-FFF2-40B4-BE49-F238E27FC236}">
                <a16:creationId xmlns:a16="http://schemas.microsoft.com/office/drawing/2014/main" id="{06C8C9AA-AE07-6879-BDC3-07261A137B0D}"/>
              </a:ext>
            </a:extLst>
          </p:cNvPr>
          <p:cNvSpPr txBox="1"/>
          <p:nvPr/>
        </p:nvSpPr>
        <p:spPr>
          <a:xfrm>
            <a:off x="604911" y="4681330"/>
            <a:ext cx="11385451" cy="2031325"/>
          </a:xfrm>
          <a:prstGeom prst="rect">
            <a:avLst/>
          </a:prstGeom>
          <a:noFill/>
        </p:spPr>
        <p:txBody>
          <a:bodyPr wrap="square" rtlCol="0">
            <a:spAutoFit/>
          </a:bodyPr>
          <a:lstStyle/>
          <a:p>
            <a:r>
              <a:rPr lang="en-US" dirty="0"/>
              <a:t>Model Evaluation: The performance of the flight delay detection model is assessed using various evaluation metrics such as Mean Squared Error (MSE), Root Mean Squared Error (RMSE), Mean Absolute Error (MAE), and R-squared (R2) score. These metrics quantify the accuracy and goodness of fit of the model.</a:t>
            </a:r>
          </a:p>
          <a:p>
            <a:endParaRPr lang="en-US" dirty="0"/>
          </a:p>
          <a:p>
            <a:r>
              <a:rPr lang="en-US" dirty="0"/>
              <a:t>Based on the evaluation results provided, it appears that the Random Forest Regression and Gradient Boosting Regressor models outperform the Linear Regression and Decision Tree Regression models, exhibiting lower MSE, RMSE, and MAE values, as well as higher R2 scores.</a:t>
            </a:r>
            <a:endParaRPr lang="en-IN" dirty="0"/>
          </a:p>
        </p:txBody>
      </p:sp>
    </p:spTree>
    <p:extLst>
      <p:ext uri="{BB962C8B-B14F-4D97-AF65-F5344CB8AC3E}">
        <p14:creationId xmlns:p14="http://schemas.microsoft.com/office/powerpoint/2010/main" val="1139833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1532</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Bahnschrift Light</vt:lpstr>
      <vt:lpstr>Baskerville Old Face</vt:lpstr>
      <vt:lpstr>Calibri</vt:lpstr>
      <vt:lpstr>Calibri Light</vt:lpstr>
      <vt:lpstr>Franklin Gothic Book</vt:lpstr>
      <vt:lpstr>Georgia</vt:lpstr>
      <vt:lpstr>Helvetica Neue</vt:lpstr>
      <vt:lpstr>inherit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dc:creator>
  <cp:lastModifiedBy>ali raza malik</cp:lastModifiedBy>
  <cp:revision>17</cp:revision>
  <dcterms:created xsi:type="dcterms:W3CDTF">2021-04-19T14:18:31Z</dcterms:created>
  <dcterms:modified xsi:type="dcterms:W3CDTF">2023-05-26T19:52:12Z</dcterms:modified>
</cp:coreProperties>
</file>