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61"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CFB991"/>
    <a:srgbClr val="DDC69A"/>
    <a:srgbClr val="035FA0"/>
    <a:srgbClr val="D23A43"/>
    <a:srgbClr val="10253F"/>
    <a:srgbClr val="DEC699"/>
    <a:srgbClr val="1F497D"/>
    <a:srgbClr val="13187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89D51-FE91-484A-80CE-376220EF32D9}" v="436" dt="2022-03-29T00:05:50.361"/>
    <p1510:client id="{F41D7B05-66BB-DE4A-ACD2-EDFA324ED6DC}" v="214" dt="2022-03-29T18:58:24.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2"/>
  </p:normalViewPr>
  <p:slideViewPr>
    <p:cSldViewPr snapToGrid="0" snapToObjects="1">
      <p:cViewPr>
        <p:scale>
          <a:sx n="109" d="100"/>
          <a:sy n="109" d="100"/>
        </p:scale>
        <p:origin x="-19400" y="-10496"/>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explosion val="8"/>
          <c:dPt>
            <c:idx val="0"/>
            <c:bubble3D val="0"/>
            <c:spPr>
              <a:solidFill>
                <a:schemeClr val="bg1"/>
              </a:solidFill>
              <a:ln w="19050">
                <a:solidFill>
                  <a:schemeClr val="lt1"/>
                </a:solidFill>
              </a:ln>
              <a:effectLst/>
            </c:spPr>
            <c:extLst>
              <c:ext xmlns:c16="http://schemas.microsoft.com/office/drawing/2014/chart" uri="{C3380CC4-5D6E-409C-BE32-E72D297353CC}">
                <c16:uniqueId val="{00000003-6DD6-A74F-BA51-A249A943A77F}"/>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2-6DD6-A74F-BA51-A249A943A77F}"/>
              </c:ext>
            </c:extLst>
          </c:dPt>
          <c:cat>
            <c:strRef>
              <c:f>Sheet1!$A$2:$A$3</c:f>
              <c:strCache>
                <c:ptCount val="2"/>
                <c:pt idx="0">
                  <c:v>1st Qtr</c:v>
                </c:pt>
                <c:pt idx="1">
                  <c:v>2nd Qtr</c:v>
                </c:pt>
              </c:strCache>
            </c:strRef>
          </c:cat>
          <c:val>
            <c:numRef>
              <c:f>Sheet1!$B$2:$B$3</c:f>
              <c:numCache>
                <c:formatCode>0%</c:formatCode>
                <c:ptCount val="2"/>
                <c:pt idx="0">
                  <c:v>0.23</c:v>
                </c:pt>
                <c:pt idx="1">
                  <c:v>0.77</c:v>
                </c:pt>
              </c:numCache>
            </c:numRef>
          </c:val>
          <c:extLst>
            <c:ext xmlns:c16="http://schemas.microsoft.com/office/drawing/2014/chart" uri="{C3380CC4-5D6E-409C-BE32-E72D297353CC}">
              <c16:uniqueId val="{00000000-6DD6-A74F-BA51-A249A943A77F}"/>
            </c:ext>
          </c:extLst>
        </c:ser>
        <c:dLbls>
          <c:showLegendKey val="0"/>
          <c:showVal val="0"/>
          <c:showCatName val="0"/>
          <c:showSerName val="0"/>
          <c:showPercent val="0"/>
          <c:showBubbleSize val="0"/>
          <c:showLeaderLines val="1"/>
        </c:dLbls>
        <c:firstSliceAng val="0"/>
        <c:holeSize val="4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explosion val="8"/>
          <c:dPt>
            <c:idx val="0"/>
            <c:bubble3D val="0"/>
            <c:spPr>
              <a:solidFill>
                <a:schemeClr val="bg1"/>
              </a:solidFill>
              <a:ln w="19050">
                <a:solidFill>
                  <a:schemeClr val="lt1"/>
                </a:solidFill>
              </a:ln>
              <a:effectLst/>
            </c:spPr>
            <c:extLst>
              <c:ext xmlns:c16="http://schemas.microsoft.com/office/drawing/2014/chart" uri="{C3380CC4-5D6E-409C-BE32-E72D297353CC}">
                <c16:uniqueId val="{00000001-E559-B54D-80AD-5F02160E00B1}"/>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E559-B54D-80AD-5F02160E00B1}"/>
              </c:ext>
            </c:extLst>
          </c:dPt>
          <c:cat>
            <c:strRef>
              <c:f>Sheet1!$A$2:$A$3</c:f>
              <c:strCache>
                <c:ptCount val="2"/>
                <c:pt idx="0">
                  <c:v>1st Qtr</c:v>
                </c:pt>
                <c:pt idx="1">
                  <c:v>2nd Qtr</c:v>
                </c:pt>
              </c:strCache>
            </c:strRef>
          </c:cat>
          <c:val>
            <c:numRef>
              <c:f>Sheet1!$B$2:$B$3</c:f>
              <c:numCache>
                <c:formatCode>0%</c:formatCode>
                <c:ptCount val="2"/>
                <c:pt idx="0">
                  <c:v>0.27</c:v>
                </c:pt>
                <c:pt idx="1">
                  <c:v>0.73</c:v>
                </c:pt>
              </c:numCache>
            </c:numRef>
          </c:val>
          <c:extLst>
            <c:ext xmlns:c16="http://schemas.microsoft.com/office/drawing/2014/chart" uri="{C3380CC4-5D6E-409C-BE32-E72D297353CC}">
              <c16:uniqueId val="{00000004-E559-B54D-80AD-5F02160E00B1}"/>
            </c:ext>
          </c:extLst>
        </c:ser>
        <c:dLbls>
          <c:showLegendKey val="0"/>
          <c:showVal val="0"/>
          <c:showCatName val="0"/>
          <c:showSerName val="0"/>
          <c:showPercent val="0"/>
          <c:showBubbleSize val="0"/>
          <c:showLeaderLines val="1"/>
        </c:dLbls>
        <c:firstSliceAng val="0"/>
        <c:holeSize val="4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explosion val="8"/>
          <c:dPt>
            <c:idx val="0"/>
            <c:bubble3D val="0"/>
            <c:spPr>
              <a:solidFill>
                <a:schemeClr val="bg1"/>
              </a:solidFill>
              <a:ln w="19050">
                <a:solidFill>
                  <a:schemeClr val="lt1"/>
                </a:solidFill>
              </a:ln>
              <a:effectLst/>
            </c:spPr>
            <c:extLst>
              <c:ext xmlns:c16="http://schemas.microsoft.com/office/drawing/2014/chart" uri="{C3380CC4-5D6E-409C-BE32-E72D297353CC}">
                <c16:uniqueId val="{00000001-9C4B-7949-8C38-FC1314BAA70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9C4B-7949-8C38-FC1314BAA703}"/>
              </c:ext>
            </c:extLst>
          </c:dPt>
          <c:cat>
            <c:strRef>
              <c:f>Sheet1!$A$2:$A$3</c:f>
              <c:strCache>
                <c:ptCount val="2"/>
                <c:pt idx="0">
                  <c:v>1st Qtr</c:v>
                </c:pt>
                <c:pt idx="1">
                  <c:v>2nd Qtr</c:v>
                </c:pt>
              </c:strCache>
            </c:strRef>
          </c:cat>
          <c:val>
            <c:numRef>
              <c:f>Sheet1!$B$2:$B$3</c:f>
              <c:numCache>
                <c:formatCode>0%</c:formatCode>
                <c:ptCount val="2"/>
                <c:pt idx="0">
                  <c:v>0.21</c:v>
                </c:pt>
                <c:pt idx="1">
                  <c:v>0.79</c:v>
                </c:pt>
              </c:numCache>
            </c:numRef>
          </c:val>
          <c:extLst>
            <c:ext xmlns:c16="http://schemas.microsoft.com/office/drawing/2014/chart" uri="{C3380CC4-5D6E-409C-BE32-E72D297353CC}">
              <c16:uniqueId val="{00000004-9C4B-7949-8C38-FC1314BAA703}"/>
            </c:ext>
          </c:extLst>
        </c:ser>
        <c:dLbls>
          <c:showLegendKey val="0"/>
          <c:showVal val="0"/>
          <c:showCatName val="0"/>
          <c:showSerName val="0"/>
          <c:showPercent val="0"/>
          <c:showBubbleSize val="0"/>
          <c:showLeaderLines val="1"/>
        </c:dLbls>
        <c:firstSliceAng val="0"/>
        <c:holeSize val="4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3/29/22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3/29/22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spid="_x0000_s1027"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hart" Target="../charts/chart1.xml"/><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3.jpeg"/><Relationship Id="rId21" Type="http://schemas.openxmlformats.org/officeDocument/2006/relationships/image" Target="../media/image18.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image" Target="../media/image2.emf"/><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chart" Target="../charts/chart3.xml"/><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10.png"/><Relationship Id="rId19" Type="http://schemas.openxmlformats.org/officeDocument/2006/relationships/image" Target="../media/image16.png"/><Relationship Id="rId4" Type="http://schemas.openxmlformats.org/officeDocument/2006/relationships/image" Target="../media/image4.emf"/><Relationship Id="rId9" Type="http://schemas.openxmlformats.org/officeDocument/2006/relationships/image" Target="../media/image9.png"/><Relationship Id="rId14" Type="http://schemas.openxmlformats.org/officeDocument/2006/relationships/chart" Target="../charts/chart2.xml"/><Relationship Id="rId22" Type="http://schemas.openxmlformats.org/officeDocument/2006/relationships/image" Target="../media/image19.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A8EA28-9D87-FE49-87F1-02109BD5E989}"/>
              </a:ext>
            </a:extLst>
          </p:cNvPr>
          <p:cNvSpPr>
            <a:spLocks/>
          </p:cNvSpPr>
          <p:nvPr/>
        </p:nvSpPr>
        <p:spPr bwMode="auto">
          <a:xfrm>
            <a:off x="-113503" y="-69574"/>
            <a:ext cx="9286875" cy="22084748"/>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Times" charset="0"/>
            </a:endParaRPr>
          </a:p>
        </p:txBody>
      </p:sp>
      <p:sp>
        <p:nvSpPr>
          <p:cNvPr id="3" name="Text Box 126">
            <a:extLst>
              <a:ext uri="{FF2B5EF4-FFF2-40B4-BE49-F238E27FC236}">
                <a16:creationId xmlns:a16="http://schemas.microsoft.com/office/drawing/2014/main" id="{D349624F-D4BF-384A-8C7B-0CD27EA08063}"/>
              </a:ext>
            </a:extLst>
          </p:cNvPr>
          <p:cNvSpPr txBox="1">
            <a:spLocks noChangeArrowheads="1"/>
          </p:cNvSpPr>
          <p:nvPr/>
        </p:nvSpPr>
        <p:spPr bwMode="auto">
          <a:xfrm>
            <a:off x="644442" y="5187510"/>
            <a:ext cx="786037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b="1">
                <a:latin typeface="+mn-lt"/>
                <a:cs typeface="Arial" panose="020B0604020202020204" pitchFamily="34" charset="0"/>
              </a:rPr>
              <a:t>Evaluating Product Market Fit and Determining A Go-To-Market Strategy For An Early Phase Technology Startup</a:t>
            </a:r>
          </a:p>
        </p:txBody>
      </p:sp>
      <p:sp>
        <p:nvSpPr>
          <p:cNvPr id="4" name="TextBox 3">
            <a:extLst>
              <a:ext uri="{FF2B5EF4-FFF2-40B4-BE49-F238E27FC236}">
                <a16:creationId xmlns:a16="http://schemas.microsoft.com/office/drawing/2014/main" id="{20CEA435-E150-5348-BD12-BCDA91050022}"/>
              </a:ext>
            </a:extLst>
          </p:cNvPr>
          <p:cNvSpPr txBox="1"/>
          <p:nvPr/>
        </p:nvSpPr>
        <p:spPr>
          <a:xfrm>
            <a:off x="591930" y="6530201"/>
            <a:ext cx="7965401" cy="2062103"/>
          </a:xfrm>
          <a:prstGeom prst="rect">
            <a:avLst/>
          </a:prstGeom>
          <a:noFill/>
        </p:spPr>
        <p:txBody>
          <a:bodyPr wrap="square">
            <a:spAutoFit/>
          </a:bodyPr>
          <a:lstStyle/>
          <a:p>
            <a:pPr>
              <a:spcBef>
                <a:spcPct val="20000"/>
              </a:spcBef>
            </a:pPr>
            <a:r>
              <a:rPr lang="en-IN" sz="2000" b="1">
                <a:latin typeface="Arial" panose="020B0604020202020204" pitchFamily="34" charset="0"/>
                <a:cs typeface="Arial" panose="020B0604020202020204" pitchFamily="34" charset="0"/>
              </a:rPr>
              <a:t>Rahil Bansal, Kai Duan Chang, Piper Ann Doyle, Jnapika Mortha, Nalin Singh, Aman Srivastava, Matthew A. Lanham</a:t>
            </a:r>
          </a:p>
          <a:p>
            <a:pPr>
              <a:spcBef>
                <a:spcPct val="20000"/>
              </a:spcBef>
            </a:pPr>
            <a:r>
              <a:rPr lang="en-IN" sz="2000">
                <a:latin typeface="Arial" panose="020B0604020202020204" pitchFamily="34" charset="0"/>
                <a:cs typeface="Arial" panose="020B0604020202020204" pitchFamily="34" charset="0"/>
              </a:rPr>
              <a:t>Purdue University, Krannert School of Management</a:t>
            </a:r>
          </a:p>
          <a:p>
            <a:pPr>
              <a:spcBef>
                <a:spcPct val="20000"/>
              </a:spcBef>
            </a:pPr>
            <a:r>
              <a:rPr lang="en-IN" altLang="en-US" sz="2000">
                <a:latin typeface="Arial" panose="020B0604020202020204" pitchFamily="34" charset="0"/>
                <a:cs typeface="Arial" panose="020B0604020202020204" pitchFamily="34" charset="0"/>
              </a:rPr>
              <a:t>bansal63@purdue.edu; chang807@purdue.edu; doyle113@purdue.edu;jmortha@purdue.edu;singh816@purdue.edu;lanhamm@purdue.edu</a:t>
            </a:r>
            <a:endParaRPr lang="en-GB" altLang="en-US" sz="2000">
              <a:latin typeface="Arial" charset="0"/>
            </a:endParaRPr>
          </a:p>
        </p:txBody>
      </p:sp>
      <p:pic>
        <p:nvPicPr>
          <p:cNvPr id="5" name="Picture 4">
            <a:extLst>
              <a:ext uri="{FF2B5EF4-FFF2-40B4-BE49-F238E27FC236}">
                <a16:creationId xmlns:a16="http://schemas.microsoft.com/office/drawing/2014/main" id="{05A0FF63-F75A-CC4F-BA8C-BB93404EF7C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836738" y="-2408257"/>
            <a:ext cx="7684944" cy="833850"/>
          </a:xfrm>
          <a:prstGeom prst="rect">
            <a:avLst/>
          </a:prstGeom>
        </p:spPr>
      </p:pic>
      <p:sp>
        <p:nvSpPr>
          <p:cNvPr id="6" name="Rectangle 5">
            <a:extLst>
              <a:ext uri="{FF2B5EF4-FFF2-40B4-BE49-F238E27FC236}">
                <a16:creationId xmlns:a16="http://schemas.microsoft.com/office/drawing/2014/main" id="{DDB039CA-7F76-8649-A53F-557878608912}"/>
              </a:ext>
            </a:extLst>
          </p:cNvPr>
          <p:cNvSpPr/>
          <p:nvPr/>
        </p:nvSpPr>
        <p:spPr bwMode="auto">
          <a:xfrm>
            <a:off x="-146547" y="8676884"/>
            <a:ext cx="3069226" cy="483021"/>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 name="Rectangle 6">
            <a:extLst>
              <a:ext uri="{FF2B5EF4-FFF2-40B4-BE49-F238E27FC236}">
                <a16:creationId xmlns:a16="http://schemas.microsoft.com/office/drawing/2014/main" id="{F61566EF-EA75-7944-AC96-4B401B6C5FBF}"/>
              </a:ext>
            </a:extLst>
          </p:cNvPr>
          <p:cNvSpPr/>
          <p:nvPr/>
        </p:nvSpPr>
        <p:spPr>
          <a:xfrm>
            <a:off x="545934" y="8676884"/>
            <a:ext cx="2231486" cy="523220"/>
          </a:xfrm>
          <a:prstGeom prst="rect">
            <a:avLst/>
          </a:prstGeom>
        </p:spPr>
        <p:txBody>
          <a:bodyPr wrap="square">
            <a:spAutoFit/>
          </a:bodyPr>
          <a:lstStyle/>
          <a:p>
            <a:r>
              <a:rPr lang="en-US" altLang="en-US" sz="2800" b="1">
                <a:solidFill>
                  <a:srgbClr val="CFB991"/>
                </a:solidFill>
                <a:latin typeface="Arial" panose="020B0604020202020204" pitchFamily="34" charset="0"/>
                <a:cs typeface="Arial" panose="020B0604020202020204" pitchFamily="34" charset="0"/>
              </a:rPr>
              <a:t>ABSTRACT</a:t>
            </a:r>
            <a:endParaRPr lang="en-US" sz="2800" b="1">
              <a:solidFill>
                <a:srgbClr val="CFB991"/>
              </a:solidFill>
              <a:latin typeface="Arial" panose="020B0604020202020204" pitchFamily="34" charset="0"/>
              <a:cs typeface="Arial" panose="020B0604020202020204" pitchFamily="34" charset="0"/>
            </a:endParaRPr>
          </a:p>
        </p:txBody>
      </p:sp>
      <p:sp>
        <p:nvSpPr>
          <p:cNvPr id="8" name="Rectangle 106">
            <a:extLst>
              <a:ext uri="{FF2B5EF4-FFF2-40B4-BE49-F238E27FC236}">
                <a16:creationId xmlns:a16="http://schemas.microsoft.com/office/drawing/2014/main" id="{6B950405-38E0-004F-90C1-9A4C8E751263}"/>
              </a:ext>
            </a:extLst>
          </p:cNvPr>
          <p:cNvSpPr>
            <a:spLocks noChangeArrowheads="1"/>
          </p:cNvSpPr>
          <p:nvPr/>
        </p:nvSpPr>
        <p:spPr bwMode="auto">
          <a:xfrm>
            <a:off x="578734" y="9120851"/>
            <a:ext cx="8116596" cy="1595516"/>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0">
                <a:latin typeface="+mn-lt"/>
                <a:cs typeface="Arial" panose="020B0604020202020204" pitchFamily="34" charset="0"/>
              </a:rPr>
              <a:t>Narrowing in on the best target market is a problem in the technology industry. Our study evaluates product market fit and determines a go-to-market strategy for an early phase technology start-up to maximize launch success. Market research insights will be combined with exploratory data results to frame the go-to-market strategy. </a:t>
            </a:r>
          </a:p>
        </p:txBody>
      </p:sp>
      <p:sp>
        <p:nvSpPr>
          <p:cNvPr id="9" name="Rectangle 8">
            <a:extLst>
              <a:ext uri="{FF2B5EF4-FFF2-40B4-BE49-F238E27FC236}">
                <a16:creationId xmlns:a16="http://schemas.microsoft.com/office/drawing/2014/main" id="{A54C5E86-D224-D54E-ABA7-B59057CC78D2}"/>
              </a:ext>
            </a:extLst>
          </p:cNvPr>
          <p:cNvSpPr/>
          <p:nvPr/>
        </p:nvSpPr>
        <p:spPr bwMode="auto">
          <a:xfrm>
            <a:off x="-146547" y="11156374"/>
            <a:ext cx="3882336" cy="491062"/>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ectangle 9">
            <a:extLst>
              <a:ext uri="{FF2B5EF4-FFF2-40B4-BE49-F238E27FC236}">
                <a16:creationId xmlns:a16="http://schemas.microsoft.com/office/drawing/2014/main" id="{3F31C070-5B6C-7543-BD1F-FAD3DAB522A4}"/>
              </a:ext>
            </a:extLst>
          </p:cNvPr>
          <p:cNvSpPr/>
          <p:nvPr/>
        </p:nvSpPr>
        <p:spPr>
          <a:xfrm>
            <a:off x="542836" y="11120284"/>
            <a:ext cx="3557216" cy="523220"/>
          </a:xfrm>
          <a:prstGeom prst="rect">
            <a:avLst/>
          </a:prstGeom>
        </p:spPr>
        <p:txBody>
          <a:bodyPr wrap="square">
            <a:spAutoFit/>
          </a:bodyPr>
          <a:lstStyle/>
          <a:p>
            <a:r>
              <a:rPr lang="en-US" sz="2800" b="1">
                <a:solidFill>
                  <a:srgbClr val="CFB991"/>
                </a:solidFill>
                <a:latin typeface="+mn-lt"/>
                <a:cs typeface="Arial" panose="020B0604020202020204" pitchFamily="34" charset="0"/>
              </a:rPr>
              <a:t>INTRODUCTION</a:t>
            </a:r>
          </a:p>
        </p:txBody>
      </p:sp>
      <p:sp>
        <p:nvSpPr>
          <p:cNvPr id="11" name="Rectangle 106">
            <a:extLst>
              <a:ext uri="{FF2B5EF4-FFF2-40B4-BE49-F238E27FC236}">
                <a16:creationId xmlns:a16="http://schemas.microsoft.com/office/drawing/2014/main" id="{1EE7EC0E-00DB-2A40-AB8C-40B7A7A56ECA}"/>
              </a:ext>
            </a:extLst>
          </p:cNvPr>
          <p:cNvSpPr>
            <a:spLocks noChangeArrowheads="1"/>
          </p:cNvSpPr>
          <p:nvPr/>
        </p:nvSpPr>
        <p:spPr bwMode="auto">
          <a:xfrm>
            <a:off x="589934" y="11503742"/>
            <a:ext cx="7859499" cy="2759384"/>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0">
                <a:latin typeface="+mn-lt"/>
                <a:cs typeface="Arial"/>
              </a:rPr>
              <a:t>Spf.io (pronounced spiffy-oh) is an all-in-one translation and accessibility platform that makes events and content accessible in many languages through captions, translations, transcriptions, and more. Spf.io is looking to launch a new segment of their business. Our study evaluates the best go-to-market strategy. </a:t>
            </a:r>
          </a:p>
          <a:p>
            <a:pPr algn="just"/>
            <a:endParaRPr lang="en-US" sz="2000" spc="10">
              <a:latin typeface="+mn-lt"/>
              <a:cs typeface="Arial"/>
            </a:endParaRPr>
          </a:p>
          <a:p>
            <a:pPr algn="just"/>
            <a:r>
              <a:rPr lang="en-US" sz="2000" spc="10">
                <a:latin typeface="+mn-lt"/>
                <a:cs typeface="Arial"/>
              </a:rPr>
              <a:t>It is critical for any start-up to narrow in on their target market to increase the potential success of their product. Further, it is important to analyze customer preferences to determine which features most appeal to customers. Keeping this in mind, we developed customized surveys for each of our segments of interest – current users and potential users.</a:t>
            </a:r>
            <a:endParaRPr lang="en-US" sz="2000" b="1" spc="10">
              <a:latin typeface="+mn-lt"/>
              <a:cs typeface="Arial" panose="020B0604020202020204" pitchFamily="34" charset="0"/>
            </a:endParaRPr>
          </a:p>
        </p:txBody>
      </p:sp>
      <p:sp>
        <p:nvSpPr>
          <p:cNvPr id="43" name="Rectangle 42">
            <a:extLst>
              <a:ext uri="{FF2B5EF4-FFF2-40B4-BE49-F238E27FC236}">
                <a16:creationId xmlns:a16="http://schemas.microsoft.com/office/drawing/2014/main" id="{CFD014E1-60CD-BE42-A272-EFCBC20F2B87}"/>
              </a:ext>
            </a:extLst>
          </p:cNvPr>
          <p:cNvSpPr/>
          <p:nvPr/>
        </p:nvSpPr>
        <p:spPr bwMode="auto">
          <a:xfrm>
            <a:off x="-113503" y="20056513"/>
            <a:ext cx="5368755" cy="67953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Rectangle 43">
            <a:extLst>
              <a:ext uri="{FF2B5EF4-FFF2-40B4-BE49-F238E27FC236}">
                <a16:creationId xmlns:a16="http://schemas.microsoft.com/office/drawing/2014/main" id="{08B7C9CE-E537-E843-81BC-E842790191E4}"/>
              </a:ext>
            </a:extLst>
          </p:cNvPr>
          <p:cNvSpPr/>
          <p:nvPr/>
        </p:nvSpPr>
        <p:spPr>
          <a:xfrm>
            <a:off x="641436" y="20056513"/>
            <a:ext cx="5401800" cy="523220"/>
          </a:xfrm>
          <a:prstGeom prst="rect">
            <a:avLst/>
          </a:prstGeom>
        </p:spPr>
        <p:txBody>
          <a:bodyPr wrap="square">
            <a:spAutoFit/>
          </a:bodyPr>
          <a:lstStyle/>
          <a:p>
            <a:r>
              <a:rPr lang="en-US" altLang="en-US" sz="2800" b="1">
                <a:solidFill>
                  <a:srgbClr val="CFB991"/>
                </a:solidFill>
                <a:latin typeface="Arial" panose="020B0604020202020204" pitchFamily="34" charset="0"/>
                <a:cs typeface="Arial" panose="020B0604020202020204" pitchFamily="34" charset="0"/>
              </a:rPr>
              <a:t>RESEARCH </a:t>
            </a:r>
            <a:r>
              <a:rPr lang="en-US" altLang="en-US" sz="2800" b="1">
                <a:solidFill>
                  <a:srgbClr val="CFB991"/>
                </a:solidFill>
                <a:latin typeface="+mn-lt"/>
                <a:cs typeface="Arial" panose="020B0604020202020204" pitchFamily="34" charset="0"/>
              </a:rPr>
              <a:t>OBJECTIVES</a:t>
            </a:r>
            <a:endParaRPr lang="en-US" sz="2800" b="1">
              <a:solidFill>
                <a:srgbClr val="CFB991"/>
              </a:solidFill>
              <a:latin typeface="+mn-lt"/>
              <a:cs typeface="Arial" panose="020B0604020202020204" pitchFamily="34" charset="0"/>
            </a:endParaRPr>
          </a:p>
        </p:txBody>
      </p:sp>
      <p:sp>
        <p:nvSpPr>
          <p:cNvPr id="45" name="TextBox 44">
            <a:extLst>
              <a:ext uri="{FF2B5EF4-FFF2-40B4-BE49-F238E27FC236}">
                <a16:creationId xmlns:a16="http://schemas.microsoft.com/office/drawing/2014/main" id="{53719D0C-20CD-4A49-9DB4-9B23CCB25437}"/>
              </a:ext>
            </a:extLst>
          </p:cNvPr>
          <p:cNvSpPr txBox="1"/>
          <p:nvPr/>
        </p:nvSpPr>
        <p:spPr>
          <a:xfrm>
            <a:off x="511783" y="20776218"/>
            <a:ext cx="8792598" cy="1056379"/>
          </a:xfrm>
          <a:prstGeom prst="rect">
            <a:avLst/>
          </a:prstGeom>
          <a:noFill/>
        </p:spPr>
        <p:txBody>
          <a:bodyPr wrap="square" rtlCol="0">
            <a:spAutoFit/>
          </a:bodyPr>
          <a:lstStyle/>
          <a:p>
            <a:pPr marL="342892" indent="-342892">
              <a:lnSpc>
                <a:spcPct val="107000"/>
              </a:lnSpc>
              <a:spcBef>
                <a:spcPts val="0"/>
              </a:spcBef>
              <a:spcAft>
                <a:spcPts val="0"/>
              </a:spcAft>
              <a:buFont typeface="Arial" panose="020B0604020202020204" pitchFamily="34" charset="0"/>
              <a:buChar char="•"/>
            </a:pPr>
            <a:r>
              <a:rPr lang="en-US" sz="2000">
                <a:latin typeface="+mn-lt"/>
                <a:cs typeface="Arial" panose="020B0604020202020204" pitchFamily="34" charset="0"/>
              </a:rPr>
              <a:t>Which product features are appealing to potential customers? </a:t>
            </a:r>
          </a:p>
          <a:p>
            <a:pPr marL="342892" indent="-342892">
              <a:lnSpc>
                <a:spcPct val="107000"/>
              </a:lnSpc>
              <a:spcBef>
                <a:spcPts val="0"/>
              </a:spcBef>
              <a:spcAft>
                <a:spcPts val="0"/>
              </a:spcAft>
              <a:buFont typeface="Arial" panose="020B0604020202020204" pitchFamily="34" charset="0"/>
              <a:buChar char="•"/>
            </a:pPr>
            <a:r>
              <a:rPr lang="en-US" sz="2000">
                <a:latin typeface="+mn-lt"/>
                <a:cs typeface="Arial" panose="020B0604020202020204" pitchFamily="34" charset="0"/>
              </a:rPr>
              <a:t>What price structure is appealing to customers? </a:t>
            </a:r>
          </a:p>
          <a:p>
            <a:pPr marL="342892" indent="-342892">
              <a:lnSpc>
                <a:spcPct val="107000"/>
              </a:lnSpc>
              <a:spcBef>
                <a:spcPts val="0"/>
              </a:spcBef>
              <a:spcAft>
                <a:spcPts val="0"/>
              </a:spcAft>
              <a:buFont typeface="Arial" panose="020B0604020202020204" pitchFamily="34" charset="0"/>
              <a:buChar char="•"/>
            </a:pPr>
            <a:r>
              <a:rPr lang="en-US" sz="2000">
                <a:latin typeface="+mn-lt"/>
                <a:cs typeface="Arial" panose="020B0604020202020204" pitchFamily="34" charset="0"/>
              </a:rPr>
              <a:t>Who is our company of interest’s competition? </a:t>
            </a:r>
          </a:p>
        </p:txBody>
      </p:sp>
      <p:sp>
        <p:nvSpPr>
          <p:cNvPr id="46" name="Rectangle 45">
            <a:extLst>
              <a:ext uri="{FF2B5EF4-FFF2-40B4-BE49-F238E27FC236}">
                <a16:creationId xmlns:a16="http://schemas.microsoft.com/office/drawing/2014/main" id="{A9D1ABBD-E6B9-2C45-AD29-34CA268774E5}"/>
              </a:ext>
            </a:extLst>
          </p:cNvPr>
          <p:cNvSpPr>
            <a:spLocks/>
          </p:cNvSpPr>
          <p:nvPr/>
        </p:nvSpPr>
        <p:spPr bwMode="auto">
          <a:xfrm>
            <a:off x="34370033" y="-43980"/>
            <a:ext cx="9759101" cy="22014685"/>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Rectangle 47">
            <a:extLst>
              <a:ext uri="{FF2B5EF4-FFF2-40B4-BE49-F238E27FC236}">
                <a16:creationId xmlns:a16="http://schemas.microsoft.com/office/drawing/2014/main" id="{37CD8AE9-DC98-6545-930C-7B4ED50D2444}"/>
              </a:ext>
            </a:extLst>
          </p:cNvPr>
          <p:cNvSpPr/>
          <p:nvPr/>
        </p:nvSpPr>
        <p:spPr bwMode="auto">
          <a:xfrm>
            <a:off x="34359989" y="695672"/>
            <a:ext cx="4362426" cy="45873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Rectangle 48">
            <a:extLst>
              <a:ext uri="{FF2B5EF4-FFF2-40B4-BE49-F238E27FC236}">
                <a16:creationId xmlns:a16="http://schemas.microsoft.com/office/drawing/2014/main" id="{D99AE288-D0C2-384F-A445-82389DB91C66}"/>
              </a:ext>
            </a:extLst>
          </p:cNvPr>
          <p:cNvSpPr/>
          <p:nvPr/>
        </p:nvSpPr>
        <p:spPr>
          <a:xfrm>
            <a:off x="34977412" y="695672"/>
            <a:ext cx="4213035" cy="523220"/>
          </a:xfrm>
          <a:prstGeom prst="rect">
            <a:avLst/>
          </a:prstGeom>
        </p:spPr>
        <p:txBody>
          <a:bodyPr wrap="square">
            <a:spAutoFit/>
          </a:bodyPr>
          <a:lstStyle/>
          <a:p>
            <a:r>
              <a:rPr lang="en-US" sz="2800" b="1">
                <a:solidFill>
                  <a:srgbClr val="CFB991"/>
                </a:solidFill>
                <a:latin typeface="+mn-lt"/>
                <a:cs typeface="Arial" panose="020B0604020202020204" pitchFamily="34" charset="0"/>
              </a:rPr>
              <a:t>EXPECTED IMPACT</a:t>
            </a:r>
          </a:p>
        </p:txBody>
      </p:sp>
      <p:sp>
        <p:nvSpPr>
          <p:cNvPr id="51" name="Rectangle 50">
            <a:extLst>
              <a:ext uri="{FF2B5EF4-FFF2-40B4-BE49-F238E27FC236}">
                <a16:creationId xmlns:a16="http://schemas.microsoft.com/office/drawing/2014/main" id="{50C9CBDD-6FC8-4B44-8B30-953B4C4E8AE8}"/>
              </a:ext>
            </a:extLst>
          </p:cNvPr>
          <p:cNvSpPr/>
          <p:nvPr/>
        </p:nvSpPr>
        <p:spPr bwMode="auto">
          <a:xfrm>
            <a:off x="34377330" y="7465453"/>
            <a:ext cx="3874239" cy="68159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Rectangle 51">
            <a:extLst>
              <a:ext uri="{FF2B5EF4-FFF2-40B4-BE49-F238E27FC236}">
                <a16:creationId xmlns:a16="http://schemas.microsoft.com/office/drawing/2014/main" id="{F3707400-7926-F14B-9886-C9AB4F8BAE8C}"/>
              </a:ext>
            </a:extLst>
          </p:cNvPr>
          <p:cNvSpPr/>
          <p:nvPr/>
        </p:nvSpPr>
        <p:spPr>
          <a:xfrm>
            <a:off x="35068292" y="7486718"/>
            <a:ext cx="3480990" cy="523220"/>
          </a:xfrm>
          <a:prstGeom prst="rect">
            <a:avLst/>
          </a:prstGeom>
        </p:spPr>
        <p:txBody>
          <a:bodyPr wrap="square">
            <a:spAutoFit/>
          </a:bodyPr>
          <a:lstStyle/>
          <a:p>
            <a:r>
              <a:rPr lang="en-US" sz="2800" b="1">
                <a:solidFill>
                  <a:srgbClr val="CFB991"/>
                </a:solidFill>
                <a:latin typeface="+mn-lt"/>
                <a:cs typeface="Arial" panose="020B0604020202020204" pitchFamily="34" charset="0"/>
              </a:rPr>
              <a:t>CONCLUSIONS</a:t>
            </a:r>
          </a:p>
        </p:txBody>
      </p:sp>
      <p:sp>
        <p:nvSpPr>
          <p:cNvPr id="81" name="Rectangle 80">
            <a:extLst>
              <a:ext uri="{FF2B5EF4-FFF2-40B4-BE49-F238E27FC236}">
                <a16:creationId xmlns:a16="http://schemas.microsoft.com/office/drawing/2014/main" id="{4520EE9E-6A65-494B-B60B-8F2BC62F1956}"/>
              </a:ext>
            </a:extLst>
          </p:cNvPr>
          <p:cNvSpPr/>
          <p:nvPr/>
        </p:nvSpPr>
        <p:spPr bwMode="auto">
          <a:xfrm>
            <a:off x="34377928" y="16539514"/>
            <a:ext cx="4968630"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2" name="Rectangle 81">
            <a:extLst>
              <a:ext uri="{FF2B5EF4-FFF2-40B4-BE49-F238E27FC236}">
                <a16:creationId xmlns:a16="http://schemas.microsoft.com/office/drawing/2014/main" id="{A2339058-AD91-3640-B25A-B1554B263155}"/>
              </a:ext>
            </a:extLst>
          </p:cNvPr>
          <p:cNvSpPr/>
          <p:nvPr/>
        </p:nvSpPr>
        <p:spPr>
          <a:xfrm>
            <a:off x="34977412" y="16493958"/>
            <a:ext cx="4705362" cy="523220"/>
          </a:xfrm>
          <a:prstGeom prst="rect">
            <a:avLst/>
          </a:prstGeom>
        </p:spPr>
        <p:txBody>
          <a:bodyPr wrap="square">
            <a:spAutoFit/>
          </a:bodyPr>
          <a:lstStyle/>
          <a:p>
            <a:r>
              <a:rPr lang="en-US" sz="2800" b="1">
                <a:solidFill>
                  <a:srgbClr val="CFB991"/>
                </a:solidFill>
                <a:latin typeface="Arial" panose="020B0604020202020204" pitchFamily="34" charset="0"/>
                <a:cs typeface="Arial" panose="020B0604020202020204" pitchFamily="34" charset="0"/>
              </a:rPr>
              <a:t>ACKNOWLEDGEMENTS</a:t>
            </a:r>
          </a:p>
        </p:txBody>
      </p:sp>
      <p:sp>
        <p:nvSpPr>
          <p:cNvPr id="83" name="TextBox 82">
            <a:extLst>
              <a:ext uri="{FF2B5EF4-FFF2-40B4-BE49-F238E27FC236}">
                <a16:creationId xmlns:a16="http://schemas.microsoft.com/office/drawing/2014/main" id="{91FC6699-8CC3-8F45-9DCF-9D2C56647227}"/>
              </a:ext>
            </a:extLst>
          </p:cNvPr>
          <p:cNvSpPr txBox="1"/>
          <p:nvPr/>
        </p:nvSpPr>
        <p:spPr>
          <a:xfrm>
            <a:off x="35307639" y="17075543"/>
            <a:ext cx="7720512" cy="707886"/>
          </a:xfrm>
          <a:prstGeom prst="rect">
            <a:avLst/>
          </a:prstGeom>
          <a:noFill/>
        </p:spPr>
        <p:txBody>
          <a:bodyPr wrap="square">
            <a:spAutoFit/>
          </a:bodyPr>
          <a:lstStyle/>
          <a:p>
            <a:pPr algn="just"/>
            <a:r>
              <a:rPr lang="en-IN" sz="2000" spc="10">
                <a:latin typeface="+mn-lt"/>
                <a:cs typeface="Arial"/>
              </a:rPr>
              <a:t>We would like to thank Professor Matthew Lanham and our industry partner for this opportunity, their guidance, and support on this project.</a:t>
            </a:r>
          </a:p>
        </p:txBody>
      </p:sp>
      <p:pic>
        <p:nvPicPr>
          <p:cNvPr id="84" name="Picture 83">
            <a:extLst>
              <a:ext uri="{FF2B5EF4-FFF2-40B4-BE49-F238E27FC236}">
                <a16:creationId xmlns:a16="http://schemas.microsoft.com/office/drawing/2014/main" id="{317C0BCC-E345-0C4C-8478-1F2C9E0571D5}"/>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13503" y="-43979"/>
            <a:ext cx="9286875" cy="5183366"/>
          </a:xfrm>
          <a:prstGeom prst="rect">
            <a:avLst/>
          </a:prstGeom>
        </p:spPr>
      </p:pic>
      <p:sp>
        <p:nvSpPr>
          <p:cNvPr id="85" name="Rectangle 84">
            <a:extLst>
              <a:ext uri="{FF2B5EF4-FFF2-40B4-BE49-F238E27FC236}">
                <a16:creationId xmlns:a16="http://schemas.microsoft.com/office/drawing/2014/main" id="{BD9C05AA-017B-254C-BC15-E92E138174BF}"/>
              </a:ext>
            </a:extLst>
          </p:cNvPr>
          <p:cNvSpPr/>
          <p:nvPr/>
        </p:nvSpPr>
        <p:spPr bwMode="auto">
          <a:xfrm>
            <a:off x="9206172" y="502441"/>
            <a:ext cx="4606570" cy="62967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6" name="Rectangle 85">
            <a:extLst>
              <a:ext uri="{FF2B5EF4-FFF2-40B4-BE49-F238E27FC236}">
                <a16:creationId xmlns:a16="http://schemas.microsoft.com/office/drawing/2014/main" id="{BC9FDF4D-E332-1746-891A-1DBD5BC539A0}"/>
              </a:ext>
            </a:extLst>
          </p:cNvPr>
          <p:cNvSpPr/>
          <p:nvPr/>
        </p:nvSpPr>
        <p:spPr>
          <a:xfrm>
            <a:off x="9784621" y="502441"/>
            <a:ext cx="4789126" cy="523220"/>
          </a:xfrm>
          <a:prstGeom prst="rect">
            <a:avLst/>
          </a:prstGeom>
        </p:spPr>
        <p:txBody>
          <a:bodyPr wrap="square">
            <a:spAutoFit/>
          </a:bodyPr>
          <a:lstStyle/>
          <a:p>
            <a:r>
              <a:rPr lang="en-US" sz="2800" b="1">
                <a:solidFill>
                  <a:srgbClr val="CFB991"/>
                </a:solidFill>
                <a:latin typeface="Arial" panose="020B0604020202020204" pitchFamily="34" charset="0"/>
                <a:cs typeface="Arial" panose="020B0604020202020204" pitchFamily="34" charset="0"/>
              </a:rPr>
              <a:t>LITERATURE REVIEW</a:t>
            </a:r>
          </a:p>
        </p:txBody>
      </p:sp>
      <p:sp>
        <p:nvSpPr>
          <p:cNvPr id="87" name="Rectangle 106">
            <a:extLst>
              <a:ext uri="{FF2B5EF4-FFF2-40B4-BE49-F238E27FC236}">
                <a16:creationId xmlns:a16="http://schemas.microsoft.com/office/drawing/2014/main" id="{A7AE97E0-D740-3149-80B7-EB0878F05322}"/>
              </a:ext>
            </a:extLst>
          </p:cNvPr>
          <p:cNvSpPr>
            <a:spLocks noChangeArrowheads="1"/>
          </p:cNvSpPr>
          <p:nvPr/>
        </p:nvSpPr>
        <p:spPr bwMode="auto">
          <a:xfrm>
            <a:off x="9784620" y="1402498"/>
            <a:ext cx="5441822" cy="2318737"/>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0">
                <a:latin typeface="+mn-lt"/>
                <a:cs typeface="Arial"/>
              </a:rPr>
              <a:t>Reviewing several published papers helped us establish a base for the methodology. But our biggest challenge was the niche of clientele of our product. This fact required us to go detail hunting in order to realize our target customer.</a:t>
            </a:r>
            <a:endParaRPr lang="en-US" sz="2000">
              <a:latin typeface="+mn-lt"/>
              <a:cs typeface="Arial"/>
            </a:endParaRPr>
          </a:p>
        </p:txBody>
      </p:sp>
      <p:sp>
        <p:nvSpPr>
          <p:cNvPr id="90" name="Rectangle 89">
            <a:extLst>
              <a:ext uri="{FF2B5EF4-FFF2-40B4-BE49-F238E27FC236}">
                <a16:creationId xmlns:a16="http://schemas.microsoft.com/office/drawing/2014/main" id="{23ECD96D-DE0F-F347-A200-C032F611B845}"/>
              </a:ext>
            </a:extLst>
          </p:cNvPr>
          <p:cNvSpPr/>
          <p:nvPr/>
        </p:nvSpPr>
        <p:spPr bwMode="auto">
          <a:xfrm>
            <a:off x="9206172" y="8755854"/>
            <a:ext cx="3995975" cy="62967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11" name="Picture 110">
            <a:extLst>
              <a:ext uri="{FF2B5EF4-FFF2-40B4-BE49-F238E27FC236}">
                <a16:creationId xmlns:a16="http://schemas.microsoft.com/office/drawing/2014/main" id="{D43B72FF-846D-AE4D-8384-AE6597EFFB5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287589" y="18717962"/>
            <a:ext cx="3669073" cy="2894238"/>
          </a:xfrm>
          <a:prstGeom prst="rect">
            <a:avLst/>
          </a:prstGeom>
        </p:spPr>
      </p:pic>
      <p:pic>
        <p:nvPicPr>
          <p:cNvPr id="113" name="Picture 14" descr="Demographics - Free seo and web icons">
            <a:extLst>
              <a:ext uri="{FF2B5EF4-FFF2-40B4-BE49-F238E27FC236}">
                <a16:creationId xmlns:a16="http://schemas.microsoft.com/office/drawing/2014/main" id="{2DBE57CA-9528-A54F-8BF5-33F2C32123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615" y="15544818"/>
            <a:ext cx="1502896" cy="1502896"/>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114">
            <a:extLst>
              <a:ext uri="{FF2B5EF4-FFF2-40B4-BE49-F238E27FC236}">
                <a16:creationId xmlns:a16="http://schemas.microsoft.com/office/drawing/2014/main" id="{A5F2923B-6FD1-2A43-997A-9001D7D9C4EF}"/>
              </a:ext>
            </a:extLst>
          </p:cNvPr>
          <p:cNvSpPr/>
          <p:nvPr/>
        </p:nvSpPr>
        <p:spPr>
          <a:xfrm>
            <a:off x="9835875" y="8762385"/>
            <a:ext cx="3441531" cy="523220"/>
          </a:xfrm>
          <a:prstGeom prst="rect">
            <a:avLst/>
          </a:prstGeom>
        </p:spPr>
        <p:txBody>
          <a:bodyPr wrap="square">
            <a:spAutoFit/>
          </a:bodyPr>
          <a:lstStyle/>
          <a:p>
            <a:r>
              <a:rPr lang="en-US" sz="2800" b="1">
                <a:solidFill>
                  <a:srgbClr val="CFB991"/>
                </a:solidFill>
                <a:latin typeface="+mn-lt"/>
                <a:cs typeface="Arial" panose="020B0604020202020204" pitchFamily="34" charset="0"/>
              </a:rPr>
              <a:t>METHODOLOGY</a:t>
            </a:r>
          </a:p>
        </p:txBody>
      </p:sp>
      <p:pic>
        <p:nvPicPr>
          <p:cNvPr id="27666" name="Picture 18" descr="Database usage - Free computer icons">
            <a:extLst>
              <a:ext uri="{FF2B5EF4-FFF2-40B4-BE49-F238E27FC236}">
                <a16:creationId xmlns:a16="http://schemas.microsoft.com/office/drawing/2014/main" id="{5D7AFD08-6CB1-274D-80C9-FAE3FF21F2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2897" y="17966252"/>
            <a:ext cx="1479238" cy="1479238"/>
          </a:xfrm>
          <a:prstGeom prst="rect">
            <a:avLst/>
          </a:prstGeom>
          <a:noFill/>
          <a:extLst>
            <a:ext uri="{909E8E84-426E-40DD-AFC4-6F175D3DCCD1}">
              <a14:hiddenFill xmlns:a14="http://schemas.microsoft.com/office/drawing/2010/main">
                <a:solidFill>
                  <a:srgbClr val="FFFFFF"/>
                </a:solidFill>
              </a14:hiddenFill>
            </a:ext>
          </a:extLst>
        </p:spPr>
      </p:pic>
      <p:pic>
        <p:nvPicPr>
          <p:cNvPr id="27668" name="Picture 20" descr="How to Live Meaningfully with EQ: 10 Tips for a Purpose Driven Life • Six  Seconds">
            <a:extLst>
              <a:ext uri="{FF2B5EF4-FFF2-40B4-BE49-F238E27FC236}">
                <a16:creationId xmlns:a16="http://schemas.microsoft.com/office/drawing/2014/main" id="{1FD1640E-E7B7-3144-B4FA-6F38FA57BC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4182" y="15365085"/>
            <a:ext cx="1697649" cy="1697649"/>
          </a:xfrm>
          <a:prstGeom prst="rect">
            <a:avLst/>
          </a:prstGeom>
          <a:noFill/>
          <a:extLst>
            <a:ext uri="{909E8E84-426E-40DD-AFC4-6F175D3DCCD1}">
              <a14:hiddenFill xmlns:a14="http://schemas.microsoft.com/office/drawing/2010/main">
                <a:solidFill>
                  <a:srgbClr val="FFFFFF"/>
                </a:solidFill>
              </a14:hiddenFill>
            </a:ext>
          </a:extLst>
        </p:spPr>
      </p:pic>
      <p:pic>
        <p:nvPicPr>
          <p:cNvPr id="27670" name="Picture 22" descr="New User Icon #159491 - Free Icons Library">
            <a:extLst>
              <a:ext uri="{FF2B5EF4-FFF2-40B4-BE49-F238E27FC236}">
                <a16:creationId xmlns:a16="http://schemas.microsoft.com/office/drawing/2014/main" id="{DC6D1A3E-4D16-EC45-85D2-71D81FA3CB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0059" y="17789397"/>
            <a:ext cx="1697649" cy="1697649"/>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a:extLst>
              <a:ext uri="{FF2B5EF4-FFF2-40B4-BE49-F238E27FC236}">
                <a16:creationId xmlns:a16="http://schemas.microsoft.com/office/drawing/2014/main" id="{F441E699-0E07-BE4E-8242-EF8923ABCA43}"/>
              </a:ext>
            </a:extLst>
          </p:cNvPr>
          <p:cNvSpPr/>
          <p:nvPr/>
        </p:nvSpPr>
        <p:spPr>
          <a:xfrm>
            <a:off x="-926" y="17190664"/>
            <a:ext cx="2069977" cy="400110"/>
          </a:xfrm>
          <a:prstGeom prst="rect">
            <a:avLst/>
          </a:prstGeom>
        </p:spPr>
        <p:txBody>
          <a:bodyPr wrap="square">
            <a:spAutoFit/>
          </a:bodyPr>
          <a:lstStyle/>
          <a:p>
            <a:pPr algn="ctr"/>
            <a:r>
              <a:rPr lang="en-US" sz="2000" b="1" i="1">
                <a:latin typeface="Arial" panose="020B0604020202020204" pitchFamily="34" charset="0"/>
                <a:cs typeface="Arial" panose="020B0604020202020204" pitchFamily="34" charset="0"/>
              </a:rPr>
              <a:t>Demographics</a:t>
            </a:r>
          </a:p>
        </p:txBody>
      </p:sp>
      <p:sp>
        <p:nvSpPr>
          <p:cNvPr id="121" name="Rectangle 120">
            <a:extLst>
              <a:ext uri="{FF2B5EF4-FFF2-40B4-BE49-F238E27FC236}">
                <a16:creationId xmlns:a16="http://schemas.microsoft.com/office/drawing/2014/main" id="{373E960F-FF58-E545-BA8C-BA6AE4401763}"/>
              </a:ext>
            </a:extLst>
          </p:cNvPr>
          <p:cNvSpPr/>
          <p:nvPr/>
        </p:nvSpPr>
        <p:spPr>
          <a:xfrm>
            <a:off x="2226172" y="19548266"/>
            <a:ext cx="2069977" cy="400110"/>
          </a:xfrm>
          <a:prstGeom prst="rect">
            <a:avLst/>
          </a:prstGeom>
        </p:spPr>
        <p:txBody>
          <a:bodyPr wrap="square">
            <a:spAutoFit/>
          </a:bodyPr>
          <a:lstStyle/>
          <a:p>
            <a:pPr algn="ctr"/>
            <a:r>
              <a:rPr lang="en-US" sz="2000" b="1" i="1">
                <a:latin typeface="Arial" panose="020B0604020202020204" pitchFamily="34" charset="0"/>
                <a:cs typeface="Arial" panose="020B0604020202020204" pitchFamily="34" charset="0"/>
              </a:rPr>
              <a:t>Current Usage</a:t>
            </a:r>
          </a:p>
        </p:txBody>
      </p:sp>
      <p:sp>
        <p:nvSpPr>
          <p:cNvPr id="122" name="Rectangle 121">
            <a:extLst>
              <a:ext uri="{FF2B5EF4-FFF2-40B4-BE49-F238E27FC236}">
                <a16:creationId xmlns:a16="http://schemas.microsoft.com/office/drawing/2014/main" id="{BD124239-5660-464A-98F3-3EE7CC334DA4}"/>
              </a:ext>
            </a:extLst>
          </p:cNvPr>
          <p:cNvSpPr/>
          <p:nvPr/>
        </p:nvSpPr>
        <p:spPr>
          <a:xfrm>
            <a:off x="4714897" y="17238069"/>
            <a:ext cx="2069977" cy="400110"/>
          </a:xfrm>
          <a:prstGeom prst="rect">
            <a:avLst/>
          </a:prstGeom>
        </p:spPr>
        <p:txBody>
          <a:bodyPr wrap="square">
            <a:spAutoFit/>
          </a:bodyPr>
          <a:lstStyle/>
          <a:p>
            <a:pPr algn="ctr"/>
            <a:r>
              <a:rPr lang="en-US" sz="2000" b="1" i="1">
                <a:latin typeface="Arial" panose="020B0604020202020204" pitchFamily="34" charset="0"/>
                <a:cs typeface="Arial" panose="020B0604020202020204" pitchFamily="34" charset="0"/>
              </a:rPr>
              <a:t>Unmet Needs</a:t>
            </a:r>
          </a:p>
        </p:txBody>
      </p:sp>
      <p:sp>
        <p:nvSpPr>
          <p:cNvPr id="123" name="Rectangle 122">
            <a:extLst>
              <a:ext uri="{FF2B5EF4-FFF2-40B4-BE49-F238E27FC236}">
                <a16:creationId xmlns:a16="http://schemas.microsoft.com/office/drawing/2014/main" id="{9540DC0E-3992-7040-B942-617FD258C143}"/>
              </a:ext>
            </a:extLst>
          </p:cNvPr>
          <p:cNvSpPr/>
          <p:nvPr/>
        </p:nvSpPr>
        <p:spPr>
          <a:xfrm>
            <a:off x="7172306" y="19648078"/>
            <a:ext cx="2069977" cy="400110"/>
          </a:xfrm>
          <a:prstGeom prst="rect">
            <a:avLst/>
          </a:prstGeom>
        </p:spPr>
        <p:txBody>
          <a:bodyPr wrap="square">
            <a:spAutoFit/>
          </a:bodyPr>
          <a:lstStyle/>
          <a:p>
            <a:pPr algn="ctr"/>
            <a:r>
              <a:rPr lang="en-US" sz="2000" b="1" i="1">
                <a:latin typeface="Arial" panose="020B0604020202020204" pitchFamily="34" charset="0"/>
                <a:cs typeface="Arial" panose="020B0604020202020204" pitchFamily="34" charset="0"/>
              </a:rPr>
              <a:t>New Users</a:t>
            </a:r>
          </a:p>
        </p:txBody>
      </p:sp>
      <p:sp>
        <p:nvSpPr>
          <p:cNvPr id="124" name="Rectangle 123">
            <a:extLst>
              <a:ext uri="{FF2B5EF4-FFF2-40B4-BE49-F238E27FC236}">
                <a16:creationId xmlns:a16="http://schemas.microsoft.com/office/drawing/2014/main" id="{D41AFA1D-9295-ED46-9E4E-6A9517B985F6}"/>
              </a:ext>
            </a:extLst>
          </p:cNvPr>
          <p:cNvSpPr/>
          <p:nvPr/>
        </p:nvSpPr>
        <p:spPr>
          <a:xfrm>
            <a:off x="7206383" y="17705262"/>
            <a:ext cx="1865408" cy="2443559"/>
          </a:xfrm>
          <a:prstGeom prst="rect">
            <a:avLst/>
          </a:prstGeom>
          <a:solidFill>
            <a:schemeClr val="accent1">
              <a:alpha val="0"/>
            </a:schemeClr>
          </a:solidFill>
          <a:ln w="22225">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5" name="Rectangle 106">
            <a:extLst>
              <a:ext uri="{FF2B5EF4-FFF2-40B4-BE49-F238E27FC236}">
                <a16:creationId xmlns:a16="http://schemas.microsoft.com/office/drawing/2014/main" id="{E4822CB6-4BF2-D144-9C55-4C78070E278D}"/>
              </a:ext>
            </a:extLst>
          </p:cNvPr>
          <p:cNvSpPr>
            <a:spLocks noChangeArrowheads="1"/>
          </p:cNvSpPr>
          <p:nvPr/>
        </p:nvSpPr>
        <p:spPr bwMode="auto">
          <a:xfrm>
            <a:off x="4261737" y="18274760"/>
            <a:ext cx="2816847" cy="1076558"/>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r>
              <a:rPr lang="en-US" sz="2000" b="1" i="1" spc="10">
                <a:latin typeface="Arial"/>
                <a:cs typeface="Arial"/>
              </a:rPr>
              <a:t>Goal 1: Identify potential customers and narrow down the target segments</a:t>
            </a:r>
            <a:endParaRPr lang="en-US" sz="2000" b="1" i="1" spc="10">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A2C44C94-0548-FD47-9D2C-4FD04490E2AA}"/>
              </a:ext>
            </a:extLst>
          </p:cNvPr>
          <p:cNvSpPr/>
          <p:nvPr/>
        </p:nvSpPr>
        <p:spPr>
          <a:xfrm>
            <a:off x="4776042" y="15571614"/>
            <a:ext cx="1865408" cy="2443559"/>
          </a:xfrm>
          <a:prstGeom prst="rect">
            <a:avLst/>
          </a:prstGeom>
          <a:solidFill>
            <a:schemeClr val="accent1">
              <a:alpha val="0"/>
            </a:schemeClr>
          </a:solidFill>
          <a:ln w="22225">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06">
            <a:extLst>
              <a:ext uri="{FF2B5EF4-FFF2-40B4-BE49-F238E27FC236}">
                <a16:creationId xmlns:a16="http://schemas.microsoft.com/office/drawing/2014/main" id="{1E04006D-1ECF-D441-9458-DC819CC7262C}"/>
              </a:ext>
            </a:extLst>
          </p:cNvPr>
          <p:cNvSpPr>
            <a:spLocks noChangeArrowheads="1"/>
          </p:cNvSpPr>
          <p:nvPr/>
        </p:nvSpPr>
        <p:spPr bwMode="auto">
          <a:xfrm>
            <a:off x="6702595" y="15269872"/>
            <a:ext cx="2265793" cy="2043134"/>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r>
              <a:rPr lang="en-US" sz="2000" b="1" i="1" spc="10">
                <a:latin typeface="Arial"/>
                <a:cs typeface="Arial"/>
              </a:rPr>
              <a:t>Goal 2: Analyze customer preferences</a:t>
            </a:r>
            <a:endParaRPr lang="en-US" sz="2000" b="1" i="1" spc="10">
              <a:latin typeface="Arial" panose="020B0604020202020204" pitchFamily="34" charset="0"/>
              <a:cs typeface="Arial" panose="020B0604020202020204" pitchFamily="34" charset="0"/>
            </a:endParaRPr>
          </a:p>
        </p:txBody>
      </p:sp>
      <p:cxnSp>
        <p:nvCxnSpPr>
          <p:cNvPr id="116" name="Elbow Connector 115">
            <a:extLst>
              <a:ext uri="{FF2B5EF4-FFF2-40B4-BE49-F238E27FC236}">
                <a16:creationId xmlns:a16="http://schemas.microsoft.com/office/drawing/2014/main" id="{87846347-D6A7-C343-B4C4-7C08139E1EB4}"/>
              </a:ext>
            </a:extLst>
          </p:cNvPr>
          <p:cNvCxnSpPr/>
          <p:nvPr/>
        </p:nvCxnSpPr>
        <p:spPr bwMode="auto">
          <a:xfrm rot="16200000" flipH="1">
            <a:off x="1670685" y="16374421"/>
            <a:ext cx="1706656" cy="1477005"/>
          </a:xfrm>
          <a:prstGeom prst="bentConnector3">
            <a:avLst>
              <a:gd name="adj1" fmla="val -29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Elbow Connector 118">
            <a:extLst>
              <a:ext uri="{FF2B5EF4-FFF2-40B4-BE49-F238E27FC236}">
                <a16:creationId xmlns:a16="http://schemas.microsoft.com/office/drawing/2014/main" id="{60A9A15F-F85F-8546-A05F-7E4715A8BF22}"/>
              </a:ext>
            </a:extLst>
          </p:cNvPr>
          <p:cNvCxnSpPr>
            <a:cxnSpLocks/>
            <a:stCxn id="27666" idx="3"/>
            <a:endCxn id="126" idx="1"/>
          </p:cNvCxnSpPr>
          <p:nvPr/>
        </p:nvCxnSpPr>
        <p:spPr bwMode="auto">
          <a:xfrm flipV="1">
            <a:off x="4002135" y="16793394"/>
            <a:ext cx="773907" cy="1912477"/>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1" name="Elbow Connector 27650">
            <a:extLst>
              <a:ext uri="{FF2B5EF4-FFF2-40B4-BE49-F238E27FC236}">
                <a16:creationId xmlns:a16="http://schemas.microsoft.com/office/drawing/2014/main" id="{7CCC17C4-C5EE-D74B-B014-4AC92BF2FF08}"/>
              </a:ext>
            </a:extLst>
          </p:cNvPr>
          <p:cNvCxnSpPr>
            <a:stCxn id="126" idx="3"/>
            <a:endCxn id="124" idx="0"/>
          </p:cNvCxnSpPr>
          <p:nvPr/>
        </p:nvCxnSpPr>
        <p:spPr bwMode="auto">
          <a:xfrm>
            <a:off x="6641450" y="16793394"/>
            <a:ext cx="1497637" cy="911868"/>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Box 113">
            <a:extLst>
              <a:ext uri="{FF2B5EF4-FFF2-40B4-BE49-F238E27FC236}">
                <a16:creationId xmlns:a16="http://schemas.microsoft.com/office/drawing/2014/main" id="{CE5CB694-7FFA-2741-A1C2-9F526F9D7816}"/>
              </a:ext>
            </a:extLst>
          </p:cNvPr>
          <p:cNvSpPr txBox="1"/>
          <p:nvPr/>
        </p:nvSpPr>
        <p:spPr>
          <a:xfrm>
            <a:off x="10346060" y="9635545"/>
            <a:ext cx="22366545" cy="1323439"/>
          </a:xfrm>
          <a:prstGeom prst="rect">
            <a:avLst/>
          </a:prstGeom>
          <a:noFill/>
        </p:spPr>
        <p:txBody>
          <a:bodyPr wrap="square" rtlCol="0">
            <a:spAutoFit/>
          </a:bodyPr>
          <a:lstStyle/>
          <a:p>
            <a:r>
              <a:rPr lang="en-US" sz="2000">
                <a:latin typeface="+mn-lt"/>
                <a:cs typeface="Arial" panose="020B0604020202020204" pitchFamily="34" charset="0"/>
              </a:rPr>
              <a:t>The methodology was carefully curated to incorporate the intersection of product and market requirements. The Research Objective helps us in understanding the basic requirements of the client with respect to the market needs. The Research Design and Implementation will guide the market survey outline and define competitor offerings, their pricing, and industry standards. The Data Prep and Analysis and QFD will help us gain significant insights from the survey outcome and in targeting our services to the right customer. An initial EDA would be performed on the gathered data to extract the insights. The results will be driving the user demand, customer profiles, our value propositions, and pricing strategy.</a:t>
            </a:r>
          </a:p>
        </p:txBody>
      </p:sp>
      <p:pic>
        <p:nvPicPr>
          <p:cNvPr id="2052" name="Picture 4">
            <a:extLst>
              <a:ext uri="{FF2B5EF4-FFF2-40B4-BE49-F238E27FC236}">
                <a16:creationId xmlns:a16="http://schemas.microsoft.com/office/drawing/2014/main" id="{CB4DE73F-4192-C946-AB00-900C9A7012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14203" y="6135548"/>
            <a:ext cx="2133716" cy="21337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urvey - Free communications icons">
            <a:extLst>
              <a:ext uri="{FF2B5EF4-FFF2-40B4-BE49-F238E27FC236}">
                <a16:creationId xmlns:a16="http://schemas.microsoft.com/office/drawing/2014/main" id="{CAE40753-3157-BB49-8025-8C4DDEF8E4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18021" y="3721235"/>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Survey - Free communications icons">
            <a:extLst>
              <a:ext uri="{FF2B5EF4-FFF2-40B4-BE49-F238E27FC236}">
                <a16:creationId xmlns:a16="http://schemas.microsoft.com/office/drawing/2014/main" id="{5ED2CC1C-8848-0941-AA28-9528554CF4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59640" y="3721235"/>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Survey - Free communications icons">
            <a:extLst>
              <a:ext uri="{FF2B5EF4-FFF2-40B4-BE49-F238E27FC236}">
                <a16:creationId xmlns:a16="http://schemas.microsoft.com/office/drawing/2014/main" id="{7207F519-C625-5A4A-B612-BEE7904919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01259" y="3721235"/>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13" name="Triangle 12">
            <a:extLst>
              <a:ext uri="{FF2B5EF4-FFF2-40B4-BE49-F238E27FC236}">
                <a16:creationId xmlns:a16="http://schemas.microsoft.com/office/drawing/2014/main" id="{AA545C6C-FB81-5244-9E75-AC148010D3E4}"/>
              </a:ext>
            </a:extLst>
          </p:cNvPr>
          <p:cNvSpPr/>
          <p:nvPr/>
        </p:nvSpPr>
        <p:spPr bwMode="auto">
          <a:xfrm rot="10800000">
            <a:off x="10318021" y="5410333"/>
            <a:ext cx="4526080" cy="510675"/>
          </a:xfrm>
          <a:prstGeom prst="triangle">
            <a:avLst/>
          </a:prstGeom>
          <a:solidFill>
            <a:srgbClr val="CFB99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6" name="Picture 15">
            <a:extLst>
              <a:ext uri="{FF2B5EF4-FFF2-40B4-BE49-F238E27FC236}">
                <a16:creationId xmlns:a16="http://schemas.microsoft.com/office/drawing/2014/main" id="{38BBF445-11F3-4DBA-9D57-81DBB5E5FF40}"/>
              </a:ext>
            </a:extLst>
          </p:cNvPr>
          <p:cNvPicPr>
            <a:picLocks noChangeAspect="1"/>
          </p:cNvPicPr>
          <p:nvPr/>
        </p:nvPicPr>
        <p:blipFill>
          <a:blip r:embed="rId11"/>
          <a:stretch>
            <a:fillRect/>
          </a:stretch>
        </p:blipFill>
        <p:spPr>
          <a:xfrm>
            <a:off x="15850492" y="145880"/>
            <a:ext cx="16620897" cy="9489665"/>
          </a:xfrm>
          <a:prstGeom prst="rect">
            <a:avLst/>
          </a:prstGeom>
        </p:spPr>
      </p:pic>
      <p:pic>
        <p:nvPicPr>
          <p:cNvPr id="14" name="Picture 13" descr="Diagram&#10;&#10;Description automatically generated">
            <a:extLst>
              <a:ext uri="{FF2B5EF4-FFF2-40B4-BE49-F238E27FC236}">
                <a16:creationId xmlns:a16="http://schemas.microsoft.com/office/drawing/2014/main" id="{D878E55A-3051-D54A-9CDD-4C117A1250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81267" y="11288207"/>
            <a:ext cx="25188766" cy="10584559"/>
          </a:xfrm>
          <a:prstGeom prst="rect">
            <a:avLst/>
          </a:prstGeom>
        </p:spPr>
      </p:pic>
      <p:graphicFrame>
        <p:nvGraphicFramePr>
          <p:cNvPr id="15" name="Chart 14">
            <a:extLst>
              <a:ext uri="{FF2B5EF4-FFF2-40B4-BE49-F238E27FC236}">
                <a16:creationId xmlns:a16="http://schemas.microsoft.com/office/drawing/2014/main" id="{7F6D5555-9845-0142-8808-00643B40B2B5}"/>
              </a:ext>
            </a:extLst>
          </p:cNvPr>
          <p:cNvGraphicFramePr/>
          <p:nvPr>
            <p:extLst>
              <p:ext uri="{D42A27DB-BD31-4B8C-83A1-F6EECF244321}">
                <p14:modId xmlns:p14="http://schemas.microsoft.com/office/powerpoint/2010/main" val="2448629792"/>
              </p:ext>
            </p:extLst>
          </p:nvPr>
        </p:nvGraphicFramePr>
        <p:xfrm>
          <a:off x="35928955" y="8598377"/>
          <a:ext cx="1986395" cy="1520596"/>
        </p:xfrm>
        <a:graphic>
          <a:graphicData uri="http://schemas.openxmlformats.org/drawingml/2006/chart">
            <c:chart xmlns:c="http://schemas.openxmlformats.org/drawingml/2006/chart" xmlns:r="http://schemas.openxmlformats.org/officeDocument/2006/relationships" r:id="rId13"/>
          </a:graphicData>
        </a:graphic>
      </p:graphicFrame>
      <p:sp>
        <p:nvSpPr>
          <p:cNvPr id="17" name="TextBox 16">
            <a:extLst>
              <a:ext uri="{FF2B5EF4-FFF2-40B4-BE49-F238E27FC236}">
                <a16:creationId xmlns:a16="http://schemas.microsoft.com/office/drawing/2014/main" id="{05B4E025-4DA6-5943-801B-A3E181CD39AB}"/>
              </a:ext>
            </a:extLst>
          </p:cNvPr>
          <p:cNvSpPr txBox="1"/>
          <p:nvPr/>
        </p:nvSpPr>
        <p:spPr>
          <a:xfrm>
            <a:off x="35928954" y="9929029"/>
            <a:ext cx="1986395" cy="400110"/>
          </a:xfrm>
          <a:prstGeom prst="rect">
            <a:avLst/>
          </a:prstGeom>
          <a:noFill/>
        </p:spPr>
        <p:txBody>
          <a:bodyPr wrap="square" rtlCol="0">
            <a:spAutoFit/>
          </a:bodyPr>
          <a:lstStyle/>
          <a:p>
            <a:pPr algn="ctr"/>
            <a:r>
              <a:rPr lang="en-US" sz="2000" b="1" i="1"/>
              <a:t>English</a:t>
            </a:r>
          </a:p>
        </p:txBody>
      </p:sp>
      <p:graphicFrame>
        <p:nvGraphicFramePr>
          <p:cNvPr id="59" name="Chart 58">
            <a:extLst>
              <a:ext uri="{FF2B5EF4-FFF2-40B4-BE49-F238E27FC236}">
                <a16:creationId xmlns:a16="http://schemas.microsoft.com/office/drawing/2014/main" id="{14B2DC00-4AF3-2248-8453-41C2E8A641BB}"/>
              </a:ext>
            </a:extLst>
          </p:cNvPr>
          <p:cNvGraphicFramePr/>
          <p:nvPr>
            <p:extLst>
              <p:ext uri="{D42A27DB-BD31-4B8C-83A1-F6EECF244321}">
                <p14:modId xmlns:p14="http://schemas.microsoft.com/office/powerpoint/2010/main" val="3035285909"/>
              </p:ext>
            </p:extLst>
          </p:nvPr>
        </p:nvGraphicFramePr>
        <p:xfrm>
          <a:off x="38157285" y="8598377"/>
          <a:ext cx="1986395" cy="1520596"/>
        </p:xfrm>
        <a:graphic>
          <a:graphicData uri="http://schemas.openxmlformats.org/drawingml/2006/chart">
            <c:chart xmlns:c="http://schemas.openxmlformats.org/drawingml/2006/chart" xmlns:r="http://schemas.openxmlformats.org/officeDocument/2006/relationships" r:id="rId14"/>
          </a:graphicData>
        </a:graphic>
      </p:graphicFrame>
      <p:sp>
        <p:nvSpPr>
          <p:cNvPr id="60" name="TextBox 59">
            <a:extLst>
              <a:ext uri="{FF2B5EF4-FFF2-40B4-BE49-F238E27FC236}">
                <a16:creationId xmlns:a16="http://schemas.microsoft.com/office/drawing/2014/main" id="{BF96EA76-0264-7240-AE87-D6268684CA57}"/>
              </a:ext>
            </a:extLst>
          </p:cNvPr>
          <p:cNvSpPr txBox="1"/>
          <p:nvPr/>
        </p:nvSpPr>
        <p:spPr>
          <a:xfrm>
            <a:off x="38157284" y="9929029"/>
            <a:ext cx="1986395" cy="400110"/>
          </a:xfrm>
          <a:prstGeom prst="rect">
            <a:avLst/>
          </a:prstGeom>
          <a:noFill/>
        </p:spPr>
        <p:txBody>
          <a:bodyPr wrap="square" rtlCol="0">
            <a:spAutoFit/>
          </a:bodyPr>
          <a:lstStyle/>
          <a:p>
            <a:pPr algn="ctr"/>
            <a:r>
              <a:rPr lang="en-US" sz="2000" b="1" i="1"/>
              <a:t>Spanish</a:t>
            </a:r>
          </a:p>
        </p:txBody>
      </p:sp>
      <p:graphicFrame>
        <p:nvGraphicFramePr>
          <p:cNvPr id="61" name="Chart 60">
            <a:extLst>
              <a:ext uri="{FF2B5EF4-FFF2-40B4-BE49-F238E27FC236}">
                <a16:creationId xmlns:a16="http://schemas.microsoft.com/office/drawing/2014/main" id="{858FAB3D-7348-B545-821C-D77192089DBA}"/>
              </a:ext>
            </a:extLst>
          </p:cNvPr>
          <p:cNvGraphicFramePr/>
          <p:nvPr>
            <p:extLst>
              <p:ext uri="{D42A27DB-BD31-4B8C-83A1-F6EECF244321}">
                <p14:modId xmlns:p14="http://schemas.microsoft.com/office/powerpoint/2010/main" val="331582208"/>
              </p:ext>
            </p:extLst>
          </p:nvPr>
        </p:nvGraphicFramePr>
        <p:xfrm>
          <a:off x="40331380" y="8598377"/>
          <a:ext cx="1986395" cy="1520596"/>
        </p:xfrm>
        <a:graphic>
          <a:graphicData uri="http://schemas.openxmlformats.org/drawingml/2006/chart">
            <c:chart xmlns:c="http://schemas.openxmlformats.org/drawingml/2006/chart" xmlns:r="http://schemas.openxmlformats.org/officeDocument/2006/relationships" r:id="rId15"/>
          </a:graphicData>
        </a:graphic>
      </p:graphicFrame>
      <p:sp>
        <p:nvSpPr>
          <p:cNvPr id="62" name="TextBox 61">
            <a:extLst>
              <a:ext uri="{FF2B5EF4-FFF2-40B4-BE49-F238E27FC236}">
                <a16:creationId xmlns:a16="http://schemas.microsoft.com/office/drawing/2014/main" id="{477E48B5-40D2-8B47-A68D-A9CC4AACB28A}"/>
              </a:ext>
            </a:extLst>
          </p:cNvPr>
          <p:cNvSpPr txBox="1"/>
          <p:nvPr/>
        </p:nvSpPr>
        <p:spPr>
          <a:xfrm>
            <a:off x="40331379" y="9929029"/>
            <a:ext cx="1986395" cy="400110"/>
          </a:xfrm>
          <a:prstGeom prst="rect">
            <a:avLst/>
          </a:prstGeom>
          <a:noFill/>
        </p:spPr>
        <p:txBody>
          <a:bodyPr wrap="square" rtlCol="0">
            <a:spAutoFit/>
          </a:bodyPr>
          <a:lstStyle/>
          <a:p>
            <a:pPr algn="ctr"/>
            <a:r>
              <a:rPr lang="en-US" sz="2000" b="1" i="1"/>
              <a:t>Mandarin</a:t>
            </a:r>
          </a:p>
        </p:txBody>
      </p:sp>
      <p:sp>
        <p:nvSpPr>
          <p:cNvPr id="63" name="TextBox 62">
            <a:extLst>
              <a:ext uri="{FF2B5EF4-FFF2-40B4-BE49-F238E27FC236}">
                <a16:creationId xmlns:a16="http://schemas.microsoft.com/office/drawing/2014/main" id="{6CBF3428-3679-754F-9263-E1D4A595EA1C}"/>
              </a:ext>
            </a:extLst>
          </p:cNvPr>
          <p:cNvSpPr txBox="1"/>
          <p:nvPr/>
        </p:nvSpPr>
        <p:spPr>
          <a:xfrm>
            <a:off x="34553700" y="8270944"/>
            <a:ext cx="9337500" cy="400110"/>
          </a:xfrm>
          <a:prstGeom prst="rect">
            <a:avLst/>
          </a:prstGeom>
          <a:noFill/>
        </p:spPr>
        <p:txBody>
          <a:bodyPr wrap="square" rtlCol="0">
            <a:spAutoFit/>
          </a:bodyPr>
          <a:lstStyle/>
          <a:p>
            <a:pPr algn="ctr"/>
            <a:r>
              <a:rPr lang="en-US" sz="2000" b="1" i="1"/>
              <a:t>The following are the most desired languages for translation and should be the focus</a:t>
            </a:r>
          </a:p>
        </p:txBody>
      </p:sp>
      <p:pic>
        <p:nvPicPr>
          <p:cNvPr id="1030" name="Picture 6" descr="Checkmark PNG, Checkmark Transparent Background - FreeIconsPNG">
            <a:extLst>
              <a:ext uri="{FF2B5EF4-FFF2-40B4-BE49-F238E27FC236}">
                <a16:creationId xmlns:a16="http://schemas.microsoft.com/office/drawing/2014/main" id="{477A9877-B9D7-814C-8498-48887658AFE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547311" y="3719957"/>
            <a:ext cx="1149360" cy="10595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6D83F829-C53E-514F-9DC0-D6FA74054808}"/>
              </a:ext>
            </a:extLst>
          </p:cNvPr>
          <p:cNvSpPr txBox="1"/>
          <p:nvPr/>
        </p:nvSpPr>
        <p:spPr>
          <a:xfrm>
            <a:off x="38635005" y="3451858"/>
            <a:ext cx="3261234" cy="1438855"/>
          </a:xfrm>
          <a:prstGeom prst="rect">
            <a:avLst/>
          </a:prstGeom>
          <a:noFill/>
        </p:spPr>
        <p:txBody>
          <a:bodyPr wrap="square" rtlCol="0">
            <a:spAutoFit/>
          </a:bodyPr>
          <a:lstStyle/>
          <a:p>
            <a:pPr>
              <a:lnSpc>
                <a:spcPct val="150000"/>
              </a:lnSpc>
            </a:pPr>
            <a:r>
              <a:rPr lang="en-US" sz="2000" b="1" i="1"/>
              <a:t>Pricing Bandwidth</a:t>
            </a:r>
          </a:p>
          <a:p>
            <a:pPr>
              <a:lnSpc>
                <a:spcPct val="150000"/>
              </a:lnSpc>
            </a:pPr>
            <a:r>
              <a:rPr lang="en-US" sz="2000" b="1" i="1"/>
              <a:t>Usage Frequency</a:t>
            </a:r>
          </a:p>
          <a:p>
            <a:pPr>
              <a:lnSpc>
                <a:spcPct val="150000"/>
              </a:lnSpc>
            </a:pPr>
            <a:r>
              <a:rPr lang="en-US" sz="2000" b="1" i="1"/>
              <a:t>Customer Placement</a:t>
            </a:r>
          </a:p>
        </p:txBody>
      </p:sp>
      <p:pic>
        <p:nvPicPr>
          <p:cNvPr id="1032" name="Picture 8">
            <a:extLst>
              <a:ext uri="{FF2B5EF4-FFF2-40B4-BE49-F238E27FC236}">
                <a16:creationId xmlns:a16="http://schemas.microsoft.com/office/drawing/2014/main" id="{CAF6E4D4-4818-A944-8865-8FE3A1C6A45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720708" y="3603007"/>
            <a:ext cx="1149360" cy="114936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4F7AB9F9-6C94-3F47-BA5F-69FBEDB51CF9}"/>
              </a:ext>
            </a:extLst>
          </p:cNvPr>
          <p:cNvSpPr txBox="1"/>
          <p:nvPr/>
        </p:nvSpPr>
        <p:spPr>
          <a:xfrm>
            <a:off x="41795937" y="3452479"/>
            <a:ext cx="2312141" cy="1438855"/>
          </a:xfrm>
          <a:prstGeom prst="rect">
            <a:avLst/>
          </a:prstGeom>
          <a:noFill/>
        </p:spPr>
        <p:txBody>
          <a:bodyPr wrap="square" rtlCol="0">
            <a:spAutoFit/>
          </a:bodyPr>
          <a:lstStyle/>
          <a:p>
            <a:pPr>
              <a:lnSpc>
                <a:spcPct val="150000"/>
              </a:lnSpc>
            </a:pPr>
            <a:r>
              <a:rPr lang="en-US" sz="2000" b="1" i="1"/>
              <a:t>Understand and </a:t>
            </a:r>
          </a:p>
          <a:p>
            <a:pPr>
              <a:lnSpc>
                <a:spcPct val="150000"/>
              </a:lnSpc>
            </a:pPr>
            <a:r>
              <a:rPr lang="en-US" sz="2000" b="1" i="1"/>
              <a:t>Realize Potential </a:t>
            </a:r>
          </a:p>
          <a:p>
            <a:pPr>
              <a:lnSpc>
                <a:spcPct val="150000"/>
              </a:lnSpc>
            </a:pPr>
            <a:r>
              <a:rPr lang="en-US" sz="2000" b="1" i="1"/>
              <a:t>in the Market</a:t>
            </a:r>
          </a:p>
        </p:txBody>
      </p:sp>
      <p:sp>
        <p:nvSpPr>
          <p:cNvPr id="73" name="TextBox 72">
            <a:extLst>
              <a:ext uri="{FF2B5EF4-FFF2-40B4-BE49-F238E27FC236}">
                <a16:creationId xmlns:a16="http://schemas.microsoft.com/office/drawing/2014/main" id="{5C769C73-A287-9742-915B-1BCDDF8337F7}"/>
              </a:ext>
            </a:extLst>
          </p:cNvPr>
          <p:cNvSpPr txBox="1"/>
          <p:nvPr/>
        </p:nvSpPr>
        <p:spPr>
          <a:xfrm>
            <a:off x="33772203" y="4419099"/>
            <a:ext cx="3261234" cy="515526"/>
          </a:xfrm>
          <a:prstGeom prst="rect">
            <a:avLst/>
          </a:prstGeom>
          <a:noFill/>
        </p:spPr>
        <p:txBody>
          <a:bodyPr wrap="square" rtlCol="0">
            <a:spAutoFit/>
          </a:bodyPr>
          <a:lstStyle/>
          <a:p>
            <a:pPr algn="ctr">
              <a:lnSpc>
                <a:spcPct val="150000"/>
              </a:lnSpc>
            </a:pPr>
            <a:r>
              <a:rPr lang="en-US" sz="2000" b="1" i="1">
                <a:solidFill>
                  <a:schemeClr val="tx2"/>
                </a:solidFill>
              </a:rPr>
              <a:t>Market Survey</a:t>
            </a:r>
          </a:p>
        </p:txBody>
      </p:sp>
      <p:sp>
        <p:nvSpPr>
          <p:cNvPr id="75" name="TextBox 74">
            <a:extLst>
              <a:ext uri="{FF2B5EF4-FFF2-40B4-BE49-F238E27FC236}">
                <a16:creationId xmlns:a16="http://schemas.microsoft.com/office/drawing/2014/main" id="{DA9585E2-C074-C74C-A513-7CEFE80D77CF}"/>
              </a:ext>
            </a:extLst>
          </p:cNvPr>
          <p:cNvSpPr txBox="1"/>
          <p:nvPr/>
        </p:nvSpPr>
        <p:spPr>
          <a:xfrm>
            <a:off x="35985469" y="3937479"/>
            <a:ext cx="1630617" cy="478076"/>
          </a:xfrm>
          <a:prstGeom prst="rect">
            <a:avLst/>
          </a:prstGeom>
          <a:noFill/>
        </p:spPr>
        <p:txBody>
          <a:bodyPr wrap="square" rtlCol="0">
            <a:spAutoFit/>
          </a:bodyPr>
          <a:lstStyle/>
          <a:p>
            <a:pPr algn="ctr">
              <a:lnSpc>
                <a:spcPct val="150000"/>
              </a:lnSpc>
            </a:pPr>
            <a:r>
              <a:rPr lang="en-US" sz="1800" i="1"/>
              <a:t>Guides us to</a:t>
            </a:r>
          </a:p>
        </p:txBody>
      </p:sp>
      <p:pic>
        <p:nvPicPr>
          <p:cNvPr id="76" name="Picture 4">
            <a:extLst>
              <a:ext uri="{FF2B5EF4-FFF2-40B4-BE49-F238E27FC236}">
                <a16:creationId xmlns:a16="http://schemas.microsoft.com/office/drawing/2014/main" id="{DD3B780E-24F7-7340-881A-1DB441445F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4440" y="3494408"/>
            <a:ext cx="1008623" cy="10086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rtner Svg Png Icon Free Download (#308094) - OnlineWebFonts.COM">
            <a:extLst>
              <a:ext uri="{FF2B5EF4-FFF2-40B4-BE49-F238E27FC236}">
                <a16:creationId xmlns:a16="http://schemas.microsoft.com/office/drawing/2014/main" id="{B1A4BA89-2C85-A544-8ADF-BA0063AD105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15686" y="5425475"/>
            <a:ext cx="1667107" cy="1058103"/>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EF5635CB-84D4-1C42-98DA-10BFC465FF58}"/>
              </a:ext>
            </a:extLst>
          </p:cNvPr>
          <p:cNvSpPr txBox="1"/>
          <p:nvPr/>
        </p:nvSpPr>
        <p:spPr>
          <a:xfrm>
            <a:off x="36184914" y="5313459"/>
            <a:ext cx="3415041" cy="1323439"/>
          </a:xfrm>
          <a:prstGeom prst="rect">
            <a:avLst/>
          </a:prstGeom>
          <a:noFill/>
        </p:spPr>
        <p:txBody>
          <a:bodyPr wrap="square" rtlCol="0">
            <a:spAutoFit/>
          </a:bodyPr>
          <a:lstStyle/>
          <a:p>
            <a:r>
              <a:rPr lang="en-US" sz="2000" b="1" i="1"/>
              <a:t>Strategic Partnerships help us:</a:t>
            </a:r>
          </a:p>
          <a:p>
            <a:r>
              <a:rPr lang="en-US" sz="2000" b="1" i="1"/>
              <a:t>Label Significant Synergies </a:t>
            </a:r>
          </a:p>
          <a:p>
            <a:r>
              <a:rPr lang="en-US" sz="2000" b="1" i="1"/>
              <a:t>Drive Product Requirement</a:t>
            </a:r>
          </a:p>
          <a:p>
            <a:r>
              <a:rPr lang="en-US" sz="2000" b="1" i="1"/>
              <a:t>Promote the Product</a:t>
            </a:r>
          </a:p>
        </p:txBody>
      </p:sp>
      <p:pic>
        <p:nvPicPr>
          <p:cNvPr id="1036" name="Picture 12" descr="Offer - Free commerce and shopping icons">
            <a:extLst>
              <a:ext uri="{FF2B5EF4-FFF2-40B4-BE49-F238E27FC236}">
                <a16:creationId xmlns:a16="http://schemas.microsoft.com/office/drawing/2014/main" id="{62F9C849-BFD8-5C4C-AE02-57B0608D382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256355" y="5153855"/>
            <a:ext cx="1438855" cy="1438855"/>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A33856CE-24FF-814D-94D8-9479B452156D}"/>
              </a:ext>
            </a:extLst>
          </p:cNvPr>
          <p:cNvSpPr txBox="1"/>
          <p:nvPr/>
        </p:nvSpPr>
        <p:spPr>
          <a:xfrm>
            <a:off x="40793255" y="5276482"/>
            <a:ext cx="3257178" cy="2554545"/>
          </a:xfrm>
          <a:prstGeom prst="rect">
            <a:avLst/>
          </a:prstGeom>
          <a:noFill/>
        </p:spPr>
        <p:txBody>
          <a:bodyPr wrap="square" rtlCol="0">
            <a:spAutoFit/>
          </a:bodyPr>
          <a:lstStyle/>
          <a:p>
            <a:r>
              <a:rPr lang="en-US" sz="2000" b="1" i="1"/>
              <a:t>Our offering:</a:t>
            </a:r>
          </a:p>
          <a:p>
            <a:r>
              <a:rPr lang="en-US" sz="2000" b="1" i="1"/>
              <a:t>Help client bridge the </a:t>
            </a:r>
          </a:p>
          <a:p>
            <a:r>
              <a:rPr lang="en-US" sz="2000" b="1" i="1"/>
              <a:t>gap in their services by introducing speech recognition, automatic translation, and real-time captioning services</a:t>
            </a:r>
          </a:p>
          <a:p>
            <a:r>
              <a:rPr lang="en-US" sz="2000" b="1" i="1"/>
              <a:t> </a:t>
            </a:r>
          </a:p>
        </p:txBody>
      </p:sp>
      <p:pic>
        <p:nvPicPr>
          <p:cNvPr id="89" name="Picture 6" descr="Survey - Free communications icons">
            <a:extLst>
              <a:ext uri="{FF2B5EF4-FFF2-40B4-BE49-F238E27FC236}">
                <a16:creationId xmlns:a16="http://schemas.microsoft.com/office/drawing/2014/main" id="{97B6E8F7-4C91-CC44-B81A-6A045808F4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43340" y="1654977"/>
            <a:ext cx="1008623" cy="1008623"/>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a:extLst>
              <a:ext uri="{FF2B5EF4-FFF2-40B4-BE49-F238E27FC236}">
                <a16:creationId xmlns:a16="http://schemas.microsoft.com/office/drawing/2014/main" id="{18EA6D7B-D4AB-5647-A99A-A6BE98A4CB3D}"/>
              </a:ext>
            </a:extLst>
          </p:cNvPr>
          <p:cNvSpPr txBox="1"/>
          <p:nvPr/>
        </p:nvSpPr>
        <p:spPr>
          <a:xfrm>
            <a:off x="33717034" y="2606724"/>
            <a:ext cx="3261234" cy="515526"/>
          </a:xfrm>
          <a:prstGeom prst="rect">
            <a:avLst/>
          </a:prstGeom>
          <a:noFill/>
        </p:spPr>
        <p:txBody>
          <a:bodyPr wrap="square" rtlCol="0">
            <a:spAutoFit/>
          </a:bodyPr>
          <a:lstStyle/>
          <a:p>
            <a:pPr algn="ctr">
              <a:lnSpc>
                <a:spcPct val="150000"/>
              </a:lnSpc>
            </a:pPr>
            <a:r>
              <a:rPr lang="en-US" sz="2000" b="1" i="1"/>
              <a:t>Survey Results</a:t>
            </a:r>
          </a:p>
        </p:txBody>
      </p:sp>
      <p:sp>
        <p:nvSpPr>
          <p:cNvPr id="92" name="TextBox 91">
            <a:extLst>
              <a:ext uri="{FF2B5EF4-FFF2-40B4-BE49-F238E27FC236}">
                <a16:creationId xmlns:a16="http://schemas.microsoft.com/office/drawing/2014/main" id="{04E1D99A-7CC9-5F40-BB1A-79DC799B26F7}"/>
              </a:ext>
            </a:extLst>
          </p:cNvPr>
          <p:cNvSpPr txBox="1"/>
          <p:nvPr/>
        </p:nvSpPr>
        <p:spPr>
          <a:xfrm>
            <a:off x="36451799" y="1544742"/>
            <a:ext cx="2903949" cy="1421992"/>
          </a:xfrm>
          <a:prstGeom prst="rect">
            <a:avLst/>
          </a:prstGeom>
          <a:noFill/>
        </p:spPr>
        <p:txBody>
          <a:bodyPr wrap="square" rtlCol="0">
            <a:spAutoFit/>
          </a:bodyPr>
          <a:lstStyle/>
          <a:p>
            <a:pPr>
              <a:lnSpc>
                <a:spcPct val="150000"/>
              </a:lnSpc>
            </a:pPr>
            <a:r>
              <a:rPr lang="en-US" sz="2000" b="1" i="1"/>
              <a:t>User Demand Insights</a:t>
            </a:r>
          </a:p>
          <a:p>
            <a:pPr>
              <a:lnSpc>
                <a:spcPct val="150000"/>
              </a:lnSpc>
            </a:pPr>
            <a:r>
              <a:rPr lang="en-US" sz="2000" b="1" i="1"/>
              <a:t>Value Proposition Canvas</a:t>
            </a:r>
          </a:p>
          <a:p>
            <a:pPr>
              <a:lnSpc>
                <a:spcPct val="150000"/>
              </a:lnSpc>
            </a:pPr>
            <a:r>
              <a:rPr lang="en-US" sz="2000" b="1" i="1"/>
              <a:t>Customer Profiles</a:t>
            </a:r>
          </a:p>
        </p:txBody>
      </p:sp>
      <p:sp>
        <p:nvSpPr>
          <p:cNvPr id="93" name="TextBox 92">
            <a:extLst>
              <a:ext uri="{FF2B5EF4-FFF2-40B4-BE49-F238E27FC236}">
                <a16:creationId xmlns:a16="http://schemas.microsoft.com/office/drawing/2014/main" id="{90F9501A-00B8-ED4B-8AF3-A4014746D88C}"/>
              </a:ext>
            </a:extLst>
          </p:cNvPr>
          <p:cNvSpPr txBox="1"/>
          <p:nvPr/>
        </p:nvSpPr>
        <p:spPr>
          <a:xfrm>
            <a:off x="38536600" y="2632817"/>
            <a:ext cx="3261234" cy="707886"/>
          </a:xfrm>
          <a:prstGeom prst="rect">
            <a:avLst/>
          </a:prstGeom>
          <a:noFill/>
        </p:spPr>
        <p:txBody>
          <a:bodyPr wrap="square" rtlCol="0">
            <a:spAutoFit/>
          </a:bodyPr>
          <a:lstStyle/>
          <a:p>
            <a:pPr algn="ctr"/>
            <a:r>
              <a:rPr lang="en-US" sz="2000" b="1" i="1"/>
              <a:t>Exploratory </a:t>
            </a:r>
          </a:p>
          <a:p>
            <a:pPr algn="ctr"/>
            <a:r>
              <a:rPr lang="en-US" sz="2000" b="1" i="1"/>
              <a:t>Research</a:t>
            </a:r>
          </a:p>
        </p:txBody>
      </p:sp>
      <p:pic>
        <p:nvPicPr>
          <p:cNvPr id="1040" name="Picture 16" descr="Analysis, data, discovering, exploratory, methods, patterns icon - Download  on Iconfinder">
            <a:extLst>
              <a:ext uri="{FF2B5EF4-FFF2-40B4-BE49-F238E27FC236}">
                <a16:creationId xmlns:a16="http://schemas.microsoft.com/office/drawing/2014/main" id="{F6536779-5B85-EE43-BDE0-AE4ED6A1423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53678" y="1430394"/>
            <a:ext cx="1149420" cy="1149420"/>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AF0D3702-EB7E-4A43-B8F4-52EC45C31F5F}"/>
              </a:ext>
            </a:extLst>
          </p:cNvPr>
          <p:cNvSpPr txBox="1"/>
          <p:nvPr/>
        </p:nvSpPr>
        <p:spPr>
          <a:xfrm>
            <a:off x="41401554" y="1402498"/>
            <a:ext cx="2903949" cy="1438855"/>
          </a:xfrm>
          <a:prstGeom prst="rect">
            <a:avLst/>
          </a:prstGeom>
          <a:noFill/>
        </p:spPr>
        <p:txBody>
          <a:bodyPr wrap="square" rtlCol="0">
            <a:spAutoFit/>
          </a:bodyPr>
          <a:lstStyle/>
          <a:p>
            <a:pPr>
              <a:lnSpc>
                <a:spcPct val="150000"/>
              </a:lnSpc>
            </a:pPr>
            <a:r>
              <a:rPr lang="en-US" sz="2000" b="1" i="1"/>
              <a:t>Competitor Analysis</a:t>
            </a:r>
          </a:p>
          <a:p>
            <a:pPr>
              <a:lnSpc>
                <a:spcPct val="150000"/>
              </a:lnSpc>
            </a:pPr>
            <a:r>
              <a:rPr lang="en-US" sz="2000" b="1" i="1"/>
              <a:t>Strategic Partners</a:t>
            </a:r>
          </a:p>
          <a:p>
            <a:pPr>
              <a:lnSpc>
                <a:spcPct val="150000"/>
              </a:lnSpc>
            </a:pPr>
            <a:r>
              <a:rPr lang="en-US" sz="2000" b="1" i="1"/>
              <a:t>Industry Analysis</a:t>
            </a:r>
          </a:p>
        </p:txBody>
      </p:sp>
      <p:sp>
        <p:nvSpPr>
          <p:cNvPr id="20" name="Triangle 19">
            <a:extLst>
              <a:ext uri="{FF2B5EF4-FFF2-40B4-BE49-F238E27FC236}">
                <a16:creationId xmlns:a16="http://schemas.microsoft.com/office/drawing/2014/main" id="{B416E46D-2752-CD42-B6E9-02B1F18E5957}"/>
              </a:ext>
            </a:extLst>
          </p:cNvPr>
          <p:cNvSpPr/>
          <p:nvPr/>
        </p:nvSpPr>
        <p:spPr bwMode="auto">
          <a:xfrm rot="5400000" flipH="1">
            <a:off x="35737254" y="2059038"/>
            <a:ext cx="955286" cy="253838"/>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5" name="Triangle 94">
            <a:extLst>
              <a:ext uri="{FF2B5EF4-FFF2-40B4-BE49-F238E27FC236}">
                <a16:creationId xmlns:a16="http://schemas.microsoft.com/office/drawing/2014/main" id="{9821F10B-800E-0049-ABCF-A154ED44D54A}"/>
              </a:ext>
            </a:extLst>
          </p:cNvPr>
          <p:cNvSpPr/>
          <p:nvPr/>
        </p:nvSpPr>
        <p:spPr bwMode="auto">
          <a:xfrm rot="5400000" flipH="1">
            <a:off x="40605970" y="2072572"/>
            <a:ext cx="955286" cy="220329"/>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042" name="Picture 18" descr="Cost Icon Png #405207 - Free Icons Library">
            <a:extLst>
              <a:ext uri="{FF2B5EF4-FFF2-40B4-BE49-F238E27FC236}">
                <a16:creationId xmlns:a16="http://schemas.microsoft.com/office/drawing/2014/main" id="{1DCC28EC-D88D-2E4D-8F17-0009BB1A9C8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730452" y="10793833"/>
            <a:ext cx="1431795" cy="1431795"/>
          </a:xfrm>
          <a:prstGeom prst="rect">
            <a:avLst/>
          </a:prstGeom>
          <a:noFill/>
          <a:extLst>
            <a:ext uri="{909E8E84-426E-40DD-AFC4-6F175D3DCCD1}">
              <a14:hiddenFill xmlns:a14="http://schemas.microsoft.com/office/drawing/2010/main">
                <a:solidFill>
                  <a:srgbClr val="FFFFFF"/>
                </a:solidFill>
              </a14:hiddenFill>
            </a:ext>
          </a:extLst>
        </p:spPr>
      </p:pic>
      <p:sp>
        <p:nvSpPr>
          <p:cNvPr id="96" name="TextBox 95">
            <a:extLst>
              <a:ext uri="{FF2B5EF4-FFF2-40B4-BE49-F238E27FC236}">
                <a16:creationId xmlns:a16="http://schemas.microsoft.com/office/drawing/2014/main" id="{BCA02012-1D85-354E-8A00-12C400E5E131}"/>
              </a:ext>
            </a:extLst>
          </p:cNvPr>
          <p:cNvSpPr txBox="1"/>
          <p:nvPr/>
        </p:nvSpPr>
        <p:spPr>
          <a:xfrm>
            <a:off x="36333236" y="11108940"/>
            <a:ext cx="2962026" cy="707886"/>
          </a:xfrm>
          <a:prstGeom prst="rect">
            <a:avLst/>
          </a:prstGeom>
          <a:noFill/>
        </p:spPr>
        <p:txBody>
          <a:bodyPr wrap="square" rtlCol="0">
            <a:spAutoFit/>
          </a:bodyPr>
          <a:lstStyle/>
          <a:p>
            <a:r>
              <a:rPr lang="en-US" sz="2000" b="1" i="1"/>
              <a:t>Free to use</a:t>
            </a:r>
          </a:p>
          <a:p>
            <a:r>
              <a:rPr lang="en-US" sz="2000" b="1" i="1"/>
              <a:t>One-time Cost Model</a:t>
            </a:r>
          </a:p>
        </p:txBody>
      </p:sp>
      <p:sp>
        <p:nvSpPr>
          <p:cNvPr id="98" name="TextBox 97">
            <a:extLst>
              <a:ext uri="{FF2B5EF4-FFF2-40B4-BE49-F238E27FC236}">
                <a16:creationId xmlns:a16="http://schemas.microsoft.com/office/drawing/2014/main" id="{09A7B064-FCF2-2F4A-A153-241AB81C5963}"/>
              </a:ext>
            </a:extLst>
          </p:cNvPr>
          <p:cNvSpPr txBox="1"/>
          <p:nvPr/>
        </p:nvSpPr>
        <p:spPr>
          <a:xfrm>
            <a:off x="34540518" y="10526394"/>
            <a:ext cx="5260242" cy="400110"/>
          </a:xfrm>
          <a:prstGeom prst="rect">
            <a:avLst/>
          </a:prstGeom>
          <a:noFill/>
        </p:spPr>
        <p:txBody>
          <a:bodyPr wrap="square" rtlCol="0">
            <a:spAutoFit/>
          </a:bodyPr>
          <a:lstStyle/>
          <a:p>
            <a:r>
              <a:rPr lang="en-US" sz="2000" b="1" i="1"/>
              <a:t>Following is the most desired price model:</a:t>
            </a:r>
          </a:p>
        </p:txBody>
      </p:sp>
      <p:sp>
        <p:nvSpPr>
          <p:cNvPr id="99" name="TextBox 98">
            <a:extLst>
              <a:ext uri="{FF2B5EF4-FFF2-40B4-BE49-F238E27FC236}">
                <a16:creationId xmlns:a16="http://schemas.microsoft.com/office/drawing/2014/main" id="{BC5FFEC8-750E-D74D-A2DB-141F11D27CE1}"/>
              </a:ext>
            </a:extLst>
          </p:cNvPr>
          <p:cNvSpPr txBox="1"/>
          <p:nvPr/>
        </p:nvSpPr>
        <p:spPr>
          <a:xfrm>
            <a:off x="40973448" y="10526394"/>
            <a:ext cx="2117994" cy="400110"/>
          </a:xfrm>
          <a:prstGeom prst="rect">
            <a:avLst/>
          </a:prstGeom>
          <a:noFill/>
        </p:spPr>
        <p:txBody>
          <a:bodyPr wrap="square" rtlCol="0">
            <a:spAutoFit/>
          </a:bodyPr>
          <a:lstStyle/>
          <a:p>
            <a:r>
              <a:rPr lang="en-US" sz="2000" b="1" i="1"/>
              <a:t>Key Competitors:</a:t>
            </a:r>
          </a:p>
        </p:txBody>
      </p:sp>
      <p:pic>
        <p:nvPicPr>
          <p:cNvPr id="1052" name="Picture 28" descr="Download Microsoft Teams Logo in SVG Vector or PNG File Format - Logo.wine">
            <a:extLst>
              <a:ext uri="{FF2B5EF4-FFF2-40B4-BE49-F238E27FC236}">
                <a16:creationId xmlns:a16="http://schemas.microsoft.com/office/drawing/2014/main" id="{5AF3DB58-C71A-2F4E-A436-8AB728428F0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062320" y="10762817"/>
            <a:ext cx="1983471" cy="1329302"/>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CCCE4C67-381E-1748-940C-2BD37E6BF53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276420" y="10968502"/>
            <a:ext cx="1040785" cy="104078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Zoom Icon Logo transparent PNG - StickPNG">
            <a:extLst>
              <a:ext uri="{FF2B5EF4-FFF2-40B4-BE49-F238E27FC236}">
                <a16:creationId xmlns:a16="http://schemas.microsoft.com/office/drawing/2014/main" id="{5B11A2BE-145A-004C-B423-6F0492234B8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850415" y="10926504"/>
            <a:ext cx="1040785" cy="104078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95591A1-9055-9240-B538-E4CB6345C47E}"/>
              </a:ext>
            </a:extLst>
          </p:cNvPr>
          <p:cNvSpPr txBox="1"/>
          <p:nvPr/>
        </p:nvSpPr>
        <p:spPr>
          <a:xfrm>
            <a:off x="34469012" y="12527542"/>
            <a:ext cx="5396188" cy="400110"/>
          </a:xfrm>
          <a:prstGeom prst="rect">
            <a:avLst/>
          </a:prstGeom>
          <a:noFill/>
        </p:spPr>
        <p:txBody>
          <a:bodyPr wrap="square" rtlCol="0">
            <a:spAutoFit/>
          </a:bodyPr>
          <a:lstStyle/>
          <a:p>
            <a:r>
              <a:rPr lang="en-US" sz="2000" b="1" i="1"/>
              <a:t>SEO : Investment in Paid referrals and Keywords </a:t>
            </a:r>
          </a:p>
        </p:txBody>
      </p:sp>
      <p:pic>
        <p:nvPicPr>
          <p:cNvPr id="97" name="Content Placeholder 4" descr="Graphical user interface, bar chart&#10;&#10;Description automatically generated">
            <a:extLst>
              <a:ext uri="{FF2B5EF4-FFF2-40B4-BE49-F238E27FC236}">
                <a16:creationId xmlns:a16="http://schemas.microsoft.com/office/drawing/2014/main" id="{5532DBF0-8A54-F741-9ABC-94EE60274FAA}"/>
              </a:ext>
            </a:extLst>
          </p:cNvPr>
          <p:cNvPicPr>
            <a:picLocks noChangeAspect="1"/>
          </p:cNvPicPr>
          <p:nvPr/>
        </p:nvPicPr>
        <p:blipFill rotWithShape="1">
          <a:blip r:embed="rId25"/>
          <a:srcRect t="-330" r="176" b="59290"/>
          <a:stretch/>
        </p:blipFill>
        <p:spPr>
          <a:xfrm>
            <a:off x="34589015" y="12910360"/>
            <a:ext cx="4895301" cy="1640762"/>
          </a:xfrm>
          <a:prstGeom prst="rect">
            <a:avLst/>
          </a:prstGeom>
        </p:spPr>
      </p:pic>
      <p:sp>
        <p:nvSpPr>
          <p:cNvPr id="100" name="TextBox 99">
            <a:extLst>
              <a:ext uri="{FF2B5EF4-FFF2-40B4-BE49-F238E27FC236}">
                <a16:creationId xmlns:a16="http://schemas.microsoft.com/office/drawing/2014/main" id="{7D1035BC-223C-8341-B5C9-93D3AADEAAD3}"/>
              </a:ext>
            </a:extLst>
          </p:cNvPr>
          <p:cNvSpPr txBox="1"/>
          <p:nvPr/>
        </p:nvSpPr>
        <p:spPr>
          <a:xfrm>
            <a:off x="39865199" y="12522146"/>
            <a:ext cx="4273979" cy="400110"/>
          </a:xfrm>
          <a:prstGeom prst="rect">
            <a:avLst/>
          </a:prstGeom>
          <a:noFill/>
        </p:spPr>
        <p:txBody>
          <a:bodyPr wrap="square" rtlCol="0">
            <a:spAutoFit/>
          </a:bodyPr>
          <a:lstStyle/>
          <a:p>
            <a:r>
              <a:rPr lang="en-US" sz="2000" b="1" i="1"/>
              <a:t>Move from Game Changers to Leaders </a:t>
            </a:r>
          </a:p>
        </p:txBody>
      </p:sp>
      <p:pic>
        <p:nvPicPr>
          <p:cNvPr id="101" name="Content Placeholder 4" descr="Graphical user interface, text, application&#10;&#10;Description automatically generated">
            <a:extLst>
              <a:ext uri="{FF2B5EF4-FFF2-40B4-BE49-F238E27FC236}">
                <a16:creationId xmlns:a16="http://schemas.microsoft.com/office/drawing/2014/main" id="{EFD47A2B-B1A9-374B-9951-8504AA335347}"/>
              </a:ext>
            </a:extLst>
          </p:cNvPr>
          <p:cNvPicPr>
            <a:picLocks noChangeAspect="1"/>
          </p:cNvPicPr>
          <p:nvPr/>
        </p:nvPicPr>
        <p:blipFill>
          <a:blip r:embed="rId26"/>
          <a:stretch>
            <a:fillRect/>
          </a:stretch>
        </p:blipFill>
        <p:spPr>
          <a:xfrm>
            <a:off x="39791279" y="12936761"/>
            <a:ext cx="4112381" cy="3386036"/>
          </a:xfrm>
          <a:prstGeom prst="rect">
            <a:avLst/>
          </a:prstGeom>
        </p:spPr>
      </p:pic>
      <p:pic>
        <p:nvPicPr>
          <p:cNvPr id="103" name="Content Placeholder 4" descr="Graphical user interface, application&#10;&#10;Description automatically generated">
            <a:extLst>
              <a:ext uri="{FF2B5EF4-FFF2-40B4-BE49-F238E27FC236}">
                <a16:creationId xmlns:a16="http://schemas.microsoft.com/office/drawing/2014/main" id="{B62CE745-98F8-BB40-A03B-3B810CE43347}"/>
              </a:ext>
            </a:extLst>
          </p:cNvPr>
          <p:cNvPicPr>
            <a:picLocks noChangeAspect="1"/>
          </p:cNvPicPr>
          <p:nvPr/>
        </p:nvPicPr>
        <p:blipFill rotWithShape="1">
          <a:blip r:embed="rId27"/>
          <a:srcRect t="8902" r="53" b="-148"/>
          <a:stretch/>
        </p:blipFill>
        <p:spPr>
          <a:xfrm>
            <a:off x="34589015" y="14639374"/>
            <a:ext cx="4895301" cy="1683423"/>
          </a:xfrm>
          <a:prstGeom prst="rect">
            <a:avLst/>
          </a:prstGeom>
        </p:spPr>
      </p:pic>
      <p:pic>
        <p:nvPicPr>
          <p:cNvPr id="18" name="Picture 17">
            <a:extLst>
              <a:ext uri="{FF2B5EF4-FFF2-40B4-BE49-F238E27FC236}">
                <a16:creationId xmlns:a16="http://schemas.microsoft.com/office/drawing/2014/main" id="{5EC65BDB-9EE3-A548-8DF0-871DD5E0A909}"/>
              </a:ext>
            </a:extLst>
          </p:cNvPr>
          <p:cNvPicPr>
            <a:picLocks noChangeAspect="1"/>
          </p:cNvPicPr>
          <p:nvPr/>
        </p:nvPicPr>
        <p:blipFill>
          <a:blip r:embed="rId28"/>
          <a:stretch>
            <a:fillRect/>
          </a:stretch>
        </p:blipFill>
        <p:spPr>
          <a:xfrm>
            <a:off x="40491444" y="18894549"/>
            <a:ext cx="1930400" cy="1841500"/>
          </a:xfrm>
          <a:prstGeom prst="rect">
            <a:avLst/>
          </a:prstGeom>
        </p:spPr>
      </p:pic>
    </p:spTree>
    <p:extLst>
      <p:ext uri="{BB962C8B-B14F-4D97-AF65-F5344CB8AC3E}">
        <p14:creationId xmlns:p14="http://schemas.microsoft.com/office/powerpoint/2010/main" val="28169890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E5E52D-EB9D-4B72-A928-24760AE9C86A}">
  <ds:schemaRefs>
    <ds:schemaRef ds:uri="b1755f8e-5024-43d4-9f4e-f0720ef5cbea"/>
    <ds:schemaRef ds:uri="b60307e8-227d-4226-bf3f-3f3e3f61459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99380DB-4B35-4657-950C-6BBA781E421E}">
  <ds:schemaRefs>
    <ds:schemaRef ds:uri="http://schemas.microsoft.com/sharepoint/v3/contenttype/forms"/>
  </ds:schemaRefs>
</ds:datastoreItem>
</file>

<file path=customXml/itemProps3.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1</TotalTime>
  <Words>622</Words>
  <Application>Microsoft Macintosh PowerPoint</Application>
  <PresentationFormat>Custom</PresentationFormat>
  <Paragraphs>63</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Times</vt:lpstr>
      <vt:lpstr>INFORMS2015_Comp_Conf</vt:lpstr>
      <vt:lpstr>think-cell Slide</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Srivastava, Aman</cp:lastModifiedBy>
  <cp:revision>3</cp:revision>
  <cp:lastPrinted>2001-08-01T02:48:55Z</cp:lastPrinted>
  <dcterms:created xsi:type="dcterms:W3CDTF">2014-12-02T19:25:45Z</dcterms:created>
  <dcterms:modified xsi:type="dcterms:W3CDTF">2022-03-29T22:15:10Z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