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6"/>
  </p:notesMasterIdLst>
  <p:handoutMasterIdLst>
    <p:handoutMasterId r:id="rId27"/>
  </p:handoutMasterIdLst>
  <p:sldIdLst>
    <p:sldId id="277" r:id="rId4"/>
    <p:sldId id="399" r:id="rId5"/>
    <p:sldId id="400" r:id="rId6"/>
    <p:sldId id="408" r:id="rId7"/>
    <p:sldId id="401" r:id="rId8"/>
    <p:sldId id="402" r:id="rId9"/>
    <p:sldId id="403" r:id="rId10"/>
    <p:sldId id="430" r:id="rId11"/>
    <p:sldId id="404" r:id="rId12"/>
    <p:sldId id="409" r:id="rId13"/>
    <p:sldId id="410" r:id="rId14"/>
    <p:sldId id="412" r:id="rId15"/>
    <p:sldId id="414" r:id="rId16"/>
    <p:sldId id="416" r:id="rId17"/>
    <p:sldId id="419" r:id="rId18"/>
    <p:sldId id="421" r:id="rId19"/>
    <p:sldId id="425" r:id="rId20"/>
    <p:sldId id="427" r:id="rId21"/>
    <p:sldId id="429" r:id="rId22"/>
    <p:sldId id="405" r:id="rId23"/>
    <p:sldId id="406" r:id="rId24"/>
    <p:sldId id="40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1" d="100"/>
          <a:sy n="81" d="100"/>
        </p:scale>
        <p:origin x="979"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SCIENECE AND ENGINEERING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EXAM SEATING ARRANGEMENT</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61930" y="4515477"/>
            <a:ext cx="4185761" cy="1631216"/>
          </a:xfrm>
          <a:prstGeom prst="rect">
            <a:avLst/>
          </a:prstGeom>
          <a:noFill/>
        </p:spPr>
        <p:txBody>
          <a:bodyPr wrap="none" rtlCol="0">
            <a:spAutoFit/>
          </a:bodyPr>
          <a:lstStyle/>
          <a:p>
            <a:r>
              <a:rPr lang="en-US" sz="2000" b="1" dirty="0"/>
              <a:t>Submitted by: </a:t>
            </a:r>
          </a:p>
          <a:p>
            <a:r>
              <a:rPr lang="en-US" sz="2000" dirty="0"/>
              <a:t>PARAS 			18BCS3849</a:t>
            </a:r>
          </a:p>
          <a:p>
            <a:r>
              <a:rPr lang="en-US" sz="2000" dirty="0"/>
              <a:t>HARSHIL DHIMAN	18BCS3843</a:t>
            </a:r>
          </a:p>
          <a:p>
            <a:r>
              <a:rPr lang="en-US" sz="2000" dirty="0"/>
              <a:t>DEVVRAT DANU 		18BCS3857</a:t>
            </a:r>
          </a:p>
          <a:p>
            <a:r>
              <a:rPr lang="en-US" sz="2000" dirty="0"/>
              <a:t>VANSHIKA SOOD 		18BCS3799</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JYOTI PRUTHI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B49162-65AD-CF48-F4D1-5AAD8F304E44}"/>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image7.png">
            <a:extLst>
              <a:ext uri="{FF2B5EF4-FFF2-40B4-BE49-F238E27FC236}">
                <a16:creationId xmlns:a16="http://schemas.microsoft.com/office/drawing/2014/main" id="{850FE0E3-3E16-BE5F-1AE0-30B72D6C8F28}"/>
              </a:ext>
            </a:extLst>
          </p:cNvPr>
          <p:cNvPicPr>
            <a:picLocks noGrp="1" noChangeAspect="1"/>
          </p:cNvPicPr>
          <p:nvPr>
            <p:ph idx="1"/>
          </p:nvPr>
        </p:nvPicPr>
        <p:blipFill>
          <a:blip r:embed="rId2" cstate="print"/>
          <a:stretch>
            <a:fillRect/>
          </a:stretch>
        </p:blipFill>
        <p:spPr>
          <a:xfrm>
            <a:off x="1475627" y="1231736"/>
            <a:ext cx="9240745" cy="4351338"/>
          </a:xfrm>
          <a:prstGeom prst="rect">
            <a:avLst/>
          </a:prstGeom>
        </p:spPr>
      </p:pic>
    </p:spTree>
    <p:extLst>
      <p:ext uri="{BB962C8B-B14F-4D97-AF65-F5344CB8AC3E}">
        <p14:creationId xmlns:p14="http://schemas.microsoft.com/office/powerpoint/2010/main" val="7084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C1855-6A1D-6E16-0EDE-3585A594F0FD}"/>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image8.png">
            <a:extLst>
              <a:ext uri="{FF2B5EF4-FFF2-40B4-BE49-F238E27FC236}">
                <a16:creationId xmlns:a16="http://schemas.microsoft.com/office/drawing/2014/main" id="{EEB24B1A-D1CE-DD69-EB9D-E2515342C8BC}"/>
              </a:ext>
            </a:extLst>
          </p:cNvPr>
          <p:cNvPicPr>
            <a:picLocks noGrp="1" noChangeAspect="1"/>
          </p:cNvPicPr>
          <p:nvPr>
            <p:ph idx="1"/>
          </p:nvPr>
        </p:nvPicPr>
        <p:blipFill rotWithShape="1">
          <a:blip r:embed="rId2" cstate="print"/>
          <a:srcRect b="2986"/>
          <a:stretch/>
        </p:blipFill>
        <p:spPr>
          <a:xfrm>
            <a:off x="838200" y="487018"/>
            <a:ext cx="7154604" cy="3981287"/>
          </a:xfrm>
          <a:prstGeom prst="rect">
            <a:avLst/>
          </a:prstGeom>
          <a:ln>
            <a:solidFill>
              <a:schemeClr val="tx1"/>
            </a:solidFill>
          </a:ln>
          <a:effectLst>
            <a:softEdge rad="0"/>
          </a:effectLst>
        </p:spPr>
      </p:pic>
      <p:pic>
        <p:nvPicPr>
          <p:cNvPr id="6" name="image9.png">
            <a:extLst>
              <a:ext uri="{FF2B5EF4-FFF2-40B4-BE49-F238E27FC236}">
                <a16:creationId xmlns:a16="http://schemas.microsoft.com/office/drawing/2014/main" id="{5A0CDB37-522E-4CF2-E4C9-321D949EE660}"/>
              </a:ext>
            </a:extLst>
          </p:cNvPr>
          <p:cNvPicPr>
            <a:picLocks noChangeAspect="1"/>
          </p:cNvPicPr>
          <p:nvPr/>
        </p:nvPicPr>
        <p:blipFill rotWithShape="1">
          <a:blip r:embed="rId3" cstate="print"/>
          <a:srcRect l="2185" t="5931" r="1780" b="29117"/>
          <a:stretch/>
        </p:blipFill>
        <p:spPr>
          <a:xfrm>
            <a:off x="4415502" y="4552488"/>
            <a:ext cx="7249213" cy="2081786"/>
          </a:xfrm>
          <a:prstGeom prst="rect">
            <a:avLst/>
          </a:prstGeom>
          <a:ln>
            <a:solidFill>
              <a:schemeClr val="tx1"/>
            </a:solidFill>
          </a:ln>
        </p:spPr>
      </p:pic>
    </p:spTree>
    <p:extLst>
      <p:ext uri="{BB962C8B-B14F-4D97-AF65-F5344CB8AC3E}">
        <p14:creationId xmlns:p14="http://schemas.microsoft.com/office/powerpoint/2010/main" val="399266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62B022-FFDF-5F76-1AD4-1D4DD147C49F}"/>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image10.png">
            <a:extLst>
              <a:ext uri="{FF2B5EF4-FFF2-40B4-BE49-F238E27FC236}">
                <a16:creationId xmlns:a16="http://schemas.microsoft.com/office/drawing/2014/main" id="{5100FC9B-4C7C-B40F-47AE-206B42AC1C31}"/>
              </a:ext>
            </a:extLst>
          </p:cNvPr>
          <p:cNvPicPr>
            <a:picLocks noGrp="1" noChangeAspect="1"/>
          </p:cNvPicPr>
          <p:nvPr>
            <p:ph idx="1"/>
          </p:nvPr>
        </p:nvPicPr>
        <p:blipFill>
          <a:blip r:embed="rId2" cstate="print"/>
          <a:stretch>
            <a:fillRect/>
          </a:stretch>
        </p:blipFill>
        <p:spPr>
          <a:xfrm>
            <a:off x="964700" y="468163"/>
            <a:ext cx="6397610" cy="4351338"/>
          </a:xfrm>
          <a:prstGeom prst="rect">
            <a:avLst/>
          </a:prstGeom>
          <a:ln>
            <a:solidFill>
              <a:schemeClr val="tx1"/>
            </a:solidFill>
          </a:ln>
        </p:spPr>
      </p:pic>
      <p:pic>
        <p:nvPicPr>
          <p:cNvPr id="6" name="image11.png">
            <a:extLst>
              <a:ext uri="{FF2B5EF4-FFF2-40B4-BE49-F238E27FC236}">
                <a16:creationId xmlns:a16="http://schemas.microsoft.com/office/drawing/2014/main" id="{979FFACB-63AE-4079-55A6-D93285DDC093}"/>
              </a:ext>
            </a:extLst>
          </p:cNvPr>
          <p:cNvPicPr>
            <a:picLocks noChangeAspect="1"/>
          </p:cNvPicPr>
          <p:nvPr/>
        </p:nvPicPr>
        <p:blipFill rotWithShape="1">
          <a:blip r:embed="rId3" cstate="print"/>
          <a:srcRect b="20692"/>
          <a:stretch/>
        </p:blipFill>
        <p:spPr>
          <a:xfrm>
            <a:off x="4163505" y="3892197"/>
            <a:ext cx="7473760" cy="2588919"/>
          </a:xfrm>
          <a:prstGeom prst="rect">
            <a:avLst/>
          </a:prstGeom>
          <a:ln>
            <a:solidFill>
              <a:schemeClr val="tx1"/>
            </a:solidFill>
          </a:ln>
        </p:spPr>
      </p:pic>
    </p:spTree>
    <p:extLst>
      <p:ext uri="{BB962C8B-B14F-4D97-AF65-F5344CB8AC3E}">
        <p14:creationId xmlns:p14="http://schemas.microsoft.com/office/powerpoint/2010/main" val="236531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3F6EA0-FBB9-AD2A-DA5B-9598D0565529}"/>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image12.png">
            <a:extLst>
              <a:ext uri="{FF2B5EF4-FFF2-40B4-BE49-F238E27FC236}">
                <a16:creationId xmlns:a16="http://schemas.microsoft.com/office/drawing/2014/main" id="{05BA0BB1-BAA6-6574-E3A7-E9FCDD0D1245}"/>
              </a:ext>
            </a:extLst>
          </p:cNvPr>
          <p:cNvPicPr>
            <a:picLocks noGrp="1" noChangeAspect="1"/>
          </p:cNvPicPr>
          <p:nvPr>
            <p:ph idx="1"/>
          </p:nvPr>
        </p:nvPicPr>
        <p:blipFill rotWithShape="1">
          <a:blip r:embed="rId2" cstate="print"/>
          <a:srcRect b="11711"/>
          <a:stretch/>
        </p:blipFill>
        <p:spPr>
          <a:xfrm>
            <a:off x="921783" y="487019"/>
            <a:ext cx="8538582" cy="3340264"/>
          </a:xfrm>
          <a:prstGeom prst="rect">
            <a:avLst/>
          </a:prstGeom>
          <a:ln>
            <a:solidFill>
              <a:schemeClr val="tx1"/>
            </a:solidFill>
          </a:ln>
        </p:spPr>
      </p:pic>
      <p:pic>
        <p:nvPicPr>
          <p:cNvPr id="6" name="image13.png">
            <a:extLst>
              <a:ext uri="{FF2B5EF4-FFF2-40B4-BE49-F238E27FC236}">
                <a16:creationId xmlns:a16="http://schemas.microsoft.com/office/drawing/2014/main" id="{D04A1802-F6A3-E537-07F9-8B35C47C1EBD}"/>
              </a:ext>
            </a:extLst>
          </p:cNvPr>
          <p:cNvPicPr>
            <a:picLocks noChangeAspect="1"/>
          </p:cNvPicPr>
          <p:nvPr/>
        </p:nvPicPr>
        <p:blipFill rotWithShape="1">
          <a:blip r:embed="rId3" cstate="print"/>
          <a:srcRect b="22370"/>
          <a:stretch/>
        </p:blipFill>
        <p:spPr>
          <a:xfrm>
            <a:off x="3318236" y="3429360"/>
            <a:ext cx="8120406" cy="2926990"/>
          </a:xfrm>
          <a:prstGeom prst="rect">
            <a:avLst/>
          </a:prstGeom>
          <a:ln>
            <a:solidFill>
              <a:schemeClr val="tx1"/>
            </a:solidFill>
          </a:ln>
        </p:spPr>
      </p:pic>
    </p:spTree>
    <p:extLst>
      <p:ext uri="{BB962C8B-B14F-4D97-AF65-F5344CB8AC3E}">
        <p14:creationId xmlns:p14="http://schemas.microsoft.com/office/powerpoint/2010/main" val="43922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34D09-A4D7-7DEF-F49D-684D067FE653}"/>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image14.png">
            <a:extLst>
              <a:ext uri="{FF2B5EF4-FFF2-40B4-BE49-F238E27FC236}">
                <a16:creationId xmlns:a16="http://schemas.microsoft.com/office/drawing/2014/main" id="{AFFCEAF7-6D11-B24F-9371-FD68328B12BD}"/>
              </a:ext>
            </a:extLst>
          </p:cNvPr>
          <p:cNvPicPr>
            <a:picLocks noGrp="1" noChangeAspect="1"/>
          </p:cNvPicPr>
          <p:nvPr>
            <p:ph idx="1"/>
          </p:nvPr>
        </p:nvPicPr>
        <p:blipFill rotWithShape="1">
          <a:blip r:embed="rId2" cstate="print"/>
          <a:srcRect l="1509" b="29085"/>
          <a:stretch/>
        </p:blipFill>
        <p:spPr>
          <a:xfrm>
            <a:off x="942680" y="524722"/>
            <a:ext cx="9241669" cy="3085740"/>
          </a:xfrm>
          <a:prstGeom prst="rect">
            <a:avLst/>
          </a:prstGeom>
          <a:ln>
            <a:solidFill>
              <a:schemeClr val="tx1"/>
            </a:solidFill>
          </a:ln>
        </p:spPr>
      </p:pic>
      <p:pic>
        <p:nvPicPr>
          <p:cNvPr id="6" name="image15.png">
            <a:extLst>
              <a:ext uri="{FF2B5EF4-FFF2-40B4-BE49-F238E27FC236}">
                <a16:creationId xmlns:a16="http://schemas.microsoft.com/office/drawing/2014/main" id="{ECF778BC-E4A9-8EAB-91C0-5AAD3D237FB8}"/>
              </a:ext>
            </a:extLst>
          </p:cNvPr>
          <p:cNvPicPr>
            <a:picLocks noChangeAspect="1"/>
          </p:cNvPicPr>
          <p:nvPr/>
        </p:nvPicPr>
        <p:blipFill rotWithShape="1">
          <a:blip r:embed="rId3" cstate="print"/>
          <a:srcRect b="9587"/>
          <a:stretch/>
        </p:blipFill>
        <p:spPr>
          <a:xfrm>
            <a:off x="2396548" y="3116656"/>
            <a:ext cx="9241669" cy="3264358"/>
          </a:xfrm>
          <a:prstGeom prst="rect">
            <a:avLst/>
          </a:prstGeom>
          <a:ln>
            <a:solidFill>
              <a:schemeClr val="tx1"/>
            </a:solidFill>
          </a:ln>
        </p:spPr>
      </p:pic>
    </p:spTree>
    <p:extLst>
      <p:ext uri="{BB962C8B-B14F-4D97-AF65-F5344CB8AC3E}">
        <p14:creationId xmlns:p14="http://schemas.microsoft.com/office/powerpoint/2010/main" val="109630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0856C6-6AD3-01BA-FEAC-7C218F2DE303}"/>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image18.png">
            <a:extLst>
              <a:ext uri="{FF2B5EF4-FFF2-40B4-BE49-F238E27FC236}">
                <a16:creationId xmlns:a16="http://schemas.microsoft.com/office/drawing/2014/main" id="{1DA4AFB4-2AD7-A54D-7E0E-1F866552B08E}"/>
              </a:ext>
            </a:extLst>
          </p:cNvPr>
          <p:cNvPicPr>
            <a:picLocks noGrp="1" noChangeAspect="1"/>
          </p:cNvPicPr>
          <p:nvPr>
            <p:ph idx="1"/>
          </p:nvPr>
        </p:nvPicPr>
        <p:blipFill rotWithShape="1">
          <a:blip r:embed="rId2" cstate="print"/>
          <a:srcRect b="15558"/>
          <a:stretch/>
        </p:blipFill>
        <p:spPr>
          <a:xfrm>
            <a:off x="838200" y="381458"/>
            <a:ext cx="10515600" cy="3641041"/>
          </a:xfrm>
          <a:prstGeom prst="rect">
            <a:avLst/>
          </a:prstGeom>
          <a:ln>
            <a:solidFill>
              <a:schemeClr val="tx1"/>
            </a:solidFill>
          </a:ln>
        </p:spPr>
      </p:pic>
      <p:pic>
        <p:nvPicPr>
          <p:cNvPr id="6" name="image19.png">
            <a:extLst>
              <a:ext uri="{FF2B5EF4-FFF2-40B4-BE49-F238E27FC236}">
                <a16:creationId xmlns:a16="http://schemas.microsoft.com/office/drawing/2014/main" id="{6C4278D9-7CB4-AD3D-3DD8-5FD34DD6D676}"/>
              </a:ext>
            </a:extLst>
          </p:cNvPr>
          <p:cNvPicPr>
            <a:picLocks noChangeAspect="1"/>
          </p:cNvPicPr>
          <p:nvPr/>
        </p:nvPicPr>
        <p:blipFill rotWithShape="1">
          <a:blip r:embed="rId3" cstate="print"/>
          <a:srcRect b="21162"/>
          <a:stretch/>
        </p:blipFill>
        <p:spPr>
          <a:xfrm>
            <a:off x="3242821" y="3429000"/>
            <a:ext cx="8110979" cy="2983360"/>
          </a:xfrm>
          <a:prstGeom prst="rect">
            <a:avLst/>
          </a:prstGeom>
          <a:ln>
            <a:solidFill>
              <a:schemeClr val="tx1"/>
            </a:solidFill>
          </a:ln>
        </p:spPr>
      </p:pic>
    </p:spTree>
    <p:extLst>
      <p:ext uri="{BB962C8B-B14F-4D97-AF65-F5344CB8AC3E}">
        <p14:creationId xmlns:p14="http://schemas.microsoft.com/office/powerpoint/2010/main" val="419979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69E9C1-EB6A-887D-65A1-A2B3AE136C12}"/>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image20.png">
            <a:extLst>
              <a:ext uri="{FF2B5EF4-FFF2-40B4-BE49-F238E27FC236}">
                <a16:creationId xmlns:a16="http://schemas.microsoft.com/office/drawing/2014/main" id="{8AC922A7-558C-8657-E272-A2D7E1A47E91}"/>
              </a:ext>
            </a:extLst>
          </p:cNvPr>
          <p:cNvPicPr>
            <a:picLocks noGrp="1" noChangeAspect="1"/>
          </p:cNvPicPr>
          <p:nvPr>
            <p:ph idx="1"/>
          </p:nvPr>
        </p:nvPicPr>
        <p:blipFill>
          <a:blip r:embed="rId2" cstate="print"/>
          <a:stretch>
            <a:fillRect/>
          </a:stretch>
        </p:blipFill>
        <p:spPr>
          <a:xfrm>
            <a:off x="838200" y="365125"/>
            <a:ext cx="7685823" cy="4351338"/>
          </a:xfrm>
          <a:prstGeom prst="rect">
            <a:avLst/>
          </a:prstGeom>
          <a:ln>
            <a:solidFill>
              <a:schemeClr val="tx1"/>
            </a:solidFill>
          </a:ln>
        </p:spPr>
      </p:pic>
      <p:pic>
        <p:nvPicPr>
          <p:cNvPr id="6" name="image21.png">
            <a:extLst>
              <a:ext uri="{FF2B5EF4-FFF2-40B4-BE49-F238E27FC236}">
                <a16:creationId xmlns:a16="http://schemas.microsoft.com/office/drawing/2014/main" id="{D76251E2-D84B-D011-4762-5CAF89A661E5}"/>
              </a:ext>
            </a:extLst>
          </p:cNvPr>
          <p:cNvPicPr>
            <a:picLocks noChangeAspect="1"/>
          </p:cNvPicPr>
          <p:nvPr/>
        </p:nvPicPr>
        <p:blipFill rotWithShape="1">
          <a:blip r:embed="rId3" cstate="print"/>
          <a:srcRect b="23019"/>
          <a:stretch/>
        </p:blipFill>
        <p:spPr>
          <a:xfrm>
            <a:off x="3233394" y="3323440"/>
            <a:ext cx="8445072" cy="3066395"/>
          </a:xfrm>
          <a:prstGeom prst="rect">
            <a:avLst/>
          </a:prstGeom>
          <a:ln>
            <a:solidFill>
              <a:schemeClr val="tx1"/>
            </a:solidFill>
          </a:ln>
        </p:spPr>
      </p:pic>
    </p:spTree>
    <p:extLst>
      <p:ext uri="{BB962C8B-B14F-4D97-AF65-F5344CB8AC3E}">
        <p14:creationId xmlns:p14="http://schemas.microsoft.com/office/powerpoint/2010/main" val="355237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69E9C1-EB6A-887D-65A1-A2B3AE136C12}"/>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image24.png">
            <a:extLst>
              <a:ext uri="{FF2B5EF4-FFF2-40B4-BE49-F238E27FC236}">
                <a16:creationId xmlns:a16="http://schemas.microsoft.com/office/drawing/2014/main" id="{07978A01-2E16-7915-AD72-2C3CA3AE34F8}"/>
              </a:ext>
            </a:extLst>
          </p:cNvPr>
          <p:cNvPicPr>
            <a:picLocks noGrp="1" noChangeAspect="1"/>
          </p:cNvPicPr>
          <p:nvPr>
            <p:ph idx="1"/>
          </p:nvPr>
        </p:nvPicPr>
        <p:blipFill>
          <a:blip r:embed="rId2" cstate="print"/>
          <a:stretch>
            <a:fillRect/>
          </a:stretch>
        </p:blipFill>
        <p:spPr>
          <a:xfrm>
            <a:off x="2481804" y="864092"/>
            <a:ext cx="7228392" cy="4351338"/>
          </a:xfrm>
          <a:prstGeom prst="rect">
            <a:avLst/>
          </a:prstGeom>
        </p:spPr>
      </p:pic>
    </p:spTree>
    <p:extLst>
      <p:ext uri="{BB962C8B-B14F-4D97-AF65-F5344CB8AC3E}">
        <p14:creationId xmlns:p14="http://schemas.microsoft.com/office/powerpoint/2010/main" val="105721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23B7C5-A311-27B2-8003-A93E062C0805}"/>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image26.png">
            <a:extLst>
              <a:ext uri="{FF2B5EF4-FFF2-40B4-BE49-F238E27FC236}">
                <a16:creationId xmlns:a16="http://schemas.microsoft.com/office/drawing/2014/main" id="{6EE1E085-2305-A64A-8836-7376D0A3C382}"/>
              </a:ext>
            </a:extLst>
          </p:cNvPr>
          <p:cNvPicPr>
            <a:picLocks noGrp="1" noChangeAspect="1"/>
          </p:cNvPicPr>
          <p:nvPr>
            <p:ph idx="1"/>
          </p:nvPr>
        </p:nvPicPr>
        <p:blipFill rotWithShape="1">
          <a:blip r:embed="rId2" cstate="print"/>
          <a:srcRect b="23342"/>
          <a:stretch/>
        </p:blipFill>
        <p:spPr>
          <a:xfrm>
            <a:off x="838200" y="420614"/>
            <a:ext cx="10515600" cy="3105009"/>
          </a:xfrm>
          <a:prstGeom prst="rect">
            <a:avLst/>
          </a:prstGeom>
          <a:ln>
            <a:solidFill>
              <a:schemeClr val="tx1"/>
            </a:solidFill>
          </a:ln>
        </p:spPr>
      </p:pic>
      <p:pic>
        <p:nvPicPr>
          <p:cNvPr id="6" name="image27.png">
            <a:extLst>
              <a:ext uri="{FF2B5EF4-FFF2-40B4-BE49-F238E27FC236}">
                <a16:creationId xmlns:a16="http://schemas.microsoft.com/office/drawing/2014/main" id="{07D5B2A9-59D8-F42B-C8B8-F3EB8C750D13}"/>
              </a:ext>
            </a:extLst>
          </p:cNvPr>
          <p:cNvPicPr>
            <a:picLocks noChangeAspect="1"/>
          </p:cNvPicPr>
          <p:nvPr/>
        </p:nvPicPr>
        <p:blipFill rotWithShape="1">
          <a:blip r:embed="rId3" cstate="print"/>
          <a:srcRect l="1743" b="19986"/>
          <a:stretch/>
        </p:blipFill>
        <p:spPr>
          <a:xfrm>
            <a:off x="2064470" y="3234237"/>
            <a:ext cx="9412972" cy="3211503"/>
          </a:xfrm>
          <a:prstGeom prst="rect">
            <a:avLst/>
          </a:prstGeom>
          <a:ln>
            <a:solidFill>
              <a:schemeClr val="tx1"/>
            </a:solidFill>
          </a:ln>
        </p:spPr>
      </p:pic>
    </p:spTree>
    <p:extLst>
      <p:ext uri="{BB962C8B-B14F-4D97-AF65-F5344CB8AC3E}">
        <p14:creationId xmlns:p14="http://schemas.microsoft.com/office/powerpoint/2010/main" val="328592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23B7C5-A311-27B2-8003-A93E062C0805}"/>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image28.jpeg">
            <a:extLst>
              <a:ext uri="{FF2B5EF4-FFF2-40B4-BE49-F238E27FC236}">
                <a16:creationId xmlns:a16="http://schemas.microsoft.com/office/drawing/2014/main" id="{905330C9-E90C-188F-599B-E6E765473565}"/>
              </a:ext>
            </a:extLst>
          </p:cNvPr>
          <p:cNvPicPr>
            <a:picLocks noGrp="1" noChangeAspect="1"/>
          </p:cNvPicPr>
          <p:nvPr>
            <p:ph idx="1"/>
          </p:nvPr>
        </p:nvPicPr>
        <p:blipFill>
          <a:blip r:embed="rId2" cstate="print"/>
          <a:stretch>
            <a:fillRect/>
          </a:stretch>
        </p:blipFill>
        <p:spPr>
          <a:xfrm>
            <a:off x="838200" y="1726496"/>
            <a:ext cx="10515600" cy="3738880"/>
          </a:xfrm>
          <a:prstGeom prst="rect">
            <a:avLst/>
          </a:prstGeom>
        </p:spPr>
      </p:pic>
    </p:spTree>
    <p:extLst>
      <p:ext uri="{BB962C8B-B14F-4D97-AF65-F5344CB8AC3E}">
        <p14:creationId xmlns:p14="http://schemas.microsoft.com/office/powerpoint/2010/main" val="340410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dirty="0"/>
              <a:t>This system avoids the manual work and the problems concern with it. The system was designed in such a way that future modification can be done easily. The following conclusion can be deduced from the development of the project :-</a:t>
            </a:r>
          </a:p>
          <a:p>
            <a:pPr>
              <a:buFont typeface="Wingdings" panose="05000000000000000000" pitchFamily="2" charset="2"/>
              <a:buChar char="Ø"/>
            </a:pPr>
            <a:r>
              <a:rPr lang="en-US" dirty="0"/>
              <a:t>Automation of entire system improves the efficiency.</a:t>
            </a:r>
          </a:p>
          <a:p>
            <a:pPr>
              <a:buFont typeface="Wingdings" panose="05000000000000000000" pitchFamily="2" charset="2"/>
              <a:buChar char="Ø"/>
            </a:pPr>
            <a:r>
              <a:rPr lang="en-US" dirty="0"/>
              <a:t>It provides a friendly graphical user interface which proves to be best.</a:t>
            </a:r>
          </a:p>
          <a:p>
            <a:pPr>
              <a:buFont typeface="Wingdings" panose="05000000000000000000" pitchFamily="2" charset="2"/>
              <a:buChar char="Ø"/>
            </a:pPr>
            <a:r>
              <a:rPr lang="en-US" dirty="0"/>
              <a:t>It gives appropriate access to authorized users depending on their permissions.</a:t>
            </a:r>
          </a:p>
          <a:p>
            <a:pPr>
              <a:buFont typeface="Wingdings" panose="05000000000000000000" pitchFamily="2" charset="2"/>
              <a:buChar char="Ø"/>
            </a:pPr>
            <a:r>
              <a:rPr lang="en-US" dirty="0"/>
              <a:t>The system has adequate scope for modification in future if it is necessary.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88046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In a nutshell it can be summarized that the future scope of the project :-</a:t>
            </a:r>
          </a:p>
          <a:p>
            <a:pPr>
              <a:buFont typeface="Wingdings" panose="05000000000000000000" pitchFamily="2" charset="2"/>
              <a:buChar char="Ø"/>
            </a:pPr>
            <a:r>
              <a:rPr lang="en-US" dirty="0"/>
              <a:t>The randomizing of students roll numbers is going to be effective.</a:t>
            </a:r>
          </a:p>
          <a:p>
            <a:pPr>
              <a:buFont typeface="Wingdings" panose="05000000000000000000" pitchFamily="2" charset="2"/>
              <a:buChar char="Ø"/>
            </a:pPr>
            <a:r>
              <a:rPr lang="en-US" dirty="0"/>
              <a:t>System can be developed which can take backup automatically </a:t>
            </a:r>
            <a:r>
              <a:rPr lang="en-US" dirty="0" err="1"/>
              <a:t>asa</a:t>
            </a:r>
            <a:r>
              <a:rPr lang="en-US" dirty="0"/>
              <a:t> soon as data is generated.</a:t>
            </a:r>
          </a:p>
          <a:p>
            <a:pPr>
              <a:buFont typeface="Wingdings" panose="05000000000000000000" pitchFamily="2" charset="2"/>
              <a:buChar char="Ø"/>
            </a:pPr>
            <a:r>
              <a:rPr lang="en-US" dirty="0"/>
              <a:t>With the help of 3D graphics, it will shows the class architecture more efficiently.</a:t>
            </a:r>
          </a:p>
          <a:p>
            <a:pPr>
              <a:buFont typeface="Wingdings" panose="05000000000000000000" pitchFamily="2" charset="2"/>
              <a:buChar char="Ø"/>
            </a:pPr>
            <a:r>
              <a:rPr lang="en-US" dirty="0"/>
              <a:t>We can create mobile application.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95242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lvl="0" indent="-342900">
              <a:lnSpc>
                <a:spcPct val="100000"/>
              </a:lnSpc>
              <a:buSzPts val="1000"/>
              <a:buFont typeface="Times New Roman" panose="02020603050405020304" pitchFamily="18" charset="0"/>
              <a:buAutoNum type="arabicPeriod"/>
              <a:tabLst>
                <a:tab pos="441325" algn="l"/>
                <a:tab pos="441960" algn="l"/>
              </a:tabLst>
            </a:pPr>
            <a:r>
              <a:rPr lang="en-US" sz="1800" dirty="0">
                <a:effectLst/>
                <a:latin typeface="Times New Roman" panose="02020603050405020304" pitchFamily="18" charset="0"/>
                <a:ea typeface="Times New Roman" panose="02020603050405020304" pitchFamily="18" charset="0"/>
              </a:rPr>
              <a:t>Anyanwu 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(2014).</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Success</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Above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Average: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Real</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Life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Lessons</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for</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Parents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 their</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Children</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House,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UK.</a:t>
            </a:r>
            <a:endParaRPr lang="en-IN" sz="1800" dirty="0">
              <a:effectLst/>
              <a:latin typeface="Times New Roman" panose="02020603050405020304" pitchFamily="18" charset="0"/>
              <a:ea typeface="Times New Roman" panose="02020603050405020304" pitchFamily="18" charset="0"/>
            </a:endParaRPr>
          </a:p>
          <a:p>
            <a:pPr marL="342900" marR="519430" lvl="0" indent="-342900">
              <a:lnSpc>
                <a:spcPct val="100000"/>
              </a:lnSpc>
              <a:buSzPts val="1000"/>
              <a:buFont typeface="Times New Roman" panose="02020603050405020304" pitchFamily="18" charset="0"/>
              <a:buAutoNum type="arabicPeriod"/>
              <a:tabLst>
                <a:tab pos="441325" algn="l"/>
                <a:tab pos="441960" algn="l"/>
              </a:tabLst>
            </a:pPr>
            <a:r>
              <a:rPr lang="en-US" sz="1800" dirty="0" err="1">
                <a:effectLst/>
                <a:latin typeface="Times New Roman" panose="02020603050405020304" pitchFamily="18" charset="0"/>
                <a:ea typeface="Times New Roman" panose="02020603050405020304" pitchFamily="18" charset="0"/>
              </a:rPr>
              <a:t>Adetona</a:t>
            </a:r>
            <a:r>
              <a:rPr lang="en-US" sz="1800" dirty="0">
                <a:effectLst/>
                <a:latin typeface="Times New Roman" panose="02020603050405020304" pitchFamily="18" charset="0"/>
                <a:ea typeface="Times New Roman" panose="02020603050405020304" pitchFamily="18" charset="0"/>
              </a:rPr>
              <a:t> S.O., &amp; </a:t>
            </a:r>
            <a:r>
              <a:rPr lang="en-US" sz="1800" dirty="0" err="1">
                <a:effectLst/>
                <a:latin typeface="Times New Roman" panose="02020603050405020304" pitchFamily="18" charset="0"/>
                <a:ea typeface="Times New Roman" panose="02020603050405020304" pitchFamily="18" charset="0"/>
              </a:rPr>
              <a:t>Akinade</a:t>
            </a:r>
            <a:r>
              <a:rPr lang="en-US" sz="1800" dirty="0">
                <a:effectLst/>
                <a:latin typeface="Times New Roman" panose="02020603050405020304" pitchFamily="18" charset="0"/>
                <a:ea typeface="Times New Roman" panose="02020603050405020304" pitchFamily="18" charset="0"/>
              </a:rPr>
              <a:t> A. (2016). Curtailing Examination Malpractice In Citadel of Learning: Technological</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Options, </a:t>
            </a:r>
            <a:r>
              <a:rPr lang="en-US" sz="1800" i="1" dirty="0">
                <a:effectLst/>
                <a:latin typeface="Times New Roman" panose="02020603050405020304" pitchFamily="18" charset="0"/>
                <a:ea typeface="Times New Roman" panose="02020603050405020304" pitchFamily="18" charset="0"/>
              </a:rPr>
              <a:t>Security and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Safety Reviews</a:t>
            </a:r>
            <a:r>
              <a:rPr lang="en-US" sz="1800" dirty="0">
                <a:effectLst/>
                <a:latin typeface="Times New Roman" panose="02020603050405020304" pitchFamily="18" charset="0"/>
                <a:ea typeface="Times New Roman" panose="02020603050405020304" pitchFamily="18" charset="0"/>
              </a:rPr>
              <a:t>, 1(1):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64-68.</a:t>
            </a:r>
            <a:endParaRPr lang="en-IN" sz="1800" dirty="0">
              <a:effectLst/>
              <a:latin typeface="Times New Roman" panose="02020603050405020304" pitchFamily="18" charset="0"/>
              <a:ea typeface="Times New Roman" panose="02020603050405020304" pitchFamily="18" charset="0"/>
            </a:endParaRPr>
          </a:p>
          <a:p>
            <a:pPr marL="342900" marR="207645" lvl="0" indent="-342900">
              <a:lnSpc>
                <a:spcPct val="100000"/>
              </a:lnSpc>
              <a:spcBef>
                <a:spcPts val="5"/>
              </a:spcBef>
              <a:spcAft>
                <a:spcPts val="0"/>
              </a:spcAft>
              <a:buSzPts val="1000"/>
              <a:buFont typeface="Times New Roman" panose="02020603050405020304" pitchFamily="18" charset="0"/>
              <a:buAutoNum type="arabicPeriod"/>
              <a:tabLst>
                <a:tab pos="441325" algn="l"/>
                <a:tab pos="441960" algn="l"/>
                <a:tab pos="1104265" algn="l"/>
                <a:tab pos="1579880" algn="l"/>
                <a:tab pos="2172970" algn="l"/>
                <a:tab pos="3000375" algn="l"/>
                <a:tab pos="3322320" algn="l"/>
                <a:tab pos="4009390" algn="l"/>
                <a:tab pos="4420870" algn="l"/>
                <a:tab pos="5241290" algn="l"/>
                <a:tab pos="5925820" algn="l"/>
              </a:tabLst>
            </a:pPr>
            <a:r>
              <a:rPr lang="en-US" sz="1800" dirty="0">
                <a:effectLst/>
                <a:latin typeface="Times New Roman" panose="02020603050405020304" pitchFamily="18" charset="0"/>
                <a:ea typeface="Times New Roman" panose="02020603050405020304" pitchFamily="18" charset="0"/>
              </a:rPr>
              <a:t>Hinman,	L.M.	(2000).	</a:t>
            </a:r>
            <a:r>
              <a:rPr lang="en-US" sz="1800" i="1" dirty="0">
                <a:effectLst/>
                <a:latin typeface="Times New Roman" panose="02020603050405020304" pitchFamily="18" charset="0"/>
                <a:ea typeface="Times New Roman" panose="02020603050405020304" pitchFamily="18" charset="0"/>
              </a:rPr>
              <a:t>Approaches	to	Cheating	and	Plagiarism</a:t>
            </a:r>
            <a:r>
              <a:rPr lang="en-US" sz="1800" dirty="0">
                <a:effectLst/>
                <a:latin typeface="Times New Roman" panose="02020603050405020304" pitchFamily="18" charset="0"/>
                <a:ea typeface="Times New Roman" panose="02020603050405020304" pitchFamily="18" charset="0"/>
              </a:rPr>
              <a:t>,	[Online].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0000"/>
              </a:lnSpc>
              <a:buSzPts val="1000"/>
              <a:buFont typeface="Times New Roman" panose="02020603050405020304" pitchFamily="18" charset="0"/>
              <a:buAutoNum type="arabicPeriod"/>
              <a:tabLst>
                <a:tab pos="441325" algn="l"/>
                <a:tab pos="441960" algn="l"/>
              </a:tabLst>
            </a:pPr>
            <a:r>
              <a:rPr lang="en-US" sz="1800" spc="-5" dirty="0" err="1">
                <a:effectLst/>
                <a:latin typeface="Times New Roman" panose="02020603050405020304" pitchFamily="18" charset="0"/>
                <a:ea typeface="Times New Roman" panose="02020603050405020304" pitchFamily="18" charset="0"/>
              </a:rPr>
              <a:t>Onyechere</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(2004).</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Cheating: A</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World-wide</a:t>
            </a:r>
            <a:r>
              <a:rPr lang="en-US" sz="1800" dirty="0">
                <a:effectLst/>
                <a:latin typeface="Times New Roman" panose="02020603050405020304" pitchFamily="18" charset="0"/>
                <a:ea typeface="Times New Roman" panose="02020603050405020304" pitchFamily="18" charset="0"/>
              </a:rPr>
              <a:t> problem,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33</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ways” retrieved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AllAfrica.com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0000"/>
              </a:lnSpc>
              <a:spcBef>
                <a:spcPts val="15"/>
              </a:spcBef>
              <a:buSzPts val="1000"/>
              <a:buFont typeface="Times New Roman" panose="02020603050405020304" pitchFamily="18" charset="0"/>
              <a:buAutoNum type="arabicPeriod"/>
              <a:tabLst>
                <a:tab pos="441325" algn="l"/>
                <a:tab pos="441960" algn="l"/>
              </a:tabLst>
            </a:pPr>
            <a:r>
              <a:rPr lang="en-US" sz="1800" dirty="0">
                <a:effectLst/>
                <a:latin typeface="Times New Roman" panose="02020603050405020304" pitchFamily="18" charset="0"/>
                <a:ea typeface="Times New Roman" panose="02020603050405020304" pitchFamily="18" charset="0"/>
              </a:rPr>
              <a:t>Underwood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6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Sarbo</a:t>
            </a:r>
            <a:r>
              <a:rPr lang="en-US" sz="1800" dirty="0">
                <a:effectLst/>
                <a:latin typeface="Times New Roman" panose="02020603050405020304" pitchFamily="18" charset="0"/>
                <a:ea typeface="Times New Roman" panose="02020603050405020304" pitchFamily="18" charset="0"/>
              </a:rPr>
              <a: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(2004).</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Academic</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Offences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E-learning:</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Propensities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Cheating,</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British</a:t>
            </a:r>
            <a:r>
              <a:rPr lang="en-IN" sz="1800" dirty="0">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Journal</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of</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Educational</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Technology</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34:</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467</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478.</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0000"/>
              </a:lnSpc>
              <a:buSzPts val="1000"/>
              <a:buFont typeface="Times New Roman" panose="02020603050405020304" pitchFamily="18" charset="0"/>
              <a:buAutoNum type="arabicPeriod"/>
              <a:tabLst>
                <a:tab pos="441325" algn="l"/>
                <a:tab pos="441960" algn="l"/>
              </a:tabLst>
            </a:pPr>
            <a:r>
              <a:rPr lang="en-US" sz="1800" dirty="0" err="1">
                <a:effectLst/>
                <a:latin typeface="Times New Roman" panose="02020603050405020304" pitchFamily="18" charset="0"/>
                <a:ea typeface="Times New Roman" panose="02020603050405020304" pitchFamily="18" charset="0"/>
              </a:rPr>
              <a:t>Adetona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Hassan,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Salawu</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Omolola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0000"/>
              </a:lnSpc>
              <a:buSzPts val="1000"/>
              <a:buFont typeface="Times New Roman" panose="02020603050405020304" pitchFamily="18" charset="0"/>
              <a:buAutoNum type="arabicPeriod"/>
              <a:tabLst>
                <a:tab pos="441325" algn="l"/>
                <a:tab pos="441960" algn="l"/>
              </a:tabLst>
            </a:pP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Web-based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Examination Seating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Arrangement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endParaRPr lang="en-IN" sz="1800" dirty="0">
              <a:effectLst/>
              <a:latin typeface="Times New Roman" panose="02020603050405020304" pitchFamily="18" charset="0"/>
              <a:ea typeface="Times New Roman" panose="02020603050405020304" pitchFamily="18" charset="0"/>
            </a:endParaRPr>
          </a:p>
          <a:p>
            <a:pPr marL="342900" marR="2592070" lvl="0" indent="-342900">
              <a:lnSpc>
                <a:spcPct val="100000"/>
              </a:lnSpc>
              <a:spcAft>
                <a:spcPts val="0"/>
              </a:spcAft>
              <a:buSzPts val="1000"/>
              <a:buFont typeface="Times New Roman" panose="02020603050405020304" pitchFamily="18" charset="0"/>
              <a:buAutoNum type="arabicPeriod"/>
              <a:tabLst>
                <a:tab pos="441325" algn="l"/>
                <a:tab pos="441960" algn="l"/>
              </a:tabLst>
            </a:pPr>
            <a:r>
              <a:rPr lang="en-US" sz="1800" dirty="0">
                <a:effectLst/>
                <a:latin typeface="Times New Roman" panose="02020603050405020304" pitchFamily="18" charset="0"/>
                <a:ea typeface="Times New Roman" panose="02020603050405020304" pitchFamily="18" charset="0"/>
              </a:rPr>
              <a:t>Student”, ABUAD Journal of Engineering Research and Development,</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(2020), 23-33.</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lnSpcReduction="10000"/>
          </a:bodyPr>
          <a:lstStyle/>
          <a:p>
            <a:r>
              <a:rPr lang="en-US" dirty="0"/>
              <a:t>This project provides a way to allocate exam hall for each students without any clash.</a:t>
            </a:r>
          </a:p>
          <a:p>
            <a:r>
              <a:rPr lang="en-US" dirty="0"/>
              <a:t>Exam Seating Arrangement is specifically design for automation of exam system.</a:t>
            </a:r>
          </a:p>
          <a:p>
            <a:r>
              <a:rPr lang="en-US" dirty="0"/>
              <a:t>This system deals with Seating Arrangement process of exam online instead manually.</a:t>
            </a:r>
          </a:p>
          <a:p>
            <a:r>
              <a:rPr lang="en-US" dirty="0"/>
              <a:t>The “Exam Seating Arrangement” system has been developed to override the problems prevailing in the practicing manual system.</a:t>
            </a:r>
          </a:p>
          <a:p>
            <a:r>
              <a:rPr lang="en-US" dirty="0"/>
              <a:t>The system is supported to eliminate and in some cases reduce the hardships faced by this existing system.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B9982-DB26-4916-8D9F-BB4F32718128}"/>
              </a:ext>
            </a:extLst>
          </p:cNvPr>
          <p:cNvSpPr>
            <a:spLocks noGrp="1"/>
          </p:cNvSpPr>
          <p:nvPr>
            <p:ph idx="1"/>
          </p:nvPr>
        </p:nvSpPr>
        <p:spPr>
          <a:xfrm>
            <a:off x="838200" y="1373138"/>
            <a:ext cx="10515600" cy="4351338"/>
          </a:xfrm>
        </p:spPr>
        <p:txBody>
          <a:bodyPr>
            <a:noAutofit/>
          </a:bodyPr>
          <a:lstStyle/>
          <a:p>
            <a:r>
              <a:rPr lang="en-US" dirty="0">
                <a:effectLst/>
                <a:ea typeface="Times New Roman" panose="02020603050405020304" pitchFamily="18" charset="0"/>
                <a:cs typeface="Times New Roman" panose="02020603050405020304" pitchFamily="18" charset="0"/>
              </a:rPr>
              <a:t>Every educational institution has examination held at particular intervals. A software application is necessary for exam</a:t>
            </a:r>
            <a:r>
              <a:rPr lang="en-US" spc="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seating arrangement during</a:t>
            </a:r>
            <a:r>
              <a:rPr lang="en-US" spc="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examination process. It can help the student to find their respective examination hall and seat</a:t>
            </a:r>
            <a:r>
              <a:rPr lang="en-US" spc="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allotted to them. The purpose for developing this system is to computerized the manual exam seat allocation to lighten the</a:t>
            </a:r>
            <a:r>
              <a:rPr lang="en-US" spc="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burden on the staff. Another purpose</a:t>
            </a:r>
            <a:r>
              <a:rPr lang="en-US" spc="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of developing this software is to help student guide to the respective examination hall</a:t>
            </a:r>
            <a:r>
              <a:rPr lang="en-US" spc="-23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during</a:t>
            </a:r>
            <a:r>
              <a:rPr lang="en-US" spc="-5"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exam.</a:t>
            </a:r>
          </a:p>
          <a:p>
            <a:endParaRPr lang="en-IN"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298012-A9AE-49F2-872C-8FC79588CD23}"/>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16202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Most of the institutions are becoming unwilling to centralize examination system day by day. One of the major causes is that with the increasing number of students, courses and department, it becomes almost unmanageable to allocate proper exam seats.</a:t>
            </a:r>
          </a:p>
          <a:p>
            <a:r>
              <a:rPr lang="en-US" dirty="0"/>
              <a:t>It is quite difficult to properly allocate the seats among a large number of students whenever the students are different subjects.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To reduce the paper work and storage area.</a:t>
            </a:r>
          </a:p>
          <a:p>
            <a:r>
              <a:rPr lang="en-US" dirty="0"/>
              <a:t>To compute the performance of the system for minimum resources usage.</a:t>
            </a:r>
          </a:p>
          <a:p>
            <a:r>
              <a:rPr lang="en-US" dirty="0"/>
              <a:t>To minimize the limitation and problems of the existing system.</a:t>
            </a:r>
          </a:p>
          <a:p>
            <a:r>
              <a:rPr lang="en-US" dirty="0"/>
              <a:t>To reduce the man power.</a:t>
            </a:r>
          </a:p>
          <a:p>
            <a:r>
              <a:rPr lang="en-US" dirty="0"/>
              <a:t>To computerize the traditional way of conducting the exams.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image4.jpeg">
            <a:extLst>
              <a:ext uri="{FF2B5EF4-FFF2-40B4-BE49-F238E27FC236}">
                <a16:creationId xmlns:a16="http://schemas.microsoft.com/office/drawing/2014/main" id="{40277924-4BC8-20E9-E97A-721047DB43E3}"/>
              </a:ext>
            </a:extLst>
          </p:cNvPr>
          <p:cNvPicPr>
            <a:picLocks noGrp="1" noChangeAspect="1"/>
          </p:cNvPicPr>
          <p:nvPr>
            <p:ph idx="1"/>
          </p:nvPr>
        </p:nvPicPr>
        <p:blipFill>
          <a:blip r:embed="rId2" cstate="print"/>
          <a:stretch>
            <a:fillRect/>
          </a:stretch>
        </p:blipFill>
        <p:spPr>
          <a:xfrm>
            <a:off x="1966671" y="1690688"/>
            <a:ext cx="7466178" cy="4351338"/>
          </a:xfrm>
          <a:prstGeom prst="rect">
            <a:avLst/>
          </a:prstGeom>
          <a:ln>
            <a:solidFill>
              <a:schemeClr val="tx1"/>
            </a:solidFill>
          </a:ln>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0FFF2B-BDFA-748D-6B6E-B7974D7A49B2}"/>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5" name="image3.png">
            <a:extLst>
              <a:ext uri="{FF2B5EF4-FFF2-40B4-BE49-F238E27FC236}">
                <a16:creationId xmlns:a16="http://schemas.microsoft.com/office/drawing/2014/main" id="{42DDAD3A-9AE5-2299-70E9-F397160160D6}"/>
              </a:ext>
            </a:extLst>
          </p:cNvPr>
          <p:cNvPicPr>
            <a:picLocks noGrp="1" noChangeAspect="1"/>
          </p:cNvPicPr>
          <p:nvPr>
            <p:ph idx="1"/>
          </p:nvPr>
        </p:nvPicPr>
        <p:blipFill>
          <a:blip r:embed="rId2" cstate="print"/>
          <a:stretch>
            <a:fillRect/>
          </a:stretch>
        </p:blipFill>
        <p:spPr>
          <a:xfrm>
            <a:off x="2164081" y="353070"/>
            <a:ext cx="6276774" cy="5823893"/>
          </a:xfrm>
          <a:prstGeom prst="rect">
            <a:avLst/>
          </a:prstGeom>
          <a:ln>
            <a:solidFill>
              <a:schemeClr val="tx1"/>
            </a:solidFill>
          </a:ln>
        </p:spPr>
      </p:pic>
    </p:spTree>
    <p:extLst>
      <p:ext uri="{BB962C8B-B14F-4D97-AF65-F5344CB8AC3E}">
        <p14:creationId xmlns:p14="http://schemas.microsoft.com/office/powerpoint/2010/main" val="27925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 name="image6.jpeg">
            <a:extLst>
              <a:ext uri="{FF2B5EF4-FFF2-40B4-BE49-F238E27FC236}">
                <a16:creationId xmlns:a16="http://schemas.microsoft.com/office/drawing/2014/main" id="{05D39DFC-017C-E2CC-5764-79B5F3676C07}"/>
              </a:ext>
            </a:extLst>
          </p:cNvPr>
          <p:cNvPicPr>
            <a:picLocks noGrp="1" noChangeAspect="1"/>
          </p:cNvPicPr>
          <p:nvPr>
            <p:ph idx="1"/>
          </p:nvPr>
        </p:nvPicPr>
        <p:blipFill>
          <a:blip r:embed="rId2" cstate="print"/>
          <a:stretch>
            <a:fillRect/>
          </a:stretch>
        </p:blipFill>
        <p:spPr>
          <a:xfrm>
            <a:off x="1418625" y="1690688"/>
            <a:ext cx="8807995" cy="4351338"/>
          </a:xfrm>
          <a:prstGeom prst="rect">
            <a:avLst/>
          </a:prstGeom>
        </p:spPr>
      </p:pic>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6276</TotalTime>
  <Words>734</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Problem Formulation</vt:lpstr>
      <vt:lpstr>Objectives of the Work</vt:lpstr>
      <vt:lpstr>Methodology used</vt:lpstr>
      <vt:lpstr>PowerPoint Presentation</vt:lpstr>
      <vt:lpstr>Results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Paras .</cp:lastModifiedBy>
  <cp:revision>495</cp:revision>
  <dcterms:created xsi:type="dcterms:W3CDTF">2019-01-09T10:33:58Z</dcterms:created>
  <dcterms:modified xsi:type="dcterms:W3CDTF">2022-05-18T07:02:29Z</dcterms:modified>
</cp:coreProperties>
</file>