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 id="2147483648" r:id="rId2"/>
  </p:sldMasterIdLst>
  <p:notesMasterIdLst>
    <p:notesMasterId r:id="rId30"/>
  </p:notesMasterIdLst>
  <p:handoutMasterIdLst>
    <p:handoutMasterId r:id="rId31"/>
  </p:handoutMasterIdLst>
  <p:sldIdLst>
    <p:sldId id="261" r:id="rId3"/>
    <p:sldId id="362" r:id="rId4"/>
    <p:sldId id="363" r:id="rId5"/>
    <p:sldId id="381" r:id="rId6"/>
    <p:sldId id="417" r:id="rId7"/>
    <p:sldId id="401" r:id="rId8"/>
    <p:sldId id="414" r:id="rId9"/>
    <p:sldId id="415" r:id="rId10"/>
    <p:sldId id="416" r:id="rId11"/>
    <p:sldId id="402" r:id="rId12"/>
    <p:sldId id="405" r:id="rId13"/>
    <p:sldId id="374" r:id="rId14"/>
    <p:sldId id="400" r:id="rId15"/>
    <p:sldId id="408" r:id="rId16"/>
    <p:sldId id="409" r:id="rId17"/>
    <p:sldId id="410" r:id="rId18"/>
    <p:sldId id="411" r:id="rId19"/>
    <p:sldId id="412" r:id="rId20"/>
    <p:sldId id="418" r:id="rId21"/>
    <p:sldId id="413" r:id="rId22"/>
    <p:sldId id="370" r:id="rId23"/>
    <p:sldId id="419" r:id="rId24"/>
    <p:sldId id="420" r:id="rId25"/>
    <p:sldId id="403" r:id="rId26"/>
    <p:sldId id="404" r:id="rId27"/>
    <p:sldId id="388" r:id="rId28"/>
    <p:sldId id="376" r:id="rId29"/>
  </p:sldIdLst>
  <p:sldSz cx="10693400" cy="7561263"/>
  <p:notesSz cx="6811963" cy="9942513"/>
  <p:defaultTextStyle>
    <a:defPPr>
      <a:defRPr lang="de-DE"/>
    </a:defPPr>
    <a:lvl1pPr algn="ctr" rtl="0" fontAlgn="base">
      <a:lnSpc>
        <a:spcPct val="120000"/>
      </a:lnSpc>
      <a:spcBef>
        <a:spcPct val="0"/>
      </a:spcBef>
      <a:spcAft>
        <a:spcPct val="0"/>
      </a:spcAft>
      <a:buFont typeface="Wingdings 3" pitchFamily="18" charset="2"/>
      <a:defRPr sz="1600" i="1" u="sng" kern="1200">
        <a:solidFill>
          <a:schemeClr val="tx1"/>
        </a:solidFill>
        <a:latin typeface="Arial" charset="0"/>
        <a:ea typeface="+mn-ea"/>
        <a:cs typeface="Arial" charset="0"/>
      </a:defRPr>
    </a:lvl1pPr>
    <a:lvl2pPr marL="457200" algn="ctr" rtl="0" fontAlgn="base">
      <a:lnSpc>
        <a:spcPct val="120000"/>
      </a:lnSpc>
      <a:spcBef>
        <a:spcPct val="0"/>
      </a:spcBef>
      <a:spcAft>
        <a:spcPct val="0"/>
      </a:spcAft>
      <a:buFont typeface="Wingdings 3" pitchFamily="18" charset="2"/>
      <a:defRPr sz="1600" i="1" u="sng" kern="1200">
        <a:solidFill>
          <a:schemeClr val="tx1"/>
        </a:solidFill>
        <a:latin typeface="Arial" charset="0"/>
        <a:ea typeface="+mn-ea"/>
        <a:cs typeface="Arial" charset="0"/>
      </a:defRPr>
    </a:lvl2pPr>
    <a:lvl3pPr marL="914400" algn="ctr" rtl="0" fontAlgn="base">
      <a:lnSpc>
        <a:spcPct val="120000"/>
      </a:lnSpc>
      <a:spcBef>
        <a:spcPct val="0"/>
      </a:spcBef>
      <a:spcAft>
        <a:spcPct val="0"/>
      </a:spcAft>
      <a:buFont typeface="Wingdings 3" pitchFamily="18" charset="2"/>
      <a:defRPr sz="1600" i="1" u="sng" kern="1200">
        <a:solidFill>
          <a:schemeClr val="tx1"/>
        </a:solidFill>
        <a:latin typeface="Arial" charset="0"/>
        <a:ea typeface="+mn-ea"/>
        <a:cs typeface="Arial" charset="0"/>
      </a:defRPr>
    </a:lvl3pPr>
    <a:lvl4pPr marL="1371600" algn="ctr" rtl="0" fontAlgn="base">
      <a:lnSpc>
        <a:spcPct val="120000"/>
      </a:lnSpc>
      <a:spcBef>
        <a:spcPct val="0"/>
      </a:spcBef>
      <a:spcAft>
        <a:spcPct val="0"/>
      </a:spcAft>
      <a:buFont typeface="Wingdings 3" pitchFamily="18" charset="2"/>
      <a:defRPr sz="1600" i="1" u="sng" kern="1200">
        <a:solidFill>
          <a:schemeClr val="tx1"/>
        </a:solidFill>
        <a:latin typeface="Arial" charset="0"/>
        <a:ea typeface="+mn-ea"/>
        <a:cs typeface="Arial" charset="0"/>
      </a:defRPr>
    </a:lvl4pPr>
    <a:lvl5pPr marL="1828800" algn="ctr" rtl="0" fontAlgn="base">
      <a:lnSpc>
        <a:spcPct val="120000"/>
      </a:lnSpc>
      <a:spcBef>
        <a:spcPct val="0"/>
      </a:spcBef>
      <a:spcAft>
        <a:spcPct val="0"/>
      </a:spcAft>
      <a:buFont typeface="Wingdings 3" pitchFamily="18" charset="2"/>
      <a:defRPr sz="1600" i="1" u="sng" kern="1200">
        <a:solidFill>
          <a:schemeClr val="tx1"/>
        </a:solidFill>
        <a:latin typeface="Arial" charset="0"/>
        <a:ea typeface="+mn-ea"/>
        <a:cs typeface="Arial" charset="0"/>
      </a:defRPr>
    </a:lvl5pPr>
    <a:lvl6pPr marL="2286000" algn="l" defTabSz="914400" rtl="0" eaLnBrk="1" latinLnBrk="0" hangingPunct="1">
      <a:defRPr sz="1600" i="1" u="sng" kern="1200">
        <a:solidFill>
          <a:schemeClr val="tx1"/>
        </a:solidFill>
        <a:latin typeface="Arial" charset="0"/>
        <a:ea typeface="+mn-ea"/>
        <a:cs typeface="Arial" charset="0"/>
      </a:defRPr>
    </a:lvl6pPr>
    <a:lvl7pPr marL="2743200" algn="l" defTabSz="914400" rtl="0" eaLnBrk="1" latinLnBrk="0" hangingPunct="1">
      <a:defRPr sz="1600" i="1" u="sng" kern="1200">
        <a:solidFill>
          <a:schemeClr val="tx1"/>
        </a:solidFill>
        <a:latin typeface="Arial" charset="0"/>
        <a:ea typeface="+mn-ea"/>
        <a:cs typeface="Arial" charset="0"/>
      </a:defRPr>
    </a:lvl7pPr>
    <a:lvl8pPr marL="3200400" algn="l" defTabSz="914400" rtl="0" eaLnBrk="1" latinLnBrk="0" hangingPunct="1">
      <a:defRPr sz="1600" i="1" u="sng" kern="1200">
        <a:solidFill>
          <a:schemeClr val="tx1"/>
        </a:solidFill>
        <a:latin typeface="Arial" charset="0"/>
        <a:ea typeface="+mn-ea"/>
        <a:cs typeface="Arial" charset="0"/>
      </a:defRPr>
    </a:lvl8pPr>
    <a:lvl9pPr marL="3657600" algn="l" defTabSz="914400" rtl="0" eaLnBrk="1" latinLnBrk="0" hangingPunct="1">
      <a:defRPr sz="1600" i="1" u="sng"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381">
          <p15:clr>
            <a:srgbClr val="A4A3A4"/>
          </p15:clr>
        </p15:guide>
        <p15:guide id="2" pos="3368">
          <p15:clr>
            <a:srgbClr val="A4A3A4"/>
          </p15:clr>
        </p15:guide>
      </p15:sldGuideLst>
    </p:ext>
    <p:ext uri="{2D200454-40CA-4A62-9FC3-DE9A4176ACB9}">
      <p15:notesGuideLst xmlns:p15="http://schemas.microsoft.com/office/powerpoint/2012/main">
        <p15:guide id="1" orient="horz" pos="3131">
          <p15:clr>
            <a:srgbClr val="A4A3A4"/>
          </p15:clr>
        </p15:guide>
        <p15:guide id="2" pos="214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FF0000"/>
    <a:srgbClr val="EAEAEA"/>
    <a:srgbClr val="FF00FF"/>
    <a:srgbClr val="FF9D5B"/>
    <a:srgbClr val="F8F8F8"/>
    <a:srgbClr val="339933"/>
    <a:srgbClr val="00CC66"/>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69748" autoAdjust="0"/>
  </p:normalViewPr>
  <p:slideViewPr>
    <p:cSldViewPr>
      <p:cViewPr varScale="1">
        <p:scale>
          <a:sx n="80" d="100"/>
          <a:sy n="80" d="100"/>
        </p:scale>
        <p:origin x="1162" y="48"/>
      </p:cViewPr>
      <p:guideLst>
        <p:guide orient="horz" pos="2381"/>
        <p:guide pos="3368"/>
      </p:guideLst>
    </p:cSldViewPr>
  </p:slideViewPr>
  <p:outlineViewPr>
    <p:cViewPr>
      <p:scale>
        <a:sx n="33" d="100"/>
        <a:sy n="33" d="100"/>
      </p:scale>
      <p:origin x="0" y="9592"/>
    </p:cViewPr>
  </p:outlineViewPr>
  <p:notesTextViewPr>
    <p:cViewPr>
      <p:scale>
        <a:sx n="100" d="100"/>
        <a:sy n="100" d="100"/>
      </p:scale>
      <p:origin x="0" y="0"/>
    </p:cViewPr>
  </p:notesTextViewPr>
  <p:sorterViewPr>
    <p:cViewPr>
      <p:scale>
        <a:sx n="100" d="100"/>
        <a:sy n="100" d="100"/>
      </p:scale>
      <p:origin x="0" y="6732"/>
    </p:cViewPr>
  </p:sorterViewPr>
  <p:notesViewPr>
    <p:cSldViewPr>
      <p:cViewPr varScale="1">
        <p:scale>
          <a:sx n="70" d="100"/>
          <a:sy n="70" d="100"/>
        </p:scale>
        <p:origin x="-3456" y="-96"/>
      </p:cViewPr>
      <p:guideLst>
        <p:guide orient="horz" pos="3131"/>
        <p:guide pos="214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52750" cy="496888"/>
          </a:xfrm>
          <a:prstGeom prst="rect">
            <a:avLst/>
          </a:prstGeom>
          <a:noFill/>
          <a:ln>
            <a:noFill/>
          </a:ln>
        </p:spPr>
        <p:txBody>
          <a:bodyPr vert="horz" wrap="square" lIns="88334" tIns="44166" rIns="88334" bIns="44166" numCol="1" anchor="t" anchorCtr="0" compatLnSpc="1">
            <a:prstTxWarp prst="textNoShape">
              <a:avLst/>
            </a:prstTxWarp>
          </a:bodyPr>
          <a:lstStyle>
            <a:lvl1pPr algn="l" defTabSz="884238">
              <a:lnSpc>
                <a:spcPct val="100000"/>
              </a:lnSpc>
              <a:buFontTx/>
              <a:buNone/>
              <a:defRPr sz="1200" i="0" u="none"/>
            </a:lvl1pPr>
          </a:lstStyle>
          <a:p>
            <a:pPr>
              <a:defRPr/>
            </a:pPr>
            <a:endParaRPr lang="en-US"/>
          </a:p>
        </p:txBody>
      </p:sp>
      <p:sp>
        <p:nvSpPr>
          <p:cNvPr id="60419" name="Rectangle 3"/>
          <p:cNvSpPr>
            <a:spLocks noGrp="1" noChangeArrowheads="1"/>
          </p:cNvSpPr>
          <p:nvPr>
            <p:ph type="dt" sz="quarter" idx="1"/>
          </p:nvPr>
        </p:nvSpPr>
        <p:spPr bwMode="auto">
          <a:xfrm>
            <a:off x="3857625" y="0"/>
            <a:ext cx="2952750" cy="496888"/>
          </a:xfrm>
          <a:prstGeom prst="rect">
            <a:avLst/>
          </a:prstGeom>
          <a:noFill/>
          <a:ln>
            <a:noFill/>
          </a:ln>
        </p:spPr>
        <p:txBody>
          <a:bodyPr vert="horz" wrap="square" lIns="88334" tIns="44166" rIns="88334" bIns="44166" numCol="1" anchor="t" anchorCtr="0" compatLnSpc="1">
            <a:prstTxWarp prst="textNoShape">
              <a:avLst/>
            </a:prstTxWarp>
          </a:bodyPr>
          <a:lstStyle>
            <a:lvl1pPr algn="r" defTabSz="884238">
              <a:lnSpc>
                <a:spcPct val="100000"/>
              </a:lnSpc>
              <a:buFontTx/>
              <a:buNone/>
              <a:defRPr sz="1200" i="0" u="none"/>
            </a:lvl1pPr>
          </a:lstStyle>
          <a:p>
            <a:pPr>
              <a:defRPr/>
            </a:pPr>
            <a:endParaRPr lang="en-US"/>
          </a:p>
        </p:txBody>
      </p:sp>
      <p:sp>
        <p:nvSpPr>
          <p:cNvPr id="60420" name="Rectangle 4"/>
          <p:cNvSpPr>
            <a:spLocks noGrp="1" noChangeArrowheads="1"/>
          </p:cNvSpPr>
          <p:nvPr>
            <p:ph type="ftr" sz="quarter" idx="2"/>
          </p:nvPr>
        </p:nvSpPr>
        <p:spPr bwMode="auto">
          <a:xfrm>
            <a:off x="0" y="9444038"/>
            <a:ext cx="2952750" cy="496887"/>
          </a:xfrm>
          <a:prstGeom prst="rect">
            <a:avLst/>
          </a:prstGeom>
          <a:noFill/>
          <a:ln>
            <a:noFill/>
          </a:ln>
        </p:spPr>
        <p:txBody>
          <a:bodyPr vert="horz" wrap="square" lIns="88334" tIns="44166" rIns="88334" bIns="44166" numCol="1" anchor="b" anchorCtr="0" compatLnSpc="1">
            <a:prstTxWarp prst="textNoShape">
              <a:avLst/>
            </a:prstTxWarp>
          </a:bodyPr>
          <a:lstStyle>
            <a:lvl1pPr algn="l" defTabSz="884238">
              <a:lnSpc>
                <a:spcPct val="100000"/>
              </a:lnSpc>
              <a:buFontTx/>
              <a:buNone/>
              <a:defRPr sz="1200" i="0" u="none"/>
            </a:lvl1pPr>
          </a:lstStyle>
          <a:p>
            <a:pPr>
              <a:defRPr/>
            </a:pPr>
            <a:endParaRPr lang="en-US"/>
          </a:p>
        </p:txBody>
      </p:sp>
      <p:sp>
        <p:nvSpPr>
          <p:cNvPr id="60421" name="Rectangle 5"/>
          <p:cNvSpPr>
            <a:spLocks noGrp="1" noChangeArrowheads="1"/>
          </p:cNvSpPr>
          <p:nvPr>
            <p:ph type="sldNum" sz="quarter" idx="3"/>
          </p:nvPr>
        </p:nvSpPr>
        <p:spPr bwMode="auto">
          <a:xfrm>
            <a:off x="3857625" y="9444038"/>
            <a:ext cx="2952750" cy="496887"/>
          </a:xfrm>
          <a:prstGeom prst="rect">
            <a:avLst/>
          </a:prstGeom>
          <a:noFill/>
          <a:ln>
            <a:noFill/>
          </a:ln>
        </p:spPr>
        <p:txBody>
          <a:bodyPr vert="horz" wrap="square" lIns="88334" tIns="44166" rIns="88334" bIns="44166" numCol="1" anchor="b" anchorCtr="0" compatLnSpc="1">
            <a:prstTxWarp prst="textNoShape">
              <a:avLst/>
            </a:prstTxWarp>
          </a:bodyPr>
          <a:lstStyle>
            <a:lvl1pPr algn="r" defTabSz="884238">
              <a:lnSpc>
                <a:spcPct val="100000"/>
              </a:lnSpc>
              <a:buFontTx/>
              <a:buNone/>
              <a:defRPr sz="1200" i="0" u="none"/>
            </a:lvl1pPr>
          </a:lstStyle>
          <a:p>
            <a:pPr>
              <a:defRPr/>
            </a:pPr>
            <a:fld id="{2D3BC62F-B1EC-48C7-B660-7523F970B1B5}" type="slidenum">
              <a:rPr lang="en-US"/>
              <a:pPr>
                <a:defRPr/>
              </a:pPr>
              <a:t>‹#›</a:t>
            </a:fld>
            <a:endParaRPr lang="en-US"/>
          </a:p>
        </p:txBody>
      </p:sp>
    </p:spTree>
    <p:extLst>
      <p:ext uri="{BB962C8B-B14F-4D97-AF65-F5344CB8AC3E}">
        <p14:creationId xmlns:p14="http://schemas.microsoft.com/office/powerpoint/2010/main" val="15356874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52750" cy="496888"/>
          </a:xfrm>
          <a:prstGeom prst="rect">
            <a:avLst/>
          </a:prstGeom>
          <a:noFill/>
          <a:ln>
            <a:noFill/>
          </a:ln>
        </p:spPr>
        <p:txBody>
          <a:bodyPr vert="horz" wrap="square" lIns="95684" tIns="47842" rIns="95684" bIns="47842" numCol="1" anchor="t" anchorCtr="0" compatLnSpc="1">
            <a:prstTxWarp prst="textNoShape">
              <a:avLst/>
            </a:prstTxWarp>
          </a:bodyPr>
          <a:lstStyle>
            <a:lvl1pPr algn="l" defTabSz="957263">
              <a:lnSpc>
                <a:spcPct val="100000"/>
              </a:lnSpc>
              <a:buFontTx/>
              <a:buNone/>
              <a:defRPr sz="1300" i="0" u="none"/>
            </a:lvl1pPr>
          </a:lstStyle>
          <a:p>
            <a:pPr>
              <a:defRPr/>
            </a:pPr>
            <a:endParaRPr lang="de-DE"/>
          </a:p>
        </p:txBody>
      </p:sp>
      <p:sp>
        <p:nvSpPr>
          <p:cNvPr id="5123" name="Rectangle 3"/>
          <p:cNvSpPr>
            <a:spLocks noGrp="1" noChangeArrowheads="1"/>
          </p:cNvSpPr>
          <p:nvPr>
            <p:ph type="dt" idx="1"/>
          </p:nvPr>
        </p:nvSpPr>
        <p:spPr bwMode="auto">
          <a:xfrm>
            <a:off x="3857625" y="0"/>
            <a:ext cx="2952750" cy="496888"/>
          </a:xfrm>
          <a:prstGeom prst="rect">
            <a:avLst/>
          </a:prstGeom>
          <a:noFill/>
          <a:ln>
            <a:noFill/>
          </a:ln>
        </p:spPr>
        <p:txBody>
          <a:bodyPr vert="horz" wrap="square" lIns="95684" tIns="47842" rIns="95684" bIns="47842" numCol="1" anchor="t" anchorCtr="0" compatLnSpc="1">
            <a:prstTxWarp prst="textNoShape">
              <a:avLst/>
            </a:prstTxWarp>
          </a:bodyPr>
          <a:lstStyle>
            <a:lvl1pPr algn="r" defTabSz="957263">
              <a:lnSpc>
                <a:spcPct val="100000"/>
              </a:lnSpc>
              <a:buFontTx/>
              <a:buNone/>
              <a:defRPr sz="1300" i="0" u="none"/>
            </a:lvl1pPr>
          </a:lstStyle>
          <a:p>
            <a:pPr>
              <a:defRPr/>
            </a:pPr>
            <a:endParaRPr lang="de-DE"/>
          </a:p>
        </p:txBody>
      </p:sp>
      <p:sp>
        <p:nvSpPr>
          <p:cNvPr id="8196" name="Rectangle 4"/>
          <p:cNvSpPr>
            <a:spLocks noGrp="1" noRot="1" noChangeAspect="1" noChangeArrowheads="1" noTextEdit="1"/>
          </p:cNvSpPr>
          <p:nvPr>
            <p:ph type="sldImg" idx="2"/>
          </p:nvPr>
        </p:nvSpPr>
        <p:spPr bwMode="auto">
          <a:xfrm>
            <a:off x="769938" y="746125"/>
            <a:ext cx="5272087" cy="372745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125" name="Rectangle 5"/>
          <p:cNvSpPr>
            <a:spLocks noGrp="1" noChangeArrowheads="1"/>
          </p:cNvSpPr>
          <p:nvPr>
            <p:ph type="body" sz="quarter" idx="3"/>
          </p:nvPr>
        </p:nvSpPr>
        <p:spPr bwMode="auto">
          <a:xfrm>
            <a:off x="681038" y="4722813"/>
            <a:ext cx="5449887" cy="4473575"/>
          </a:xfrm>
          <a:prstGeom prst="rect">
            <a:avLst/>
          </a:prstGeom>
          <a:noFill/>
          <a:ln>
            <a:noFill/>
          </a:ln>
        </p:spPr>
        <p:txBody>
          <a:bodyPr vert="horz" wrap="square" lIns="95684" tIns="47842" rIns="95684" bIns="47842" numCol="1" anchor="t" anchorCtr="0" compatLnSpc="1">
            <a:prstTxWarp prst="textNoShape">
              <a:avLst/>
            </a:prstTxWarp>
          </a:bodyPr>
          <a:lstStyle/>
          <a:p>
            <a:pPr lvl="0"/>
            <a:r>
              <a:rPr lang="de-DE" noProof="0"/>
              <a:t>Textmasterformate durch Klicken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5126" name="Rectangle 6"/>
          <p:cNvSpPr>
            <a:spLocks noGrp="1" noChangeArrowheads="1"/>
          </p:cNvSpPr>
          <p:nvPr>
            <p:ph type="ftr" sz="quarter" idx="4"/>
          </p:nvPr>
        </p:nvSpPr>
        <p:spPr bwMode="auto">
          <a:xfrm>
            <a:off x="0" y="9444038"/>
            <a:ext cx="2952750" cy="496887"/>
          </a:xfrm>
          <a:prstGeom prst="rect">
            <a:avLst/>
          </a:prstGeom>
          <a:noFill/>
          <a:ln>
            <a:noFill/>
          </a:ln>
        </p:spPr>
        <p:txBody>
          <a:bodyPr vert="horz" wrap="square" lIns="95684" tIns="47842" rIns="95684" bIns="47842" numCol="1" anchor="b" anchorCtr="0" compatLnSpc="1">
            <a:prstTxWarp prst="textNoShape">
              <a:avLst/>
            </a:prstTxWarp>
          </a:bodyPr>
          <a:lstStyle>
            <a:lvl1pPr algn="l" defTabSz="957263">
              <a:lnSpc>
                <a:spcPct val="100000"/>
              </a:lnSpc>
              <a:buFontTx/>
              <a:buNone/>
              <a:defRPr sz="1300" i="0" u="none"/>
            </a:lvl1pPr>
          </a:lstStyle>
          <a:p>
            <a:pPr>
              <a:defRPr/>
            </a:pPr>
            <a:endParaRPr lang="de-DE"/>
          </a:p>
        </p:txBody>
      </p:sp>
      <p:sp>
        <p:nvSpPr>
          <p:cNvPr id="5127" name="Rectangle 7"/>
          <p:cNvSpPr>
            <a:spLocks noGrp="1" noChangeArrowheads="1"/>
          </p:cNvSpPr>
          <p:nvPr>
            <p:ph type="sldNum" sz="quarter" idx="5"/>
          </p:nvPr>
        </p:nvSpPr>
        <p:spPr bwMode="auto">
          <a:xfrm>
            <a:off x="3857625" y="9444038"/>
            <a:ext cx="2952750" cy="496887"/>
          </a:xfrm>
          <a:prstGeom prst="rect">
            <a:avLst/>
          </a:prstGeom>
          <a:noFill/>
          <a:ln>
            <a:noFill/>
          </a:ln>
        </p:spPr>
        <p:txBody>
          <a:bodyPr vert="horz" wrap="square" lIns="95684" tIns="47842" rIns="95684" bIns="47842" numCol="1" anchor="b" anchorCtr="0" compatLnSpc="1">
            <a:prstTxWarp prst="textNoShape">
              <a:avLst/>
            </a:prstTxWarp>
          </a:bodyPr>
          <a:lstStyle>
            <a:lvl1pPr algn="r" defTabSz="957263">
              <a:lnSpc>
                <a:spcPct val="100000"/>
              </a:lnSpc>
              <a:buFontTx/>
              <a:buNone/>
              <a:defRPr sz="1300" i="0" u="none"/>
            </a:lvl1pPr>
          </a:lstStyle>
          <a:p>
            <a:pPr>
              <a:defRPr/>
            </a:pPr>
            <a:fld id="{7298556E-34A8-4C89-928C-C44CFAE91F01}" type="slidenum">
              <a:rPr lang="de-DE"/>
              <a:pPr>
                <a:defRPr/>
              </a:pPr>
              <a:t>‹#›</a:t>
            </a:fld>
            <a:endParaRPr lang="de-DE"/>
          </a:p>
        </p:txBody>
      </p:sp>
    </p:spTree>
    <p:extLst>
      <p:ext uri="{BB962C8B-B14F-4D97-AF65-F5344CB8AC3E}">
        <p14:creationId xmlns:p14="http://schemas.microsoft.com/office/powerpoint/2010/main" val="42143478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7263" eaLnBrk="0" hangingPunct="0">
              <a:defRPr sz="1600" i="1" u="sng">
                <a:solidFill>
                  <a:schemeClr val="tx1"/>
                </a:solidFill>
                <a:latin typeface="Arial" charset="0"/>
                <a:cs typeface="Arial" charset="0"/>
              </a:defRPr>
            </a:lvl1pPr>
            <a:lvl2pPr marL="742950" indent="-285750" defTabSz="957263" eaLnBrk="0" hangingPunct="0">
              <a:defRPr sz="1600" i="1" u="sng">
                <a:solidFill>
                  <a:schemeClr val="tx1"/>
                </a:solidFill>
                <a:latin typeface="Arial" charset="0"/>
                <a:cs typeface="Arial" charset="0"/>
              </a:defRPr>
            </a:lvl2pPr>
            <a:lvl3pPr marL="1143000" indent="-228600" defTabSz="957263" eaLnBrk="0" hangingPunct="0">
              <a:defRPr sz="1600" i="1" u="sng">
                <a:solidFill>
                  <a:schemeClr val="tx1"/>
                </a:solidFill>
                <a:latin typeface="Arial" charset="0"/>
                <a:cs typeface="Arial" charset="0"/>
              </a:defRPr>
            </a:lvl3pPr>
            <a:lvl4pPr marL="1600200" indent="-228600" defTabSz="957263" eaLnBrk="0" hangingPunct="0">
              <a:defRPr sz="1600" i="1" u="sng">
                <a:solidFill>
                  <a:schemeClr val="tx1"/>
                </a:solidFill>
                <a:latin typeface="Arial" charset="0"/>
                <a:cs typeface="Arial" charset="0"/>
              </a:defRPr>
            </a:lvl4pPr>
            <a:lvl5pPr marL="2057400" indent="-228600" defTabSz="957263" eaLnBrk="0" hangingPunct="0">
              <a:defRPr sz="1600" i="1" u="sng">
                <a:solidFill>
                  <a:schemeClr val="tx1"/>
                </a:solidFill>
                <a:latin typeface="Arial" charset="0"/>
                <a:cs typeface="Arial" charset="0"/>
              </a:defRPr>
            </a:lvl5pPr>
            <a:lvl6pPr marL="2514600" indent="-228600" algn="ctr" defTabSz="957263" eaLnBrk="0" fontAlgn="base" hangingPunct="0">
              <a:lnSpc>
                <a:spcPct val="120000"/>
              </a:lnSpc>
              <a:spcBef>
                <a:spcPct val="0"/>
              </a:spcBef>
              <a:spcAft>
                <a:spcPct val="0"/>
              </a:spcAft>
              <a:buFont typeface="Wingdings 3" pitchFamily="18" charset="2"/>
              <a:defRPr sz="1600" i="1" u="sng">
                <a:solidFill>
                  <a:schemeClr val="tx1"/>
                </a:solidFill>
                <a:latin typeface="Arial" charset="0"/>
                <a:cs typeface="Arial" charset="0"/>
              </a:defRPr>
            </a:lvl6pPr>
            <a:lvl7pPr marL="2971800" indent="-228600" algn="ctr" defTabSz="957263" eaLnBrk="0" fontAlgn="base" hangingPunct="0">
              <a:lnSpc>
                <a:spcPct val="120000"/>
              </a:lnSpc>
              <a:spcBef>
                <a:spcPct val="0"/>
              </a:spcBef>
              <a:spcAft>
                <a:spcPct val="0"/>
              </a:spcAft>
              <a:buFont typeface="Wingdings 3" pitchFamily="18" charset="2"/>
              <a:defRPr sz="1600" i="1" u="sng">
                <a:solidFill>
                  <a:schemeClr val="tx1"/>
                </a:solidFill>
                <a:latin typeface="Arial" charset="0"/>
                <a:cs typeface="Arial" charset="0"/>
              </a:defRPr>
            </a:lvl7pPr>
            <a:lvl8pPr marL="3429000" indent="-228600" algn="ctr" defTabSz="957263" eaLnBrk="0" fontAlgn="base" hangingPunct="0">
              <a:lnSpc>
                <a:spcPct val="120000"/>
              </a:lnSpc>
              <a:spcBef>
                <a:spcPct val="0"/>
              </a:spcBef>
              <a:spcAft>
                <a:spcPct val="0"/>
              </a:spcAft>
              <a:buFont typeface="Wingdings 3" pitchFamily="18" charset="2"/>
              <a:defRPr sz="1600" i="1" u="sng">
                <a:solidFill>
                  <a:schemeClr val="tx1"/>
                </a:solidFill>
                <a:latin typeface="Arial" charset="0"/>
                <a:cs typeface="Arial" charset="0"/>
              </a:defRPr>
            </a:lvl8pPr>
            <a:lvl9pPr marL="3886200" indent="-228600" algn="ctr" defTabSz="957263" eaLnBrk="0" fontAlgn="base" hangingPunct="0">
              <a:lnSpc>
                <a:spcPct val="120000"/>
              </a:lnSpc>
              <a:spcBef>
                <a:spcPct val="0"/>
              </a:spcBef>
              <a:spcAft>
                <a:spcPct val="0"/>
              </a:spcAft>
              <a:buFont typeface="Wingdings 3" pitchFamily="18" charset="2"/>
              <a:defRPr sz="1600" i="1" u="sng">
                <a:solidFill>
                  <a:schemeClr val="tx1"/>
                </a:solidFill>
                <a:latin typeface="Arial" charset="0"/>
                <a:cs typeface="Arial" charset="0"/>
              </a:defRPr>
            </a:lvl9pPr>
          </a:lstStyle>
          <a:p>
            <a:pPr eaLnBrk="1" hangingPunct="1"/>
            <a:fld id="{B6850C29-8A19-4539-A238-662EF371494B}" type="slidenum">
              <a:rPr lang="de-DE" sz="1300" i="0" u="none" smtClean="0"/>
              <a:pPr eaLnBrk="1" hangingPunct="1"/>
              <a:t>1</a:t>
            </a:fld>
            <a:endParaRPr lang="de-DE" sz="1300" i="0" u="none"/>
          </a:p>
        </p:txBody>
      </p:sp>
      <p:sp>
        <p:nvSpPr>
          <p:cNvPr id="9219" name="Rectangle 2"/>
          <p:cNvSpPr>
            <a:spLocks noGrp="1" noRot="1" noChangeAspect="1" noChangeArrowheads="1" noTextEdit="1"/>
          </p:cNvSpPr>
          <p:nvPr>
            <p:ph type="sldImg"/>
          </p:nvPr>
        </p:nvSpPr>
        <p:spPr>
          <a:xfrm>
            <a:off x="771525" y="746125"/>
            <a:ext cx="5272088" cy="3727450"/>
          </a:xfrm>
          <a:ln/>
        </p:spPr>
      </p:sp>
      <p:sp>
        <p:nvSpPr>
          <p:cNvPr id="9220"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4074275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a:ln/>
        </p:spPr>
      </p:sp>
      <p:sp>
        <p:nvSpPr>
          <p:cNvPr id="10243" name="Notes Placeholder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0244" name="Slide Number Placeholder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7263" eaLnBrk="0" hangingPunct="0">
              <a:defRPr sz="1600" i="1" u="sng">
                <a:solidFill>
                  <a:schemeClr val="tx1"/>
                </a:solidFill>
                <a:latin typeface="Arial" charset="0"/>
                <a:cs typeface="Arial" charset="0"/>
              </a:defRPr>
            </a:lvl1pPr>
            <a:lvl2pPr marL="742950" indent="-285750" defTabSz="957263" eaLnBrk="0" hangingPunct="0">
              <a:defRPr sz="1600" i="1" u="sng">
                <a:solidFill>
                  <a:schemeClr val="tx1"/>
                </a:solidFill>
                <a:latin typeface="Arial" charset="0"/>
                <a:cs typeface="Arial" charset="0"/>
              </a:defRPr>
            </a:lvl2pPr>
            <a:lvl3pPr marL="1143000" indent="-228600" defTabSz="957263" eaLnBrk="0" hangingPunct="0">
              <a:defRPr sz="1600" i="1" u="sng">
                <a:solidFill>
                  <a:schemeClr val="tx1"/>
                </a:solidFill>
                <a:latin typeface="Arial" charset="0"/>
                <a:cs typeface="Arial" charset="0"/>
              </a:defRPr>
            </a:lvl3pPr>
            <a:lvl4pPr marL="1600200" indent="-228600" defTabSz="957263" eaLnBrk="0" hangingPunct="0">
              <a:defRPr sz="1600" i="1" u="sng">
                <a:solidFill>
                  <a:schemeClr val="tx1"/>
                </a:solidFill>
                <a:latin typeface="Arial" charset="0"/>
                <a:cs typeface="Arial" charset="0"/>
              </a:defRPr>
            </a:lvl4pPr>
            <a:lvl5pPr marL="2057400" indent="-228600" defTabSz="957263" eaLnBrk="0" hangingPunct="0">
              <a:defRPr sz="1600" i="1" u="sng">
                <a:solidFill>
                  <a:schemeClr val="tx1"/>
                </a:solidFill>
                <a:latin typeface="Arial" charset="0"/>
                <a:cs typeface="Arial" charset="0"/>
              </a:defRPr>
            </a:lvl5pPr>
            <a:lvl6pPr marL="2514600" indent="-228600" algn="ctr" defTabSz="957263" eaLnBrk="0" fontAlgn="base" hangingPunct="0">
              <a:lnSpc>
                <a:spcPct val="120000"/>
              </a:lnSpc>
              <a:spcBef>
                <a:spcPct val="0"/>
              </a:spcBef>
              <a:spcAft>
                <a:spcPct val="0"/>
              </a:spcAft>
              <a:buFont typeface="Wingdings 3" pitchFamily="18" charset="2"/>
              <a:defRPr sz="1600" i="1" u="sng">
                <a:solidFill>
                  <a:schemeClr val="tx1"/>
                </a:solidFill>
                <a:latin typeface="Arial" charset="0"/>
                <a:cs typeface="Arial" charset="0"/>
              </a:defRPr>
            </a:lvl6pPr>
            <a:lvl7pPr marL="2971800" indent="-228600" algn="ctr" defTabSz="957263" eaLnBrk="0" fontAlgn="base" hangingPunct="0">
              <a:lnSpc>
                <a:spcPct val="120000"/>
              </a:lnSpc>
              <a:spcBef>
                <a:spcPct val="0"/>
              </a:spcBef>
              <a:spcAft>
                <a:spcPct val="0"/>
              </a:spcAft>
              <a:buFont typeface="Wingdings 3" pitchFamily="18" charset="2"/>
              <a:defRPr sz="1600" i="1" u="sng">
                <a:solidFill>
                  <a:schemeClr val="tx1"/>
                </a:solidFill>
                <a:latin typeface="Arial" charset="0"/>
                <a:cs typeface="Arial" charset="0"/>
              </a:defRPr>
            </a:lvl7pPr>
            <a:lvl8pPr marL="3429000" indent="-228600" algn="ctr" defTabSz="957263" eaLnBrk="0" fontAlgn="base" hangingPunct="0">
              <a:lnSpc>
                <a:spcPct val="120000"/>
              </a:lnSpc>
              <a:spcBef>
                <a:spcPct val="0"/>
              </a:spcBef>
              <a:spcAft>
                <a:spcPct val="0"/>
              </a:spcAft>
              <a:buFont typeface="Wingdings 3" pitchFamily="18" charset="2"/>
              <a:defRPr sz="1600" i="1" u="sng">
                <a:solidFill>
                  <a:schemeClr val="tx1"/>
                </a:solidFill>
                <a:latin typeface="Arial" charset="0"/>
                <a:cs typeface="Arial" charset="0"/>
              </a:defRPr>
            </a:lvl8pPr>
            <a:lvl9pPr marL="3886200" indent="-228600" algn="ctr" defTabSz="957263" eaLnBrk="0" fontAlgn="base" hangingPunct="0">
              <a:lnSpc>
                <a:spcPct val="120000"/>
              </a:lnSpc>
              <a:spcBef>
                <a:spcPct val="0"/>
              </a:spcBef>
              <a:spcAft>
                <a:spcPct val="0"/>
              </a:spcAft>
              <a:buFont typeface="Wingdings 3" pitchFamily="18" charset="2"/>
              <a:defRPr sz="1600" i="1" u="sng">
                <a:solidFill>
                  <a:schemeClr val="tx1"/>
                </a:solidFill>
                <a:latin typeface="Arial" charset="0"/>
                <a:cs typeface="Arial" charset="0"/>
              </a:defRPr>
            </a:lvl9pPr>
          </a:lstStyle>
          <a:p>
            <a:pPr eaLnBrk="1" hangingPunct="1"/>
            <a:fld id="{8DB8CE8C-FE07-45AE-B0F5-C2FA4B625204}" type="slidenum">
              <a:rPr lang="de-DE" sz="1300" i="0" u="none" smtClean="0"/>
              <a:pPr eaLnBrk="1" hangingPunct="1"/>
              <a:t>2</a:t>
            </a:fld>
            <a:endParaRPr lang="de-DE" sz="1300" i="0" u="none"/>
          </a:p>
        </p:txBody>
      </p:sp>
    </p:spTree>
    <p:extLst>
      <p:ext uri="{BB962C8B-B14F-4D97-AF65-F5344CB8AC3E}">
        <p14:creationId xmlns:p14="http://schemas.microsoft.com/office/powerpoint/2010/main" val="3618691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7298556E-34A8-4C89-928C-C44CFAE91F01}" type="slidenum">
              <a:rPr lang="de-DE" smtClean="0"/>
              <a:pPr>
                <a:defRPr/>
              </a:pPr>
              <a:t>3</a:t>
            </a:fld>
            <a:endParaRPr lang="de-DE"/>
          </a:p>
        </p:txBody>
      </p:sp>
    </p:spTree>
    <p:extLst>
      <p:ext uri="{BB962C8B-B14F-4D97-AF65-F5344CB8AC3E}">
        <p14:creationId xmlns:p14="http://schemas.microsoft.com/office/powerpoint/2010/main" val="1907619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7298556E-34A8-4C89-928C-C44CFAE91F01}" type="slidenum">
              <a:rPr lang="de-DE" smtClean="0"/>
              <a:pPr>
                <a:defRPr/>
              </a:pPr>
              <a:t>4</a:t>
            </a:fld>
            <a:endParaRPr lang="de-DE"/>
          </a:p>
        </p:txBody>
      </p:sp>
    </p:spTree>
    <p:extLst>
      <p:ext uri="{BB962C8B-B14F-4D97-AF65-F5344CB8AC3E}">
        <p14:creationId xmlns:p14="http://schemas.microsoft.com/office/powerpoint/2010/main" val="1907619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4" name="Picture 4" descr="G:\e2pc\logo.jpg"/>
          <p:cNvPicPr>
            <a:picLocks noChangeAspect="1" noChangeArrowheads="1"/>
          </p:cNvPicPr>
          <p:nvPr userDrawn="1"/>
        </p:nvPicPr>
        <p:blipFill>
          <a:blip r:embed="rId2">
            <a:extLst>
              <a:ext uri="{28A0092B-C50C-407E-A947-70E740481C1C}">
                <a14:useLocalDpi xmlns:a14="http://schemas.microsoft.com/office/drawing/2010/main" val="0"/>
              </a:ext>
            </a:extLst>
          </a:blip>
          <a:srcRect l="13158" t="10713" r="11446" b="14894"/>
          <a:stretch>
            <a:fillRect/>
          </a:stretch>
        </p:blipFill>
        <p:spPr bwMode="auto">
          <a:xfrm>
            <a:off x="8586788" y="6372225"/>
            <a:ext cx="2020887" cy="996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8" descr="http://coursesindia.com/wp-content/uploads/2012/11/vit2.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601075" y="6443663"/>
            <a:ext cx="706438" cy="742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6" name="Group 6"/>
          <p:cNvGrpSpPr>
            <a:grpSpLocks/>
          </p:cNvGrpSpPr>
          <p:nvPr userDrawn="1"/>
        </p:nvGrpSpPr>
        <p:grpSpPr bwMode="auto">
          <a:xfrm>
            <a:off x="306388" y="539750"/>
            <a:ext cx="10058400" cy="93663"/>
            <a:chOff x="450156" y="1141735"/>
            <a:chExt cx="10058400" cy="92705"/>
          </a:xfrm>
        </p:grpSpPr>
        <p:sp>
          <p:nvSpPr>
            <p:cNvPr id="7" name="Line 7"/>
            <p:cNvSpPr>
              <a:spLocks noChangeShapeType="1"/>
            </p:cNvSpPr>
            <p:nvPr userDrawn="1"/>
          </p:nvSpPr>
          <p:spPr bwMode="gray">
            <a:xfrm flipH="1">
              <a:off x="450156" y="1177875"/>
              <a:ext cx="10058400" cy="0"/>
            </a:xfrm>
            <a:prstGeom prst="line">
              <a:avLst/>
            </a:prstGeom>
            <a:noFill/>
            <a:ln w="3175">
              <a:solidFill>
                <a:schemeClr val="bg2">
                  <a:lumMod val="50000"/>
                </a:schemeClr>
              </a:solidFill>
              <a:round/>
              <a:headEnd/>
              <a:tailEnd/>
            </a:ln>
          </p:spPr>
          <p:txBody>
            <a:bodyPr/>
            <a:lstStyle/>
            <a:p>
              <a:pPr>
                <a:defRPr/>
              </a:pPr>
              <a:endParaRPr lang="en-US"/>
            </a:p>
          </p:txBody>
        </p:sp>
        <p:pic>
          <p:nvPicPr>
            <p:cNvPr id="8" name="Picture 7" descr="http://www.vit.ac.in/images/menu_01_hl.gif"/>
            <p:cNvPicPr>
              <a:picLocks noChangeArrowheads="1"/>
            </p:cNvPicPr>
            <p:nvPr userDrawn="1"/>
          </p:nvPicPr>
          <p:blipFill>
            <a:blip r:embed="rId4"/>
            <a:srcRect l="1841" t="32812" r="94781"/>
            <a:stretch>
              <a:fillRect/>
            </a:stretch>
          </p:blipFill>
          <p:spPr bwMode="auto">
            <a:xfrm>
              <a:off x="1234381" y="1143307"/>
              <a:ext cx="92075" cy="91133"/>
            </a:xfrm>
            <a:prstGeom prst="rect">
              <a:avLst/>
            </a:prstGeom>
            <a:noFill/>
            <a:effectLst>
              <a:outerShdw blurRad="50800" dist="50800" dir="5400000" sx="200000" sy="200000" algn="ctr" rotWithShape="0">
                <a:schemeClr val="bg1"/>
              </a:outerShdw>
            </a:effectLst>
          </p:spPr>
        </p:pic>
        <p:pic>
          <p:nvPicPr>
            <p:cNvPr id="9" name="Picture 8" descr="http://www.vit.ac.in/images/menu_01_hl.gif"/>
            <p:cNvPicPr>
              <a:picLocks noChangeArrowheads="1"/>
            </p:cNvPicPr>
            <p:nvPr userDrawn="1"/>
          </p:nvPicPr>
          <p:blipFill>
            <a:blip r:embed="rId4"/>
            <a:srcRect l="1841" t="32812" r="94781"/>
            <a:stretch>
              <a:fillRect/>
            </a:stretch>
          </p:blipFill>
          <p:spPr bwMode="auto">
            <a:xfrm>
              <a:off x="1370906" y="1143307"/>
              <a:ext cx="92075" cy="91133"/>
            </a:xfrm>
            <a:prstGeom prst="rect">
              <a:avLst/>
            </a:prstGeom>
            <a:noFill/>
            <a:effectLst>
              <a:outerShdw blurRad="50800" dist="50800" dir="5400000" sx="200000" sy="200000" algn="ctr" rotWithShape="0">
                <a:schemeClr val="bg1"/>
              </a:outerShdw>
            </a:effectLst>
          </p:spPr>
        </p:pic>
        <p:pic>
          <p:nvPicPr>
            <p:cNvPr id="10" name="Picture 9" descr="http://www.vit.ac.in/images/menu_01_hl.gif"/>
            <p:cNvPicPr>
              <a:picLocks noChangeArrowheads="1"/>
            </p:cNvPicPr>
            <p:nvPr userDrawn="1"/>
          </p:nvPicPr>
          <p:blipFill>
            <a:blip r:embed="rId4"/>
            <a:srcRect l="1841" t="32812" r="94781"/>
            <a:stretch>
              <a:fillRect/>
            </a:stretch>
          </p:blipFill>
          <p:spPr bwMode="auto">
            <a:xfrm>
              <a:off x="1509018" y="1143307"/>
              <a:ext cx="90488" cy="91133"/>
            </a:xfrm>
            <a:prstGeom prst="rect">
              <a:avLst/>
            </a:prstGeom>
            <a:noFill/>
            <a:effectLst>
              <a:outerShdw blurRad="50800" dist="50800" dir="5400000" sx="200000" sy="200000" algn="ctr" rotWithShape="0">
                <a:schemeClr val="bg1"/>
              </a:outerShdw>
            </a:effectLst>
          </p:spPr>
        </p:pic>
        <p:pic>
          <p:nvPicPr>
            <p:cNvPr id="11" name="Picture 10" descr="http://www.vit.ac.in/images/menu_01_hl.gif"/>
            <p:cNvPicPr>
              <a:picLocks noChangeArrowheads="1"/>
            </p:cNvPicPr>
            <p:nvPr userDrawn="1"/>
          </p:nvPicPr>
          <p:blipFill>
            <a:blip r:embed="rId4"/>
            <a:srcRect l="1841" t="32812" r="94781"/>
            <a:stretch>
              <a:fillRect/>
            </a:stretch>
          </p:blipFill>
          <p:spPr bwMode="auto">
            <a:xfrm>
              <a:off x="1645543" y="1143307"/>
              <a:ext cx="92075" cy="91133"/>
            </a:xfrm>
            <a:prstGeom prst="rect">
              <a:avLst/>
            </a:prstGeom>
            <a:noFill/>
            <a:effectLst>
              <a:outerShdw blurRad="50800" dist="50800" dir="5400000" sx="200000" sy="200000" algn="ctr" rotWithShape="0">
                <a:schemeClr val="bg1"/>
              </a:outerShdw>
            </a:effectLst>
          </p:spPr>
        </p:pic>
        <p:pic>
          <p:nvPicPr>
            <p:cNvPr id="12" name="Picture 11" descr="http://www.vit.ac.in/images/menu_01_hl.gif"/>
            <p:cNvPicPr>
              <a:picLocks noChangeArrowheads="1"/>
            </p:cNvPicPr>
            <p:nvPr userDrawn="1"/>
          </p:nvPicPr>
          <p:blipFill>
            <a:blip r:embed="rId4"/>
            <a:srcRect l="1841" t="32812" r="94781"/>
            <a:stretch>
              <a:fillRect/>
            </a:stretch>
          </p:blipFill>
          <p:spPr bwMode="auto">
            <a:xfrm>
              <a:off x="1783656" y="1143307"/>
              <a:ext cx="90487" cy="91133"/>
            </a:xfrm>
            <a:prstGeom prst="rect">
              <a:avLst/>
            </a:prstGeom>
            <a:noFill/>
            <a:effectLst>
              <a:outerShdw blurRad="50800" dist="50800" dir="5400000" sx="200000" sy="200000" algn="ctr" rotWithShape="0">
                <a:schemeClr val="bg1"/>
              </a:outerShdw>
            </a:effectLst>
          </p:spPr>
        </p:pic>
        <p:pic>
          <p:nvPicPr>
            <p:cNvPr id="13" name="Picture 12" descr="http://www.vit.ac.in/images/menu_01_hl.gif"/>
            <p:cNvPicPr>
              <a:picLocks noChangeArrowheads="1"/>
            </p:cNvPicPr>
            <p:nvPr userDrawn="1"/>
          </p:nvPicPr>
          <p:blipFill>
            <a:blip r:embed="rId4"/>
            <a:srcRect l="1841" t="32812" r="94781"/>
            <a:stretch>
              <a:fillRect/>
            </a:stretch>
          </p:blipFill>
          <p:spPr bwMode="auto">
            <a:xfrm>
              <a:off x="1920181" y="1141735"/>
              <a:ext cx="90487" cy="91133"/>
            </a:xfrm>
            <a:prstGeom prst="rect">
              <a:avLst/>
            </a:prstGeom>
            <a:noFill/>
            <a:effectLst>
              <a:outerShdw blurRad="50800" dist="50800" dir="5400000" sx="200000" sy="200000" algn="ctr" rotWithShape="0">
                <a:schemeClr val="bg1"/>
              </a:outerShdw>
            </a:effectLst>
          </p:spPr>
        </p:pic>
        <p:pic>
          <p:nvPicPr>
            <p:cNvPr id="14" name="Picture 13" descr="http://www.vit.ac.in/images/menu_01_hl.gif"/>
            <p:cNvPicPr>
              <a:picLocks noChangeArrowheads="1"/>
            </p:cNvPicPr>
            <p:nvPr userDrawn="1"/>
          </p:nvPicPr>
          <p:blipFill>
            <a:blip r:embed="rId4"/>
            <a:srcRect l="1841" t="32812" r="94781"/>
            <a:stretch>
              <a:fillRect/>
            </a:stretch>
          </p:blipFill>
          <p:spPr bwMode="auto">
            <a:xfrm>
              <a:off x="2056706" y="1141735"/>
              <a:ext cx="92075" cy="91133"/>
            </a:xfrm>
            <a:prstGeom prst="rect">
              <a:avLst/>
            </a:prstGeom>
            <a:noFill/>
            <a:effectLst>
              <a:outerShdw blurRad="50800" dist="50800" dir="5400000" sx="200000" sy="200000" algn="ctr" rotWithShape="0">
                <a:schemeClr val="bg1"/>
              </a:outerShdw>
            </a:effectLst>
          </p:spPr>
        </p:pic>
        <p:pic>
          <p:nvPicPr>
            <p:cNvPr id="15" name="Picture 14" descr="http://www.vit.ac.in/images/menu_01_hl.gif"/>
            <p:cNvPicPr>
              <a:picLocks noChangeArrowheads="1"/>
            </p:cNvPicPr>
            <p:nvPr userDrawn="1"/>
          </p:nvPicPr>
          <p:blipFill>
            <a:blip r:embed="rId4"/>
            <a:srcRect l="1841" t="32812" r="94781"/>
            <a:stretch>
              <a:fillRect/>
            </a:stretch>
          </p:blipFill>
          <p:spPr bwMode="auto">
            <a:xfrm>
              <a:off x="2193231" y="1141735"/>
              <a:ext cx="92075" cy="91133"/>
            </a:xfrm>
            <a:prstGeom prst="rect">
              <a:avLst/>
            </a:prstGeom>
            <a:noFill/>
            <a:effectLst>
              <a:outerShdw blurRad="50800" dist="50800" dir="5400000" sx="200000" sy="200000" algn="ctr" rotWithShape="0">
                <a:schemeClr val="bg1"/>
              </a:outerShdw>
            </a:effectLst>
          </p:spPr>
        </p:pic>
        <p:pic>
          <p:nvPicPr>
            <p:cNvPr id="16" name="Picture 15" descr="http://www.vit.ac.in/images/menu_01_hl.gif"/>
            <p:cNvPicPr>
              <a:picLocks noChangeArrowheads="1"/>
            </p:cNvPicPr>
            <p:nvPr userDrawn="1"/>
          </p:nvPicPr>
          <p:blipFill>
            <a:blip r:embed="rId4"/>
            <a:srcRect l="1841" t="32812" r="94781"/>
            <a:stretch>
              <a:fillRect/>
            </a:stretch>
          </p:blipFill>
          <p:spPr bwMode="auto">
            <a:xfrm>
              <a:off x="2331343" y="1141735"/>
              <a:ext cx="90488" cy="91133"/>
            </a:xfrm>
            <a:prstGeom prst="rect">
              <a:avLst/>
            </a:prstGeom>
            <a:noFill/>
            <a:effectLst>
              <a:outerShdw blurRad="50800" dist="50800" dir="5400000" sx="200000" sy="200000" algn="ctr" rotWithShape="0">
                <a:schemeClr val="bg1"/>
              </a:outerShdw>
            </a:effectLst>
          </p:spPr>
        </p:pic>
        <p:pic>
          <p:nvPicPr>
            <p:cNvPr id="17" name="Picture 16" descr="http://www.vit.ac.in/images/menu_01_hl.gif"/>
            <p:cNvPicPr>
              <a:picLocks noChangeArrowheads="1"/>
            </p:cNvPicPr>
            <p:nvPr userDrawn="1"/>
          </p:nvPicPr>
          <p:blipFill>
            <a:blip r:embed="rId4"/>
            <a:srcRect l="1841" t="32812" r="94781"/>
            <a:stretch>
              <a:fillRect/>
            </a:stretch>
          </p:blipFill>
          <p:spPr bwMode="auto">
            <a:xfrm>
              <a:off x="2467868" y="1141735"/>
              <a:ext cx="92075" cy="91133"/>
            </a:xfrm>
            <a:prstGeom prst="rect">
              <a:avLst/>
            </a:prstGeom>
            <a:noFill/>
            <a:effectLst>
              <a:outerShdw blurRad="50800" dist="50800" dir="5400000" sx="200000" sy="200000" algn="ctr" rotWithShape="0">
                <a:schemeClr val="bg1"/>
              </a:outerShdw>
            </a:effectLst>
          </p:spPr>
        </p:pic>
        <p:pic>
          <p:nvPicPr>
            <p:cNvPr id="18" name="Picture 17" descr="http://www.vit.ac.in/images/menu_01_hl.gif"/>
            <p:cNvPicPr>
              <a:picLocks noChangeArrowheads="1"/>
            </p:cNvPicPr>
            <p:nvPr userDrawn="1"/>
          </p:nvPicPr>
          <p:blipFill>
            <a:blip r:embed="rId4"/>
            <a:srcRect l="1841" t="32812" r="94781"/>
            <a:stretch>
              <a:fillRect/>
            </a:stretch>
          </p:blipFill>
          <p:spPr bwMode="auto">
            <a:xfrm>
              <a:off x="2604393" y="1143307"/>
              <a:ext cx="90488" cy="91133"/>
            </a:xfrm>
            <a:prstGeom prst="rect">
              <a:avLst/>
            </a:prstGeom>
            <a:noFill/>
            <a:effectLst>
              <a:outerShdw blurRad="50800" dist="50800" dir="5400000" sx="200000" sy="200000" algn="ctr" rotWithShape="0">
                <a:schemeClr val="bg1"/>
              </a:outerShdw>
            </a:effectLst>
          </p:spPr>
        </p:pic>
        <p:pic>
          <p:nvPicPr>
            <p:cNvPr id="19" name="Picture 18" descr="http://www.vit.ac.in/images/menu_01_hl.gif"/>
            <p:cNvPicPr>
              <a:picLocks noChangeArrowheads="1"/>
            </p:cNvPicPr>
            <p:nvPr userDrawn="1"/>
          </p:nvPicPr>
          <p:blipFill>
            <a:blip r:embed="rId4"/>
            <a:srcRect l="1841" t="32812" r="94781"/>
            <a:stretch>
              <a:fillRect/>
            </a:stretch>
          </p:blipFill>
          <p:spPr bwMode="auto">
            <a:xfrm>
              <a:off x="2740918" y="1143307"/>
              <a:ext cx="92075" cy="91133"/>
            </a:xfrm>
            <a:prstGeom prst="rect">
              <a:avLst/>
            </a:prstGeom>
            <a:noFill/>
            <a:effectLst>
              <a:outerShdw blurRad="50800" dist="50800" dir="5400000" sx="200000" sy="200000" algn="ctr" rotWithShape="0">
                <a:schemeClr val="bg1"/>
              </a:outerShdw>
            </a:effectLst>
          </p:spPr>
        </p:pic>
        <p:pic>
          <p:nvPicPr>
            <p:cNvPr id="20" name="Picture 19" descr="http://www.vit.ac.in/images/menu_01_hl.gif"/>
            <p:cNvPicPr>
              <a:picLocks noChangeArrowheads="1"/>
            </p:cNvPicPr>
            <p:nvPr userDrawn="1"/>
          </p:nvPicPr>
          <p:blipFill>
            <a:blip r:embed="rId4"/>
            <a:srcRect l="1841" t="32812" r="94781"/>
            <a:stretch>
              <a:fillRect/>
            </a:stretch>
          </p:blipFill>
          <p:spPr bwMode="auto">
            <a:xfrm>
              <a:off x="2879031" y="1143307"/>
              <a:ext cx="90487" cy="91133"/>
            </a:xfrm>
            <a:prstGeom prst="rect">
              <a:avLst/>
            </a:prstGeom>
            <a:noFill/>
            <a:effectLst>
              <a:outerShdw blurRad="50800" dist="50800" dir="5400000" sx="200000" sy="200000" algn="ctr" rotWithShape="0">
                <a:schemeClr val="bg1"/>
              </a:outerShdw>
            </a:effectLst>
          </p:spPr>
        </p:pic>
        <p:pic>
          <p:nvPicPr>
            <p:cNvPr id="21" name="Picture 20" descr="http://www.vit.ac.in/images/menu_01_hl.gif"/>
            <p:cNvPicPr>
              <a:picLocks noChangeArrowheads="1"/>
            </p:cNvPicPr>
            <p:nvPr userDrawn="1"/>
          </p:nvPicPr>
          <p:blipFill>
            <a:blip r:embed="rId4"/>
            <a:srcRect l="1841" t="32812" r="94781"/>
            <a:stretch>
              <a:fillRect/>
            </a:stretch>
          </p:blipFill>
          <p:spPr bwMode="auto">
            <a:xfrm>
              <a:off x="3015556" y="1143307"/>
              <a:ext cx="92075" cy="91133"/>
            </a:xfrm>
            <a:prstGeom prst="rect">
              <a:avLst/>
            </a:prstGeom>
            <a:noFill/>
            <a:effectLst>
              <a:outerShdw blurRad="50800" dist="50800" dir="5400000" sx="200000" sy="200000" algn="ctr" rotWithShape="0">
                <a:schemeClr val="bg1"/>
              </a:outerShdw>
            </a:effectLst>
          </p:spPr>
        </p:pic>
        <p:pic>
          <p:nvPicPr>
            <p:cNvPr id="22" name="Picture 21" descr="http://www.vit.ac.in/images/menu_01_hl.gif"/>
            <p:cNvPicPr>
              <a:picLocks noChangeArrowheads="1"/>
            </p:cNvPicPr>
            <p:nvPr userDrawn="1"/>
          </p:nvPicPr>
          <p:blipFill>
            <a:blip r:embed="rId4"/>
            <a:srcRect l="1841" t="32812" r="94781"/>
            <a:stretch>
              <a:fillRect/>
            </a:stretch>
          </p:blipFill>
          <p:spPr bwMode="auto">
            <a:xfrm>
              <a:off x="3152081" y="1143307"/>
              <a:ext cx="92075" cy="91133"/>
            </a:xfrm>
            <a:prstGeom prst="rect">
              <a:avLst/>
            </a:prstGeom>
            <a:noFill/>
            <a:effectLst>
              <a:outerShdw blurRad="50800" dist="50800" dir="5400000" sx="200000" sy="200000" algn="ctr" rotWithShape="0">
                <a:schemeClr val="bg1"/>
              </a:outerShdw>
            </a:effectLst>
          </p:spPr>
        </p:pic>
        <p:pic>
          <p:nvPicPr>
            <p:cNvPr id="23" name="Picture 22" descr="http://www.vit.ac.in/images/menu_01_hl.gif"/>
            <p:cNvPicPr>
              <a:picLocks noChangeArrowheads="1"/>
            </p:cNvPicPr>
            <p:nvPr userDrawn="1"/>
          </p:nvPicPr>
          <p:blipFill>
            <a:blip r:embed="rId4"/>
            <a:srcRect l="1841" t="32812" r="94781"/>
            <a:stretch>
              <a:fillRect/>
            </a:stretch>
          </p:blipFill>
          <p:spPr bwMode="auto">
            <a:xfrm>
              <a:off x="3288606" y="1141735"/>
              <a:ext cx="92075" cy="91133"/>
            </a:xfrm>
            <a:prstGeom prst="rect">
              <a:avLst/>
            </a:prstGeom>
            <a:noFill/>
            <a:effectLst>
              <a:outerShdw blurRad="50800" dist="50800" dir="5400000" sx="200000" sy="200000" algn="ctr" rotWithShape="0">
                <a:schemeClr val="bg1"/>
              </a:outerShdw>
            </a:effectLst>
          </p:spPr>
        </p:pic>
        <p:pic>
          <p:nvPicPr>
            <p:cNvPr id="24" name="Picture 23" descr="http://www.vit.ac.in/images/menu_01_hl.gif"/>
            <p:cNvPicPr>
              <a:picLocks noChangeArrowheads="1"/>
            </p:cNvPicPr>
            <p:nvPr userDrawn="1"/>
          </p:nvPicPr>
          <p:blipFill>
            <a:blip r:embed="rId4"/>
            <a:srcRect l="1841" t="32812" r="94781"/>
            <a:stretch>
              <a:fillRect/>
            </a:stretch>
          </p:blipFill>
          <p:spPr bwMode="auto">
            <a:xfrm>
              <a:off x="3426718" y="1141735"/>
              <a:ext cx="90488" cy="91133"/>
            </a:xfrm>
            <a:prstGeom prst="rect">
              <a:avLst/>
            </a:prstGeom>
            <a:noFill/>
            <a:effectLst>
              <a:outerShdw blurRad="50800" dist="50800" dir="5400000" sx="200000" sy="200000" algn="ctr" rotWithShape="0">
                <a:schemeClr val="bg1"/>
              </a:outerShdw>
            </a:effectLst>
          </p:spPr>
        </p:pic>
        <p:pic>
          <p:nvPicPr>
            <p:cNvPr id="25" name="Picture 24" descr="http://www.vit.ac.in/images/menu_01_hl.gif"/>
            <p:cNvPicPr>
              <a:picLocks noChangeArrowheads="1"/>
            </p:cNvPicPr>
            <p:nvPr userDrawn="1"/>
          </p:nvPicPr>
          <p:blipFill>
            <a:blip r:embed="rId4"/>
            <a:srcRect l="1841" t="32812" r="94781"/>
            <a:stretch>
              <a:fillRect/>
            </a:stretch>
          </p:blipFill>
          <p:spPr bwMode="auto">
            <a:xfrm>
              <a:off x="3563243" y="1141735"/>
              <a:ext cx="92075" cy="91133"/>
            </a:xfrm>
            <a:prstGeom prst="rect">
              <a:avLst/>
            </a:prstGeom>
            <a:noFill/>
            <a:effectLst>
              <a:outerShdw blurRad="50800" dist="50800" dir="5400000" sx="200000" sy="200000" algn="ctr" rotWithShape="0">
                <a:schemeClr val="bg1"/>
              </a:outerShdw>
            </a:effectLst>
          </p:spPr>
        </p:pic>
        <p:pic>
          <p:nvPicPr>
            <p:cNvPr id="26" name="Picture 25" descr="http://www.vit.ac.in/images/menu_01_hl.gif"/>
            <p:cNvPicPr>
              <a:picLocks noChangeArrowheads="1"/>
            </p:cNvPicPr>
            <p:nvPr userDrawn="1"/>
          </p:nvPicPr>
          <p:blipFill>
            <a:blip r:embed="rId4"/>
            <a:srcRect l="1841" t="32812" r="94781"/>
            <a:stretch>
              <a:fillRect/>
            </a:stretch>
          </p:blipFill>
          <p:spPr bwMode="auto">
            <a:xfrm>
              <a:off x="3701356" y="1141735"/>
              <a:ext cx="90487" cy="91133"/>
            </a:xfrm>
            <a:prstGeom prst="rect">
              <a:avLst/>
            </a:prstGeom>
            <a:noFill/>
            <a:effectLst>
              <a:outerShdw blurRad="50800" dist="50800" dir="5400000" sx="200000" sy="200000" algn="ctr" rotWithShape="0">
                <a:schemeClr val="bg1"/>
              </a:outerShdw>
            </a:effectLst>
          </p:spPr>
        </p:pic>
        <p:pic>
          <p:nvPicPr>
            <p:cNvPr id="27" name="Picture 26" descr="http://www.vit.ac.in/images/menu_01_hl.gif"/>
            <p:cNvPicPr>
              <a:picLocks noChangeArrowheads="1"/>
            </p:cNvPicPr>
            <p:nvPr userDrawn="1"/>
          </p:nvPicPr>
          <p:blipFill>
            <a:blip r:embed="rId4"/>
            <a:srcRect l="1841" t="32812" r="94781"/>
            <a:stretch>
              <a:fillRect/>
            </a:stretch>
          </p:blipFill>
          <p:spPr bwMode="auto">
            <a:xfrm>
              <a:off x="3837881" y="1141735"/>
              <a:ext cx="92075" cy="91133"/>
            </a:xfrm>
            <a:prstGeom prst="rect">
              <a:avLst/>
            </a:prstGeom>
            <a:noFill/>
            <a:effectLst>
              <a:outerShdw blurRad="50800" dist="50800" dir="5400000" sx="200000" sy="200000" algn="ctr" rotWithShape="0">
                <a:schemeClr val="bg1"/>
              </a:outerShdw>
            </a:effectLst>
          </p:spPr>
        </p:pic>
        <p:pic>
          <p:nvPicPr>
            <p:cNvPr id="28" name="Picture 27" descr="http://www.vit.ac.in/images/menu_01_hl.gif"/>
            <p:cNvPicPr>
              <a:picLocks noChangeArrowheads="1"/>
            </p:cNvPicPr>
            <p:nvPr userDrawn="1"/>
          </p:nvPicPr>
          <p:blipFill>
            <a:blip r:embed="rId4"/>
            <a:srcRect l="1841" t="32812" r="94781"/>
            <a:stretch>
              <a:fillRect/>
            </a:stretch>
          </p:blipFill>
          <p:spPr bwMode="auto">
            <a:xfrm>
              <a:off x="3972818" y="1143307"/>
              <a:ext cx="90488" cy="91133"/>
            </a:xfrm>
            <a:prstGeom prst="rect">
              <a:avLst/>
            </a:prstGeom>
            <a:noFill/>
            <a:effectLst>
              <a:outerShdw blurRad="50800" dist="50800" dir="5400000" sx="200000" sy="200000" algn="ctr" rotWithShape="0">
                <a:schemeClr val="bg1"/>
              </a:outerShdw>
            </a:effectLst>
          </p:spPr>
        </p:pic>
        <p:pic>
          <p:nvPicPr>
            <p:cNvPr id="29" name="Picture 28" descr="http://www.vit.ac.in/images/menu_01_hl.gif"/>
            <p:cNvPicPr>
              <a:picLocks noChangeArrowheads="1"/>
            </p:cNvPicPr>
            <p:nvPr userDrawn="1"/>
          </p:nvPicPr>
          <p:blipFill>
            <a:blip r:embed="rId4"/>
            <a:srcRect l="1841" t="32812" r="94781"/>
            <a:stretch>
              <a:fillRect/>
            </a:stretch>
          </p:blipFill>
          <p:spPr bwMode="auto">
            <a:xfrm>
              <a:off x="4109343" y="1143307"/>
              <a:ext cx="92075" cy="91133"/>
            </a:xfrm>
            <a:prstGeom prst="rect">
              <a:avLst/>
            </a:prstGeom>
            <a:noFill/>
            <a:effectLst>
              <a:outerShdw blurRad="50800" dist="50800" dir="5400000" sx="200000" sy="200000" algn="ctr" rotWithShape="0">
                <a:schemeClr val="bg1"/>
              </a:outerShdw>
            </a:effectLst>
          </p:spPr>
        </p:pic>
        <p:pic>
          <p:nvPicPr>
            <p:cNvPr id="30" name="Picture 29" descr="http://www.vit.ac.in/images/menu_01_hl.gif"/>
            <p:cNvPicPr>
              <a:picLocks noChangeArrowheads="1"/>
            </p:cNvPicPr>
            <p:nvPr userDrawn="1"/>
          </p:nvPicPr>
          <p:blipFill>
            <a:blip r:embed="rId4"/>
            <a:srcRect l="1841" t="32812" r="94781"/>
            <a:stretch>
              <a:fillRect/>
            </a:stretch>
          </p:blipFill>
          <p:spPr bwMode="auto">
            <a:xfrm>
              <a:off x="4245868" y="1143307"/>
              <a:ext cx="92075" cy="91133"/>
            </a:xfrm>
            <a:prstGeom prst="rect">
              <a:avLst/>
            </a:prstGeom>
            <a:noFill/>
            <a:effectLst>
              <a:outerShdw blurRad="50800" dist="50800" dir="5400000" sx="200000" sy="200000" algn="ctr" rotWithShape="0">
                <a:schemeClr val="bg1"/>
              </a:outerShdw>
            </a:effectLst>
          </p:spPr>
        </p:pic>
      </p:grpSp>
      <p:sp>
        <p:nvSpPr>
          <p:cNvPr id="2" name="Titel 1"/>
          <p:cNvSpPr>
            <a:spLocks noGrp="1"/>
          </p:cNvSpPr>
          <p:nvPr>
            <p:ph type="title"/>
          </p:nvPr>
        </p:nvSpPr>
        <p:spPr>
          <a:xfrm>
            <a:off x="810196" y="900311"/>
            <a:ext cx="9577064" cy="1800200"/>
          </a:xfrm>
        </p:spPr>
        <p:txBody>
          <a:bodyPr/>
          <a:lstStyle>
            <a:lvl1pPr>
              <a:defRPr sz="3500" b="1" baseline="0">
                <a:latin typeface="Arial" pitchFamily="34" charset="0"/>
              </a:defRPr>
            </a:lvl1pPr>
          </a:lstStyle>
          <a:p>
            <a:r>
              <a:rPr lang="en-US"/>
              <a:t>Click to edit Master title style</a:t>
            </a:r>
            <a:endParaRPr lang="en-GB" dirty="0"/>
          </a:p>
        </p:txBody>
      </p:sp>
      <p:sp>
        <p:nvSpPr>
          <p:cNvPr id="3" name="Inhaltsplatzhalter 2"/>
          <p:cNvSpPr>
            <a:spLocks noGrp="1"/>
          </p:cNvSpPr>
          <p:nvPr>
            <p:ph idx="1"/>
          </p:nvPr>
        </p:nvSpPr>
        <p:spPr>
          <a:xfrm>
            <a:off x="738188" y="3276575"/>
            <a:ext cx="9649072" cy="432048"/>
          </a:xfrm>
          <a:prstGeom prst="rect">
            <a:avLst/>
          </a:prstGeom>
        </p:spPr>
        <p:txBody>
          <a:bodyPr/>
          <a:lstStyle>
            <a:lvl1pPr>
              <a:defRPr sz="1800" baseline="0"/>
            </a:lvl1pPr>
            <a:lvl2pPr>
              <a:defRPr sz="1800"/>
            </a:lvl2pPr>
            <a:lvl3pPr>
              <a:defRPr sz="1800"/>
            </a:lvl3pPr>
            <a:lvl4pPr>
              <a:defRPr sz="1800"/>
            </a:lvl4pPr>
          </a:lstStyle>
          <a:p>
            <a:pPr lvl="0"/>
            <a:r>
              <a:rPr lang="en-US"/>
              <a:t>Click to edit Master text styles</a:t>
            </a:r>
          </a:p>
        </p:txBody>
      </p:sp>
    </p:spTree>
    <p:extLst>
      <p:ext uri="{BB962C8B-B14F-4D97-AF65-F5344CB8AC3E}">
        <p14:creationId xmlns:p14="http://schemas.microsoft.com/office/powerpoint/2010/main" val="1387372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sz="1000" dirty="0" smtClean="0"/>
            </a:lvl1pPr>
          </a:lstStyle>
          <a:p>
            <a:pPr algn="l">
              <a:defRPr/>
            </a:pPr>
            <a:r>
              <a:rPr lang="en-US"/>
              <a:t>SMBS, VIT UNIVERSITY       DATE </a:t>
            </a:r>
            <a:endParaRPr lang="en-US" dirty="0"/>
          </a:p>
        </p:txBody>
      </p:sp>
      <p:sp>
        <p:nvSpPr>
          <p:cNvPr id="4" name="Slide Number Placeholder 3"/>
          <p:cNvSpPr>
            <a:spLocks noGrp="1"/>
          </p:cNvSpPr>
          <p:nvPr>
            <p:ph type="sldNum" sz="quarter" idx="11"/>
          </p:nvPr>
        </p:nvSpPr>
        <p:spPr/>
        <p:txBody>
          <a:bodyPr/>
          <a:lstStyle>
            <a:lvl1pPr>
              <a:defRPr/>
            </a:lvl1pPr>
          </a:lstStyle>
          <a:p>
            <a:pPr>
              <a:defRPr/>
            </a:pPr>
            <a:fld id="{C59E1ACD-26E3-4448-A9A5-241F1BF4BA9F}" type="slidenum">
              <a:rPr lang="de-DE"/>
              <a:pPr>
                <a:defRPr/>
              </a:pPr>
              <a:t>‹#›</a:t>
            </a:fld>
            <a:endParaRPr lang="de-DE"/>
          </a:p>
        </p:txBody>
      </p:sp>
    </p:spTree>
    <p:extLst>
      <p:ext uri="{BB962C8B-B14F-4D97-AF65-F5344CB8AC3E}">
        <p14:creationId xmlns:p14="http://schemas.microsoft.com/office/powerpoint/2010/main" val="4292504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GB"/>
          </a:p>
        </p:txBody>
      </p:sp>
      <p:sp>
        <p:nvSpPr>
          <p:cNvPr id="3" name="Inhaltsplatzhalter 2"/>
          <p:cNvSpPr>
            <a:spLocks noGrp="1"/>
          </p:cNvSpPr>
          <p:nvPr>
            <p:ph idx="1"/>
          </p:nvPr>
        </p:nvSpPr>
        <p:spPr/>
        <p:txBody>
          <a:bodyPr/>
          <a:lstStyle/>
          <a:p>
            <a:pPr lvl="0"/>
            <a:r>
              <a:rPr lang="en-US" noProof="0" dirty="0" err="1"/>
              <a:t>Textmasterformate</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4" name="Rectangle 4"/>
          <p:cNvSpPr>
            <a:spLocks noGrp="1" noChangeArrowheads="1"/>
          </p:cNvSpPr>
          <p:nvPr>
            <p:ph type="dt" sz="half" idx="10"/>
          </p:nvPr>
        </p:nvSpPr>
        <p:spPr/>
        <p:txBody>
          <a:bodyPr/>
          <a:lstStyle>
            <a:lvl1pPr algn="l">
              <a:defRPr sz="1000" dirty="0" smtClean="0">
                <a:latin typeface="Calibri" pitchFamily="34" charset="0"/>
              </a:defRPr>
            </a:lvl1pPr>
          </a:lstStyle>
          <a:p>
            <a:pPr>
              <a:defRPr/>
            </a:pPr>
            <a:r>
              <a:rPr lang="en-US"/>
              <a:t>SMBS, VIT UNIVERSITY       DATE </a:t>
            </a:r>
            <a:endParaRPr lang="en-US" dirty="0"/>
          </a:p>
        </p:txBody>
      </p:sp>
      <p:sp>
        <p:nvSpPr>
          <p:cNvPr id="5" name="Rectangle 6"/>
          <p:cNvSpPr>
            <a:spLocks noGrp="1" noChangeArrowheads="1"/>
          </p:cNvSpPr>
          <p:nvPr>
            <p:ph type="sldNum" sz="quarter" idx="11"/>
          </p:nvPr>
        </p:nvSpPr>
        <p:spPr/>
        <p:txBody>
          <a:bodyPr/>
          <a:lstStyle>
            <a:lvl1pPr>
              <a:defRPr/>
            </a:lvl1pPr>
          </a:lstStyle>
          <a:p>
            <a:pPr>
              <a:defRPr/>
            </a:pPr>
            <a:fld id="{5A574AF9-54B2-4954-A529-1353457F4588}" type="slidenum">
              <a:rPr lang="de-DE"/>
              <a:pPr>
                <a:defRPr/>
              </a:pPr>
              <a:t>‹#›</a:t>
            </a:fld>
            <a:endParaRPr lang="de-DE"/>
          </a:p>
        </p:txBody>
      </p:sp>
    </p:spTree>
    <p:extLst>
      <p:ext uri="{BB962C8B-B14F-4D97-AF65-F5344CB8AC3E}">
        <p14:creationId xmlns:p14="http://schemas.microsoft.com/office/powerpoint/2010/main" val="15362302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0" descr="C:\Documents and Settings\admin\Desktop\vit_studenthandbook.jpg"/>
          <p:cNvPicPr>
            <a:picLocks noChangeAspect="1" noChangeArrowheads="1"/>
          </p:cNvPicPr>
          <p:nvPr userDrawn="1"/>
        </p:nvPicPr>
        <p:blipFill>
          <a:blip r:embed="rId3">
            <a:extLst>
              <a:ext uri="{28A0092B-C50C-407E-A947-70E740481C1C}">
                <a14:useLocalDpi xmlns:a14="http://schemas.microsoft.com/office/drawing/2010/main" val="0"/>
              </a:ext>
            </a:extLst>
          </a:blip>
          <a:srcRect t="18976" b="15659"/>
          <a:stretch>
            <a:fillRect/>
          </a:stretch>
        </p:blipFill>
        <p:spPr bwMode="auto">
          <a:xfrm>
            <a:off x="0" y="3779838"/>
            <a:ext cx="10693400" cy="2449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7" name="Rectangle 2"/>
          <p:cNvSpPr>
            <a:spLocks noGrp="1" noChangeArrowheads="1"/>
          </p:cNvSpPr>
          <p:nvPr>
            <p:ph type="title"/>
          </p:nvPr>
        </p:nvSpPr>
        <p:spPr bwMode="gray">
          <a:xfrm>
            <a:off x="595313" y="107950"/>
            <a:ext cx="6767512" cy="560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de-DE"/>
              <a:t>Klick to edit</a:t>
            </a:r>
          </a:p>
        </p:txBody>
      </p:sp>
      <p:pic>
        <p:nvPicPr>
          <p:cNvPr id="1028" name="Picture 8" descr="http://www.vit.ac.in/images/menu_01_hl.gif"/>
          <p:cNvPicPr>
            <a:picLocks noChangeAspect="1" noChangeArrowheads="1"/>
          </p:cNvPicPr>
          <p:nvPr userDrawn="1"/>
        </p:nvPicPr>
        <p:blipFill>
          <a:blip r:embed="rId4">
            <a:extLst>
              <a:ext uri="{28A0092B-C50C-407E-A947-70E740481C1C}">
                <a14:useLocalDpi xmlns:a14="http://schemas.microsoft.com/office/drawing/2010/main" val="0"/>
              </a:ext>
            </a:extLst>
          </a:blip>
          <a:srcRect r="94781"/>
          <a:stretch>
            <a:fillRect/>
          </a:stretch>
        </p:blipFill>
        <p:spPr bwMode="auto">
          <a:xfrm>
            <a:off x="0" y="0"/>
            <a:ext cx="306388" cy="6229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Rectangle 5"/>
          <p:cNvSpPr/>
          <p:nvPr userDrawn="1"/>
        </p:nvSpPr>
        <p:spPr bwMode="auto">
          <a:xfrm>
            <a:off x="306388" y="3636963"/>
            <a:ext cx="10387012" cy="2592387"/>
          </a:xfrm>
          <a:prstGeom prst="rect">
            <a:avLst/>
          </a:prstGeom>
          <a:solidFill>
            <a:schemeClr val="tx2">
              <a:lumMod val="65000"/>
              <a:lumOff val="35000"/>
              <a:alpha val="70000"/>
            </a:schemeClr>
          </a:solidFill>
          <a:ln w="3175" cap="flat" cmpd="sng" algn="ctr">
            <a:noFill/>
            <a:prstDash val="solid"/>
            <a:round/>
            <a:headEnd type="none" w="med" len="med"/>
            <a:tailEnd type="none" w="med" len="med"/>
          </a:ln>
          <a:effectLst/>
        </p:spPr>
        <p:txBody>
          <a:bodyPr wrap="none" lIns="90000" tIns="46800" rIns="90000" bIns="46800" anchor="ctr"/>
          <a:lstStyle/>
          <a:p>
            <a:pPr defTabSz="1042988">
              <a:defRPr/>
            </a:pPr>
            <a:endParaRPr lang="en-US" i="0"/>
          </a:p>
        </p:txBody>
      </p:sp>
      <p:sp>
        <p:nvSpPr>
          <p:cNvPr id="7" name="Rectangle 6"/>
          <p:cNvSpPr/>
          <p:nvPr userDrawn="1"/>
        </p:nvSpPr>
        <p:spPr bwMode="auto">
          <a:xfrm>
            <a:off x="0" y="0"/>
            <a:ext cx="306388" cy="6229350"/>
          </a:xfrm>
          <a:prstGeom prst="rect">
            <a:avLst/>
          </a:prstGeom>
          <a:solidFill>
            <a:schemeClr val="tx2">
              <a:lumMod val="65000"/>
              <a:lumOff val="35000"/>
              <a:alpha val="70000"/>
            </a:schemeClr>
          </a:solidFill>
          <a:ln w="3175" cap="flat" cmpd="sng" algn="ctr">
            <a:noFill/>
            <a:prstDash val="solid"/>
            <a:round/>
            <a:headEnd type="none" w="med" len="med"/>
            <a:tailEnd type="none" w="med" len="med"/>
          </a:ln>
          <a:effectLst/>
        </p:spPr>
        <p:txBody>
          <a:bodyPr wrap="none" lIns="90000" tIns="46800" rIns="90000" bIns="46800" anchor="ctr"/>
          <a:lstStyle/>
          <a:p>
            <a:pPr defTabSz="1042988">
              <a:defRPr/>
            </a:pPr>
            <a:endParaRPr lang="en-US" i="0"/>
          </a:p>
        </p:txBody>
      </p:sp>
      <p:sp>
        <p:nvSpPr>
          <p:cNvPr id="2" name="Text Placeholder 1"/>
          <p:cNvSpPr>
            <a:spLocks noGrp="1"/>
          </p:cNvSpPr>
          <p:nvPr>
            <p:ph type="body" idx="1"/>
          </p:nvPr>
        </p:nvSpPr>
        <p:spPr>
          <a:xfrm>
            <a:off x="534988" y="1763713"/>
            <a:ext cx="9623425" cy="4991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 name="Date Placeholder 2"/>
          <p:cNvSpPr>
            <a:spLocks noGrp="1"/>
          </p:cNvSpPr>
          <p:nvPr>
            <p:ph type="dt" sz="half" idx="2"/>
          </p:nvPr>
        </p:nvSpPr>
        <p:spPr>
          <a:xfrm>
            <a:off x="534988" y="7008813"/>
            <a:ext cx="2495550" cy="40163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SMBS, VIT UNIVERSITY       DATE </a:t>
            </a:r>
            <a:endParaRPr lang="en-IN"/>
          </a:p>
        </p:txBody>
      </p:sp>
      <p:sp>
        <p:nvSpPr>
          <p:cNvPr id="4" name="Footer Placeholder 3"/>
          <p:cNvSpPr>
            <a:spLocks noGrp="1"/>
          </p:cNvSpPr>
          <p:nvPr>
            <p:ph type="ftr" sz="quarter" idx="3"/>
          </p:nvPr>
        </p:nvSpPr>
        <p:spPr>
          <a:xfrm>
            <a:off x="3652838" y="7008813"/>
            <a:ext cx="3387725" cy="401637"/>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B.Tech. Mechanical Engineering/Production and Industrial Engineering/Mechanical with Specialization in Energy Engineering – First Review Presentation - SMEC</a:t>
            </a:r>
            <a:endParaRPr lang="en-IN"/>
          </a:p>
        </p:txBody>
      </p:sp>
      <p:sp>
        <p:nvSpPr>
          <p:cNvPr id="5" name="Slide Number Placeholder 4"/>
          <p:cNvSpPr>
            <a:spLocks noGrp="1"/>
          </p:cNvSpPr>
          <p:nvPr>
            <p:ph type="sldNum" sz="quarter" idx="4"/>
          </p:nvPr>
        </p:nvSpPr>
        <p:spPr>
          <a:xfrm>
            <a:off x="7662863" y="7008813"/>
            <a:ext cx="2495550" cy="401637"/>
          </a:xfrm>
          <a:prstGeom prst="rect">
            <a:avLst/>
          </a:prstGeom>
        </p:spPr>
        <p:txBody>
          <a:bodyPr vert="horz" lIns="91440" tIns="45720" rIns="91440" bIns="45720" rtlCol="0" anchor="ctr"/>
          <a:lstStyle>
            <a:lvl1pPr algn="r">
              <a:defRPr sz="1200">
                <a:solidFill>
                  <a:schemeClr val="tx1">
                    <a:tint val="75000"/>
                  </a:schemeClr>
                </a:solidFill>
              </a:defRPr>
            </a:lvl1pPr>
          </a:lstStyle>
          <a:p>
            <a:fld id="{C8D1BABC-781E-4FEF-95B0-3232073FDFCC}"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7" r:id="rId1"/>
  </p:sldLayoutIdLst>
  <p:hf hdr="0" dt="0"/>
  <p:txStyles>
    <p:titleStyle>
      <a:lvl1pPr algn="l" defTabSz="1042988" rtl="0" eaLnBrk="0" fontAlgn="base" hangingPunct="0">
        <a:spcBef>
          <a:spcPct val="0"/>
        </a:spcBef>
        <a:spcAft>
          <a:spcPct val="0"/>
        </a:spcAft>
        <a:defRPr sz="1600">
          <a:solidFill>
            <a:schemeClr val="tx1"/>
          </a:solidFill>
          <a:latin typeface="+mj-lt"/>
          <a:ea typeface="+mj-ea"/>
          <a:cs typeface="+mj-cs"/>
        </a:defRPr>
      </a:lvl1pPr>
      <a:lvl2pPr algn="l" defTabSz="1042988" rtl="0" eaLnBrk="0" fontAlgn="base" hangingPunct="0">
        <a:spcBef>
          <a:spcPct val="0"/>
        </a:spcBef>
        <a:spcAft>
          <a:spcPct val="0"/>
        </a:spcAft>
        <a:defRPr sz="1600">
          <a:solidFill>
            <a:schemeClr val="tx1"/>
          </a:solidFill>
          <a:latin typeface="Arial" charset="0"/>
          <a:cs typeface="Arial" charset="0"/>
        </a:defRPr>
      </a:lvl2pPr>
      <a:lvl3pPr algn="l" defTabSz="1042988" rtl="0" eaLnBrk="0" fontAlgn="base" hangingPunct="0">
        <a:spcBef>
          <a:spcPct val="0"/>
        </a:spcBef>
        <a:spcAft>
          <a:spcPct val="0"/>
        </a:spcAft>
        <a:defRPr sz="1600">
          <a:solidFill>
            <a:schemeClr val="tx1"/>
          </a:solidFill>
          <a:latin typeface="Arial" charset="0"/>
          <a:cs typeface="Arial" charset="0"/>
        </a:defRPr>
      </a:lvl3pPr>
      <a:lvl4pPr algn="l" defTabSz="1042988" rtl="0" eaLnBrk="0" fontAlgn="base" hangingPunct="0">
        <a:spcBef>
          <a:spcPct val="0"/>
        </a:spcBef>
        <a:spcAft>
          <a:spcPct val="0"/>
        </a:spcAft>
        <a:defRPr sz="1600">
          <a:solidFill>
            <a:schemeClr val="tx1"/>
          </a:solidFill>
          <a:latin typeface="Arial" charset="0"/>
          <a:cs typeface="Arial" charset="0"/>
        </a:defRPr>
      </a:lvl4pPr>
      <a:lvl5pPr algn="l" defTabSz="1042988" rtl="0" eaLnBrk="0" fontAlgn="base" hangingPunct="0">
        <a:spcBef>
          <a:spcPct val="0"/>
        </a:spcBef>
        <a:spcAft>
          <a:spcPct val="0"/>
        </a:spcAft>
        <a:defRPr sz="1600">
          <a:solidFill>
            <a:schemeClr val="tx1"/>
          </a:solidFill>
          <a:latin typeface="Arial" charset="0"/>
          <a:cs typeface="Arial" charset="0"/>
        </a:defRPr>
      </a:lvl5pPr>
      <a:lvl6pPr marL="457200" algn="l" defTabSz="1042988" rtl="0" fontAlgn="base">
        <a:spcBef>
          <a:spcPct val="0"/>
        </a:spcBef>
        <a:spcAft>
          <a:spcPct val="0"/>
        </a:spcAft>
        <a:defRPr sz="1600">
          <a:solidFill>
            <a:schemeClr val="tx1"/>
          </a:solidFill>
          <a:latin typeface="Arial" charset="0"/>
          <a:cs typeface="Arial" charset="0"/>
        </a:defRPr>
      </a:lvl6pPr>
      <a:lvl7pPr marL="914400" algn="l" defTabSz="1042988" rtl="0" fontAlgn="base">
        <a:spcBef>
          <a:spcPct val="0"/>
        </a:spcBef>
        <a:spcAft>
          <a:spcPct val="0"/>
        </a:spcAft>
        <a:defRPr sz="1600">
          <a:solidFill>
            <a:schemeClr val="tx1"/>
          </a:solidFill>
          <a:latin typeface="Arial" charset="0"/>
          <a:cs typeface="Arial" charset="0"/>
        </a:defRPr>
      </a:lvl7pPr>
      <a:lvl8pPr marL="1371600" algn="l" defTabSz="1042988" rtl="0" fontAlgn="base">
        <a:spcBef>
          <a:spcPct val="0"/>
        </a:spcBef>
        <a:spcAft>
          <a:spcPct val="0"/>
        </a:spcAft>
        <a:defRPr sz="1600">
          <a:solidFill>
            <a:schemeClr val="tx1"/>
          </a:solidFill>
          <a:latin typeface="Arial" charset="0"/>
          <a:cs typeface="Arial" charset="0"/>
        </a:defRPr>
      </a:lvl8pPr>
      <a:lvl9pPr marL="1828800" algn="l" defTabSz="1042988" rtl="0" fontAlgn="base">
        <a:spcBef>
          <a:spcPct val="0"/>
        </a:spcBef>
        <a:spcAft>
          <a:spcPct val="0"/>
        </a:spcAft>
        <a:defRPr sz="1600">
          <a:solidFill>
            <a:schemeClr val="tx1"/>
          </a:solidFill>
          <a:latin typeface="Arial" charset="0"/>
          <a:cs typeface="Arial" charset="0"/>
        </a:defRPr>
      </a:lvl9pPr>
    </p:titleStyle>
    <p:bodyStyle>
      <a:lvl1pPr marL="342900" indent="-342900" algn="l" defTabSz="1042988" rtl="0" eaLnBrk="0" fontAlgn="base" hangingPunct="0">
        <a:lnSpc>
          <a:spcPct val="120000"/>
        </a:lnSpc>
        <a:spcBef>
          <a:spcPct val="0"/>
        </a:spcBef>
        <a:spcAft>
          <a:spcPct val="0"/>
        </a:spcAft>
        <a:buChar char="•"/>
        <a:tabLst>
          <a:tab pos="449263" algn="l"/>
          <a:tab pos="898525" algn="l"/>
          <a:tab pos="1347788" algn="l"/>
          <a:tab pos="1797050" algn="l"/>
        </a:tabLst>
        <a:defRPr sz="1600">
          <a:solidFill>
            <a:schemeClr val="tx1"/>
          </a:solidFill>
          <a:latin typeface="+mn-lt"/>
          <a:ea typeface="+mn-ea"/>
          <a:cs typeface="+mn-cs"/>
        </a:defRPr>
      </a:lvl1pPr>
      <a:lvl2pPr marL="446088" indent="-444500" algn="l" defTabSz="1042988" rtl="0" eaLnBrk="0" fontAlgn="base" hangingPunct="0">
        <a:lnSpc>
          <a:spcPct val="120000"/>
        </a:lnSpc>
        <a:spcBef>
          <a:spcPct val="0"/>
        </a:spcBef>
        <a:spcAft>
          <a:spcPct val="0"/>
        </a:spcAft>
        <a:buFont typeface="Wingdings 3" pitchFamily="18" charset="2"/>
        <a:buChar char="Ò"/>
        <a:tabLst>
          <a:tab pos="449263" algn="l"/>
          <a:tab pos="898525" algn="l"/>
          <a:tab pos="1347788" algn="l"/>
          <a:tab pos="1797050" algn="l"/>
        </a:tabLst>
        <a:defRPr sz="1600">
          <a:solidFill>
            <a:schemeClr val="tx1"/>
          </a:solidFill>
          <a:latin typeface="+mn-lt"/>
          <a:cs typeface="+mn-cs"/>
        </a:defRPr>
      </a:lvl2pPr>
      <a:lvl3pPr marL="895350" indent="-447675" algn="l" defTabSz="1042988" rtl="0" eaLnBrk="0" fontAlgn="base" hangingPunct="0">
        <a:lnSpc>
          <a:spcPct val="120000"/>
        </a:lnSpc>
        <a:spcBef>
          <a:spcPct val="0"/>
        </a:spcBef>
        <a:spcAft>
          <a:spcPct val="0"/>
        </a:spcAft>
        <a:buFont typeface="Wingdings 3" pitchFamily="18" charset="2"/>
        <a:buChar char="Ò"/>
        <a:tabLst>
          <a:tab pos="449263" algn="l"/>
          <a:tab pos="898525" algn="l"/>
          <a:tab pos="1347788" algn="l"/>
          <a:tab pos="1797050" algn="l"/>
        </a:tabLst>
        <a:defRPr sz="1600">
          <a:solidFill>
            <a:schemeClr val="tx1"/>
          </a:solidFill>
          <a:latin typeface="+mn-lt"/>
          <a:cs typeface="+mn-cs"/>
        </a:defRPr>
      </a:lvl3pPr>
      <a:lvl4pPr marL="1344613" indent="-447675" algn="l" defTabSz="1042988" rtl="0" eaLnBrk="0" fontAlgn="base" hangingPunct="0">
        <a:lnSpc>
          <a:spcPct val="120000"/>
        </a:lnSpc>
        <a:spcBef>
          <a:spcPct val="0"/>
        </a:spcBef>
        <a:spcAft>
          <a:spcPct val="0"/>
        </a:spcAft>
        <a:buFont typeface="Wingdings 3" pitchFamily="18" charset="2"/>
        <a:buChar char="Ò"/>
        <a:tabLst>
          <a:tab pos="449263" algn="l"/>
          <a:tab pos="898525" algn="l"/>
          <a:tab pos="1347788" algn="l"/>
          <a:tab pos="1797050" algn="l"/>
        </a:tabLst>
        <a:defRPr sz="1600">
          <a:solidFill>
            <a:schemeClr val="tx1"/>
          </a:solidFill>
          <a:latin typeface="+mn-lt"/>
          <a:cs typeface="+mn-cs"/>
        </a:defRPr>
      </a:lvl4pPr>
      <a:lvl5pPr marL="1793875" indent="-447675" algn="l" defTabSz="1042988" rtl="0" eaLnBrk="0" fontAlgn="base" hangingPunct="0">
        <a:lnSpc>
          <a:spcPct val="120000"/>
        </a:lnSpc>
        <a:spcBef>
          <a:spcPct val="0"/>
        </a:spcBef>
        <a:spcAft>
          <a:spcPct val="0"/>
        </a:spcAft>
        <a:buFont typeface="Wingdings 3" pitchFamily="18" charset="2"/>
        <a:buChar char="Ò"/>
        <a:tabLst>
          <a:tab pos="449263" algn="l"/>
          <a:tab pos="898525" algn="l"/>
          <a:tab pos="1347788" algn="l"/>
          <a:tab pos="1797050" algn="l"/>
        </a:tabLst>
        <a:defRPr sz="1600">
          <a:solidFill>
            <a:schemeClr val="tx1"/>
          </a:solidFill>
          <a:latin typeface="+mn-lt"/>
          <a:cs typeface="+mn-cs"/>
        </a:defRPr>
      </a:lvl5pPr>
      <a:lvl6pPr marL="2251075" indent="-447675" algn="l" defTabSz="1042988" rtl="0" fontAlgn="base">
        <a:lnSpc>
          <a:spcPct val="120000"/>
        </a:lnSpc>
        <a:spcBef>
          <a:spcPct val="0"/>
        </a:spcBef>
        <a:spcAft>
          <a:spcPct val="0"/>
        </a:spcAft>
        <a:buFont typeface="Wingdings 3" pitchFamily="18" charset="2"/>
        <a:buChar char="Ò"/>
        <a:tabLst>
          <a:tab pos="449263" algn="l"/>
          <a:tab pos="898525" algn="l"/>
          <a:tab pos="1347788" algn="l"/>
          <a:tab pos="1797050" algn="l"/>
        </a:tabLst>
        <a:defRPr sz="1600">
          <a:solidFill>
            <a:schemeClr val="tx1"/>
          </a:solidFill>
          <a:latin typeface="+mn-lt"/>
          <a:cs typeface="+mn-cs"/>
        </a:defRPr>
      </a:lvl6pPr>
      <a:lvl7pPr marL="2708275" indent="-447675" algn="l" defTabSz="1042988" rtl="0" fontAlgn="base">
        <a:lnSpc>
          <a:spcPct val="120000"/>
        </a:lnSpc>
        <a:spcBef>
          <a:spcPct val="0"/>
        </a:spcBef>
        <a:spcAft>
          <a:spcPct val="0"/>
        </a:spcAft>
        <a:buFont typeface="Wingdings 3" pitchFamily="18" charset="2"/>
        <a:buChar char="Ò"/>
        <a:tabLst>
          <a:tab pos="449263" algn="l"/>
          <a:tab pos="898525" algn="l"/>
          <a:tab pos="1347788" algn="l"/>
          <a:tab pos="1797050" algn="l"/>
        </a:tabLst>
        <a:defRPr sz="1600">
          <a:solidFill>
            <a:schemeClr val="tx1"/>
          </a:solidFill>
          <a:latin typeface="+mn-lt"/>
          <a:cs typeface="+mn-cs"/>
        </a:defRPr>
      </a:lvl7pPr>
      <a:lvl8pPr marL="3165475" indent="-447675" algn="l" defTabSz="1042988" rtl="0" fontAlgn="base">
        <a:lnSpc>
          <a:spcPct val="120000"/>
        </a:lnSpc>
        <a:spcBef>
          <a:spcPct val="0"/>
        </a:spcBef>
        <a:spcAft>
          <a:spcPct val="0"/>
        </a:spcAft>
        <a:buFont typeface="Wingdings 3" pitchFamily="18" charset="2"/>
        <a:buChar char="Ò"/>
        <a:tabLst>
          <a:tab pos="449263" algn="l"/>
          <a:tab pos="898525" algn="l"/>
          <a:tab pos="1347788" algn="l"/>
          <a:tab pos="1797050" algn="l"/>
        </a:tabLst>
        <a:defRPr sz="1600">
          <a:solidFill>
            <a:schemeClr val="tx1"/>
          </a:solidFill>
          <a:latin typeface="+mn-lt"/>
          <a:cs typeface="+mn-cs"/>
        </a:defRPr>
      </a:lvl8pPr>
      <a:lvl9pPr marL="3622675" indent="-447675" algn="l" defTabSz="1042988" rtl="0" fontAlgn="base">
        <a:lnSpc>
          <a:spcPct val="120000"/>
        </a:lnSpc>
        <a:spcBef>
          <a:spcPct val="0"/>
        </a:spcBef>
        <a:spcAft>
          <a:spcPct val="0"/>
        </a:spcAft>
        <a:buFont typeface="Wingdings 3" pitchFamily="18" charset="2"/>
        <a:buChar char="Ò"/>
        <a:tabLst>
          <a:tab pos="449263" algn="l"/>
          <a:tab pos="898525" algn="l"/>
          <a:tab pos="1347788" algn="l"/>
          <a:tab pos="1797050" algn="l"/>
        </a:tabLst>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gray">
          <a:xfrm>
            <a:off x="1243013" y="395288"/>
            <a:ext cx="6767512" cy="560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de-DE"/>
              <a:t>Click to edit</a:t>
            </a:r>
          </a:p>
        </p:txBody>
      </p:sp>
      <p:sp>
        <p:nvSpPr>
          <p:cNvPr id="2051" name="Rectangle 3"/>
          <p:cNvSpPr>
            <a:spLocks noGrp="1" noChangeArrowheads="1"/>
          </p:cNvSpPr>
          <p:nvPr>
            <p:ph type="body" idx="1"/>
          </p:nvPr>
        </p:nvSpPr>
        <p:spPr bwMode="gray">
          <a:xfrm>
            <a:off x="1243013" y="1484313"/>
            <a:ext cx="9036050" cy="5140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dirty="0"/>
              <a:t>Text</a:t>
            </a:r>
          </a:p>
          <a:p>
            <a:pPr lvl="1"/>
            <a:r>
              <a:rPr lang="de-DE" dirty="0"/>
              <a:t>second</a:t>
            </a:r>
          </a:p>
          <a:p>
            <a:pPr lvl="2"/>
            <a:r>
              <a:rPr lang="de-DE" dirty="0"/>
              <a:t>third</a:t>
            </a:r>
          </a:p>
          <a:p>
            <a:pPr lvl="3"/>
            <a:r>
              <a:rPr lang="de-DE" dirty="0"/>
              <a:t>fourth</a:t>
            </a:r>
          </a:p>
          <a:p>
            <a:pPr lvl="4"/>
            <a:r>
              <a:rPr lang="de-DE" dirty="0"/>
              <a:t>fifth</a:t>
            </a:r>
          </a:p>
        </p:txBody>
      </p:sp>
      <p:sp>
        <p:nvSpPr>
          <p:cNvPr id="1028" name="Rectangle 4"/>
          <p:cNvSpPr>
            <a:spLocks noGrp="1" noChangeArrowheads="1"/>
          </p:cNvSpPr>
          <p:nvPr>
            <p:ph type="dt" sz="half" idx="2"/>
          </p:nvPr>
        </p:nvSpPr>
        <p:spPr bwMode="gray">
          <a:xfrm>
            <a:off x="1243013" y="7050088"/>
            <a:ext cx="8135937" cy="3905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r">
              <a:lnSpc>
                <a:spcPct val="100000"/>
              </a:lnSpc>
              <a:buFontTx/>
              <a:buNone/>
              <a:defRPr sz="1000" b="1" i="0" u="none"/>
            </a:lvl1pPr>
          </a:lstStyle>
          <a:p>
            <a:pPr algn="l">
              <a:defRPr/>
            </a:pPr>
            <a:r>
              <a:rPr lang="en-US"/>
              <a:t>SMBS, VIT UNIVERSITY       DATE </a:t>
            </a:r>
            <a:endParaRPr lang="en-US" dirty="0"/>
          </a:p>
        </p:txBody>
      </p:sp>
      <p:sp>
        <p:nvSpPr>
          <p:cNvPr id="1030" name="Rectangle 6"/>
          <p:cNvSpPr>
            <a:spLocks noGrp="1" noChangeArrowheads="1"/>
          </p:cNvSpPr>
          <p:nvPr>
            <p:ph type="sldNum" sz="quarter" idx="4"/>
          </p:nvPr>
        </p:nvSpPr>
        <p:spPr bwMode="gray">
          <a:xfrm>
            <a:off x="9523413" y="7050088"/>
            <a:ext cx="755650" cy="3905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r">
              <a:lnSpc>
                <a:spcPct val="100000"/>
              </a:lnSpc>
              <a:buFontTx/>
              <a:buNone/>
              <a:defRPr sz="1000" i="0" u="none"/>
            </a:lvl1pPr>
          </a:lstStyle>
          <a:p>
            <a:pPr>
              <a:defRPr/>
            </a:pPr>
            <a:fld id="{9812B468-1521-4425-8B6F-7B8C901833BD}" type="slidenum">
              <a:rPr lang="de-DE"/>
              <a:pPr>
                <a:defRPr/>
              </a:pPr>
              <a:t>‹#›</a:t>
            </a:fld>
            <a:endParaRPr lang="de-DE"/>
          </a:p>
        </p:txBody>
      </p:sp>
      <p:sp>
        <p:nvSpPr>
          <p:cNvPr id="2057" name="Line 14"/>
          <p:cNvSpPr>
            <a:spLocks noChangeShapeType="1"/>
          </p:cNvSpPr>
          <p:nvPr/>
        </p:nvSpPr>
        <p:spPr bwMode="gray">
          <a:xfrm flipH="1">
            <a:off x="450850" y="7237413"/>
            <a:ext cx="9863138" cy="0"/>
          </a:xfrm>
          <a:prstGeom prst="line">
            <a:avLst/>
          </a:prstGeom>
          <a:noFill/>
          <a:ln w="3175">
            <a:solidFill>
              <a:srgbClr val="00A2E0"/>
            </a:solidFill>
            <a:round/>
            <a:headEnd/>
            <a:tailEnd/>
          </a:ln>
        </p:spPr>
        <p:txBody>
          <a:bodyPr/>
          <a:lstStyle/>
          <a:p>
            <a:pPr>
              <a:defRPr/>
            </a:pPr>
            <a:endParaRPr lang="en-US"/>
          </a:p>
        </p:txBody>
      </p:sp>
      <p:sp>
        <p:nvSpPr>
          <p:cNvPr id="34" name="Line 7"/>
          <p:cNvSpPr>
            <a:spLocks noChangeShapeType="1"/>
          </p:cNvSpPr>
          <p:nvPr userDrawn="1"/>
        </p:nvSpPr>
        <p:spPr bwMode="gray">
          <a:xfrm flipH="1">
            <a:off x="450850" y="7237413"/>
            <a:ext cx="10058400" cy="0"/>
          </a:xfrm>
          <a:prstGeom prst="line">
            <a:avLst/>
          </a:prstGeom>
          <a:noFill/>
          <a:ln w="3175">
            <a:solidFill>
              <a:schemeClr val="bg2">
                <a:lumMod val="50000"/>
              </a:schemeClr>
            </a:solidFill>
            <a:round/>
            <a:headEnd/>
            <a:tailEnd/>
          </a:ln>
        </p:spPr>
        <p:txBody>
          <a:bodyPr/>
          <a:lstStyle/>
          <a:p>
            <a:pPr>
              <a:defRPr/>
            </a:pPr>
            <a:endParaRPr lang="en-US"/>
          </a:p>
        </p:txBody>
      </p:sp>
      <p:grpSp>
        <p:nvGrpSpPr>
          <p:cNvPr id="2056" name="Group 70"/>
          <p:cNvGrpSpPr>
            <a:grpSpLocks/>
          </p:cNvGrpSpPr>
          <p:nvPr userDrawn="1"/>
        </p:nvGrpSpPr>
        <p:grpSpPr bwMode="auto">
          <a:xfrm>
            <a:off x="450850" y="1141413"/>
            <a:ext cx="10058400" cy="93662"/>
            <a:chOff x="450156" y="1141735"/>
            <a:chExt cx="10058400" cy="92705"/>
          </a:xfrm>
        </p:grpSpPr>
        <p:sp>
          <p:nvSpPr>
            <p:cNvPr id="35" name="Line 7"/>
            <p:cNvSpPr>
              <a:spLocks noChangeShapeType="1"/>
            </p:cNvSpPr>
            <p:nvPr userDrawn="1"/>
          </p:nvSpPr>
          <p:spPr bwMode="gray">
            <a:xfrm flipH="1">
              <a:off x="450156" y="1177874"/>
              <a:ext cx="10058400" cy="0"/>
            </a:xfrm>
            <a:prstGeom prst="line">
              <a:avLst/>
            </a:prstGeom>
            <a:noFill/>
            <a:ln w="3175">
              <a:solidFill>
                <a:schemeClr val="bg2">
                  <a:lumMod val="50000"/>
                </a:schemeClr>
              </a:solidFill>
              <a:round/>
              <a:headEnd/>
              <a:tailEnd/>
            </a:ln>
          </p:spPr>
          <p:txBody>
            <a:bodyPr/>
            <a:lstStyle/>
            <a:p>
              <a:pPr>
                <a:defRPr/>
              </a:pPr>
              <a:endParaRPr lang="en-US"/>
            </a:p>
          </p:txBody>
        </p:sp>
        <p:pic>
          <p:nvPicPr>
            <p:cNvPr id="9" name="Picture 8" descr="http://www.vit.ac.in/images/menu_01_hl.gif"/>
            <p:cNvPicPr>
              <a:picLocks noChangeArrowheads="1"/>
            </p:cNvPicPr>
            <p:nvPr userDrawn="1"/>
          </p:nvPicPr>
          <p:blipFill>
            <a:blip r:embed="rId4"/>
            <a:srcRect l="1841" t="32812" r="94781"/>
            <a:stretch>
              <a:fillRect/>
            </a:stretch>
          </p:blipFill>
          <p:spPr bwMode="auto">
            <a:xfrm>
              <a:off x="1234381" y="1143306"/>
              <a:ext cx="92075" cy="91134"/>
            </a:xfrm>
            <a:prstGeom prst="rect">
              <a:avLst/>
            </a:prstGeom>
            <a:noFill/>
            <a:effectLst>
              <a:outerShdw blurRad="50800" dist="50800" dir="5400000" sx="200000" sy="200000" algn="ctr" rotWithShape="0">
                <a:schemeClr val="bg1"/>
              </a:outerShdw>
            </a:effectLst>
          </p:spPr>
        </p:pic>
        <p:pic>
          <p:nvPicPr>
            <p:cNvPr id="10" name="Picture 9" descr="http://www.vit.ac.in/images/menu_01_hl.gif"/>
            <p:cNvPicPr>
              <a:picLocks noChangeArrowheads="1"/>
            </p:cNvPicPr>
            <p:nvPr userDrawn="1"/>
          </p:nvPicPr>
          <p:blipFill>
            <a:blip r:embed="rId4"/>
            <a:srcRect l="1841" t="32812" r="94781"/>
            <a:stretch>
              <a:fillRect/>
            </a:stretch>
          </p:blipFill>
          <p:spPr bwMode="auto">
            <a:xfrm>
              <a:off x="1370906" y="1143306"/>
              <a:ext cx="92075" cy="91134"/>
            </a:xfrm>
            <a:prstGeom prst="rect">
              <a:avLst/>
            </a:prstGeom>
            <a:noFill/>
            <a:effectLst>
              <a:outerShdw blurRad="50800" dist="50800" dir="5400000" sx="200000" sy="200000" algn="ctr" rotWithShape="0">
                <a:schemeClr val="bg1"/>
              </a:outerShdw>
            </a:effectLst>
          </p:spPr>
        </p:pic>
        <p:pic>
          <p:nvPicPr>
            <p:cNvPr id="13" name="Picture 12" descr="http://www.vit.ac.in/images/menu_01_hl.gif"/>
            <p:cNvPicPr>
              <a:picLocks noChangeArrowheads="1"/>
            </p:cNvPicPr>
            <p:nvPr userDrawn="1"/>
          </p:nvPicPr>
          <p:blipFill>
            <a:blip r:embed="rId4"/>
            <a:srcRect l="1841" t="32812" r="94781"/>
            <a:stretch>
              <a:fillRect/>
            </a:stretch>
          </p:blipFill>
          <p:spPr bwMode="auto">
            <a:xfrm>
              <a:off x="1509019" y="1143306"/>
              <a:ext cx="90487" cy="91134"/>
            </a:xfrm>
            <a:prstGeom prst="rect">
              <a:avLst/>
            </a:prstGeom>
            <a:noFill/>
            <a:effectLst>
              <a:outerShdw blurRad="50800" dist="50800" dir="5400000" sx="200000" sy="200000" algn="ctr" rotWithShape="0">
                <a:schemeClr val="bg1"/>
              </a:outerShdw>
            </a:effectLst>
          </p:spPr>
        </p:pic>
        <p:pic>
          <p:nvPicPr>
            <p:cNvPr id="14" name="Picture 13" descr="http://www.vit.ac.in/images/menu_01_hl.gif"/>
            <p:cNvPicPr>
              <a:picLocks noChangeArrowheads="1"/>
            </p:cNvPicPr>
            <p:nvPr userDrawn="1"/>
          </p:nvPicPr>
          <p:blipFill>
            <a:blip r:embed="rId4"/>
            <a:srcRect l="1841" t="32812" r="94781"/>
            <a:stretch>
              <a:fillRect/>
            </a:stretch>
          </p:blipFill>
          <p:spPr bwMode="auto">
            <a:xfrm>
              <a:off x="1645544" y="1143306"/>
              <a:ext cx="92075" cy="91134"/>
            </a:xfrm>
            <a:prstGeom prst="rect">
              <a:avLst/>
            </a:prstGeom>
            <a:noFill/>
            <a:effectLst>
              <a:outerShdw blurRad="50800" dist="50800" dir="5400000" sx="200000" sy="200000" algn="ctr" rotWithShape="0">
                <a:schemeClr val="bg1"/>
              </a:outerShdw>
            </a:effectLst>
          </p:spPr>
        </p:pic>
        <p:pic>
          <p:nvPicPr>
            <p:cNvPr id="15" name="Picture 14" descr="http://www.vit.ac.in/images/menu_01_hl.gif"/>
            <p:cNvPicPr>
              <a:picLocks noChangeArrowheads="1"/>
            </p:cNvPicPr>
            <p:nvPr userDrawn="1"/>
          </p:nvPicPr>
          <p:blipFill>
            <a:blip r:embed="rId4"/>
            <a:srcRect l="1841" t="32812" r="94781"/>
            <a:stretch>
              <a:fillRect/>
            </a:stretch>
          </p:blipFill>
          <p:spPr bwMode="auto">
            <a:xfrm>
              <a:off x="1783656" y="1143306"/>
              <a:ext cx="90488" cy="91134"/>
            </a:xfrm>
            <a:prstGeom prst="rect">
              <a:avLst/>
            </a:prstGeom>
            <a:noFill/>
            <a:effectLst>
              <a:outerShdw blurRad="50800" dist="50800" dir="5400000" sx="200000" sy="200000" algn="ctr" rotWithShape="0">
                <a:schemeClr val="bg1"/>
              </a:outerShdw>
            </a:effectLst>
          </p:spPr>
        </p:pic>
        <p:pic>
          <p:nvPicPr>
            <p:cNvPr id="36" name="Picture 35" descr="http://www.vit.ac.in/images/menu_01_hl.gif"/>
            <p:cNvPicPr>
              <a:picLocks noChangeArrowheads="1"/>
            </p:cNvPicPr>
            <p:nvPr userDrawn="1"/>
          </p:nvPicPr>
          <p:blipFill>
            <a:blip r:embed="rId4"/>
            <a:srcRect l="1841" t="32812" r="94781"/>
            <a:stretch>
              <a:fillRect/>
            </a:stretch>
          </p:blipFill>
          <p:spPr bwMode="auto">
            <a:xfrm>
              <a:off x="1920181" y="1141735"/>
              <a:ext cx="90488" cy="91134"/>
            </a:xfrm>
            <a:prstGeom prst="rect">
              <a:avLst/>
            </a:prstGeom>
            <a:noFill/>
            <a:effectLst>
              <a:outerShdw blurRad="50800" dist="50800" dir="5400000" sx="200000" sy="200000" algn="ctr" rotWithShape="0">
                <a:schemeClr val="bg1"/>
              </a:outerShdw>
            </a:effectLst>
          </p:spPr>
        </p:pic>
        <p:pic>
          <p:nvPicPr>
            <p:cNvPr id="37" name="Picture 36" descr="http://www.vit.ac.in/images/menu_01_hl.gif"/>
            <p:cNvPicPr>
              <a:picLocks noChangeArrowheads="1"/>
            </p:cNvPicPr>
            <p:nvPr userDrawn="1"/>
          </p:nvPicPr>
          <p:blipFill>
            <a:blip r:embed="rId4"/>
            <a:srcRect l="1841" t="32812" r="94781"/>
            <a:stretch>
              <a:fillRect/>
            </a:stretch>
          </p:blipFill>
          <p:spPr bwMode="auto">
            <a:xfrm>
              <a:off x="2056706" y="1141735"/>
              <a:ext cx="92075" cy="91134"/>
            </a:xfrm>
            <a:prstGeom prst="rect">
              <a:avLst/>
            </a:prstGeom>
            <a:noFill/>
            <a:effectLst>
              <a:outerShdw blurRad="50800" dist="50800" dir="5400000" sx="200000" sy="200000" algn="ctr" rotWithShape="0">
                <a:schemeClr val="bg1"/>
              </a:outerShdw>
            </a:effectLst>
          </p:spPr>
        </p:pic>
        <p:pic>
          <p:nvPicPr>
            <p:cNvPr id="38" name="Picture 37" descr="http://www.vit.ac.in/images/menu_01_hl.gif"/>
            <p:cNvPicPr>
              <a:picLocks noChangeArrowheads="1"/>
            </p:cNvPicPr>
            <p:nvPr userDrawn="1"/>
          </p:nvPicPr>
          <p:blipFill>
            <a:blip r:embed="rId4"/>
            <a:srcRect l="1841" t="32812" r="94781"/>
            <a:stretch>
              <a:fillRect/>
            </a:stretch>
          </p:blipFill>
          <p:spPr bwMode="auto">
            <a:xfrm>
              <a:off x="2193231" y="1141735"/>
              <a:ext cx="92075" cy="91134"/>
            </a:xfrm>
            <a:prstGeom prst="rect">
              <a:avLst/>
            </a:prstGeom>
            <a:noFill/>
            <a:effectLst>
              <a:outerShdw blurRad="50800" dist="50800" dir="5400000" sx="200000" sy="200000" algn="ctr" rotWithShape="0">
                <a:schemeClr val="bg1"/>
              </a:outerShdw>
            </a:effectLst>
          </p:spPr>
        </p:pic>
        <p:pic>
          <p:nvPicPr>
            <p:cNvPr id="39" name="Picture 38" descr="http://www.vit.ac.in/images/menu_01_hl.gif"/>
            <p:cNvPicPr>
              <a:picLocks noChangeArrowheads="1"/>
            </p:cNvPicPr>
            <p:nvPr userDrawn="1"/>
          </p:nvPicPr>
          <p:blipFill>
            <a:blip r:embed="rId4"/>
            <a:srcRect l="1841" t="32812" r="94781"/>
            <a:stretch>
              <a:fillRect/>
            </a:stretch>
          </p:blipFill>
          <p:spPr bwMode="auto">
            <a:xfrm>
              <a:off x="2331344" y="1141735"/>
              <a:ext cx="90487" cy="91134"/>
            </a:xfrm>
            <a:prstGeom prst="rect">
              <a:avLst/>
            </a:prstGeom>
            <a:noFill/>
            <a:effectLst>
              <a:outerShdw blurRad="50800" dist="50800" dir="5400000" sx="200000" sy="200000" algn="ctr" rotWithShape="0">
                <a:schemeClr val="bg1"/>
              </a:outerShdw>
            </a:effectLst>
          </p:spPr>
        </p:pic>
        <p:pic>
          <p:nvPicPr>
            <p:cNvPr id="40" name="Picture 39" descr="http://www.vit.ac.in/images/menu_01_hl.gif"/>
            <p:cNvPicPr>
              <a:picLocks noChangeArrowheads="1"/>
            </p:cNvPicPr>
            <p:nvPr userDrawn="1"/>
          </p:nvPicPr>
          <p:blipFill>
            <a:blip r:embed="rId4"/>
            <a:srcRect l="1841" t="32812" r="94781"/>
            <a:stretch>
              <a:fillRect/>
            </a:stretch>
          </p:blipFill>
          <p:spPr bwMode="auto">
            <a:xfrm>
              <a:off x="2467869" y="1141735"/>
              <a:ext cx="92075" cy="91134"/>
            </a:xfrm>
            <a:prstGeom prst="rect">
              <a:avLst/>
            </a:prstGeom>
            <a:noFill/>
            <a:effectLst>
              <a:outerShdw blurRad="50800" dist="50800" dir="5400000" sx="200000" sy="200000" algn="ctr" rotWithShape="0">
                <a:schemeClr val="bg1"/>
              </a:outerShdw>
            </a:effectLst>
          </p:spPr>
        </p:pic>
        <p:pic>
          <p:nvPicPr>
            <p:cNvPr id="41" name="Picture 40" descr="http://www.vit.ac.in/images/menu_01_hl.gif"/>
            <p:cNvPicPr>
              <a:picLocks noChangeArrowheads="1"/>
            </p:cNvPicPr>
            <p:nvPr userDrawn="1"/>
          </p:nvPicPr>
          <p:blipFill>
            <a:blip r:embed="rId4"/>
            <a:srcRect l="1841" t="32812" r="94781"/>
            <a:stretch>
              <a:fillRect/>
            </a:stretch>
          </p:blipFill>
          <p:spPr bwMode="auto">
            <a:xfrm>
              <a:off x="2604394" y="1143306"/>
              <a:ext cx="90487" cy="91134"/>
            </a:xfrm>
            <a:prstGeom prst="rect">
              <a:avLst/>
            </a:prstGeom>
            <a:noFill/>
            <a:effectLst>
              <a:outerShdw blurRad="50800" dist="50800" dir="5400000" sx="200000" sy="200000" algn="ctr" rotWithShape="0">
                <a:schemeClr val="bg1"/>
              </a:outerShdw>
            </a:effectLst>
          </p:spPr>
        </p:pic>
        <p:pic>
          <p:nvPicPr>
            <p:cNvPr id="42" name="Picture 41" descr="http://www.vit.ac.in/images/menu_01_hl.gif"/>
            <p:cNvPicPr>
              <a:picLocks noChangeArrowheads="1"/>
            </p:cNvPicPr>
            <p:nvPr userDrawn="1"/>
          </p:nvPicPr>
          <p:blipFill>
            <a:blip r:embed="rId4"/>
            <a:srcRect l="1841" t="32812" r="94781"/>
            <a:stretch>
              <a:fillRect/>
            </a:stretch>
          </p:blipFill>
          <p:spPr bwMode="auto">
            <a:xfrm>
              <a:off x="2740919" y="1143306"/>
              <a:ext cx="92075" cy="91134"/>
            </a:xfrm>
            <a:prstGeom prst="rect">
              <a:avLst/>
            </a:prstGeom>
            <a:noFill/>
            <a:effectLst>
              <a:outerShdw blurRad="50800" dist="50800" dir="5400000" sx="200000" sy="200000" algn="ctr" rotWithShape="0">
                <a:schemeClr val="bg1"/>
              </a:outerShdw>
            </a:effectLst>
          </p:spPr>
        </p:pic>
        <p:pic>
          <p:nvPicPr>
            <p:cNvPr id="43" name="Picture 42" descr="http://www.vit.ac.in/images/menu_01_hl.gif"/>
            <p:cNvPicPr>
              <a:picLocks noChangeArrowheads="1"/>
            </p:cNvPicPr>
            <p:nvPr userDrawn="1"/>
          </p:nvPicPr>
          <p:blipFill>
            <a:blip r:embed="rId4"/>
            <a:srcRect l="1841" t="32812" r="94781"/>
            <a:stretch>
              <a:fillRect/>
            </a:stretch>
          </p:blipFill>
          <p:spPr bwMode="auto">
            <a:xfrm>
              <a:off x="2879031" y="1143306"/>
              <a:ext cx="90488" cy="91134"/>
            </a:xfrm>
            <a:prstGeom prst="rect">
              <a:avLst/>
            </a:prstGeom>
            <a:noFill/>
            <a:effectLst>
              <a:outerShdw blurRad="50800" dist="50800" dir="5400000" sx="200000" sy="200000" algn="ctr" rotWithShape="0">
                <a:schemeClr val="bg1"/>
              </a:outerShdw>
            </a:effectLst>
          </p:spPr>
        </p:pic>
        <p:pic>
          <p:nvPicPr>
            <p:cNvPr id="44" name="Picture 43" descr="http://www.vit.ac.in/images/menu_01_hl.gif"/>
            <p:cNvPicPr>
              <a:picLocks noChangeArrowheads="1"/>
            </p:cNvPicPr>
            <p:nvPr userDrawn="1"/>
          </p:nvPicPr>
          <p:blipFill>
            <a:blip r:embed="rId4"/>
            <a:srcRect l="1841" t="32812" r="94781"/>
            <a:stretch>
              <a:fillRect/>
            </a:stretch>
          </p:blipFill>
          <p:spPr bwMode="auto">
            <a:xfrm>
              <a:off x="3015556" y="1143306"/>
              <a:ext cx="92075" cy="91134"/>
            </a:xfrm>
            <a:prstGeom prst="rect">
              <a:avLst/>
            </a:prstGeom>
            <a:noFill/>
            <a:effectLst>
              <a:outerShdw blurRad="50800" dist="50800" dir="5400000" sx="200000" sy="200000" algn="ctr" rotWithShape="0">
                <a:schemeClr val="bg1"/>
              </a:outerShdw>
            </a:effectLst>
          </p:spPr>
        </p:pic>
        <p:pic>
          <p:nvPicPr>
            <p:cNvPr id="45" name="Picture 44" descr="http://www.vit.ac.in/images/menu_01_hl.gif"/>
            <p:cNvPicPr>
              <a:picLocks noChangeArrowheads="1"/>
            </p:cNvPicPr>
            <p:nvPr userDrawn="1"/>
          </p:nvPicPr>
          <p:blipFill>
            <a:blip r:embed="rId4"/>
            <a:srcRect l="1841" t="32812" r="94781"/>
            <a:stretch>
              <a:fillRect/>
            </a:stretch>
          </p:blipFill>
          <p:spPr bwMode="auto">
            <a:xfrm>
              <a:off x="3152081" y="1143306"/>
              <a:ext cx="92075" cy="91134"/>
            </a:xfrm>
            <a:prstGeom prst="rect">
              <a:avLst/>
            </a:prstGeom>
            <a:noFill/>
            <a:effectLst>
              <a:outerShdw blurRad="50800" dist="50800" dir="5400000" sx="200000" sy="200000" algn="ctr" rotWithShape="0">
                <a:schemeClr val="bg1"/>
              </a:outerShdw>
            </a:effectLst>
          </p:spPr>
        </p:pic>
        <p:pic>
          <p:nvPicPr>
            <p:cNvPr id="46" name="Picture 45" descr="http://www.vit.ac.in/images/menu_01_hl.gif"/>
            <p:cNvPicPr>
              <a:picLocks noChangeArrowheads="1"/>
            </p:cNvPicPr>
            <p:nvPr userDrawn="1"/>
          </p:nvPicPr>
          <p:blipFill>
            <a:blip r:embed="rId4"/>
            <a:srcRect l="1841" t="32812" r="94781"/>
            <a:stretch>
              <a:fillRect/>
            </a:stretch>
          </p:blipFill>
          <p:spPr bwMode="auto">
            <a:xfrm>
              <a:off x="3288606" y="1141735"/>
              <a:ext cx="92075" cy="91134"/>
            </a:xfrm>
            <a:prstGeom prst="rect">
              <a:avLst/>
            </a:prstGeom>
            <a:noFill/>
            <a:effectLst>
              <a:outerShdw blurRad="50800" dist="50800" dir="5400000" sx="200000" sy="200000" algn="ctr" rotWithShape="0">
                <a:schemeClr val="bg1"/>
              </a:outerShdw>
            </a:effectLst>
          </p:spPr>
        </p:pic>
        <p:pic>
          <p:nvPicPr>
            <p:cNvPr id="47" name="Picture 46" descr="http://www.vit.ac.in/images/menu_01_hl.gif"/>
            <p:cNvPicPr>
              <a:picLocks noChangeArrowheads="1"/>
            </p:cNvPicPr>
            <p:nvPr userDrawn="1"/>
          </p:nvPicPr>
          <p:blipFill>
            <a:blip r:embed="rId4"/>
            <a:srcRect l="1841" t="32812" r="94781"/>
            <a:stretch>
              <a:fillRect/>
            </a:stretch>
          </p:blipFill>
          <p:spPr bwMode="auto">
            <a:xfrm>
              <a:off x="3426719" y="1141735"/>
              <a:ext cx="90487" cy="91134"/>
            </a:xfrm>
            <a:prstGeom prst="rect">
              <a:avLst/>
            </a:prstGeom>
            <a:noFill/>
            <a:effectLst>
              <a:outerShdw blurRad="50800" dist="50800" dir="5400000" sx="200000" sy="200000" algn="ctr" rotWithShape="0">
                <a:schemeClr val="bg1"/>
              </a:outerShdw>
            </a:effectLst>
          </p:spPr>
        </p:pic>
        <p:pic>
          <p:nvPicPr>
            <p:cNvPr id="48" name="Picture 47" descr="http://www.vit.ac.in/images/menu_01_hl.gif"/>
            <p:cNvPicPr>
              <a:picLocks noChangeArrowheads="1"/>
            </p:cNvPicPr>
            <p:nvPr userDrawn="1"/>
          </p:nvPicPr>
          <p:blipFill>
            <a:blip r:embed="rId4"/>
            <a:srcRect l="1841" t="32812" r="94781"/>
            <a:stretch>
              <a:fillRect/>
            </a:stretch>
          </p:blipFill>
          <p:spPr bwMode="auto">
            <a:xfrm>
              <a:off x="3563244" y="1141735"/>
              <a:ext cx="92075" cy="91134"/>
            </a:xfrm>
            <a:prstGeom prst="rect">
              <a:avLst/>
            </a:prstGeom>
            <a:noFill/>
            <a:effectLst>
              <a:outerShdw blurRad="50800" dist="50800" dir="5400000" sx="200000" sy="200000" algn="ctr" rotWithShape="0">
                <a:schemeClr val="bg1"/>
              </a:outerShdw>
            </a:effectLst>
          </p:spPr>
        </p:pic>
        <p:pic>
          <p:nvPicPr>
            <p:cNvPr id="49" name="Picture 48" descr="http://www.vit.ac.in/images/menu_01_hl.gif"/>
            <p:cNvPicPr>
              <a:picLocks noChangeArrowheads="1"/>
            </p:cNvPicPr>
            <p:nvPr userDrawn="1"/>
          </p:nvPicPr>
          <p:blipFill>
            <a:blip r:embed="rId4"/>
            <a:srcRect l="1841" t="32812" r="94781"/>
            <a:stretch>
              <a:fillRect/>
            </a:stretch>
          </p:blipFill>
          <p:spPr bwMode="auto">
            <a:xfrm>
              <a:off x="3701356" y="1141735"/>
              <a:ext cx="90488" cy="91134"/>
            </a:xfrm>
            <a:prstGeom prst="rect">
              <a:avLst/>
            </a:prstGeom>
            <a:noFill/>
            <a:effectLst>
              <a:outerShdw blurRad="50800" dist="50800" dir="5400000" sx="200000" sy="200000" algn="ctr" rotWithShape="0">
                <a:schemeClr val="bg1"/>
              </a:outerShdw>
            </a:effectLst>
          </p:spPr>
        </p:pic>
        <p:pic>
          <p:nvPicPr>
            <p:cNvPr id="50" name="Picture 49" descr="http://www.vit.ac.in/images/menu_01_hl.gif"/>
            <p:cNvPicPr>
              <a:picLocks noChangeArrowheads="1"/>
            </p:cNvPicPr>
            <p:nvPr userDrawn="1"/>
          </p:nvPicPr>
          <p:blipFill>
            <a:blip r:embed="rId4"/>
            <a:srcRect l="1841" t="32812" r="94781"/>
            <a:stretch>
              <a:fillRect/>
            </a:stretch>
          </p:blipFill>
          <p:spPr bwMode="auto">
            <a:xfrm>
              <a:off x="3837881" y="1141735"/>
              <a:ext cx="92075" cy="91134"/>
            </a:xfrm>
            <a:prstGeom prst="rect">
              <a:avLst/>
            </a:prstGeom>
            <a:noFill/>
            <a:effectLst>
              <a:outerShdw blurRad="50800" dist="50800" dir="5400000" sx="200000" sy="200000" algn="ctr" rotWithShape="0">
                <a:schemeClr val="bg1"/>
              </a:outerShdw>
            </a:effectLst>
          </p:spPr>
        </p:pic>
        <p:pic>
          <p:nvPicPr>
            <p:cNvPr id="51" name="Picture 50" descr="http://www.vit.ac.in/images/menu_01_hl.gif"/>
            <p:cNvPicPr>
              <a:picLocks noChangeArrowheads="1"/>
            </p:cNvPicPr>
            <p:nvPr userDrawn="1"/>
          </p:nvPicPr>
          <p:blipFill>
            <a:blip r:embed="rId4"/>
            <a:srcRect l="1841" t="32812" r="94781"/>
            <a:stretch>
              <a:fillRect/>
            </a:stretch>
          </p:blipFill>
          <p:spPr bwMode="auto">
            <a:xfrm>
              <a:off x="3972819" y="1143306"/>
              <a:ext cx="90487" cy="91134"/>
            </a:xfrm>
            <a:prstGeom prst="rect">
              <a:avLst/>
            </a:prstGeom>
            <a:noFill/>
            <a:effectLst>
              <a:outerShdw blurRad="50800" dist="50800" dir="5400000" sx="200000" sy="200000" algn="ctr" rotWithShape="0">
                <a:schemeClr val="bg1"/>
              </a:outerShdw>
            </a:effectLst>
          </p:spPr>
        </p:pic>
        <p:pic>
          <p:nvPicPr>
            <p:cNvPr id="52" name="Picture 51" descr="http://www.vit.ac.in/images/menu_01_hl.gif"/>
            <p:cNvPicPr>
              <a:picLocks noChangeArrowheads="1"/>
            </p:cNvPicPr>
            <p:nvPr userDrawn="1"/>
          </p:nvPicPr>
          <p:blipFill>
            <a:blip r:embed="rId4"/>
            <a:srcRect l="1841" t="32812" r="94781"/>
            <a:stretch>
              <a:fillRect/>
            </a:stretch>
          </p:blipFill>
          <p:spPr bwMode="auto">
            <a:xfrm>
              <a:off x="4109344" y="1143306"/>
              <a:ext cx="92075" cy="91134"/>
            </a:xfrm>
            <a:prstGeom prst="rect">
              <a:avLst/>
            </a:prstGeom>
            <a:noFill/>
            <a:effectLst>
              <a:outerShdw blurRad="50800" dist="50800" dir="5400000" sx="200000" sy="200000" algn="ctr" rotWithShape="0">
                <a:schemeClr val="bg1"/>
              </a:outerShdw>
            </a:effectLst>
          </p:spPr>
        </p:pic>
        <p:pic>
          <p:nvPicPr>
            <p:cNvPr id="53" name="Picture 52" descr="http://www.vit.ac.in/images/menu_01_hl.gif"/>
            <p:cNvPicPr>
              <a:picLocks noChangeArrowheads="1"/>
            </p:cNvPicPr>
            <p:nvPr userDrawn="1"/>
          </p:nvPicPr>
          <p:blipFill>
            <a:blip r:embed="rId4"/>
            <a:srcRect l="1841" t="32812" r="94781"/>
            <a:stretch>
              <a:fillRect/>
            </a:stretch>
          </p:blipFill>
          <p:spPr bwMode="auto">
            <a:xfrm>
              <a:off x="4245869" y="1143306"/>
              <a:ext cx="92075" cy="91134"/>
            </a:xfrm>
            <a:prstGeom prst="rect">
              <a:avLst/>
            </a:prstGeom>
            <a:noFill/>
            <a:effectLst>
              <a:outerShdw blurRad="50800" dist="50800" dir="5400000" sx="200000" sy="200000" algn="ctr" rotWithShape="0">
                <a:schemeClr val="bg1"/>
              </a:outerShdw>
            </a:effectLst>
          </p:spPr>
        </p:pic>
      </p:grpSp>
      <p:pic>
        <p:nvPicPr>
          <p:cNvPr id="2" name="Picture 4" descr="G:\e2pc\logo.jpg"/>
          <p:cNvPicPr>
            <a:picLocks noChangeAspect="1" noChangeArrowheads="1"/>
          </p:cNvPicPr>
          <p:nvPr userDrawn="1"/>
        </p:nvPicPr>
        <p:blipFill>
          <a:blip r:embed="rId5">
            <a:extLst>
              <a:ext uri="{28A0092B-C50C-407E-A947-70E740481C1C}">
                <a14:useLocalDpi xmlns:a14="http://schemas.microsoft.com/office/drawing/2010/main" val="0"/>
              </a:ext>
            </a:extLst>
          </a:blip>
          <a:srcRect l="13158" t="10713" r="11446" b="14894"/>
          <a:stretch>
            <a:fillRect/>
          </a:stretch>
        </p:blipFill>
        <p:spPr bwMode="auto">
          <a:xfrm>
            <a:off x="8802688" y="176213"/>
            <a:ext cx="1728787" cy="8524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58" name="Picture 8" descr="http://coursesindia.com/wp-content/uploads/2012/11/vit2.jpg"/>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8823325" y="228600"/>
            <a:ext cx="592138" cy="623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8" r:id="rId1"/>
    <p:sldLayoutId id="2147483669" r:id="rId2"/>
  </p:sldLayoutIdLst>
  <p:hf hdr="0" dt="0"/>
  <p:txStyles>
    <p:titleStyle>
      <a:lvl1pPr algn="l" defTabSz="1042988" rtl="0" eaLnBrk="0" fontAlgn="base" hangingPunct="0">
        <a:spcBef>
          <a:spcPct val="0"/>
        </a:spcBef>
        <a:spcAft>
          <a:spcPct val="0"/>
        </a:spcAft>
        <a:defRPr sz="2400" b="1">
          <a:solidFill>
            <a:schemeClr val="tx1"/>
          </a:solidFill>
          <a:latin typeface="+mj-lt"/>
          <a:ea typeface="+mj-ea"/>
          <a:cs typeface="+mj-cs"/>
        </a:defRPr>
      </a:lvl1pPr>
      <a:lvl2pPr algn="l" defTabSz="1042988" rtl="0" eaLnBrk="0" fontAlgn="base" hangingPunct="0">
        <a:spcBef>
          <a:spcPct val="0"/>
        </a:spcBef>
        <a:spcAft>
          <a:spcPct val="0"/>
        </a:spcAft>
        <a:defRPr sz="2400" b="1">
          <a:solidFill>
            <a:schemeClr val="tx1"/>
          </a:solidFill>
          <a:latin typeface="Arial" charset="0"/>
          <a:cs typeface="Arial" charset="0"/>
        </a:defRPr>
      </a:lvl2pPr>
      <a:lvl3pPr algn="l" defTabSz="1042988" rtl="0" eaLnBrk="0" fontAlgn="base" hangingPunct="0">
        <a:spcBef>
          <a:spcPct val="0"/>
        </a:spcBef>
        <a:spcAft>
          <a:spcPct val="0"/>
        </a:spcAft>
        <a:defRPr sz="2400" b="1">
          <a:solidFill>
            <a:schemeClr val="tx1"/>
          </a:solidFill>
          <a:latin typeface="Arial" charset="0"/>
          <a:cs typeface="Arial" charset="0"/>
        </a:defRPr>
      </a:lvl3pPr>
      <a:lvl4pPr algn="l" defTabSz="1042988" rtl="0" eaLnBrk="0" fontAlgn="base" hangingPunct="0">
        <a:spcBef>
          <a:spcPct val="0"/>
        </a:spcBef>
        <a:spcAft>
          <a:spcPct val="0"/>
        </a:spcAft>
        <a:defRPr sz="2400" b="1">
          <a:solidFill>
            <a:schemeClr val="tx1"/>
          </a:solidFill>
          <a:latin typeface="Arial" charset="0"/>
          <a:cs typeface="Arial" charset="0"/>
        </a:defRPr>
      </a:lvl4pPr>
      <a:lvl5pPr algn="l" defTabSz="1042988" rtl="0" eaLnBrk="0" fontAlgn="base" hangingPunct="0">
        <a:spcBef>
          <a:spcPct val="0"/>
        </a:spcBef>
        <a:spcAft>
          <a:spcPct val="0"/>
        </a:spcAft>
        <a:defRPr sz="2400" b="1">
          <a:solidFill>
            <a:schemeClr val="tx1"/>
          </a:solidFill>
          <a:latin typeface="Arial" charset="0"/>
          <a:cs typeface="Arial" charset="0"/>
        </a:defRPr>
      </a:lvl5pPr>
      <a:lvl6pPr marL="457200" algn="l" defTabSz="1042988" rtl="0" fontAlgn="base">
        <a:spcBef>
          <a:spcPct val="0"/>
        </a:spcBef>
        <a:spcAft>
          <a:spcPct val="0"/>
        </a:spcAft>
        <a:defRPr sz="1600">
          <a:solidFill>
            <a:schemeClr val="tx1"/>
          </a:solidFill>
          <a:latin typeface="Arial" charset="0"/>
          <a:cs typeface="Arial" charset="0"/>
        </a:defRPr>
      </a:lvl6pPr>
      <a:lvl7pPr marL="914400" algn="l" defTabSz="1042988" rtl="0" fontAlgn="base">
        <a:spcBef>
          <a:spcPct val="0"/>
        </a:spcBef>
        <a:spcAft>
          <a:spcPct val="0"/>
        </a:spcAft>
        <a:defRPr sz="1600">
          <a:solidFill>
            <a:schemeClr val="tx1"/>
          </a:solidFill>
          <a:latin typeface="Arial" charset="0"/>
          <a:cs typeface="Arial" charset="0"/>
        </a:defRPr>
      </a:lvl7pPr>
      <a:lvl8pPr marL="1371600" algn="l" defTabSz="1042988" rtl="0" fontAlgn="base">
        <a:spcBef>
          <a:spcPct val="0"/>
        </a:spcBef>
        <a:spcAft>
          <a:spcPct val="0"/>
        </a:spcAft>
        <a:defRPr sz="1600">
          <a:solidFill>
            <a:schemeClr val="tx1"/>
          </a:solidFill>
          <a:latin typeface="Arial" charset="0"/>
          <a:cs typeface="Arial" charset="0"/>
        </a:defRPr>
      </a:lvl8pPr>
      <a:lvl9pPr marL="1828800" algn="l" defTabSz="1042988" rtl="0" fontAlgn="base">
        <a:spcBef>
          <a:spcPct val="0"/>
        </a:spcBef>
        <a:spcAft>
          <a:spcPct val="0"/>
        </a:spcAft>
        <a:defRPr sz="1600">
          <a:solidFill>
            <a:schemeClr val="tx1"/>
          </a:solidFill>
          <a:latin typeface="Arial" charset="0"/>
          <a:cs typeface="Arial" charset="0"/>
        </a:defRPr>
      </a:lvl9pPr>
    </p:titleStyle>
    <p:bodyStyle>
      <a:lvl1pPr marL="342900" indent="-342900" algn="l" defTabSz="1042988" rtl="0" eaLnBrk="0" fontAlgn="base" hangingPunct="0">
        <a:lnSpc>
          <a:spcPct val="120000"/>
        </a:lnSpc>
        <a:spcBef>
          <a:spcPct val="0"/>
        </a:spcBef>
        <a:spcAft>
          <a:spcPct val="0"/>
        </a:spcAft>
        <a:buChar char="•"/>
        <a:tabLst>
          <a:tab pos="449263" algn="l"/>
          <a:tab pos="898525" algn="l"/>
          <a:tab pos="1347788" algn="l"/>
          <a:tab pos="1797050" algn="l"/>
        </a:tabLst>
        <a:defRPr sz="3200">
          <a:solidFill>
            <a:schemeClr val="tx1"/>
          </a:solidFill>
          <a:latin typeface="+mn-lt"/>
          <a:ea typeface="+mn-ea"/>
          <a:cs typeface="+mn-cs"/>
        </a:defRPr>
      </a:lvl1pPr>
      <a:lvl2pPr marL="446088" indent="-444500" algn="l" defTabSz="1042988" rtl="0" eaLnBrk="0" fontAlgn="base" hangingPunct="0">
        <a:lnSpc>
          <a:spcPct val="120000"/>
        </a:lnSpc>
        <a:spcBef>
          <a:spcPct val="0"/>
        </a:spcBef>
        <a:spcAft>
          <a:spcPct val="0"/>
        </a:spcAft>
        <a:buFont typeface="Wingdings 3" pitchFamily="18" charset="2"/>
        <a:buChar char="Ò"/>
        <a:tabLst>
          <a:tab pos="449263" algn="l"/>
          <a:tab pos="898525" algn="l"/>
          <a:tab pos="1347788" algn="l"/>
          <a:tab pos="1797050" algn="l"/>
        </a:tabLst>
        <a:defRPr sz="2800">
          <a:solidFill>
            <a:schemeClr val="tx1"/>
          </a:solidFill>
          <a:latin typeface="+mn-lt"/>
          <a:cs typeface="+mn-cs"/>
        </a:defRPr>
      </a:lvl2pPr>
      <a:lvl3pPr marL="895350" indent="-447675" algn="l" defTabSz="1042988" rtl="0" eaLnBrk="0" fontAlgn="base" hangingPunct="0">
        <a:lnSpc>
          <a:spcPct val="120000"/>
        </a:lnSpc>
        <a:spcBef>
          <a:spcPct val="0"/>
        </a:spcBef>
        <a:spcAft>
          <a:spcPct val="0"/>
        </a:spcAft>
        <a:buFont typeface="Wingdings 3" pitchFamily="18" charset="2"/>
        <a:buChar char="Ò"/>
        <a:tabLst>
          <a:tab pos="449263" algn="l"/>
          <a:tab pos="898525" algn="l"/>
          <a:tab pos="1347788" algn="l"/>
          <a:tab pos="1797050" algn="l"/>
        </a:tabLst>
        <a:defRPr sz="2400">
          <a:solidFill>
            <a:schemeClr val="tx1"/>
          </a:solidFill>
          <a:latin typeface="+mn-lt"/>
          <a:cs typeface="+mn-cs"/>
        </a:defRPr>
      </a:lvl3pPr>
      <a:lvl4pPr marL="1344613" indent="-447675" algn="l" defTabSz="1042988" rtl="0" eaLnBrk="0" fontAlgn="base" hangingPunct="0">
        <a:lnSpc>
          <a:spcPct val="120000"/>
        </a:lnSpc>
        <a:spcBef>
          <a:spcPct val="0"/>
        </a:spcBef>
        <a:spcAft>
          <a:spcPct val="0"/>
        </a:spcAft>
        <a:buFont typeface="Wingdings 3" pitchFamily="18" charset="2"/>
        <a:buChar char="Ò"/>
        <a:tabLst>
          <a:tab pos="449263" algn="l"/>
          <a:tab pos="898525" algn="l"/>
          <a:tab pos="1347788" algn="l"/>
          <a:tab pos="1797050" algn="l"/>
        </a:tabLst>
        <a:defRPr sz="2000">
          <a:solidFill>
            <a:schemeClr val="tx1"/>
          </a:solidFill>
          <a:latin typeface="+mn-lt"/>
          <a:cs typeface="+mn-cs"/>
        </a:defRPr>
      </a:lvl4pPr>
      <a:lvl5pPr marL="1793875" indent="-447675" algn="l" defTabSz="1042988" rtl="0" eaLnBrk="0" fontAlgn="base" hangingPunct="0">
        <a:lnSpc>
          <a:spcPct val="120000"/>
        </a:lnSpc>
        <a:spcBef>
          <a:spcPct val="0"/>
        </a:spcBef>
        <a:spcAft>
          <a:spcPct val="0"/>
        </a:spcAft>
        <a:buFont typeface="Wingdings 3" pitchFamily="18" charset="2"/>
        <a:buChar char="Ò"/>
        <a:tabLst>
          <a:tab pos="449263" algn="l"/>
          <a:tab pos="898525" algn="l"/>
          <a:tab pos="1347788" algn="l"/>
          <a:tab pos="1797050" algn="l"/>
        </a:tabLst>
        <a:defRPr sz="2000">
          <a:solidFill>
            <a:schemeClr val="tx1"/>
          </a:solidFill>
          <a:latin typeface="+mn-lt"/>
          <a:cs typeface="+mn-cs"/>
        </a:defRPr>
      </a:lvl5pPr>
      <a:lvl6pPr marL="2251075" indent="-447675" algn="l" defTabSz="1042988" rtl="0" fontAlgn="base">
        <a:lnSpc>
          <a:spcPct val="120000"/>
        </a:lnSpc>
        <a:spcBef>
          <a:spcPct val="0"/>
        </a:spcBef>
        <a:spcAft>
          <a:spcPct val="0"/>
        </a:spcAft>
        <a:buFont typeface="Wingdings 3" pitchFamily="18" charset="2"/>
        <a:buChar char="Ò"/>
        <a:tabLst>
          <a:tab pos="449263" algn="l"/>
          <a:tab pos="898525" algn="l"/>
          <a:tab pos="1347788" algn="l"/>
          <a:tab pos="1797050" algn="l"/>
        </a:tabLst>
        <a:defRPr sz="1600">
          <a:solidFill>
            <a:schemeClr val="tx1"/>
          </a:solidFill>
          <a:latin typeface="+mn-lt"/>
          <a:cs typeface="+mn-cs"/>
        </a:defRPr>
      </a:lvl6pPr>
      <a:lvl7pPr marL="2708275" indent="-447675" algn="l" defTabSz="1042988" rtl="0" fontAlgn="base">
        <a:lnSpc>
          <a:spcPct val="120000"/>
        </a:lnSpc>
        <a:spcBef>
          <a:spcPct val="0"/>
        </a:spcBef>
        <a:spcAft>
          <a:spcPct val="0"/>
        </a:spcAft>
        <a:buFont typeface="Wingdings 3" pitchFamily="18" charset="2"/>
        <a:buChar char="Ò"/>
        <a:tabLst>
          <a:tab pos="449263" algn="l"/>
          <a:tab pos="898525" algn="l"/>
          <a:tab pos="1347788" algn="l"/>
          <a:tab pos="1797050" algn="l"/>
        </a:tabLst>
        <a:defRPr sz="1600">
          <a:solidFill>
            <a:schemeClr val="tx1"/>
          </a:solidFill>
          <a:latin typeface="+mn-lt"/>
          <a:cs typeface="+mn-cs"/>
        </a:defRPr>
      </a:lvl7pPr>
      <a:lvl8pPr marL="3165475" indent="-447675" algn="l" defTabSz="1042988" rtl="0" fontAlgn="base">
        <a:lnSpc>
          <a:spcPct val="120000"/>
        </a:lnSpc>
        <a:spcBef>
          <a:spcPct val="0"/>
        </a:spcBef>
        <a:spcAft>
          <a:spcPct val="0"/>
        </a:spcAft>
        <a:buFont typeface="Wingdings 3" pitchFamily="18" charset="2"/>
        <a:buChar char="Ò"/>
        <a:tabLst>
          <a:tab pos="449263" algn="l"/>
          <a:tab pos="898525" algn="l"/>
          <a:tab pos="1347788" algn="l"/>
          <a:tab pos="1797050" algn="l"/>
        </a:tabLst>
        <a:defRPr sz="1600">
          <a:solidFill>
            <a:schemeClr val="tx1"/>
          </a:solidFill>
          <a:latin typeface="+mn-lt"/>
          <a:cs typeface="+mn-cs"/>
        </a:defRPr>
      </a:lvl8pPr>
      <a:lvl9pPr marL="3622675" indent="-447675" algn="l" defTabSz="1042988" rtl="0" fontAlgn="base">
        <a:lnSpc>
          <a:spcPct val="120000"/>
        </a:lnSpc>
        <a:spcBef>
          <a:spcPct val="0"/>
        </a:spcBef>
        <a:spcAft>
          <a:spcPct val="0"/>
        </a:spcAft>
        <a:buFont typeface="Wingdings 3" pitchFamily="18" charset="2"/>
        <a:buChar char="Ò"/>
        <a:tabLst>
          <a:tab pos="449263" algn="l"/>
          <a:tab pos="898525" algn="l"/>
          <a:tab pos="1347788" algn="l"/>
          <a:tab pos="1797050" algn="l"/>
        </a:tabLst>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146" name="Title 7"/>
          <p:cNvSpPr>
            <a:spLocks noGrp="1"/>
          </p:cNvSpPr>
          <p:nvPr>
            <p:ph type="title"/>
          </p:nvPr>
        </p:nvSpPr>
        <p:spPr>
          <a:xfrm>
            <a:off x="0" y="-1"/>
            <a:ext cx="10693400" cy="1266032"/>
          </a:xfrm>
        </p:spPr>
        <p:txBody>
          <a:bodyPr/>
          <a:lstStyle/>
          <a:p>
            <a:pPr algn="ctr"/>
            <a:r>
              <a:rPr lang="en-US" dirty="0"/>
              <a:t>Magnetic Mirror Effect in Magnetron </a:t>
            </a:r>
            <a:r>
              <a:rPr lang="en-US" dirty="0" smtClean="0"/>
              <a:t>Plasma:</a:t>
            </a:r>
            <a:br>
              <a:rPr lang="en-US" dirty="0" smtClean="0"/>
            </a:br>
            <a:r>
              <a:rPr lang="en-US" dirty="0"/>
              <a:t>Modeling of Plasma Parameters</a:t>
            </a:r>
            <a:endParaRPr lang="en-NP" dirty="0"/>
          </a:p>
        </p:txBody>
      </p:sp>
      <p:sp>
        <p:nvSpPr>
          <p:cNvPr id="6147" name="Text Box 5"/>
          <p:cNvSpPr txBox="1">
            <a:spLocks noChangeArrowheads="1"/>
          </p:cNvSpPr>
          <p:nvPr/>
        </p:nvSpPr>
        <p:spPr bwMode="auto">
          <a:xfrm>
            <a:off x="718715" y="1336675"/>
            <a:ext cx="181822" cy="3899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lgn="ctr">
                <a:solidFill>
                  <a:srgbClr val="000000"/>
                </a:solidFill>
                <a:miter lim="800000"/>
                <a:headEnd/>
                <a:tailEnd/>
              </a14:hiddenLine>
            </a:ext>
          </a:extLst>
        </p:spPr>
        <p:txBody>
          <a:bodyPr wrap="none" lIns="90000" tIns="46800" rIns="90000" bIns="46800">
            <a:spAutoFit/>
          </a:bodyPr>
          <a:lstStyle>
            <a:lvl1pPr defTabSz="1042988" eaLnBrk="0" hangingPunct="0">
              <a:defRPr sz="1600" i="1" u="sng">
                <a:solidFill>
                  <a:schemeClr val="tx1"/>
                </a:solidFill>
                <a:latin typeface="Arial" charset="0"/>
                <a:cs typeface="Arial" charset="0"/>
              </a:defRPr>
            </a:lvl1pPr>
            <a:lvl2pPr marL="742950" indent="-285750" defTabSz="1042988" eaLnBrk="0" hangingPunct="0">
              <a:defRPr sz="1600" i="1" u="sng">
                <a:solidFill>
                  <a:schemeClr val="tx1"/>
                </a:solidFill>
                <a:latin typeface="Arial" charset="0"/>
                <a:cs typeface="Arial" charset="0"/>
              </a:defRPr>
            </a:lvl2pPr>
            <a:lvl3pPr marL="1143000" indent="-228600" defTabSz="1042988" eaLnBrk="0" hangingPunct="0">
              <a:defRPr sz="1600" i="1" u="sng">
                <a:solidFill>
                  <a:schemeClr val="tx1"/>
                </a:solidFill>
                <a:latin typeface="Arial" charset="0"/>
                <a:cs typeface="Arial" charset="0"/>
              </a:defRPr>
            </a:lvl3pPr>
            <a:lvl4pPr marL="1600200" indent="-228600" defTabSz="1042988" eaLnBrk="0" hangingPunct="0">
              <a:defRPr sz="1600" i="1" u="sng">
                <a:solidFill>
                  <a:schemeClr val="tx1"/>
                </a:solidFill>
                <a:latin typeface="Arial" charset="0"/>
                <a:cs typeface="Arial" charset="0"/>
              </a:defRPr>
            </a:lvl4pPr>
            <a:lvl5pPr marL="2057400" indent="-228600" defTabSz="1042988" eaLnBrk="0" hangingPunct="0">
              <a:defRPr sz="1600" i="1" u="sng">
                <a:solidFill>
                  <a:schemeClr val="tx1"/>
                </a:solidFill>
                <a:latin typeface="Arial" charset="0"/>
                <a:cs typeface="Arial" charset="0"/>
              </a:defRPr>
            </a:lvl5pPr>
            <a:lvl6pPr marL="2514600" indent="-228600" algn="ctr" defTabSz="1042988" eaLnBrk="0" fontAlgn="base" hangingPunct="0">
              <a:lnSpc>
                <a:spcPct val="120000"/>
              </a:lnSpc>
              <a:spcBef>
                <a:spcPct val="0"/>
              </a:spcBef>
              <a:spcAft>
                <a:spcPct val="0"/>
              </a:spcAft>
              <a:buFont typeface="Wingdings 3" pitchFamily="18" charset="2"/>
              <a:defRPr sz="1600" i="1" u="sng">
                <a:solidFill>
                  <a:schemeClr val="tx1"/>
                </a:solidFill>
                <a:latin typeface="Arial" charset="0"/>
                <a:cs typeface="Arial" charset="0"/>
              </a:defRPr>
            </a:lvl6pPr>
            <a:lvl7pPr marL="2971800" indent="-228600" algn="ctr" defTabSz="1042988" eaLnBrk="0" fontAlgn="base" hangingPunct="0">
              <a:lnSpc>
                <a:spcPct val="120000"/>
              </a:lnSpc>
              <a:spcBef>
                <a:spcPct val="0"/>
              </a:spcBef>
              <a:spcAft>
                <a:spcPct val="0"/>
              </a:spcAft>
              <a:buFont typeface="Wingdings 3" pitchFamily="18" charset="2"/>
              <a:defRPr sz="1600" i="1" u="sng">
                <a:solidFill>
                  <a:schemeClr val="tx1"/>
                </a:solidFill>
                <a:latin typeface="Arial" charset="0"/>
                <a:cs typeface="Arial" charset="0"/>
              </a:defRPr>
            </a:lvl7pPr>
            <a:lvl8pPr marL="3429000" indent="-228600" algn="ctr" defTabSz="1042988" eaLnBrk="0" fontAlgn="base" hangingPunct="0">
              <a:lnSpc>
                <a:spcPct val="120000"/>
              </a:lnSpc>
              <a:spcBef>
                <a:spcPct val="0"/>
              </a:spcBef>
              <a:spcAft>
                <a:spcPct val="0"/>
              </a:spcAft>
              <a:buFont typeface="Wingdings 3" pitchFamily="18" charset="2"/>
              <a:defRPr sz="1600" i="1" u="sng">
                <a:solidFill>
                  <a:schemeClr val="tx1"/>
                </a:solidFill>
                <a:latin typeface="Arial" charset="0"/>
                <a:cs typeface="Arial" charset="0"/>
              </a:defRPr>
            </a:lvl8pPr>
            <a:lvl9pPr marL="3886200" indent="-228600" algn="ctr" defTabSz="1042988" eaLnBrk="0" fontAlgn="base" hangingPunct="0">
              <a:lnSpc>
                <a:spcPct val="120000"/>
              </a:lnSpc>
              <a:spcBef>
                <a:spcPct val="0"/>
              </a:spcBef>
              <a:spcAft>
                <a:spcPct val="0"/>
              </a:spcAft>
              <a:buFont typeface="Wingdings 3" pitchFamily="18" charset="2"/>
              <a:defRPr sz="1600" i="1" u="sng">
                <a:solidFill>
                  <a:schemeClr val="tx1"/>
                </a:solidFill>
                <a:latin typeface="Arial" charset="0"/>
                <a:cs typeface="Arial" charset="0"/>
              </a:defRPr>
            </a:lvl9pPr>
          </a:lstStyle>
          <a:p>
            <a:pPr eaLnBrk="1" hangingPunct="1"/>
            <a:endParaRPr lang="en-US" i="0" u="none">
              <a:latin typeface="Cambria" panose="02040503050406030204" pitchFamily="18" charset="0"/>
            </a:endParaRPr>
          </a:p>
        </p:txBody>
      </p:sp>
      <p:sp>
        <p:nvSpPr>
          <p:cNvPr id="6148" name="Rectangle 7"/>
          <p:cNvSpPr>
            <a:spLocks noChangeArrowheads="1"/>
          </p:cNvSpPr>
          <p:nvPr/>
        </p:nvSpPr>
        <p:spPr bwMode="gray">
          <a:xfrm>
            <a:off x="593725" y="828675"/>
            <a:ext cx="9937750" cy="8183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b"/>
          <a:lstStyle/>
          <a:p>
            <a:pPr algn="l"/>
            <a:endParaRPr lang="en-US" sz="3000" i="0" u="none">
              <a:latin typeface="Cambria" panose="02040503050406030204" pitchFamily="18" charset="0"/>
            </a:endParaRPr>
          </a:p>
        </p:txBody>
      </p:sp>
      <p:sp>
        <p:nvSpPr>
          <p:cNvPr id="5125" name="Rectangle 7"/>
          <p:cNvSpPr>
            <a:spLocks noChangeArrowheads="1"/>
          </p:cNvSpPr>
          <p:nvPr/>
        </p:nvSpPr>
        <p:spPr bwMode="auto">
          <a:xfrm>
            <a:off x="1841500" y="4314031"/>
            <a:ext cx="6781800" cy="427681"/>
          </a:xfrm>
          <a:prstGeom prst="rect">
            <a:avLst/>
          </a:prstGeom>
          <a:noFill/>
          <a:ln w="9525">
            <a:noFill/>
            <a:miter lim="800000"/>
            <a:headEnd/>
            <a:tailEnd/>
          </a:ln>
          <a:effectLst>
            <a:outerShdw blurRad="101600" dist="50800" dir="2700000" algn="tl" rotWithShape="0">
              <a:schemeClr val="bg1">
                <a:alpha val="50000"/>
              </a:schemeClr>
            </a:outerShdw>
          </a:effectLst>
          <a:scene3d>
            <a:camera prst="orthographicFront">
              <a:rot lat="0" lon="0" rev="0"/>
            </a:camera>
            <a:lightRig rig="balanced" dir="t">
              <a:rot lat="0" lon="0" rev="8700000"/>
            </a:lightRig>
          </a:scene3d>
          <a:sp3d>
            <a:bevelT w="190500" h="38100"/>
          </a:sp3d>
        </p:spPr>
        <p:txBody>
          <a:bodyPr wrap="square">
            <a:spAutoFit/>
          </a:bodyPr>
          <a:lstStyle/>
          <a:p>
            <a:pPr>
              <a:defRPr/>
            </a:pPr>
            <a:r>
              <a:rPr lang="en-US" sz="2000" i="0" u="none" dirty="0">
                <a:solidFill>
                  <a:srgbClr val="0070C0"/>
                </a:solidFill>
                <a:latin typeface="Cambria" panose="02040503050406030204" pitchFamily="18" charset="0"/>
              </a:rPr>
              <a:t>School of Mechanical Engineering</a:t>
            </a:r>
          </a:p>
        </p:txBody>
      </p:sp>
      <p:sp>
        <p:nvSpPr>
          <p:cNvPr id="5126" name="Rectangle 9"/>
          <p:cNvSpPr>
            <a:spLocks noChangeArrowheads="1"/>
          </p:cNvSpPr>
          <p:nvPr/>
        </p:nvSpPr>
        <p:spPr bwMode="auto">
          <a:xfrm>
            <a:off x="0" y="4695031"/>
            <a:ext cx="2832100" cy="723147"/>
          </a:xfrm>
          <a:prstGeom prst="rect">
            <a:avLst/>
          </a:prstGeom>
          <a:noFill/>
          <a:ln w="9525">
            <a:noFill/>
            <a:miter lim="800000"/>
            <a:headEnd/>
            <a:tailEnd/>
          </a:ln>
          <a:effectLst>
            <a:outerShdw blurRad="50800" dist="50800" dir="2700000" algn="tl" rotWithShape="0">
              <a:schemeClr val="bg1">
                <a:alpha val="50000"/>
              </a:schemeClr>
            </a:outerShdw>
          </a:effectLst>
          <a:scene3d>
            <a:camera prst="orthographicFront">
              <a:rot lat="0" lon="0" rev="0"/>
            </a:camera>
            <a:lightRig rig="balanced" dir="t">
              <a:rot lat="0" lon="0" rev="8700000"/>
            </a:lightRig>
          </a:scene3d>
          <a:sp3d extrusionH="114300">
            <a:bevelT w="190500" h="38100"/>
            <a:extrusionClr>
              <a:schemeClr val="bg1"/>
            </a:extrusionClr>
          </a:sp3d>
        </p:spPr>
        <p:txBody>
          <a:bodyPr wrap="square">
            <a:spAutoFit/>
          </a:bodyPr>
          <a:lstStyle/>
          <a:p>
            <a:pPr>
              <a:defRPr/>
            </a:pPr>
            <a:r>
              <a:rPr lang="en-US" b="1" i="0" u="none" dirty="0">
                <a:latin typeface="Times New Roman" panose="02020603050405020304" pitchFamily="18" charset="0"/>
                <a:cs typeface="Times New Roman" panose="02020603050405020304" pitchFamily="18" charset="0"/>
              </a:rPr>
              <a:t>Prof. / Dr. Sitaram Dash</a:t>
            </a:r>
            <a:endParaRPr lang="en-NP" b="1" i="0" u="none" dirty="0">
              <a:latin typeface="Times New Roman" panose="02020603050405020304" pitchFamily="18" charset="0"/>
              <a:cs typeface="Times New Roman" panose="02020603050405020304" pitchFamily="18" charset="0"/>
            </a:endParaRPr>
          </a:p>
          <a:p>
            <a:pPr>
              <a:defRPr/>
            </a:pPr>
            <a:endParaRPr lang="en-US" sz="2000" b="1" i="0" u="none"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5432" b="2537"/>
          <a:stretch/>
        </p:blipFill>
        <p:spPr>
          <a:xfrm>
            <a:off x="0" y="5761831"/>
            <a:ext cx="10693401" cy="1808749"/>
          </a:xfrm>
          <a:prstGeom prst="rect">
            <a:avLst/>
          </a:prstGeom>
        </p:spPr>
      </p:pic>
      <p:sp>
        <p:nvSpPr>
          <p:cNvPr id="6161" name="Rectangle 13"/>
          <p:cNvSpPr>
            <a:spLocks noChangeArrowheads="1"/>
          </p:cNvSpPr>
          <p:nvPr/>
        </p:nvSpPr>
        <p:spPr bwMode="auto">
          <a:xfrm>
            <a:off x="622300" y="1037431"/>
            <a:ext cx="9648825" cy="23821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endParaRPr lang="en-US" sz="2000" i="0" u="none" dirty="0">
              <a:solidFill>
                <a:srgbClr val="002060"/>
              </a:solidFill>
              <a:latin typeface="Cambria" panose="02040503050406030204" pitchFamily="18" charset="0"/>
            </a:endParaRPr>
          </a:p>
          <a:p>
            <a:r>
              <a:rPr lang="en-US" b="1" i="0" u="none" dirty="0" smtClean="0"/>
              <a:t>  18BEM0145 </a:t>
            </a:r>
            <a:r>
              <a:rPr lang="en-US" b="1" i="0" u="none" dirty="0"/>
              <a:t>- Sashi Kant Shah </a:t>
            </a:r>
            <a:br>
              <a:rPr lang="en-US" b="1" i="0" u="none" dirty="0"/>
            </a:br>
            <a:r>
              <a:rPr lang="en-US" b="1" i="0" u="none" dirty="0" smtClean="0"/>
              <a:t>    18BME2104 </a:t>
            </a:r>
            <a:r>
              <a:rPr lang="en-US" b="1" i="0" u="none" dirty="0"/>
              <a:t>- Kaushal </a:t>
            </a:r>
            <a:r>
              <a:rPr lang="en-US" b="1" i="0" u="none" dirty="0" err="1"/>
              <a:t>Timilsina</a:t>
            </a:r>
            <a:r>
              <a:rPr lang="en-US" b="1" i="0" u="none" dirty="0"/>
              <a:t/>
            </a:r>
            <a:br>
              <a:rPr lang="en-US" b="1" i="0" u="none" dirty="0"/>
            </a:br>
            <a:r>
              <a:rPr lang="en-US" b="1" i="0" u="none" dirty="0"/>
              <a:t>18BME2109 - </a:t>
            </a:r>
            <a:r>
              <a:rPr lang="en-US" b="1" i="0" u="none" dirty="0" err="1"/>
              <a:t>Hrishav</a:t>
            </a:r>
            <a:r>
              <a:rPr lang="en-US" b="1" i="0" u="none" dirty="0"/>
              <a:t> Mishra</a:t>
            </a:r>
            <a:endParaRPr lang="en-NP" b="1" i="0" u="none" dirty="0"/>
          </a:p>
          <a:p>
            <a:r>
              <a:rPr lang="en-US" b="1" dirty="0"/>
              <a:t> </a:t>
            </a:r>
            <a:endParaRPr lang="en-NP" dirty="0"/>
          </a:p>
          <a:p>
            <a:endParaRPr lang="en-US" sz="2000" i="0" u="none" dirty="0">
              <a:solidFill>
                <a:srgbClr val="002060"/>
              </a:solidFill>
              <a:latin typeface="Cambria" panose="02040503050406030204" pitchFamily="18" charset="0"/>
            </a:endParaRPr>
          </a:p>
          <a:p>
            <a:endParaRPr lang="en-US" sz="2000" i="0" u="none" dirty="0">
              <a:solidFill>
                <a:srgbClr val="002060"/>
              </a:solidFill>
              <a:latin typeface="Cambria" panose="02040503050406030204" pitchFamily="18" charset="0"/>
            </a:endParaRPr>
          </a:p>
        </p:txBody>
      </p:sp>
      <p:sp>
        <p:nvSpPr>
          <p:cNvPr id="10" name="Rectangle 13"/>
          <p:cNvSpPr>
            <a:spLocks noChangeArrowheads="1"/>
          </p:cNvSpPr>
          <p:nvPr/>
        </p:nvSpPr>
        <p:spPr bwMode="auto">
          <a:xfrm>
            <a:off x="622300" y="2790031"/>
            <a:ext cx="9648825"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sz="2000" i="0" u="none" dirty="0">
                <a:solidFill>
                  <a:srgbClr val="C00000"/>
                </a:solidFill>
                <a:latin typeface="Cambria" panose="02040503050406030204" pitchFamily="18" charset="0"/>
              </a:rPr>
              <a:t>Capstone Project Presentation</a:t>
            </a:r>
          </a:p>
        </p:txBody>
      </p:sp>
      <p:sp>
        <p:nvSpPr>
          <p:cNvPr id="12" name="Rectangle 7"/>
          <p:cNvSpPr>
            <a:spLocks noChangeArrowheads="1"/>
          </p:cNvSpPr>
          <p:nvPr/>
        </p:nvSpPr>
        <p:spPr bwMode="auto">
          <a:xfrm>
            <a:off x="6134100" y="4731393"/>
            <a:ext cx="4419600" cy="424732"/>
          </a:xfrm>
          <a:prstGeom prst="rect">
            <a:avLst/>
          </a:prstGeom>
          <a:noFill/>
          <a:ln w="9525">
            <a:noFill/>
            <a:miter lim="800000"/>
            <a:headEnd/>
            <a:tailEnd/>
          </a:ln>
          <a:effectLst>
            <a:outerShdw blurRad="101600" dist="50800" dir="2700000" algn="tl" rotWithShape="0">
              <a:schemeClr val="bg1">
                <a:alpha val="50000"/>
              </a:schemeClr>
            </a:outerShdw>
          </a:effectLst>
          <a:scene3d>
            <a:camera prst="orthographicFront">
              <a:rot lat="0" lon="0" rev="0"/>
            </a:camera>
            <a:lightRig rig="balanced" dir="t">
              <a:rot lat="0" lon="0" rev="8700000"/>
            </a:lightRig>
          </a:scene3d>
          <a:sp3d>
            <a:bevelT w="190500" h="38100"/>
          </a:sp3d>
        </p:spPr>
        <p:txBody>
          <a:bodyPr wrap="square">
            <a:spAutoFit/>
          </a:bodyPr>
          <a:lstStyle/>
          <a:p>
            <a:pPr>
              <a:defRPr/>
            </a:pPr>
            <a:r>
              <a:rPr lang="en-US" sz="1800" b="1" i="0" u="none" dirty="0">
                <a:latin typeface="Cambria" panose="02040503050406030204" pitchFamily="18" charset="0"/>
              </a:rPr>
              <a:t>Date of Presentation: </a:t>
            </a:r>
            <a:r>
              <a:rPr lang="en-US" sz="1800" b="1" i="0" u="none" dirty="0" smtClean="0">
                <a:latin typeface="Cambria" panose="02040503050406030204" pitchFamily="18" charset="0"/>
              </a:rPr>
              <a:t>16/02/2022 </a:t>
            </a:r>
            <a:endParaRPr lang="en-US" sz="1800" b="1" i="0" u="none" dirty="0">
              <a:latin typeface="Cambria" panose="02040503050406030204" pitchFamily="18" charset="0"/>
            </a:endParaRPr>
          </a:p>
        </p:txBody>
      </p:sp>
      <p:sp>
        <p:nvSpPr>
          <p:cNvPr id="13" name="Rectangle 13"/>
          <p:cNvSpPr>
            <a:spLocks noChangeArrowheads="1"/>
          </p:cNvSpPr>
          <p:nvPr/>
        </p:nvSpPr>
        <p:spPr bwMode="auto">
          <a:xfrm>
            <a:off x="593725" y="2279579"/>
            <a:ext cx="9648825" cy="4514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sz="2000" b="1" i="0" u="none" dirty="0">
                <a:solidFill>
                  <a:srgbClr val="FF0000"/>
                </a:solidFill>
                <a:latin typeface="Cambria" panose="02040503050406030204" pitchFamily="18" charset="0"/>
              </a:rPr>
              <a:t>B.Tech. Mechanical Engineering</a:t>
            </a:r>
          </a:p>
        </p:txBody>
      </p:sp>
      <p:pic>
        <p:nvPicPr>
          <p:cNvPr id="3"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0338" y="3310742"/>
            <a:ext cx="3052762" cy="1009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5100" y="1494631"/>
            <a:ext cx="10113963" cy="5130007"/>
          </a:xfrm>
        </p:spPr>
        <p:txBody>
          <a:bodyPr/>
          <a:lstStyle/>
          <a:p>
            <a:endParaRPr lang="en-AU" sz="2000" dirty="0"/>
          </a:p>
          <a:p>
            <a:pPr lvl="0"/>
            <a:endParaRPr lang="en-US" sz="2000" dirty="0"/>
          </a:p>
          <a:p>
            <a:pPr marL="0" indent="0">
              <a:buNone/>
            </a:pPr>
            <a:endParaRPr lang="en-AU" sz="2000" dirty="0"/>
          </a:p>
          <a:p>
            <a:pPr marL="0" indent="0">
              <a:buNone/>
            </a:pPr>
            <a:r>
              <a:rPr lang="en-AU" sz="2000" dirty="0"/>
              <a:t>     </a:t>
            </a:r>
            <a:endParaRPr lang="en-IN" dirty="0">
              <a:latin typeface="Cambria" panose="02040503050406030204" pitchFamily="18" charset="0"/>
            </a:endParaRPr>
          </a:p>
        </p:txBody>
      </p:sp>
      <p:sp>
        <p:nvSpPr>
          <p:cNvPr id="5" name="Slide Number Placeholder 4"/>
          <p:cNvSpPr>
            <a:spLocks noGrp="1"/>
          </p:cNvSpPr>
          <p:nvPr>
            <p:ph type="sldNum" sz="quarter" idx="11"/>
          </p:nvPr>
        </p:nvSpPr>
        <p:spPr/>
        <p:txBody>
          <a:bodyPr/>
          <a:lstStyle/>
          <a:p>
            <a:pPr>
              <a:defRPr/>
            </a:pPr>
            <a:fld id="{5A574AF9-54B2-4954-A529-1353457F4588}" type="slidenum">
              <a:rPr lang="de-DE" smtClean="0"/>
              <a:pPr>
                <a:defRPr/>
              </a:pPr>
              <a:t>10</a:t>
            </a:fld>
            <a:endParaRPr lang="de-DE"/>
          </a:p>
        </p:txBody>
      </p:sp>
      <p:sp>
        <p:nvSpPr>
          <p:cNvPr id="8" name="Rectangle 7"/>
          <p:cNvSpPr/>
          <p:nvPr/>
        </p:nvSpPr>
        <p:spPr>
          <a:xfrm>
            <a:off x="-6350" y="7260231"/>
            <a:ext cx="10363200" cy="281937"/>
          </a:xfrm>
          <a:prstGeom prst="rect">
            <a:avLst/>
          </a:prstGeom>
        </p:spPr>
        <p:txBody>
          <a:bodyPr wrap="square">
            <a:spAutoFit/>
          </a:bodyPr>
          <a:lstStyle/>
          <a:p>
            <a:pPr eaLnBrk="1" hangingPunct="1"/>
            <a:r>
              <a:rPr lang="en-US" sz="1100" i="0" u="none" dirty="0">
                <a:solidFill>
                  <a:srgbClr val="C00000"/>
                </a:solidFill>
                <a:latin typeface="Calibri" panose="020F0502020204030204" pitchFamily="34" charset="0"/>
                <a:cs typeface="Calibri" panose="020F0502020204030204" pitchFamily="34" charset="0"/>
              </a:rPr>
              <a:t>B.Tech. Mechanical Engineering/Production and Industrial Engineering/Mechanical with Specialization in Energy Engineering – First Review Presentation - SMEC</a:t>
            </a:r>
          </a:p>
        </p:txBody>
      </p:sp>
      <p:pic>
        <p:nvPicPr>
          <p:cNvPr id="7" name="Picture 1">
            <a:extLst>
              <a:ext uri="{FF2B5EF4-FFF2-40B4-BE49-F238E27FC236}">
                <a16:creationId xmlns:a16="http://schemas.microsoft.com/office/drawing/2014/main" id="{C894C457-FBBB-4E85-8067-9DB896F931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0638" y="11662"/>
            <a:ext cx="3052762" cy="1009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Title 1">
            <a:extLst>
              <a:ext uri="{FF2B5EF4-FFF2-40B4-BE49-F238E27FC236}">
                <a16:creationId xmlns:a16="http://schemas.microsoft.com/office/drawing/2014/main" id="{EFF041D8-484C-4AE9-AC5C-43B51942C6D3}"/>
              </a:ext>
            </a:extLst>
          </p:cNvPr>
          <p:cNvSpPr txBox="1">
            <a:spLocks/>
          </p:cNvSpPr>
          <p:nvPr/>
        </p:nvSpPr>
        <p:spPr bwMode="gray">
          <a:xfrm>
            <a:off x="622300" y="292666"/>
            <a:ext cx="6767512" cy="560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lvl1pPr algn="l" defTabSz="1042988" rtl="0" eaLnBrk="0" fontAlgn="base" hangingPunct="0">
              <a:spcBef>
                <a:spcPct val="0"/>
              </a:spcBef>
              <a:spcAft>
                <a:spcPct val="0"/>
              </a:spcAft>
              <a:defRPr sz="2400" b="1">
                <a:solidFill>
                  <a:schemeClr val="tx1"/>
                </a:solidFill>
                <a:latin typeface="+mj-lt"/>
                <a:ea typeface="+mj-ea"/>
                <a:cs typeface="+mj-cs"/>
              </a:defRPr>
            </a:lvl1pPr>
            <a:lvl2pPr algn="l" defTabSz="1042988" rtl="0" eaLnBrk="0" fontAlgn="base" hangingPunct="0">
              <a:spcBef>
                <a:spcPct val="0"/>
              </a:spcBef>
              <a:spcAft>
                <a:spcPct val="0"/>
              </a:spcAft>
              <a:defRPr sz="2400" b="1">
                <a:solidFill>
                  <a:schemeClr val="tx1"/>
                </a:solidFill>
                <a:latin typeface="Arial" charset="0"/>
                <a:cs typeface="Arial" charset="0"/>
              </a:defRPr>
            </a:lvl2pPr>
            <a:lvl3pPr algn="l" defTabSz="1042988" rtl="0" eaLnBrk="0" fontAlgn="base" hangingPunct="0">
              <a:spcBef>
                <a:spcPct val="0"/>
              </a:spcBef>
              <a:spcAft>
                <a:spcPct val="0"/>
              </a:spcAft>
              <a:defRPr sz="2400" b="1">
                <a:solidFill>
                  <a:schemeClr val="tx1"/>
                </a:solidFill>
                <a:latin typeface="Arial" charset="0"/>
                <a:cs typeface="Arial" charset="0"/>
              </a:defRPr>
            </a:lvl3pPr>
            <a:lvl4pPr algn="l" defTabSz="1042988" rtl="0" eaLnBrk="0" fontAlgn="base" hangingPunct="0">
              <a:spcBef>
                <a:spcPct val="0"/>
              </a:spcBef>
              <a:spcAft>
                <a:spcPct val="0"/>
              </a:spcAft>
              <a:defRPr sz="2400" b="1">
                <a:solidFill>
                  <a:schemeClr val="tx1"/>
                </a:solidFill>
                <a:latin typeface="Arial" charset="0"/>
                <a:cs typeface="Arial" charset="0"/>
              </a:defRPr>
            </a:lvl4pPr>
            <a:lvl5pPr algn="l" defTabSz="1042988" rtl="0" eaLnBrk="0" fontAlgn="base" hangingPunct="0">
              <a:spcBef>
                <a:spcPct val="0"/>
              </a:spcBef>
              <a:spcAft>
                <a:spcPct val="0"/>
              </a:spcAft>
              <a:defRPr sz="2400" b="1">
                <a:solidFill>
                  <a:schemeClr val="tx1"/>
                </a:solidFill>
                <a:latin typeface="Arial" charset="0"/>
                <a:cs typeface="Arial" charset="0"/>
              </a:defRPr>
            </a:lvl5pPr>
            <a:lvl6pPr marL="457200" algn="l" defTabSz="1042988" rtl="0" fontAlgn="base">
              <a:spcBef>
                <a:spcPct val="0"/>
              </a:spcBef>
              <a:spcAft>
                <a:spcPct val="0"/>
              </a:spcAft>
              <a:defRPr sz="1600">
                <a:solidFill>
                  <a:schemeClr val="tx1"/>
                </a:solidFill>
                <a:latin typeface="Arial" charset="0"/>
                <a:cs typeface="Arial" charset="0"/>
              </a:defRPr>
            </a:lvl6pPr>
            <a:lvl7pPr marL="914400" algn="l" defTabSz="1042988" rtl="0" fontAlgn="base">
              <a:spcBef>
                <a:spcPct val="0"/>
              </a:spcBef>
              <a:spcAft>
                <a:spcPct val="0"/>
              </a:spcAft>
              <a:defRPr sz="1600">
                <a:solidFill>
                  <a:schemeClr val="tx1"/>
                </a:solidFill>
                <a:latin typeface="Arial" charset="0"/>
                <a:cs typeface="Arial" charset="0"/>
              </a:defRPr>
            </a:lvl7pPr>
            <a:lvl8pPr marL="1371600" algn="l" defTabSz="1042988" rtl="0" fontAlgn="base">
              <a:spcBef>
                <a:spcPct val="0"/>
              </a:spcBef>
              <a:spcAft>
                <a:spcPct val="0"/>
              </a:spcAft>
              <a:defRPr sz="1600">
                <a:solidFill>
                  <a:schemeClr val="tx1"/>
                </a:solidFill>
                <a:latin typeface="Arial" charset="0"/>
                <a:cs typeface="Arial" charset="0"/>
              </a:defRPr>
            </a:lvl8pPr>
            <a:lvl9pPr marL="1828800" algn="l" defTabSz="1042988" rtl="0" fontAlgn="base">
              <a:spcBef>
                <a:spcPct val="0"/>
              </a:spcBef>
              <a:spcAft>
                <a:spcPct val="0"/>
              </a:spcAft>
              <a:defRPr sz="1600">
                <a:solidFill>
                  <a:schemeClr val="tx1"/>
                </a:solidFill>
                <a:latin typeface="Arial" charset="0"/>
                <a:cs typeface="Arial" charset="0"/>
              </a:defRPr>
            </a:lvl9pPr>
          </a:lstStyle>
          <a:p>
            <a:pPr>
              <a:lnSpc>
                <a:spcPct val="100000"/>
              </a:lnSpc>
              <a:buFontTx/>
            </a:pPr>
            <a:r>
              <a:rPr lang="en-IN" sz="3600" i="0" u="none" kern="0" dirty="0">
                <a:solidFill>
                  <a:srgbClr val="C00000"/>
                </a:solidFill>
                <a:latin typeface="Cambria" panose="02040503050406030204" pitchFamily="18" charset="0"/>
              </a:rPr>
              <a:t>Problem Definition</a:t>
            </a:r>
          </a:p>
        </p:txBody>
      </p:sp>
      <p:sp>
        <p:nvSpPr>
          <p:cNvPr id="2" name="Rectangle 1">
            <a:extLst>
              <a:ext uri="{FF2B5EF4-FFF2-40B4-BE49-F238E27FC236}">
                <a16:creationId xmlns:a16="http://schemas.microsoft.com/office/drawing/2014/main" id="{52B027A2-7A51-7F4D-9314-A281FD994B5F}"/>
              </a:ext>
            </a:extLst>
          </p:cNvPr>
          <p:cNvSpPr/>
          <p:nvPr/>
        </p:nvSpPr>
        <p:spPr>
          <a:xfrm>
            <a:off x="296194" y="1133186"/>
            <a:ext cx="10113963" cy="6297108"/>
          </a:xfrm>
          <a:prstGeom prst="rect">
            <a:avLst/>
          </a:prstGeom>
        </p:spPr>
        <p:txBody>
          <a:bodyPr wrap="square">
            <a:spAutoFit/>
          </a:bodyPr>
          <a:lstStyle/>
          <a:p>
            <a:pPr algn="l"/>
            <a:r>
              <a:rPr lang="en-US" i="0" u="none" dirty="0">
                <a:latin typeface="Times New Roman" panose="02020603050405020304" pitchFamily="18" charset="0"/>
                <a:cs typeface="Times New Roman" panose="02020603050405020304" pitchFamily="18" charset="0"/>
              </a:rPr>
              <a:t>Our approach is similar to and differs from the general procedure outlined for Particle in Cell methods, in the following ways: </a:t>
            </a:r>
          </a:p>
          <a:p>
            <a:pPr marL="457200" indent="-457200" algn="l">
              <a:buAutoNum type="arabicPeriod"/>
            </a:pPr>
            <a:r>
              <a:rPr lang="en-US" b="1" i="0" u="none" dirty="0">
                <a:latin typeface="Times New Roman" panose="02020603050405020304" pitchFamily="18" charset="0"/>
                <a:cs typeface="Times New Roman" panose="02020603050405020304" pitchFamily="18" charset="0"/>
              </a:rPr>
              <a:t>Sampling and </a:t>
            </a:r>
            <a:r>
              <a:rPr lang="en-US" b="1" i="0" u="none" dirty="0" smtClean="0">
                <a:latin typeface="Times New Roman" panose="02020603050405020304" pitchFamily="18" charset="0"/>
                <a:cs typeface="Times New Roman" panose="02020603050405020304" pitchFamily="18" charset="0"/>
              </a:rPr>
              <a:t>Initialization</a:t>
            </a:r>
            <a:r>
              <a:rPr lang="en-US" i="0" u="none" dirty="0" smtClean="0">
                <a:latin typeface="Times New Roman" panose="02020603050405020304" pitchFamily="18" charset="0"/>
                <a:cs typeface="Times New Roman" panose="02020603050405020304" pitchFamily="18" charset="0"/>
              </a:rPr>
              <a:t/>
            </a:r>
            <a:br>
              <a:rPr lang="en-US" i="0" u="none" dirty="0" smtClean="0">
                <a:latin typeface="Times New Roman" panose="02020603050405020304" pitchFamily="18" charset="0"/>
                <a:cs typeface="Times New Roman" panose="02020603050405020304" pitchFamily="18" charset="0"/>
              </a:rPr>
            </a:br>
            <a:r>
              <a:rPr lang="en-US" i="0" u="none" dirty="0" smtClean="0">
                <a:latin typeface="Times New Roman" panose="02020603050405020304" pitchFamily="18" charset="0"/>
                <a:cs typeface="Times New Roman" panose="02020603050405020304" pitchFamily="18" charset="0"/>
              </a:rPr>
              <a:t> </a:t>
            </a:r>
            <a:r>
              <a:rPr lang="en-US" i="0" u="none" dirty="0">
                <a:latin typeface="Times New Roman" panose="02020603050405020304" pitchFamily="18" charset="0"/>
                <a:cs typeface="Times New Roman" panose="02020603050405020304" pitchFamily="18" charset="0"/>
              </a:rPr>
              <a:t>Similar This step is similar to the first step in general PIC methods. We sample the initial positions and velocities of the particles based on some strategies like sampling from the Maxwell-Boltzmann distribution or uniform initialization strategies described in Methodology. </a:t>
            </a:r>
          </a:p>
          <a:p>
            <a:pPr marL="457200" indent="-457200" algn="l">
              <a:buAutoNum type="arabicPeriod"/>
            </a:pPr>
            <a:r>
              <a:rPr lang="en-US" b="1" i="0" u="none" dirty="0">
                <a:latin typeface="Times New Roman" panose="02020603050405020304" pitchFamily="18" charset="0"/>
                <a:cs typeface="Times New Roman" panose="02020603050405020304" pitchFamily="18" charset="0"/>
              </a:rPr>
              <a:t>Action of fields on the </a:t>
            </a:r>
            <a:r>
              <a:rPr lang="en-US" b="1" i="0" u="none" dirty="0" smtClean="0">
                <a:latin typeface="Times New Roman" panose="02020603050405020304" pitchFamily="18" charset="0"/>
                <a:cs typeface="Times New Roman" panose="02020603050405020304" pitchFamily="18" charset="0"/>
              </a:rPr>
              <a:t>particles</a:t>
            </a:r>
            <a:r>
              <a:rPr lang="en-US" i="0" u="none" dirty="0" smtClean="0">
                <a:latin typeface="Times New Roman" panose="02020603050405020304" pitchFamily="18" charset="0"/>
                <a:cs typeface="Times New Roman" panose="02020603050405020304" pitchFamily="18" charset="0"/>
              </a:rPr>
              <a:t/>
            </a:r>
            <a:br>
              <a:rPr lang="en-US" i="0" u="none" dirty="0" smtClean="0">
                <a:latin typeface="Times New Roman" panose="02020603050405020304" pitchFamily="18" charset="0"/>
                <a:cs typeface="Times New Roman" panose="02020603050405020304" pitchFamily="18" charset="0"/>
              </a:rPr>
            </a:br>
            <a:r>
              <a:rPr lang="en-US" i="0" u="none" dirty="0" smtClean="0">
                <a:latin typeface="Times New Roman" panose="02020603050405020304" pitchFamily="18" charset="0"/>
                <a:cs typeface="Times New Roman" panose="02020603050405020304" pitchFamily="18" charset="0"/>
              </a:rPr>
              <a:t> </a:t>
            </a:r>
            <a:r>
              <a:rPr lang="en-US" i="0" u="none" dirty="0">
                <a:latin typeface="Times New Roman" panose="02020603050405020304" pitchFamily="18" charset="0"/>
                <a:cs typeface="Times New Roman" panose="02020603050405020304" pitchFamily="18" charset="0"/>
              </a:rPr>
              <a:t>Similar This step is similar to the second step in general PIC methods. We update the positions and particles of the particles according to the Boris Algorithm, based on the Lorentz force; as described in Methodology. </a:t>
            </a:r>
          </a:p>
          <a:p>
            <a:pPr marL="457200" indent="-457200" algn="l">
              <a:buAutoNum type="arabicPeriod"/>
            </a:pPr>
            <a:r>
              <a:rPr lang="en-US" b="1" i="0" u="none" dirty="0">
                <a:latin typeface="Times New Roman" panose="02020603050405020304" pitchFamily="18" charset="0"/>
                <a:cs typeface="Times New Roman" panose="02020603050405020304" pitchFamily="18" charset="0"/>
              </a:rPr>
              <a:t>Particle deposition </a:t>
            </a:r>
            <a:r>
              <a:rPr lang="en-US" i="0" u="none" dirty="0" smtClean="0">
                <a:latin typeface="Times New Roman" panose="02020603050405020304" pitchFamily="18" charset="0"/>
                <a:cs typeface="Times New Roman" panose="02020603050405020304" pitchFamily="18" charset="0"/>
              </a:rPr>
              <a:t/>
            </a:r>
            <a:br>
              <a:rPr lang="en-US" i="0" u="none" dirty="0" smtClean="0">
                <a:latin typeface="Times New Roman" panose="02020603050405020304" pitchFamily="18" charset="0"/>
                <a:cs typeface="Times New Roman" panose="02020603050405020304" pitchFamily="18" charset="0"/>
              </a:rPr>
            </a:br>
            <a:r>
              <a:rPr lang="en-US" i="0" u="none" dirty="0" smtClean="0">
                <a:latin typeface="Times New Roman" panose="02020603050405020304" pitchFamily="18" charset="0"/>
                <a:cs typeface="Times New Roman" panose="02020603050405020304" pitchFamily="18" charset="0"/>
              </a:rPr>
              <a:t>Skipped </a:t>
            </a:r>
            <a:r>
              <a:rPr lang="en-US" i="0" u="none" dirty="0">
                <a:latin typeface="Times New Roman" panose="02020603050405020304" pitchFamily="18" charset="0"/>
                <a:cs typeface="Times New Roman" panose="02020603050405020304" pitchFamily="18" charset="0"/>
              </a:rPr>
              <a:t>We skip this step in our approach for reasons described in the next step. </a:t>
            </a:r>
          </a:p>
          <a:p>
            <a:pPr marL="457200" indent="-457200" algn="l">
              <a:buAutoNum type="arabicPeriod"/>
            </a:pPr>
            <a:r>
              <a:rPr lang="en-US" b="1" i="0" u="none" dirty="0">
                <a:latin typeface="Times New Roman" panose="02020603050405020304" pitchFamily="18" charset="0"/>
                <a:cs typeface="Times New Roman" panose="02020603050405020304" pitchFamily="18" charset="0"/>
              </a:rPr>
              <a:t>Fields generated </a:t>
            </a:r>
            <a:r>
              <a:rPr lang="en-US" i="0" u="none" dirty="0" smtClean="0">
                <a:latin typeface="Times New Roman" panose="02020603050405020304" pitchFamily="18" charset="0"/>
                <a:cs typeface="Times New Roman" panose="02020603050405020304" pitchFamily="18" charset="0"/>
              </a:rPr>
              <a:t/>
            </a:r>
            <a:br>
              <a:rPr lang="en-US" i="0" u="none" dirty="0" smtClean="0">
                <a:latin typeface="Times New Roman" panose="02020603050405020304" pitchFamily="18" charset="0"/>
                <a:cs typeface="Times New Roman" panose="02020603050405020304" pitchFamily="18" charset="0"/>
              </a:rPr>
            </a:br>
            <a:r>
              <a:rPr lang="en-US" i="0" u="none" dirty="0" smtClean="0">
                <a:latin typeface="Times New Roman" panose="02020603050405020304" pitchFamily="18" charset="0"/>
                <a:cs typeface="Times New Roman" panose="02020603050405020304" pitchFamily="18" charset="0"/>
              </a:rPr>
              <a:t>Different </a:t>
            </a:r>
            <a:r>
              <a:rPr lang="en-US" i="0" u="none" dirty="0">
                <a:latin typeface="Times New Roman" panose="02020603050405020304" pitchFamily="18" charset="0"/>
                <a:cs typeface="Times New Roman" panose="02020603050405020304" pitchFamily="18" charset="0"/>
              </a:rPr>
              <a:t>As discussed earlier; when discussing the model used in the project, in devices such as those used in surface engineering processes, it is often the case that the electric and magnetic fields generated by the apparatus are far more stronger than those generated by the particles. So it is reasonable to assume that the fields generated by the particles are negligible compared to the fields generated by the apparatus. While general PIC methods compute fields generated by particles in the plasma, we only used fields generated by the apparatus. Since we neglect the fields generated by the particles in the plasma, we can skip depositing particles in the grid; which would be the third step of general outline of PIC methods. This makes our model simpler and easier to work with, evaluate and understand. We define the fields generated by the apparatus or field configurations based on analytic configurations and move the particles in the plasma under their influence. This is later described in methodology.</a:t>
            </a:r>
            <a:endParaRPr lang="en-NP" i="0" u="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5876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8CD64-654D-334B-9B6B-C4C7BB167E7C}"/>
              </a:ext>
            </a:extLst>
          </p:cNvPr>
          <p:cNvSpPr>
            <a:spLocks noGrp="1"/>
          </p:cNvSpPr>
          <p:nvPr>
            <p:ph type="title"/>
          </p:nvPr>
        </p:nvSpPr>
        <p:spPr>
          <a:xfrm>
            <a:off x="622300" y="558403"/>
            <a:ext cx="7388225" cy="756444"/>
          </a:xfrm>
        </p:spPr>
        <p:txBody>
          <a:bodyPr/>
          <a:lstStyle/>
          <a:p>
            <a:r>
              <a:rPr lang="en-IN" sz="3600" dirty="0">
                <a:solidFill>
                  <a:srgbClr val="C00000"/>
                </a:solidFill>
                <a:latin typeface="Times New Roman" panose="02020603050405020304" pitchFamily="18" charset="0"/>
                <a:cs typeface="Times New Roman" panose="02020603050405020304" pitchFamily="18" charset="0"/>
              </a:rPr>
              <a:t>Problem Definition</a:t>
            </a:r>
            <a:r>
              <a:rPr lang="en-IN" dirty="0">
                <a:solidFill>
                  <a:srgbClr val="C00000"/>
                </a:solidFill>
                <a:latin typeface="Cambria" panose="02040503050406030204" pitchFamily="18" charset="0"/>
              </a:rPr>
              <a:t/>
            </a:r>
            <a:br>
              <a:rPr lang="en-IN" dirty="0">
                <a:solidFill>
                  <a:srgbClr val="C00000"/>
                </a:solidFill>
                <a:latin typeface="Cambria" panose="02040503050406030204" pitchFamily="18" charset="0"/>
              </a:rPr>
            </a:br>
            <a:endParaRPr lang="en-NP" dirty="0"/>
          </a:p>
        </p:txBody>
      </p:sp>
      <p:sp>
        <p:nvSpPr>
          <p:cNvPr id="3" name="Content Placeholder 2">
            <a:extLst>
              <a:ext uri="{FF2B5EF4-FFF2-40B4-BE49-F238E27FC236}">
                <a16:creationId xmlns:a16="http://schemas.microsoft.com/office/drawing/2014/main" id="{C845A509-6EC4-C849-AB67-291DC821CC53}"/>
              </a:ext>
            </a:extLst>
          </p:cNvPr>
          <p:cNvSpPr>
            <a:spLocks noGrp="1"/>
          </p:cNvSpPr>
          <p:nvPr>
            <p:ph idx="1"/>
          </p:nvPr>
        </p:nvSpPr>
        <p:spPr>
          <a:xfrm>
            <a:off x="241300" y="1494631"/>
            <a:ext cx="10037763" cy="5257799"/>
          </a:xfrm>
        </p:spPr>
        <p:txBody>
          <a:bodyPr/>
          <a:lstStyle/>
          <a:p>
            <a:pPr marL="0" indent="0">
              <a:buNone/>
            </a:pPr>
            <a:r>
              <a:rPr lang="en-US" sz="1600" dirty="0">
                <a:latin typeface="Times New Roman" panose="02020603050405020304" pitchFamily="18" charset="0"/>
                <a:cs typeface="Times New Roman" panose="02020603050405020304" pitchFamily="18" charset="0"/>
              </a:rPr>
              <a:t>5. Force on particles </a:t>
            </a: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Skipped </a:t>
            </a:r>
            <a:r>
              <a:rPr lang="en-US" sz="1600" dirty="0">
                <a:latin typeface="Times New Roman" panose="02020603050405020304" pitchFamily="18" charset="0"/>
                <a:cs typeface="Times New Roman" panose="02020603050405020304" pitchFamily="18" charset="0"/>
              </a:rPr>
              <a:t>As we do not compute the electric and magnetic fields generated by the particles, this step is skipped and the action of the electric and magnetic fields created by the apparatus is done directly in step 6. </a:t>
            </a:r>
          </a:p>
          <a:p>
            <a:pPr marL="0" indent="0">
              <a:buNone/>
            </a:pPr>
            <a:r>
              <a:rPr lang="en-US" sz="1600" dirty="0">
                <a:latin typeface="Times New Roman" panose="02020603050405020304" pitchFamily="18" charset="0"/>
                <a:cs typeface="Times New Roman" panose="02020603050405020304" pitchFamily="18" charset="0"/>
              </a:rPr>
              <a:t>6. Action of the fields on </a:t>
            </a:r>
            <a:r>
              <a:rPr lang="en-US" sz="1600" dirty="0" smtClean="0">
                <a:latin typeface="Times New Roman" panose="02020603050405020304" pitchFamily="18" charset="0"/>
                <a:cs typeface="Times New Roman" panose="02020603050405020304" pitchFamily="18" charset="0"/>
              </a:rPr>
              <a:t>particles</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Similar </a:t>
            </a:r>
            <a:r>
              <a:rPr lang="en-US" sz="1600" dirty="0">
                <a:latin typeface="Times New Roman" panose="02020603050405020304" pitchFamily="18" charset="0"/>
                <a:cs typeface="Times New Roman" panose="02020603050405020304" pitchFamily="18" charset="0"/>
              </a:rPr>
              <a:t>to the sixth step of general PIC methods, we repeat step 2 to move the particles under the influence of electric and magnetic fields created by the apparatus. </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Our approach can be summarized in the following set of steps: Do for each batch of particles in the plasma stream: </a:t>
            </a:r>
          </a:p>
          <a:p>
            <a:pPr>
              <a:buAutoNum type="arabicPeriod"/>
            </a:pPr>
            <a:r>
              <a:rPr lang="en-US" sz="1600" dirty="0">
                <a:latin typeface="Times New Roman" panose="02020603050405020304" pitchFamily="18" charset="0"/>
                <a:cs typeface="Times New Roman" panose="02020603050405020304" pitchFamily="18" charset="0"/>
              </a:rPr>
              <a:t>Sampling and Initialization Kinetic Theory </a:t>
            </a:r>
          </a:p>
          <a:p>
            <a:pPr marL="0" indent="0">
              <a:buNone/>
            </a:pPr>
            <a:r>
              <a:rPr lang="en-US" sz="1600" dirty="0">
                <a:latin typeface="Times New Roman" panose="02020603050405020304" pitchFamily="18" charset="0"/>
                <a:cs typeface="Times New Roman" panose="02020603050405020304" pitchFamily="18" charset="0"/>
              </a:rPr>
              <a:t>2. Definition of fields Apparatus If required use a different field to simulate control of the apparatus, for example: changing the voltage of the electrode; changing the electric field. Do for certain number of time steps:</a:t>
            </a:r>
          </a:p>
          <a:p>
            <a:pPr marL="0" indent="0">
              <a:buNone/>
            </a:pPr>
            <a:r>
              <a:rPr lang="en-US" sz="1600" dirty="0">
                <a:latin typeface="Times New Roman" panose="02020603050405020304" pitchFamily="18" charset="0"/>
                <a:cs typeface="Times New Roman" panose="02020603050405020304" pitchFamily="18" charset="0"/>
              </a:rPr>
              <a:t>   Particle update based on Lorentz force Single particle dynamics </a:t>
            </a:r>
          </a:p>
          <a:p>
            <a:pPr marL="0" indent="0">
              <a:buNone/>
            </a:pPr>
            <a:r>
              <a:rPr lang="en-US" sz="1600" dirty="0">
                <a:latin typeface="Times New Roman" panose="02020603050405020304" pitchFamily="18" charset="0"/>
                <a:cs typeface="Times New Roman" panose="02020603050405020304" pitchFamily="18" charset="0"/>
              </a:rPr>
              <a:t>3. Remove particles </a:t>
            </a:r>
          </a:p>
          <a:p>
            <a:pPr marL="0" indent="0">
              <a:buNone/>
            </a:pPr>
            <a:r>
              <a:rPr lang="en-US" sz="1600" dirty="0">
                <a:latin typeface="Times New Roman" panose="02020603050405020304" pitchFamily="18" charset="0"/>
                <a:cs typeface="Times New Roman" panose="02020603050405020304" pitchFamily="18" charset="0"/>
              </a:rPr>
              <a:t>Surface Engineering process Particles are either absorbed to form a coating or exit the plasma chamber. The details are described later in methodology. The steps of our approach as described help us define our objectives as discussed in the following section</a:t>
            </a:r>
            <a:endParaRPr lang="en-NP" sz="1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F90F0B9-C056-7D4C-8B49-8D1B4EC6DA3A}"/>
              </a:ext>
            </a:extLst>
          </p:cNvPr>
          <p:cNvSpPr>
            <a:spLocks noGrp="1"/>
          </p:cNvSpPr>
          <p:nvPr>
            <p:ph type="sldNum" sz="quarter" idx="11"/>
          </p:nvPr>
        </p:nvSpPr>
        <p:spPr/>
        <p:txBody>
          <a:bodyPr/>
          <a:lstStyle/>
          <a:p>
            <a:pPr>
              <a:defRPr/>
            </a:pPr>
            <a:fld id="{5A574AF9-54B2-4954-A529-1353457F4588}" type="slidenum">
              <a:rPr lang="de-DE" smtClean="0"/>
              <a:pPr>
                <a:defRPr/>
              </a:pPr>
              <a:t>11</a:t>
            </a:fld>
            <a:endParaRPr lang="de-DE"/>
          </a:p>
        </p:txBody>
      </p:sp>
    </p:spTree>
    <p:extLst>
      <p:ext uri="{BB962C8B-B14F-4D97-AF65-F5344CB8AC3E}">
        <p14:creationId xmlns:p14="http://schemas.microsoft.com/office/powerpoint/2010/main" val="82187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9900" y="1570831"/>
            <a:ext cx="9809163" cy="5053807"/>
          </a:xfrm>
        </p:spPr>
        <p:txBody>
          <a:bodyPr/>
          <a:lstStyle/>
          <a:p>
            <a:pPr marL="0" lvl="0" indent="0">
              <a:buNone/>
            </a:pPr>
            <a:r>
              <a:rPr lang="en-US" sz="1800" dirty="0">
                <a:latin typeface="Times New Roman" panose="02020603050405020304" pitchFamily="18" charset="0"/>
                <a:cs typeface="Times New Roman" panose="02020603050405020304" pitchFamily="18" charset="0"/>
              </a:rPr>
              <a:t>The objectives of the project are based on our approach to the problem as described in problem definition: </a:t>
            </a:r>
          </a:p>
          <a:p>
            <a:pPr marL="457200" lvl="0" indent="-457200">
              <a:buAutoNum type="arabicPeriod"/>
            </a:pPr>
            <a:r>
              <a:rPr lang="en-US" sz="1800" b="1" dirty="0">
                <a:latin typeface="Times New Roman" panose="02020603050405020304" pitchFamily="18" charset="0"/>
                <a:cs typeface="Times New Roman" panose="02020603050405020304" pitchFamily="18" charset="0"/>
              </a:rPr>
              <a:t>Single Particle Method </a:t>
            </a:r>
            <a:r>
              <a:rPr lang="en-US" sz="1800" dirty="0" smtClean="0">
                <a:latin typeface="Times New Roman" panose="02020603050405020304" pitchFamily="18" charset="0"/>
                <a:cs typeface="Times New Roman" panose="02020603050405020304" pitchFamily="18" charset="0"/>
              </a:rPr>
              <a:t/>
            </a:r>
            <a:br>
              <a:rPr lang="en-US" sz="1800" dirty="0" smtClean="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To </a:t>
            </a:r>
            <a:r>
              <a:rPr lang="en-US" sz="1800" dirty="0">
                <a:latin typeface="Times New Roman" panose="02020603050405020304" pitchFamily="18" charset="0"/>
                <a:cs typeface="Times New Roman" panose="02020603050405020304" pitchFamily="18" charset="0"/>
              </a:rPr>
              <a:t>simulate charged particles that evolve under the influence of electric and magnetic fields; as governed by the Lorentz force. </a:t>
            </a:r>
          </a:p>
          <a:p>
            <a:pPr marL="457200" lvl="0" indent="-457200">
              <a:buAutoNum type="arabicPeriod"/>
            </a:pPr>
            <a:r>
              <a:rPr lang="en-US" sz="1800" b="1" dirty="0">
                <a:latin typeface="Times New Roman" panose="02020603050405020304" pitchFamily="18" charset="0"/>
                <a:cs typeface="Times New Roman" panose="02020603050405020304" pitchFamily="18" charset="0"/>
              </a:rPr>
              <a:t>Field Configurations </a:t>
            </a:r>
            <a:r>
              <a:rPr lang="en-US" sz="1800" dirty="0" smtClean="0">
                <a:latin typeface="Times New Roman" panose="02020603050405020304" pitchFamily="18" charset="0"/>
                <a:cs typeface="Times New Roman" panose="02020603050405020304" pitchFamily="18" charset="0"/>
              </a:rPr>
              <a:t/>
            </a:r>
            <a:br>
              <a:rPr lang="en-US" sz="1800" dirty="0" smtClean="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To </a:t>
            </a:r>
            <a:r>
              <a:rPr lang="en-US" sz="1800" dirty="0">
                <a:latin typeface="Times New Roman" panose="02020603050405020304" pitchFamily="18" charset="0"/>
                <a:cs typeface="Times New Roman" panose="02020603050405020304" pitchFamily="18" charset="0"/>
              </a:rPr>
              <a:t>simulate a few different configurations of electric and magnetic fields- some describing apparatus like coils; some describing analytic expressions for fields and to study the different evolution of particles. </a:t>
            </a:r>
          </a:p>
          <a:p>
            <a:pPr marL="457200" lvl="0" indent="-457200">
              <a:buAutoNum type="arabicPeriod"/>
            </a:pPr>
            <a:r>
              <a:rPr lang="en-US" sz="1800" b="1" dirty="0">
                <a:latin typeface="Times New Roman" panose="02020603050405020304" pitchFamily="18" charset="0"/>
                <a:cs typeface="Times New Roman" panose="02020603050405020304" pitchFamily="18" charset="0"/>
              </a:rPr>
              <a:t>Kinetic Theory </a:t>
            </a:r>
            <a:r>
              <a:rPr lang="en-US" sz="1800" dirty="0" smtClean="0">
                <a:latin typeface="Times New Roman" panose="02020603050405020304" pitchFamily="18" charset="0"/>
                <a:cs typeface="Times New Roman" panose="02020603050405020304" pitchFamily="18" charset="0"/>
              </a:rPr>
              <a:t/>
            </a:r>
            <a:br>
              <a:rPr lang="en-US" sz="1800" dirty="0" smtClean="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To </a:t>
            </a:r>
            <a:r>
              <a:rPr lang="en-US" sz="1800" dirty="0">
                <a:latin typeface="Times New Roman" panose="02020603050405020304" pitchFamily="18" charset="0"/>
                <a:cs typeface="Times New Roman" panose="02020603050405020304" pitchFamily="18" charset="0"/>
              </a:rPr>
              <a:t>study different initial velocity distributions and how the velocity distribution of particles changes as the particles evolve. Parameters like the Plasma temperature are to be studied under this topic. </a:t>
            </a:r>
          </a:p>
          <a:p>
            <a:pPr marL="457200" lvl="0" indent="-457200">
              <a:buAutoNum type="arabicPeriod"/>
            </a:pPr>
            <a:r>
              <a:rPr lang="en-US" sz="1800" b="1" dirty="0">
                <a:latin typeface="Times New Roman" panose="02020603050405020304" pitchFamily="18" charset="0"/>
                <a:cs typeface="Times New Roman" panose="02020603050405020304" pitchFamily="18" charset="0"/>
              </a:rPr>
              <a:t>Analysis </a:t>
            </a:r>
            <a:r>
              <a:rPr lang="en-US" sz="1800" dirty="0" smtClean="0">
                <a:latin typeface="Times New Roman" panose="02020603050405020304" pitchFamily="18" charset="0"/>
                <a:cs typeface="Times New Roman" panose="02020603050405020304" pitchFamily="18" charset="0"/>
              </a:rPr>
              <a:t/>
            </a:r>
            <a:br>
              <a:rPr lang="en-US" sz="1800" dirty="0" smtClean="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To </a:t>
            </a:r>
            <a:r>
              <a:rPr lang="en-US" sz="1800" dirty="0">
                <a:latin typeface="Times New Roman" panose="02020603050405020304" pitchFamily="18" charset="0"/>
                <a:cs typeface="Times New Roman" panose="02020603050405020304" pitchFamily="18" charset="0"/>
              </a:rPr>
              <a:t>analyze different batches or collections of particles, subjected to different field configurations.</a:t>
            </a:r>
          </a:p>
          <a:p>
            <a:pPr marL="0" indent="0">
              <a:buNone/>
            </a:pPr>
            <a:endParaRPr lang="en-AU" sz="1800" dirty="0">
              <a:latin typeface="Times New Roman" panose="02020603050405020304" pitchFamily="18" charset="0"/>
              <a:cs typeface="Times New Roman" panose="02020603050405020304" pitchFamily="18" charset="0"/>
            </a:endParaRPr>
          </a:p>
          <a:p>
            <a:pPr marL="0" indent="0">
              <a:buNone/>
            </a:pPr>
            <a:r>
              <a:rPr lang="en-AU" sz="1800" dirty="0">
                <a:latin typeface="Times New Roman" panose="02020603050405020304" pitchFamily="18" charset="0"/>
                <a:cs typeface="Times New Roman" panose="02020603050405020304" pitchFamily="18" charset="0"/>
              </a:rPr>
              <a:t>     </a:t>
            </a:r>
            <a:endParaRPr lang="en-IN" sz="28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1"/>
          </p:nvPr>
        </p:nvSpPr>
        <p:spPr/>
        <p:txBody>
          <a:bodyPr/>
          <a:lstStyle/>
          <a:p>
            <a:pPr>
              <a:defRPr/>
            </a:pPr>
            <a:fld id="{5A574AF9-54B2-4954-A529-1353457F4588}" type="slidenum">
              <a:rPr lang="de-DE" smtClean="0"/>
              <a:pPr>
                <a:defRPr/>
              </a:pPr>
              <a:t>12</a:t>
            </a:fld>
            <a:endParaRPr lang="de-DE"/>
          </a:p>
        </p:txBody>
      </p:sp>
      <p:sp>
        <p:nvSpPr>
          <p:cNvPr id="8" name="Rectangle 7"/>
          <p:cNvSpPr/>
          <p:nvPr/>
        </p:nvSpPr>
        <p:spPr>
          <a:xfrm>
            <a:off x="24732" y="7192868"/>
            <a:ext cx="10363200" cy="281937"/>
          </a:xfrm>
          <a:prstGeom prst="rect">
            <a:avLst/>
          </a:prstGeom>
        </p:spPr>
        <p:txBody>
          <a:bodyPr wrap="square">
            <a:spAutoFit/>
          </a:bodyPr>
          <a:lstStyle/>
          <a:p>
            <a:pPr eaLnBrk="1" hangingPunct="1"/>
            <a:r>
              <a:rPr lang="en-US" sz="1100" i="0" u="none" dirty="0">
                <a:solidFill>
                  <a:srgbClr val="C00000"/>
                </a:solidFill>
                <a:latin typeface="Calibri" panose="020F0502020204030204" pitchFamily="34" charset="0"/>
                <a:cs typeface="Calibri" panose="020F0502020204030204" pitchFamily="34" charset="0"/>
              </a:rPr>
              <a:t>B.Tech. Mechanical Engineering/Production and Industrial Engineering/Mechanical with Specialization in Energy Engineering – First Review Presentation - SMEC</a:t>
            </a:r>
          </a:p>
        </p:txBody>
      </p:sp>
      <p:pic>
        <p:nvPicPr>
          <p:cNvPr id="7" name="Picture 1">
            <a:extLst>
              <a:ext uri="{FF2B5EF4-FFF2-40B4-BE49-F238E27FC236}">
                <a16:creationId xmlns:a16="http://schemas.microsoft.com/office/drawing/2014/main" id="{C894C457-FBBB-4E85-8067-9DB896F931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0638" y="11662"/>
            <a:ext cx="3052762" cy="1009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Title 1">
            <a:extLst>
              <a:ext uri="{FF2B5EF4-FFF2-40B4-BE49-F238E27FC236}">
                <a16:creationId xmlns:a16="http://schemas.microsoft.com/office/drawing/2014/main" id="{EFF041D8-484C-4AE9-AC5C-43B51942C6D3}"/>
              </a:ext>
            </a:extLst>
          </p:cNvPr>
          <p:cNvSpPr txBox="1">
            <a:spLocks/>
          </p:cNvSpPr>
          <p:nvPr/>
        </p:nvSpPr>
        <p:spPr bwMode="gray">
          <a:xfrm>
            <a:off x="165100" y="199231"/>
            <a:ext cx="6767512" cy="560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lvl1pPr algn="l" defTabSz="1042988" rtl="0" eaLnBrk="0" fontAlgn="base" hangingPunct="0">
              <a:spcBef>
                <a:spcPct val="0"/>
              </a:spcBef>
              <a:spcAft>
                <a:spcPct val="0"/>
              </a:spcAft>
              <a:defRPr sz="2400" b="1">
                <a:solidFill>
                  <a:schemeClr val="tx1"/>
                </a:solidFill>
                <a:latin typeface="+mj-lt"/>
                <a:ea typeface="+mj-ea"/>
                <a:cs typeface="+mj-cs"/>
              </a:defRPr>
            </a:lvl1pPr>
            <a:lvl2pPr algn="l" defTabSz="1042988" rtl="0" eaLnBrk="0" fontAlgn="base" hangingPunct="0">
              <a:spcBef>
                <a:spcPct val="0"/>
              </a:spcBef>
              <a:spcAft>
                <a:spcPct val="0"/>
              </a:spcAft>
              <a:defRPr sz="2400" b="1">
                <a:solidFill>
                  <a:schemeClr val="tx1"/>
                </a:solidFill>
                <a:latin typeface="Arial" charset="0"/>
                <a:cs typeface="Arial" charset="0"/>
              </a:defRPr>
            </a:lvl2pPr>
            <a:lvl3pPr algn="l" defTabSz="1042988" rtl="0" eaLnBrk="0" fontAlgn="base" hangingPunct="0">
              <a:spcBef>
                <a:spcPct val="0"/>
              </a:spcBef>
              <a:spcAft>
                <a:spcPct val="0"/>
              </a:spcAft>
              <a:defRPr sz="2400" b="1">
                <a:solidFill>
                  <a:schemeClr val="tx1"/>
                </a:solidFill>
                <a:latin typeface="Arial" charset="0"/>
                <a:cs typeface="Arial" charset="0"/>
              </a:defRPr>
            </a:lvl3pPr>
            <a:lvl4pPr algn="l" defTabSz="1042988" rtl="0" eaLnBrk="0" fontAlgn="base" hangingPunct="0">
              <a:spcBef>
                <a:spcPct val="0"/>
              </a:spcBef>
              <a:spcAft>
                <a:spcPct val="0"/>
              </a:spcAft>
              <a:defRPr sz="2400" b="1">
                <a:solidFill>
                  <a:schemeClr val="tx1"/>
                </a:solidFill>
                <a:latin typeface="Arial" charset="0"/>
                <a:cs typeface="Arial" charset="0"/>
              </a:defRPr>
            </a:lvl4pPr>
            <a:lvl5pPr algn="l" defTabSz="1042988" rtl="0" eaLnBrk="0" fontAlgn="base" hangingPunct="0">
              <a:spcBef>
                <a:spcPct val="0"/>
              </a:spcBef>
              <a:spcAft>
                <a:spcPct val="0"/>
              </a:spcAft>
              <a:defRPr sz="2400" b="1">
                <a:solidFill>
                  <a:schemeClr val="tx1"/>
                </a:solidFill>
                <a:latin typeface="Arial" charset="0"/>
                <a:cs typeface="Arial" charset="0"/>
              </a:defRPr>
            </a:lvl5pPr>
            <a:lvl6pPr marL="457200" algn="l" defTabSz="1042988" rtl="0" fontAlgn="base">
              <a:spcBef>
                <a:spcPct val="0"/>
              </a:spcBef>
              <a:spcAft>
                <a:spcPct val="0"/>
              </a:spcAft>
              <a:defRPr sz="1600">
                <a:solidFill>
                  <a:schemeClr val="tx1"/>
                </a:solidFill>
                <a:latin typeface="Arial" charset="0"/>
                <a:cs typeface="Arial" charset="0"/>
              </a:defRPr>
            </a:lvl6pPr>
            <a:lvl7pPr marL="914400" algn="l" defTabSz="1042988" rtl="0" fontAlgn="base">
              <a:spcBef>
                <a:spcPct val="0"/>
              </a:spcBef>
              <a:spcAft>
                <a:spcPct val="0"/>
              </a:spcAft>
              <a:defRPr sz="1600">
                <a:solidFill>
                  <a:schemeClr val="tx1"/>
                </a:solidFill>
                <a:latin typeface="Arial" charset="0"/>
                <a:cs typeface="Arial" charset="0"/>
              </a:defRPr>
            </a:lvl7pPr>
            <a:lvl8pPr marL="1371600" algn="l" defTabSz="1042988" rtl="0" fontAlgn="base">
              <a:spcBef>
                <a:spcPct val="0"/>
              </a:spcBef>
              <a:spcAft>
                <a:spcPct val="0"/>
              </a:spcAft>
              <a:defRPr sz="1600">
                <a:solidFill>
                  <a:schemeClr val="tx1"/>
                </a:solidFill>
                <a:latin typeface="Arial" charset="0"/>
                <a:cs typeface="Arial" charset="0"/>
              </a:defRPr>
            </a:lvl8pPr>
            <a:lvl9pPr marL="1828800" algn="l" defTabSz="1042988" rtl="0" fontAlgn="base">
              <a:spcBef>
                <a:spcPct val="0"/>
              </a:spcBef>
              <a:spcAft>
                <a:spcPct val="0"/>
              </a:spcAft>
              <a:defRPr sz="1600">
                <a:solidFill>
                  <a:schemeClr val="tx1"/>
                </a:solidFill>
                <a:latin typeface="Arial" charset="0"/>
                <a:cs typeface="Arial" charset="0"/>
              </a:defRPr>
            </a:lvl9pPr>
          </a:lstStyle>
          <a:p>
            <a:pPr>
              <a:lnSpc>
                <a:spcPct val="100000"/>
              </a:lnSpc>
              <a:buFontTx/>
            </a:pPr>
            <a:r>
              <a:rPr lang="en-IN" sz="3600" i="0" u="none" kern="0" dirty="0">
                <a:solidFill>
                  <a:srgbClr val="C00000"/>
                </a:solidFill>
                <a:latin typeface="Cambria" panose="02040503050406030204" pitchFamily="18" charset="0"/>
              </a:rPr>
              <a:t>Objectives</a:t>
            </a:r>
          </a:p>
        </p:txBody>
      </p:sp>
    </p:spTree>
    <p:extLst>
      <p:ext uri="{BB962C8B-B14F-4D97-AF65-F5344CB8AC3E}">
        <p14:creationId xmlns:p14="http://schemas.microsoft.com/office/powerpoint/2010/main" val="1302859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5A574AF9-54B2-4954-A529-1353457F4588}" type="slidenum">
              <a:rPr lang="de-DE" smtClean="0">
                <a:latin typeface="Cambria" panose="02040503050406030204" pitchFamily="18" charset="0"/>
              </a:rPr>
              <a:pPr>
                <a:defRPr/>
              </a:pPr>
              <a:t>13</a:t>
            </a:fld>
            <a:endParaRPr lang="de-DE">
              <a:latin typeface="Cambria" panose="02040503050406030204" pitchFamily="18" charset="0"/>
            </a:endParaRPr>
          </a:p>
        </p:txBody>
      </p:sp>
      <p:sp>
        <p:nvSpPr>
          <p:cNvPr id="3" name="Content Placeholder 2"/>
          <p:cNvSpPr>
            <a:spLocks noGrp="1"/>
          </p:cNvSpPr>
          <p:nvPr>
            <p:ph idx="1"/>
          </p:nvPr>
        </p:nvSpPr>
        <p:spPr>
          <a:xfrm>
            <a:off x="317500" y="1570831"/>
            <a:ext cx="9961563" cy="5053807"/>
          </a:xfrm>
        </p:spPr>
        <p:txBody>
          <a:bodyPr/>
          <a:lstStyle/>
          <a:p>
            <a:pPr>
              <a:buAutoNum type="arabicPeriod"/>
            </a:pPr>
            <a:r>
              <a:rPr lang="en-US" sz="1600" b="1" dirty="0"/>
              <a:t>Particle </a:t>
            </a:r>
            <a:r>
              <a:rPr lang="en-US" sz="1600" b="1" dirty="0" smtClean="0"/>
              <a:t>Evolution</a:t>
            </a:r>
            <a:r>
              <a:rPr lang="en-US" sz="1600" dirty="0" smtClean="0"/>
              <a:t/>
            </a:r>
            <a:br>
              <a:rPr lang="en-US" sz="1600" dirty="0" smtClean="0"/>
            </a:br>
            <a:r>
              <a:rPr lang="en-US" sz="1600" dirty="0" smtClean="0"/>
              <a:t>Single </a:t>
            </a:r>
            <a:r>
              <a:rPr lang="en-US" sz="1600" dirty="0"/>
              <a:t>particle dynamics As discussed earlier, we evolve individual particles in the plasma with the Lorentz force. To achieve this in a simulation, the Lorentz force equations are discretized and then solved using the Boris Algorithm; a standard algorithm for simulating charged particles in electric and magnetic fields.</a:t>
            </a:r>
          </a:p>
          <a:p>
            <a:pPr>
              <a:buAutoNum type="arabicPeriod"/>
            </a:pPr>
            <a:r>
              <a:rPr lang="en-US" sz="1600" b="1" dirty="0"/>
              <a:t>Lorentz Force </a:t>
            </a:r>
            <a:r>
              <a:rPr lang="en-US" sz="1600" dirty="0" smtClean="0"/>
              <a:t/>
            </a:r>
            <a:br>
              <a:rPr lang="en-US" sz="1600" dirty="0" smtClean="0"/>
            </a:br>
            <a:r>
              <a:rPr lang="en-US" sz="1600" dirty="0" smtClean="0"/>
              <a:t>The </a:t>
            </a:r>
            <a:r>
              <a:rPr lang="en-US" sz="1600" dirty="0"/>
              <a:t>equations of motion for a charged particle under the influence of Electric and Magnetic fields is described by the Lorentz Force in the S.I. units as </a:t>
            </a:r>
          </a:p>
          <a:p>
            <a:pPr marL="0" indent="0">
              <a:buNone/>
            </a:pPr>
            <a:r>
              <a:rPr lang="en-US" sz="1600" dirty="0"/>
              <a:t>       </a:t>
            </a:r>
          </a:p>
          <a:p>
            <a:pPr marL="0" indent="0">
              <a:buNone/>
            </a:pPr>
            <a:endParaRPr lang="en-US" sz="1600" dirty="0"/>
          </a:p>
          <a:p>
            <a:pPr marL="0" indent="0">
              <a:buNone/>
            </a:pPr>
            <a:r>
              <a:rPr lang="en-US" sz="1600" dirty="0"/>
              <a:t>      as discussed earlier in equation (1); along with the expression for the velocity </a:t>
            </a:r>
          </a:p>
          <a:p>
            <a:pPr marL="0" indent="0">
              <a:buNone/>
            </a:pPr>
            <a:endParaRPr lang="en-US" sz="1600" dirty="0"/>
          </a:p>
          <a:p>
            <a:pPr marL="0" indent="0">
              <a:buNone/>
            </a:pPr>
            <a:endParaRPr lang="en-US" sz="1600" dirty="0"/>
          </a:p>
          <a:p>
            <a:pPr marL="0" indent="0">
              <a:buNone/>
            </a:pPr>
            <a:endParaRPr lang="en-US" sz="1600" dirty="0"/>
          </a:p>
          <a:p>
            <a:pPr marL="0" indent="0">
              <a:buNone/>
            </a:pPr>
            <a:r>
              <a:rPr lang="en-US" sz="1600" dirty="0"/>
              <a:t>     These equations are discretized to obtain</a:t>
            </a:r>
          </a:p>
          <a:p>
            <a:pPr marL="0" indent="0">
              <a:buNone/>
            </a:pPr>
            <a:endParaRPr lang="en-US" sz="1600" dirty="0"/>
          </a:p>
        </p:txBody>
      </p:sp>
      <p:sp>
        <p:nvSpPr>
          <p:cNvPr id="7" name="Rectangle 6"/>
          <p:cNvSpPr/>
          <p:nvPr/>
        </p:nvSpPr>
        <p:spPr>
          <a:xfrm>
            <a:off x="24732" y="7192868"/>
            <a:ext cx="10363200" cy="281937"/>
          </a:xfrm>
          <a:prstGeom prst="rect">
            <a:avLst/>
          </a:prstGeom>
        </p:spPr>
        <p:txBody>
          <a:bodyPr wrap="square">
            <a:spAutoFit/>
          </a:bodyPr>
          <a:lstStyle/>
          <a:p>
            <a:pPr eaLnBrk="1" hangingPunct="1"/>
            <a:r>
              <a:rPr lang="en-US" sz="1100" i="0" u="none" dirty="0">
                <a:solidFill>
                  <a:srgbClr val="C00000"/>
                </a:solidFill>
                <a:latin typeface="Calibri" panose="020F0502020204030204" pitchFamily="34" charset="0"/>
                <a:cs typeface="Calibri" panose="020F0502020204030204" pitchFamily="34" charset="0"/>
              </a:rPr>
              <a:t>B.Tech. Mechanical Engineering/Production and Industrial Engineering/Mechanical with Specialization in Energy Engineering – First Review Presentation - SMEC</a:t>
            </a:r>
          </a:p>
        </p:txBody>
      </p:sp>
      <p:pic>
        <p:nvPicPr>
          <p:cNvPr id="8" name="Picture 1">
            <a:extLst>
              <a:ext uri="{FF2B5EF4-FFF2-40B4-BE49-F238E27FC236}">
                <a16:creationId xmlns:a16="http://schemas.microsoft.com/office/drawing/2014/main" id="{F8D5836C-24C5-46B9-AD32-C31147F294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0638" y="11662"/>
            <a:ext cx="3052762" cy="1009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Title 1">
            <a:extLst>
              <a:ext uri="{FF2B5EF4-FFF2-40B4-BE49-F238E27FC236}">
                <a16:creationId xmlns:a16="http://schemas.microsoft.com/office/drawing/2014/main" id="{32C5F7EB-A696-442C-9DDD-54DA629E5B9D}"/>
              </a:ext>
            </a:extLst>
          </p:cNvPr>
          <p:cNvSpPr txBox="1">
            <a:spLocks/>
          </p:cNvSpPr>
          <p:nvPr/>
        </p:nvSpPr>
        <p:spPr bwMode="gray">
          <a:xfrm>
            <a:off x="496094" y="197487"/>
            <a:ext cx="6767512" cy="560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lvl1pPr algn="l" defTabSz="1042988" rtl="0" eaLnBrk="0" fontAlgn="base" hangingPunct="0">
              <a:spcBef>
                <a:spcPct val="0"/>
              </a:spcBef>
              <a:spcAft>
                <a:spcPct val="0"/>
              </a:spcAft>
              <a:defRPr sz="2400" b="1">
                <a:solidFill>
                  <a:schemeClr val="tx1"/>
                </a:solidFill>
                <a:latin typeface="+mj-lt"/>
                <a:ea typeface="+mj-ea"/>
                <a:cs typeface="+mj-cs"/>
              </a:defRPr>
            </a:lvl1pPr>
            <a:lvl2pPr algn="l" defTabSz="1042988" rtl="0" eaLnBrk="0" fontAlgn="base" hangingPunct="0">
              <a:spcBef>
                <a:spcPct val="0"/>
              </a:spcBef>
              <a:spcAft>
                <a:spcPct val="0"/>
              </a:spcAft>
              <a:defRPr sz="2400" b="1">
                <a:solidFill>
                  <a:schemeClr val="tx1"/>
                </a:solidFill>
                <a:latin typeface="Arial" charset="0"/>
                <a:cs typeface="Arial" charset="0"/>
              </a:defRPr>
            </a:lvl2pPr>
            <a:lvl3pPr algn="l" defTabSz="1042988" rtl="0" eaLnBrk="0" fontAlgn="base" hangingPunct="0">
              <a:spcBef>
                <a:spcPct val="0"/>
              </a:spcBef>
              <a:spcAft>
                <a:spcPct val="0"/>
              </a:spcAft>
              <a:defRPr sz="2400" b="1">
                <a:solidFill>
                  <a:schemeClr val="tx1"/>
                </a:solidFill>
                <a:latin typeface="Arial" charset="0"/>
                <a:cs typeface="Arial" charset="0"/>
              </a:defRPr>
            </a:lvl3pPr>
            <a:lvl4pPr algn="l" defTabSz="1042988" rtl="0" eaLnBrk="0" fontAlgn="base" hangingPunct="0">
              <a:spcBef>
                <a:spcPct val="0"/>
              </a:spcBef>
              <a:spcAft>
                <a:spcPct val="0"/>
              </a:spcAft>
              <a:defRPr sz="2400" b="1">
                <a:solidFill>
                  <a:schemeClr val="tx1"/>
                </a:solidFill>
                <a:latin typeface="Arial" charset="0"/>
                <a:cs typeface="Arial" charset="0"/>
              </a:defRPr>
            </a:lvl4pPr>
            <a:lvl5pPr algn="l" defTabSz="1042988" rtl="0" eaLnBrk="0" fontAlgn="base" hangingPunct="0">
              <a:spcBef>
                <a:spcPct val="0"/>
              </a:spcBef>
              <a:spcAft>
                <a:spcPct val="0"/>
              </a:spcAft>
              <a:defRPr sz="2400" b="1">
                <a:solidFill>
                  <a:schemeClr val="tx1"/>
                </a:solidFill>
                <a:latin typeface="Arial" charset="0"/>
                <a:cs typeface="Arial" charset="0"/>
              </a:defRPr>
            </a:lvl5pPr>
            <a:lvl6pPr marL="457200" algn="l" defTabSz="1042988" rtl="0" fontAlgn="base">
              <a:spcBef>
                <a:spcPct val="0"/>
              </a:spcBef>
              <a:spcAft>
                <a:spcPct val="0"/>
              </a:spcAft>
              <a:defRPr sz="1600">
                <a:solidFill>
                  <a:schemeClr val="tx1"/>
                </a:solidFill>
                <a:latin typeface="Arial" charset="0"/>
                <a:cs typeface="Arial" charset="0"/>
              </a:defRPr>
            </a:lvl6pPr>
            <a:lvl7pPr marL="914400" algn="l" defTabSz="1042988" rtl="0" fontAlgn="base">
              <a:spcBef>
                <a:spcPct val="0"/>
              </a:spcBef>
              <a:spcAft>
                <a:spcPct val="0"/>
              </a:spcAft>
              <a:defRPr sz="1600">
                <a:solidFill>
                  <a:schemeClr val="tx1"/>
                </a:solidFill>
                <a:latin typeface="Arial" charset="0"/>
                <a:cs typeface="Arial" charset="0"/>
              </a:defRPr>
            </a:lvl7pPr>
            <a:lvl8pPr marL="1371600" algn="l" defTabSz="1042988" rtl="0" fontAlgn="base">
              <a:spcBef>
                <a:spcPct val="0"/>
              </a:spcBef>
              <a:spcAft>
                <a:spcPct val="0"/>
              </a:spcAft>
              <a:defRPr sz="1600">
                <a:solidFill>
                  <a:schemeClr val="tx1"/>
                </a:solidFill>
                <a:latin typeface="Arial" charset="0"/>
                <a:cs typeface="Arial" charset="0"/>
              </a:defRPr>
            </a:lvl8pPr>
            <a:lvl9pPr marL="1828800" algn="l" defTabSz="1042988" rtl="0" fontAlgn="base">
              <a:spcBef>
                <a:spcPct val="0"/>
              </a:spcBef>
              <a:spcAft>
                <a:spcPct val="0"/>
              </a:spcAft>
              <a:defRPr sz="1600">
                <a:solidFill>
                  <a:schemeClr val="tx1"/>
                </a:solidFill>
                <a:latin typeface="Arial" charset="0"/>
                <a:cs typeface="Arial" charset="0"/>
              </a:defRPr>
            </a:lvl9pPr>
          </a:lstStyle>
          <a:p>
            <a:pPr>
              <a:lnSpc>
                <a:spcPct val="100000"/>
              </a:lnSpc>
              <a:buFontTx/>
            </a:pPr>
            <a:r>
              <a:rPr lang="en-IN" sz="3600" i="0" u="none" kern="0" dirty="0">
                <a:solidFill>
                  <a:srgbClr val="C00000"/>
                </a:solidFill>
                <a:latin typeface="Cambria" panose="02040503050406030204" pitchFamily="18" charset="0"/>
              </a:rPr>
              <a:t>Methodology</a:t>
            </a:r>
          </a:p>
        </p:txBody>
      </p:sp>
      <p:pic>
        <p:nvPicPr>
          <p:cNvPr id="17" name="Picture 16">
            <a:extLst>
              <a:ext uri="{FF2B5EF4-FFF2-40B4-BE49-F238E27FC236}">
                <a16:creationId xmlns:a16="http://schemas.microsoft.com/office/drawing/2014/main" id="{EEE927DD-62AA-824F-97D4-BC5BCA130107}"/>
              </a:ext>
            </a:extLst>
          </p:cNvPr>
          <p:cNvPicPr>
            <a:picLocks noChangeAspect="1"/>
          </p:cNvPicPr>
          <p:nvPr/>
        </p:nvPicPr>
        <p:blipFill>
          <a:blip r:embed="rId3"/>
          <a:stretch>
            <a:fillRect/>
          </a:stretch>
        </p:blipFill>
        <p:spPr>
          <a:xfrm>
            <a:off x="470694" y="3679031"/>
            <a:ext cx="2235200" cy="596900"/>
          </a:xfrm>
          <a:prstGeom prst="rect">
            <a:avLst/>
          </a:prstGeom>
        </p:spPr>
      </p:pic>
      <p:pic>
        <p:nvPicPr>
          <p:cNvPr id="18" name="Picture 17">
            <a:extLst>
              <a:ext uri="{FF2B5EF4-FFF2-40B4-BE49-F238E27FC236}">
                <a16:creationId xmlns:a16="http://schemas.microsoft.com/office/drawing/2014/main" id="{DF97A509-3127-9245-9B24-28FCD689AE43}"/>
              </a:ext>
            </a:extLst>
          </p:cNvPr>
          <p:cNvPicPr>
            <a:picLocks noChangeAspect="1"/>
          </p:cNvPicPr>
          <p:nvPr/>
        </p:nvPicPr>
        <p:blipFill>
          <a:blip r:embed="rId4"/>
          <a:stretch>
            <a:fillRect/>
          </a:stretch>
        </p:blipFill>
        <p:spPr>
          <a:xfrm>
            <a:off x="534194" y="4668074"/>
            <a:ext cx="4343400" cy="635000"/>
          </a:xfrm>
          <a:prstGeom prst="rect">
            <a:avLst/>
          </a:prstGeom>
        </p:spPr>
      </p:pic>
      <p:pic>
        <p:nvPicPr>
          <p:cNvPr id="19" name="Picture 18">
            <a:extLst>
              <a:ext uri="{FF2B5EF4-FFF2-40B4-BE49-F238E27FC236}">
                <a16:creationId xmlns:a16="http://schemas.microsoft.com/office/drawing/2014/main" id="{A11702F6-6758-144B-8396-50CCD498D737}"/>
              </a:ext>
            </a:extLst>
          </p:cNvPr>
          <p:cNvPicPr>
            <a:picLocks noChangeAspect="1"/>
          </p:cNvPicPr>
          <p:nvPr/>
        </p:nvPicPr>
        <p:blipFill>
          <a:blip r:embed="rId5"/>
          <a:stretch>
            <a:fillRect/>
          </a:stretch>
        </p:blipFill>
        <p:spPr>
          <a:xfrm>
            <a:off x="496094" y="5695218"/>
            <a:ext cx="5993606" cy="702180"/>
          </a:xfrm>
          <a:prstGeom prst="rect">
            <a:avLst/>
          </a:prstGeom>
        </p:spPr>
      </p:pic>
    </p:spTree>
    <p:extLst>
      <p:ext uri="{BB962C8B-B14F-4D97-AF65-F5344CB8AC3E}">
        <p14:creationId xmlns:p14="http://schemas.microsoft.com/office/powerpoint/2010/main" val="4031096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C95FA-F7A9-5D40-A8F6-1BDB10EA214E}"/>
              </a:ext>
            </a:extLst>
          </p:cNvPr>
          <p:cNvSpPr>
            <a:spLocks noGrp="1"/>
          </p:cNvSpPr>
          <p:nvPr>
            <p:ph type="title"/>
          </p:nvPr>
        </p:nvSpPr>
        <p:spPr>
          <a:xfrm>
            <a:off x="1155700" y="923926"/>
            <a:ext cx="6767512" cy="560387"/>
          </a:xfrm>
        </p:spPr>
        <p:txBody>
          <a:bodyPr/>
          <a:lstStyle/>
          <a:p>
            <a:r>
              <a:rPr lang="en-IN" sz="4000" dirty="0">
                <a:solidFill>
                  <a:srgbClr val="C00000"/>
                </a:solidFill>
                <a:latin typeface="Times New Roman" panose="02020603050405020304" pitchFamily="18" charset="0"/>
                <a:cs typeface="Times New Roman" panose="02020603050405020304" pitchFamily="18" charset="0"/>
              </a:rPr>
              <a:t>Methodology</a:t>
            </a:r>
            <a:br>
              <a:rPr lang="en-IN" sz="4000" dirty="0">
                <a:solidFill>
                  <a:srgbClr val="C00000"/>
                </a:solidFill>
                <a:latin typeface="Times New Roman" panose="02020603050405020304" pitchFamily="18" charset="0"/>
                <a:cs typeface="Times New Roman" panose="02020603050405020304" pitchFamily="18" charset="0"/>
              </a:rPr>
            </a:br>
            <a:endParaRPr lang="en-NP" sz="4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C74A22F-E324-C249-AB15-F7F47697DB9E}"/>
              </a:ext>
            </a:extLst>
          </p:cNvPr>
          <p:cNvSpPr>
            <a:spLocks noGrp="1"/>
          </p:cNvSpPr>
          <p:nvPr>
            <p:ph type="sldNum" sz="quarter" idx="11"/>
          </p:nvPr>
        </p:nvSpPr>
        <p:spPr/>
        <p:txBody>
          <a:bodyPr/>
          <a:lstStyle/>
          <a:p>
            <a:pPr>
              <a:defRPr/>
            </a:pPr>
            <a:fld id="{5A574AF9-54B2-4954-A529-1353457F4588}" type="slidenum">
              <a:rPr lang="de-DE" smtClean="0"/>
              <a:pPr>
                <a:defRPr/>
              </a:pPr>
              <a:t>14</a:t>
            </a:fld>
            <a:endParaRPr lang="de-DE"/>
          </a:p>
        </p:txBody>
      </p:sp>
      <p:sp>
        <p:nvSpPr>
          <p:cNvPr id="6" name="Rectangle 5">
            <a:extLst>
              <a:ext uri="{FF2B5EF4-FFF2-40B4-BE49-F238E27FC236}">
                <a16:creationId xmlns:a16="http://schemas.microsoft.com/office/drawing/2014/main" id="{43234B8B-9184-8342-9E30-C01ABC35F33C}"/>
              </a:ext>
            </a:extLst>
          </p:cNvPr>
          <p:cNvSpPr/>
          <p:nvPr/>
        </p:nvSpPr>
        <p:spPr>
          <a:xfrm>
            <a:off x="-596900" y="1204119"/>
            <a:ext cx="5203019" cy="429413"/>
          </a:xfrm>
          <a:prstGeom prst="rect">
            <a:avLst/>
          </a:prstGeom>
        </p:spPr>
        <p:txBody>
          <a:bodyPr wrap="square">
            <a:spAutoFit/>
          </a:bodyPr>
          <a:lstStyle/>
          <a:p>
            <a:r>
              <a:rPr lang="en-US" sz="2000" i="0" u="none" dirty="0">
                <a:latin typeface="Times New Roman" panose="02020603050405020304" pitchFamily="18" charset="0"/>
                <a:cs typeface="Times New Roman" panose="02020603050405020304" pitchFamily="18" charset="0"/>
              </a:rPr>
              <a:t>3. </a:t>
            </a:r>
            <a:r>
              <a:rPr lang="en-US" sz="2000" b="1" i="0" u="none" dirty="0">
                <a:latin typeface="Times New Roman" panose="02020603050405020304" pitchFamily="18" charset="0"/>
                <a:cs typeface="Times New Roman" panose="02020603050405020304" pitchFamily="18" charset="0"/>
              </a:rPr>
              <a:t>Boris Algorithm</a:t>
            </a:r>
            <a:endParaRPr lang="en-NP" sz="2000" b="1" i="0" u="none"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698500" y="1633531"/>
            <a:ext cx="8001000" cy="5164965"/>
          </a:xfrm>
          <a:prstGeom prst="rect">
            <a:avLst/>
          </a:prstGeom>
        </p:spPr>
      </p:pic>
    </p:spTree>
    <p:extLst>
      <p:ext uri="{BB962C8B-B14F-4D97-AF65-F5344CB8AC3E}">
        <p14:creationId xmlns:p14="http://schemas.microsoft.com/office/powerpoint/2010/main" val="1472526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4BEB6-6FEB-EF49-866E-B921B89AF105}"/>
              </a:ext>
            </a:extLst>
          </p:cNvPr>
          <p:cNvSpPr>
            <a:spLocks noGrp="1"/>
          </p:cNvSpPr>
          <p:nvPr>
            <p:ph type="title"/>
          </p:nvPr>
        </p:nvSpPr>
        <p:spPr/>
        <p:txBody>
          <a:bodyPr/>
          <a:lstStyle/>
          <a:p>
            <a:r>
              <a:rPr lang="en-IN" sz="3600" dirty="0">
                <a:solidFill>
                  <a:srgbClr val="C00000"/>
                </a:solidFill>
                <a:latin typeface="Times New Roman" panose="02020603050405020304" pitchFamily="18" charset="0"/>
                <a:cs typeface="Times New Roman" panose="02020603050405020304" pitchFamily="18" charset="0"/>
              </a:rPr>
              <a:t>Methodology</a:t>
            </a:r>
            <a:endParaRPr lang="en-NP" sz="3600" dirty="0"/>
          </a:p>
        </p:txBody>
      </p:sp>
      <p:sp>
        <p:nvSpPr>
          <p:cNvPr id="3" name="Content Placeholder 2">
            <a:extLst>
              <a:ext uri="{FF2B5EF4-FFF2-40B4-BE49-F238E27FC236}">
                <a16:creationId xmlns:a16="http://schemas.microsoft.com/office/drawing/2014/main" id="{8EF18A36-7784-694D-B6D1-022782300887}"/>
              </a:ext>
            </a:extLst>
          </p:cNvPr>
          <p:cNvSpPr>
            <a:spLocks noGrp="1"/>
          </p:cNvSpPr>
          <p:nvPr>
            <p:ph idx="1"/>
          </p:nvPr>
        </p:nvSpPr>
        <p:spPr>
          <a:xfrm>
            <a:off x="469900" y="1494631"/>
            <a:ext cx="9809163" cy="5130007"/>
          </a:xfrm>
        </p:spPr>
        <p:txBody>
          <a:bodyPr/>
          <a:lstStyle/>
          <a:p>
            <a:pPr marL="0" indent="0">
              <a:buNone/>
            </a:pPr>
            <a:r>
              <a:rPr lang="en-US" sz="1600" dirty="0">
                <a:latin typeface="Times New Roman" panose="02020603050405020304" pitchFamily="18" charset="0"/>
                <a:cs typeface="Times New Roman" panose="02020603050405020304" pitchFamily="18" charset="0"/>
              </a:rPr>
              <a:t>The equations </a:t>
            </a:r>
            <a:r>
              <a:rPr lang="en-US" sz="1600" dirty="0" smtClean="0">
                <a:latin typeface="Times New Roman" panose="02020603050405020304" pitchFamily="18" charset="0"/>
                <a:cs typeface="Times New Roman" panose="02020603050405020304" pitchFamily="18" charset="0"/>
              </a:rPr>
              <a:t>can </a:t>
            </a:r>
            <a:r>
              <a:rPr lang="en-US" sz="1600" dirty="0">
                <a:latin typeface="Times New Roman" panose="02020603050405020304" pitchFamily="18" charset="0"/>
                <a:cs typeface="Times New Roman" panose="02020603050405020304" pitchFamily="18" charset="0"/>
              </a:rPr>
              <a:t>be written slightly different as</a:t>
            </a:r>
          </a:p>
          <a:p>
            <a:endParaRPr lang="en-NP" sz="1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BA14494-6259-A94E-ABB8-F8FE6E71C69A}"/>
              </a:ext>
            </a:extLst>
          </p:cNvPr>
          <p:cNvSpPr>
            <a:spLocks noGrp="1"/>
          </p:cNvSpPr>
          <p:nvPr>
            <p:ph type="sldNum" sz="quarter" idx="11"/>
          </p:nvPr>
        </p:nvSpPr>
        <p:spPr/>
        <p:txBody>
          <a:bodyPr/>
          <a:lstStyle/>
          <a:p>
            <a:pPr>
              <a:defRPr/>
            </a:pPr>
            <a:fld id="{5A574AF9-54B2-4954-A529-1353457F4588}" type="slidenum">
              <a:rPr lang="de-DE" smtClean="0"/>
              <a:pPr>
                <a:defRPr/>
              </a:pPr>
              <a:t>15</a:t>
            </a:fld>
            <a:endParaRPr lang="de-DE"/>
          </a:p>
        </p:txBody>
      </p:sp>
      <p:pic>
        <p:nvPicPr>
          <p:cNvPr id="5" name="Picture 4">
            <a:extLst>
              <a:ext uri="{FF2B5EF4-FFF2-40B4-BE49-F238E27FC236}">
                <a16:creationId xmlns:a16="http://schemas.microsoft.com/office/drawing/2014/main" id="{92B7E3FD-09E2-524A-AF67-46E52FA2FA36}"/>
              </a:ext>
            </a:extLst>
          </p:cNvPr>
          <p:cNvPicPr>
            <a:picLocks noChangeAspect="1"/>
          </p:cNvPicPr>
          <p:nvPr/>
        </p:nvPicPr>
        <p:blipFill>
          <a:blip r:embed="rId2"/>
          <a:stretch>
            <a:fillRect/>
          </a:stretch>
        </p:blipFill>
        <p:spPr>
          <a:xfrm>
            <a:off x="1536700" y="1875631"/>
            <a:ext cx="3263900" cy="1447800"/>
          </a:xfrm>
          <a:prstGeom prst="rect">
            <a:avLst/>
          </a:prstGeom>
        </p:spPr>
      </p:pic>
      <p:sp>
        <p:nvSpPr>
          <p:cNvPr id="6" name="Rectangle 5">
            <a:extLst>
              <a:ext uri="{FF2B5EF4-FFF2-40B4-BE49-F238E27FC236}">
                <a16:creationId xmlns:a16="http://schemas.microsoft.com/office/drawing/2014/main" id="{437F0991-4473-9B45-89C5-8E0BEE8A08B5}"/>
              </a:ext>
            </a:extLst>
          </p:cNvPr>
          <p:cNvSpPr/>
          <p:nvPr/>
        </p:nvSpPr>
        <p:spPr>
          <a:xfrm>
            <a:off x="241300" y="3327013"/>
            <a:ext cx="10287000" cy="2456057"/>
          </a:xfrm>
          <a:prstGeom prst="rect">
            <a:avLst/>
          </a:prstGeom>
        </p:spPr>
        <p:txBody>
          <a:bodyPr wrap="square">
            <a:spAutoFit/>
          </a:bodyPr>
          <a:lstStyle/>
          <a:p>
            <a:pPr algn="l"/>
            <a:r>
              <a:rPr lang="en-US" i="0" u="none" dirty="0">
                <a:latin typeface="Times New Roman" panose="02020603050405020304" pitchFamily="18" charset="0"/>
                <a:cs typeface="Times New Roman" panose="02020603050405020304" pitchFamily="18" charset="0"/>
              </a:rPr>
              <a:t>4. </a:t>
            </a:r>
            <a:r>
              <a:rPr lang="en-US" b="1" i="0" u="none" dirty="0">
                <a:latin typeface="Times New Roman" panose="02020603050405020304" pitchFamily="18" charset="0"/>
                <a:cs typeface="Times New Roman" panose="02020603050405020304" pitchFamily="18" charset="0"/>
              </a:rPr>
              <a:t>Particle Sampling- </a:t>
            </a:r>
            <a:r>
              <a:rPr lang="en-US" i="0" u="none" dirty="0">
                <a:latin typeface="Times New Roman" panose="02020603050405020304" pitchFamily="18" charset="0"/>
                <a:cs typeface="Times New Roman" panose="02020603050405020304" pitchFamily="18" charset="0"/>
              </a:rPr>
              <a:t>kinetic </a:t>
            </a:r>
            <a:r>
              <a:rPr lang="en-US" i="0" u="none" dirty="0" smtClean="0">
                <a:latin typeface="Times New Roman" panose="02020603050405020304" pitchFamily="18" charset="0"/>
                <a:cs typeface="Times New Roman" panose="02020603050405020304" pitchFamily="18" charset="0"/>
              </a:rPr>
              <a:t>theory</a:t>
            </a:r>
            <a:br>
              <a:rPr lang="en-US" i="0" u="none" dirty="0" smtClean="0">
                <a:latin typeface="Times New Roman" panose="02020603050405020304" pitchFamily="18" charset="0"/>
                <a:cs typeface="Times New Roman" panose="02020603050405020304" pitchFamily="18" charset="0"/>
              </a:rPr>
            </a:br>
            <a:r>
              <a:rPr lang="en-US" i="0" u="none" dirty="0" smtClean="0">
                <a:latin typeface="Times New Roman" panose="02020603050405020304" pitchFamily="18" charset="0"/>
                <a:cs typeface="Times New Roman" panose="02020603050405020304" pitchFamily="18" charset="0"/>
              </a:rPr>
              <a:t> </a:t>
            </a:r>
            <a:r>
              <a:rPr lang="en-US" i="0" u="none" dirty="0">
                <a:latin typeface="Times New Roman" panose="02020603050405020304" pitchFamily="18" charset="0"/>
                <a:cs typeface="Times New Roman" panose="02020603050405020304" pitchFamily="18" charset="0"/>
              </a:rPr>
              <a:t>As discussed earlier, kinetic theory of plasma uses density function and its evolution to describe a plasma. We pointed out that we will be using some aspects of kinetic theory in our project; in that we will initialize the batches (collections) of particles based on certain distributions. This will allow us to study parameters like the plasma temperature, in our project.</a:t>
            </a:r>
          </a:p>
          <a:p>
            <a:pPr algn="l"/>
            <a:r>
              <a:rPr lang="en-US" i="0" u="none" dirty="0">
                <a:latin typeface="Times New Roman" panose="02020603050405020304" pitchFamily="18" charset="0"/>
                <a:cs typeface="Times New Roman" panose="02020603050405020304" pitchFamily="18" charset="0"/>
              </a:rPr>
              <a:t>5. </a:t>
            </a:r>
            <a:r>
              <a:rPr lang="en-US" b="1" i="0" u="none" dirty="0">
                <a:latin typeface="Times New Roman" panose="02020603050405020304" pitchFamily="18" charset="0"/>
                <a:cs typeface="Times New Roman" panose="02020603050405020304" pitchFamily="18" charset="0"/>
              </a:rPr>
              <a:t>Maxwellian distribution </a:t>
            </a:r>
          </a:p>
          <a:p>
            <a:pPr algn="l"/>
            <a:r>
              <a:rPr lang="en-US" i="0" u="none" dirty="0">
                <a:latin typeface="Times New Roman" panose="02020603050405020304" pitchFamily="18" charset="0"/>
                <a:cs typeface="Times New Roman" panose="02020603050405020304" pitchFamily="18" charset="0"/>
              </a:rPr>
              <a:t>One important density function often used in the kinetic theory of plasma is the Maxwell Boltzmann distribution often called the Maxwellian which has the density function</a:t>
            </a:r>
          </a:p>
          <a:p>
            <a:pPr algn="l"/>
            <a:endParaRPr lang="en-NP" i="0" u="none"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FD754DA2-9FAE-1E42-8AF2-2FEDC133406A}"/>
              </a:ext>
            </a:extLst>
          </p:cNvPr>
          <p:cNvPicPr>
            <a:picLocks noChangeAspect="1"/>
          </p:cNvPicPr>
          <p:nvPr/>
        </p:nvPicPr>
        <p:blipFill>
          <a:blip r:embed="rId3"/>
          <a:stretch>
            <a:fillRect/>
          </a:stretch>
        </p:blipFill>
        <p:spPr>
          <a:xfrm>
            <a:off x="850900" y="5456281"/>
            <a:ext cx="5558254" cy="1707313"/>
          </a:xfrm>
          <a:prstGeom prst="rect">
            <a:avLst/>
          </a:prstGeom>
        </p:spPr>
      </p:pic>
    </p:spTree>
    <p:extLst>
      <p:ext uri="{BB962C8B-B14F-4D97-AF65-F5344CB8AC3E}">
        <p14:creationId xmlns:p14="http://schemas.microsoft.com/office/powerpoint/2010/main" val="1108521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381E-DD20-F043-8C6F-B81C1301D7F7}"/>
              </a:ext>
            </a:extLst>
          </p:cNvPr>
          <p:cNvSpPr>
            <a:spLocks noGrp="1"/>
          </p:cNvSpPr>
          <p:nvPr>
            <p:ph type="title"/>
          </p:nvPr>
        </p:nvSpPr>
        <p:spPr/>
        <p:txBody>
          <a:bodyPr/>
          <a:lstStyle/>
          <a:p>
            <a:r>
              <a:rPr lang="en-IN" sz="3600" dirty="0">
                <a:solidFill>
                  <a:srgbClr val="C00000"/>
                </a:solidFill>
                <a:latin typeface="Times New Roman" panose="02020603050405020304" pitchFamily="18" charset="0"/>
                <a:cs typeface="Times New Roman" panose="02020603050405020304" pitchFamily="18" charset="0"/>
              </a:rPr>
              <a:t>Methodology</a:t>
            </a:r>
            <a:endParaRPr lang="en-NP" sz="3600" dirty="0"/>
          </a:p>
        </p:txBody>
      </p:sp>
      <p:sp>
        <p:nvSpPr>
          <p:cNvPr id="3" name="Content Placeholder 2">
            <a:extLst>
              <a:ext uri="{FF2B5EF4-FFF2-40B4-BE49-F238E27FC236}">
                <a16:creationId xmlns:a16="http://schemas.microsoft.com/office/drawing/2014/main" id="{EF274A2E-8A33-B94E-9CEC-E8FD7F891952}"/>
              </a:ext>
            </a:extLst>
          </p:cNvPr>
          <p:cNvSpPr>
            <a:spLocks noGrp="1"/>
          </p:cNvSpPr>
          <p:nvPr>
            <p:ph idx="1"/>
          </p:nvPr>
        </p:nvSpPr>
        <p:spPr>
          <a:xfrm>
            <a:off x="622300" y="1570831"/>
            <a:ext cx="9656763" cy="5053807"/>
          </a:xfrm>
        </p:spPr>
        <p:txBody>
          <a:bodyPr/>
          <a:lstStyle/>
          <a:p>
            <a:pPr marL="0" indent="0">
              <a:buNone/>
            </a:pPr>
            <a:r>
              <a:rPr lang="en-NP" sz="1600" dirty="0">
                <a:latin typeface="Times New Roman" panose="02020603050405020304" pitchFamily="18" charset="0"/>
                <a:cs typeface="Times New Roman" panose="02020603050405020304" pitchFamily="18" charset="0"/>
              </a:rPr>
              <a:t>6. </a:t>
            </a:r>
            <a:r>
              <a:rPr lang="en-US" sz="1600" b="1" dirty="0">
                <a:latin typeface="Times New Roman" panose="02020603050405020304" pitchFamily="18" charset="0"/>
                <a:cs typeface="Times New Roman" panose="02020603050405020304" pitchFamily="18" charset="0"/>
              </a:rPr>
              <a:t>Parabolic distributions </a:t>
            </a:r>
          </a:p>
          <a:p>
            <a:pPr marL="0" indent="0">
              <a:buNone/>
            </a:pPr>
            <a:r>
              <a:rPr lang="en-US" sz="1600" dirty="0">
                <a:latin typeface="Times New Roman" panose="02020603050405020304" pitchFamily="18" charset="0"/>
                <a:cs typeface="Times New Roman" panose="02020603050405020304" pitchFamily="18" charset="0"/>
              </a:rPr>
              <a:t>We are also interested in defining other density functions to do the sampling. The simplest density function to try would be to have all particles have the same velocity i.e. a Dirac delta function distribution. Another simple distribution would be a uniform distribution between two velocities, where a particle is equally likely to have any velocity in the range.</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t>Functions that look like f0 might define he uniform distribution while functions like f</a:t>
            </a:r>
            <a:r>
              <a:rPr lang="el-GR" sz="1600" dirty="0"/>
              <a:t>δ </a:t>
            </a:r>
            <a:r>
              <a:rPr lang="en-US" sz="1600" dirty="0"/>
              <a:t>might describe the Dirac delta distribution. The figure for f0 was generated using </a:t>
            </a:r>
            <a:r>
              <a:rPr lang="en-US" sz="1600" dirty="0" err="1"/>
              <a:t>desmos</a:t>
            </a:r>
            <a:r>
              <a:rPr lang="en-US" sz="1600" dirty="0"/>
              <a:t> graphing calculator while the figure for f</a:t>
            </a:r>
            <a:r>
              <a:rPr lang="el-GR" sz="1600" dirty="0"/>
              <a:t>δ </a:t>
            </a:r>
            <a:r>
              <a:rPr lang="en-US" sz="1600" dirty="0"/>
              <a:t>was snipped from the image in </a:t>
            </a:r>
            <a:r>
              <a:rPr lang="en-US" sz="1600" dirty="0" err="1"/>
              <a:t>wikipedia</a:t>
            </a:r>
            <a:r>
              <a:rPr lang="en-US" sz="1600" dirty="0"/>
              <a:t> for the Dirac delta function. We define initialization strategies based on uniform and Dirac delta distributions in our simulations. Parabolic functions in a given range also seem like interesting distributions and yet simple to work with. After some trial and error, two functions that seem interesting are: </a:t>
            </a:r>
          </a:p>
          <a:p>
            <a:pPr marL="0" indent="0">
              <a:buNone/>
            </a:pPr>
            <a:endParaRPr lang="en-US" sz="1600" dirty="0"/>
          </a:p>
          <a:p>
            <a:pPr marL="0" indent="0">
              <a:buNone/>
            </a:pPr>
            <a:endParaRPr lang="en-NP" sz="1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B7251A6-A0D6-1040-BD1D-FFDA82C60E7C}"/>
              </a:ext>
            </a:extLst>
          </p:cNvPr>
          <p:cNvSpPr>
            <a:spLocks noGrp="1"/>
          </p:cNvSpPr>
          <p:nvPr>
            <p:ph type="sldNum" sz="quarter" idx="11"/>
          </p:nvPr>
        </p:nvSpPr>
        <p:spPr/>
        <p:txBody>
          <a:bodyPr/>
          <a:lstStyle/>
          <a:p>
            <a:pPr>
              <a:defRPr/>
            </a:pPr>
            <a:fld id="{5A574AF9-54B2-4954-A529-1353457F4588}" type="slidenum">
              <a:rPr lang="de-DE" smtClean="0"/>
              <a:pPr>
                <a:defRPr/>
              </a:pPr>
              <a:t>16</a:t>
            </a:fld>
            <a:endParaRPr lang="de-DE"/>
          </a:p>
        </p:txBody>
      </p:sp>
      <p:pic>
        <p:nvPicPr>
          <p:cNvPr id="5" name="Picture 4">
            <a:extLst>
              <a:ext uri="{FF2B5EF4-FFF2-40B4-BE49-F238E27FC236}">
                <a16:creationId xmlns:a16="http://schemas.microsoft.com/office/drawing/2014/main" id="{5A941D81-11C7-0844-B326-930D8042B93C}"/>
              </a:ext>
            </a:extLst>
          </p:cNvPr>
          <p:cNvPicPr>
            <a:picLocks noChangeAspect="1"/>
          </p:cNvPicPr>
          <p:nvPr/>
        </p:nvPicPr>
        <p:blipFill>
          <a:blip r:embed="rId2"/>
          <a:stretch>
            <a:fillRect/>
          </a:stretch>
        </p:blipFill>
        <p:spPr>
          <a:xfrm>
            <a:off x="2508164" y="2880972"/>
            <a:ext cx="5200736" cy="1901438"/>
          </a:xfrm>
          <a:prstGeom prst="rect">
            <a:avLst/>
          </a:prstGeom>
        </p:spPr>
      </p:pic>
      <p:pic>
        <p:nvPicPr>
          <p:cNvPr id="6" name="Picture 5">
            <a:extLst>
              <a:ext uri="{FF2B5EF4-FFF2-40B4-BE49-F238E27FC236}">
                <a16:creationId xmlns:a16="http://schemas.microsoft.com/office/drawing/2014/main" id="{2942C5A9-D2C7-5D47-92CA-F91EBE470EBD}"/>
              </a:ext>
            </a:extLst>
          </p:cNvPr>
          <p:cNvPicPr>
            <a:picLocks noChangeAspect="1"/>
          </p:cNvPicPr>
          <p:nvPr/>
        </p:nvPicPr>
        <p:blipFill>
          <a:blip r:embed="rId3"/>
          <a:stretch>
            <a:fillRect/>
          </a:stretch>
        </p:blipFill>
        <p:spPr>
          <a:xfrm>
            <a:off x="3765550" y="3418681"/>
            <a:ext cx="3162300" cy="723900"/>
          </a:xfrm>
          <a:prstGeom prst="rect">
            <a:avLst/>
          </a:prstGeom>
        </p:spPr>
      </p:pic>
      <p:pic>
        <p:nvPicPr>
          <p:cNvPr id="7" name="Picture 6">
            <a:extLst>
              <a:ext uri="{FF2B5EF4-FFF2-40B4-BE49-F238E27FC236}">
                <a16:creationId xmlns:a16="http://schemas.microsoft.com/office/drawing/2014/main" id="{CB056903-F18E-B441-AF90-E6DFEF3B26FB}"/>
              </a:ext>
            </a:extLst>
          </p:cNvPr>
          <p:cNvPicPr>
            <a:picLocks noChangeAspect="1"/>
          </p:cNvPicPr>
          <p:nvPr/>
        </p:nvPicPr>
        <p:blipFill>
          <a:blip r:embed="rId3"/>
          <a:stretch>
            <a:fillRect/>
          </a:stretch>
        </p:blipFill>
        <p:spPr>
          <a:xfrm>
            <a:off x="4051300" y="6353969"/>
            <a:ext cx="3162300" cy="723900"/>
          </a:xfrm>
          <a:prstGeom prst="rect">
            <a:avLst/>
          </a:prstGeom>
        </p:spPr>
      </p:pic>
    </p:spTree>
    <p:extLst>
      <p:ext uri="{BB962C8B-B14F-4D97-AF65-F5344CB8AC3E}">
        <p14:creationId xmlns:p14="http://schemas.microsoft.com/office/powerpoint/2010/main" val="2957386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9A75D-F6C4-A14D-95BD-A3BD0B020BD0}"/>
              </a:ext>
            </a:extLst>
          </p:cNvPr>
          <p:cNvSpPr>
            <a:spLocks noGrp="1"/>
          </p:cNvSpPr>
          <p:nvPr>
            <p:ph type="title"/>
          </p:nvPr>
        </p:nvSpPr>
        <p:spPr/>
        <p:txBody>
          <a:bodyPr/>
          <a:lstStyle/>
          <a:p>
            <a:r>
              <a:rPr lang="en-IN" sz="3600" dirty="0">
                <a:solidFill>
                  <a:srgbClr val="C00000"/>
                </a:solidFill>
                <a:latin typeface="Times New Roman" panose="02020603050405020304" pitchFamily="18" charset="0"/>
                <a:cs typeface="Times New Roman" panose="02020603050405020304" pitchFamily="18" charset="0"/>
              </a:rPr>
              <a:t>Methodology</a:t>
            </a:r>
            <a:endParaRPr lang="en-NP" sz="3600" dirty="0"/>
          </a:p>
        </p:txBody>
      </p:sp>
      <p:sp>
        <p:nvSpPr>
          <p:cNvPr id="3" name="Content Placeholder 2">
            <a:extLst>
              <a:ext uri="{FF2B5EF4-FFF2-40B4-BE49-F238E27FC236}">
                <a16:creationId xmlns:a16="http://schemas.microsoft.com/office/drawing/2014/main" id="{4E5C72BB-ED19-2E48-84C1-7B9476B879AE}"/>
              </a:ext>
            </a:extLst>
          </p:cNvPr>
          <p:cNvSpPr>
            <a:spLocks noGrp="1"/>
          </p:cNvSpPr>
          <p:nvPr>
            <p:ph idx="1"/>
          </p:nvPr>
        </p:nvSpPr>
        <p:spPr>
          <a:xfrm>
            <a:off x="469900" y="1494631"/>
            <a:ext cx="9809163" cy="5130007"/>
          </a:xfrm>
        </p:spPr>
        <p:txBody>
          <a:bodyPr/>
          <a:lstStyle/>
          <a:p>
            <a:pPr marL="0" indent="0">
              <a:buNone/>
            </a:pPr>
            <a:r>
              <a:rPr lang="en-US" sz="1600" dirty="0">
                <a:latin typeface="Times New Roman" panose="02020603050405020304" pitchFamily="18" charset="0"/>
                <a:cs typeface="Times New Roman" panose="02020603050405020304" pitchFamily="18" charset="0"/>
              </a:rPr>
              <a:t>7. </a:t>
            </a:r>
            <a:r>
              <a:rPr lang="en-US" sz="1600" b="1" dirty="0">
                <a:latin typeface="Times New Roman" panose="02020603050405020304" pitchFamily="18" charset="0"/>
                <a:cs typeface="Times New Roman" panose="02020603050405020304" pitchFamily="18" charset="0"/>
              </a:rPr>
              <a:t>A justification for Parabolic density functions - </a:t>
            </a:r>
            <a:r>
              <a:rPr lang="en-US" sz="1600" b="1" dirty="0" err="1">
                <a:latin typeface="Times New Roman" panose="02020603050405020304" pitchFamily="18" charset="0"/>
                <a:cs typeface="Times New Roman" panose="02020603050405020304" pitchFamily="18" charset="0"/>
              </a:rPr>
              <a:t>Vlasov</a:t>
            </a:r>
            <a:r>
              <a:rPr lang="en-US" sz="1600" b="1" dirty="0">
                <a:latin typeface="Times New Roman" panose="02020603050405020304" pitchFamily="18" charset="0"/>
                <a:cs typeface="Times New Roman" panose="02020603050405020304" pitchFamily="18" charset="0"/>
              </a:rPr>
              <a:t> equation </a:t>
            </a:r>
          </a:p>
          <a:p>
            <a:pPr marL="0" indent="0">
              <a:buNone/>
            </a:pPr>
            <a:r>
              <a:rPr lang="en-US" sz="1600" dirty="0">
                <a:latin typeface="Times New Roman" panose="02020603050405020304" pitchFamily="18" charset="0"/>
                <a:cs typeface="Times New Roman" panose="02020603050405020304" pitchFamily="18" charset="0"/>
              </a:rPr>
              <a:t>One good exercise is to check what happens when plugging in ˆf1 , ˆf2 and </a:t>
            </a:r>
            <a:r>
              <a:rPr lang="en-US" sz="1600" dirty="0" err="1">
                <a:latin typeface="Times New Roman" panose="02020603050405020304" pitchFamily="18" charset="0"/>
                <a:cs typeface="Times New Roman" panose="02020603050405020304" pitchFamily="18" charset="0"/>
              </a:rPr>
              <a:t>fM</a:t>
            </a:r>
            <a:r>
              <a:rPr lang="en-US" sz="1600" dirty="0">
                <a:latin typeface="Times New Roman" panose="02020603050405020304" pitchFamily="18" charset="0"/>
                <a:cs typeface="Times New Roman" panose="02020603050405020304" pitchFamily="18" charset="0"/>
              </a:rPr>
              <a:t> in the </a:t>
            </a:r>
            <a:r>
              <a:rPr lang="en-US" sz="1600" dirty="0" err="1">
                <a:latin typeface="Times New Roman" panose="02020603050405020304" pitchFamily="18" charset="0"/>
                <a:cs typeface="Times New Roman" panose="02020603050405020304" pitchFamily="18" charset="0"/>
              </a:rPr>
              <a:t>collisionless</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Vlasov</a:t>
            </a:r>
            <a:r>
              <a:rPr lang="en-US" sz="1600" dirty="0">
                <a:latin typeface="Times New Roman" panose="02020603050405020304" pitchFamily="18" charset="0"/>
                <a:cs typeface="Times New Roman" panose="02020603050405020304" pitchFamily="18" charset="0"/>
              </a:rPr>
              <a:t> equation. As discussed earlier Kinetic theory of plasma describes the system with a density function. The dynamics of the plasma is described by the changing of the density function. Earlier, Boltzmann equation was discussed as an equation used to describe this dynamics. </a:t>
            </a:r>
            <a:r>
              <a:rPr lang="en-US" sz="1600" dirty="0" err="1">
                <a:latin typeface="Times New Roman" panose="02020603050405020304" pitchFamily="18" charset="0"/>
                <a:cs typeface="Times New Roman" panose="02020603050405020304" pitchFamily="18" charset="0"/>
              </a:rPr>
              <a:t>Vlasov</a:t>
            </a:r>
            <a:r>
              <a:rPr lang="en-US" sz="1600" dirty="0">
                <a:latin typeface="Times New Roman" panose="02020603050405020304" pitchFamily="18" charset="0"/>
                <a:cs typeface="Times New Roman" panose="02020603050405020304" pitchFamily="18" charset="0"/>
              </a:rPr>
              <a:t> equation is an instance of the </a:t>
            </a:r>
            <a:r>
              <a:rPr lang="en-US" sz="1600" dirty="0" err="1">
                <a:latin typeface="Times New Roman" panose="02020603050405020304" pitchFamily="18" charset="0"/>
                <a:cs typeface="Times New Roman" panose="02020603050405020304" pitchFamily="18" charset="0"/>
              </a:rPr>
              <a:t>collisionless</a:t>
            </a:r>
            <a:r>
              <a:rPr lang="en-US" sz="1600" dirty="0">
                <a:latin typeface="Times New Roman" panose="02020603050405020304" pitchFamily="18" charset="0"/>
                <a:cs typeface="Times New Roman" panose="02020603050405020304" pitchFamily="18" charset="0"/>
              </a:rPr>
              <a:t> Boltzmann equation discussed earlier; where it is assumed that the particles do not interact with each other, and the force exerted on the particles is described by the Lorentz force. The </a:t>
            </a:r>
            <a:r>
              <a:rPr lang="en-US" sz="1600" dirty="0" err="1">
                <a:latin typeface="Times New Roman" panose="02020603050405020304" pitchFamily="18" charset="0"/>
                <a:cs typeface="Times New Roman" panose="02020603050405020304" pitchFamily="18" charset="0"/>
              </a:rPr>
              <a:t>Vlasov</a:t>
            </a:r>
            <a:r>
              <a:rPr lang="en-US" sz="1600" dirty="0">
                <a:latin typeface="Times New Roman" panose="02020603050405020304" pitchFamily="18" charset="0"/>
                <a:cs typeface="Times New Roman" panose="02020603050405020304" pitchFamily="18" charset="0"/>
              </a:rPr>
              <a:t> equation is written as: </a:t>
            </a:r>
          </a:p>
          <a:p>
            <a:pPr marL="0" indent="0">
              <a:buNone/>
            </a:pPr>
            <a:endParaRPr lang="en-US" sz="1600" dirty="0" smtClean="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smtClean="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t>For the </a:t>
            </a:r>
            <a:r>
              <a:rPr lang="en-US" sz="1600" dirty="0" err="1" smtClean="0"/>
              <a:t>Maxwellian</a:t>
            </a:r>
            <a:r>
              <a:rPr lang="en-US" sz="1600" dirty="0" smtClean="0"/>
              <a:t> function the equation now becomes,</a:t>
            </a:r>
            <a:endParaRPr lang="en-NP" sz="1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95095B3-E3E8-BC4E-B44B-506E1D093186}"/>
              </a:ext>
            </a:extLst>
          </p:cNvPr>
          <p:cNvSpPr>
            <a:spLocks noGrp="1"/>
          </p:cNvSpPr>
          <p:nvPr>
            <p:ph type="sldNum" sz="quarter" idx="11"/>
          </p:nvPr>
        </p:nvSpPr>
        <p:spPr/>
        <p:txBody>
          <a:bodyPr/>
          <a:lstStyle/>
          <a:p>
            <a:pPr>
              <a:defRPr/>
            </a:pPr>
            <a:fld id="{5A574AF9-54B2-4954-A529-1353457F4588}" type="slidenum">
              <a:rPr lang="de-DE" smtClean="0"/>
              <a:pPr>
                <a:defRPr/>
              </a:pPr>
              <a:t>17</a:t>
            </a:fld>
            <a:endParaRPr lang="de-DE"/>
          </a:p>
        </p:txBody>
      </p:sp>
      <p:pic>
        <p:nvPicPr>
          <p:cNvPr id="5" name="Picture 4">
            <a:extLst>
              <a:ext uri="{FF2B5EF4-FFF2-40B4-BE49-F238E27FC236}">
                <a16:creationId xmlns:a16="http://schemas.microsoft.com/office/drawing/2014/main" id="{B76805E2-DCEA-AB4B-B5BD-E398931DFA86}"/>
              </a:ext>
            </a:extLst>
          </p:cNvPr>
          <p:cNvPicPr>
            <a:picLocks noChangeAspect="1"/>
          </p:cNvPicPr>
          <p:nvPr/>
        </p:nvPicPr>
        <p:blipFill>
          <a:blip r:embed="rId2"/>
          <a:stretch>
            <a:fillRect/>
          </a:stretch>
        </p:blipFill>
        <p:spPr>
          <a:xfrm>
            <a:off x="1689100" y="3628231"/>
            <a:ext cx="4064000" cy="711200"/>
          </a:xfrm>
          <a:prstGeom prst="rect">
            <a:avLst/>
          </a:prstGeom>
        </p:spPr>
      </p:pic>
      <p:pic>
        <p:nvPicPr>
          <p:cNvPr id="6" name="Picture 5"/>
          <p:cNvPicPr>
            <a:picLocks noChangeAspect="1"/>
          </p:cNvPicPr>
          <p:nvPr/>
        </p:nvPicPr>
        <p:blipFill>
          <a:blip r:embed="rId3"/>
          <a:stretch>
            <a:fillRect/>
          </a:stretch>
        </p:blipFill>
        <p:spPr>
          <a:xfrm>
            <a:off x="434975" y="5076031"/>
            <a:ext cx="6881780" cy="1974057"/>
          </a:xfrm>
          <a:prstGeom prst="rect">
            <a:avLst/>
          </a:prstGeom>
        </p:spPr>
      </p:pic>
    </p:spTree>
    <p:extLst>
      <p:ext uri="{BB962C8B-B14F-4D97-AF65-F5344CB8AC3E}">
        <p14:creationId xmlns:p14="http://schemas.microsoft.com/office/powerpoint/2010/main" val="20895612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0E1EF-1776-6F45-8978-0FAD5E8853CD}"/>
              </a:ext>
            </a:extLst>
          </p:cNvPr>
          <p:cNvSpPr>
            <a:spLocks noGrp="1"/>
          </p:cNvSpPr>
          <p:nvPr>
            <p:ph type="title"/>
          </p:nvPr>
        </p:nvSpPr>
        <p:spPr/>
        <p:txBody>
          <a:bodyPr/>
          <a:lstStyle/>
          <a:p>
            <a:r>
              <a:rPr lang="en-IN" sz="3200" dirty="0">
                <a:solidFill>
                  <a:srgbClr val="C00000"/>
                </a:solidFill>
                <a:latin typeface="Times New Roman" panose="02020603050405020304" pitchFamily="18" charset="0"/>
                <a:cs typeface="Times New Roman" panose="02020603050405020304" pitchFamily="18" charset="0"/>
              </a:rPr>
              <a:t>Methodology</a:t>
            </a:r>
            <a:endParaRPr lang="en-NP" sz="3200" dirty="0"/>
          </a:p>
        </p:txBody>
      </p:sp>
      <p:sp>
        <p:nvSpPr>
          <p:cNvPr id="4" name="Slide Number Placeholder 3">
            <a:extLst>
              <a:ext uri="{FF2B5EF4-FFF2-40B4-BE49-F238E27FC236}">
                <a16:creationId xmlns:a16="http://schemas.microsoft.com/office/drawing/2014/main" id="{5B9F04C6-8276-8543-81D6-CB3CE7D3FC0E}"/>
              </a:ext>
            </a:extLst>
          </p:cNvPr>
          <p:cNvSpPr>
            <a:spLocks noGrp="1"/>
          </p:cNvSpPr>
          <p:nvPr>
            <p:ph type="sldNum" sz="quarter" idx="11"/>
          </p:nvPr>
        </p:nvSpPr>
        <p:spPr/>
        <p:txBody>
          <a:bodyPr/>
          <a:lstStyle/>
          <a:p>
            <a:pPr>
              <a:defRPr/>
            </a:pPr>
            <a:fld id="{5A574AF9-54B2-4954-A529-1353457F4588}" type="slidenum">
              <a:rPr lang="de-DE" smtClean="0"/>
              <a:pPr>
                <a:defRPr/>
              </a:pPr>
              <a:t>18</a:t>
            </a:fld>
            <a:endParaRPr lang="de-DE"/>
          </a:p>
        </p:txBody>
      </p:sp>
      <p:pic>
        <p:nvPicPr>
          <p:cNvPr id="8" name="Picture 7"/>
          <p:cNvPicPr>
            <a:picLocks noChangeAspect="1"/>
          </p:cNvPicPr>
          <p:nvPr/>
        </p:nvPicPr>
        <p:blipFill>
          <a:blip r:embed="rId2"/>
          <a:stretch>
            <a:fillRect/>
          </a:stretch>
        </p:blipFill>
        <p:spPr>
          <a:xfrm>
            <a:off x="850900" y="2028031"/>
            <a:ext cx="8856695" cy="3650609"/>
          </a:xfrm>
          <a:prstGeom prst="rect">
            <a:avLst/>
          </a:prstGeom>
        </p:spPr>
      </p:pic>
    </p:spTree>
    <p:extLst>
      <p:ext uri="{BB962C8B-B14F-4D97-AF65-F5344CB8AC3E}">
        <p14:creationId xmlns:p14="http://schemas.microsoft.com/office/powerpoint/2010/main" val="24342146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solidFill>
                  <a:srgbClr val="C00000"/>
                </a:solidFill>
                <a:latin typeface="Times New Roman" panose="02020603050405020304" pitchFamily="18" charset="0"/>
                <a:cs typeface="Times New Roman" panose="02020603050405020304" pitchFamily="18" charset="0"/>
              </a:rPr>
              <a:t>Methodology</a:t>
            </a:r>
            <a:endParaRPr lang="en-US" sz="3200" dirty="0">
              <a:solidFill>
                <a:srgbClr val="C0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1"/>
          </p:nvPr>
        </p:nvSpPr>
        <p:spPr/>
        <p:txBody>
          <a:bodyPr/>
          <a:lstStyle/>
          <a:p>
            <a:pPr>
              <a:defRPr/>
            </a:pPr>
            <a:fld id="{5A574AF9-54B2-4954-A529-1353457F4588}" type="slidenum">
              <a:rPr lang="de-DE" smtClean="0"/>
              <a:pPr>
                <a:defRPr/>
              </a:pPr>
              <a:t>19</a:t>
            </a:fld>
            <a:endParaRPr lang="de-DE"/>
          </a:p>
        </p:txBody>
      </p:sp>
      <p:pic>
        <p:nvPicPr>
          <p:cNvPr id="5" name="Picture 4"/>
          <p:cNvPicPr>
            <a:picLocks noChangeAspect="1"/>
          </p:cNvPicPr>
          <p:nvPr/>
        </p:nvPicPr>
        <p:blipFill>
          <a:blip r:embed="rId2"/>
          <a:stretch>
            <a:fillRect/>
          </a:stretch>
        </p:blipFill>
        <p:spPr>
          <a:xfrm>
            <a:off x="850900" y="1875631"/>
            <a:ext cx="9003646" cy="4608755"/>
          </a:xfrm>
          <a:prstGeom prst="rect">
            <a:avLst/>
          </a:prstGeom>
        </p:spPr>
      </p:pic>
      <p:sp>
        <p:nvSpPr>
          <p:cNvPr id="6" name="TextBox 5"/>
          <p:cNvSpPr txBox="1"/>
          <p:nvPr/>
        </p:nvSpPr>
        <p:spPr>
          <a:xfrm>
            <a:off x="469900" y="1521112"/>
            <a:ext cx="6781800" cy="709038"/>
          </a:xfrm>
          <a:prstGeom prst="rect">
            <a:avLst/>
          </a:prstGeom>
          <a:noFill/>
        </p:spPr>
        <p:txBody>
          <a:bodyPr wrap="square" rtlCol="0">
            <a:spAutoFit/>
          </a:bodyPr>
          <a:lstStyle/>
          <a:p>
            <a:r>
              <a:rPr lang="en-US" i="0" u="none" dirty="0">
                <a:latin typeface="Times New Roman" panose="02020603050405020304" pitchFamily="18" charset="0"/>
                <a:cs typeface="Times New Roman" panose="02020603050405020304" pitchFamily="18" charset="0"/>
              </a:rPr>
              <a:t>8. </a:t>
            </a:r>
            <a:r>
              <a:rPr lang="en-US" b="1" i="0" u="none" dirty="0">
                <a:latin typeface="Times New Roman" panose="02020603050405020304" pitchFamily="18" charset="0"/>
                <a:cs typeface="Times New Roman" panose="02020603050405020304" pitchFamily="18" charset="0"/>
              </a:rPr>
              <a:t>A justification for Parabolic density functions - Magnetic mirror</a:t>
            </a:r>
            <a:endParaRPr lang="en-NP" b="1" i="0" u="none"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897052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Slide Number Placeholder 4"/>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600" i="1" u="sng">
                <a:solidFill>
                  <a:schemeClr val="tx1"/>
                </a:solidFill>
                <a:latin typeface="Arial" charset="0"/>
                <a:cs typeface="Arial" charset="0"/>
              </a:defRPr>
            </a:lvl1pPr>
            <a:lvl2pPr marL="742950" indent="-285750" eaLnBrk="0" hangingPunct="0">
              <a:defRPr sz="1600" i="1" u="sng">
                <a:solidFill>
                  <a:schemeClr val="tx1"/>
                </a:solidFill>
                <a:latin typeface="Arial" charset="0"/>
                <a:cs typeface="Arial" charset="0"/>
              </a:defRPr>
            </a:lvl2pPr>
            <a:lvl3pPr marL="1143000" indent="-228600" eaLnBrk="0" hangingPunct="0">
              <a:defRPr sz="1600" i="1" u="sng">
                <a:solidFill>
                  <a:schemeClr val="tx1"/>
                </a:solidFill>
                <a:latin typeface="Arial" charset="0"/>
                <a:cs typeface="Arial" charset="0"/>
              </a:defRPr>
            </a:lvl3pPr>
            <a:lvl4pPr marL="1600200" indent="-228600" eaLnBrk="0" hangingPunct="0">
              <a:defRPr sz="1600" i="1" u="sng">
                <a:solidFill>
                  <a:schemeClr val="tx1"/>
                </a:solidFill>
                <a:latin typeface="Arial" charset="0"/>
                <a:cs typeface="Arial" charset="0"/>
              </a:defRPr>
            </a:lvl4pPr>
            <a:lvl5pPr marL="2057400" indent="-228600" eaLnBrk="0" hangingPunct="0">
              <a:defRPr sz="1600" i="1" u="sng">
                <a:solidFill>
                  <a:schemeClr val="tx1"/>
                </a:solidFill>
                <a:latin typeface="Arial" charset="0"/>
                <a:cs typeface="Arial" charset="0"/>
              </a:defRPr>
            </a:lvl5pPr>
            <a:lvl6pPr marL="2514600" indent="-228600" algn="ctr" eaLnBrk="0" fontAlgn="base" hangingPunct="0">
              <a:lnSpc>
                <a:spcPct val="120000"/>
              </a:lnSpc>
              <a:spcBef>
                <a:spcPct val="0"/>
              </a:spcBef>
              <a:spcAft>
                <a:spcPct val="0"/>
              </a:spcAft>
              <a:buFont typeface="Wingdings 3" pitchFamily="18" charset="2"/>
              <a:defRPr sz="1600" i="1" u="sng">
                <a:solidFill>
                  <a:schemeClr val="tx1"/>
                </a:solidFill>
                <a:latin typeface="Arial" charset="0"/>
                <a:cs typeface="Arial" charset="0"/>
              </a:defRPr>
            </a:lvl6pPr>
            <a:lvl7pPr marL="2971800" indent="-228600" algn="ctr" eaLnBrk="0" fontAlgn="base" hangingPunct="0">
              <a:lnSpc>
                <a:spcPct val="120000"/>
              </a:lnSpc>
              <a:spcBef>
                <a:spcPct val="0"/>
              </a:spcBef>
              <a:spcAft>
                <a:spcPct val="0"/>
              </a:spcAft>
              <a:buFont typeface="Wingdings 3" pitchFamily="18" charset="2"/>
              <a:defRPr sz="1600" i="1" u="sng">
                <a:solidFill>
                  <a:schemeClr val="tx1"/>
                </a:solidFill>
                <a:latin typeface="Arial" charset="0"/>
                <a:cs typeface="Arial" charset="0"/>
              </a:defRPr>
            </a:lvl7pPr>
            <a:lvl8pPr marL="3429000" indent="-228600" algn="ctr" eaLnBrk="0" fontAlgn="base" hangingPunct="0">
              <a:lnSpc>
                <a:spcPct val="120000"/>
              </a:lnSpc>
              <a:spcBef>
                <a:spcPct val="0"/>
              </a:spcBef>
              <a:spcAft>
                <a:spcPct val="0"/>
              </a:spcAft>
              <a:buFont typeface="Wingdings 3" pitchFamily="18" charset="2"/>
              <a:defRPr sz="1600" i="1" u="sng">
                <a:solidFill>
                  <a:schemeClr val="tx1"/>
                </a:solidFill>
                <a:latin typeface="Arial" charset="0"/>
                <a:cs typeface="Arial" charset="0"/>
              </a:defRPr>
            </a:lvl8pPr>
            <a:lvl9pPr marL="3886200" indent="-228600" algn="ctr" eaLnBrk="0" fontAlgn="base" hangingPunct="0">
              <a:lnSpc>
                <a:spcPct val="120000"/>
              </a:lnSpc>
              <a:spcBef>
                <a:spcPct val="0"/>
              </a:spcBef>
              <a:spcAft>
                <a:spcPct val="0"/>
              </a:spcAft>
              <a:buFont typeface="Wingdings 3" pitchFamily="18" charset="2"/>
              <a:defRPr sz="1600" i="1" u="sng">
                <a:solidFill>
                  <a:schemeClr val="tx1"/>
                </a:solidFill>
                <a:latin typeface="Arial" charset="0"/>
                <a:cs typeface="Arial" charset="0"/>
              </a:defRPr>
            </a:lvl9pPr>
          </a:lstStyle>
          <a:p>
            <a:pPr eaLnBrk="1" hangingPunct="1"/>
            <a:fld id="{226BC01A-DDAA-41BF-8FCC-0E6F72D4FA13}" type="slidenum">
              <a:rPr lang="de-DE" sz="1000" i="0" u="none" smtClean="0">
                <a:latin typeface="Cambria" panose="02040503050406030204" pitchFamily="18" charset="0"/>
              </a:rPr>
              <a:pPr eaLnBrk="1" hangingPunct="1"/>
              <a:t>2</a:t>
            </a:fld>
            <a:endParaRPr lang="de-DE" sz="1000" i="0" u="none">
              <a:latin typeface="Cambria" panose="02040503050406030204" pitchFamily="18" charset="0"/>
            </a:endParaRPr>
          </a:p>
        </p:txBody>
      </p:sp>
      <p:sp>
        <p:nvSpPr>
          <p:cNvPr id="3" name="Content Placeholder 2"/>
          <p:cNvSpPr>
            <a:spLocks noGrp="1"/>
          </p:cNvSpPr>
          <p:nvPr>
            <p:ph idx="1"/>
          </p:nvPr>
        </p:nvSpPr>
        <p:spPr>
          <a:xfrm>
            <a:off x="1426368" y="1418431"/>
            <a:ext cx="6400801" cy="5486400"/>
          </a:xfrm>
        </p:spPr>
        <p:txBody>
          <a:bodyPr/>
          <a:lstStyle/>
          <a:p>
            <a:pPr marL="365760" indent="-283464" eaLnBrk="1" fontAlgn="auto" hangingPunct="1">
              <a:spcAft>
                <a:spcPts val="0"/>
              </a:spcAft>
              <a:buFont typeface="Wingdings 2"/>
              <a:buChar char=""/>
              <a:defRPr/>
            </a:pPr>
            <a:r>
              <a:rPr lang="en-US" sz="2500" dirty="0">
                <a:solidFill>
                  <a:srgbClr val="0033CC"/>
                </a:solidFill>
                <a:latin typeface="Cambria" panose="02040503050406030204" pitchFamily="18" charset="0"/>
              </a:rPr>
              <a:t>Abstract/Executive Summary</a:t>
            </a:r>
          </a:p>
          <a:p>
            <a:pPr marL="365760" indent="-283464" eaLnBrk="1" fontAlgn="auto" hangingPunct="1">
              <a:spcAft>
                <a:spcPts val="0"/>
              </a:spcAft>
              <a:buFont typeface="Wingdings 2"/>
              <a:buChar char=""/>
              <a:defRPr/>
            </a:pPr>
            <a:r>
              <a:rPr lang="en-US" sz="2500" dirty="0">
                <a:solidFill>
                  <a:srgbClr val="0033CC"/>
                </a:solidFill>
                <a:latin typeface="Cambria" panose="02040503050406030204" pitchFamily="18" charset="0"/>
              </a:rPr>
              <a:t>Introduction</a:t>
            </a:r>
          </a:p>
          <a:p>
            <a:pPr marL="365760" indent="-283464" eaLnBrk="1" fontAlgn="auto" hangingPunct="1">
              <a:spcAft>
                <a:spcPts val="0"/>
              </a:spcAft>
              <a:buFont typeface="Wingdings 2"/>
              <a:buChar char=""/>
              <a:defRPr/>
            </a:pPr>
            <a:r>
              <a:rPr lang="en-US" sz="2500" dirty="0">
                <a:solidFill>
                  <a:srgbClr val="0033CC"/>
                </a:solidFill>
                <a:latin typeface="Cambria" panose="02040503050406030204" pitchFamily="18" charset="0"/>
              </a:rPr>
              <a:t>Literature Review</a:t>
            </a:r>
          </a:p>
          <a:p>
            <a:pPr marL="365760" indent="-283464" eaLnBrk="1" fontAlgn="auto" hangingPunct="1">
              <a:spcAft>
                <a:spcPts val="0"/>
              </a:spcAft>
              <a:buFont typeface="Wingdings 2"/>
              <a:buChar char=""/>
              <a:defRPr/>
            </a:pPr>
            <a:r>
              <a:rPr lang="en-US" sz="2500" dirty="0">
                <a:solidFill>
                  <a:srgbClr val="0033CC"/>
                </a:solidFill>
                <a:latin typeface="Cambria" panose="02040503050406030204" pitchFamily="18" charset="0"/>
              </a:rPr>
              <a:t>Gaps in the Literature</a:t>
            </a:r>
          </a:p>
          <a:p>
            <a:pPr marL="365760" indent="-283464" eaLnBrk="1" fontAlgn="auto" hangingPunct="1">
              <a:spcAft>
                <a:spcPts val="0"/>
              </a:spcAft>
              <a:buFont typeface="Wingdings 2"/>
              <a:buChar char=""/>
              <a:defRPr/>
            </a:pPr>
            <a:r>
              <a:rPr lang="en-US" sz="2500" dirty="0">
                <a:solidFill>
                  <a:srgbClr val="0033CC"/>
                </a:solidFill>
                <a:latin typeface="Cambria" panose="02040503050406030204" pitchFamily="18" charset="0"/>
              </a:rPr>
              <a:t>Problem Definition</a:t>
            </a:r>
          </a:p>
          <a:p>
            <a:pPr marL="365760" indent="-283464" eaLnBrk="1" fontAlgn="auto" hangingPunct="1">
              <a:spcAft>
                <a:spcPts val="0"/>
              </a:spcAft>
              <a:buFont typeface="Wingdings 2"/>
              <a:buChar char=""/>
              <a:defRPr/>
            </a:pPr>
            <a:r>
              <a:rPr lang="en-US" sz="2500" dirty="0">
                <a:solidFill>
                  <a:srgbClr val="0033CC"/>
                </a:solidFill>
                <a:latin typeface="Cambria" panose="02040503050406030204" pitchFamily="18" charset="0"/>
              </a:rPr>
              <a:t>Objectives</a:t>
            </a:r>
          </a:p>
          <a:p>
            <a:pPr marL="365760" indent="-283464" eaLnBrk="1" fontAlgn="auto" hangingPunct="1">
              <a:spcAft>
                <a:spcPts val="0"/>
              </a:spcAft>
              <a:buFont typeface="Wingdings 2"/>
              <a:buChar char=""/>
              <a:defRPr/>
            </a:pPr>
            <a:r>
              <a:rPr lang="en-US" sz="2500" dirty="0">
                <a:solidFill>
                  <a:srgbClr val="0033CC"/>
                </a:solidFill>
                <a:latin typeface="Cambria" panose="02040503050406030204" pitchFamily="18" charset="0"/>
              </a:rPr>
              <a:t>Methodology</a:t>
            </a:r>
          </a:p>
          <a:p>
            <a:pPr marL="365760" indent="-283464" eaLnBrk="1" fontAlgn="auto" hangingPunct="1">
              <a:spcAft>
                <a:spcPts val="0"/>
              </a:spcAft>
              <a:buFont typeface="Wingdings 2"/>
              <a:buChar char=""/>
              <a:defRPr/>
            </a:pPr>
            <a:r>
              <a:rPr lang="en-US" sz="2500" dirty="0">
                <a:solidFill>
                  <a:srgbClr val="0033CC"/>
                </a:solidFill>
                <a:latin typeface="Cambria" panose="02040503050406030204" pitchFamily="18" charset="0"/>
              </a:rPr>
              <a:t>Work carried out so far</a:t>
            </a:r>
          </a:p>
          <a:p>
            <a:pPr marL="365760" indent="-283464" eaLnBrk="1" fontAlgn="auto" hangingPunct="1">
              <a:spcAft>
                <a:spcPts val="0"/>
              </a:spcAft>
              <a:buFont typeface="Wingdings 2"/>
              <a:buChar char=""/>
              <a:defRPr/>
            </a:pPr>
            <a:r>
              <a:rPr lang="en-US" sz="2500" dirty="0">
                <a:solidFill>
                  <a:srgbClr val="0033CC"/>
                </a:solidFill>
                <a:latin typeface="Cambria" panose="02040503050406030204" pitchFamily="18" charset="0"/>
              </a:rPr>
              <a:t>Work to be done</a:t>
            </a:r>
          </a:p>
          <a:p>
            <a:pPr marL="365760" indent="-283464" eaLnBrk="1" fontAlgn="auto" hangingPunct="1">
              <a:spcAft>
                <a:spcPts val="0"/>
              </a:spcAft>
              <a:buFont typeface="Wingdings 2"/>
              <a:buChar char=""/>
              <a:defRPr/>
            </a:pPr>
            <a:r>
              <a:rPr lang="en-US" sz="2500" dirty="0">
                <a:solidFill>
                  <a:srgbClr val="0033CC"/>
                </a:solidFill>
                <a:latin typeface="Cambria" panose="02040503050406030204" pitchFamily="18" charset="0"/>
              </a:rPr>
              <a:t>Gant Chart (Work plan)</a:t>
            </a:r>
          </a:p>
          <a:p>
            <a:pPr marL="365760" indent="-283464" eaLnBrk="1" fontAlgn="auto" hangingPunct="1">
              <a:spcAft>
                <a:spcPts val="0"/>
              </a:spcAft>
              <a:buFont typeface="Wingdings 2"/>
              <a:buChar char=""/>
              <a:defRPr/>
            </a:pPr>
            <a:r>
              <a:rPr lang="en-US" sz="2500" dirty="0">
                <a:solidFill>
                  <a:srgbClr val="0033CC"/>
                </a:solidFill>
                <a:latin typeface="Cambria" panose="02040503050406030204" pitchFamily="18" charset="0"/>
              </a:rPr>
              <a:t>Milestones in the project phase</a:t>
            </a:r>
          </a:p>
          <a:p>
            <a:pPr marL="365760" indent="-283464" eaLnBrk="1" fontAlgn="auto" hangingPunct="1">
              <a:spcAft>
                <a:spcPts val="0"/>
              </a:spcAft>
              <a:buFont typeface="Wingdings 2"/>
              <a:buChar char=""/>
              <a:defRPr/>
            </a:pPr>
            <a:r>
              <a:rPr lang="en-US" sz="2500" dirty="0">
                <a:solidFill>
                  <a:srgbClr val="0033CC"/>
                </a:solidFill>
                <a:latin typeface="Cambria" panose="02040503050406030204" pitchFamily="18" charset="0"/>
              </a:rPr>
              <a:t>References.</a:t>
            </a:r>
          </a:p>
          <a:p>
            <a:pPr marL="365760" indent="-283464" eaLnBrk="1" fontAlgn="auto" hangingPunct="1">
              <a:spcAft>
                <a:spcPts val="0"/>
              </a:spcAft>
              <a:buFont typeface="Wingdings 2"/>
              <a:buChar char=""/>
              <a:defRPr/>
            </a:pPr>
            <a:endParaRPr lang="en-US" sz="2500" dirty="0">
              <a:solidFill>
                <a:srgbClr val="0033CC"/>
              </a:solidFill>
              <a:latin typeface="Cambria" panose="02040503050406030204" pitchFamily="18" charset="0"/>
            </a:endParaRPr>
          </a:p>
          <a:p>
            <a:endParaRPr lang="en-IN" sz="2500" dirty="0">
              <a:latin typeface="Cambria" panose="02040503050406030204" pitchFamily="18" charset="0"/>
            </a:endParaRPr>
          </a:p>
        </p:txBody>
      </p:sp>
      <p:pic>
        <p:nvPicPr>
          <p:cNvPr id="2"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0" y="0"/>
            <a:ext cx="3052762" cy="1009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Rectangle 3"/>
          <p:cNvSpPr/>
          <p:nvPr/>
        </p:nvSpPr>
        <p:spPr>
          <a:xfrm>
            <a:off x="24732" y="7192868"/>
            <a:ext cx="10363200" cy="281937"/>
          </a:xfrm>
          <a:prstGeom prst="rect">
            <a:avLst/>
          </a:prstGeom>
        </p:spPr>
        <p:txBody>
          <a:bodyPr wrap="square">
            <a:spAutoFit/>
          </a:bodyPr>
          <a:lstStyle/>
          <a:p>
            <a:pPr eaLnBrk="1" hangingPunct="1"/>
            <a:r>
              <a:rPr lang="en-US" sz="1100" i="0" u="none" dirty="0">
                <a:solidFill>
                  <a:srgbClr val="C00000"/>
                </a:solidFill>
                <a:latin typeface="Calibri" panose="020F0502020204030204" pitchFamily="34" charset="0"/>
                <a:cs typeface="Calibri" panose="020F0502020204030204" pitchFamily="34" charset="0"/>
              </a:rPr>
              <a:t>B.Tech. Mechanical Engineering/Production and Industrial Engineering/Mechanical with Specialization in Energy Engineering – First Review Presentation - SMEC</a:t>
            </a:r>
          </a:p>
        </p:txBody>
      </p:sp>
      <p:sp>
        <p:nvSpPr>
          <p:cNvPr id="7" name="Title 1">
            <a:extLst>
              <a:ext uri="{FF2B5EF4-FFF2-40B4-BE49-F238E27FC236}">
                <a16:creationId xmlns:a16="http://schemas.microsoft.com/office/drawing/2014/main" id="{8F9574DB-0BF2-4310-A80A-5BC6DFAC1A98}"/>
              </a:ext>
            </a:extLst>
          </p:cNvPr>
          <p:cNvSpPr txBox="1">
            <a:spLocks/>
          </p:cNvSpPr>
          <p:nvPr/>
        </p:nvSpPr>
        <p:spPr bwMode="gray">
          <a:xfrm>
            <a:off x="165100" y="199231"/>
            <a:ext cx="6767512" cy="560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lvl1pPr algn="l" defTabSz="1042988" rtl="0" eaLnBrk="0" fontAlgn="base" hangingPunct="0">
              <a:spcBef>
                <a:spcPct val="0"/>
              </a:spcBef>
              <a:spcAft>
                <a:spcPct val="0"/>
              </a:spcAft>
              <a:defRPr sz="2400" b="1">
                <a:solidFill>
                  <a:schemeClr val="tx1"/>
                </a:solidFill>
                <a:latin typeface="+mj-lt"/>
                <a:ea typeface="+mj-ea"/>
                <a:cs typeface="+mj-cs"/>
              </a:defRPr>
            </a:lvl1pPr>
            <a:lvl2pPr algn="l" defTabSz="1042988" rtl="0" eaLnBrk="0" fontAlgn="base" hangingPunct="0">
              <a:spcBef>
                <a:spcPct val="0"/>
              </a:spcBef>
              <a:spcAft>
                <a:spcPct val="0"/>
              </a:spcAft>
              <a:defRPr sz="2400" b="1">
                <a:solidFill>
                  <a:schemeClr val="tx1"/>
                </a:solidFill>
                <a:latin typeface="Arial" charset="0"/>
                <a:cs typeface="Arial" charset="0"/>
              </a:defRPr>
            </a:lvl2pPr>
            <a:lvl3pPr algn="l" defTabSz="1042988" rtl="0" eaLnBrk="0" fontAlgn="base" hangingPunct="0">
              <a:spcBef>
                <a:spcPct val="0"/>
              </a:spcBef>
              <a:spcAft>
                <a:spcPct val="0"/>
              </a:spcAft>
              <a:defRPr sz="2400" b="1">
                <a:solidFill>
                  <a:schemeClr val="tx1"/>
                </a:solidFill>
                <a:latin typeface="Arial" charset="0"/>
                <a:cs typeface="Arial" charset="0"/>
              </a:defRPr>
            </a:lvl3pPr>
            <a:lvl4pPr algn="l" defTabSz="1042988" rtl="0" eaLnBrk="0" fontAlgn="base" hangingPunct="0">
              <a:spcBef>
                <a:spcPct val="0"/>
              </a:spcBef>
              <a:spcAft>
                <a:spcPct val="0"/>
              </a:spcAft>
              <a:defRPr sz="2400" b="1">
                <a:solidFill>
                  <a:schemeClr val="tx1"/>
                </a:solidFill>
                <a:latin typeface="Arial" charset="0"/>
                <a:cs typeface="Arial" charset="0"/>
              </a:defRPr>
            </a:lvl4pPr>
            <a:lvl5pPr algn="l" defTabSz="1042988" rtl="0" eaLnBrk="0" fontAlgn="base" hangingPunct="0">
              <a:spcBef>
                <a:spcPct val="0"/>
              </a:spcBef>
              <a:spcAft>
                <a:spcPct val="0"/>
              </a:spcAft>
              <a:defRPr sz="2400" b="1">
                <a:solidFill>
                  <a:schemeClr val="tx1"/>
                </a:solidFill>
                <a:latin typeface="Arial" charset="0"/>
                <a:cs typeface="Arial" charset="0"/>
              </a:defRPr>
            </a:lvl5pPr>
            <a:lvl6pPr marL="457200" algn="l" defTabSz="1042988" rtl="0" fontAlgn="base">
              <a:spcBef>
                <a:spcPct val="0"/>
              </a:spcBef>
              <a:spcAft>
                <a:spcPct val="0"/>
              </a:spcAft>
              <a:defRPr sz="1600">
                <a:solidFill>
                  <a:schemeClr val="tx1"/>
                </a:solidFill>
                <a:latin typeface="Arial" charset="0"/>
                <a:cs typeface="Arial" charset="0"/>
              </a:defRPr>
            </a:lvl6pPr>
            <a:lvl7pPr marL="914400" algn="l" defTabSz="1042988" rtl="0" fontAlgn="base">
              <a:spcBef>
                <a:spcPct val="0"/>
              </a:spcBef>
              <a:spcAft>
                <a:spcPct val="0"/>
              </a:spcAft>
              <a:defRPr sz="1600">
                <a:solidFill>
                  <a:schemeClr val="tx1"/>
                </a:solidFill>
                <a:latin typeface="Arial" charset="0"/>
                <a:cs typeface="Arial" charset="0"/>
              </a:defRPr>
            </a:lvl7pPr>
            <a:lvl8pPr marL="1371600" algn="l" defTabSz="1042988" rtl="0" fontAlgn="base">
              <a:spcBef>
                <a:spcPct val="0"/>
              </a:spcBef>
              <a:spcAft>
                <a:spcPct val="0"/>
              </a:spcAft>
              <a:defRPr sz="1600">
                <a:solidFill>
                  <a:schemeClr val="tx1"/>
                </a:solidFill>
                <a:latin typeface="Arial" charset="0"/>
                <a:cs typeface="Arial" charset="0"/>
              </a:defRPr>
            </a:lvl8pPr>
            <a:lvl9pPr marL="1828800" algn="l" defTabSz="1042988" rtl="0" fontAlgn="base">
              <a:spcBef>
                <a:spcPct val="0"/>
              </a:spcBef>
              <a:spcAft>
                <a:spcPct val="0"/>
              </a:spcAft>
              <a:defRPr sz="1600">
                <a:solidFill>
                  <a:schemeClr val="tx1"/>
                </a:solidFill>
                <a:latin typeface="Arial" charset="0"/>
                <a:cs typeface="Arial" charset="0"/>
              </a:defRPr>
            </a:lvl9pPr>
          </a:lstStyle>
          <a:p>
            <a:pPr>
              <a:lnSpc>
                <a:spcPct val="100000"/>
              </a:lnSpc>
              <a:buFontTx/>
            </a:pPr>
            <a:r>
              <a:rPr lang="en-IN" sz="3600" i="0" u="none" kern="0" dirty="0">
                <a:solidFill>
                  <a:srgbClr val="C00000"/>
                </a:solidFill>
                <a:latin typeface="Cambria" panose="02040503050406030204" pitchFamily="18" charset="0"/>
              </a:rPr>
              <a:t>Contents</a:t>
            </a: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2FD71-DB0D-CD41-8BFD-3254EDD90277}"/>
              </a:ext>
            </a:extLst>
          </p:cNvPr>
          <p:cNvSpPr>
            <a:spLocks noGrp="1"/>
          </p:cNvSpPr>
          <p:nvPr>
            <p:ph type="title"/>
          </p:nvPr>
        </p:nvSpPr>
        <p:spPr>
          <a:xfrm>
            <a:off x="414336" y="351631"/>
            <a:ext cx="6767512" cy="560387"/>
          </a:xfrm>
        </p:spPr>
        <p:txBody>
          <a:bodyPr/>
          <a:lstStyle/>
          <a:p>
            <a:r>
              <a:rPr lang="en-IN" sz="3600" dirty="0">
                <a:solidFill>
                  <a:srgbClr val="C00000"/>
                </a:solidFill>
                <a:latin typeface="Times New Roman" panose="02020603050405020304" pitchFamily="18" charset="0"/>
                <a:cs typeface="Times New Roman" panose="02020603050405020304" pitchFamily="18" charset="0"/>
              </a:rPr>
              <a:t>Methodology</a:t>
            </a:r>
            <a:endParaRPr lang="en-NP" sz="3600" dirty="0"/>
          </a:p>
        </p:txBody>
      </p:sp>
      <p:sp>
        <p:nvSpPr>
          <p:cNvPr id="3" name="Content Placeholder 2">
            <a:extLst>
              <a:ext uri="{FF2B5EF4-FFF2-40B4-BE49-F238E27FC236}">
                <a16:creationId xmlns:a16="http://schemas.microsoft.com/office/drawing/2014/main" id="{C14D81FF-B9E6-7644-A45C-1E2ACA62CCF2}"/>
              </a:ext>
            </a:extLst>
          </p:cNvPr>
          <p:cNvSpPr>
            <a:spLocks noGrp="1"/>
          </p:cNvSpPr>
          <p:nvPr>
            <p:ph idx="1"/>
          </p:nvPr>
        </p:nvSpPr>
        <p:spPr>
          <a:xfrm>
            <a:off x="414336" y="1418431"/>
            <a:ext cx="10190163" cy="5631657"/>
          </a:xfrm>
        </p:spPr>
        <p:txBody>
          <a:bodyPr/>
          <a:lstStyle/>
          <a:p>
            <a:pPr marL="0" indent="0">
              <a:buNone/>
            </a:pPr>
            <a:r>
              <a:rPr lang="en-NP" sz="1600" dirty="0">
                <a:latin typeface="Times New Roman" panose="02020603050405020304" pitchFamily="18" charset="0"/>
                <a:cs typeface="Times New Roman" panose="02020603050405020304" pitchFamily="18" charset="0"/>
              </a:rPr>
              <a:t>9.</a:t>
            </a:r>
            <a:r>
              <a:rPr lang="en-NP" sz="1600" b="1"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Fields </a:t>
            </a:r>
          </a:p>
          <a:p>
            <a:pPr marL="0" indent="0">
              <a:buNone/>
            </a:pPr>
            <a:r>
              <a:rPr lang="en-US" sz="1600" dirty="0">
                <a:latin typeface="Times New Roman" panose="02020603050405020304" pitchFamily="18" charset="0"/>
                <a:cs typeface="Times New Roman" panose="02020603050405020304" pitchFamily="18" charset="0"/>
              </a:rPr>
              <a:t>In order to define the plasma chamber and hence the control on the plasma, we are interested in defining a few different electric and magnetic field configurations. We have a few different field configurations in mind. For the electric field, as of now we have 2 field configurations: </a:t>
            </a:r>
          </a:p>
          <a:p>
            <a:pPr>
              <a:buAutoNum type="arabicPeriod"/>
            </a:pPr>
            <a:r>
              <a:rPr lang="en-US" sz="1600" b="1" dirty="0">
                <a:latin typeface="Times New Roman" panose="02020603050405020304" pitchFamily="18" charset="0"/>
                <a:cs typeface="Times New Roman" panose="02020603050405020304" pitchFamily="18" charset="0"/>
              </a:rPr>
              <a:t>Uniform electric field </a:t>
            </a:r>
            <a:r>
              <a:rPr lang="en-US" sz="1600" b="1" dirty="0" smtClean="0">
                <a:latin typeface="Times New Roman" panose="02020603050405020304" pitchFamily="18" charset="0"/>
                <a:cs typeface="Times New Roman" panose="02020603050405020304" pitchFamily="18" charset="0"/>
              </a:rPr>
              <a:t/>
            </a:r>
            <a:br>
              <a:rPr lang="en-US" sz="1600" b="1"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electric field has the same value everywhere. It is a very simple configuration to think about and use. </a:t>
            </a:r>
          </a:p>
          <a:p>
            <a:pPr marL="0" indent="0">
              <a:buNone/>
            </a:pPr>
            <a:r>
              <a:rPr lang="en-US" sz="1600" dirty="0">
                <a:latin typeface="Times New Roman" panose="02020603050405020304" pitchFamily="18" charset="0"/>
                <a:cs typeface="Times New Roman" panose="02020603050405020304" pitchFamily="18" charset="0"/>
              </a:rPr>
              <a:t>2. </a:t>
            </a:r>
            <a:r>
              <a:rPr lang="en-US" sz="1600" b="1" dirty="0">
                <a:latin typeface="Times New Roman" panose="02020603050405020304" pitchFamily="18" charset="0"/>
                <a:cs typeface="Times New Roman" panose="02020603050405020304" pitchFamily="18" charset="0"/>
              </a:rPr>
              <a:t>Electric field due to an </a:t>
            </a:r>
            <a:r>
              <a:rPr lang="en-US" sz="1600" b="1" dirty="0" smtClean="0">
                <a:latin typeface="Times New Roman" panose="02020603050405020304" pitchFamily="18" charset="0"/>
                <a:cs typeface="Times New Roman" panose="02020603050405020304" pitchFamily="18" charset="0"/>
              </a:rPr>
              <a:t>electrode</a:t>
            </a:r>
            <a:br>
              <a:rPr lang="en-US" sz="1600" b="1" dirty="0" smtClean="0">
                <a:latin typeface="Times New Roman" panose="02020603050405020304" pitchFamily="18" charset="0"/>
                <a:cs typeface="Times New Roman" panose="02020603050405020304" pitchFamily="18" charset="0"/>
              </a:rPr>
            </a:br>
            <a:r>
              <a:rPr lang="en-US" sz="1600" b="1"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We describe the electrode in the following way: Every particle sees the electrode create an electric field created by a pair of capacitor plate at a distance taken only in the x-y plane. This is to say that every point on the electrode; now assumed to be a line along the z-direction, creates an electric field like that created between a pair of capacitor plates, if there is a particle at the same z-coordinate as that point. So currently we use the expression E = V · </a:t>
            </a:r>
            <a:r>
              <a:rPr lang="en-US" sz="1600" dirty="0" err="1">
                <a:latin typeface="Times New Roman" panose="02020603050405020304" pitchFamily="18" charset="0"/>
                <a:cs typeface="Times New Roman" panose="02020603050405020304" pitchFamily="18" charset="0"/>
              </a:rPr>
              <a:t>dr</a:t>
            </a:r>
            <a:r>
              <a:rPr lang="en-US" sz="1600" dirty="0">
                <a:latin typeface="Times New Roman" panose="02020603050405020304" pitchFamily="18" charset="0"/>
                <a:cs typeface="Times New Roman" panose="02020603050405020304" pitchFamily="18" charset="0"/>
              </a:rPr>
              <a:t> where </a:t>
            </a:r>
            <a:r>
              <a:rPr lang="en-US" sz="1600" dirty="0" err="1">
                <a:latin typeface="Times New Roman" panose="02020603050405020304" pitchFamily="18" charset="0"/>
                <a:cs typeface="Times New Roman" panose="02020603050405020304" pitchFamily="18" charset="0"/>
              </a:rPr>
              <a:t>dr</a:t>
            </a:r>
            <a:r>
              <a:rPr lang="en-US" sz="1600" dirty="0">
                <a:latin typeface="Times New Roman" panose="02020603050405020304" pitchFamily="18" charset="0"/>
                <a:cs typeface="Times New Roman" panose="02020603050405020304" pitchFamily="18" charset="0"/>
              </a:rPr>
              <a:t> is a vector whose z-coordinate is zero.</a:t>
            </a:r>
          </a:p>
          <a:p>
            <a:pPr>
              <a:buAutoNum type="arabicPeriod"/>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10</a:t>
            </a:r>
            <a:r>
              <a:rPr lang="en-US" sz="1600" b="1" dirty="0">
                <a:latin typeface="Times New Roman" panose="02020603050405020304" pitchFamily="18" charset="0"/>
                <a:cs typeface="Times New Roman" panose="02020603050405020304" pitchFamily="18" charset="0"/>
              </a:rPr>
              <a:t>. Running different batches </a:t>
            </a:r>
          </a:p>
          <a:p>
            <a:pPr marL="0" indent="0">
              <a:buNone/>
            </a:pPr>
            <a:r>
              <a:rPr lang="en-US" sz="1600" dirty="0">
                <a:latin typeface="Times New Roman" panose="02020603050405020304" pitchFamily="18" charset="0"/>
                <a:cs typeface="Times New Roman" panose="02020603050405020304" pitchFamily="18" charset="0"/>
              </a:rPr>
              <a:t>As discussed earlier we would like to describe different batches of particles, so as to model plasma streams; where the particles are sent into the chamber based on different initialization strategies. The particles are then evolved based on the Boris algorithm. We would then remove the particles to simulate particles exiting the chamber, or being absorbed to form coatings as in different surface engineering processes like Magnetron Sputtering.</a:t>
            </a:r>
            <a:endParaRPr lang="en-NP" sz="1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61038F8-DDBA-AB42-AE11-8C3FBB6DA824}"/>
              </a:ext>
            </a:extLst>
          </p:cNvPr>
          <p:cNvSpPr>
            <a:spLocks noGrp="1"/>
          </p:cNvSpPr>
          <p:nvPr>
            <p:ph type="sldNum" sz="quarter" idx="11"/>
          </p:nvPr>
        </p:nvSpPr>
        <p:spPr/>
        <p:txBody>
          <a:bodyPr/>
          <a:lstStyle/>
          <a:p>
            <a:pPr>
              <a:defRPr/>
            </a:pPr>
            <a:fld id="{5A574AF9-54B2-4954-A529-1353457F4588}" type="slidenum">
              <a:rPr lang="de-DE" smtClean="0"/>
              <a:pPr>
                <a:defRPr/>
              </a:pPr>
              <a:t>20</a:t>
            </a:fld>
            <a:endParaRPr lang="de-DE"/>
          </a:p>
        </p:txBody>
      </p:sp>
    </p:spTree>
    <p:extLst>
      <p:ext uri="{BB962C8B-B14F-4D97-AF65-F5344CB8AC3E}">
        <p14:creationId xmlns:p14="http://schemas.microsoft.com/office/powerpoint/2010/main" val="3444628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5A574AF9-54B2-4954-A529-1353457F4588}" type="slidenum">
              <a:rPr lang="de-DE" smtClean="0">
                <a:latin typeface="Cambria" panose="02040503050406030204" pitchFamily="18" charset="0"/>
              </a:rPr>
              <a:pPr>
                <a:defRPr/>
              </a:pPr>
              <a:t>21</a:t>
            </a:fld>
            <a:endParaRPr lang="de-DE" dirty="0">
              <a:latin typeface="Cambria" panose="02040503050406030204" pitchFamily="18" charset="0"/>
            </a:endParaRPr>
          </a:p>
        </p:txBody>
      </p:sp>
      <p:sp>
        <p:nvSpPr>
          <p:cNvPr id="3" name="Content Placeholder 2"/>
          <p:cNvSpPr>
            <a:spLocks noGrp="1"/>
          </p:cNvSpPr>
          <p:nvPr>
            <p:ph idx="1"/>
          </p:nvPr>
        </p:nvSpPr>
        <p:spPr>
          <a:xfrm>
            <a:off x="317500" y="1657850"/>
            <a:ext cx="9961563" cy="5130007"/>
          </a:xfrm>
        </p:spPr>
        <p:txBody>
          <a:bodyPr/>
          <a:lstStyle/>
          <a:p>
            <a:pPr marL="0" indent="0">
              <a:buNone/>
            </a:pPr>
            <a:r>
              <a:rPr lang="en-US" sz="1800" dirty="0">
                <a:latin typeface="Times New Roman" panose="02020603050405020304" pitchFamily="18" charset="0"/>
                <a:cs typeface="Times New Roman" panose="02020603050405020304" pitchFamily="18" charset="0"/>
              </a:rPr>
              <a:t>The simulation is programmed in </a:t>
            </a:r>
            <a:r>
              <a:rPr lang="en-US" sz="1800" dirty="0" err="1">
                <a:latin typeface="Times New Roman" panose="02020603050405020304" pitchFamily="18" charset="0"/>
                <a:cs typeface="Times New Roman" panose="02020603050405020304" pitchFamily="18" charset="0"/>
              </a:rPr>
              <a:t>jupyter</a:t>
            </a:r>
            <a:r>
              <a:rPr lang="en-US" sz="1800" dirty="0">
                <a:latin typeface="Times New Roman" panose="02020603050405020304" pitchFamily="18" charset="0"/>
                <a:cs typeface="Times New Roman" panose="02020603050405020304" pitchFamily="18" charset="0"/>
              </a:rPr>
              <a:t> notebook files (.</a:t>
            </a:r>
            <a:r>
              <a:rPr lang="en-US" sz="1800" dirty="0" err="1">
                <a:latin typeface="Times New Roman" panose="02020603050405020304" pitchFamily="18" charset="0"/>
                <a:cs typeface="Times New Roman" panose="02020603050405020304" pitchFamily="18" charset="0"/>
              </a:rPr>
              <a:t>ipynb</a:t>
            </a:r>
            <a:r>
              <a:rPr lang="en-US" sz="1800" dirty="0">
                <a:latin typeface="Times New Roman" panose="02020603050405020304" pitchFamily="18" charset="0"/>
                <a:cs typeface="Times New Roman" panose="02020603050405020304" pitchFamily="18" charset="0"/>
              </a:rPr>
              <a:t> extensions) that run python and markdown. The notebooks are available in the following </a:t>
            </a:r>
            <a:r>
              <a:rPr lang="en-US" sz="1800" dirty="0" err="1">
                <a:latin typeface="Times New Roman" panose="02020603050405020304" pitchFamily="18" charset="0"/>
                <a:cs typeface="Times New Roman" panose="02020603050405020304" pitchFamily="18" charset="0"/>
              </a:rPr>
              <a:t>Github</a:t>
            </a:r>
            <a:r>
              <a:rPr lang="en-US" sz="1800" dirty="0">
                <a:latin typeface="Times New Roman" panose="02020603050405020304" pitchFamily="18" charset="0"/>
                <a:cs typeface="Times New Roman" panose="02020603050405020304" pitchFamily="18" charset="0"/>
              </a:rPr>
              <a:t> repository, in the notebooks folder. </a:t>
            </a:r>
          </a:p>
          <a:p>
            <a:pPr marL="0" indent="0">
              <a:buNone/>
            </a:pPr>
            <a:r>
              <a:rPr lang="en-US" sz="1800" dirty="0">
                <a:latin typeface="Times New Roman" panose="02020603050405020304" pitchFamily="18" charset="0"/>
                <a:cs typeface="Times New Roman" panose="02020603050405020304" pitchFamily="18" charset="0"/>
              </a:rPr>
              <a:t>GitHub repository: </a:t>
            </a:r>
            <a:r>
              <a:rPr lang="en-US" sz="1800" dirty="0" smtClean="0">
                <a:latin typeface="Times New Roman" panose="02020603050405020304" pitchFamily="18" charset="0"/>
                <a:cs typeface="Times New Roman" panose="02020603050405020304" pitchFamily="18" charset="0"/>
              </a:rPr>
              <a:t>https://github.com/18BME2104/MagneticMirror </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Algorithm Outline </a:t>
            </a:r>
          </a:p>
          <a:p>
            <a:pPr marL="0" indent="0">
              <a:buNone/>
            </a:pPr>
            <a:r>
              <a:rPr lang="en-US" sz="1800" dirty="0">
                <a:latin typeface="Times New Roman" panose="02020603050405020304" pitchFamily="18" charset="0"/>
                <a:cs typeface="Times New Roman" panose="02020603050405020304" pitchFamily="18" charset="0"/>
              </a:rPr>
              <a:t>Different aspects of the program are discussed based on the different notebooks (</a:t>
            </a:r>
            <a:r>
              <a:rPr lang="en-US" sz="1800" dirty="0" err="1">
                <a:latin typeface="Times New Roman" panose="02020603050405020304" pitchFamily="18" charset="0"/>
                <a:cs typeface="Times New Roman" panose="02020603050405020304" pitchFamily="18" charset="0"/>
              </a:rPr>
              <a:t>ipynb</a:t>
            </a:r>
            <a:r>
              <a:rPr lang="en-US" sz="1800" dirty="0">
                <a:latin typeface="Times New Roman" panose="02020603050405020304" pitchFamily="18" charset="0"/>
                <a:cs typeface="Times New Roman" panose="02020603050405020304" pitchFamily="18" charset="0"/>
              </a:rPr>
              <a:t> files) that describe them. </a:t>
            </a:r>
          </a:p>
          <a:p>
            <a:pPr marL="0" indent="0">
              <a:buNone/>
            </a:pPr>
            <a:r>
              <a:rPr lang="en-US" sz="1800" dirty="0">
                <a:latin typeface="Times New Roman" panose="02020603050405020304" pitchFamily="18" charset="0"/>
                <a:cs typeface="Times New Roman" panose="02020603050405020304" pitchFamily="18" charset="0"/>
              </a:rPr>
              <a:t>Required functionalities and Files: </a:t>
            </a:r>
          </a:p>
          <a:p>
            <a:pPr marL="457200" indent="-457200">
              <a:buAutoNum type="arabicPeriod"/>
            </a:pPr>
            <a:r>
              <a:rPr lang="en-US" sz="1800" dirty="0">
                <a:latin typeface="Times New Roman" panose="02020603050405020304" pitchFamily="18" charset="0"/>
                <a:cs typeface="Times New Roman" panose="02020603050405020304" pitchFamily="18" charset="0"/>
              </a:rPr>
              <a:t>Constants - </a:t>
            </a:r>
            <a:r>
              <a:rPr lang="en-US" sz="1800" dirty="0" err="1">
                <a:latin typeface="Times New Roman" panose="02020603050405020304" pitchFamily="18" charset="0"/>
                <a:cs typeface="Times New Roman" panose="02020603050405020304" pitchFamily="18" charset="0"/>
              </a:rPr>
              <a:t>constants.ipynb</a:t>
            </a:r>
            <a:r>
              <a:rPr lang="en-US" sz="1800" dirty="0">
                <a:latin typeface="Times New Roman" panose="02020603050405020304" pitchFamily="18" charset="0"/>
                <a:cs typeface="Times New Roman" panose="02020603050405020304" pitchFamily="18" charset="0"/>
              </a:rPr>
              <a:t> </a:t>
            </a:r>
          </a:p>
          <a:p>
            <a:pPr marL="457200" indent="-457200">
              <a:buAutoNum type="arabicPeriod"/>
            </a:pPr>
            <a:r>
              <a:rPr lang="en-US" sz="1800" dirty="0">
                <a:latin typeface="Times New Roman" panose="02020603050405020304" pitchFamily="18" charset="0"/>
                <a:cs typeface="Times New Roman" panose="02020603050405020304" pitchFamily="18" charset="0"/>
              </a:rPr>
              <a:t>Particle - </a:t>
            </a:r>
            <a:r>
              <a:rPr lang="en-US" sz="1800" dirty="0" err="1">
                <a:latin typeface="Times New Roman" panose="02020603050405020304" pitchFamily="18" charset="0"/>
                <a:cs typeface="Times New Roman" panose="02020603050405020304" pitchFamily="18" charset="0"/>
              </a:rPr>
              <a:t>particle.ipynb</a:t>
            </a:r>
            <a:endParaRPr lang="en-US" sz="1800" dirty="0">
              <a:latin typeface="Times New Roman" panose="02020603050405020304" pitchFamily="18" charset="0"/>
              <a:cs typeface="Times New Roman" panose="02020603050405020304" pitchFamily="18" charset="0"/>
            </a:endParaRPr>
          </a:p>
          <a:p>
            <a:pPr marL="457200" indent="-457200">
              <a:buAutoNum type="arabicPeriod"/>
            </a:pPr>
            <a:r>
              <a:rPr lang="en-US" sz="1800" dirty="0">
                <a:latin typeface="Times New Roman" panose="02020603050405020304" pitchFamily="18" charset="0"/>
                <a:cs typeface="Times New Roman" panose="02020603050405020304" pitchFamily="18" charset="0"/>
              </a:rPr>
              <a:t>Electric and Magnetic fields - </a:t>
            </a:r>
            <a:r>
              <a:rPr lang="en-US" sz="1800" dirty="0" err="1">
                <a:latin typeface="Times New Roman" panose="02020603050405020304" pitchFamily="18" charset="0"/>
                <a:cs typeface="Times New Roman" panose="02020603050405020304" pitchFamily="18" charset="0"/>
              </a:rPr>
              <a:t>field.ipynb</a:t>
            </a:r>
            <a:endParaRPr lang="en-US" sz="1800" dirty="0">
              <a:latin typeface="Times New Roman" panose="02020603050405020304" pitchFamily="18" charset="0"/>
              <a:cs typeface="Times New Roman" panose="02020603050405020304" pitchFamily="18" charset="0"/>
            </a:endParaRPr>
          </a:p>
          <a:p>
            <a:pPr marL="457200" indent="-457200">
              <a:buAutoNum type="arabicPeriod"/>
            </a:pPr>
            <a:r>
              <a:rPr lang="en-US" sz="1800" dirty="0">
                <a:latin typeface="Times New Roman" panose="02020603050405020304" pitchFamily="18" charset="0"/>
                <a:cs typeface="Times New Roman" panose="02020603050405020304" pitchFamily="18" charset="0"/>
              </a:rPr>
              <a:t>Particle initialization - </a:t>
            </a:r>
            <a:r>
              <a:rPr lang="en-US" sz="1800" dirty="0" err="1">
                <a:latin typeface="Times New Roman" panose="02020603050405020304" pitchFamily="18" charset="0"/>
                <a:cs typeface="Times New Roman" panose="02020603050405020304" pitchFamily="18" charset="0"/>
              </a:rPr>
              <a:t>sampling.ipynb</a:t>
            </a:r>
            <a:endParaRPr lang="en-US" sz="1800" dirty="0">
              <a:latin typeface="Times New Roman" panose="02020603050405020304" pitchFamily="18" charset="0"/>
              <a:cs typeface="Times New Roman" panose="02020603050405020304" pitchFamily="18" charset="0"/>
            </a:endParaRPr>
          </a:p>
          <a:p>
            <a:pPr marL="457200" indent="-457200">
              <a:buAutoNum type="arabicPeriod"/>
            </a:pPr>
            <a:r>
              <a:rPr lang="en-US" sz="1800" dirty="0">
                <a:latin typeface="Times New Roman" panose="02020603050405020304" pitchFamily="18" charset="0"/>
                <a:cs typeface="Times New Roman" panose="02020603050405020304" pitchFamily="18" charset="0"/>
              </a:rPr>
              <a:t>Updating the particles - </a:t>
            </a:r>
            <a:r>
              <a:rPr lang="en-US" sz="1800" dirty="0" err="1">
                <a:latin typeface="Times New Roman" panose="02020603050405020304" pitchFamily="18" charset="0"/>
                <a:cs typeface="Times New Roman" panose="02020603050405020304" pitchFamily="18" charset="0"/>
              </a:rPr>
              <a:t>step.ipynb</a:t>
            </a:r>
            <a:endParaRPr lang="en-US" sz="1800" dirty="0">
              <a:latin typeface="Times New Roman" panose="02020603050405020304" pitchFamily="18" charset="0"/>
              <a:cs typeface="Times New Roman" panose="02020603050405020304" pitchFamily="18" charset="0"/>
            </a:endParaRPr>
          </a:p>
          <a:p>
            <a:pPr marL="457200" indent="-457200">
              <a:buAutoNum type="arabicPeriod"/>
            </a:pPr>
            <a:r>
              <a:rPr lang="en-US" sz="1800" dirty="0">
                <a:latin typeface="Times New Roman" panose="02020603050405020304" pitchFamily="18" charset="0"/>
                <a:cs typeface="Times New Roman" panose="02020603050405020304" pitchFamily="18" charset="0"/>
              </a:rPr>
              <a:t>Batches of updates - </a:t>
            </a:r>
            <a:r>
              <a:rPr lang="en-US" sz="1800" dirty="0" err="1">
                <a:latin typeface="Times New Roman" panose="02020603050405020304" pitchFamily="18" charset="0"/>
                <a:cs typeface="Times New Roman" panose="02020603050405020304" pitchFamily="18" charset="0"/>
              </a:rPr>
              <a:t>run.ipynb</a:t>
            </a:r>
            <a:endParaRPr lang="en-US" sz="1800" dirty="0">
              <a:latin typeface="Times New Roman" panose="02020603050405020304" pitchFamily="18" charset="0"/>
              <a:cs typeface="Times New Roman" panose="02020603050405020304" pitchFamily="18" charset="0"/>
            </a:endParaRPr>
          </a:p>
          <a:p>
            <a:pPr marL="457200" indent="-457200">
              <a:buAutoNum type="arabicPeriod"/>
            </a:pPr>
            <a:r>
              <a:rPr lang="en-US" sz="1800" dirty="0">
                <a:latin typeface="Times New Roman" panose="02020603050405020304" pitchFamily="18" charset="0"/>
                <a:cs typeface="Times New Roman" panose="02020603050405020304" pitchFamily="18" charset="0"/>
              </a:rPr>
              <a:t>Plotting - </a:t>
            </a:r>
            <a:r>
              <a:rPr lang="en-US" sz="1800" dirty="0" err="1">
                <a:latin typeface="Times New Roman" panose="02020603050405020304" pitchFamily="18" charset="0"/>
                <a:cs typeface="Times New Roman" panose="02020603050405020304" pitchFamily="18" charset="0"/>
              </a:rPr>
              <a:t>plot.ipynb</a:t>
            </a:r>
            <a:endParaRPr lang="en-US" sz="1800" dirty="0">
              <a:latin typeface="Times New Roman" panose="02020603050405020304" pitchFamily="18" charset="0"/>
              <a:cs typeface="Times New Roman" panose="02020603050405020304" pitchFamily="18" charset="0"/>
            </a:endParaRPr>
          </a:p>
        </p:txBody>
      </p:sp>
      <p:sp>
        <p:nvSpPr>
          <p:cNvPr id="7" name="Rectangle 6"/>
          <p:cNvSpPr/>
          <p:nvPr/>
        </p:nvSpPr>
        <p:spPr>
          <a:xfrm>
            <a:off x="24732" y="7192868"/>
            <a:ext cx="10363200" cy="281937"/>
          </a:xfrm>
          <a:prstGeom prst="rect">
            <a:avLst/>
          </a:prstGeom>
        </p:spPr>
        <p:txBody>
          <a:bodyPr wrap="square">
            <a:spAutoFit/>
          </a:bodyPr>
          <a:lstStyle/>
          <a:p>
            <a:pPr eaLnBrk="1" hangingPunct="1"/>
            <a:r>
              <a:rPr lang="en-US" sz="1100" i="0" u="none" dirty="0">
                <a:solidFill>
                  <a:srgbClr val="C00000"/>
                </a:solidFill>
                <a:latin typeface="Calibri" panose="020F0502020204030204" pitchFamily="34" charset="0"/>
                <a:cs typeface="Calibri" panose="020F0502020204030204" pitchFamily="34" charset="0"/>
              </a:rPr>
              <a:t>B.Tech. Mechanical Engineering/Production and Industrial Engineering/Mechanical with Specialization in Energy Engineering – First Review Presentation - SMEC</a:t>
            </a:r>
          </a:p>
        </p:txBody>
      </p:sp>
      <p:pic>
        <p:nvPicPr>
          <p:cNvPr id="8" name="Picture 1">
            <a:extLst>
              <a:ext uri="{FF2B5EF4-FFF2-40B4-BE49-F238E27FC236}">
                <a16:creationId xmlns:a16="http://schemas.microsoft.com/office/drawing/2014/main" id="{8D92BC4A-5939-46F8-A0DD-B87175ACDE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0638" y="11662"/>
            <a:ext cx="3052762" cy="1009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Title 1">
            <a:extLst>
              <a:ext uri="{FF2B5EF4-FFF2-40B4-BE49-F238E27FC236}">
                <a16:creationId xmlns:a16="http://schemas.microsoft.com/office/drawing/2014/main" id="{6C8A1861-79CB-487B-9FB5-D5D954741A43}"/>
              </a:ext>
            </a:extLst>
          </p:cNvPr>
          <p:cNvSpPr txBox="1">
            <a:spLocks/>
          </p:cNvSpPr>
          <p:nvPr/>
        </p:nvSpPr>
        <p:spPr bwMode="gray">
          <a:xfrm>
            <a:off x="165100" y="199231"/>
            <a:ext cx="6767512" cy="560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lvl1pPr algn="l" defTabSz="1042988" rtl="0" eaLnBrk="0" fontAlgn="base" hangingPunct="0">
              <a:spcBef>
                <a:spcPct val="0"/>
              </a:spcBef>
              <a:spcAft>
                <a:spcPct val="0"/>
              </a:spcAft>
              <a:defRPr sz="2400" b="1">
                <a:solidFill>
                  <a:schemeClr val="tx1"/>
                </a:solidFill>
                <a:latin typeface="+mj-lt"/>
                <a:ea typeface="+mj-ea"/>
                <a:cs typeface="+mj-cs"/>
              </a:defRPr>
            </a:lvl1pPr>
            <a:lvl2pPr algn="l" defTabSz="1042988" rtl="0" eaLnBrk="0" fontAlgn="base" hangingPunct="0">
              <a:spcBef>
                <a:spcPct val="0"/>
              </a:spcBef>
              <a:spcAft>
                <a:spcPct val="0"/>
              </a:spcAft>
              <a:defRPr sz="2400" b="1">
                <a:solidFill>
                  <a:schemeClr val="tx1"/>
                </a:solidFill>
                <a:latin typeface="Arial" charset="0"/>
                <a:cs typeface="Arial" charset="0"/>
              </a:defRPr>
            </a:lvl2pPr>
            <a:lvl3pPr algn="l" defTabSz="1042988" rtl="0" eaLnBrk="0" fontAlgn="base" hangingPunct="0">
              <a:spcBef>
                <a:spcPct val="0"/>
              </a:spcBef>
              <a:spcAft>
                <a:spcPct val="0"/>
              </a:spcAft>
              <a:defRPr sz="2400" b="1">
                <a:solidFill>
                  <a:schemeClr val="tx1"/>
                </a:solidFill>
                <a:latin typeface="Arial" charset="0"/>
                <a:cs typeface="Arial" charset="0"/>
              </a:defRPr>
            </a:lvl3pPr>
            <a:lvl4pPr algn="l" defTabSz="1042988" rtl="0" eaLnBrk="0" fontAlgn="base" hangingPunct="0">
              <a:spcBef>
                <a:spcPct val="0"/>
              </a:spcBef>
              <a:spcAft>
                <a:spcPct val="0"/>
              </a:spcAft>
              <a:defRPr sz="2400" b="1">
                <a:solidFill>
                  <a:schemeClr val="tx1"/>
                </a:solidFill>
                <a:latin typeface="Arial" charset="0"/>
                <a:cs typeface="Arial" charset="0"/>
              </a:defRPr>
            </a:lvl4pPr>
            <a:lvl5pPr algn="l" defTabSz="1042988" rtl="0" eaLnBrk="0" fontAlgn="base" hangingPunct="0">
              <a:spcBef>
                <a:spcPct val="0"/>
              </a:spcBef>
              <a:spcAft>
                <a:spcPct val="0"/>
              </a:spcAft>
              <a:defRPr sz="2400" b="1">
                <a:solidFill>
                  <a:schemeClr val="tx1"/>
                </a:solidFill>
                <a:latin typeface="Arial" charset="0"/>
                <a:cs typeface="Arial" charset="0"/>
              </a:defRPr>
            </a:lvl5pPr>
            <a:lvl6pPr marL="457200" algn="l" defTabSz="1042988" rtl="0" fontAlgn="base">
              <a:spcBef>
                <a:spcPct val="0"/>
              </a:spcBef>
              <a:spcAft>
                <a:spcPct val="0"/>
              </a:spcAft>
              <a:defRPr sz="1600">
                <a:solidFill>
                  <a:schemeClr val="tx1"/>
                </a:solidFill>
                <a:latin typeface="Arial" charset="0"/>
                <a:cs typeface="Arial" charset="0"/>
              </a:defRPr>
            </a:lvl6pPr>
            <a:lvl7pPr marL="914400" algn="l" defTabSz="1042988" rtl="0" fontAlgn="base">
              <a:spcBef>
                <a:spcPct val="0"/>
              </a:spcBef>
              <a:spcAft>
                <a:spcPct val="0"/>
              </a:spcAft>
              <a:defRPr sz="1600">
                <a:solidFill>
                  <a:schemeClr val="tx1"/>
                </a:solidFill>
                <a:latin typeface="Arial" charset="0"/>
                <a:cs typeface="Arial" charset="0"/>
              </a:defRPr>
            </a:lvl7pPr>
            <a:lvl8pPr marL="1371600" algn="l" defTabSz="1042988" rtl="0" fontAlgn="base">
              <a:spcBef>
                <a:spcPct val="0"/>
              </a:spcBef>
              <a:spcAft>
                <a:spcPct val="0"/>
              </a:spcAft>
              <a:defRPr sz="1600">
                <a:solidFill>
                  <a:schemeClr val="tx1"/>
                </a:solidFill>
                <a:latin typeface="Arial" charset="0"/>
                <a:cs typeface="Arial" charset="0"/>
              </a:defRPr>
            </a:lvl8pPr>
            <a:lvl9pPr marL="1828800" algn="l" defTabSz="1042988" rtl="0" fontAlgn="base">
              <a:spcBef>
                <a:spcPct val="0"/>
              </a:spcBef>
              <a:spcAft>
                <a:spcPct val="0"/>
              </a:spcAft>
              <a:defRPr sz="1600">
                <a:solidFill>
                  <a:schemeClr val="tx1"/>
                </a:solidFill>
                <a:latin typeface="Arial" charset="0"/>
                <a:cs typeface="Arial" charset="0"/>
              </a:defRPr>
            </a:lvl9pPr>
          </a:lstStyle>
          <a:p>
            <a:pPr>
              <a:lnSpc>
                <a:spcPct val="100000"/>
              </a:lnSpc>
              <a:buFontTx/>
            </a:pPr>
            <a:r>
              <a:rPr lang="en-US" sz="3600" i="0" u="none" kern="0" dirty="0">
                <a:solidFill>
                  <a:srgbClr val="C00000"/>
                </a:solidFill>
                <a:latin typeface="Cambria" panose="02040503050406030204" pitchFamily="18" charset="0"/>
              </a:rPr>
              <a:t>Work carried out so far</a:t>
            </a:r>
            <a:endParaRPr lang="en-IN" sz="3600" i="0" u="none" kern="0" dirty="0">
              <a:solidFill>
                <a:srgbClr val="C00000"/>
              </a:solidFill>
              <a:latin typeface="Cambria" panose="02040503050406030204" pitchFamily="18" charset="0"/>
            </a:endParaRPr>
          </a:p>
        </p:txBody>
      </p:sp>
    </p:spTree>
    <p:extLst>
      <p:ext uri="{BB962C8B-B14F-4D97-AF65-F5344CB8AC3E}">
        <p14:creationId xmlns:p14="http://schemas.microsoft.com/office/powerpoint/2010/main" val="31410654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5700" y="923926"/>
            <a:ext cx="6767512" cy="560387"/>
          </a:xfrm>
        </p:spPr>
        <p:txBody>
          <a:bodyPr/>
          <a:lstStyle/>
          <a:p>
            <a:r>
              <a:rPr lang="en-US" sz="3600" dirty="0">
                <a:solidFill>
                  <a:srgbClr val="C00000"/>
                </a:solidFill>
                <a:latin typeface="Cambria" panose="02040503050406030204" pitchFamily="18" charset="0"/>
              </a:rPr>
              <a:t>Work carried out so far</a:t>
            </a:r>
            <a:r>
              <a:rPr lang="en-IN" sz="3600" dirty="0">
                <a:solidFill>
                  <a:srgbClr val="C00000"/>
                </a:solidFill>
                <a:latin typeface="Cambria" panose="02040503050406030204" pitchFamily="18" charset="0"/>
              </a:rPr>
              <a:t/>
            </a:r>
            <a:br>
              <a:rPr lang="en-IN" sz="3600" dirty="0">
                <a:solidFill>
                  <a:srgbClr val="C00000"/>
                </a:solidFill>
                <a:latin typeface="Cambria" panose="02040503050406030204" pitchFamily="18" charset="0"/>
              </a:rPr>
            </a:br>
            <a:endParaRPr lang="en-US" sz="3600" dirty="0">
              <a:solidFill>
                <a:srgbClr val="C00000"/>
              </a:solidFill>
              <a:latin typeface="Cambria" panose="02040503050406030204" pitchFamily="18" charset="0"/>
            </a:endParaRPr>
          </a:p>
        </p:txBody>
      </p:sp>
      <p:sp>
        <p:nvSpPr>
          <p:cNvPr id="3" name="Content Placeholder 2"/>
          <p:cNvSpPr>
            <a:spLocks noGrp="1"/>
          </p:cNvSpPr>
          <p:nvPr>
            <p:ph idx="1"/>
          </p:nvPr>
        </p:nvSpPr>
        <p:spPr/>
        <p:txBody>
          <a:bodyPr/>
          <a:lstStyle/>
          <a:p>
            <a:pPr marL="0" indent="0">
              <a:buNone/>
            </a:pPr>
            <a:r>
              <a:rPr lang="en-US" sz="1800" dirty="0" smtClean="0">
                <a:latin typeface="Times New Roman" panose="02020603050405020304" pitchFamily="18" charset="0"/>
                <a:cs typeface="Times New Roman" panose="02020603050405020304" pitchFamily="18" charset="0"/>
              </a:rPr>
              <a:t>1. </a:t>
            </a:r>
            <a:r>
              <a:rPr lang="en-US" sz="1800" b="1" dirty="0" smtClean="0">
                <a:latin typeface="Times New Roman" panose="02020603050405020304" pitchFamily="18" charset="0"/>
                <a:cs typeface="Times New Roman" panose="02020603050405020304" pitchFamily="18" charset="0"/>
              </a:rPr>
              <a:t>Constants </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constants.ipynb</a:t>
            </a:r>
            <a:r>
              <a:rPr lang="en-US" sz="1800" b="1" dirty="0">
                <a:latin typeface="Times New Roman" panose="02020603050405020304" pitchFamily="18" charset="0"/>
                <a:cs typeface="Times New Roman" panose="02020603050405020304" pitchFamily="18" charset="0"/>
              </a:rPr>
              <a:t> </a:t>
            </a:r>
            <a:endParaRPr lang="en-US" sz="1800" b="1" dirty="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The </a:t>
            </a:r>
            <a:r>
              <a:rPr lang="en-US" sz="1800" dirty="0" err="1">
                <a:latin typeface="Times New Roman" panose="02020603050405020304" pitchFamily="18" charset="0"/>
                <a:cs typeface="Times New Roman" panose="02020603050405020304" pitchFamily="18" charset="0"/>
              </a:rPr>
              <a:t>constants.ipynb</a:t>
            </a:r>
            <a:r>
              <a:rPr lang="en-US" sz="1800" dirty="0">
                <a:latin typeface="Times New Roman" panose="02020603050405020304" pitchFamily="18" charset="0"/>
                <a:cs typeface="Times New Roman" panose="02020603050405020304" pitchFamily="18" charset="0"/>
              </a:rPr>
              <a:t> notebook describes some constants useful in the program. Some useful constants are e (electron charge) me (electron mass), charges and masses of ions in the plasma, </a:t>
            </a:r>
            <a:r>
              <a:rPr lang="en-US" sz="1800" dirty="0" err="1">
                <a:latin typeface="Times New Roman" panose="02020603050405020304" pitchFamily="18" charset="0"/>
                <a:cs typeface="Times New Roman" panose="02020603050405020304" pitchFamily="18" charset="0"/>
              </a:rPr>
              <a:t>a.m.u</a:t>
            </a:r>
            <a:r>
              <a:rPr lang="en-US" sz="1800" dirty="0">
                <a:latin typeface="Times New Roman" panose="02020603050405020304" pitchFamily="18" charset="0"/>
                <a:cs typeface="Times New Roman" panose="02020603050405020304" pitchFamily="18" charset="0"/>
              </a:rPr>
              <a:t> (atomic mass unit), N</a:t>
            </a:r>
            <a:r>
              <a:rPr lang="en-US" sz="1800" baseline="-25000" dirty="0">
                <a:latin typeface="Times New Roman" panose="02020603050405020304" pitchFamily="18" charset="0"/>
                <a:cs typeface="Times New Roman" panose="02020603050405020304" pitchFamily="18" charset="0"/>
              </a:rPr>
              <a:t>A</a:t>
            </a:r>
            <a:r>
              <a:rPr lang="en-US" sz="1800" dirty="0">
                <a:latin typeface="Times New Roman" panose="02020603050405020304" pitchFamily="18" charset="0"/>
                <a:cs typeface="Times New Roman" panose="02020603050405020304" pitchFamily="18" charset="0"/>
              </a:rPr>
              <a:t> (Avogadro’s number</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permittivity of vacuum), µ</a:t>
            </a:r>
            <a:r>
              <a:rPr lang="en-US" sz="1800" baseline="-25000" dirty="0">
                <a:latin typeface="Times New Roman" panose="02020603050405020304" pitchFamily="18" charset="0"/>
                <a:cs typeface="Times New Roman" panose="02020603050405020304" pitchFamily="18" charset="0"/>
              </a:rPr>
              <a:t>0</a:t>
            </a:r>
            <a:r>
              <a:rPr lang="en-US" sz="1800" dirty="0">
                <a:latin typeface="Times New Roman" panose="02020603050405020304" pitchFamily="18" charset="0"/>
                <a:cs typeface="Times New Roman" panose="02020603050405020304" pitchFamily="18" charset="0"/>
              </a:rPr>
              <a:t> (permeability of vacuum), K or k</a:t>
            </a:r>
            <a:r>
              <a:rPr lang="en-US" sz="1800" baseline="-25000" dirty="0">
                <a:latin typeface="Times New Roman" panose="02020603050405020304" pitchFamily="18" charset="0"/>
                <a:cs typeface="Times New Roman" panose="02020603050405020304" pitchFamily="18" charset="0"/>
              </a:rPr>
              <a:t>B</a:t>
            </a:r>
            <a:r>
              <a:rPr lang="en-US" sz="1800" dirty="0">
                <a:latin typeface="Times New Roman" panose="02020603050405020304" pitchFamily="18" charset="0"/>
                <a:cs typeface="Times New Roman" panose="02020603050405020304" pitchFamily="18" charset="0"/>
              </a:rPr>
              <a:t> (Boltzmann’s constant), etc</a:t>
            </a:r>
            <a:r>
              <a:rPr lang="en-US" sz="1800" dirty="0" smtClean="0">
                <a:latin typeface="Times New Roman" panose="02020603050405020304" pitchFamily="18" charset="0"/>
                <a:cs typeface="Times New Roman" panose="02020603050405020304" pitchFamily="18" charset="0"/>
              </a:rPr>
              <a:t>.</a:t>
            </a:r>
          </a:p>
          <a:p>
            <a:pPr marL="0" indent="0">
              <a:buNone/>
            </a:pPr>
            <a:r>
              <a:rPr lang="en-US" sz="1800" dirty="0" smtClean="0">
                <a:latin typeface="Times New Roman" panose="02020603050405020304" pitchFamily="18" charset="0"/>
                <a:cs typeface="Times New Roman" panose="02020603050405020304" pitchFamily="18" charset="0"/>
              </a:rPr>
              <a:t>2. </a:t>
            </a:r>
            <a:r>
              <a:rPr lang="en-US" sz="1800" b="1" dirty="0" smtClean="0">
                <a:latin typeface="Times New Roman" panose="02020603050405020304" pitchFamily="18" charset="0"/>
                <a:cs typeface="Times New Roman" panose="02020603050405020304" pitchFamily="18" charset="0"/>
              </a:rPr>
              <a:t>Particle </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particle.ipynb</a:t>
            </a:r>
            <a:r>
              <a:rPr lang="en-US" sz="1800" b="1" dirty="0">
                <a:latin typeface="Times New Roman" panose="02020603050405020304" pitchFamily="18" charset="0"/>
                <a:cs typeface="Times New Roman" panose="02020603050405020304" pitchFamily="18" charset="0"/>
              </a:rPr>
              <a:t> </a:t>
            </a:r>
            <a:r>
              <a:rPr lang="en-US" dirty="0"/>
              <a:t/>
            </a:r>
            <a:br>
              <a:rPr lang="en-US" dirty="0"/>
            </a:br>
            <a:r>
              <a:rPr lang="en-US" sz="1800" dirty="0" smtClean="0">
                <a:latin typeface="Times New Roman" panose="02020603050405020304" pitchFamily="18" charset="0"/>
                <a:cs typeface="Times New Roman" panose="02020603050405020304" pitchFamily="18" charset="0"/>
              </a:rPr>
              <a:t>The </a:t>
            </a:r>
            <a:r>
              <a:rPr lang="en-US" sz="1800" dirty="0" err="1">
                <a:latin typeface="Times New Roman" panose="02020603050405020304" pitchFamily="18" charset="0"/>
                <a:cs typeface="Times New Roman" panose="02020603050405020304" pitchFamily="18" charset="0"/>
              </a:rPr>
              <a:t>particle.ipynb</a:t>
            </a:r>
            <a:r>
              <a:rPr lang="en-US" sz="1800" dirty="0">
                <a:latin typeface="Times New Roman" panose="02020603050405020304" pitchFamily="18" charset="0"/>
                <a:cs typeface="Times New Roman" panose="02020603050405020304" pitchFamily="18" charset="0"/>
              </a:rPr>
              <a:t> notebook describes the state of a particle; its position, velocity, mass, charge, name, and optionally acceleration (which is set to 0 as default if it is not required to track the acceleration of a particle) as of now.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Currently the Boris algorithm as discussed earlier, is an update strategy defined to update the state of a particle. Other strategies could be defined in new functions in the class. </a:t>
            </a:r>
            <a:r>
              <a:rPr lang="en-US" sz="1800" dirty="0">
                <a:latin typeface="Times New Roman" panose="02020603050405020304" pitchFamily="18" charset="0"/>
                <a:cs typeface="Times New Roman" panose="02020603050405020304" pitchFamily="18" charset="0"/>
              </a:rPr>
              <a:t>However, Boris algorithm is good enough for us to get started</a:t>
            </a:r>
            <a:r>
              <a:rPr lang="en-US" sz="1800" dirty="0" smtClean="0">
                <a:latin typeface="Times New Roman" panose="02020603050405020304" pitchFamily="18" charset="0"/>
                <a:cs typeface="Times New Roman" panose="02020603050405020304" pitchFamily="18" charset="0"/>
              </a:rPr>
              <a:t>.</a:t>
            </a:r>
          </a:p>
          <a:p>
            <a:pPr marL="0" indent="0">
              <a:buNone/>
            </a:pPr>
            <a:r>
              <a:rPr lang="en-US" sz="1600" b="1" dirty="0"/>
              <a:t>Electric and Magnetic fields - </a:t>
            </a:r>
            <a:r>
              <a:rPr lang="en-US" sz="1600" b="1" dirty="0" err="1"/>
              <a:t>field.ipynb</a:t>
            </a:r>
            <a:r>
              <a:rPr lang="en-US" sz="1600" b="1" dirty="0"/>
              <a:t> </a:t>
            </a:r>
            <a:br>
              <a:rPr lang="en-US" sz="1600" b="1" dirty="0"/>
            </a:br>
            <a:r>
              <a:rPr lang="en-US" sz="1600" dirty="0"/>
              <a:t>Electric and Magnetic field configurations described in </a:t>
            </a:r>
            <a:r>
              <a:rPr lang="en-US" sz="1600" b="1" dirty="0" err="1"/>
              <a:t>field.ipynb</a:t>
            </a:r>
            <a:r>
              <a:rPr lang="en-US" sz="1600" dirty="0"/>
              <a:t>. </a:t>
            </a:r>
            <a:br>
              <a:rPr lang="en-US" sz="1600" dirty="0"/>
            </a:br>
            <a:r>
              <a:rPr lang="en-US" sz="1600" dirty="0"/>
              <a:t>Currently </a:t>
            </a:r>
            <a:r>
              <a:rPr lang="en-US" sz="1600" b="1" dirty="0"/>
              <a:t>Uniform Electric field</a:t>
            </a:r>
            <a:r>
              <a:rPr lang="en-US" sz="1600" dirty="0"/>
              <a:t> and the </a:t>
            </a:r>
            <a:r>
              <a:rPr lang="en-US" sz="1600" b="1" dirty="0"/>
              <a:t>Radial Electric field</a:t>
            </a:r>
            <a:r>
              <a:rPr lang="en-US" sz="1600" dirty="0"/>
              <a:t> (the field depends on the particle’s position) created by an electrode are available to set up electric fields. Uniform Magnetic field and Magnetic field created by a Helmholtz coil and that by two Helmholtz coils are available</a:t>
            </a:r>
            <a:endParaRPr lang="en-US" sz="1050" dirty="0">
              <a:latin typeface="Times New Roman" panose="02020603050405020304" pitchFamily="18" charset="0"/>
              <a:cs typeface="Times New Roman" panose="02020603050405020304" pitchFamily="18" charset="0"/>
            </a:endParaRPr>
          </a:p>
          <a:p>
            <a:r>
              <a:rPr lang="en-US" sz="1050" dirty="0">
                <a:latin typeface="Times New Roman" panose="02020603050405020304" pitchFamily="18" charset="0"/>
                <a:cs typeface="Times New Roman" panose="02020603050405020304" pitchFamily="18" charset="0"/>
              </a:rPr>
              <a:t> </a:t>
            </a:r>
          </a:p>
          <a:p>
            <a:pPr marL="0" indent="0">
              <a:buNone/>
            </a:pPr>
            <a:endParaRPr lang="en-US" sz="1050" dirty="0">
              <a:latin typeface="Times New Roman" panose="02020603050405020304" pitchFamily="18" charset="0"/>
              <a:cs typeface="Times New Roman" panose="02020603050405020304" pitchFamily="18" charset="0"/>
            </a:endParaRPr>
          </a:p>
          <a:p>
            <a:endParaRPr lang="en-US" sz="105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1"/>
          </p:nvPr>
        </p:nvSpPr>
        <p:spPr/>
        <p:txBody>
          <a:bodyPr/>
          <a:lstStyle/>
          <a:p>
            <a:pPr>
              <a:defRPr/>
            </a:pPr>
            <a:fld id="{5A574AF9-54B2-4954-A529-1353457F4588}" type="slidenum">
              <a:rPr lang="de-DE" smtClean="0"/>
              <a:pPr>
                <a:defRPr/>
              </a:pPr>
              <a:t>22</a:t>
            </a:fld>
            <a:endParaRPr lang="de-DE"/>
          </a:p>
        </p:txBody>
      </p:sp>
      <p:pic>
        <p:nvPicPr>
          <p:cNvPr id="21" name="Picture 20"/>
          <p:cNvPicPr/>
          <p:nvPr/>
        </p:nvPicPr>
        <p:blipFill>
          <a:blip r:embed="rId2"/>
          <a:stretch>
            <a:fillRect/>
          </a:stretch>
        </p:blipFill>
        <p:spPr>
          <a:xfrm>
            <a:off x="6032500" y="2485231"/>
            <a:ext cx="316230" cy="304800"/>
          </a:xfrm>
          <a:prstGeom prst="rect">
            <a:avLst/>
          </a:prstGeom>
        </p:spPr>
      </p:pic>
    </p:spTree>
    <p:extLst>
      <p:ext uri="{BB962C8B-B14F-4D97-AF65-F5344CB8AC3E}">
        <p14:creationId xmlns:p14="http://schemas.microsoft.com/office/powerpoint/2010/main" val="25743399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3013" y="923926"/>
            <a:ext cx="6767512" cy="560387"/>
          </a:xfrm>
        </p:spPr>
        <p:txBody>
          <a:bodyPr/>
          <a:lstStyle/>
          <a:p>
            <a:r>
              <a:rPr lang="en-US" sz="3600" dirty="0">
                <a:solidFill>
                  <a:srgbClr val="C00000"/>
                </a:solidFill>
                <a:latin typeface="Cambria" panose="02040503050406030204" pitchFamily="18" charset="0"/>
              </a:rPr>
              <a:t>Work carried out so far</a:t>
            </a:r>
            <a:r>
              <a:rPr lang="en-IN" sz="3600" dirty="0">
                <a:solidFill>
                  <a:srgbClr val="C00000"/>
                </a:solidFill>
                <a:latin typeface="Cambria" panose="02040503050406030204" pitchFamily="18" charset="0"/>
              </a:rPr>
              <a:t/>
            </a:r>
            <a:br>
              <a:rPr lang="en-IN" sz="3600" dirty="0">
                <a:solidFill>
                  <a:srgbClr val="C00000"/>
                </a:solidFill>
                <a:latin typeface="Cambria" panose="02040503050406030204" pitchFamily="18" charset="0"/>
              </a:rPr>
            </a:br>
            <a:endParaRPr lang="en-US" sz="3600" dirty="0">
              <a:solidFill>
                <a:srgbClr val="C00000"/>
              </a:solidFill>
              <a:latin typeface="Cambria" panose="02040503050406030204" pitchFamily="18" charset="0"/>
            </a:endParaRPr>
          </a:p>
        </p:txBody>
      </p:sp>
      <p:sp>
        <p:nvSpPr>
          <p:cNvPr id="3" name="Content Placeholder 2"/>
          <p:cNvSpPr>
            <a:spLocks noGrp="1"/>
          </p:cNvSpPr>
          <p:nvPr>
            <p:ph idx="1"/>
          </p:nvPr>
        </p:nvSpPr>
        <p:spPr>
          <a:xfrm>
            <a:off x="865188" y="1463676"/>
            <a:ext cx="9036050" cy="5140325"/>
          </a:xfrm>
        </p:spPr>
        <p:txBody>
          <a:bodyPr/>
          <a:lstStyle/>
          <a:p>
            <a:pPr marL="0" indent="0">
              <a:buNone/>
            </a:pPr>
            <a:r>
              <a:rPr lang="en-US" sz="1600" b="1" dirty="0" smtClean="0"/>
              <a:t>4. Particle </a:t>
            </a:r>
            <a:r>
              <a:rPr lang="en-US" sz="1600" b="1" dirty="0"/>
              <a:t>initialization - </a:t>
            </a:r>
            <a:r>
              <a:rPr lang="en-US" sz="1600" b="1" dirty="0" err="1"/>
              <a:t>sampling.ipynb</a:t>
            </a:r>
            <a:r>
              <a:rPr lang="en-US" sz="1600" dirty="0"/>
              <a:t/>
            </a:r>
            <a:br>
              <a:rPr lang="en-US" sz="1600" dirty="0"/>
            </a:br>
            <a:r>
              <a:rPr lang="en-US" sz="1600" dirty="0"/>
              <a:t> The initial positions and velocities of the particles play an important role in the evolution of their state under the influence of electric and magnetic fields. The initial distribution of positions and velocities define where the particles start in the setup (or lab apparatus); for example where they are injected into a sputtering chamber through valves, and what velocities they start with; for example what potential they are accelerated through or what parameters were used for the pumps used to pump the particles in.</a:t>
            </a:r>
            <a:br>
              <a:rPr lang="en-US" sz="1600" dirty="0"/>
            </a:br>
            <a:endParaRPr lang="en-US" sz="1600" dirty="0" smtClean="0"/>
          </a:p>
          <a:p>
            <a:pPr marL="0" indent="0">
              <a:buNone/>
            </a:pPr>
            <a:r>
              <a:rPr lang="en-US" sz="1600" dirty="0" smtClean="0"/>
              <a:t>5. </a:t>
            </a:r>
            <a:r>
              <a:rPr lang="en-US" sz="1600" b="1" dirty="0" smtClean="0"/>
              <a:t>Updating </a:t>
            </a:r>
            <a:r>
              <a:rPr lang="en-US" sz="1600" b="1" dirty="0"/>
              <a:t>the particles - </a:t>
            </a:r>
            <a:r>
              <a:rPr lang="en-US" sz="1600" b="1" dirty="0" err="1"/>
              <a:t>step.ipynb</a:t>
            </a:r>
            <a:r>
              <a:rPr lang="en-US" sz="1600" dirty="0"/>
              <a:t/>
            </a:r>
            <a:br>
              <a:rPr lang="en-US" sz="1600" dirty="0"/>
            </a:br>
            <a:r>
              <a:rPr lang="en-US" sz="1600" dirty="0"/>
              <a:t> </a:t>
            </a:r>
            <a:r>
              <a:rPr lang="en-US" sz="1600" dirty="0" smtClean="0"/>
              <a:t>The </a:t>
            </a:r>
            <a:r>
              <a:rPr lang="en-US" sz="1600" dirty="0"/>
              <a:t>Step class is concerned with </a:t>
            </a:r>
            <a:r>
              <a:rPr lang="en-US" sz="1600" b="1" dirty="0"/>
              <a:t>initializing particles</a:t>
            </a:r>
            <a:r>
              <a:rPr lang="en-US" sz="1600" dirty="0"/>
              <a:t>, </a:t>
            </a:r>
            <a:r>
              <a:rPr lang="en-US" sz="1600" b="1" dirty="0"/>
              <a:t>defining the fields</a:t>
            </a:r>
            <a:r>
              <a:rPr lang="en-US" sz="1600" dirty="0"/>
              <a:t>, and </a:t>
            </a:r>
            <a:r>
              <a:rPr lang="en-US" sz="1600" b="1" dirty="0"/>
              <a:t>updating the </a:t>
            </a:r>
            <a:r>
              <a:rPr lang="en-US" sz="1600" b="1" dirty="0" smtClean="0"/>
              <a:t>states </a:t>
            </a:r>
            <a:r>
              <a:rPr lang="en-US" sz="1600" b="1" dirty="0"/>
              <a:t>of the particles</a:t>
            </a:r>
            <a:r>
              <a:rPr lang="en-US" sz="1600" dirty="0"/>
              <a:t> (positions and velocities) under the action of electric and magnetic </a:t>
            </a:r>
            <a:r>
              <a:rPr lang="en-US" sz="1600" dirty="0" smtClean="0"/>
              <a:t>fields</a:t>
            </a:r>
          </a:p>
          <a:p>
            <a:pPr marL="0" indent="0">
              <a:buNone/>
            </a:pPr>
            <a:r>
              <a:rPr lang="en-US" sz="1600" dirty="0" smtClean="0"/>
              <a:t>To use sampled positions and velocities that have been saved in csv files, some reading functionality is useful to load these positions and velocities to be used during initialization.</a:t>
            </a:r>
            <a:br>
              <a:rPr lang="en-US" sz="1600" dirty="0" smtClean="0"/>
            </a:br>
            <a:endParaRPr lang="en-US" sz="1000" dirty="0"/>
          </a:p>
        </p:txBody>
      </p:sp>
      <p:sp>
        <p:nvSpPr>
          <p:cNvPr id="4" name="Slide Number Placeholder 3"/>
          <p:cNvSpPr>
            <a:spLocks noGrp="1"/>
          </p:cNvSpPr>
          <p:nvPr>
            <p:ph type="sldNum" sz="quarter" idx="11"/>
          </p:nvPr>
        </p:nvSpPr>
        <p:spPr/>
        <p:txBody>
          <a:bodyPr/>
          <a:lstStyle/>
          <a:p>
            <a:pPr>
              <a:defRPr/>
            </a:pPr>
            <a:fld id="{5A574AF9-54B2-4954-A529-1353457F4588}" type="slidenum">
              <a:rPr lang="de-DE" smtClean="0"/>
              <a:pPr>
                <a:defRPr/>
              </a:pPr>
              <a:t>23</a:t>
            </a:fld>
            <a:endParaRPr lang="de-DE"/>
          </a:p>
        </p:txBody>
      </p:sp>
    </p:spTree>
    <p:extLst>
      <p:ext uri="{BB962C8B-B14F-4D97-AF65-F5344CB8AC3E}">
        <p14:creationId xmlns:p14="http://schemas.microsoft.com/office/powerpoint/2010/main" val="29258092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5A574AF9-54B2-4954-A529-1353457F4588}" type="slidenum">
              <a:rPr lang="de-DE" smtClean="0">
                <a:latin typeface="Cambria" panose="02040503050406030204" pitchFamily="18" charset="0"/>
              </a:rPr>
              <a:pPr>
                <a:defRPr/>
              </a:pPr>
              <a:t>24</a:t>
            </a:fld>
            <a:endParaRPr lang="de-DE" dirty="0">
              <a:latin typeface="Cambria" panose="02040503050406030204" pitchFamily="18" charset="0"/>
            </a:endParaRPr>
          </a:p>
        </p:txBody>
      </p:sp>
      <p:sp>
        <p:nvSpPr>
          <p:cNvPr id="3" name="Content Placeholder 2"/>
          <p:cNvSpPr>
            <a:spLocks noGrp="1"/>
          </p:cNvSpPr>
          <p:nvPr>
            <p:ph idx="1"/>
          </p:nvPr>
        </p:nvSpPr>
        <p:spPr>
          <a:xfrm>
            <a:off x="317500" y="1494631"/>
            <a:ext cx="9961563" cy="5130007"/>
          </a:xfrm>
        </p:spPr>
        <p:txBody>
          <a:bodyPr/>
          <a:lstStyle/>
          <a:p>
            <a:pPr marL="0" indent="0">
              <a:buNone/>
            </a:pPr>
            <a:r>
              <a:rPr lang="en-US" sz="1800" dirty="0">
                <a:latin typeface="Times New Roman" panose="02020603050405020304" pitchFamily="18" charset="0"/>
                <a:cs typeface="Times New Roman" panose="02020603050405020304" pitchFamily="18" charset="0"/>
              </a:rPr>
              <a:t>Work on the </a:t>
            </a:r>
            <a:r>
              <a:rPr lang="en-US" sz="1800" dirty="0" err="1">
                <a:latin typeface="Times New Roman" panose="02020603050405020304" pitchFamily="18" charset="0"/>
                <a:cs typeface="Times New Roman" panose="02020603050405020304" pitchFamily="18" charset="0"/>
              </a:rPr>
              <a:t>constants.ipynb</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particle.ipynb</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fields.ipynb</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sampling.ipynb</a:t>
            </a:r>
            <a:r>
              <a:rPr lang="en-US" sz="1800" dirty="0">
                <a:latin typeface="Times New Roman" panose="02020603050405020304" pitchFamily="18" charset="0"/>
                <a:cs typeface="Times New Roman" panose="02020603050405020304" pitchFamily="18" charset="0"/>
              </a:rPr>
              <a:t> has been done to a certain extent. Basic work on </a:t>
            </a:r>
            <a:r>
              <a:rPr lang="en-US" sz="1800" dirty="0" err="1">
                <a:latin typeface="Times New Roman" panose="02020603050405020304" pitchFamily="18" charset="0"/>
                <a:cs typeface="Times New Roman" panose="02020603050405020304" pitchFamily="18" charset="0"/>
              </a:rPr>
              <a:t>step.ipynb</a:t>
            </a:r>
            <a:r>
              <a:rPr lang="en-US" sz="1800" dirty="0">
                <a:latin typeface="Times New Roman" panose="02020603050405020304" pitchFamily="18" charset="0"/>
                <a:cs typeface="Times New Roman" panose="02020603050405020304" pitchFamily="18" charset="0"/>
              </a:rPr>
              <a:t> has been done. However, we could modify functionalities defined here and add other definitions as work on </a:t>
            </a:r>
            <a:r>
              <a:rPr lang="en-US" sz="1800" dirty="0" err="1">
                <a:latin typeface="Times New Roman" panose="02020603050405020304" pitchFamily="18" charset="0"/>
                <a:cs typeface="Times New Roman" panose="02020603050405020304" pitchFamily="18" charset="0"/>
              </a:rPr>
              <a:t>run.ipynb</a:t>
            </a:r>
            <a:r>
              <a:rPr lang="en-US" sz="1800" dirty="0">
                <a:latin typeface="Times New Roman" panose="02020603050405020304" pitchFamily="18" charset="0"/>
                <a:cs typeface="Times New Roman" panose="02020603050405020304" pitchFamily="18" charset="0"/>
              </a:rPr>
              <a:t> progresses, so that everything works well together. Other functionalities that could be added are: </a:t>
            </a:r>
          </a:p>
          <a:p>
            <a:pPr>
              <a:buAutoNum type="arabicPeriod"/>
            </a:pPr>
            <a:r>
              <a:rPr lang="en-US" sz="1800" b="1" dirty="0">
                <a:latin typeface="Times New Roman" panose="02020603050405020304" pitchFamily="18" charset="0"/>
                <a:cs typeface="Times New Roman" panose="02020603050405020304" pitchFamily="18" charset="0"/>
              </a:rPr>
              <a:t>Sampling</a:t>
            </a:r>
            <a:r>
              <a:rPr lang="en-US" sz="1800" dirty="0">
                <a:latin typeface="Times New Roman" panose="02020603050405020304" pitchFamily="18" charset="0"/>
                <a:cs typeface="Times New Roman" panose="02020603050405020304" pitchFamily="18" charset="0"/>
              </a:rPr>
              <a:t> : Sampling strategies based on parabolic density functions discussed earlier are yet to be defined. New sampling strategies such as one initializing particles with the same Kinetic energy; as would happen if particles (of possibly different species) were accelerated through the same potential difference, could be defined. </a:t>
            </a:r>
          </a:p>
          <a:p>
            <a:pPr>
              <a:buAutoNum type="arabicPeriod"/>
            </a:pPr>
            <a:r>
              <a:rPr lang="en-US" sz="1800" b="1" dirty="0">
                <a:latin typeface="Times New Roman" panose="02020603050405020304" pitchFamily="18" charset="0"/>
                <a:cs typeface="Times New Roman" panose="02020603050405020304" pitchFamily="18" charset="0"/>
              </a:rPr>
              <a:t>Fields</a:t>
            </a:r>
            <a:r>
              <a:rPr lang="en-US" sz="1800" dirty="0">
                <a:latin typeface="Times New Roman" panose="02020603050405020304" pitchFamily="18" charset="0"/>
                <a:cs typeface="Times New Roman" panose="02020603050405020304" pitchFamily="18" charset="0"/>
              </a:rPr>
              <a:t> : New field configurations could be defined. We could also modify existing field configuration like the Electric field due to an electrode; if we find a different expression to describe it better, or if the current expression does not work well. However, we do not yet have a plasma simulation running. The major portion of the work to be done to achieve this includes working on the </a:t>
            </a:r>
            <a:r>
              <a:rPr lang="en-US" sz="1800" dirty="0" err="1">
                <a:latin typeface="Times New Roman" panose="02020603050405020304" pitchFamily="18" charset="0"/>
                <a:cs typeface="Times New Roman" panose="02020603050405020304" pitchFamily="18" charset="0"/>
              </a:rPr>
              <a:t>run.ipynb</a:t>
            </a:r>
            <a:r>
              <a:rPr lang="en-US" sz="1800" dirty="0">
                <a:latin typeface="Times New Roman" panose="02020603050405020304" pitchFamily="18" charset="0"/>
                <a:cs typeface="Times New Roman" panose="02020603050405020304" pitchFamily="18" charset="0"/>
              </a:rPr>
              <a:t> notebook. To be able to understand the simulation; to check if works correctly and to understand the plasma behavior, we also need to define functionalities to plot different parameters like particle positions and velocities. These functionalities will be defined in </a:t>
            </a:r>
            <a:r>
              <a:rPr lang="en-US" sz="1800" dirty="0" err="1">
                <a:latin typeface="Times New Roman" panose="02020603050405020304" pitchFamily="18" charset="0"/>
                <a:cs typeface="Times New Roman" panose="02020603050405020304" pitchFamily="18" charset="0"/>
              </a:rPr>
              <a:t>plot.ipynb</a:t>
            </a:r>
            <a:r>
              <a:rPr lang="en-US" sz="1800" dirty="0">
                <a:latin typeface="Times New Roman" panose="02020603050405020304" pitchFamily="18" charset="0"/>
                <a:cs typeface="Times New Roman" panose="02020603050405020304" pitchFamily="18" charset="0"/>
              </a:rPr>
              <a:t> notebook, which can be imported into </a:t>
            </a:r>
            <a:r>
              <a:rPr lang="en-US" sz="1800" dirty="0" err="1">
                <a:latin typeface="Times New Roman" panose="02020603050405020304" pitchFamily="18" charset="0"/>
                <a:cs typeface="Times New Roman" panose="02020603050405020304" pitchFamily="18" charset="0"/>
              </a:rPr>
              <a:t>ryn.ipynb</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step.ipynb</a:t>
            </a:r>
            <a:r>
              <a:rPr lang="en-US" sz="1800" dirty="0">
                <a:latin typeface="Times New Roman" panose="02020603050405020304" pitchFamily="18" charset="0"/>
                <a:cs typeface="Times New Roman" panose="02020603050405020304" pitchFamily="18" charset="0"/>
              </a:rPr>
              <a:t> notebooks to plot these quantities when the simulation is running, or from saved data</a:t>
            </a:r>
          </a:p>
        </p:txBody>
      </p:sp>
      <p:sp>
        <p:nvSpPr>
          <p:cNvPr id="7" name="Rectangle 6"/>
          <p:cNvSpPr/>
          <p:nvPr/>
        </p:nvSpPr>
        <p:spPr>
          <a:xfrm>
            <a:off x="24732" y="7192868"/>
            <a:ext cx="10363200" cy="281937"/>
          </a:xfrm>
          <a:prstGeom prst="rect">
            <a:avLst/>
          </a:prstGeom>
        </p:spPr>
        <p:txBody>
          <a:bodyPr wrap="square">
            <a:spAutoFit/>
          </a:bodyPr>
          <a:lstStyle/>
          <a:p>
            <a:pPr eaLnBrk="1" hangingPunct="1"/>
            <a:r>
              <a:rPr lang="en-US" sz="1100" i="0" u="none" dirty="0">
                <a:solidFill>
                  <a:srgbClr val="C00000"/>
                </a:solidFill>
                <a:latin typeface="Calibri" panose="020F0502020204030204" pitchFamily="34" charset="0"/>
                <a:cs typeface="Calibri" panose="020F0502020204030204" pitchFamily="34" charset="0"/>
              </a:rPr>
              <a:t>B.Tech. Mechanical Engineering/Production and Industrial Engineering/Mechanical with Specialization in Energy Engineering – First Review Presentation - SMEC</a:t>
            </a:r>
          </a:p>
        </p:txBody>
      </p:sp>
      <p:pic>
        <p:nvPicPr>
          <p:cNvPr id="8" name="Picture 1">
            <a:extLst>
              <a:ext uri="{FF2B5EF4-FFF2-40B4-BE49-F238E27FC236}">
                <a16:creationId xmlns:a16="http://schemas.microsoft.com/office/drawing/2014/main" id="{8D92BC4A-5939-46F8-A0DD-B87175ACDE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0638" y="11662"/>
            <a:ext cx="3052762" cy="1009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Title 1">
            <a:extLst>
              <a:ext uri="{FF2B5EF4-FFF2-40B4-BE49-F238E27FC236}">
                <a16:creationId xmlns:a16="http://schemas.microsoft.com/office/drawing/2014/main" id="{6C8A1861-79CB-487B-9FB5-D5D954741A43}"/>
              </a:ext>
            </a:extLst>
          </p:cNvPr>
          <p:cNvSpPr txBox="1">
            <a:spLocks/>
          </p:cNvSpPr>
          <p:nvPr/>
        </p:nvSpPr>
        <p:spPr bwMode="gray">
          <a:xfrm>
            <a:off x="165100" y="199231"/>
            <a:ext cx="6767512" cy="560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lvl1pPr algn="l" defTabSz="1042988" rtl="0" eaLnBrk="0" fontAlgn="base" hangingPunct="0">
              <a:spcBef>
                <a:spcPct val="0"/>
              </a:spcBef>
              <a:spcAft>
                <a:spcPct val="0"/>
              </a:spcAft>
              <a:defRPr sz="2400" b="1">
                <a:solidFill>
                  <a:schemeClr val="tx1"/>
                </a:solidFill>
                <a:latin typeface="+mj-lt"/>
                <a:ea typeface="+mj-ea"/>
                <a:cs typeface="+mj-cs"/>
              </a:defRPr>
            </a:lvl1pPr>
            <a:lvl2pPr algn="l" defTabSz="1042988" rtl="0" eaLnBrk="0" fontAlgn="base" hangingPunct="0">
              <a:spcBef>
                <a:spcPct val="0"/>
              </a:spcBef>
              <a:spcAft>
                <a:spcPct val="0"/>
              </a:spcAft>
              <a:defRPr sz="2400" b="1">
                <a:solidFill>
                  <a:schemeClr val="tx1"/>
                </a:solidFill>
                <a:latin typeface="Arial" charset="0"/>
                <a:cs typeface="Arial" charset="0"/>
              </a:defRPr>
            </a:lvl2pPr>
            <a:lvl3pPr algn="l" defTabSz="1042988" rtl="0" eaLnBrk="0" fontAlgn="base" hangingPunct="0">
              <a:spcBef>
                <a:spcPct val="0"/>
              </a:spcBef>
              <a:spcAft>
                <a:spcPct val="0"/>
              </a:spcAft>
              <a:defRPr sz="2400" b="1">
                <a:solidFill>
                  <a:schemeClr val="tx1"/>
                </a:solidFill>
                <a:latin typeface="Arial" charset="0"/>
                <a:cs typeface="Arial" charset="0"/>
              </a:defRPr>
            </a:lvl3pPr>
            <a:lvl4pPr algn="l" defTabSz="1042988" rtl="0" eaLnBrk="0" fontAlgn="base" hangingPunct="0">
              <a:spcBef>
                <a:spcPct val="0"/>
              </a:spcBef>
              <a:spcAft>
                <a:spcPct val="0"/>
              </a:spcAft>
              <a:defRPr sz="2400" b="1">
                <a:solidFill>
                  <a:schemeClr val="tx1"/>
                </a:solidFill>
                <a:latin typeface="Arial" charset="0"/>
                <a:cs typeface="Arial" charset="0"/>
              </a:defRPr>
            </a:lvl4pPr>
            <a:lvl5pPr algn="l" defTabSz="1042988" rtl="0" eaLnBrk="0" fontAlgn="base" hangingPunct="0">
              <a:spcBef>
                <a:spcPct val="0"/>
              </a:spcBef>
              <a:spcAft>
                <a:spcPct val="0"/>
              </a:spcAft>
              <a:defRPr sz="2400" b="1">
                <a:solidFill>
                  <a:schemeClr val="tx1"/>
                </a:solidFill>
                <a:latin typeface="Arial" charset="0"/>
                <a:cs typeface="Arial" charset="0"/>
              </a:defRPr>
            </a:lvl5pPr>
            <a:lvl6pPr marL="457200" algn="l" defTabSz="1042988" rtl="0" fontAlgn="base">
              <a:spcBef>
                <a:spcPct val="0"/>
              </a:spcBef>
              <a:spcAft>
                <a:spcPct val="0"/>
              </a:spcAft>
              <a:defRPr sz="1600">
                <a:solidFill>
                  <a:schemeClr val="tx1"/>
                </a:solidFill>
                <a:latin typeface="Arial" charset="0"/>
                <a:cs typeface="Arial" charset="0"/>
              </a:defRPr>
            </a:lvl6pPr>
            <a:lvl7pPr marL="914400" algn="l" defTabSz="1042988" rtl="0" fontAlgn="base">
              <a:spcBef>
                <a:spcPct val="0"/>
              </a:spcBef>
              <a:spcAft>
                <a:spcPct val="0"/>
              </a:spcAft>
              <a:defRPr sz="1600">
                <a:solidFill>
                  <a:schemeClr val="tx1"/>
                </a:solidFill>
                <a:latin typeface="Arial" charset="0"/>
                <a:cs typeface="Arial" charset="0"/>
              </a:defRPr>
            </a:lvl7pPr>
            <a:lvl8pPr marL="1371600" algn="l" defTabSz="1042988" rtl="0" fontAlgn="base">
              <a:spcBef>
                <a:spcPct val="0"/>
              </a:spcBef>
              <a:spcAft>
                <a:spcPct val="0"/>
              </a:spcAft>
              <a:defRPr sz="1600">
                <a:solidFill>
                  <a:schemeClr val="tx1"/>
                </a:solidFill>
                <a:latin typeface="Arial" charset="0"/>
                <a:cs typeface="Arial" charset="0"/>
              </a:defRPr>
            </a:lvl8pPr>
            <a:lvl9pPr marL="1828800" algn="l" defTabSz="1042988" rtl="0" fontAlgn="base">
              <a:spcBef>
                <a:spcPct val="0"/>
              </a:spcBef>
              <a:spcAft>
                <a:spcPct val="0"/>
              </a:spcAft>
              <a:defRPr sz="1600">
                <a:solidFill>
                  <a:schemeClr val="tx1"/>
                </a:solidFill>
                <a:latin typeface="Arial" charset="0"/>
                <a:cs typeface="Arial" charset="0"/>
              </a:defRPr>
            </a:lvl9pPr>
          </a:lstStyle>
          <a:p>
            <a:pPr>
              <a:lnSpc>
                <a:spcPct val="100000"/>
              </a:lnSpc>
              <a:buFontTx/>
            </a:pPr>
            <a:r>
              <a:rPr lang="en-US" sz="3600" i="0" u="none" kern="0" dirty="0">
                <a:solidFill>
                  <a:srgbClr val="C00000"/>
                </a:solidFill>
                <a:latin typeface="Cambria" panose="02040503050406030204" pitchFamily="18" charset="0"/>
              </a:rPr>
              <a:t>Work to be done</a:t>
            </a:r>
            <a:endParaRPr lang="en-IN" sz="3600" i="0" u="none" kern="0" dirty="0">
              <a:solidFill>
                <a:srgbClr val="C00000"/>
              </a:solidFill>
              <a:latin typeface="Cambria" panose="02040503050406030204" pitchFamily="18" charset="0"/>
            </a:endParaRPr>
          </a:p>
        </p:txBody>
      </p:sp>
    </p:spTree>
    <p:extLst>
      <p:ext uri="{BB962C8B-B14F-4D97-AF65-F5344CB8AC3E}">
        <p14:creationId xmlns:p14="http://schemas.microsoft.com/office/powerpoint/2010/main" val="23160933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5A574AF9-54B2-4954-A529-1353457F4588}" type="slidenum">
              <a:rPr lang="de-DE" smtClean="0">
                <a:latin typeface="Cambria" panose="02040503050406030204" pitchFamily="18" charset="0"/>
              </a:rPr>
              <a:pPr>
                <a:defRPr/>
              </a:pPr>
              <a:t>25</a:t>
            </a:fld>
            <a:endParaRPr lang="de-DE" dirty="0">
              <a:latin typeface="Cambria" panose="02040503050406030204" pitchFamily="18" charset="0"/>
            </a:endParaRPr>
          </a:p>
        </p:txBody>
      </p:sp>
      <p:pic>
        <p:nvPicPr>
          <p:cNvPr id="2" name="Content Placeholder 1">
            <a:extLst>
              <a:ext uri="{FF2B5EF4-FFF2-40B4-BE49-F238E27FC236}">
                <a16:creationId xmlns:a16="http://schemas.microsoft.com/office/drawing/2014/main" id="{BEB0001E-5B71-7244-A2AD-D5E5E1ABD782}"/>
              </a:ext>
            </a:extLst>
          </p:cNvPr>
          <p:cNvPicPr>
            <a:picLocks noGrp="1" noChangeAspect="1"/>
          </p:cNvPicPr>
          <p:nvPr>
            <p:ph idx="1"/>
          </p:nvPr>
        </p:nvPicPr>
        <p:blipFill>
          <a:blip r:embed="rId2"/>
          <a:stretch>
            <a:fillRect/>
          </a:stretch>
        </p:blipFill>
        <p:spPr>
          <a:xfrm>
            <a:off x="2603500" y="1266031"/>
            <a:ext cx="6172200" cy="5929506"/>
          </a:xfrm>
          <a:prstGeom prst="rect">
            <a:avLst/>
          </a:prstGeom>
        </p:spPr>
      </p:pic>
      <p:sp>
        <p:nvSpPr>
          <p:cNvPr id="7" name="Rectangle 6"/>
          <p:cNvSpPr/>
          <p:nvPr/>
        </p:nvSpPr>
        <p:spPr>
          <a:xfrm>
            <a:off x="24732" y="7192868"/>
            <a:ext cx="10363200" cy="281937"/>
          </a:xfrm>
          <a:prstGeom prst="rect">
            <a:avLst/>
          </a:prstGeom>
        </p:spPr>
        <p:txBody>
          <a:bodyPr wrap="square">
            <a:spAutoFit/>
          </a:bodyPr>
          <a:lstStyle/>
          <a:p>
            <a:pPr eaLnBrk="1" hangingPunct="1"/>
            <a:r>
              <a:rPr lang="en-US" sz="1100" i="0" u="none" dirty="0">
                <a:solidFill>
                  <a:srgbClr val="C00000"/>
                </a:solidFill>
                <a:latin typeface="Calibri" panose="020F0502020204030204" pitchFamily="34" charset="0"/>
                <a:cs typeface="Calibri" panose="020F0502020204030204" pitchFamily="34" charset="0"/>
              </a:rPr>
              <a:t>B.Tech. Mechanical Engineering/Production and Industrial Engineering/Mechanical with Specialization in Energy Engineering – First Review Presentation - SMEC</a:t>
            </a:r>
          </a:p>
        </p:txBody>
      </p:sp>
      <p:pic>
        <p:nvPicPr>
          <p:cNvPr id="8" name="Picture 1">
            <a:extLst>
              <a:ext uri="{FF2B5EF4-FFF2-40B4-BE49-F238E27FC236}">
                <a16:creationId xmlns:a16="http://schemas.microsoft.com/office/drawing/2014/main" id="{8D92BC4A-5939-46F8-A0DD-B87175ACDE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0638" y="11662"/>
            <a:ext cx="3052762" cy="1009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Title 1">
            <a:extLst>
              <a:ext uri="{FF2B5EF4-FFF2-40B4-BE49-F238E27FC236}">
                <a16:creationId xmlns:a16="http://schemas.microsoft.com/office/drawing/2014/main" id="{6C8A1861-79CB-487B-9FB5-D5D954741A43}"/>
              </a:ext>
            </a:extLst>
          </p:cNvPr>
          <p:cNvSpPr txBox="1">
            <a:spLocks/>
          </p:cNvSpPr>
          <p:nvPr/>
        </p:nvSpPr>
        <p:spPr bwMode="gray">
          <a:xfrm>
            <a:off x="165100" y="199231"/>
            <a:ext cx="6767512" cy="560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lvl1pPr algn="l" defTabSz="1042988" rtl="0" eaLnBrk="0" fontAlgn="base" hangingPunct="0">
              <a:spcBef>
                <a:spcPct val="0"/>
              </a:spcBef>
              <a:spcAft>
                <a:spcPct val="0"/>
              </a:spcAft>
              <a:defRPr sz="2400" b="1">
                <a:solidFill>
                  <a:schemeClr val="tx1"/>
                </a:solidFill>
                <a:latin typeface="+mj-lt"/>
                <a:ea typeface="+mj-ea"/>
                <a:cs typeface="+mj-cs"/>
              </a:defRPr>
            </a:lvl1pPr>
            <a:lvl2pPr algn="l" defTabSz="1042988" rtl="0" eaLnBrk="0" fontAlgn="base" hangingPunct="0">
              <a:spcBef>
                <a:spcPct val="0"/>
              </a:spcBef>
              <a:spcAft>
                <a:spcPct val="0"/>
              </a:spcAft>
              <a:defRPr sz="2400" b="1">
                <a:solidFill>
                  <a:schemeClr val="tx1"/>
                </a:solidFill>
                <a:latin typeface="Arial" charset="0"/>
                <a:cs typeface="Arial" charset="0"/>
              </a:defRPr>
            </a:lvl2pPr>
            <a:lvl3pPr algn="l" defTabSz="1042988" rtl="0" eaLnBrk="0" fontAlgn="base" hangingPunct="0">
              <a:spcBef>
                <a:spcPct val="0"/>
              </a:spcBef>
              <a:spcAft>
                <a:spcPct val="0"/>
              </a:spcAft>
              <a:defRPr sz="2400" b="1">
                <a:solidFill>
                  <a:schemeClr val="tx1"/>
                </a:solidFill>
                <a:latin typeface="Arial" charset="0"/>
                <a:cs typeface="Arial" charset="0"/>
              </a:defRPr>
            </a:lvl3pPr>
            <a:lvl4pPr algn="l" defTabSz="1042988" rtl="0" eaLnBrk="0" fontAlgn="base" hangingPunct="0">
              <a:spcBef>
                <a:spcPct val="0"/>
              </a:spcBef>
              <a:spcAft>
                <a:spcPct val="0"/>
              </a:spcAft>
              <a:defRPr sz="2400" b="1">
                <a:solidFill>
                  <a:schemeClr val="tx1"/>
                </a:solidFill>
                <a:latin typeface="Arial" charset="0"/>
                <a:cs typeface="Arial" charset="0"/>
              </a:defRPr>
            </a:lvl4pPr>
            <a:lvl5pPr algn="l" defTabSz="1042988" rtl="0" eaLnBrk="0" fontAlgn="base" hangingPunct="0">
              <a:spcBef>
                <a:spcPct val="0"/>
              </a:spcBef>
              <a:spcAft>
                <a:spcPct val="0"/>
              </a:spcAft>
              <a:defRPr sz="2400" b="1">
                <a:solidFill>
                  <a:schemeClr val="tx1"/>
                </a:solidFill>
                <a:latin typeface="Arial" charset="0"/>
                <a:cs typeface="Arial" charset="0"/>
              </a:defRPr>
            </a:lvl5pPr>
            <a:lvl6pPr marL="457200" algn="l" defTabSz="1042988" rtl="0" fontAlgn="base">
              <a:spcBef>
                <a:spcPct val="0"/>
              </a:spcBef>
              <a:spcAft>
                <a:spcPct val="0"/>
              </a:spcAft>
              <a:defRPr sz="1600">
                <a:solidFill>
                  <a:schemeClr val="tx1"/>
                </a:solidFill>
                <a:latin typeface="Arial" charset="0"/>
                <a:cs typeface="Arial" charset="0"/>
              </a:defRPr>
            </a:lvl6pPr>
            <a:lvl7pPr marL="914400" algn="l" defTabSz="1042988" rtl="0" fontAlgn="base">
              <a:spcBef>
                <a:spcPct val="0"/>
              </a:spcBef>
              <a:spcAft>
                <a:spcPct val="0"/>
              </a:spcAft>
              <a:defRPr sz="1600">
                <a:solidFill>
                  <a:schemeClr val="tx1"/>
                </a:solidFill>
                <a:latin typeface="Arial" charset="0"/>
                <a:cs typeface="Arial" charset="0"/>
              </a:defRPr>
            </a:lvl7pPr>
            <a:lvl8pPr marL="1371600" algn="l" defTabSz="1042988" rtl="0" fontAlgn="base">
              <a:spcBef>
                <a:spcPct val="0"/>
              </a:spcBef>
              <a:spcAft>
                <a:spcPct val="0"/>
              </a:spcAft>
              <a:defRPr sz="1600">
                <a:solidFill>
                  <a:schemeClr val="tx1"/>
                </a:solidFill>
                <a:latin typeface="Arial" charset="0"/>
                <a:cs typeface="Arial" charset="0"/>
              </a:defRPr>
            </a:lvl8pPr>
            <a:lvl9pPr marL="1828800" algn="l" defTabSz="1042988" rtl="0" fontAlgn="base">
              <a:spcBef>
                <a:spcPct val="0"/>
              </a:spcBef>
              <a:spcAft>
                <a:spcPct val="0"/>
              </a:spcAft>
              <a:defRPr sz="1600">
                <a:solidFill>
                  <a:schemeClr val="tx1"/>
                </a:solidFill>
                <a:latin typeface="Arial" charset="0"/>
                <a:cs typeface="Arial" charset="0"/>
              </a:defRPr>
            </a:lvl9pPr>
          </a:lstStyle>
          <a:p>
            <a:pPr>
              <a:lnSpc>
                <a:spcPct val="100000"/>
              </a:lnSpc>
              <a:buFontTx/>
            </a:pPr>
            <a:r>
              <a:rPr lang="en-US" sz="3600" i="0" u="none" kern="0" dirty="0">
                <a:solidFill>
                  <a:srgbClr val="C00000"/>
                </a:solidFill>
                <a:latin typeface="Cambria" panose="02040503050406030204" pitchFamily="18" charset="0"/>
              </a:rPr>
              <a:t>Gant Chart (Work plan)</a:t>
            </a:r>
            <a:endParaRPr lang="en-IN" sz="3600" i="0" u="none" kern="0" dirty="0">
              <a:solidFill>
                <a:srgbClr val="C00000"/>
              </a:solidFill>
              <a:latin typeface="Cambria" panose="02040503050406030204" pitchFamily="18" charset="0"/>
            </a:endParaRPr>
          </a:p>
        </p:txBody>
      </p:sp>
    </p:spTree>
    <p:extLst>
      <p:ext uri="{BB962C8B-B14F-4D97-AF65-F5344CB8AC3E}">
        <p14:creationId xmlns:p14="http://schemas.microsoft.com/office/powerpoint/2010/main" val="7446762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2300" y="1484313"/>
            <a:ext cx="9656763" cy="5140325"/>
          </a:xfrm>
        </p:spPr>
        <p:txBody>
          <a:bodyPr/>
          <a:lstStyle/>
          <a:p>
            <a:r>
              <a:rPr lang="en-US" sz="2000" dirty="0">
                <a:latin typeface="Times New Roman" panose="02020603050405020304" pitchFamily="18" charset="0"/>
                <a:cs typeface="Times New Roman" panose="02020603050405020304" pitchFamily="18" charset="0"/>
              </a:rPr>
              <a:t>Milestone 1 </a:t>
            </a:r>
            <a:r>
              <a:rPr lang="en-US" sz="2000" b="1" dirty="0" err="1">
                <a:latin typeface="Times New Roman" panose="02020603050405020304" pitchFamily="18" charset="0"/>
                <a:cs typeface="Times New Roman" panose="02020603050405020304" pitchFamily="18" charset="0"/>
              </a:rPr>
              <a:t>Algroithm</a:t>
            </a:r>
            <a:r>
              <a:rPr lang="en-US" sz="2000" b="1" dirty="0">
                <a:latin typeface="Times New Roman" panose="02020603050405020304" pitchFamily="18" charset="0"/>
                <a:cs typeface="Times New Roman" panose="02020603050405020304" pitchFamily="18" charset="0"/>
              </a:rPr>
              <a:t> start	</a:t>
            </a:r>
            <a:r>
              <a:rPr lang="en-US" sz="2000" b="1" dirty="0" smtClean="0">
                <a:latin typeface="Times New Roman" panose="02020603050405020304" pitchFamily="18" charset="0"/>
                <a:cs typeface="Times New Roman" panose="02020603050405020304" pitchFamily="18" charset="0"/>
              </a:rPr>
              <a:t/>
            </a:r>
            <a:br>
              <a:rPr lang="en-US" sz="2000" b="1"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Week </a:t>
            </a:r>
            <a:r>
              <a:rPr lang="en-US" sz="2000" dirty="0">
                <a:latin typeface="Times New Roman" panose="02020603050405020304" pitchFamily="18" charset="0"/>
                <a:cs typeface="Times New Roman" panose="02020603050405020304" pitchFamily="18" charset="0"/>
              </a:rPr>
              <a:t>3 - </a:t>
            </a:r>
            <a:r>
              <a:rPr lang="en-US" sz="2000" b="1" dirty="0">
                <a:latin typeface="Times New Roman" panose="02020603050405020304" pitchFamily="18" charset="0"/>
                <a:cs typeface="Times New Roman" panose="02020603050405020304" pitchFamily="18" charset="0"/>
              </a:rPr>
              <a:t>Achieved</a:t>
            </a:r>
            <a:endParaRPr lang="en-NP"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Around week 3 we had some understanding of basic plasma physics and so started working on how to formulate the problem as an </a:t>
            </a:r>
            <a:r>
              <a:rPr lang="en-US" sz="2000" dirty="0" smtClean="0">
                <a:latin typeface="Times New Roman" panose="02020603050405020304" pitchFamily="18" charset="0"/>
                <a:cs typeface="Times New Roman" panose="02020603050405020304" pitchFamily="18" charset="0"/>
              </a:rPr>
              <a:t>algorithm. (Before </a:t>
            </a:r>
            <a:r>
              <a:rPr lang="en-US" sz="2000" dirty="0">
                <a:latin typeface="Times New Roman" panose="02020603050405020304" pitchFamily="18" charset="0"/>
                <a:cs typeface="Times New Roman" panose="02020603050405020304" pitchFamily="18" charset="0"/>
              </a:rPr>
              <a:t>review </a:t>
            </a:r>
            <a:r>
              <a:rPr lang="en-US" sz="2000" dirty="0" smtClean="0">
                <a:latin typeface="Times New Roman" panose="02020603050405020304" pitchFamily="18" charset="0"/>
                <a:cs typeface="Times New Roman" panose="02020603050405020304" pitchFamily="18" charset="0"/>
              </a:rPr>
              <a:t>1)</a:t>
            </a:r>
            <a:endParaRPr lang="en-NP"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Milestone 2 </a:t>
            </a:r>
            <a:r>
              <a:rPr lang="en-US" sz="2000" b="1" dirty="0">
                <a:latin typeface="Times New Roman" panose="02020603050405020304" pitchFamily="18" charset="0"/>
                <a:cs typeface="Times New Roman" panose="02020603050405020304" pitchFamily="18" charset="0"/>
              </a:rPr>
              <a:t>Simulation </a:t>
            </a:r>
            <a:r>
              <a:rPr lang="en-US" sz="2000" b="1" dirty="0" smtClean="0">
                <a:latin typeface="Times New Roman" panose="02020603050405020304" pitchFamily="18" charset="0"/>
                <a:cs typeface="Times New Roman" panose="02020603050405020304" pitchFamily="18" charset="0"/>
              </a:rPr>
              <a:t>running</a:t>
            </a:r>
            <a:br>
              <a:rPr lang="en-US" sz="2000" b="1" dirty="0" smtClean="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Week 9 - </a:t>
            </a:r>
            <a:r>
              <a:rPr lang="en-US" sz="2000" b="1" dirty="0">
                <a:latin typeface="Times New Roman" panose="02020603050405020304" pitchFamily="18" charset="0"/>
                <a:cs typeface="Times New Roman" panose="02020603050405020304" pitchFamily="18" charset="0"/>
              </a:rPr>
              <a:t>Expected </a:t>
            </a:r>
            <a:r>
              <a:rPr lang="en-US" sz="2000" dirty="0">
                <a:latin typeface="Times New Roman" panose="02020603050405020304" pitchFamily="18" charset="0"/>
                <a:cs typeface="Times New Roman" panose="02020603050405020304" pitchFamily="18" charset="0"/>
              </a:rPr>
              <a:t>We expect to have the simulation running around week 9 of the project. This will allow us to have some preliminary results and understanding of our model, by re- view </a:t>
            </a:r>
            <a:r>
              <a:rPr lang="en-US" sz="2000" dirty="0" smtClean="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(Before </a:t>
            </a:r>
            <a:r>
              <a:rPr lang="en-US" sz="2000" dirty="0">
                <a:latin typeface="Times New Roman" panose="02020603050405020304" pitchFamily="18" charset="0"/>
                <a:cs typeface="Times New Roman" panose="02020603050405020304" pitchFamily="18" charset="0"/>
              </a:rPr>
              <a:t>review </a:t>
            </a:r>
            <a:r>
              <a:rPr lang="en-US" sz="2000" dirty="0" smtClean="0">
                <a:latin typeface="Times New Roman" panose="02020603050405020304" pitchFamily="18" charset="0"/>
                <a:cs typeface="Times New Roman" panose="02020603050405020304" pitchFamily="18" charset="0"/>
              </a:rPr>
              <a:t>2)</a:t>
            </a:r>
            <a:endParaRPr lang="en-NP"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Milestone 3  </a:t>
            </a:r>
            <a:r>
              <a:rPr lang="en-US" sz="2000" b="1" dirty="0">
                <a:latin typeface="Times New Roman" panose="02020603050405020304" pitchFamily="18" charset="0"/>
                <a:cs typeface="Times New Roman" panose="02020603050405020304" pitchFamily="18" charset="0"/>
              </a:rPr>
              <a:t>Study and </a:t>
            </a:r>
            <a:r>
              <a:rPr lang="en-US" sz="2000" b="1" dirty="0" smtClean="0">
                <a:latin typeface="Times New Roman" panose="02020603050405020304" pitchFamily="18" charset="0"/>
                <a:cs typeface="Times New Roman" panose="02020603050405020304" pitchFamily="18" charset="0"/>
              </a:rPr>
              <a:t>understanding </a:t>
            </a:r>
            <a:r>
              <a:rPr lang="en-US" sz="2000" dirty="0" smtClean="0">
                <a:latin typeface="Times New Roman" panose="02020603050405020304" pitchFamily="18" charset="0"/>
                <a:cs typeface="Times New Roman" panose="02020603050405020304" pitchFamily="18" charset="0"/>
              </a:rPr>
              <a:t>Week </a:t>
            </a:r>
            <a:r>
              <a:rPr lang="en-US" sz="2000" dirty="0">
                <a:latin typeface="Times New Roman" panose="02020603050405020304" pitchFamily="18" charset="0"/>
                <a:cs typeface="Times New Roman" panose="02020603050405020304" pitchFamily="18" charset="0"/>
              </a:rPr>
              <a:t>15 - </a:t>
            </a:r>
            <a:r>
              <a:rPr lang="en-US" sz="2000" b="1" dirty="0">
                <a:latin typeface="Times New Roman" panose="02020603050405020304" pitchFamily="18" charset="0"/>
                <a:cs typeface="Times New Roman" panose="02020603050405020304" pitchFamily="18" charset="0"/>
              </a:rPr>
              <a:t>Expected </a:t>
            </a:r>
            <a:r>
              <a:rPr lang="en-US" sz="2000" dirty="0">
                <a:latin typeface="Times New Roman" panose="02020603050405020304" pitchFamily="18" charset="0"/>
                <a:cs typeface="Times New Roman" panose="02020603050405020304" pitchFamily="18" charset="0"/>
              </a:rPr>
              <a:t>We intend to perform study on plasma using our algorithm and improve our un- </a:t>
            </a:r>
            <a:r>
              <a:rPr lang="en-US" sz="2000" dirty="0" err="1">
                <a:latin typeface="Times New Roman" panose="02020603050405020304" pitchFamily="18" charset="0"/>
                <a:cs typeface="Times New Roman" panose="02020603050405020304" pitchFamily="18" charset="0"/>
              </a:rPr>
              <a:t>derstanding</a:t>
            </a:r>
            <a:r>
              <a:rPr lang="en-US" sz="2000" dirty="0">
                <a:latin typeface="Times New Roman" panose="02020603050405020304" pitchFamily="18" charset="0"/>
                <a:cs typeface="Times New Roman" panose="02020603050405020304" pitchFamily="18" charset="0"/>
              </a:rPr>
              <a:t> of a plasma and how to control and study a plasma system before the end of the </a:t>
            </a:r>
            <a:r>
              <a:rPr lang="en-US" sz="2000" dirty="0" smtClean="0">
                <a:latin typeface="Times New Roman" panose="02020603050405020304" pitchFamily="18" charset="0"/>
                <a:cs typeface="Times New Roman" panose="02020603050405020304" pitchFamily="18" charset="0"/>
              </a:rPr>
              <a:t>project.</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(Before </a:t>
            </a:r>
            <a:r>
              <a:rPr lang="en-US" sz="2000" dirty="0">
                <a:latin typeface="Times New Roman" panose="02020603050405020304" pitchFamily="18" charset="0"/>
                <a:cs typeface="Times New Roman" panose="02020603050405020304" pitchFamily="18" charset="0"/>
              </a:rPr>
              <a:t>review </a:t>
            </a:r>
            <a:r>
              <a:rPr lang="en-US" sz="2000" dirty="0" smtClean="0">
                <a:latin typeface="Times New Roman" panose="02020603050405020304" pitchFamily="18" charset="0"/>
                <a:cs typeface="Times New Roman" panose="02020603050405020304" pitchFamily="18" charset="0"/>
              </a:rPr>
              <a:t>3)</a:t>
            </a:r>
            <a:endParaRPr lang="en-NP" sz="2000" dirty="0">
              <a:latin typeface="Times New Roman" panose="02020603050405020304" pitchFamily="18" charset="0"/>
              <a:cs typeface="Times New Roman" panose="02020603050405020304" pitchFamily="18" charset="0"/>
            </a:endParaRPr>
          </a:p>
          <a:p>
            <a:pPr marL="0" indent="0">
              <a:buNone/>
            </a:pPr>
            <a:endParaRPr lang="en-AU"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1"/>
          </p:nvPr>
        </p:nvSpPr>
        <p:spPr/>
        <p:txBody>
          <a:bodyPr/>
          <a:lstStyle/>
          <a:p>
            <a:pPr>
              <a:defRPr/>
            </a:pPr>
            <a:fld id="{5A574AF9-54B2-4954-A529-1353457F4588}" type="slidenum">
              <a:rPr lang="de-DE" smtClean="0"/>
              <a:pPr>
                <a:defRPr/>
              </a:pPr>
              <a:t>26</a:t>
            </a:fld>
            <a:endParaRPr lang="de-DE"/>
          </a:p>
        </p:txBody>
      </p:sp>
      <p:sp>
        <p:nvSpPr>
          <p:cNvPr id="7" name="Rectangle 6"/>
          <p:cNvSpPr/>
          <p:nvPr/>
        </p:nvSpPr>
        <p:spPr>
          <a:xfrm>
            <a:off x="24732" y="7192868"/>
            <a:ext cx="10363200" cy="281937"/>
          </a:xfrm>
          <a:prstGeom prst="rect">
            <a:avLst/>
          </a:prstGeom>
        </p:spPr>
        <p:txBody>
          <a:bodyPr wrap="square">
            <a:spAutoFit/>
          </a:bodyPr>
          <a:lstStyle/>
          <a:p>
            <a:pPr eaLnBrk="1" hangingPunct="1"/>
            <a:r>
              <a:rPr lang="en-US" sz="1100" i="0" u="none" dirty="0">
                <a:solidFill>
                  <a:srgbClr val="C00000"/>
                </a:solidFill>
                <a:latin typeface="Calibri" panose="020F0502020204030204" pitchFamily="34" charset="0"/>
                <a:cs typeface="Calibri" panose="020F0502020204030204" pitchFamily="34" charset="0"/>
              </a:rPr>
              <a:t>B.Tech. Mechanical Engineering/Production and Industrial Engineering/Mechanical with Specialization in Energy Engineering – First Review Presentation - SMEC</a:t>
            </a:r>
          </a:p>
        </p:txBody>
      </p:sp>
      <p:pic>
        <p:nvPicPr>
          <p:cNvPr id="8" name="Picture 1">
            <a:extLst>
              <a:ext uri="{FF2B5EF4-FFF2-40B4-BE49-F238E27FC236}">
                <a16:creationId xmlns:a16="http://schemas.microsoft.com/office/drawing/2014/main" id="{8609B8F8-05C4-4088-AAB4-0BF987DBD2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0638" y="11662"/>
            <a:ext cx="3052762" cy="1009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Title 1">
            <a:extLst>
              <a:ext uri="{FF2B5EF4-FFF2-40B4-BE49-F238E27FC236}">
                <a16:creationId xmlns:a16="http://schemas.microsoft.com/office/drawing/2014/main" id="{94AF550C-1861-4200-82EA-153D62107D50}"/>
              </a:ext>
            </a:extLst>
          </p:cNvPr>
          <p:cNvSpPr txBox="1">
            <a:spLocks/>
          </p:cNvSpPr>
          <p:nvPr/>
        </p:nvSpPr>
        <p:spPr bwMode="gray">
          <a:xfrm>
            <a:off x="622300" y="778669"/>
            <a:ext cx="6767512" cy="560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lvl1pPr algn="l" defTabSz="1042988" rtl="0" eaLnBrk="0" fontAlgn="base" hangingPunct="0">
              <a:spcBef>
                <a:spcPct val="0"/>
              </a:spcBef>
              <a:spcAft>
                <a:spcPct val="0"/>
              </a:spcAft>
              <a:defRPr sz="2400" b="1">
                <a:solidFill>
                  <a:schemeClr val="tx1"/>
                </a:solidFill>
                <a:latin typeface="+mj-lt"/>
                <a:ea typeface="+mj-ea"/>
                <a:cs typeface="+mj-cs"/>
              </a:defRPr>
            </a:lvl1pPr>
            <a:lvl2pPr algn="l" defTabSz="1042988" rtl="0" eaLnBrk="0" fontAlgn="base" hangingPunct="0">
              <a:spcBef>
                <a:spcPct val="0"/>
              </a:spcBef>
              <a:spcAft>
                <a:spcPct val="0"/>
              </a:spcAft>
              <a:defRPr sz="2400" b="1">
                <a:solidFill>
                  <a:schemeClr val="tx1"/>
                </a:solidFill>
                <a:latin typeface="Arial" charset="0"/>
                <a:cs typeface="Arial" charset="0"/>
              </a:defRPr>
            </a:lvl2pPr>
            <a:lvl3pPr algn="l" defTabSz="1042988" rtl="0" eaLnBrk="0" fontAlgn="base" hangingPunct="0">
              <a:spcBef>
                <a:spcPct val="0"/>
              </a:spcBef>
              <a:spcAft>
                <a:spcPct val="0"/>
              </a:spcAft>
              <a:defRPr sz="2400" b="1">
                <a:solidFill>
                  <a:schemeClr val="tx1"/>
                </a:solidFill>
                <a:latin typeface="Arial" charset="0"/>
                <a:cs typeface="Arial" charset="0"/>
              </a:defRPr>
            </a:lvl3pPr>
            <a:lvl4pPr algn="l" defTabSz="1042988" rtl="0" eaLnBrk="0" fontAlgn="base" hangingPunct="0">
              <a:spcBef>
                <a:spcPct val="0"/>
              </a:spcBef>
              <a:spcAft>
                <a:spcPct val="0"/>
              </a:spcAft>
              <a:defRPr sz="2400" b="1">
                <a:solidFill>
                  <a:schemeClr val="tx1"/>
                </a:solidFill>
                <a:latin typeface="Arial" charset="0"/>
                <a:cs typeface="Arial" charset="0"/>
              </a:defRPr>
            </a:lvl4pPr>
            <a:lvl5pPr algn="l" defTabSz="1042988" rtl="0" eaLnBrk="0" fontAlgn="base" hangingPunct="0">
              <a:spcBef>
                <a:spcPct val="0"/>
              </a:spcBef>
              <a:spcAft>
                <a:spcPct val="0"/>
              </a:spcAft>
              <a:defRPr sz="2400" b="1">
                <a:solidFill>
                  <a:schemeClr val="tx1"/>
                </a:solidFill>
                <a:latin typeface="Arial" charset="0"/>
                <a:cs typeface="Arial" charset="0"/>
              </a:defRPr>
            </a:lvl5pPr>
            <a:lvl6pPr marL="457200" algn="l" defTabSz="1042988" rtl="0" fontAlgn="base">
              <a:spcBef>
                <a:spcPct val="0"/>
              </a:spcBef>
              <a:spcAft>
                <a:spcPct val="0"/>
              </a:spcAft>
              <a:defRPr sz="1600">
                <a:solidFill>
                  <a:schemeClr val="tx1"/>
                </a:solidFill>
                <a:latin typeface="Arial" charset="0"/>
                <a:cs typeface="Arial" charset="0"/>
              </a:defRPr>
            </a:lvl6pPr>
            <a:lvl7pPr marL="914400" algn="l" defTabSz="1042988" rtl="0" fontAlgn="base">
              <a:spcBef>
                <a:spcPct val="0"/>
              </a:spcBef>
              <a:spcAft>
                <a:spcPct val="0"/>
              </a:spcAft>
              <a:defRPr sz="1600">
                <a:solidFill>
                  <a:schemeClr val="tx1"/>
                </a:solidFill>
                <a:latin typeface="Arial" charset="0"/>
                <a:cs typeface="Arial" charset="0"/>
              </a:defRPr>
            </a:lvl7pPr>
            <a:lvl8pPr marL="1371600" algn="l" defTabSz="1042988" rtl="0" fontAlgn="base">
              <a:spcBef>
                <a:spcPct val="0"/>
              </a:spcBef>
              <a:spcAft>
                <a:spcPct val="0"/>
              </a:spcAft>
              <a:defRPr sz="1600">
                <a:solidFill>
                  <a:schemeClr val="tx1"/>
                </a:solidFill>
                <a:latin typeface="Arial" charset="0"/>
                <a:cs typeface="Arial" charset="0"/>
              </a:defRPr>
            </a:lvl8pPr>
            <a:lvl9pPr marL="1828800" algn="l" defTabSz="1042988" rtl="0" fontAlgn="base">
              <a:spcBef>
                <a:spcPct val="0"/>
              </a:spcBef>
              <a:spcAft>
                <a:spcPct val="0"/>
              </a:spcAft>
              <a:defRPr sz="1600">
                <a:solidFill>
                  <a:schemeClr val="tx1"/>
                </a:solidFill>
                <a:latin typeface="Arial" charset="0"/>
                <a:cs typeface="Arial" charset="0"/>
              </a:defRPr>
            </a:lvl9pPr>
          </a:lstStyle>
          <a:p>
            <a:pPr>
              <a:lnSpc>
                <a:spcPct val="100000"/>
              </a:lnSpc>
            </a:pPr>
            <a:r>
              <a:rPr lang="en-US" sz="3600" i="0" u="none" kern="0" dirty="0">
                <a:solidFill>
                  <a:srgbClr val="C00000"/>
                </a:solidFill>
                <a:latin typeface="Cambria" panose="02040503050406030204" pitchFamily="18" charset="0"/>
              </a:rPr>
              <a:t>Milestones in the project phase  </a:t>
            </a:r>
            <a:endParaRPr lang="en-IN" sz="3600" i="0" u="none" kern="0" dirty="0">
              <a:solidFill>
                <a:srgbClr val="C00000"/>
              </a:solidFill>
              <a:latin typeface="Cambria" panose="02040503050406030204" pitchFamily="18" charset="0"/>
            </a:endParaRPr>
          </a:p>
          <a:p>
            <a:pPr>
              <a:lnSpc>
                <a:spcPct val="100000"/>
              </a:lnSpc>
              <a:buFontTx/>
            </a:pPr>
            <a:endParaRPr lang="en-IN" sz="3600" i="0" u="none" kern="0" dirty="0">
              <a:solidFill>
                <a:srgbClr val="C00000"/>
              </a:solidFill>
              <a:latin typeface="Cambria" panose="02040503050406030204" pitchFamily="18" charset="0"/>
            </a:endParaRPr>
          </a:p>
        </p:txBody>
      </p:sp>
    </p:spTree>
    <p:extLst>
      <p:ext uri="{BB962C8B-B14F-4D97-AF65-F5344CB8AC3E}">
        <p14:creationId xmlns:p14="http://schemas.microsoft.com/office/powerpoint/2010/main" val="11198256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7100" y="1342231"/>
            <a:ext cx="9351963" cy="5282407"/>
          </a:xfrm>
        </p:spPr>
        <p:txBody>
          <a:bodyPr/>
          <a:lstStyle/>
          <a:p>
            <a:r>
              <a:rPr lang="en-US" sz="1600" dirty="0"/>
              <a:t>[1] Chen, F. F., “</a:t>
            </a:r>
            <a:r>
              <a:rPr lang="en-US" sz="1600" b="1" dirty="0"/>
              <a:t>Introduction to plasma physics and controlled fusion</a:t>
            </a:r>
            <a:r>
              <a:rPr lang="en-US" sz="1600" dirty="0"/>
              <a:t>”, New York: Plenum press, 1984. - [6] Myers, A., </a:t>
            </a:r>
            <a:r>
              <a:rPr lang="en-US" sz="1600" dirty="0" err="1"/>
              <a:t>Colella</a:t>
            </a:r>
            <a:r>
              <a:rPr lang="en-US" sz="1600" dirty="0"/>
              <a:t>, P., &amp; </a:t>
            </a:r>
            <a:r>
              <a:rPr lang="en-US" sz="1600" dirty="0" err="1"/>
              <a:t>Straalen</a:t>
            </a:r>
            <a:r>
              <a:rPr lang="en-US" sz="1600" dirty="0"/>
              <a:t>, B. V. (2017). </a:t>
            </a:r>
          </a:p>
          <a:p>
            <a:r>
              <a:rPr lang="en-US" sz="1600" dirty="0"/>
              <a:t>[2] Myers, A., </a:t>
            </a:r>
            <a:r>
              <a:rPr lang="en-US" sz="1600" dirty="0" err="1"/>
              <a:t>Colella</a:t>
            </a:r>
            <a:r>
              <a:rPr lang="en-US" sz="1600" dirty="0"/>
              <a:t>, P., &amp; </a:t>
            </a:r>
            <a:r>
              <a:rPr lang="en-US" sz="1600" dirty="0" err="1"/>
              <a:t>Straalen</a:t>
            </a:r>
            <a:r>
              <a:rPr lang="en-US" sz="1600" dirty="0"/>
              <a:t>, B. V. (2017)., “</a:t>
            </a:r>
            <a:r>
              <a:rPr lang="en-US" sz="1600" b="1" dirty="0"/>
              <a:t>A 4th-Order Particle-in-Cell Method with Phase-Space Remapping for the </a:t>
            </a:r>
            <a:r>
              <a:rPr lang="en-US" sz="1600" b="1" dirty="0" err="1"/>
              <a:t>Vlasov</a:t>
            </a:r>
            <a:r>
              <a:rPr lang="en-US" sz="1600" b="1" dirty="0"/>
              <a:t>–Poisson Equation</a:t>
            </a:r>
            <a:r>
              <a:rPr lang="en-US" sz="1600" dirty="0"/>
              <a:t>” ,SIAM Journal on Scientific Computing, 39(3), B467-B485.</a:t>
            </a:r>
          </a:p>
          <a:p>
            <a:r>
              <a:rPr lang="en-US" sz="1600" dirty="0" smtClean="0"/>
              <a:t>[</a:t>
            </a:r>
            <a:r>
              <a:rPr lang="en-US" sz="1600" dirty="0"/>
              <a:t>3] Qin, H., Zhang, S., Xiao, J., &amp; Tang, W. M. (April, 2013),  “</a:t>
            </a:r>
            <a:r>
              <a:rPr lang="en-US" sz="1600" b="1" dirty="0"/>
              <a:t>Why is Boris algorithm so good?</a:t>
            </a:r>
            <a:r>
              <a:rPr lang="en-US" sz="1600" dirty="0"/>
              <a:t>” .Princeton Plasma Physics Laboratory, PPPL-4872. </a:t>
            </a:r>
            <a:br>
              <a:rPr lang="en-US" sz="1600" dirty="0"/>
            </a:br>
            <a:r>
              <a:rPr lang="en-US" sz="1600" b="1" dirty="0" smtClean="0"/>
              <a:t>Other </a:t>
            </a:r>
            <a:r>
              <a:rPr lang="en-US" sz="1600" b="1" dirty="0"/>
              <a:t>References</a:t>
            </a:r>
            <a:r>
              <a:rPr lang="en-US" sz="1600" dirty="0"/>
              <a:t> </a:t>
            </a:r>
          </a:p>
          <a:p>
            <a:r>
              <a:rPr lang="en-US" sz="1600" dirty="0"/>
              <a:t>[1]Na, Yong-Su (2017), “</a:t>
            </a:r>
            <a:r>
              <a:rPr lang="en-US" sz="1600" b="1" dirty="0"/>
              <a:t>Introduction to nuclear fusion</a:t>
            </a:r>
            <a:r>
              <a:rPr lang="en-US" sz="1600" dirty="0"/>
              <a:t>” (Lecture 9 Mirror, lecture slide). </a:t>
            </a:r>
            <a:r>
              <a:rPr lang="en-US" sz="1600" dirty="0" err="1"/>
              <a:t>SeoulNational</a:t>
            </a:r>
            <a:r>
              <a:rPr lang="en-US" sz="1600" dirty="0"/>
              <a:t> University Open Courseware.</a:t>
            </a:r>
            <a:br>
              <a:rPr lang="en-US" sz="1600" dirty="0"/>
            </a:br>
            <a:r>
              <a:rPr lang="en-US" sz="1600" dirty="0"/>
              <a:t>[2] </a:t>
            </a:r>
            <a:r>
              <a:rPr lang="en-US" sz="1600" dirty="0" err="1"/>
              <a:t>Föreläsning</a:t>
            </a:r>
            <a:r>
              <a:rPr lang="en-US" sz="1600" dirty="0"/>
              <a:t> (2009), “</a:t>
            </a:r>
            <a:r>
              <a:rPr lang="en-US" sz="1600" b="1" dirty="0"/>
              <a:t>Charged particle motion in magnetic field</a:t>
            </a:r>
            <a:r>
              <a:rPr lang="en-US" sz="1600" dirty="0"/>
              <a:t>” , (lecture slide). </a:t>
            </a:r>
            <a:r>
              <a:rPr lang="en-US" sz="1600" dirty="0" err="1"/>
              <a:t>Luleä</a:t>
            </a:r>
            <a:r>
              <a:rPr lang="en-US" sz="1600" dirty="0"/>
              <a:t> </a:t>
            </a:r>
            <a:r>
              <a:rPr lang="en-US" sz="1600" dirty="0" err="1"/>
              <a:t>Uni-versity</a:t>
            </a:r>
            <a:r>
              <a:rPr lang="en-US" sz="1600" dirty="0"/>
              <a:t> of Technology. </a:t>
            </a:r>
            <a:br>
              <a:rPr lang="en-US" sz="1600" dirty="0"/>
            </a:br>
            <a:r>
              <a:rPr lang="en-US" sz="1600" dirty="0"/>
              <a:t>[3] Professor </a:t>
            </a:r>
            <a:r>
              <a:rPr lang="en-US" sz="1600" dirty="0" err="1"/>
              <a:t>Sitaram</a:t>
            </a:r>
            <a:r>
              <a:rPr lang="en-US" sz="1600" dirty="0"/>
              <a:t> Dash. (Fall Semester 2021)., “</a:t>
            </a:r>
            <a:r>
              <a:rPr lang="en-US" sz="1600" b="1" dirty="0"/>
              <a:t>MEE4005 Surface Engineering</a:t>
            </a:r>
            <a:r>
              <a:rPr lang="en-US" sz="1600" dirty="0"/>
              <a:t>” (</a:t>
            </a:r>
            <a:r>
              <a:rPr lang="en-US" sz="1600" dirty="0" err="1"/>
              <a:t>lecturenotes</a:t>
            </a:r>
            <a:r>
              <a:rPr lang="en-US" sz="1600" dirty="0"/>
              <a:t>). SMEC, VIT Vellore.</a:t>
            </a:r>
            <a:br>
              <a:rPr lang="en-US" sz="1600" dirty="0"/>
            </a:br>
            <a:r>
              <a:rPr lang="en-US" sz="1600" dirty="0"/>
              <a:t>[4] Matthew W. Kunz. (November 9, 2020), “ </a:t>
            </a:r>
            <a:r>
              <a:rPr lang="en-US" sz="1600" b="1" dirty="0"/>
              <a:t>Introduction to Plasma Astrophysics</a:t>
            </a:r>
            <a:r>
              <a:rPr lang="en-US" sz="1600" dirty="0"/>
              <a:t>” (</a:t>
            </a:r>
            <a:r>
              <a:rPr lang="en-US" sz="1600" dirty="0" err="1"/>
              <a:t>lecturenotes</a:t>
            </a:r>
            <a:r>
              <a:rPr lang="en-US" sz="1600" dirty="0"/>
              <a:t>). Princeton Plasma Physics Laboratory. - we learned about introductory concepts on plasma</a:t>
            </a:r>
          </a:p>
        </p:txBody>
      </p:sp>
      <p:sp>
        <p:nvSpPr>
          <p:cNvPr id="5" name="Slide Number Placeholder 4"/>
          <p:cNvSpPr>
            <a:spLocks noGrp="1"/>
          </p:cNvSpPr>
          <p:nvPr>
            <p:ph type="sldNum" sz="quarter" idx="11"/>
          </p:nvPr>
        </p:nvSpPr>
        <p:spPr/>
        <p:txBody>
          <a:bodyPr/>
          <a:lstStyle/>
          <a:p>
            <a:pPr>
              <a:defRPr/>
            </a:pPr>
            <a:fld id="{5A574AF9-54B2-4954-A529-1353457F4588}" type="slidenum">
              <a:rPr lang="de-DE" smtClean="0">
                <a:latin typeface="Cambria" panose="02040503050406030204" pitchFamily="18" charset="0"/>
              </a:rPr>
              <a:pPr>
                <a:defRPr/>
              </a:pPr>
              <a:t>27</a:t>
            </a:fld>
            <a:endParaRPr lang="de-DE">
              <a:latin typeface="Cambria" panose="02040503050406030204" pitchFamily="18" charset="0"/>
            </a:endParaRPr>
          </a:p>
        </p:txBody>
      </p:sp>
      <p:sp>
        <p:nvSpPr>
          <p:cNvPr id="6" name="Rectangle 5">
            <a:extLst>
              <a:ext uri="{FF2B5EF4-FFF2-40B4-BE49-F238E27FC236}">
                <a16:creationId xmlns:a16="http://schemas.microsoft.com/office/drawing/2014/main" id="{60F64249-3EC2-41FD-971F-739AC7092C5B}"/>
              </a:ext>
            </a:extLst>
          </p:cNvPr>
          <p:cNvSpPr/>
          <p:nvPr/>
        </p:nvSpPr>
        <p:spPr>
          <a:xfrm>
            <a:off x="24732" y="7192868"/>
            <a:ext cx="10363200" cy="281937"/>
          </a:xfrm>
          <a:prstGeom prst="rect">
            <a:avLst/>
          </a:prstGeom>
        </p:spPr>
        <p:txBody>
          <a:bodyPr wrap="square">
            <a:spAutoFit/>
          </a:bodyPr>
          <a:lstStyle/>
          <a:p>
            <a:pPr eaLnBrk="1" hangingPunct="1"/>
            <a:r>
              <a:rPr lang="en-US" sz="1100" i="0" u="none" dirty="0">
                <a:solidFill>
                  <a:srgbClr val="C00000"/>
                </a:solidFill>
                <a:latin typeface="Calibri" panose="020F0502020204030204" pitchFamily="34" charset="0"/>
                <a:cs typeface="Calibri" panose="020F0502020204030204" pitchFamily="34" charset="0"/>
              </a:rPr>
              <a:t>B.Tech. Mechanical Engineering/Production and Industrial Engineering/Mechanical with Specialization in Energy Engineering – First Review Presentation - SMEC</a:t>
            </a:r>
          </a:p>
        </p:txBody>
      </p:sp>
      <p:pic>
        <p:nvPicPr>
          <p:cNvPr id="7" name="Picture 1">
            <a:extLst>
              <a:ext uri="{FF2B5EF4-FFF2-40B4-BE49-F238E27FC236}">
                <a16:creationId xmlns:a16="http://schemas.microsoft.com/office/drawing/2014/main" id="{9428A939-2EE1-47FB-9C15-05913BBFB7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0638" y="11662"/>
            <a:ext cx="3052762" cy="1009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Title 1">
            <a:extLst>
              <a:ext uri="{FF2B5EF4-FFF2-40B4-BE49-F238E27FC236}">
                <a16:creationId xmlns:a16="http://schemas.microsoft.com/office/drawing/2014/main" id="{2BBA328B-9A60-4AFA-84BA-57A5EF2D27AE}"/>
              </a:ext>
            </a:extLst>
          </p:cNvPr>
          <p:cNvSpPr txBox="1">
            <a:spLocks/>
          </p:cNvSpPr>
          <p:nvPr/>
        </p:nvSpPr>
        <p:spPr bwMode="gray">
          <a:xfrm>
            <a:off x="165100" y="199231"/>
            <a:ext cx="6767512" cy="560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lvl1pPr algn="l" defTabSz="1042988" rtl="0" eaLnBrk="0" fontAlgn="base" hangingPunct="0">
              <a:spcBef>
                <a:spcPct val="0"/>
              </a:spcBef>
              <a:spcAft>
                <a:spcPct val="0"/>
              </a:spcAft>
              <a:defRPr sz="2400" b="1">
                <a:solidFill>
                  <a:schemeClr val="tx1"/>
                </a:solidFill>
                <a:latin typeface="+mj-lt"/>
                <a:ea typeface="+mj-ea"/>
                <a:cs typeface="+mj-cs"/>
              </a:defRPr>
            </a:lvl1pPr>
            <a:lvl2pPr algn="l" defTabSz="1042988" rtl="0" eaLnBrk="0" fontAlgn="base" hangingPunct="0">
              <a:spcBef>
                <a:spcPct val="0"/>
              </a:spcBef>
              <a:spcAft>
                <a:spcPct val="0"/>
              </a:spcAft>
              <a:defRPr sz="2400" b="1">
                <a:solidFill>
                  <a:schemeClr val="tx1"/>
                </a:solidFill>
                <a:latin typeface="Arial" charset="0"/>
                <a:cs typeface="Arial" charset="0"/>
              </a:defRPr>
            </a:lvl2pPr>
            <a:lvl3pPr algn="l" defTabSz="1042988" rtl="0" eaLnBrk="0" fontAlgn="base" hangingPunct="0">
              <a:spcBef>
                <a:spcPct val="0"/>
              </a:spcBef>
              <a:spcAft>
                <a:spcPct val="0"/>
              </a:spcAft>
              <a:defRPr sz="2400" b="1">
                <a:solidFill>
                  <a:schemeClr val="tx1"/>
                </a:solidFill>
                <a:latin typeface="Arial" charset="0"/>
                <a:cs typeface="Arial" charset="0"/>
              </a:defRPr>
            </a:lvl3pPr>
            <a:lvl4pPr algn="l" defTabSz="1042988" rtl="0" eaLnBrk="0" fontAlgn="base" hangingPunct="0">
              <a:spcBef>
                <a:spcPct val="0"/>
              </a:spcBef>
              <a:spcAft>
                <a:spcPct val="0"/>
              </a:spcAft>
              <a:defRPr sz="2400" b="1">
                <a:solidFill>
                  <a:schemeClr val="tx1"/>
                </a:solidFill>
                <a:latin typeface="Arial" charset="0"/>
                <a:cs typeface="Arial" charset="0"/>
              </a:defRPr>
            </a:lvl4pPr>
            <a:lvl5pPr algn="l" defTabSz="1042988" rtl="0" eaLnBrk="0" fontAlgn="base" hangingPunct="0">
              <a:spcBef>
                <a:spcPct val="0"/>
              </a:spcBef>
              <a:spcAft>
                <a:spcPct val="0"/>
              </a:spcAft>
              <a:defRPr sz="2400" b="1">
                <a:solidFill>
                  <a:schemeClr val="tx1"/>
                </a:solidFill>
                <a:latin typeface="Arial" charset="0"/>
                <a:cs typeface="Arial" charset="0"/>
              </a:defRPr>
            </a:lvl5pPr>
            <a:lvl6pPr marL="457200" algn="l" defTabSz="1042988" rtl="0" fontAlgn="base">
              <a:spcBef>
                <a:spcPct val="0"/>
              </a:spcBef>
              <a:spcAft>
                <a:spcPct val="0"/>
              </a:spcAft>
              <a:defRPr sz="1600">
                <a:solidFill>
                  <a:schemeClr val="tx1"/>
                </a:solidFill>
                <a:latin typeface="Arial" charset="0"/>
                <a:cs typeface="Arial" charset="0"/>
              </a:defRPr>
            </a:lvl6pPr>
            <a:lvl7pPr marL="914400" algn="l" defTabSz="1042988" rtl="0" fontAlgn="base">
              <a:spcBef>
                <a:spcPct val="0"/>
              </a:spcBef>
              <a:spcAft>
                <a:spcPct val="0"/>
              </a:spcAft>
              <a:defRPr sz="1600">
                <a:solidFill>
                  <a:schemeClr val="tx1"/>
                </a:solidFill>
                <a:latin typeface="Arial" charset="0"/>
                <a:cs typeface="Arial" charset="0"/>
              </a:defRPr>
            </a:lvl7pPr>
            <a:lvl8pPr marL="1371600" algn="l" defTabSz="1042988" rtl="0" fontAlgn="base">
              <a:spcBef>
                <a:spcPct val="0"/>
              </a:spcBef>
              <a:spcAft>
                <a:spcPct val="0"/>
              </a:spcAft>
              <a:defRPr sz="1600">
                <a:solidFill>
                  <a:schemeClr val="tx1"/>
                </a:solidFill>
                <a:latin typeface="Arial" charset="0"/>
                <a:cs typeface="Arial" charset="0"/>
              </a:defRPr>
            </a:lvl8pPr>
            <a:lvl9pPr marL="1828800" algn="l" defTabSz="1042988" rtl="0" fontAlgn="base">
              <a:spcBef>
                <a:spcPct val="0"/>
              </a:spcBef>
              <a:spcAft>
                <a:spcPct val="0"/>
              </a:spcAft>
              <a:defRPr sz="1600">
                <a:solidFill>
                  <a:schemeClr val="tx1"/>
                </a:solidFill>
                <a:latin typeface="Arial" charset="0"/>
                <a:cs typeface="Arial" charset="0"/>
              </a:defRPr>
            </a:lvl9pPr>
          </a:lstStyle>
          <a:p>
            <a:pPr>
              <a:lnSpc>
                <a:spcPct val="100000"/>
              </a:lnSpc>
              <a:buFontTx/>
            </a:pPr>
            <a:r>
              <a:rPr lang="en-IN" sz="3600" i="0" u="none" kern="0" dirty="0">
                <a:solidFill>
                  <a:srgbClr val="C00000"/>
                </a:solidFill>
                <a:latin typeface="Cambria" panose="02040503050406030204" pitchFamily="18" charset="0"/>
              </a:rPr>
              <a:t>References</a:t>
            </a:r>
          </a:p>
        </p:txBody>
      </p:sp>
    </p:spTree>
    <p:extLst>
      <p:ext uri="{BB962C8B-B14F-4D97-AF65-F5344CB8AC3E}">
        <p14:creationId xmlns:p14="http://schemas.microsoft.com/office/powerpoint/2010/main" val="1032348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7100" y="1484313"/>
            <a:ext cx="9351963" cy="5140325"/>
          </a:xfrm>
        </p:spPr>
        <p:txBody>
          <a:bodyPr/>
          <a:lstStyle/>
          <a:p>
            <a:r>
              <a:rPr lang="en-US" sz="1600" dirty="0"/>
              <a:t>The objective of our study is to understand the magnetic mirror configuration that is ideal in in a magnetic plasma trap chamber which can be used in Magnetron sputtering . Particles in a plasma have different speeds depending on the initial distribution which is based on parameters like the plasma temperature. The speeds of particles change depending on the electric and magnetic fields. Based on the magnetic mirror effect, one can determine which particle (having certain velocities) can escape the magnetic trap and which of those are reflected. The less the particles escape the magnetic trap, the more of the flux is used in forming coatings and less of the ionized gas is wasted. This is very useful in understanding the required gas supply and rate of deposition.</a:t>
            </a:r>
            <a:br>
              <a:rPr lang="en-US" sz="1600" dirty="0"/>
            </a:br>
            <a:endParaRPr lang="en-NP" sz="1600" dirty="0"/>
          </a:p>
          <a:p>
            <a:r>
              <a:rPr lang="en-US" sz="1600" dirty="0"/>
              <a:t>The model used in the project is mostly similar to the single particle model, where in a collection of particles, each particle evolves under the influence of the electric and magnetic fields set up by the apparatus; governed by the Lorentz force. However, we incorporate a little bit of the Kinetic theory in that we are interested in different initial velocity distributions for particles in the plasma and how the velocity distribution changes over time. To achieve this in a simulation, the Lorentz force equations are discretized and then solved using the Boris Algorithm; a standard algorithm for simulating charged particles in electric and magnetic fields.</a:t>
            </a:r>
            <a:br>
              <a:rPr lang="en-US" sz="1600" dirty="0"/>
            </a:br>
            <a:r>
              <a:rPr lang="en-US" sz="1600" dirty="0"/>
              <a:t/>
            </a:r>
            <a:br>
              <a:rPr lang="en-US" sz="1600" dirty="0"/>
            </a:br>
            <a:r>
              <a:rPr lang="en-US" sz="1600" dirty="0"/>
              <a:t/>
            </a:r>
            <a:br>
              <a:rPr lang="en-US" sz="1600" dirty="0"/>
            </a:br>
            <a:endParaRPr lang="en-IN" sz="1600" dirty="0">
              <a:latin typeface="Cambria" panose="02040503050406030204" pitchFamily="18" charset="0"/>
            </a:endParaRPr>
          </a:p>
        </p:txBody>
      </p:sp>
      <p:sp>
        <p:nvSpPr>
          <p:cNvPr id="5" name="Slide Number Placeholder 4"/>
          <p:cNvSpPr>
            <a:spLocks noGrp="1"/>
          </p:cNvSpPr>
          <p:nvPr>
            <p:ph type="sldNum" sz="quarter" idx="11"/>
          </p:nvPr>
        </p:nvSpPr>
        <p:spPr/>
        <p:txBody>
          <a:bodyPr/>
          <a:lstStyle/>
          <a:p>
            <a:pPr>
              <a:defRPr/>
            </a:pPr>
            <a:fld id="{5A574AF9-54B2-4954-A529-1353457F4588}" type="slidenum">
              <a:rPr lang="de-DE" smtClean="0">
                <a:latin typeface="Cambria" panose="02040503050406030204" pitchFamily="18" charset="0"/>
              </a:rPr>
              <a:pPr>
                <a:defRPr/>
              </a:pPr>
              <a:t>3</a:t>
            </a:fld>
            <a:endParaRPr lang="de-DE">
              <a:latin typeface="Cambria" panose="02040503050406030204" pitchFamily="18" charset="0"/>
            </a:endParaRPr>
          </a:p>
        </p:txBody>
      </p:sp>
      <p:pic>
        <p:nvPicPr>
          <p:cNvPr id="4"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0638" y="11662"/>
            <a:ext cx="3052762" cy="1009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Rectangle 6"/>
          <p:cNvSpPr/>
          <p:nvPr/>
        </p:nvSpPr>
        <p:spPr>
          <a:xfrm>
            <a:off x="24732" y="7192868"/>
            <a:ext cx="10363200" cy="281937"/>
          </a:xfrm>
          <a:prstGeom prst="rect">
            <a:avLst/>
          </a:prstGeom>
        </p:spPr>
        <p:txBody>
          <a:bodyPr wrap="square">
            <a:spAutoFit/>
          </a:bodyPr>
          <a:lstStyle/>
          <a:p>
            <a:pPr eaLnBrk="1" hangingPunct="1"/>
            <a:r>
              <a:rPr lang="en-US" sz="1100" i="0" u="none" dirty="0">
                <a:solidFill>
                  <a:srgbClr val="C00000"/>
                </a:solidFill>
                <a:latin typeface="Calibri" panose="020F0502020204030204" pitchFamily="34" charset="0"/>
                <a:cs typeface="Calibri" panose="020F0502020204030204" pitchFamily="34" charset="0"/>
              </a:rPr>
              <a:t>B.Tech. Mechanical Engineering/Production and Industrial Engineering/Mechanical with Specialization in Energy Engineering – First Review Presentation - SMEC</a:t>
            </a:r>
          </a:p>
        </p:txBody>
      </p:sp>
      <p:sp>
        <p:nvSpPr>
          <p:cNvPr id="8" name="Title 1">
            <a:extLst>
              <a:ext uri="{FF2B5EF4-FFF2-40B4-BE49-F238E27FC236}">
                <a16:creationId xmlns:a16="http://schemas.microsoft.com/office/drawing/2014/main" id="{5D76C3E7-B3B7-48C2-A6AB-5623F97317CB}"/>
              </a:ext>
            </a:extLst>
          </p:cNvPr>
          <p:cNvSpPr txBox="1">
            <a:spLocks/>
          </p:cNvSpPr>
          <p:nvPr/>
        </p:nvSpPr>
        <p:spPr bwMode="gray">
          <a:xfrm>
            <a:off x="165100" y="199231"/>
            <a:ext cx="6767512" cy="560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lvl1pPr algn="l" defTabSz="1042988" rtl="0" eaLnBrk="0" fontAlgn="base" hangingPunct="0">
              <a:spcBef>
                <a:spcPct val="0"/>
              </a:spcBef>
              <a:spcAft>
                <a:spcPct val="0"/>
              </a:spcAft>
              <a:defRPr sz="2400" b="1">
                <a:solidFill>
                  <a:schemeClr val="tx1"/>
                </a:solidFill>
                <a:latin typeface="+mj-lt"/>
                <a:ea typeface="+mj-ea"/>
                <a:cs typeface="+mj-cs"/>
              </a:defRPr>
            </a:lvl1pPr>
            <a:lvl2pPr algn="l" defTabSz="1042988" rtl="0" eaLnBrk="0" fontAlgn="base" hangingPunct="0">
              <a:spcBef>
                <a:spcPct val="0"/>
              </a:spcBef>
              <a:spcAft>
                <a:spcPct val="0"/>
              </a:spcAft>
              <a:defRPr sz="2400" b="1">
                <a:solidFill>
                  <a:schemeClr val="tx1"/>
                </a:solidFill>
                <a:latin typeface="Arial" charset="0"/>
                <a:cs typeface="Arial" charset="0"/>
              </a:defRPr>
            </a:lvl2pPr>
            <a:lvl3pPr algn="l" defTabSz="1042988" rtl="0" eaLnBrk="0" fontAlgn="base" hangingPunct="0">
              <a:spcBef>
                <a:spcPct val="0"/>
              </a:spcBef>
              <a:spcAft>
                <a:spcPct val="0"/>
              </a:spcAft>
              <a:defRPr sz="2400" b="1">
                <a:solidFill>
                  <a:schemeClr val="tx1"/>
                </a:solidFill>
                <a:latin typeface="Arial" charset="0"/>
                <a:cs typeface="Arial" charset="0"/>
              </a:defRPr>
            </a:lvl3pPr>
            <a:lvl4pPr algn="l" defTabSz="1042988" rtl="0" eaLnBrk="0" fontAlgn="base" hangingPunct="0">
              <a:spcBef>
                <a:spcPct val="0"/>
              </a:spcBef>
              <a:spcAft>
                <a:spcPct val="0"/>
              </a:spcAft>
              <a:defRPr sz="2400" b="1">
                <a:solidFill>
                  <a:schemeClr val="tx1"/>
                </a:solidFill>
                <a:latin typeface="Arial" charset="0"/>
                <a:cs typeface="Arial" charset="0"/>
              </a:defRPr>
            </a:lvl4pPr>
            <a:lvl5pPr algn="l" defTabSz="1042988" rtl="0" eaLnBrk="0" fontAlgn="base" hangingPunct="0">
              <a:spcBef>
                <a:spcPct val="0"/>
              </a:spcBef>
              <a:spcAft>
                <a:spcPct val="0"/>
              </a:spcAft>
              <a:defRPr sz="2400" b="1">
                <a:solidFill>
                  <a:schemeClr val="tx1"/>
                </a:solidFill>
                <a:latin typeface="Arial" charset="0"/>
                <a:cs typeface="Arial" charset="0"/>
              </a:defRPr>
            </a:lvl5pPr>
            <a:lvl6pPr marL="457200" algn="l" defTabSz="1042988" rtl="0" fontAlgn="base">
              <a:spcBef>
                <a:spcPct val="0"/>
              </a:spcBef>
              <a:spcAft>
                <a:spcPct val="0"/>
              </a:spcAft>
              <a:defRPr sz="1600">
                <a:solidFill>
                  <a:schemeClr val="tx1"/>
                </a:solidFill>
                <a:latin typeface="Arial" charset="0"/>
                <a:cs typeface="Arial" charset="0"/>
              </a:defRPr>
            </a:lvl6pPr>
            <a:lvl7pPr marL="914400" algn="l" defTabSz="1042988" rtl="0" fontAlgn="base">
              <a:spcBef>
                <a:spcPct val="0"/>
              </a:spcBef>
              <a:spcAft>
                <a:spcPct val="0"/>
              </a:spcAft>
              <a:defRPr sz="1600">
                <a:solidFill>
                  <a:schemeClr val="tx1"/>
                </a:solidFill>
                <a:latin typeface="Arial" charset="0"/>
                <a:cs typeface="Arial" charset="0"/>
              </a:defRPr>
            </a:lvl7pPr>
            <a:lvl8pPr marL="1371600" algn="l" defTabSz="1042988" rtl="0" fontAlgn="base">
              <a:spcBef>
                <a:spcPct val="0"/>
              </a:spcBef>
              <a:spcAft>
                <a:spcPct val="0"/>
              </a:spcAft>
              <a:defRPr sz="1600">
                <a:solidFill>
                  <a:schemeClr val="tx1"/>
                </a:solidFill>
                <a:latin typeface="Arial" charset="0"/>
                <a:cs typeface="Arial" charset="0"/>
              </a:defRPr>
            </a:lvl8pPr>
            <a:lvl9pPr marL="1828800" algn="l" defTabSz="1042988" rtl="0" fontAlgn="base">
              <a:spcBef>
                <a:spcPct val="0"/>
              </a:spcBef>
              <a:spcAft>
                <a:spcPct val="0"/>
              </a:spcAft>
              <a:defRPr sz="1600">
                <a:solidFill>
                  <a:schemeClr val="tx1"/>
                </a:solidFill>
                <a:latin typeface="Arial" charset="0"/>
                <a:cs typeface="Arial" charset="0"/>
              </a:defRPr>
            </a:lvl9pPr>
          </a:lstStyle>
          <a:p>
            <a:pPr>
              <a:lnSpc>
                <a:spcPct val="100000"/>
              </a:lnSpc>
              <a:buFontTx/>
            </a:pPr>
            <a:r>
              <a:rPr lang="en-IN" sz="3600" i="0" u="none" kern="0" dirty="0">
                <a:solidFill>
                  <a:srgbClr val="C00000"/>
                </a:solidFill>
                <a:latin typeface="Cambria" panose="02040503050406030204" pitchFamily="18" charset="0"/>
              </a:rPr>
              <a:t>Abstract</a:t>
            </a:r>
          </a:p>
        </p:txBody>
      </p:sp>
    </p:spTree>
    <p:extLst>
      <p:ext uri="{BB962C8B-B14F-4D97-AF65-F5344CB8AC3E}">
        <p14:creationId xmlns:p14="http://schemas.microsoft.com/office/powerpoint/2010/main" val="40050740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7500" y="1393354"/>
            <a:ext cx="8534399" cy="5140325"/>
          </a:xfrm>
        </p:spPr>
        <p:txBody>
          <a:bodyPr/>
          <a:lstStyle/>
          <a:p>
            <a:r>
              <a:rPr lang="en-US" sz="1600" dirty="0"/>
              <a:t>A magnetic mirror configuration is important in a magnetic plasma trap chamber such as that used in Magnetron sputtering. Particles in a plasma have different speeds depending on the initial distribution which is based on parameters like the plasma temperature. The speeds of particles change depending on the electric and magnetic fields. Based on the magnetic mirror effect, one can determine which particle (having certain velocities) can escape the magnetic trap and which of those are reflected. The less the particles escape the magnetic trap, the more of the flux is used in forming coatings and less of the ionized gas is wasted. This is very useful in understanding the required gas supply and rate of deposition.</a:t>
            </a:r>
          </a:p>
          <a:p>
            <a:endParaRPr lang="en-NP" sz="1600" dirty="0"/>
          </a:p>
          <a:p>
            <a:r>
              <a:rPr lang="en-US" sz="1600" dirty="0"/>
              <a:t>The kinetic energy and the magnetic moment of a charged particle in a magnetic field are conserved if there are no external sources. If the magnetic field has a gradient, the component of the velocity of the particle parallel to the magnetic field changes and might decrease to zero and increase in the opposite direction: which is observed as the particle being reflected. This setup is important to understand and control how the ions are contained in and lost from a magnetron sputtering chamber.</a:t>
            </a:r>
            <a:endParaRPr lang="en-NP" sz="1600" dirty="0"/>
          </a:p>
          <a:p>
            <a:pPr marL="0" indent="0">
              <a:buNone/>
            </a:pPr>
            <a:r>
              <a:rPr lang="en-US" sz="1600" b="1" dirty="0"/>
              <a:t> </a:t>
            </a:r>
            <a:endParaRPr lang="en-NP" sz="1600" dirty="0"/>
          </a:p>
          <a:p>
            <a:pPr marL="0" indent="0">
              <a:buNone/>
            </a:pPr>
            <a:endParaRPr lang="en-US" sz="1600" dirty="0"/>
          </a:p>
          <a:p>
            <a:pPr marL="0" indent="0">
              <a:buNone/>
            </a:pPr>
            <a:r>
              <a:rPr lang="en-US" sz="1600" dirty="0"/>
              <a:t> </a:t>
            </a:r>
          </a:p>
          <a:p>
            <a:endParaRPr lang="en-IN" sz="1600" dirty="0">
              <a:latin typeface="Cambria" panose="02040503050406030204" pitchFamily="18" charset="0"/>
            </a:endParaRPr>
          </a:p>
        </p:txBody>
      </p:sp>
      <p:sp>
        <p:nvSpPr>
          <p:cNvPr id="5" name="Slide Number Placeholder 4"/>
          <p:cNvSpPr>
            <a:spLocks noGrp="1"/>
          </p:cNvSpPr>
          <p:nvPr>
            <p:ph type="sldNum" sz="quarter" idx="11"/>
          </p:nvPr>
        </p:nvSpPr>
        <p:spPr/>
        <p:txBody>
          <a:bodyPr/>
          <a:lstStyle/>
          <a:p>
            <a:pPr>
              <a:defRPr/>
            </a:pPr>
            <a:fld id="{5A574AF9-54B2-4954-A529-1353457F4588}" type="slidenum">
              <a:rPr lang="de-DE" smtClean="0">
                <a:latin typeface="Cambria" panose="02040503050406030204" pitchFamily="18" charset="0"/>
              </a:rPr>
              <a:pPr>
                <a:defRPr/>
              </a:pPr>
              <a:t>4</a:t>
            </a:fld>
            <a:endParaRPr lang="de-DE">
              <a:latin typeface="Cambria" panose="02040503050406030204" pitchFamily="18" charset="0"/>
            </a:endParaRPr>
          </a:p>
        </p:txBody>
      </p:sp>
      <p:sp>
        <p:nvSpPr>
          <p:cNvPr id="7" name="Rectangle 6"/>
          <p:cNvSpPr/>
          <p:nvPr/>
        </p:nvSpPr>
        <p:spPr>
          <a:xfrm>
            <a:off x="24732" y="7192868"/>
            <a:ext cx="10363200" cy="281937"/>
          </a:xfrm>
          <a:prstGeom prst="rect">
            <a:avLst/>
          </a:prstGeom>
        </p:spPr>
        <p:txBody>
          <a:bodyPr wrap="square">
            <a:spAutoFit/>
          </a:bodyPr>
          <a:lstStyle/>
          <a:p>
            <a:pPr eaLnBrk="1" hangingPunct="1"/>
            <a:r>
              <a:rPr lang="en-US" sz="1100" i="0" u="none" dirty="0">
                <a:solidFill>
                  <a:srgbClr val="C00000"/>
                </a:solidFill>
                <a:latin typeface="Calibri" panose="020F0502020204030204" pitchFamily="34" charset="0"/>
                <a:cs typeface="Calibri" panose="020F0502020204030204" pitchFamily="34" charset="0"/>
              </a:rPr>
              <a:t>B.Tech. Mechanical Engineering/Production and Industrial Engineering/Mechanical with Specialization in Energy Engineering – First Review Presentation - SMEC</a:t>
            </a:r>
          </a:p>
        </p:txBody>
      </p:sp>
      <p:pic>
        <p:nvPicPr>
          <p:cNvPr id="8" name="Picture 1">
            <a:extLst>
              <a:ext uri="{FF2B5EF4-FFF2-40B4-BE49-F238E27FC236}">
                <a16:creationId xmlns:a16="http://schemas.microsoft.com/office/drawing/2014/main" id="{FE1D488D-4671-4404-AFB0-81FBEE6FD7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0638" y="11662"/>
            <a:ext cx="3052762" cy="1009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Title 1">
            <a:extLst>
              <a:ext uri="{FF2B5EF4-FFF2-40B4-BE49-F238E27FC236}">
                <a16:creationId xmlns:a16="http://schemas.microsoft.com/office/drawing/2014/main" id="{711A9280-5E99-4270-9398-B31B1ABCB77A}"/>
              </a:ext>
            </a:extLst>
          </p:cNvPr>
          <p:cNvSpPr txBox="1">
            <a:spLocks/>
          </p:cNvSpPr>
          <p:nvPr/>
        </p:nvSpPr>
        <p:spPr bwMode="gray">
          <a:xfrm>
            <a:off x="165100" y="199231"/>
            <a:ext cx="6767512" cy="560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lvl1pPr algn="l" defTabSz="1042988" rtl="0" eaLnBrk="0" fontAlgn="base" hangingPunct="0">
              <a:spcBef>
                <a:spcPct val="0"/>
              </a:spcBef>
              <a:spcAft>
                <a:spcPct val="0"/>
              </a:spcAft>
              <a:defRPr sz="2400" b="1">
                <a:solidFill>
                  <a:schemeClr val="tx1"/>
                </a:solidFill>
                <a:latin typeface="+mj-lt"/>
                <a:ea typeface="+mj-ea"/>
                <a:cs typeface="+mj-cs"/>
              </a:defRPr>
            </a:lvl1pPr>
            <a:lvl2pPr algn="l" defTabSz="1042988" rtl="0" eaLnBrk="0" fontAlgn="base" hangingPunct="0">
              <a:spcBef>
                <a:spcPct val="0"/>
              </a:spcBef>
              <a:spcAft>
                <a:spcPct val="0"/>
              </a:spcAft>
              <a:defRPr sz="2400" b="1">
                <a:solidFill>
                  <a:schemeClr val="tx1"/>
                </a:solidFill>
                <a:latin typeface="Arial" charset="0"/>
                <a:cs typeface="Arial" charset="0"/>
              </a:defRPr>
            </a:lvl2pPr>
            <a:lvl3pPr algn="l" defTabSz="1042988" rtl="0" eaLnBrk="0" fontAlgn="base" hangingPunct="0">
              <a:spcBef>
                <a:spcPct val="0"/>
              </a:spcBef>
              <a:spcAft>
                <a:spcPct val="0"/>
              </a:spcAft>
              <a:defRPr sz="2400" b="1">
                <a:solidFill>
                  <a:schemeClr val="tx1"/>
                </a:solidFill>
                <a:latin typeface="Arial" charset="0"/>
                <a:cs typeface="Arial" charset="0"/>
              </a:defRPr>
            </a:lvl3pPr>
            <a:lvl4pPr algn="l" defTabSz="1042988" rtl="0" eaLnBrk="0" fontAlgn="base" hangingPunct="0">
              <a:spcBef>
                <a:spcPct val="0"/>
              </a:spcBef>
              <a:spcAft>
                <a:spcPct val="0"/>
              </a:spcAft>
              <a:defRPr sz="2400" b="1">
                <a:solidFill>
                  <a:schemeClr val="tx1"/>
                </a:solidFill>
                <a:latin typeface="Arial" charset="0"/>
                <a:cs typeface="Arial" charset="0"/>
              </a:defRPr>
            </a:lvl4pPr>
            <a:lvl5pPr algn="l" defTabSz="1042988" rtl="0" eaLnBrk="0" fontAlgn="base" hangingPunct="0">
              <a:spcBef>
                <a:spcPct val="0"/>
              </a:spcBef>
              <a:spcAft>
                <a:spcPct val="0"/>
              </a:spcAft>
              <a:defRPr sz="2400" b="1">
                <a:solidFill>
                  <a:schemeClr val="tx1"/>
                </a:solidFill>
                <a:latin typeface="Arial" charset="0"/>
                <a:cs typeface="Arial" charset="0"/>
              </a:defRPr>
            </a:lvl5pPr>
            <a:lvl6pPr marL="457200" algn="l" defTabSz="1042988" rtl="0" fontAlgn="base">
              <a:spcBef>
                <a:spcPct val="0"/>
              </a:spcBef>
              <a:spcAft>
                <a:spcPct val="0"/>
              </a:spcAft>
              <a:defRPr sz="1600">
                <a:solidFill>
                  <a:schemeClr val="tx1"/>
                </a:solidFill>
                <a:latin typeface="Arial" charset="0"/>
                <a:cs typeface="Arial" charset="0"/>
              </a:defRPr>
            </a:lvl6pPr>
            <a:lvl7pPr marL="914400" algn="l" defTabSz="1042988" rtl="0" fontAlgn="base">
              <a:spcBef>
                <a:spcPct val="0"/>
              </a:spcBef>
              <a:spcAft>
                <a:spcPct val="0"/>
              </a:spcAft>
              <a:defRPr sz="1600">
                <a:solidFill>
                  <a:schemeClr val="tx1"/>
                </a:solidFill>
                <a:latin typeface="Arial" charset="0"/>
                <a:cs typeface="Arial" charset="0"/>
              </a:defRPr>
            </a:lvl7pPr>
            <a:lvl8pPr marL="1371600" algn="l" defTabSz="1042988" rtl="0" fontAlgn="base">
              <a:spcBef>
                <a:spcPct val="0"/>
              </a:spcBef>
              <a:spcAft>
                <a:spcPct val="0"/>
              </a:spcAft>
              <a:defRPr sz="1600">
                <a:solidFill>
                  <a:schemeClr val="tx1"/>
                </a:solidFill>
                <a:latin typeface="Arial" charset="0"/>
                <a:cs typeface="Arial" charset="0"/>
              </a:defRPr>
            </a:lvl8pPr>
            <a:lvl9pPr marL="1828800" algn="l" defTabSz="1042988" rtl="0" fontAlgn="base">
              <a:spcBef>
                <a:spcPct val="0"/>
              </a:spcBef>
              <a:spcAft>
                <a:spcPct val="0"/>
              </a:spcAft>
              <a:defRPr sz="1600">
                <a:solidFill>
                  <a:schemeClr val="tx1"/>
                </a:solidFill>
                <a:latin typeface="Arial" charset="0"/>
                <a:cs typeface="Arial" charset="0"/>
              </a:defRPr>
            </a:lvl9pPr>
          </a:lstStyle>
          <a:p>
            <a:pPr>
              <a:lnSpc>
                <a:spcPct val="100000"/>
              </a:lnSpc>
              <a:buFontTx/>
            </a:pPr>
            <a:r>
              <a:rPr lang="en-IN" sz="3600" i="0" u="none" kern="0" dirty="0">
                <a:solidFill>
                  <a:srgbClr val="C00000"/>
                </a:solidFill>
                <a:latin typeface="Cambria" panose="02040503050406030204" pitchFamily="18" charset="0"/>
              </a:rPr>
              <a:t>Introduction</a:t>
            </a:r>
          </a:p>
        </p:txBody>
      </p:sp>
    </p:spTree>
    <p:extLst>
      <p:ext uri="{BB962C8B-B14F-4D97-AF65-F5344CB8AC3E}">
        <p14:creationId xmlns:p14="http://schemas.microsoft.com/office/powerpoint/2010/main" val="25189441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5A574AF9-54B2-4954-A529-1353457F4588}" type="slidenum">
              <a:rPr lang="de-DE" smtClean="0">
                <a:latin typeface="Cambria" panose="02040503050406030204" pitchFamily="18" charset="0"/>
              </a:rPr>
              <a:pPr>
                <a:defRPr/>
              </a:pPr>
              <a:t>5</a:t>
            </a:fld>
            <a:endParaRPr lang="de-DE">
              <a:latin typeface="Cambria" panose="02040503050406030204"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672394535"/>
              </p:ext>
            </p:extLst>
          </p:nvPr>
        </p:nvGraphicFramePr>
        <p:xfrm>
          <a:off x="393700" y="1342232"/>
          <a:ext cx="10058400" cy="5726740"/>
        </p:xfrm>
        <a:graphic>
          <a:graphicData uri="http://schemas.openxmlformats.org/drawingml/2006/table">
            <a:tbl>
              <a:tblPr/>
              <a:tblGrid>
                <a:gridCol w="2331854">
                  <a:extLst>
                    <a:ext uri="{9D8B030D-6E8A-4147-A177-3AD203B41FA5}">
                      <a16:colId xmlns:a16="http://schemas.microsoft.com/office/drawing/2014/main" val="20000"/>
                    </a:ext>
                  </a:extLst>
                </a:gridCol>
                <a:gridCol w="1883422">
                  <a:extLst>
                    <a:ext uri="{9D8B030D-6E8A-4147-A177-3AD203B41FA5}">
                      <a16:colId xmlns:a16="http://schemas.microsoft.com/office/drawing/2014/main" val="20001"/>
                    </a:ext>
                  </a:extLst>
                </a:gridCol>
                <a:gridCol w="1793735">
                  <a:extLst>
                    <a:ext uri="{9D8B030D-6E8A-4147-A177-3AD203B41FA5}">
                      <a16:colId xmlns:a16="http://schemas.microsoft.com/office/drawing/2014/main" val="20002"/>
                    </a:ext>
                  </a:extLst>
                </a:gridCol>
                <a:gridCol w="4049389">
                  <a:extLst>
                    <a:ext uri="{9D8B030D-6E8A-4147-A177-3AD203B41FA5}">
                      <a16:colId xmlns:a16="http://schemas.microsoft.com/office/drawing/2014/main" val="20003"/>
                    </a:ext>
                  </a:extLst>
                </a:gridCol>
              </a:tblGrid>
              <a:tr h="261274">
                <a:tc>
                  <a:txBody>
                    <a:bodyPr/>
                    <a:lstStyle/>
                    <a:p>
                      <a:pPr marL="0" marR="0" algn="ctr">
                        <a:lnSpc>
                          <a:spcPct val="115000"/>
                        </a:lnSpc>
                        <a:spcBef>
                          <a:spcPts val="0"/>
                        </a:spcBef>
                        <a:spcAft>
                          <a:spcPts val="0"/>
                        </a:spcAft>
                      </a:pPr>
                      <a:r>
                        <a:rPr lang="en-US" sz="1800" dirty="0">
                          <a:solidFill>
                            <a:srgbClr val="C00000"/>
                          </a:solidFill>
                          <a:latin typeface="Cambria" panose="02040503050406030204" pitchFamily="18" charset="0"/>
                          <a:ea typeface="Calibri"/>
                          <a:cs typeface="Times New Roman"/>
                        </a:rPr>
                        <a:t>Title of the paper</a:t>
                      </a:r>
                    </a:p>
                  </a:txBody>
                  <a:tcPr marL="18470" marR="184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800" dirty="0">
                          <a:solidFill>
                            <a:srgbClr val="C00000"/>
                          </a:solidFill>
                          <a:latin typeface="Cambria" panose="02040503050406030204" pitchFamily="18" charset="0"/>
                          <a:ea typeface="Calibri"/>
                          <a:cs typeface="Times New Roman"/>
                        </a:rPr>
                        <a:t>Journal</a:t>
                      </a:r>
                      <a:r>
                        <a:rPr lang="en-US" sz="1800" baseline="0" dirty="0">
                          <a:solidFill>
                            <a:srgbClr val="C00000"/>
                          </a:solidFill>
                          <a:latin typeface="Cambria" panose="02040503050406030204" pitchFamily="18" charset="0"/>
                          <a:ea typeface="Calibri"/>
                          <a:cs typeface="Times New Roman"/>
                        </a:rPr>
                        <a:t> &amp; Year</a:t>
                      </a:r>
                      <a:endParaRPr lang="en-US" sz="1800" dirty="0">
                        <a:solidFill>
                          <a:srgbClr val="C00000"/>
                        </a:solidFill>
                        <a:latin typeface="Cambria" panose="02040503050406030204" pitchFamily="18" charset="0"/>
                        <a:ea typeface="Calibri"/>
                        <a:cs typeface="Times New Roman"/>
                      </a:endParaRPr>
                    </a:p>
                  </a:txBody>
                  <a:tcPr marL="18470" marR="184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800" dirty="0">
                          <a:solidFill>
                            <a:srgbClr val="C00000"/>
                          </a:solidFill>
                          <a:latin typeface="Cambria" panose="02040503050406030204" pitchFamily="18" charset="0"/>
                          <a:ea typeface="Calibri"/>
                          <a:cs typeface="Times New Roman"/>
                        </a:rPr>
                        <a:t>Authors</a:t>
                      </a:r>
                    </a:p>
                  </a:txBody>
                  <a:tcPr marL="18470" marR="184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lgn="ctr">
                        <a:lnSpc>
                          <a:spcPct val="115000"/>
                        </a:lnSpc>
                        <a:spcBef>
                          <a:spcPts val="0"/>
                        </a:spcBef>
                        <a:spcAft>
                          <a:spcPts val="0"/>
                        </a:spcAft>
                      </a:pPr>
                      <a:r>
                        <a:rPr lang="en-US" sz="1800" dirty="0">
                          <a:solidFill>
                            <a:srgbClr val="C00000"/>
                          </a:solidFill>
                          <a:latin typeface="Cambria" panose="02040503050406030204" pitchFamily="18" charset="0"/>
                          <a:ea typeface="Calibri"/>
                          <a:cs typeface="Times New Roman"/>
                        </a:rPr>
                        <a:t>Description/Remarks</a:t>
                      </a:r>
                    </a:p>
                  </a:txBody>
                  <a:tcPr marL="18470" marR="184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993817">
                <a:tc>
                  <a:txBody>
                    <a:bodyPr/>
                    <a:lstStyle/>
                    <a:p>
                      <a:pPr marL="0" marR="0">
                        <a:lnSpc>
                          <a:spcPct val="115000"/>
                        </a:lnSpc>
                        <a:spcBef>
                          <a:spcPts val="0"/>
                        </a:spcBef>
                        <a:spcAft>
                          <a:spcPts val="0"/>
                        </a:spcAft>
                      </a:pPr>
                      <a:r>
                        <a:rPr lang="en-US" sz="1600" dirty="0" smtClean="0">
                          <a:latin typeface="Cambria" panose="02040503050406030204" pitchFamily="18" charset="0"/>
                          <a:ea typeface="Calibri"/>
                          <a:cs typeface="Times New Roman"/>
                        </a:rPr>
                        <a:t>Introduction to plasma physics and controlled fusion</a:t>
                      </a:r>
                      <a:endParaRPr lang="en-US" sz="1600" dirty="0">
                        <a:latin typeface="Cambria" panose="02040503050406030204" pitchFamily="18" charset="0"/>
                        <a:ea typeface="Calibri"/>
                        <a:cs typeface="Times New Roman"/>
                      </a:endParaRPr>
                    </a:p>
                  </a:txBody>
                  <a:tcPr marL="18470" marR="184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kern="1200" dirty="0" smtClean="0">
                          <a:solidFill>
                            <a:schemeClr val="tx1"/>
                          </a:solidFill>
                          <a:latin typeface="Cambria" panose="02040503050406030204" pitchFamily="18" charset="0"/>
                          <a:ea typeface="Calibri"/>
                          <a:cs typeface="Times New Roman"/>
                        </a:rPr>
                        <a:t>New York: Plenum press, 1984</a:t>
                      </a:r>
                      <a:endParaRPr lang="en-US" sz="1600" kern="1200" dirty="0">
                        <a:solidFill>
                          <a:schemeClr val="tx1"/>
                        </a:solidFill>
                        <a:latin typeface="Cambria" panose="02040503050406030204" pitchFamily="18" charset="0"/>
                        <a:ea typeface="Calibri"/>
                        <a:cs typeface="Times New Roman"/>
                      </a:endParaRPr>
                    </a:p>
                  </a:txBody>
                  <a:tcPr marL="18470" marR="184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kern="1200" dirty="0" smtClean="0">
                          <a:solidFill>
                            <a:schemeClr val="tx1"/>
                          </a:solidFill>
                          <a:latin typeface="Cambria" panose="02040503050406030204" pitchFamily="18" charset="0"/>
                          <a:ea typeface="Calibri"/>
                          <a:cs typeface="Times New Roman"/>
                        </a:rPr>
                        <a:t>Chen, F. F</a:t>
                      </a:r>
                      <a:endParaRPr lang="en-US" sz="1600" kern="1200" dirty="0">
                        <a:solidFill>
                          <a:schemeClr val="tx1"/>
                        </a:solidFill>
                        <a:latin typeface="Cambria" panose="02040503050406030204" pitchFamily="18" charset="0"/>
                        <a:ea typeface="Calibri"/>
                        <a:cs typeface="Times New Roman"/>
                      </a:endParaRPr>
                    </a:p>
                  </a:txBody>
                  <a:tcPr marL="18470" marR="184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nSpc>
                          <a:spcPct val="115000"/>
                        </a:lnSpc>
                        <a:spcBef>
                          <a:spcPts val="0"/>
                        </a:spcBef>
                        <a:spcAft>
                          <a:spcPts val="0"/>
                        </a:spcAft>
                        <a:buFont typeface="Arial"/>
                        <a:buNone/>
                      </a:pPr>
                      <a:r>
                        <a:rPr lang="en-US" sz="1600" kern="1200" dirty="0" smtClean="0">
                          <a:solidFill>
                            <a:schemeClr val="tx1"/>
                          </a:solidFill>
                          <a:latin typeface="Cambria" panose="02040503050406030204" pitchFamily="18" charset="0"/>
                          <a:ea typeface="Calibri"/>
                          <a:cs typeface="Times New Roman"/>
                        </a:rPr>
                        <a:t>We studied basic plasma physics including the single particle model and kinetic theory described in the technical specification section.</a:t>
                      </a:r>
                      <a:endParaRPr lang="en-US" sz="1600" kern="1200" dirty="0">
                        <a:solidFill>
                          <a:schemeClr val="tx1"/>
                        </a:solidFill>
                        <a:latin typeface="Cambria" panose="02040503050406030204" pitchFamily="18" charset="0"/>
                        <a:ea typeface="Calibri"/>
                        <a:cs typeface="Times New Roman"/>
                      </a:endParaRPr>
                    </a:p>
                  </a:txBody>
                  <a:tcPr marL="18470" marR="184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704967">
                <a:tc>
                  <a:txBody>
                    <a:bodyPr/>
                    <a:lstStyle/>
                    <a:p>
                      <a:pPr marL="0" marR="0" algn="l">
                        <a:lnSpc>
                          <a:spcPct val="115000"/>
                        </a:lnSpc>
                        <a:spcBef>
                          <a:spcPts val="0"/>
                        </a:spcBef>
                        <a:spcAft>
                          <a:spcPts val="0"/>
                        </a:spcAft>
                      </a:pPr>
                      <a:r>
                        <a:rPr lang="en-US" sz="1600" kern="1200" dirty="0" smtClean="0">
                          <a:solidFill>
                            <a:schemeClr val="tx1"/>
                          </a:solidFill>
                          <a:latin typeface="Cambria" panose="02040503050406030204" pitchFamily="18" charset="0"/>
                          <a:ea typeface="Calibri"/>
                          <a:cs typeface="Times New Roman"/>
                        </a:rPr>
                        <a:t>A 4th-Order Particle-in-Cell Method </a:t>
                      </a:r>
                      <a:r>
                        <a:rPr lang="en-US" sz="1600" kern="1200" dirty="0" smtClean="0">
                          <a:solidFill>
                            <a:schemeClr val="tx1"/>
                          </a:solidFill>
                          <a:latin typeface="Cambria" panose="02040503050406030204" pitchFamily="18" charset="0"/>
                          <a:ea typeface="Calibri"/>
                          <a:cs typeface="Times New Roman"/>
                        </a:rPr>
                        <a:t>with Phase-Space </a:t>
                      </a:r>
                      <a:r>
                        <a:rPr lang="en-US" sz="1600" kern="1200" dirty="0" smtClean="0">
                          <a:solidFill>
                            <a:schemeClr val="tx1"/>
                          </a:solidFill>
                          <a:latin typeface="Cambria" panose="02040503050406030204" pitchFamily="18" charset="0"/>
                          <a:ea typeface="Calibri"/>
                          <a:cs typeface="Times New Roman"/>
                        </a:rPr>
                        <a:t>Remapping for the </a:t>
                      </a:r>
                      <a:r>
                        <a:rPr lang="en-US" sz="1600" kern="1200" dirty="0" err="1" smtClean="0">
                          <a:solidFill>
                            <a:schemeClr val="tx1"/>
                          </a:solidFill>
                          <a:latin typeface="Cambria" panose="02040503050406030204" pitchFamily="18" charset="0"/>
                          <a:ea typeface="Calibri"/>
                          <a:cs typeface="Times New Roman"/>
                        </a:rPr>
                        <a:t>Vlasov</a:t>
                      </a:r>
                      <a:r>
                        <a:rPr lang="en-US" sz="1600" kern="1200" dirty="0" smtClean="0">
                          <a:solidFill>
                            <a:schemeClr val="tx1"/>
                          </a:solidFill>
                          <a:latin typeface="Cambria" panose="02040503050406030204" pitchFamily="18" charset="0"/>
                          <a:ea typeface="Calibri"/>
                          <a:cs typeface="Times New Roman"/>
                        </a:rPr>
                        <a:t>–Poisson Equation</a:t>
                      </a:r>
                      <a:endParaRPr lang="en-US" sz="1600" kern="1200" dirty="0">
                        <a:solidFill>
                          <a:schemeClr val="tx1"/>
                        </a:solidFill>
                        <a:latin typeface="Cambria" panose="02040503050406030204" pitchFamily="18" charset="0"/>
                        <a:ea typeface="Calibri"/>
                        <a:cs typeface="Times New Roman"/>
                      </a:endParaRPr>
                    </a:p>
                  </a:txBody>
                  <a:tcPr marL="18470" marR="184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600" kern="1200" dirty="0" smtClean="0">
                          <a:solidFill>
                            <a:schemeClr val="tx1"/>
                          </a:solidFill>
                          <a:latin typeface="Cambria" panose="02040503050406030204" pitchFamily="18" charset="0"/>
                          <a:ea typeface="Calibri"/>
                          <a:cs typeface="Times New Roman"/>
                        </a:rPr>
                        <a:t>SIAM Journal on Scientific </a:t>
                      </a:r>
                      <a:r>
                        <a:rPr lang="en-US" sz="1600" kern="1200" dirty="0" smtClean="0">
                          <a:solidFill>
                            <a:schemeClr val="tx1"/>
                          </a:solidFill>
                          <a:latin typeface="Cambria" panose="02040503050406030204" pitchFamily="18" charset="0"/>
                          <a:ea typeface="Calibri"/>
                          <a:cs typeface="Times New Roman"/>
                        </a:rPr>
                        <a:t>Computing</a:t>
                      </a:r>
                      <a:r>
                        <a:rPr lang="en-US" sz="1600" kern="1200" dirty="0" smtClean="0">
                          <a:solidFill>
                            <a:schemeClr val="tx1"/>
                          </a:solidFill>
                          <a:latin typeface="Cambria" panose="02040503050406030204" pitchFamily="18" charset="0"/>
                          <a:ea typeface="Calibri"/>
                          <a:cs typeface="Times New Roman"/>
                        </a:rPr>
                        <a:t>, 39(3), B467-B485.</a:t>
                      </a:r>
                      <a:br>
                        <a:rPr lang="en-US" sz="1600" kern="1200" dirty="0" smtClean="0">
                          <a:solidFill>
                            <a:schemeClr val="tx1"/>
                          </a:solidFill>
                          <a:latin typeface="Cambria" panose="02040503050406030204" pitchFamily="18" charset="0"/>
                          <a:ea typeface="Calibri"/>
                          <a:cs typeface="Times New Roman"/>
                        </a:rPr>
                      </a:br>
                      <a:r>
                        <a:rPr lang="en-US" sz="1600" kern="1200" dirty="0" smtClean="0">
                          <a:solidFill>
                            <a:schemeClr val="tx1"/>
                          </a:solidFill>
                          <a:latin typeface="Cambria" panose="02040503050406030204" pitchFamily="18" charset="0"/>
                          <a:ea typeface="Calibri"/>
                          <a:cs typeface="Times New Roman"/>
                        </a:rPr>
                        <a:t>(2017)</a:t>
                      </a:r>
                      <a:endParaRPr lang="en-US" sz="1600" kern="1200" dirty="0">
                        <a:solidFill>
                          <a:schemeClr val="tx1"/>
                        </a:solidFill>
                        <a:latin typeface="Cambria" panose="02040503050406030204" pitchFamily="18" charset="0"/>
                        <a:ea typeface="Calibri"/>
                        <a:cs typeface="Times New Roman"/>
                      </a:endParaRPr>
                    </a:p>
                  </a:txBody>
                  <a:tcPr marL="18470" marR="184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fi-FI" sz="1600" kern="1200" dirty="0" smtClean="0">
                          <a:solidFill>
                            <a:schemeClr val="tx1"/>
                          </a:solidFill>
                          <a:latin typeface="Cambria" panose="02040503050406030204" pitchFamily="18" charset="0"/>
                          <a:ea typeface="Calibri"/>
                          <a:cs typeface="Times New Roman"/>
                        </a:rPr>
                        <a:t>Myers, A., Colella, P., &amp; Straalen, B. V.</a:t>
                      </a:r>
                      <a:endParaRPr lang="en-US" sz="1600" kern="1200" dirty="0">
                        <a:solidFill>
                          <a:schemeClr val="tx1"/>
                        </a:solidFill>
                        <a:latin typeface="Cambria" panose="02040503050406030204" pitchFamily="18" charset="0"/>
                        <a:ea typeface="Calibri"/>
                        <a:cs typeface="Times New Roman"/>
                      </a:endParaRPr>
                    </a:p>
                  </a:txBody>
                  <a:tcPr marL="18470" marR="184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just">
                        <a:lnSpc>
                          <a:spcPct val="115000"/>
                        </a:lnSpc>
                        <a:spcBef>
                          <a:spcPts val="0"/>
                        </a:spcBef>
                        <a:spcAft>
                          <a:spcPts val="0"/>
                        </a:spcAft>
                        <a:buFont typeface="Symbol"/>
                        <a:buNone/>
                      </a:pPr>
                      <a:r>
                        <a:rPr lang="en-US" sz="1600" kern="1200" dirty="0" smtClean="0">
                          <a:solidFill>
                            <a:schemeClr val="tx1"/>
                          </a:solidFill>
                          <a:latin typeface="Cambria" panose="02040503050406030204" pitchFamily="18" charset="0"/>
                          <a:ea typeface="Calibri"/>
                          <a:cs typeface="Times New Roman"/>
                        </a:rPr>
                        <a:t>We </a:t>
                      </a:r>
                      <a:r>
                        <a:rPr lang="en-US" sz="1600" kern="1200" dirty="0" smtClean="0">
                          <a:solidFill>
                            <a:schemeClr val="tx1"/>
                          </a:solidFill>
                          <a:latin typeface="Cambria" panose="02040503050406030204" pitchFamily="18" charset="0"/>
                          <a:ea typeface="Calibri"/>
                          <a:cs typeface="Times New Roman"/>
                        </a:rPr>
                        <a:t>studied about the general particle in cell methods used in plasma physics simulations</a:t>
                      </a:r>
                      <a:endParaRPr lang="en-US" sz="1600" kern="1200" dirty="0">
                        <a:solidFill>
                          <a:schemeClr val="tx1"/>
                        </a:solidFill>
                        <a:latin typeface="Cambria" panose="02040503050406030204" pitchFamily="18" charset="0"/>
                        <a:ea typeface="Calibri"/>
                        <a:cs typeface="Times New Roman"/>
                      </a:endParaRPr>
                    </a:p>
                  </a:txBody>
                  <a:tcPr marL="18470" marR="184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277500">
                <a:tc>
                  <a:txBody>
                    <a:bodyPr/>
                    <a:lstStyle/>
                    <a:p>
                      <a:pPr marL="0" marR="0">
                        <a:lnSpc>
                          <a:spcPct val="115000"/>
                        </a:lnSpc>
                        <a:spcBef>
                          <a:spcPts val="0"/>
                        </a:spcBef>
                        <a:spcAft>
                          <a:spcPts val="0"/>
                        </a:spcAft>
                      </a:pPr>
                      <a:r>
                        <a:rPr lang="en-US" sz="1600" kern="1200" dirty="0" smtClean="0">
                          <a:solidFill>
                            <a:schemeClr val="tx1"/>
                          </a:solidFill>
                          <a:latin typeface="Cambria" panose="02040503050406030204" pitchFamily="18" charset="0"/>
                          <a:ea typeface="Calibri"/>
                          <a:cs typeface="Times New Roman"/>
                        </a:rPr>
                        <a:t> Why is Boris algorithm so good?</a:t>
                      </a:r>
                      <a:endParaRPr lang="en-US" sz="1600" kern="1200" dirty="0">
                        <a:solidFill>
                          <a:schemeClr val="tx1"/>
                        </a:solidFill>
                        <a:latin typeface="Cambria" panose="02040503050406030204" pitchFamily="18" charset="0"/>
                        <a:ea typeface="Calibri"/>
                        <a:cs typeface="Times New Roman"/>
                      </a:endParaRPr>
                    </a:p>
                  </a:txBody>
                  <a:tcPr marL="18470" marR="184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kern="1200" dirty="0" smtClean="0">
                          <a:solidFill>
                            <a:schemeClr val="tx1"/>
                          </a:solidFill>
                          <a:latin typeface="Cambria" panose="02040503050406030204" pitchFamily="18" charset="0"/>
                          <a:ea typeface="Calibri"/>
                          <a:cs typeface="Times New Roman"/>
                        </a:rPr>
                        <a:t>Princeton Plasma Physics Laboratory, PPPL-4872</a:t>
                      </a:r>
                      <a:br>
                        <a:rPr lang="en-US" sz="1600" kern="1200" dirty="0" smtClean="0">
                          <a:solidFill>
                            <a:schemeClr val="tx1"/>
                          </a:solidFill>
                          <a:latin typeface="Cambria" panose="02040503050406030204" pitchFamily="18" charset="0"/>
                          <a:ea typeface="Calibri"/>
                          <a:cs typeface="Times New Roman"/>
                        </a:rPr>
                      </a:br>
                      <a:r>
                        <a:rPr lang="en-US" sz="1600" kern="1200" dirty="0" smtClean="0">
                          <a:solidFill>
                            <a:schemeClr val="tx1"/>
                          </a:solidFill>
                          <a:latin typeface="Cambria" panose="02040503050406030204" pitchFamily="18" charset="0"/>
                          <a:ea typeface="Calibri"/>
                          <a:cs typeface="Times New Roman"/>
                        </a:rPr>
                        <a:t>(April, 2013)</a:t>
                      </a:r>
                      <a:endParaRPr lang="en-US" sz="1600" kern="1200" dirty="0">
                        <a:solidFill>
                          <a:schemeClr val="tx1"/>
                        </a:solidFill>
                        <a:latin typeface="Cambria" panose="02040503050406030204" pitchFamily="18" charset="0"/>
                        <a:ea typeface="Calibri"/>
                        <a:cs typeface="Times New Roman"/>
                      </a:endParaRPr>
                    </a:p>
                  </a:txBody>
                  <a:tcPr marL="18470" marR="184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kern="1200" dirty="0" smtClean="0">
                          <a:solidFill>
                            <a:schemeClr val="tx1"/>
                          </a:solidFill>
                          <a:latin typeface="Cambria" panose="02040503050406030204" pitchFamily="18" charset="0"/>
                          <a:ea typeface="Calibri"/>
                          <a:cs typeface="Times New Roman"/>
                        </a:rPr>
                        <a:t>Qin, H., Zhang, S., Xiao, J., &amp; Tang, W. M. </a:t>
                      </a:r>
                      <a:endParaRPr lang="en-US" sz="1600" kern="1200" dirty="0">
                        <a:solidFill>
                          <a:schemeClr val="tx1"/>
                        </a:solidFill>
                        <a:latin typeface="Cambria" panose="02040503050406030204" pitchFamily="18" charset="0"/>
                        <a:ea typeface="Calibri"/>
                        <a:cs typeface="Times New Roman"/>
                      </a:endParaRPr>
                    </a:p>
                  </a:txBody>
                  <a:tcPr marL="18470" marR="184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nSpc>
                          <a:spcPct val="115000"/>
                        </a:lnSpc>
                        <a:spcBef>
                          <a:spcPts val="0"/>
                        </a:spcBef>
                        <a:spcAft>
                          <a:spcPts val="0"/>
                        </a:spcAft>
                        <a:buFont typeface="Arial"/>
                        <a:buNone/>
                      </a:pPr>
                      <a:r>
                        <a:rPr lang="en-US" sz="1600" kern="1200" dirty="0" smtClean="0">
                          <a:solidFill>
                            <a:schemeClr val="tx1"/>
                          </a:solidFill>
                          <a:latin typeface="Cambria" panose="02040503050406030204" pitchFamily="18" charset="0"/>
                          <a:ea typeface="Calibri"/>
                          <a:cs typeface="Times New Roman"/>
                        </a:rPr>
                        <a:t>We studied about the Boris algorithm, based on which our particle update strategy is based</a:t>
                      </a:r>
                      <a:r>
                        <a:rPr lang="en-US" sz="1200" dirty="0" smtClean="0">
                          <a:latin typeface="Cambria" panose="02040503050406030204" pitchFamily="18" charset="0"/>
                          <a:ea typeface="Calibri"/>
                          <a:cs typeface="Times New Roman"/>
                        </a:rPr>
                        <a:t>.</a:t>
                      </a:r>
                      <a:endParaRPr lang="en-US" sz="1200" dirty="0">
                        <a:latin typeface="Cambria" panose="02040503050406030204" pitchFamily="18" charset="0"/>
                        <a:ea typeface="Calibri"/>
                        <a:cs typeface="Times New Roman"/>
                      </a:endParaRPr>
                    </a:p>
                  </a:txBody>
                  <a:tcPr marL="18470" marR="184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307141">
                <a:tc>
                  <a:txBody>
                    <a:bodyPr/>
                    <a:lstStyle/>
                    <a:p>
                      <a:pPr marL="0" marR="0">
                        <a:lnSpc>
                          <a:spcPct val="115000"/>
                        </a:lnSpc>
                        <a:spcBef>
                          <a:spcPts val="0"/>
                        </a:spcBef>
                        <a:spcAft>
                          <a:spcPts val="0"/>
                        </a:spcAft>
                      </a:pPr>
                      <a:r>
                        <a:rPr lang="en-US" sz="1600" kern="1200" dirty="0" smtClean="0">
                          <a:solidFill>
                            <a:schemeClr val="tx1"/>
                          </a:solidFill>
                          <a:latin typeface="Cambria" panose="02040503050406030204" pitchFamily="18" charset="0"/>
                          <a:ea typeface="Calibri"/>
                          <a:cs typeface="Times New Roman"/>
                        </a:rPr>
                        <a:t>Introduction to nuclear fusion </a:t>
                      </a:r>
                      <a:endParaRPr lang="en-US" sz="1600" kern="1200" dirty="0">
                        <a:solidFill>
                          <a:schemeClr val="tx1"/>
                        </a:solidFill>
                        <a:latin typeface="Cambria" panose="02040503050406030204" pitchFamily="18" charset="0"/>
                        <a:ea typeface="Calibri"/>
                        <a:cs typeface="Times New Roman"/>
                      </a:endParaRPr>
                    </a:p>
                  </a:txBody>
                  <a:tcPr marL="18470" marR="184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kern="1200" dirty="0" smtClean="0">
                          <a:solidFill>
                            <a:schemeClr val="tx1"/>
                          </a:solidFill>
                          <a:latin typeface="Cambria" panose="02040503050406030204" pitchFamily="18" charset="0"/>
                          <a:ea typeface="Calibri"/>
                          <a:cs typeface="Times New Roman"/>
                        </a:rPr>
                        <a:t>Seoul National </a:t>
                      </a:r>
                      <a:r>
                        <a:rPr lang="en-US" sz="1600" kern="1200" dirty="0" smtClean="0">
                          <a:solidFill>
                            <a:schemeClr val="tx1"/>
                          </a:solidFill>
                          <a:latin typeface="Cambria" panose="02040503050406030204" pitchFamily="18" charset="0"/>
                          <a:ea typeface="Calibri"/>
                          <a:cs typeface="Times New Roman"/>
                        </a:rPr>
                        <a:t>University Open Courseware.</a:t>
                      </a:r>
                      <a:br>
                        <a:rPr lang="en-US" sz="1600" kern="1200" dirty="0" smtClean="0">
                          <a:solidFill>
                            <a:schemeClr val="tx1"/>
                          </a:solidFill>
                          <a:latin typeface="Cambria" panose="02040503050406030204" pitchFamily="18" charset="0"/>
                          <a:ea typeface="Calibri"/>
                          <a:cs typeface="Times New Roman"/>
                        </a:rPr>
                      </a:br>
                      <a:r>
                        <a:rPr lang="en-US" sz="1600" kern="1200" dirty="0" smtClean="0">
                          <a:solidFill>
                            <a:schemeClr val="tx1"/>
                          </a:solidFill>
                          <a:latin typeface="Cambria" panose="02040503050406030204" pitchFamily="18" charset="0"/>
                          <a:ea typeface="Calibri"/>
                          <a:cs typeface="Times New Roman"/>
                        </a:rPr>
                        <a:t>(2017)</a:t>
                      </a:r>
                      <a:endParaRPr lang="en-US" sz="1600" kern="1200" dirty="0">
                        <a:solidFill>
                          <a:schemeClr val="tx1"/>
                        </a:solidFill>
                        <a:latin typeface="Cambria" panose="02040503050406030204" pitchFamily="18" charset="0"/>
                        <a:ea typeface="Calibri"/>
                        <a:cs typeface="Times New Roman"/>
                      </a:endParaRPr>
                    </a:p>
                  </a:txBody>
                  <a:tcPr marL="18470" marR="184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kern="1200" dirty="0" smtClean="0">
                          <a:solidFill>
                            <a:schemeClr val="tx1"/>
                          </a:solidFill>
                          <a:latin typeface="Cambria" panose="02040503050406030204" pitchFamily="18" charset="0"/>
                          <a:ea typeface="Calibri"/>
                          <a:cs typeface="Times New Roman"/>
                        </a:rPr>
                        <a:t>Na, Yong-Su </a:t>
                      </a:r>
                      <a:endParaRPr lang="en-US" sz="1600" kern="1200" dirty="0">
                        <a:solidFill>
                          <a:schemeClr val="tx1"/>
                        </a:solidFill>
                        <a:latin typeface="Cambria" panose="02040503050406030204" pitchFamily="18" charset="0"/>
                        <a:ea typeface="Calibri"/>
                        <a:cs typeface="Times New Roman"/>
                      </a:endParaRPr>
                    </a:p>
                  </a:txBody>
                  <a:tcPr marL="18470" marR="184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nSpc>
                          <a:spcPct val="115000"/>
                        </a:lnSpc>
                        <a:spcBef>
                          <a:spcPts val="0"/>
                        </a:spcBef>
                        <a:spcAft>
                          <a:spcPts val="0"/>
                        </a:spcAft>
                        <a:buFont typeface="Arial"/>
                        <a:buNone/>
                      </a:pPr>
                      <a:r>
                        <a:rPr lang="en-US" sz="1600" kern="1200" dirty="0" smtClean="0">
                          <a:solidFill>
                            <a:schemeClr val="tx1"/>
                          </a:solidFill>
                          <a:latin typeface="Cambria" panose="02040503050406030204" pitchFamily="18" charset="0"/>
                          <a:ea typeface="Calibri"/>
                          <a:cs typeface="Times New Roman"/>
                        </a:rPr>
                        <a:t>We learned about the magnetic mirror effect from </a:t>
                      </a:r>
                      <a:r>
                        <a:rPr lang="en-US" sz="1600" kern="1200" dirty="0" smtClean="0">
                          <a:solidFill>
                            <a:schemeClr val="tx1"/>
                          </a:solidFill>
                          <a:latin typeface="Cambria" panose="02040503050406030204" pitchFamily="18" charset="0"/>
                          <a:ea typeface="Calibri"/>
                          <a:cs typeface="Times New Roman"/>
                        </a:rPr>
                        <a:t>the</a:t>
                      </a:r>
                      <a:r>
                        <a:rPr lang="en-US" sz="1600" kern="1200" baseline="0" dirty="0" smtClean="0">
                          <a:solidFill>
                            <a:schemeClr val="tx1"/>
                          </a:solidFill>
                          <a:latin typeface="Cambria" panose="02040503050406030204" pitchFamily="18" charset="0"/>
                          <a:ea typeface="Calibri"/>
                          <a:cs typeface="Times New Roman"/>
                        </a:rPr>
                        <a:t> lecture </a:t>
                      </a:r>
                      <a:r>
                        <a:rPr lang="en-US" sz="1600" kern="1200" baseline="0" dirty="0" err="1" smtClean="0">
                          <a:solidFill>
                            <a:schemeClr val="tx1"/>
                          </a:solidFill>
                          <a:latin typeface="Cambria" panose="02040503050406030204" pitchFamily="18" charset="0"/>
                          <a:ea typeface="Calibri"/>
                          <a:cs typeface="Times New Roman"/>
                        </a:rPr>
                        <a:t>notws</a:t>
                      </a:r>
                      <a:r>
                        <a:rPr lang="en-US" sz="1600" kern="1200" baseline="0" dirty="0" smtClean="0">
                          <a:solidFill>
                            <a:schemeClr val="tx1"/>
                          </a:solidFill>
                          <a:latin typeface="Cambria" panose="02040503050406030204" pitchFamily="18" charset="0"/>
                          <a:ea typeface="Calibri"/>
                          <a:cs typeface="Times New Roman"/>
                        </a:rPr>
                        <a:t>.</a:t>
                      </a:r>
                      <a:endParaRPr lang="en-US" sz="1600" kern="1200" dirty="0">
                        <a:solidFill>
                          <a:schemeClr val="tx1"/>
                        </a:solidFill>
                        <a:latin typeface="Cambria" panose="02040503050406030204" pitchFamily="18" charset="0"/>
                        <a:ea typeface="Calibri"/>
                        <a:cs typeface="Times New Roman"/>
                      </a:endParaRPr>
                    </a:p>
                  </a:txBody>
                  <a:tcPr marL="18470" marR="1847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82755497"/>
                  </a:ext>
                </a:extLst>
              </a:tr>
            </a:tbl>
          </a:graphicData>
        </a:graphic>
      </p:graphicFrame>
      <p:sp>
        <p:nvSpPr>
          <p:cNvPr id="9" name="Rectangle 8"/>
          <p:cNvSpPr/>
          <p:nvPr/>
        </p:nvSpPr>
        <p:spPr>
          <a:xfrm>
            <a:off x="24732" y="7192868"/>
            <a:ext cx="10363200" cy="281937"/>
          </a:xfrm>
          <a:prstGeom prst="rect">
            <a:avLst/>
          </a:prstGeom>
        </p:spPr>
        <p:txBody>
          <a:bodyPr wrap="square">
            <a:spAutoFit/>
          </a:bodyPr>
          <a:lstStyle/>
          <a:p>
            <a:pPr eaLnBrk="1" hangingPunct="1"/>
            <a:r>
              <a:rPr lang="en-US" sz="1100" i="0" u="none" dirty="0">
                <a:solidFill>
                  <a:srgbClr val="C00000"/>
                </a:solidFill>
                <a:latin typeface="Calibri" panose="020F0502020204030204" pitchFamily="34" charset="0"/>
                <a:cs typeface="Calibri" panose="020F0502020204030204" pitchFamily="34" charset="0"/>
              </a:rPr>
              <a:t>B.Tech. Mechanical Engineering/Production and Industrial Engineering/Mechanical with Specialization in Energy Engineering – First Review Presentation - SMEC</a:t>
            </a:r>
          </a:p>
        </p:txBody>
      </p:sp>
      <p:pic>
        <p:nvPicPr>
          <p:cNvPr id="7" name="Picture 1">
            <a:extLst>
              <a:ext uri="{FF2B5EF4-FFF2-40B4-BE49-F238E27FC236}">
                <a16:creationId xmlns:a16="http://schemas.microsoft.com/office/drawing/2014/main" id="{9EF8C968-65DA-4F88-B6D0-E0813F13DF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0638" y="11662"/>
            <a:ext cx="3052762" cy="1009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Title 1">
            <a:extLst>
              <a:ext uri="{FF2B5EF4-FFF2-40B4-BE49-F238E27FC236}">
                <a16:creationId xmlns:a16="http://schemas.microsoft.com/office/drawing/2014/main" id="{9D0603D3-2C2F-4DFA-ADEF-172BFF9724D9}"/>
              </a:ext>
            </a:extLst>
          </p:cNvPr>
          <p:cNvSpPr txBox="1">
            <a:spLocks/>
          </p:cNvSpPr>
          <p:nvPr/>
        </p:nvSpPr>
        <p:spPr bwMode="gray">
          <a:xfrm>
            <a:off x="165100" y="199231"/>
            <a:ext cx="6767512" cy="560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lvl1pPr algn="l" defTabSz="1042988" rtl="0" eaLnBrk="0" fontAlgn="base" hangingPunct="0">
              <a:spcBef>
                <a:spcPct val="0"/>
              </a:spcBef>
              <a:spcAft>
                <a:spcPct val="0"/>
              </a:spcAft>
              <a:defRPr sz="2400" b="1">
                <a:solidFill>
                  <a:schemeClr val="tx1"/>
                </a:solidFill>
                <a:latin typeface="+mj-lt"/>
                <a:ea typeface="+mj-ea"/>
                <a:cs typeface="+mj-cs"/>
              </a:defRPr>
            </a:lvl1pPr>
            <a:lvl2pPr algn="l" defTabSz="1042988" rtl="0" eaLnBrk="0" fontAlgn="base" hangingPunct="0">
              <a:spcBef>
                <a:spcPct val="0"/>
              </a:spcBef>
              <a:spcAft>
                <a:spcPct val="0"/>
              </a:spcAft>
              <a:defRPr sz="2400" b="1">
                <a:solidFill>
                  <a:schemeClr val="tx1"/>
                </a:solidFill>
                <a:latin typeface="Arial" charset="0"/>
                <a:cs typeface="Arial" charset="0"/>
              </a:defRPr>
            </a:lvl2pPr>
            <a:lvl3pPr algn="l" defTabSz="1042988" rtl="0" eaLnBrk="0" fontAlgn="base" hangingPunct="0">
              <a:spcBef>
                <a:spcPct val="0"/>
              </a:spcBef>
              <a:spcAft>
                <a:spcPct val="0"/>
              </a:spcAft>
              <a:defRPr sz="2400" b="1">
                <a:solidFill>
                  <a:schemeClr val="tx1"/>
                </a:solidFill>
                <a:latin typeface="Arial" charset="0"/>
                <a:cs typeface="Arial" charset="0"/>
              </a:defRPr>
            </a:lvl3pPr>
            <a:lvl4pPr algn="l" defTabSz="1042988" rtl="0" eaLnBrk="0" fontAlgn="base" hangingPunct="0">
              <a:spcBef>
                <a:spcPct val="0"/>
              </a:spcBef>
              <a:spcAft>
                <a:spcPct val="0"/>
              </a:spcAft>
              <a:defRPr sz="2400" b="1">
                <a:solidFill>
                  <a:schemeClr val="tx1"/>
                </a:solidFill>
                <a:latin typeface="Arial" charset="0"/>
                <a:cs typeface="Arial" charset="0"/>
              </a:defRPr>
            </a:lvl4pPr>
            <a:lvl5pPr algn="l" defTabSz="1042988" rtl="0" eaLnBrk="0" fontAlgn="base" hangingPunct="0">
              <a:spcBef>
                <a:spcPct val="0"/>
              </a:spcBef>
              <a:spcAft>
                <a:spcPct val="0"/>
              </a:spcAft>
              <a:defRPr sz="2400" b="1">
                <a:solidFill>
                  <a:schemeClr val="tx1"/>
                </a:solidFill>
                <a:latin typeface="Arial" charset="0"/>
                <a:cs typeface="Arial" charset="0"/>
              </a:defRPr>
            </a:lvl5pPr>
            <a:lvl6pPr marL="457200" algn="l" defTabSz="1042988" rtl="0" fontAlgn="base">
              <a:spcBef>
                <a:spcPct val="0"/>
              </a:spcBef>
              <a:spcAft>
                <a:spcPct val="0"/>
              </a:spcAft>
              <a:defRPr sz="1600">
                <a:solidFill>
                  <a:schemeClr val="tx1"/>
                </a:solidFill>
                <a:latin typeface="Arial" charset="0"/>
                <a:cs typeface="Arial" charset="0"/>
              </a:defRPr>
            </a:lvl6pPr>
            <a:lvl7pPr marL="914400" algn="l" defTabSz="1042988" rtl="0" fontAlgn="base">
              <a:spcBef>
                <a:spcPct val="0"/>
              </a:spcBef>
              <a:spcAft>
                <a:spcPct val="0"/>
              </a:spcAft>
              <a:defRPr sz="1600">
                <a:solidFill>
                  <a:schemeClr val="tx1"/>
                </a:solidFill>
                <a:latin typeface="Arial" charset="0"/>
                <a:cs typeface="Arial" charset="0"/>
              </a:defRPr>
            </a:lvl7pPr>
            <a:lvl8pPr marL="1371600" algn="l" defTabSz="1042988" rtl="0" fontAlgn="base">
              <a:spcBef>
                <a:spcPct val="0"/>
              </a:spcBef>
              <a:spcAft>
                <a:spcPct val="0"/>
              </a:spcAft>
              <a:defRPr sz="1600">
                <a:solidFill>
                  <a:schemeClr val="tx1"/>
                </a:solidFill>
                <a:latin typeface="Arial" charset="0"/>
                <a:cs typeface="Arial" charset="0"/>
              </a:defRPr>
            </a:lvl8pPr>
            <a:lvl9pPr marL="1828800" algn="l" defTabSz="1042988" rtl="0" fontAlgn="base">
              <a:spcBef>
                <a:spcPct val="0"/>
              </a:spcBef>
              <a:spcAft>
                <a:spcPct val="0"/>
              </a:spcAft>
              <a:defRPr sz="1600">
                <a:solidFill>
                  <a:schemeClr val="tx1"/>
                </a:solidFill>
                <a:latin typeface="Arial" charset="0"/>
                <a:cs typeface="Arial" charset="0"/>
              </a:defRPr>
            </a:lvl9pPr>
          </a:lstStyle>
          <a:p>
            <a:pPr>
              <a:lnSpc>
                <a:spcPct val="100000"/>
              </a:lnSpc>
              <a:buFontTx/>
            </a:pPr>
            <a:r>
              <a:rPr lang="en-IN" sz="3600" i="0" u="none" kern="0" dirty="0">
                <a:solidFill>
                  <a:srgbClr val="C00000"/>
                </a:solidFill>
                <a:latin typeface="Cambria" panose="02040503050406030204" pitchFamily="18" charset="0"/>
              </a:rPr>
              <a:t>Literature Review</a:t>
            </a:r>
          </a:p>
        </p:txBody>
      </p:sp>
    </p:spTree>
    <p:extLst>
      <p:ext uri="{BB962C8B-B14F-4D97-AF65-F5344CB8AC3E}">
        <p14:creationId xmlns:p14="http://schemas.microsoft.com/office/powerpoint/2010/main" val="119720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AU" sz="2000" dirty="0">
              <a:latin typeface="Times New Roman" panose="02020603050405020304" pitchFamily="18" charset="0"/>
              <a:cs typeface="Times New Roman" panose="02020603050405020304" pitchFamily="18" charset="0"/>
            </a:endParaRPr>
          </a:p>
          <a:p>
            <a:pPr lvl="0"/>
            <a:endParaRPr lang="en-US" sz="2000" dirty="0">
              <a:latin typeface="Times New Roman" panose="02020603050405020304" pitchFamily="18" charset="0"/>
              <a:cs typeface="Times New Roman" panose="02020603050405020304" pitchFamily="18" charset="0"/>
            </a:endParaRPr>
          </a:p>
          <a:p>
            <a:pPr marL="0" indent="0">
              <a:buNone/>
            </a:pPr>
            <a:endParaRPr lang="en-AU" sz="2000" dirty="0">
              <a:latin typeface="Times New Roman" panose="02020603050405020304" pitchFamily="18" charset="0"/>
              <a:cs typeface="Times New Roman" panose="02020603050405020304" pitchFamily="18" charset="0"/>
            </a:endParaRPr>
          </a:p>
          <a:p>
            <a:pPr marL="0" indent="0">
              <a:buNone/>
            </a:pPr>
            <a:r>
              <a:rPr lang="en-AU" sz="2000"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1"/>
          </p:nvPr>
        </p:nvSpPr>
        <p:spPr/>
        <p:txBody>
          <a:bodyPr/>
          <a:lstStyle/>
          <a:p>
            <a:pPr>
              <a:defRPr/>
            </a:pPr>
            <a:fld id="{5A574AF9-54B2-4954-A529-1353457F4588}" type="slidenum">
              <a:rPr lang="de-DE" smtClean="0">
                <a:latin typeface="Times New Roman" panose="02020603050405020304" pitchFamily="18" charset="0"/>
                <a:cs typeface="Times New Roman" panose="02020603050405020304" pitchFamily="18" charset="0"/>
              </a:rPr>
              <a:pPr>
                <a:defRPr/>
              </a:pPr>
              <a:t>6</a:t>
            </a:fld>
            <a:endParaRPr lang="de-DE">
              <a:latin typeface="Times New Roman" panose="02020603050405020304" pitchFamily="18" charset="0"/>
              <a:cs typeface="Times New Roman" panose="02020603050405020304" pitchFamily="18" charset="0"/>
            </a:endParaRPr>
          </a:p>
        </p:txBody>
      </p:sp>
      <p:sp>
        <p:nvSpPr>
          <p:cNvPr id="8" name="Rectangle 7"/>
          <p:cNvSpPr/>
          <p:nvPr/>
        </p:nvSpPr>
        <p:spPr>
          <a:xfrm>
            <a:off x="24732" y="7192868"/>
            <a:ext cx="10363200" cy="281937"/>
          </a:xfrm>
          <a:prstGeom prst="rect">
            <a:avLst/>
          </a:prstGeom>
        </p:spPr>
        <p:txBody>
          <a:bodyPr wrap="square">
            <a:spAutoFit/>
          </a:bodyPr>
          <a:lstStyle/>
          <a:p>
            <a:pPr eaLnBrk="1" hangingPunct="1"/>
            <a:r>
              <a:rPr lang="en-US" sz="1100" i="0" u="none" dirty="0">
                <a:solidFill>
                  <a:srgbClr val="C00000"/>
                </a:solidFill>
                <a:latin typeface="Times New Roman" panose="02020603050405020304" pitchFamily="18" charset="0"/>
                <a:cs typeface="Times New Roman" panose="02020603050405020304" pitchFamily="18" charset="0"/>
              </a:rPr>
              <a:t>B.Tech. Mechanical Engineering/Production and Industrial Engineering/Mechanical with Specialization in Energy Engineering – First Review Presentation - SMEC</a:t>
            </a:r>
          </a:p>
        </p:txBody>
      </p:sp>
      <p:pic>
        <p:nvPicPr>
          <p:cNvPr id="7" name="Picture 1">
            <a:extLst>
              <a:ext uri="{FF2B5EF4-FFF2-40B4-BE49-F238E27FC236}">
                <a16:creationId xmlns:a16="http://schemas.microsoft.com/office/drawing/2014/main" id="{C894C457-FBBB-4E85-8067-9DB896F931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0638" y="11662"/>
            <a:ext cx="3052762" cy="1009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Title 1">
            <a:extLst>
              <a:ext uri="{FF2B5EF4-FFF2-40B4-BE49-F238E27FC236}">
                <a16:creationId xmlns:a16="http://schemas.microsoft.com/office/drawing/2014/main" id="{EFF041D8-484C-4AE9-AC5C-43B51942C6D3}"/>
              </a:ext>
            </a:extLst>
          </p:cNvPr>
          <p:cNvSpPr txBox="1">
            <a:spLocks/>
          </p:cNvSpPr>
          <p:nvPr/>
        </p:nvSpPr>
        <p:spPr bwMode="gray">
          <a:xfrm>
            <a:off x="546100" y="236293"/>
            <a:ext cx="6767512" cy="560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lvl1pPr algn="l" defTabSz="1042988" rtl="0" eaLnBrk="0" fontAlgn="base" hangingPunct="0">
              <a:spcBef>
                <a:spcPct val="0"/>
              </a:spcBef>
              <a:spcAft>
                <a:spcPct val="0"/>
              </a:spcAft>
              <a:defRPr sz="2400" b="1">
                <a:solidFill>
                  <a:schemeClr val="tx1"/>
                </a:solidFill>
                <a:latin typeface="+mj-lt"/>
                <a:ea typeface="+mj-ea"/>
                <a:cs typeface="+mj-cs"/>
              </a:defRPr>
            </a:lvl1pPr>
            <a:lvl2pPr algn="l" defTabSz="1042988" rtl="0" eaLnBrk="0" fontAlgn="base" hangingPunct="0">
              <a:spcBef>
                <a:spcPct val="0"/>
              </a:spcBef>
              <a:spcAft>
                <a:spcPct val="0"/>
              </a:spcAft>
              <a:defRPr sz="2400" b="1">
                <a:solidFill>
                  <a:schemeClr val="tx1"/>
                </a:solidFill>
                <a:latin typeface="Arial" charset="0"/>
                <a:cs typeface="Arial" charset="0"/>
              </a:defRPr>
            </a:lvl2pPr>
            <a:lvl3pPr algn="l" defTabSz="1042988" rtl="0" eaLnBrk="0" fontAlgn="base" hangingPunct="0">
              <a:spcBef>
                <a:spcPct val="0"/>
              </a:spcBef>
              <a:spcAft>
                <a:spcPct val="0"/>
              </a:spcAft>
              <a:defRPr sz="2400" b="1">
                <a:solidFill>
                  <a:schemeClr val="tx1"/>
                </a:solidFill>
                <a:latin typeface="Arial" charset="0"/>
                <a:cs typeface="Arial" charset="0"/>
              </a:defRPr>
            </a:lvl3pPr>
            <a:lvl4pPr algn="l" defTabSz="1042988" rtl="0" eaLnBrk="0" fontAlgn="base" hangingPunct="0">
              <a:spcBef>
                <a:spcPct val="0"/>
              </a:spcBef>
              <a:spcAft>
                <a:spcPct val="0"/>
              </a:spcAft>
              <a:defRPr sz="2400" b="1">
                <a:solidFill>
                  <a:schemeClr val="tx1"/>
                </a:solidFill>
                <a:latin typeface="Arial" charset="0"/>
                <a:cs typeface="Arial" charset="0"/>
              </a:defRPr>
            </a:lvl4pPr>
            <a:lvl5pPr algn="l" defTabSz="1042988" rtl="0" eaLnBrk="0" fontAlgn="base" hangingPunct="0">
              <a:spcBef>
                <a:spcPct val="0"/>
              </a:spcBef>
              <a:spcAft>
                <a:spcPct val="0"/>
              </a:spcAft>
              <a:defRPr sz="2400" b="1">
                <a:solidFill>
                  <a:schemeClr val="tx1"/>
                </a:solidFill>
                <a:latin typeface="Arial" charset="0"/>
                <a:cs typeface="Arial" charset="0"/>
              </a:defRPr>
            </a:lvl5pPr>
            <a:lvl6pPr marL="457200" algn="l" defTabSz="1042988" rtl="0" fontAlgn="base">
              <a:spcBef>
                <a:spcPct val="0"/>
              </a:spcBef>
              <a:spcAft>
                <a:spcPct val="0"/>
              </a:spcAft>
              <a:defRPr sz="1600">
                <a:solidFill>
                  <a:schemeClr val="tx1"/>
                </a:solidFill>
                <a:latin typeface="Arial" charset="0"/>
                <a:cs typeface="Arial" charset="0"/>
              </a:defRPr>
            </a:lvl6pPr>
            <a:lvl7pPr marL="914400" algn="l" defTabSz="1042988" rtl="0" fontAlgn="base">
              <a:spcBef>
                <a:spcPct val="0"/>
              </a:spcBef>
              <a:spcAft>
                <a:spcPct val="0"/>
              </a:spcAft>
              <a:defRPr sz="1600">
                <a:solidFill>
                  <a:schemeClr val="tx1"/>
                </a:solidFill>
                <a:latin typeface="Arial" charset="0"/>
                <a:cs typeface="Arial" charset="0"/>
              </a:defRPr>
            </a:lvl7pPr>
            <a:lvl8pPr marL="1371600" algn="l" defTabSz="1042988" rtl="0" fontAlgn="base">
              <a:spcBef>
                <a:spcPct val="0"/>
              </a:spcBef>
              <a:spcAft>
                <a:spcPct val="0"/>
              </a:spcAft>
              <a:defRPr sz="1600">
                <a:solidFill>
                  <a:schemeClr val="tx1"/>
                </a:solidFill>
                <a:latin typeface="Arial" charset="0"/>
                <a:cs typeface="Arial" charset="0"/>
              </a:defRPr>
            </a:lvl8pPr>
            <a:lvl9pPr marL="1828800" algn="l" defTabSz="1042988" rtl="0" fontAlgn="base">
              <a:spcBef>
                <a:spcPct val="0"/>
              </a:spcBef>
              <a:spcAft>
                <a:spcPct val="0"/>
              </a:spcAft>
              <a:defRPr sz="1600">
                <a:solidFill>
                  <a:schemeClr val="tx1"/>
                </a:solidFill>
                <a:latin typeface="Arial" charset="0"/>
                <a:cs typeface="Arial" charset="0"/>
              </a:defRPr>
            </a:lvl9pPr>
          </a:lstStyle>
          <a:p>
            <a:pPr>
              <a:lnSpc>
                <a:spcPct val="100000"/>
              </a:lnSpc>
              <a:buFontTx/>
            </a:pPr>
            <a:r>
              <a:rPr lang="en-IN" sz="3600" i="0" u="none" kern="0" dirty="0">
                <a:solidFill>
                  <a:srgbClr val="C00000"/>
                </a:solidFill>
                <a:latin typeface="Times New Roman" panose="02020603050405020304" pitchFamily="18" charset="0"/>
                <a:cs typeface="Times New Roman" panose="02020603050405020304" pitchFamily="18" charset="0"/>
              </a:rPr>
              <a:t>Gaps in the Literature</a:t>
            </a:r>
          </a:p>
        </p:txBody>
      </p:sp>
      <p:sp>
        <p:nvSpPr>
          <p:cNvPr id="2" name="Rectangle 1">
            <a:extLst>
              <a:ext uri="{FF2B5EF4-FFF2-40B4-BE49-F238E27FC236}">
                <a16:creationId xmlns:a16="http://schemas.microsoft.com/office/drawing/2014/main" id="{8E15633A-FC79-9949-B950-3DCD38F44B8C}"/>
              </a:ext>
            </a:extLst>
          </p:cNvPr>
          <p:cNvSpPr/>
          <p:nvPr/>
        </p:nvSpPr>
        <p:spPr>
          <a:xfrm>
            <a:off x="414337" y="1479008"/>
            <a:ext cx="9973595" cy="4861395"/>
          </a:xfrm>
          <a:prstGeom prst="rect">
            <a:avLst/>
          </a:prstGeom>
        </p:spPr>
        <p:txBody>
          <a:bodyPr wrap="square">
            <a:spAutoFit/>
          </a:bodyPr>
          <a:lstStyle/>
          <a:p>
            <a:pPr marL="342900" indent="-342900" algn="l">
              <a:buFont typeface="Arial" panose="020B0604020202020204" pitchFamily="34" charset="0"/>
              <a:buChar char="•"/>
            </a:pPr>
            <a:r>
              <a:rPr lang="en-US" sz="2000" i="0" u="none" dirty="0">
                <a:latin typeface="Times New Roman" panose="02020603050405020304" pitchFamily="18" charset="0"/>
                <a:cs typeface="Times New Roman" panose="02020603050405020304" pitchFamily="18" charset="0"/>
              </a:rPr>
              <a:t>It would take a number of courses on plasma physics to fully understand the current research methods in plasma physics. In the interest of time, we have studied some simple setups; so that we can setup well functioning plasma configuration during the course of the project and study some aspects that we are interested in. </a:t>
            </a:r>
            <a:endParaRPr lang="en-US" sz="2000" i="0" u="none" dirty="0" smtClean="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i="0" u="none" dirty="0" smtClean="0">
                <a:latin typeface="Times New Roman" panose="02020603050405020304" pitchFamily="18" charset="0"/>
                <a:cs typeface="Times New Roman" panose="02020603050405020304" pitchFamily="18" charset="0"/>
              </a:rPr>
              <a:t>The </a:t>
            </a:r>
            <a:r>
              <a:rPr lang="en-US" sz="2000" i="0" u="none" dirty="0">
                <a:latin typeface="Times New Roman" panose="02020603050405020304" pitchFamily="18" charset="0"/>
                <a:cs typeface="Times New Roman" panose="02020603050405020304" pitchFamily="18" charset="0"/>
              </a:rPr>
              <a:t>forefront of research in plasma physics concerns complicated devices like Magnetic Confinement Fusion, or Quantum Optic systems. Most research in surface engineering focuses on the properties of coatings obtained and parameters of plasma used; in processes that use plasma. In our project, we would like to set up a simple plasma simulation that can help us study smaller devices like the one available in the School of Mechanical Engineering; where we can control a small flux of particles by tuning the electric and magnetic fields. </a:t>
            </a:r>
            <a:endParaRPr lang="en-US" sz="2000" i="0" u="none" dirty="0" smtClean="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i="0" u="none" dirty="0" smtClean="0">
                <a:latin typeface="Times New Roman" panose="02020603050405020304" pitchFamily="18" charset="0"/>
                <a:cs typeface="Times New Roman" panose="02020603050405020304" pitchFamily="18" charset="0"/>
              </a:rPr>
              <a:t>This </a:t>
            </a:r>
            <a:r>
              <a:rPr lang="en-US" sz="2000" i="0" u="none" dirty="0">
                <a:latin typeface="Times New Roman" panose="02020603050405020304" pitchFamily="18" charset="0"/>
                <a:cs typeface="Times New Roman" panose="02020603050405020304" pitchFamily="18" charset="0"/>
              </a:rPr>
              <a:t>section describes, how we construct a simple easy to use, plasma simulation system; which is yet to be functional.</a:t>
            </a:r>
            <a:endParaRPr lang="en-NP" sz="2000" i="0" u="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0923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900" y="778669"/>
            <a:ext cx="6767512" cy="560387"/>
          </a:xfrm>
        </p:spPr>
        <p:txBody>
          <a:bodyPr/>
          <a:lstStyle/>
          <a:p>
            <a:r>
              <a:rPr lang="en-IN" sz="3200" dirty="0">
                <a:solidFill>
                  <a:srgbClr val="C00000"/>
                </a:solidFill>
                <a:latin typeface="Times New Roman" panose="02020603050405020304" pitchFamily="18" charset="0"/>
                <a:cs typeface="Times New Roman" panose="02020603050405020304" pitchFamily="18" charset="0"/>
              </a:rPr>
              <a:t>Gaps in the </a:t>
            </a:r>
            <a:r>
              <a:rPr lang="en-IN" sz="3200" dirty="0" smtClean="0">
                <a:solidFill>
                  <a:srgbClr val="C00000"/>
                </a:solidFill>
                <a:latin typeface="Times New Roman" panose="02020603050405020304" pitchFamily="18" charset="0"/>
                <a:cs typeface="Times New Roman" panose="02020603050405020304" pitchFamily="18" charset="0"/>
              </a:rPr>
              <a:t>Literature-Contd.</a:t>
            </a:r>
            <a:r>
              <a:rPr lang="en-IN" dirty="0">
                <a:solidFill>
                  <a:srgbClr val="C00000"/>
                </a:solidFill>
                <a:latin typeface="Times New Roman" panose="02020603050405020304" pitchFamily="18" charset="0"/>
                <a:cs typeface="Times New Roman" panose="02020603050405020304" pitchFamily="18" charset="0"/>
              </a:rPr>
              <a:t/>
            </a:r>
            <a:br>
              <a:rPr lang="en-IN" dirty="0">
                <a:solidFill>
                  <a:srgbClr val="C0000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317500" y="1418431"/>
            <a:ext cx="9036050" cy="5140325"/>
          </a:xfrm>
        </p:spPr>
        <p:txBody>
          <a:bodyPr/>
          <a:lstStyle/>
          <a:p>
            <a:pPr marL="0" indent="0">
              <a:buNone/>
            </a:pPr>
            <a:r>
              <a:rPr lang="en-US" sz="1800" b="1" dirty="0" smtClean="0"/>
              <a:t> </a:t>
            </a:r>
            <a:r>
              <a:rPr lang="en-US" sz="1800" b="1" dirty="0"/>
              <a:t>Particle in Cell Methods </a:t>
            </a:r>
            <a:endParaRPr lang="en-US" sz="1800" b="1" dirty="0" smtClean="0"/>
          </a:p>
          <a:p>
            <a:pPr marL="0" indent="0">
              <a:buNone/>
            </a:pPr>
            <a:r>
              <a:rPr lang="en-US" sz="1800" dirty="0" smtClean="0"/>
              <a:t>Particle </a:t>
            </a:r>
            <a:r>
              <a:rPr lang="en-US" sz="1800" dirty="0"/>
              <a:t>in a cell methods are used to simulate the kinetic theory of plasma. A simple strategy used for particle in cell plasma simulation based on strategies as outlined in the paper </a:t>
            </a:r>
            <a:r>
              <a:rPr lang="en-US" sz="1800" dirty="0" smtClean="0"/>
              <a:t>and the slides we studied involves </a:t>
            </a:r>
            <a:r>
              <a:rPr lang="en-US" sz="1800" dirty="0"/>
              <a:t>the following steps: </a:t>
            </a:r>
            <a:r>
              <a:rPr lang="en-US" sz="1800" dirty="0" smtClean="0"/>
              <a:t/>
            </a:r>
            <a:br>
              <a:rPr lang="en-US" sz="1800" dirty="0" smtClean="0"/>
            </a:br>
            <a:r>
              <a:rPr lang="en-US" sz="1800" dirty="0" smtClean="0"/>
              <a:t>1</a:t>
            </a:r>
            <a:r>
              <a:rPr lang="en-US" sz="1800" dirty="0"/>
              <a:t>. </a:t>
            </a:r>
            <a:r>
              <a:rPr lang="en-US" sz="1800" b="1" dirty="0"/>
              <a:t>Sampling and Initialization </a:t>
            </a:r>
            <a:r>
              <a:rPr lang="en-US" sz="1800" b="1" dirty="0" smtClean="0"/>
              <a:t/>
            </a:r>
            <a:br>
              <a:rPr lang="en-US" sz="1800" b="1" dirty="0" smtClean="0"/>
            </a:br>
            <a:r>
              <a:rPr lang="en-US" sz="1800" dirty="0" smtClean="0"/>
              <a:t>The </a:t>
            </a:r>
            <a:r>
              <a:rPr lang="en-US" sz="1800" dirty="0"/>
              <a:t>initial positions and velocities of particles in the plasma are sampled from a distribution, or based on some strategy. </a:t>
            </a:r>
            <a:r>
              <a:rPr lang="en-US" sz="1800" dirty="0" smtClean="0"/>
              <a:t/>
            </a:r>
            <a:br>
              <a:rPr lang="en-US" sz="1800" dirty="0" smtClean="0"/>
            </a:br>
            <a:r>
              <a:rPr lang="en-US" sz="1800" dirty="0" smtClean="0"/>
              <a:t>2</a:t>
            </a:r>
            <a:r>
              <a:rPr lang="en-US" sz="1800" dirty="0"/>
              <a:t>. </a:t>
            </a:r>
            <a:r>
              <a:rPr lang="en-US" sz="1800" b="1" dirty="0"/>
              <a:t>Action of fields on the particles </a:t>
            </a:r>
            <a:r>
              <a:rPr lang="en-US" sz="1800" dirty="0"/>
              <a:t>The particles move under the influence of electric and magnetic fields as described by the Lorentz </a:t>
            </a:r>
            <a:r>
              <a:rPr lang="en-US" sz="1800" dirty="0" smtClean="0"/>
              <a:t>force. </a:t>
            </a:r>
            <a:r>
              <a:rPr lang="en-US" sz="1800" dirty="0" smtClean="0"/>
              <a:t/>
            </a:r>
            <a:br>
              <a:rPr lang="en-US" sz="1800" dirty="0" smtClean="0"/>
            </a:br>
            <a:r>
              <a:rPr lang="en-US" sz="1800" dirty="0" smtClean="0"/>
              <a:t>3</a:t>
            </a:r>
            <a:r>
              <a:rPr lang="en-US" sz="1800" dirty="0"/>
              <a:t>. </a:t>
            </a:r>
            <a:r>
              <a:rPr lang="en-US" sz="1800" b="1" dirty="0"/>
              <a:t>Particle </a:t>
            </a:r>
            <a:r>
              <a:rPr lang="en-US" sz="1800" b="1" dirty="0" smtClean="0"/>
              <a:t>deposition</a:t>
            </a:r>
            <a:br>
              <a:rPr lang="en-US" sz="1800" b="1" dirty="0" smtClean="0"/>
            </a:br>
            <a:r>
              <a:rPr lang="en-US" sz="1800" b="1" dirty="0" smtClean="0"/>
              <a:t> </a:t>
            </a:r>
            <a:r>
              <a:rPr lang="en-US" sz="1800" dirty="0"/>
              <a:t>In this step, charged particles are deposited on the grid defined by the mesh, and the charge density </a:t>
            </a:r>
            <a:r>
              <a:rPr lang="en-US" sz="1800" dirty="0" err="1" smtClean="0"/>
              <a:t>i</a:t>
            </a:r>
            <a:r>
              <a:rPr lang="en-US" sz="1800" dirty="0" smtClean="0"/>
              <a:t> </a:t>
            </a:r>
            <a:r>
              <a:rPr lang="en-US" sz="1800" dirty="0"/>
              <a:t>and the current density </a:t>
            </a:r>
            <a:r>
              <a:rPr lang="en-US" sz="1800" dirty="0"/>
              <a:t>J</a:t>
            </a:r>
            <a:r>
              <a:rPr lang="en-US" sz="1800" baseline="-25000" dirty="0" smtClean="0"/>
              <a:t>i</a:t>
            </a:r>
            <a:r>
              <a:rPr lang="en-US" sz="1800" dirty="0" smtClean="0"/>
              <a:t> </a:t>
            </a:r>
            <a:r>
              <a:rPr lang="en-US" sz="1800" dirty="0"/>
              <a:t>generated by the deposited particles is computed. One strategy outlined in the paper </a:t>
            </a:r>
            <a:r>
              <a:rPr lang="en-US" sz="1800" dirty="0" smtClean="0"/>
              <a:t>defines </a:t>
            </a:r>
            <a:r>
              <a:rPr lang="en-US" sz="1800" dirty="0"/>
              <a:t>charge deposition as following. x</a:t>
            </a:r>
            <a:r>
              <a:rPr lang="en-US" sz="1800" baseline="-25000" dirty="0"/>
              <a:t>i</a:t>
            </a:r>
            <a:r>
              <a:rPr lang="en-US" sz="1800" dirty="0"/>
              <a:t> = (</a:t>
            </a:r>
            <a:r>
              <a:rPr lang="en-US" sz="1800" dirty="0" err="1"/>
              <a:t>i</a:t>
            </a:r>
            <a:r>
              <a:rPr lang="en-US" sz="1800" dirty="0"/>
              <a:t> + 1/2) ∆x, </a:t>
            </a:r>
            <a:r>
              <a:rPr lang="en-US" sz="1800" dirty="0" err="1"/>
              <a:t>i</a:t>
            </a:r>
            <a:r>
              <a:rPr lang="en-US" sz="1800" dirty="0"/>
              <a:t> ∈ Z D define the grid. A second order deposition can be achieved </a:t>
            </a:r>
            <a:r>
              <a:rPr lang="en-US" sz="1800" dirty="0" smtClean="0"/>
              <a:t>by</a:t>
            </a:r>
            <a:br>
              <a:rPr lang="en-US" sz="1800" dirty="0" smtClean="0"/>
            </a:br>
            <a:endParaRPr lang="en-US" sz="1800" dirty="0"/>
          </a:p>
        </p:txBody>
      </p:sp>
      <p:sp>
        <p:nvSpPr>
          <p:cNvPr id="4" name="Slide Number Placeholder 3"/>
          <p:cNvSpPr>
            <a:spLocks noGrp="1"/>
          </p:cNvSpPr>
          <p:nvPr>
            <p:ph type="sldNum" sz="quarter" idx="11"/>
          </p:nvPr>
        </p:nvSpPr>
        <p:spPr/>
        <p:txBody>
          <a:bodyPr/>
          <a:lstStyle/>
          <a:p>
            <a:pPr>
              <a:defRPr/>
            </a:pPr>
            <a:fld id="{5A574AF9-54B2-4954-A529-1353457F4588}" type="slidenum">
              <a:rPr lang="de-DE" smtClean="0"/>
              <a:pPr>
                <a:defRPr/>
              </a:pPr>
              <a:t>7</a:t>
            </a:fld>
            <a:endParaRPr lang="de-DE" dirty="0"/>
          </a:p>
        </p:txBody>
      </p:sp>
      <p:pic>
        <p:nvPicPr>
          <p:cNvPr id="5" name="Picture 4"/>
          <p:cNvPicPr>
            <a:picLocks noChangeAspect="1"/>
          </p:cNvPicPr>
          <p:nvPr/>
        </p:nvPicPr>
        <p:blipFill>
          <a:blip r:embed="rId2"/>
          <a:stretch>
            <a:fillRect/>
          </a:stretch>
        </p:blipFill>
        <p:spPr>
          <a:xfrm>
            <a:off x="1993900" y="6272589"/>
            <a:ext cx="3338323" cy="572334"/>
          </a:xfrm>
          <a:prstGeom prst="rect">
            <a:avLst/>
          </a:prstGeom>
        </p:spPr>
      </p:pic>
    </p:spTree>
    <p:extLst>
      <p:ext uri="{BB962C8B-B14F-4D97-AF65-F5344CB8AC3E}">
        <p14:creationId xmlns:p14="http://schemas.microsoft.com/office/powerpoint/2010/main" val="2419998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900" y="913607"/>
            <a:ext cx="6767512" cy="560387"/>
          </a:xfrm>
        </p:spPr>
        <p:txBody>
          <a:bodyPr/>
          <a:lstStyle/>
          <a:p>
            <a:r>
              <a:rPr lang="en-IN" sz="3200" dirty="0">
                <a:solidFill>
                  <a:srgbClr val="C00000"/>
                </a:solidFill>
                <a:latin typeface="Times New Roman" panose="02020603050405020304" pitchFamily="18" charset="0"/>
                <a:cs typeface="Times New Roman" panose="02020603050405020304" pitchFamily="18" charset="0"/>
              </a:rPr>
              <a:t>Gaps in the Literature-Contd.</a:t>
            </a:r>
            <a:br>
              <a:rPr lang="en-IN" sz="3200" dirty="0">
                <a:solidFill>
                  <a:srgbClr val="C00000"/>
                </a:solidFill>
                <a:latin typeface="Times New Roman" panose="02020603050405020304" pitchFamily="18" charset="0"/>
                <a:cs typeface="Times New Roman" panose="02020603050405020304" pitchFamily="18" charset="0"/>
              </a:rPr>
            </a:br>
            <a:endParaRPr lang="en-US" sz="32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93700" y="1342231"/>
            <a:ext cx="9036050" cy="5140325"/>
          </a:xfrm>
        </p:spPr>
        <p:txBody>
          <a:bodyPr/>
          <a:lstStyle/>
          <a:p>
            <a:pPr marL="0" indent="0">
              <a:buNone/>
            </a:pPr>
            <a:r>
              <a:rPr lang="en-US" sz="1600" dirty="0"/>
              <a:t>where V</a:t>
            </a:r>
            <a:r>
              <a:rPr lang="en-US" sz="1600" baseline="-25000" dirty="0"/>
              <a:t>i</a:t>
            </a:r>
            <a:r>
              <a:rPr lang="en-US" sz="1600" dirty="0"/>
              <a:t> = ∆x D is the volume of the cell </a:t>
            </a:r>
            <a:r>
              <a:rPr lang="en-US" sz="1600" dirty="0" err="1"/>
              <a:t>i</a:t>
            </a:r>
            <a:r>
              <a:rPr lang="en-US" sz="1600" dirty="0"/>
              <a:t> and W2 (x) is a D-dimensional interpolating function defined </a:t>
            </a:r>
            <a:r>
              <a:rPr lang="en-US" sz="1600" dirty="0" smtClean="0"/>
              <a:t>in the paper. </a:t>
            </a:r>
            <a:r>
              <a:rPr lang="en-US" sz="1600" dirty="0"/>
              <a:t>In simple models, the current density </a:t>
            </a:r>
            <a:r>
              <a:rPr lang="en-US" sz="1600" dirty="0"/>
              <a:t>J</a:t>
            </a:r>
            <a:r>
              <a:rPr lang="en-US" sz="1600" baseline="-25000" dirty="0" smtClean="0"/>
              <a:t>i</a:t>
            </a:r>
            <a:r>
              <a:rPr lang="en-US" sz="1600" dirty="0" smtClean="0"/>
              <a:t> </a:t>
            </a:r>
            <a:r>
              <a:rPr lang="en-US" sz="1600" dirty="0"/>
              <a:t>is often not used. </a:t>
            </a:r>
            <a:endParaRPr lang="en-US" sz="1600" dirty="0" smtClean="0"/>
          </a:p>
          <a:p>
            <a:pPr marL="0" indent="0">
              <a:buNone/>
            </a:pPr>
            <a:r>
              <a:rPr lang="en-US" sz="1600" b="1" dirty="0" smtClean="0"/>
              <a:t>4</a:t>
            </a:r>
            <a:r>
              <a:rPr lang="en-US" sz="1600" b="1" dirty="0"/>
              <a:t>. Fields generated by particles </a:t>
            </a:r>
            <a:r>
              <a:rPr lang="en-US" sz="1600" dirty="0" smtClean="0"/>
              <a:t/>
            </a:r>
            <a:br>
              <a:rPr lang="en-US" sz="1600" dirty="0" smtClean="0"/>
            </a:br>
            <a:r>
              <a:rPr lang="en-US" sz="1600" dirty="0" smtClean="0"/>
              <a:t>In </a:t>
            </a:r>
            <a:r>
              <a:rPr lang="en-US" sz="1600" dirty="0"/>
              <a:t>this step, the electric and magnetic fields generated by the charge density and current density are computed. The paper </a:t>
            </a:r>
            <a:r>
              <a:rPr lang="en-US" sz="1600" dirty="0" smtClean="0"/>
              <a:t>discussed </a:t>
            </a:r>
            <a:r>
              <a:rPr lang="en-US" sz="1600" dirty="0"/>
              <a:t>uses Poisson equation to compute the electric field generated by the charge distribution and neglects the magnetic field generated. However, in high performance simulations like that outlined </a:t>
            </a:r>
            <a:r>
              <a:rPr lang="en-US" sz="1600" dirty="0" smtClean="0"/>
              <a:t>in the slides we studied, </a:t>
            </a:r>
            <a:r>
              <a:rPr lang="en-US" sz="1600" dirty="0"/>
              <a:t>the full set of Maxwell’s equations are used to compute the electric and magnetic fields generated by the particles. </a:t>
            </a:r>
            <a:r>
              <a:rPr lang="en-US" sz="1600" dirty="0" smtClean="0"/>
              <a:t/>
            </a:r>
            <a:br>
              <a:rPr lang="en-US" sz="1600" dirty="0" smtClean="0"/>
            </a:br>
            <a:r>
              <a:rPr lang="en-US" sz="1600" b="1" dirty="0" smtClean="0"/>
              <a:t>5</a:t>
            </a:r>
            <a:r>
              <a:rPr lang="en-US" sz="1600" b="1" dirty="0"/>
              <a:t>. Force on particles </a:t>
            </a:r>
            <a:r>
              <a:rPr lang="en-US" sz="1600" dirty="0" smtClean="0"/>
              <a:t/>
            </a:r>
            <a:br>
              <a:rPr lang="en-US" sz="1600" dirty="0" smtClean="0"/>
            </a:br>
            <a:r>
              <a:rPr lang="en-US" sz="1600" dirty="0" smtClean="0"/>
              <a:t>In </a:t>
            </a:r>
            <a:r>
              <a:rPr lang="en-US" sz="1600" dirty="0"/>
              <a:t>this step, the force on the particles due to the electric and magnetic fields are computed. Most simulations like the one outlined in the </a:t>
            </a:r>
            <a:r>
              <a:rPr lang="en-US" sz="1600" dirty="0" smtClean="0"/>
              <a:t>paper; </a:t>
            </a:r>
            <a:r>
              <a:rPr lang="en-US" sz="1600" dirty="0"/>
              <a:t>because they compute the electric and magnetic fields generated by the deposited particles, are able to describe the interaction of each particle with the electric and magnetic fields generated by other particles in the plasma, and hence capture the particle-particle dynamics. </a:t>
            </a:r>
            <a:r>
              <a:rPr lang="en-US" sz="1600" dirty="0" smtClean="0"/>
              <a:t/>
            </a:r>
            <a:br>
              <a:rPr lang="en-US" sz="1600" dirty="0" smtClean="0"/>
            </a:br>
            <a:r>
              <a:rPr lang="en-US" sz="1600" b="1" dirty="0" smtClean="0"/>
              <a:t>6</a:t>
            </a:r>
            <a:r>
              <a:rPr lang="en-US" sz="1600" b="1" dirty="0"/>
              <a:t>. Action of the force on particles </a:t>
            </a:r>
            <a:r>
              <a:rPr lang="en-US" sz="1600" dirty="0" smtClean="0"/>
              <a:t/>
            </a:r>
            <a:br>
              <a:rPr lang="en-US" sz="1600" dirty="0" smtClean="0"/>
            </a:br>
            <a:r>
              <a:rPr lang="en-US" sz="1600" dirty="0" smtClean="0"/>
              <a:t>Step </a:t>
            </a:r>
            <a:r>
              <a:rPr lang="en-US" sz="1600" dirty="0"/>
              <a:t>2 is repeated to move the particles under the influence of the electric and magnetic </a:t>
            </a:r>
            <a:br>
              <a:rPr lang="en-US" sz="1600" dirty="0"/>
            </a:br>
            <a:r>
              <a:rPr lang="en-US" sz="1600" dirty="0"/>
              <a:t>fields. A flow-chart for the simulation based on a similar strategy outlined in </a:t>
            </a:r>
            <a:r>
              <a:rPr lang="en-US" sz="1600" dirty="0" smtClean="0"/>
              <a:t>the slides </a:t>
            </a:r>
            <a:r>
              <a:rPr lang="en-US" sz="1600" dirty="0"/>
              <a:t>is presented below</a:t>
            </a:r>
          </a:p>
        </p:txBody>
      </p:sp>
      <p:sp>
        <p:nvSpPr>
          <p:cNvPr id="4" name="Slide Number Placeholder 3"/>
          <p:cNvSpPr>
            <a:spLocks noGrp="1"/>
          </p:cNvSpPr>
          <p:nvPr>
            <p:ph type="sldNum" sz="quarter" idx="11"/>
          </p:nvPr>
        </p:nvSpPr>
        <p:spPr/>
        <p:txBody>
          <a:bodyPr/>
          <a:lstStyle/>
          <a:p>
            <a:pPr>
              <a:defRPr/>
            </a:pPr>
            <a:fld id="{5A574AF9-54B2-4954-A529-1353457F4588}" type="slidenum">
              <a:rPr lang="de-DE" smtClean="0"/>
              <a:pPr>
                <a:defRPr/>
              </a:pPr>
              <a:t>8</a:t>
            </a:fld>
            <a:endParaRPr lang="de-DE"/>
          </a:p>
        </p:txBody>
      </p:sp>
    </p:spTree>
    <p:extLst>
      <p:ext uri="{BB962C8B-B14F-4D97-AF65-F5344CB8AC3E}">
        <p14:creationId xmlns:p14="http://schemas.microsoft.com/office/powerpoint/2010/main" val="2596311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700" y="808831"/>
            <a:ext cx="6767512" cy="560387"/>
          </a:xfrm>
        </p:spPr>
        <p:txBody>
          <a:bodyPr/>
          <a:lstStyle/>
          <a:p>
            <a:r>
              <a:rPr lang="en-IN" sz="3200" dirty="0">
                <a:solidFill>
                  <a:srgbClr val="C00000"/>
                </a:solidFill>
                <a:latin typeface="Times New Roman" panose="02020603050405020304" pitchFamily="18" charset="0"/>
                <a:cs typeface="Times New Roman" panose="02020603050405020304" pitchFamily="18" charset="0"/>
              </a:rPr>
              <a:t>Gaps in the Literature-Contd.</a:t>
            </a:r>
            <a:br>
              <a:rPr lang="en-IN" sz="3200" dirty="0">
                <a:solidFill>
                  <a:srgbClr val="C00000"/>
                </a:solidFill>
                <a:latin typeface="Times New Roman" panose="02020603050405020304" pitchFamily="18" charset="0"/>
                <a:cs typeface="Times New Roman" panose="02020603050405020304" pitchFamily="18" charset="0"/>
              </a:rPr>
            </a:br>
            <a:endParaRPr lang="en-US" sz="3200" dirty="0">
              <a:solidFill>
                <a:srgbClr val="C0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1"/>
          </p:nvPr>
        </p:nvSpPr>
        <p:spPr/>
        <p:txBody>
          <a:bodyPr/>
          <a:lstStyle/>
          <a:p>
            <a:pPr>
              <a:defRPr/>
            </a:pPr>
            <a:fld id="{5A574AF9-54B2-4954-A529-1353457F4588}" type="slidenum">
              <a:rPr lang="de-DE" smtClean="0"/>
              <a:pPr>
                <a:defRPr/>
              </a:pPr>
              <a:t>9</a:t>
            </a:fld>
            <a:endParaRPr lang="de-DE"/>
          </a:p>
        </p:txBody>
      </p:sp>
      <p:pic>
        <p:nvPicPr>
          <p:cNvPr id="6" name="Picture 5"/>
          <p:cNvPicPr>
            <a:picLocks noChangeAspect="1"/>
          </p:cNvPicPr>
          <p:nvPr/>
        </p:nvPicPr>
        <p:blipFill>
          <a:blip r:embed="rId2"/>
          <a:stretch>
            <a:fillRect/>
          </a:stretch>
        </p:blipFill>
        <p:spPr>
          <a:xfrm>
            <a:off x="3387202" y="2431274"/>
            <a:ext cx="4747671" cy="3246401"/>
          </a:xfrm>
          <a:prstGeom prst="rect">
            <a:avLst/>
          </a:prstGeom>
        </p:spPr>
      </p:pic>
    </p:spTree>
    <p:extLst>
      <p:ext uri="{BB962C8B-B14F-4D97-AF65-F5344CB8AC3E}">
        <p14:creationId xmlns:p14="http://schemas.microsoft.com/office/powerpoint/2010/main" val="337224451"/>
      </p:ext>
    </p:extLst>
  </p:cSld>
  <p:clrMapOvr>
    <a:masterClrMapping/>
  </p:clrMapOvr>
</p:sld>
</file>

<file path=ppt/theme/theme1.xml><?xml version="1.0" encoding="utf-8"?>
<a:theme xmlns:a="http://schemas.openxmlformats.org/drawingml/2006/main" name="HZG_deutsch_v2">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HZG_deutsch_v2">
      <a:majorFont>
        <a:latin typeface="Arial"/>
        <a:ea typeface=""/>
        <a:cs typeface="Arial"/>
      </a:majorFont>
      <a:minorFont>
        <a:latin typeface="Arial"/>
        <a:ea typeface=""/>
        <a:cs typeface="Arial"/>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317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ctr" defTabSz="1042988" rtl="0" eaLnBrk="1" fontAlgn="base" latinLnBrk="0" hangingPunct="1">
          <a:lnSpc>
            <a:spcPct val="120000"/>
          </a:lnSpc>
          <a:spcBef>
            <a:spcPct val="0"/>
          </a:spcBef>
          <a:spcAft>
            <a:spcPct val="0"/>
          </a:spcAft>
          <a:buClrTx/>
          <a:buSzTx/>
          <a:buFont typeface="Wingdings 3" pitchFamily="18" charset="2"/>
          <a:buNone/>
          <a:tabLst/>
          <a:defRPr kumimoji="0" lang="de-DE" sz="1600" b="0" i="0" u="sng"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bg1"/>
        </a:solidFill>
        <a:ln w="317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ctr" defTabSz="1042988" rtl="0" eaLnBrk="1" fontAlgn="base" latinLnBrk="0" hangingPunct="1">
          <a:lnSpc>
            <a:spcPct val="120000"/>
          </a:lnSpc>
          <a:spcBef>
            <a:spcPct val="0"/>
          </a:spcBef>
          <a:spcAft>
            <a:spcPct val="0"/>
          </a:spcAft>
          <a:buClrTx/>
          <a:buSzTx/>
          <a:buFont typeface="Wingdings 3" pitchFamily="18" charset="2"/>
          <a:buNone/>
          <a:tabLst/>
          <a:defRPr kumimoji="0" lang="de-DE" sz="1600" b="0" i="0" u="sng" strike="noStrike" cap="none" normalizeH="0" baseline="0" smtClean="0">
            <a:ln>
              <a:noFill/>
            </a:ln>
            <a:solidFill>
              <a:schemeClr val="tx1"/>
            </a:solidFill>
            <a:effectLst/>
            <a:latin typeface="Arial" charset="0"/>
            <a:cs typeface="Arial" charset="0"/>
          </a:defRPr>
        </a:defPPr>
      </a:lstStyle>
    </a:lnDef>
  </a:objectDefaults>
  <a:extraClrSchemeLst>
    <a:extraClrScheme>
      <a:clrScheme name="HZG_deutsch_v2 1">
        <a:dk1>
          <a:srgbClr val="000000"/>
        </a:dk1>
        <a:lt1>
          <a:srgbClr val="FFFFFF"/>
        </a:lt1>
        <a:dk2>
          <a:srgbClr val="000000"/>
        </a:dk2>
        <a:lt2>
          <a:srgbClr val="B2B2B2"/>
        </a:lt2>
        <a:accent1>
          <a:srgbClr val="0098D4"/>
        </a:accent1>
        <a:accent2>
          <a:srgbClr val="5F5F5F"/>
        </a:accent2>
        <a:accent3>
          <a:srgbClr val="FFFFFF"/>
        </a:accent3>
        <a:accent4>
          <a:srgbClr val="000000"/>
        </a:accent4>
        <a:accent5>
          <a:srgbClr val="AACAE6"/>
        </a:accent5>
        <a:accent6>
          <a:srgbClr val="555555"/>
        </a:accent6>
        <a:hlink>
          <a:srgbClr val="B2B2B2"/>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HZG_PowerPoint">
  <a:themeElements>
    <a:clrScheme name="HZG_PowerPoint 1">
      <a:dk1>
        <a:srgbClr val="000000"/>
      </a:dk1>
      <a:lt1>
        <a:srgbClr val="FFFFFF"/>
      </a:lt1>
      <a:dk2>
        <a:srgbClr val="000000"/>
      </a:dk2>
      <a:lt2>
        <a:srgbClr val="B2B2B2"/>
      </a:lt2>
      <a:accent1>
        <a:srgbClr val="0098D4"/>
      </a:accent1>
      <a:accent2>
        <a:srgbClr val="5F5F5F"/>
      </a:accent2>
      <a:accent3>
        <a:srgbClr val="FFFFFF"/>
      </a:accent3>
      <a:accent4>
        <a:srgbClr val="000000"/>
      </a:accent4>
      <a:accent5>
        <a:srgbClr val="AACAE6"/>
      </a:accent5>
      <a:accent6>
        <a:srgbClr val="555555"/>
      </a:accent6>
      <a:hlink>
        <a:srgbClr val="B2B2B2"/>
      </a:hlink>
      <a:folHlink>
        <a:srgbClr val="DDDDDD"/>
      </a:folHlink>
    </a:clrScheme>
    <a:fontScheme name="HZG_PowerPoint">
      <a:majorFont>
        <a:latin typeface="Arial"/>
        <a:ea typeface=""/>
        <a:cs typeface="Arial"/>
      </a:majorFont>
      <a:minorFont>
        <a:latin typeface="Arial"/>
        <a:ea typeface=""/>
        <a:cs typeface="Arial"/>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317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ctr" defTabSz="1042988" rtl="0" eaLnBrk="1" fontAlgn="base" latinLnBrk="0" hangingPunct="1">
          <a:lnSpc>
            <a:spcPct val="120000"/>
          </a:lnSpc>
          <a:spcBef>
            <a:spcPct val="0"/>
          </a:spcBef>
          <a:spcAft>
            <a:spcPct val="0"/>
          </a:spcAft>
          <a:buClrTx/>
          <a:buSzTx/>
          <a:buFont typeface="Wingdings 3" pitchFamily="18" charset="2"/>
          <a:buNone/>
          <a:tabLst/>
          <a:defRPr kumimoji="0" lang="de-DE" sz="1600" b="0" i="0" u="sng"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bg1"/>
        </a:solidFill>
        <a:ln w="317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ctr" defTabSz="1042988" rtl="0" eaLnBrk="1" fontAlgn="base" latinLnBrk="0" hangingPunct="1">
          <a:lnSpc>
            <a:spcPct val="120000"/>
          </a:lnSpc>
          <a:spcBef>
            <a:spcPct val="0"/>
          </a:spcBef>
          <a:spcAft>
            <a:spcPct val="0"/>
          </a:spcAft>
          <a:buClrTx/>
          <a:buSzTx/>
          <a:buFont typeface="Wingdings 3" pitchFamily="18" charset="2"/>
          <a:buNone/>
          <a:tabLst/>
          <a:defRPr kumimoji="0" lang="de-DE" sz="1600" b="0" i="0" u="sng" strike="noStrike" cap="none" normalizeH="0" baseline="0" smtClean="0">
            <a:ln>
              <a:noFill/>
            </a:ln>
            <a:solidFill>
              <a:schemeClr val="tx1"/>
            </a:solidFill>
            <a:effectLst/>
            <a:latin typeface="Arial" charset="0"/>
            <a:cs typeface="Arial" charset="0"/>
          </a:defRPr>
        </a:defPPr>
      </a:lstStyle>
    </a:lnDef>
  </a:objectDefaults>
  <a:extraClrSchemeLst>
    <a:extraClrScheme>
      <a:clrScheme name="HZG_PowerPoint 1">
        <a:dk1>
          <a:srgbClr val="000000"/>
        </a:dk1>
        <a:lt1>
          <a:srgbClr val="FFFFFF"/>
        </a:lt1>
        <a:dk2>
          <a:srgbClr val="000000"/>
        </a:dk2>
        <a:lt2>
          <a:srgbClr val="B2B2B2"/>
        </a:lt2>
        <a:accent1>
          <a:srgbClr val="0098D4"/>
        </a:accent1>
        <a:accent2>
          <a:srgbClr val="5F5F5F"/>
        </a:accent2>
        <a:accent3>
          <a:srgbClr val="FFFFFF"/>
        </a:accent3>
        <a:accent4>
          <a:srgbClr val="000000"/>
        </a:accent4>
        <a:accent5>
          <a:srgbClr val="AACAE6"/>
        </a:accent5>
        <a:accent6>
          <a:srgbClr val="555555"/>
        </a:accent6>
        <a:hlink>
          <a:srgbClr val="B2B2B2"/>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3795</TotalTime>
  <Words>2221</Words>
  <Application>Microsoft Office PowerPoint</Application>
  <PresentationFormat>Custom</PresentationFormat>
  <Paragraphs>223</Paragraphs>
  <Slides>27</Slides>
  <Notes>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27</vt:i4>
      </vt:variant>
    </vt:vector>
  </HeadingPairs>
  <TitlesOfParts>
    <vt:vector size="36" baseType="lpstr">
      <vt:lpstr>Arial</vt:lpstr>
      <vt:lpstr>Calibri</vt:lpstr>
      <vt:lpstr>Cambria</vt:lpstr>
      <vt:lpstr>Symbol</vt:lpstr>
      <vt:lpstr>Times New Roman</vt:lpstr>
      <vt:lpstr>Wingdings 2</vt:lpstr>
      <vt:lpstr>Wingdings 3</vt:lpstr>
      <vt:lpstr>HZG_deutsch_v2</vt:lpstr>
      <vt:lpstr>HZG_PowerPoint</vt:lpstr>
      <vt:lpstr>Magnetic Mirror Effect in Magnetron Plasma: Modeling of Plasma Parameters</vt:lpstr>
      <vt:lpstr>PowerPoint Presentation</vt:lpstr>
      <vt:lpstr>PowerPoint Presentation</vt:lpstr>
      <vt:lpstr>PowerPoint Presentation</vt:lpstr>
      <vt:lpstr>PowerPoint Presentation</vt:lpstr>
      <vt:lpstr>PowerPoint Presentation</vt:lpstr>
      <vt:lpstr>Gaps in the Literature-Contd. </vt:lpstr>
      <vt:lpstr>Gaps in the Literature-Contd. </vt:lpstr>
      <vt:lpstr>Gaps in the Literature-Contd. </vt:lpstr>
      <vt:lpstr>PowerPoint Presentation</vt:lpstr>
      <vt:lpstr>Problem Definition </vt:lpstr>
      <vt:lpstr>PowerPoint Presentation</vt:lpstr>
      <vt:lpstr>PowerPoint Presentation</vt:lpstr>
      <vt:lpstr>Methodology </vt:lpstr>
      <vt:lpstr>Methodology</vt:lpstr>
      <vt:lpstr>Methodology</vt:lpstr>
      <vt:lpstr>Methodology</vt:lpstr>
      <vt:lpstr>Methodology</vt:lpstr>
      <vt:lpstr>Methodology</vt:lpstr>
      <vt:lpstr>Methodology</vt:lpstr>
      <vt:lpstr>PowerPoint Presentation</vt:lpstr>
      <vt:lpstr>Work carried out so far </vt:lpstr>
      <vt:lpstr>Work carried out so far </vt:lpstr>
      <vt:lpstr>PowerPoint Presentation</vt:lpstr>
      <vt:lpstr>PowerPoint Presentation</vt:lpstr>
      <vt:lpstr>PowerPoint Presentation</vt:lpstr>
      <vt:lpstr>PowerPoint Presentation</vt:lpstr>
    </vt:vector>
  </TitlesOfParts>
  <Company>GKSS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 Name&gt;</dc:title>
  <dc:creator>Prof. Narendra Kumar .U.</dc:creator>
  <dc:description>Template: 2013-03-12</dc:description>
  <cp:lastModifiedBy>Dell</cp:lastModifiedBy>
  <cp:revision>253</cp:revision>
  <dcterms:created xsi:type="dcterms:W3CDTF">2010-11-03T09:46:45Z</dcterms:created>
  <dcterms:modified xsi:type="dcterms:W3CDTF">2022-02-16T09:51:24Z</dcterms:modified>
</cp:coreProperties>
</file>