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sldIdLst>
    <p:sldId id="33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9" r:id="rId30"/>
    <p:sldId id="295" r:id="rId31"/>
    <p:sldId id="302" r:id="rId32"/>
    <p:sldId id="303" r:id="rId33"/>
    <p:sldId id="304" r:id="rId34"/>
    <p:sldId id="305" r:id="rId35"/>
    <p:sldId id="306" r:id="rId36"/>
    <p:sldId id="307" r:id="rId37"/>
    <p:sldId id="315" r:id="rId38"/>
    <p:sldId id="316" r:id="rId39"/>
    <p:sldId id="317" r:id="rId40"/>
    <p:sldId id="318" r:id="rId41"/>
    <p:sldId id="319" r:id="rId42"/>
    <p:sldId id="320" r:id="rId43"/>
    <p:sldId id="332" r:id="rId44"/>
    <p:sldId id="331" r:id="rId45"/>
    <p:sldId id="333" r:id="rId46"/>
    <p:sldId id="334" r:id="rId47"/>
    <p:sldId id="335" r:id="rId48"/>
    <p:sldId id="327" r:id="rId49"/>
    <p:sldId id="338" r:id="rId50"/>
    <p:sldId id="339" r:id="rId51"/>
    <p:sldId id="336" r:id="rId5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35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2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3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1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6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5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6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9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7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jpg"/><Relationship Id="rId3" Type="http://schemas.openxmlformats.org/officeDocument/2006/relationships/image" Target="../media/image52.jpg"/><Relationship Id="rId21" Type="http://schemas.openxmlformats.org/officeDocument/2006/relationships/image" Target="../media/image70.jpg"/><Relationship Id="rId7" Type="http://schemas.openxmlformats.org/officeDocument/2006/relationships/image" Target="../media/image56.jpg"/><Relationship Id="rId12" Type="http://schemas.openxmlformats.org/officeDocument/2006/relationships/image" Target="../media/image61.jpg"/><Relationship Id="rId17" Type="http://schemas.openxmlformats.org/officeDocument/2006/relationships/image" Target="../media/image66.jpg"/><Relationship Id="rId25" Type="http://schemas.openxmlformats.org/officeDocument/2006/relationships/image" Target="../media/image74.jpg"/><Relationship Id="rId2" Type="http://schemas.openxmlformats.org/officeDocument/2006/relationships/image" Target="../media/image51.jpg"/><Relationship Id="rId16" Type="http://schemas.openxmlformats.org/officeDocument/2006/relationships/image" Target="../media/image65.jpg"/><Relationship Id="rId20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image" Target="../media/image60.jpg"/><Relationship Id="rId24" Type="http://schemas.openxmlformats.org/officeDocument/2006/relationships/image" Target="../media/image73.jpg"/><Relationship Id="rId5" Type="http://schemas.openxmlformats.org/officeDocument/2006/relationships/image" Target="../media/image54.jpg"/><Relationship Id="rId15" Type="http://schemas.openxmlformats.org/officeDocument/2006/relationships/image" Target="../media/image64.jpg"/><Relationship Id="rId23" Type="http://schemas.openxmlformats.org/officeDocument/2006/relationships/image" Target="../media/image72.jpg"/><Relationship Id="rId10" Type="http://schemas.openxmlformats.org/officeDocument/2006/relationships/image" Target="../media/image59.jpg"/><Relationship Id="rId19" Type="http://schemas.openxmlformats.org/officeDocument/2006/relationships/image" Target="../media/image68.jpg"/><Relationship Id="rId4" Type="http://schemas.openxmlformats.org/officeDocument/2006/relationships/image" Target="../media/image53.jpg"/><Relationship Id="rId9" Type="http://schemas.openxmlformats.org/officeDocument/2006/relationships/image" Target="../media/image58.jpg"/><Relationship Id="rId14" Type="http://schemas.openxmlformats.org/officeDocument/2006/relationships/image" Target="../media/image63.jpg"/><Relationship Id="rId22" Type="http://schemas.openxmlformats.org/officeDocument/2006/relationships/image" Target="../media/image71.jpg"/><Relationship Id="rId27" Type="http://schemas.openxmlformats.org/officeDocument/2006/relationships/image" Target="../media/image7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F11C-04CB-4522-99FB-8AAD1305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 Black" panose="020B0A04020102020204" pitchFamily="34" charset="0"/>
              </a:rPr>
              <a:t>Course Name: Machine Learning </a:t>
            </a:r>
          </a:p>
          <a:p>
            <a:pPr marL="0" indent="0" algn="ctr">
              <a:buNone/>
            </a:pPr>
            <a:r>
              <a:rPr lang="en-IN" sz="2400" dirty="0">
                <a:latin typeface="Arial Black" panose="020B0A04020102020204" pitchFamily="34" charset="0"/>
              </a:rPr>
              <a:t>Faculty Name: Sangeeta Barua</a:t>
            </a:r>
          </a:p>
          <a:p>
            <a:pPr marL="0" indent="0" algn="ctr">
              <a:buNone/>
            </a:pPr>
            <a:endParaRPr lang="en-IN" sz="24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Arial Black" panose="020B0A04020102020204" pitchFamily="34" charset="0"/>
              </a:rPr>
              <a:t>Department : Robotics and Automation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5148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108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Descriptors/ Feature</a:t>
            </a:r>
            <a:r>
              <a:rPr sz="4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35" dirty="0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339" y="1980628"/>
            <a:ext cx="3966006" cy="290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078" y="1979561"/>
            <a:ext cx="4352645" cy="290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108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Descriptors/ Feature</a:t>
            </a:r>
            <a:r>
              <a:rPr sz="4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35" dirty="0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2006" y="2310193"/>
            <a:ext cx="3305492" cy="260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6499" y="2311933"/>
            <a:ext cx="3469220" cy="260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108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Descriptors/ Feature</a:t>
            </a:r>
            <a:r>
              <a:rPr sz="4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35" dirty="0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339" y="1980628"/>
            <a:ext cx="3966006" cy="290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078" y="1979561"/>
            <a:ext cx="4352645" cy="290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140" y="1953145"/>
            <a:ext cx="4869815" cy="20739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ctr">
              <a:lnSpc>
                <a:spcPts val="5180"/>
              </a:lnSpc>
              <a:spcBef>
                <a:spcPts val="755"/>
              </a:spcBef>
            </a:pPr>
            <a:r>
              <a:rPr sz="4800" b="0" spc="-5" dirty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  <a:r>
              <a:rPr sz="4800" b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Arial"/>
                <a:cs typeface="Arial"/>
              </a:rPr>
              <a:t>Learning  </a:t>
            </a:r>
            <a:r>
              <a:rPr sz="4800" b="0" dirty="0">
                <a:solidFill>
                  <a:srgbClr val="000000"/>
                </a:solidFill>
                <a:latin typeface="Arial"/>
                <a:cs typeface="Arial"/>
              </a:rPr>
              <a:t>vs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5110"/>
              </a:lnSpc>
            </a:pPr>
            <a:r>
              <a:rPr sz="4800" b="0" spc="-5" dirty="0">
                <a:solidFill>
                  <a:srgbClr val="000000"/>
                </a:solidFill>
                <a:latin typeface="Arial"/>
                <a:cs typeface="Arial"/>
              </a:rPr>
              <a:t>Deep</a:t>
            </a:r>
            <a:r>
              <a:rPr sz="4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090" y="2106714"/>
            <a:ext cx="443865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33020">
              <a:lnSpc>
                <a:spcPts val="4750"/>
              </a:lnSpc>
              <a:spcBef>
                <a:spcPts val="70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Discriminative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vs.  Generative</a:t>
            </a:r>
            <a:r>
              <a:rPr sz="4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2216"/>
            <a:ext cx="5178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Discriminative</a:t>
            </a:r>
            <a:r>
              <a:rPr sz="44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433" y="1174127"/>
            <a:ext cx="71437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27" y="3556304"/>
            <a:ext cx="714375" cy="60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336" y="4231995"/>
            <a:ext cx="733425" cy="742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055" y="1968245"/>
            <a:ext cx="714373" cy="647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931" y="5035158"/>
            <a:ext cx="742949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874" y="2690139"/>
            <a:ext cx="790562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1406" y="2088819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0" dirty="0">
                <a:latin typeface="Carlito"/>
                <a:cs typeface="Carlito"/>
              </a:rPr>
              <a:t>og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35488" y="2625210"/>
            <a:ext cx="3602354" cy="1640205"/>
            <a:chOff x="3835488" y="2625210"/>
            <a:chExt cx="3602354" cy="1640205"/>
          </a:xfrm>
        </p:grpSpPr>
        <p:sp>
          <p:nvSpPr>
            <p:cNvPr id="11" name="object 11"/>
            <p:cNvSpPr/>
            <p:nvPr/>
          </p:nvSpPr>
          <p:spPr>
            <a:xfrm>
              <a:off x="4780978" y="2823057"/>
              <a:ext cx="2656573" cy="12927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4175" y="2625210"/>
              <a:ext cx="395682" cy="4009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4531" y="3195368"/>
              <a:ext cx="448518" cy="4066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7227" y="2823044"/>
              <a:ext cx="502920" cy="598170"/>
            </a:xfrm>
            <a:custGeom>
              <a:avLst/>
              <a:gdLst/>
              <a:ahLst/>
              <a:cxnLst/>
              <a:rect l="l" t="t" r="r" b="b"/>
              <a:pathLst>
                <a:path w="502920" h="598170">
                  <a:moveTo>
                    <a:pt x="0" y="0"/>
                  </a:moveTo>
                  <a:lnTo>
                    <a:pt x="502881" y="59780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2771" y="3386607"/>
              <a:ext cx="78740" cy="83185"/>
            </a:xfrm>
            <a:custGeom>
              <a:avLst/>
              <a:gdLst/>
              <a:ahLst/>
              <a:cxnLst/>
              <a:rect l="l" t="t" r="r" b="b"/>
              <a:pathLst>
                <a:path w="78739" h="83185">
                  <a:moveTo>
                    <a:pt x="58318" y="0"/>
                  </a:moveTo>
                  <a:lnTo>
                    <a:pt x="0" y="49047"/>
                  </a:lnTo>
                  <a:lnTo>
                    <a:pt x="78206" y="82842"/>
                  </a:lnTo>
                  <a:lnTo>
                    <a:pt x="583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0059" y="3395713"/>
              <a:ext cx="428625" cy="64769"/>
            </a:xfrm>
            <a:custGeom>
              <a:avLst/>
              <a:gdLst/>
              <a:ahLst/>
              <a:cxnLst/>
              <a:rect l="l" t="t" r="r" b="b"/>
              <a:pathLst>
                <a:path w="428625" h="64770">
                  <a:moveTo>
                    <a:pt x="0" y="0"/>
                  </a:moveTo>
                  <a:lnTo>
                    <a:pt x="428117" y="6431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9965" y="3420452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315" y="0"/>
                  </a:moveTo>
                  <a:lnTo>
                    <a:pt x="0" y="75349"/>
                  </a:lnTo>
                  <a:lnTo>
                    <a:pt x="81013" y="48996"/>
                  </a:lnTo>
                  <a:lnTo>
                    <a:pt x="113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5488" y="3857980"/>
              <a:ext cx="401764" cy="4073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7227" y="3516185"/>
              <a:ext cx="501015" cy="544830"/>
            </a:xfrm>
            <a:custGeom>
              <a:avLst/>
              <a:gdLst/>
              <a:ahLst/>
              <a:cxnLst/>
              <a:rect l="l" t="t" r="r" b="b"/>
              <a:pathLst>
                <a:path w="501014" h="544829">
                  <a:moveTo>
                    <a:pt x="0" y="544449"/>
                  </a:moveTo>
                  <a:lnTo>
                    <a:pt x="50076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1349" y="3469449"/>
              <a:ext cx="80010" cy="81915"/>
            </a:xfrm>
            <a:custGeom>
              <a:avLst/>
              <a:gdLst/>
              <a:ahLst/>
              <a:cxnLst/>
              <a:rect l="l" t="t" r="r" b="b"/>
              <a:pathLst>
                <a:path w="80010" h="81914">
                  <a:moveTo>
                    <a:pt x="79629" y="0"/>
                  </a:moveTo>
                  <a:lnTo>
                    <a:pt x="0" y="30289"/>
                  </a:lnTo>
                  <a:lnTo>
                    <a:pt x="56083" y="81876"/>
                  </a:lnTo>
                  <a:lnTo>
                    <a:pt x="79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575613" y="3201073"/>
            <a:ext cx="706120" cy="463550"/>
            <a:chOff x="7575613" y="3201073"/>
            <a:chExt cx="706120" cy="463550"/>
          </a:xfrm>
        </p:grpSpPr>
        <p:sp>
          <p:nvSpPr>
            <p:cNvPr id="22" name="object 22"/>
            <p:cNvSpPr/>
            <p:nvPr/>
          </p:nvSpPr>
          <p:spPr>
            <a:xfrm>
              <a:off x="7581963" y="3207423"/>
              <a:ext cx="693420" cy="450850"/>
            </a:xfrm>
            <a:custGeom>
              <a:avLst/>
              <a:gdLst/>
              <a:ahLst/>
              <a:cxnLst/>
              <a:rect l="l" t="t" r="r" b="b"/>
              <a:pathLst>
                <a:path w="693420" h="450850">
                  <a:moveTo>
                    <a:pt x="14071" y="112585"/>
                  </a:moveTo>
                  <a:lnTo>
                    <a:pt x="0" y="112585"/>
                  </a:lnTo>
                  <a:lnTo>
                    <a:pt x="0" y="337731"/>
                  </a:lnTo>
                  <a:lnTo>
                    <a:pt x="14071" y="337731"/>
                  </a:lnTo>
                  <a:lnTo>
                    <a:pt x="14071" y="112585"/>
                  </a:lnTo>
                  <a:close/>
                </a:path>
                <a:path w="693420" h="450850">
                  <a:moveTo>
                    <a:pt x="56286" y="112585"/>
                  </a:moveTo>
                  <a:lnTo>
                    <a:pt x="28143" y="112585"/>
                  </a:lnTo>
                  <a:lnTo>
                    <a:pt x="28143" y="337731"/>
                  </a:lnTo>
                  <a:lnTo>
                    <a:pt x="56286" y="337731"/>
                  </a:lnTo>
                  <a:lnTo>
                    <a:pt x="56286" y="112585"/>
                  </a:lnTo>
                  <a:close/>
                </a:path>
                <a:path w="693420" h="450850">
                  <a:moveTo>
                    <a:pt x="467868" y="0"/>
                  </a:moveTo>
                  <a:lnTo>
                    <a:pt x="467868" y="112585"/>
                  </a:lnTo>
                  <a:lnTo>
                    <a:pt x="70357" y="112585"/>
                  </a:lnTo>
                  <a:lnTo>
                    <a:pt x="70357" y="337731"/>
                  </a:lnTo>
                  <a:lnTo>
                    <a:pt x="467868" y="337731"/>
                  </a:lnTo>
                  <a:lnTo>
                    <a:pt x="467868" y="450303"/>
                  </a:lnTo>
                  <a:lnTo>
                    <a:pt x="693013" y="225158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1963" y="3207423"/>
              <a:ext cx="693420" cy="450850"/>
            </a:xfrm>
            <a:custGeom>
              <a:avLst/>
              <a:gdLst/>
              <a:ahLst/>
              <a:cxnLst/>
              <a:rect l="l" t="t" r="r" b="b"/>
              <a:pathLst>
                <a:path w="693420" h="450850">
                  <a:moveTo>
                    <a:pt x="0" y="112585"/>
                  </a:moveTo>
                  <a:lnTo>
                    <a:pt x="14071" y="112585"/>
                  </a:lnTo>
                  <a:lnTo>
                    <a:pt x="14071" y="337731"/>
                  </a:lnTo>
                  <a:lnTo>
                    <a:pt x="0" y="337731"/>
                  </a:lnTo>
                  <a:lnTo>
                    <a:pt x="0" y="112585"/>
                  </a:lnTo>
                  <a:close/>
                </a:path>
                <a:path w="693420" h="450850">
                  <a:moveTo>
                    <a:pt x="28143" y="112585"/>
                  </a:moveTo>
                  <a:lnTo>
                    <a:pt x="56286" y="112585"/>
                  </a:lnTo>
                  <a:lnTo>
                    <a:pt x="56286" y="337731"/>
                  </a:lnTo>
                  <a:lnTo>
                    <a:pt x="28143" y="337731"/>
                  </a:lnTo>
                  <a:lnTo>
                    <a:pt x="28143" y="112585"/>
                  </a:lnTo>
                  <a:close/>
                </a:path>
                <a:path w="693420" h="450850">
                  <a:moveTo>
                    <a:pt x="70357" y="112585"/>
                  </a:moveTo>
                  <a:lnTo>
                    <a:pt x="467868" y="112585"/>
                  </a:lnTo>
                  <a:lnTo>
                    <a:pt x="467868" y="0"/>
                  </a:lnTo>
                  <a:lnTo>
                    <a:pt x="693013" y="225158"/>
                  </a:lnTo>
                  <a:lnTo>
                    <a:pt x="467868" y="450303"/>
                  </a:lnTo>
                  <a:lnTo>
                    <a:pt x="467868" y="337731"/>
                  </a:lnTo>
                  <a:lnTo>
                    <a:pt x="70357" y="337731"/>
                  </a:lnTo>
                  <a:lnTo>
                    <a:pt x="70357" y="112585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68306" y="2157514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P</a:t>
            </a:r>
            <a:r>
              <a:rPr sz="2400" b="1" spc="-10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(X)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9807" y="3285934"/>
            <a:ext cx="1346517" cy="369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768765" y="1635442"/>
            <a:ext cx="568960" cy="600075"/>
            <a:chOff x="8768765" y="1635442"/>
            <a:chExt cx="568960" cy="600075"/>
          </a:xfrm>
        </p:grpSpPr>
        <p:sp>
          <p:nvSpPr>
            <p:cNvPr id="27" name="object 27"/>
            <p:cNvSpPr/>
            <p:nvPr/>
          </p:nvSpPr>
          <p:spPr>
            <a:xfrm>
              <a:off x="8775115" y="1641792"/>
              <a:ext cx="556260" cy="394970"/>
            </a:xfrm>
            <a:custGeom>
              <a:avLst/>
              <a:gdLst/>
              <a:ahLst/>
              <a:cxnLst/>
              <a:rect l="l" t="t" r="r" b="b"/>
              <a:pathLst>
                <a:path w="556259" h="394969">
                  <a:moveTo>
                    <a:pt x="417144" y="0"/>
                  </a:moveTo>
                  <a:lnTo>
                    <a:pt x="417144" y="69519"/>
                  </a:lnTo>
                  <a:lnTo>
                    <a:pt x="345791" y="77697"/>
                  </a:lnTo>
                  <a:lnTo>
                    <a:pt x="279463" y="88894"/>
                  </a:lnTo>
                  <a:lnTo>
                    <a:pt x="218745" y="102851"/>
                  </a:lnTo>
                  <a:lnTo>
                    <a:pt x="164224" y="119305"/>
                  </a:lnTo>
                  <a:lnTo>
                    <a:pt x="116484" y="137995"/>
                  </a:lnTo>
                  <a:lnTo>
                    <a:pt x="76111" y="158659"/>
                  </a:lnTo>
                  <a:lnTo>
                    <a:pt x="43690" y="181036"/>
                  </a:lnTo>
                  <a:lnTo>
                    <a:pt x="5049" y="229882"/>
                  </a:lnTo>
                  <a:lnTo>
                    <a:pt x="0" y="255828"/>
                  </a:lnTo>
                  <a:lnTo>
                    <a:pt x="0" y="394881"/>
                  </a:lnTo>
                  <a:lnTo>
                    <a:pt x="5049" y="368934"/>
                  </a:lnTo>
                  <a:lnTo>
                    <a:pt x="19808" y="343916"/>
                  </a:lnTo>
                  <a:lnTo>
                    <a:pt x="76111" y="297711"/>
                  </a:lnTo>
                  <a:lnTo>
                    <a:pt x="116484" y="277047"/>
                  </a:lnTo>
                  <a:lnTo>
                    <a:pt x="164224" y="258357"/>
                  </a:lnTo>
                  <a:lnTo>
                    <a:pt x="218745" y="241903"/>
                  </a:lnTo>
                  <a:lnTo>
                    <a:pt x="279463" y="227947"/>
                  </a:lnTo>
                  <a:lnTo>
                    <a:pt x="345791" y="216749"/>
                  </a:lnTo>
                  <a:lnTo>
                    <a:pt x="417144" y="208572"/>
                  </a:lnTo>
                  <a:lnTo>
                    <a:pt x="417144" y="278091"/>
                  </a:lnTo>
                  <a:lnTo>
                    <a:pt x="556196" y="132943"/>
                  </a:lnTo>
                  <a:lnTo>
                    <a:pt x="41714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75235" y="1967153"/>
              <a:ext cx="556260" cy="262255"/>
            </a:xfrm>
            <a:custGeom>
              <a:avLst/>
              <a:gdLst/>
              <a:ahLst/>
              <a:cxnLst/>
              <a:rect l="l" t="t" r="r" b="b"/>
              <a:pathLst>
                <a:path w="556259" h="262255">
                  <a:moveTo>
                    <a:pt x="37472" y="0"/>
                  </a:moveTo>
                  <a:lnTo>
                    <a:pt x="14935" y="24982"/>
                  </a:lnTo>
                  <a:lnTo>
                    <a:pt x="2570" y="50183"/>
                  </a:lnTo>
                  <a:lnTo>
                    <a:pt x="0" y="75305"/>
                  </a:lnTo>
                  <a:lnTo>
                    <a:pt x="6844" y="100053"/>
                  </a:lnTo>
                  <a:lnTo>
                    <a:pt x="47265" y="147237"/>
                  </a:lnTo>
                  <a:lnTo>
                    <a:pt x="80084" y="169080"/>
                  </a:lnTo>
                  <a:lnTo>
                    <a:pt x="120805" y="189362"/>
                  </a:lnTo>
                  <a:lnTo>
                    <a:pt x="169047" y="207786"/>
                  </a:lnTo>
                  <a:lnTo>
                    <a:pt x="224434" y="224056"/>
                  </a:lnTo>
                  <a:lnTo>
                    <a:pt x="286586" y="237874"/>
                  </a:lnTo>
                  <a:lnTo>
                    <a:pt x="355124" y="248945"/>
                  </a:lnTo>
                  <a:lnTo>
                    <a:pt x="403900" y="254604"/>
                  </a:lnTo>
                  <a:lnTo>
                    <a:pt x="453868" y="258672"/>
                  </a:lnTo>
                  <a:lnTo>
                    <a:pt x="504705" y="261127"/>
                  </a:lnTo>
                  <a:lnTo>
                    <a:pt x="556089" y="261950"/>
                  </a:lnTo>
                  <a:lnTo>
                    <a:pt x="556089" y="122897"/>
                  </a:lnTo>
                  <a:lnTo>
                    <a:pt x="494123" y="121705"/>
                  </a:lnTo>
                  <a:lnTo>
                    <a:pt x="433776" y="118197"/>
                  </a:lnTo>
                  <a:lnTo>
                    <a:pt x="375496" y="112482"/>
                  </a:lnTo>
                  <a:lnTo>
                    <a:pt x="319732" y="104664"/>
                  </a:lnTo>
                  <a:lnTo>
                    <a:pt x="266932" y="94850"/>
                  </a:lnTo>
                  <a:lnTo>
                    <a:pt x="217543" y="83147"/>
                  </a:lnTo>
                  <a:lnTo>
                    <a:pt x="172015" y="69660"/>
                  </a:lnTo>
                  <a:lnTo>
                    <a:pt x="130796" y="54495"/>
                  </a:lnTo>
                  <a:lnTo>
                    <a:pt x="94333" y="37760"/>
                  </a:lnTo>
                  <a:lnTo>
                    <a:pt x="63076" y="19559"/>
                  </a:lnTo>
                  <a:lnTo>
                    <a:pt x="37472" y="0"/>
                  </a:lnTo>
                  <a:close/>
                </a:path>
              </a:pathLst>
            </a:custGeom>
            <a:solidFill>
              <a:srgbClr val="497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75115" y="1641792"/>
              <a:ext cx="556260" cy="587375"/>
            </a:xfrm>
            <a:custGeom>
              <a:avLst/>
              <a:gdLst/>
              <a:ahLst/>
              <a:cxnLst/>
              <a:rect l="l" t="t" r="r" b="b"/>
              <a:pathLst>
                <a:path w="556259" h="587375">
                  <a:moveTo>
                    <a:pt x="0" y="394881"/>
                  </a:moveTo>
                  <a:lnTo>
                    <a:pt x="19808" y="343916"/>
                  </a:lnTo>
                  <a:lnTo>
                    <a:pt x="76111" y="297711"/>
                  </a:lnTo>
                  <a:lnTo>
                    <a:pt x="116484" y="277047"/>
                  </a:lnTo>
                  <a:lnTo>
                    <a:pt x="164224" y="258357"/>
                  </a:lnTo>
                  <a:lnTo>
                    <a:pt x="218745" y="241903"/>
                  </a:lnTo>
                  <a:lnTo>
                    <a:pt x="279463" y="227947"/>
                  </a:lnTo>
                  <a:lnTo>
                    <a:pt x="345791" y="216749"/>
                  </a:lnTo>
                  <a:lnTo>
                    <a:pt x="417144" y="208572"/>
                  </a:lnTo>
                  <a:lnTo>
                    <a:pt x="417144" y="278091"/>
                  </a:lnTo>
                  <a:lnTo>
                    <a:pt x="556196" y="132943"/>
                  </a:lnTo>
                  <a:lnTo>
                    <a:pt x="417144" y="0"/>
                  </a:lnTo>
                  <a:lnTo>
                    <a:pt x="417144" y="69519"/>
                  </a:lnTo>
                  <a:lnTo>
                    <a:pt x="345791" y="77697"/>
                  </a:lnTo>
                  <a:lnTo>
                    <a:pt x="279463" y="88894"/>
                  </a:lnTo>
                  <a:lnTo>
                    <a:pt x="218745" y="102851"/>
                  </a:lnTo>
                  <a:lnTo>
                    <a:pt x="164224" y="119305"/>
                  </a:lnTo>
                  <a:lnTo>
                    <a:pt x="116484" y="137995"/>
                  </a:lnTo>
                  <a:lnTo>
                    <a:pt x="76111" y="158659"/>
                  </a:lnTo>
                  <a:lnTo>
                    <a:pt x="43690" y="181036"/>
                  </a:lnTo>
                  <a:lnTo>
                    <a:pt x="5049" y="229882"/>
                  </a:lnTo>
                  <a:lnTo>
                    <a:pt x="0" y="255828"/>
                  </a:lnTo>
                  <a:lnTo>
                    <a:pt x="0" y="394881"/>
                  </a:lnTo>
                  <a:lnTo>
                    <a:pt x="4333" y="419018"/>
                  </a:lnTo>
                  <a:lnTo>
                    <a:pt x="37438" y="464427"/>
                  </a:lnTo>
                  <a:lnTo>
                    <a:pt x="99652" y="504815"/>
                  </a:lnTo>
                  <a:lnTo>
                    <a:pt x="140372" y="522675"/>
                  </a:lnTo>
                  <a:lnTo>
                    <a:pt x="186805" y="538738"/>
                  </a:lnTo>
                  <a:lnTo>
                    <a:pt x="238431" y="552825"/>
                  </a:lnTo>
                  <a:lnTo>
                    <a:pt x="294727" y="564754"/>
                  </a:lnTo>
                  <a:lnTo>
                    <a:pt x="355173" y="574347"/>
                  </a:lnTo>
                  <a:lnTo>
                    <a:pt x="419247" y="581422"/>
                  </a:lnTo>
                  <a:lnTo>
                    <a:pt x="486429" y="585799"/>
                  </a:lnTo>
                  <a:lnTo>
                    <a:pt x="556196" y="587298"/>
                  </a:lnTo>
                  <a:lnTo>
                    <a:pt x="556196" y="448246"/>
                  </a:lnTo>
                  <a:lnTo>
                    <a:pt x="494230" y="447053"/>
                  </a:lnTo>
                  <a:lnTo>
                    <a:pt x="433883" y="443546"/>
                  </a:lnTo>
                  <a:lnTo>
                    <a:pt x="375603" y="437831"/>
                  </a:lnTo>
                  <a:lnTo>
                    <a:pt x="319839" y="430013"/>
                  </a:lnTo>
                  <a:lnTo>
                    <a:pt x="267039" y="420200"/>
                  </a:lnTo>
                  <a:lnTo>
                    <a:pt x="217650" y="408497"/>
                  </a:lnTo>
                  <a:lnTo>
                    <a:pt x="172122" y="395012"/>
                  </a:lnTo>
                  <a:lnTo>
                    <a:pt x="130903" y="379849"/>
                  </a:lnTo>
                  <a:lnTo>
                    <a:pt x="94440" y="363115"/>
                  </a:lnTo>
                  <a:lnTo>
                    <a:pt x="63183" y="344917"/>
                  </a:lnTo>
                  <a:lnTo>
                    <a:pt x="37579" y="325361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183114" y="1609852"/>
            <a:ext cx="568960" cy="600075"/>
            <a:chOff x="10183114" y="1609852"/>
            <a:chExt cx="568960" cy="600075"/>
          </a:xfrm>
        </p:grpSpPr>
        <p:sp>
          <p:nvSpPr>
            <p:cNvPr id="31" name="object 31"/>
            <p:cNvSpPr/>
            <p:nvPr/>
          </p:nvSpPr>
          <p:spPr>
            <a:xfrm>
              <a:off x="10189464" y="1616202"/>
              <a:ext cx="556260" cy="394970"/>
            </a:xfrm>
            <a:custGeom>
              <a:avLst/>
              <a:gdLst/>
              <a:ahLst/>
              <a:cxnLst/>
              <a:rect l="l" t="t" r="r" b="b"/>
              <a:pathLst>
                <a:path w="556259" h="394969">
                  <a:moveTo>
                    <a:pt x="139052" y="0"/>
                  </a:moveTo>
                  <a:lnTo>
                    <a:pt x="0" y="132930"/>
                  </a:lnTo>
                  <a:lnTo>
                    <a:pt x="139052" y="278091"/>
                  </a:lnTo>
                  <a:lnTo>
                    <a:pt x="139052" y="208572"/>
                  </a:lnTo>
                  <a:lnTo>
                    <a:pt x="210405" y="216749"/>
                  </a:lnTo>
                  <a:lnTo>
                    <a:pt x="276733" y="227947"/>
                  </a:lnTo>
                  <a:lnTo>
                    <a:pt x="337450" y="241903"/>
                  </a:lnTo>
                  <a:lnTo>
                    <a:pt x="391972" y="258357"/>
                  </a:lnTo>
                  <a:lnTo>
                    <a:pt x="439712" y="277047"/>
                  </a:lnTo>
                  <a:lnTo>
                    <a:pt x="480085" y="297711"/>
                  </a:lnTo>
                  <a:lnTo>
                    <a:pt x="512505" y="320088"/>
                  </a:lnTo>
                  <a:lnTo>
                    <a:pt x="551146" y="368934"/>
                  </a:lnTo>
                  <a:lnTo>
                    <a:pt x="556196" y="394881"/>
                  </a:lnTo>
                  <a:lnTo>
                    <a:pt x="556196" y="255828"/>
                  </a:lnTo>
                  <a:lnTo>
                    <a:pt x="536387" y="204864"/>
                  </a:lnTo>
                  <a:lnTo>
                    <a:pt x="480085" y="158659"/>
                  </a:lnTo>
                  <a:lnTo>
                    <a:pt x="439712" y="137995"/>
                  </a:lnTo>
                  <a:lnTo>
                    <a:pt x="391972" y="119305"/>
                  </a:lnTo>
                  <a:lnTo>
                    <a:pt x="337450" y="102851"/>
                  </a:lnTo>
                  <a:lnTo>
                    <a:pt x="276733" y="88894"/>
                  </a:lnTo>
                  <a:lnTo>
                    <a:pt x="210405" y="77697"/>
                  </a:lnTo>
                  <a:lnTo>
                    <a:pt x="139052" y="69519"/>
                  </a:lnTo>
                  <a:lnTo>
                    <a:pt x="13905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89464" y="1941550"/>
              <a:ext cx="556260" cy="262255"/>
            </a:xfrm>
            <a:custGeom>
              <a:avLst/>
              <a:gdLst/>
              <a:ahLst/>
              <a:cxnLst/>
              <a:rect l="l" t="t" r="r" b="b"/>
              <a:pathLst>
                <a:path w="556259" h="262255">
                  <a:moveTo>
                    <a:pt x="518617" y="0"/>
                  </a:moveTo>
                  <a:lnTo>
                    <a:pt x="461755" y="37760"/>
                  </a:lnTo>
                  <a:lnTo>
                    <a:pt x="425293" y="54495"/>
                  </a:lnTo>
                  <a:lnTo>
                    <a:pt x="384073" y="69660"/>
                  </a:lnTo>
                  <a:lnTo>
                    <a:pt x="338545" y="83147"/>
                  </a:lnTo>
                  <a:lnTo>
                    <a:pt x="289157" y="94850"/>
                  </a:lnTo>
                  <a:lnTo>
                    <a:pt x="236356" y="104664"/>
                  </a:lnTo>
                  <a:lnTo>
                    <a:pt x="180592" y="112482"/>
                  </a:lnTo>
                  <a:lnTo>
                    <a:pt x="122312" y="118197"/>
                  </a:lnTo>
                  <a:lnTo>
                    <a:pt x="61965" y="121705"/>
                  </a:lnTo>
                  <a:lnTo>
                    <a:pt x="0" y="122897"/>
                  </a:lnTo>
                  <a:lnTo>
                    <a:pt x="0" y="261950"/>
                  </a:lnTo>
                  <a:lnTo>
                    <a:pt x="51383" y="261127"/>
                  </a:lnTo>
                  <a:lnTo>
                    <a:pt x="102220" y="258672"/>
                  </a:lnTo>
                  <a:lnTo>
                    <a:pt x="152188" y="254604"/>
                  </a:lnTo>
                  <a:lnTo>
                    <a:pt x="200964" y="248945"/>
                  </a:lnTo>
                  <a:lnTo>
                    <a:pt x="269503" y="237874"/>
                  </a:lnTo>
                  <a:lnTo>
                    <a:pt x="331655" y="224056"/>
                  </a:lnTo>
                  <a:lnTo>
                    <a:pt x="387041" y="207786"/>
                  </a:lnTo>
                  <a:lnTo>
                    <a:pt x="435284" y="189362"/>
                  </a:lnTo>
                  <a:lnTo>
                    <a:pt x="476004" y="169080"/>
                  </a:lnTo>
                  <a:lnTo>
                    <a:pt x="508823" y="147237"/>
                  </a:lnTo>
                  <a:lnTo>
                    <a:pt x="549244" y="100053"/>
                  </a:lnTo>
                  <a:lnTo>
                    <a:pt x="556089" y="75305"/>
                  </a:lnTo>
                  <a:lnTo>
                    <a:pt x="553518" y="50183"/>
                  </a:lnTo>
                  <a:lnTo>
                    <a:pt x="541154" y="24982"/>
                  </a:lnTo>
                  <a:lnTo>
                    <a:pt x="518617" y="0"/>
                  </a:lnTo>
                  <a:close/>
                </a:path>
              </a:pathLst>
            </a:custGeom>
            <a:solidFill>
              <a:srgbClr val="497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89464" y="1616202"/>
              <a:ext cx="556260" cy="587375"/>
            </a:xfrm>
            <a:custGeom>
              <a:avLst/>
              <a:gdLst/>
              <a:ahLst/>
              <a:cxnLst/>
              <a:rect l="l" t="t" r="r" b="b"/>
              <a:pathLst>
                <a:path w="556259" h="587375">
                  <a:moveTo>
                    <a:pt x="556196" y="394881"/>
                  </a:moveTo>
                  <a:lnTo>
                    <a:pt x="536387" y="343916"/>
                  </a:lnTo>
                  <a:lnTo>
                    <a:pt x="480085" y="297711"/>
                  </a:lnTo>
                  <a:lnTo>
                    <a:pt x="439712" y="277047"/>
                  </a:lnTo>
                  <a:lnTo>
                    <a:pt x="391972" y="258357"/>
                  </a:lnTo>
                  <a:lnTo>
                    <a:pt x="337450" y="241903"/>
                  </a:lnTo>
                  <a:lnTo>
                    <a:pt x="276733" y="227947"/>
                  </a:lnTo>
                  <a:lnTo>
                    <a:pt x="210405" y="216749"/>
                  </a:lnTo>
                  <a:lnTo>
                    <a:pt x="139052" y="208572"/>
                  </a:lnTo>
                  <a:lnTo>
                    <a:pt x="139052" y="278091"/>
                  </a:lnTo>
                  <a:lnTo>
                    <a:pt x="0" y="132930"/>
                  </a:lnTo>
                  <a:lnTo>
                    <a:pt x="139052" y="0"/>
                  </a:lnTo>
                  <a:lnTo>
                    <a:pt x="139052" y="69519"/>
                  </a:lnTo>
                  <a:lnTo>
                    <a:pt x="210405" y="77697"/>
                  </a:lnTo>
                  <a:lnTo>
                    <a:pt x="276733" y="88894"/>
                  </a:lnTo>
                  <a:lnTo>
                    <a:pt x="337450" y="102851"/>
                  </a:lnTo>
                  <a:lnTo>
                    <a:pt x="391972" y="119305"/>
                  </a:lnTo>
                  <a:lnTo>
                    <a:pt x="439712" y="137995"/>
                  </a:lnTo>
                  <a:lnTo>
                    <a:pt x="480085" y="158659"/>
                  </a:lnTo>
                  <a:lnTo>
                    <a:pt x="512505" y="181036"/>
                  </a:lnTo>
                  <a:lnTo>
                    <a:pt x="551146" y="229882"/>
                  </a:lnTo>
                  <a:lnTo>
                    <a:pt x="556196" y="255828"/>
                  </a:lnTo>
                  <a:lnTo>
                    <a:pt x="556196" y="394881"/>
                  </a:lnTo>
                  <a:lnTo>
                    <a:pt x="539209" y="442260"/>
                  </a:lnTo>
                  <a:lnTo>
                    <a:pt x="491028" y="485339"/>
                  </a:lnTo>
                  <a:lnTo>
                    <a:pt x="456543" y="504815"/>
                  </a:lnTo>
                  <a:lnTo>
                    <a:pt x="415823" y="522675"/>
                  </a:lnTo>
                  <a:lnTo>
                    <a:pt x="369390" y="538738"/>
                  </a:lnTo>
                  <a:lnTo>
                    <a:pt x="317765" y="552825"/>
                  </a:lnTo>
                  <a:lnTo>
                    <a:pt x="261469" y="564754"/>
                  </a:lnTo>
                  <a:lnTo>
                    <a:pt x="201023" y="574347"/>
                  </a:lnTo>
                  <a:lnTo>
                    <a:pt x="136948" y="581422"/>
                  </a:lnTo>
                  <a:lnTo>
                    <a:pt x="69767" y="585799"/>
                  </a:lnTo>
                  <a:lnTo>
                    <a:pt x="0" y="587298"/>
                  </a:lnTo>
                  <a:lnTo>
                    <a:pt x="0" y="448246"/>
                  </a:lnTo>
                  <a:lnTo>
                    <a:pt x="61965" y="447053"/>
                  </a:lnTo>
                  <a:lnTo>
                    <a:pt x="122312" y="443546"/>
                  </a:lnTo>
                  <a:lnTo>
                    <a:pt x="180592" y="437831"/>
                  </a:lnTo>
                  <a:lnTo>
                    <a:pt x="236356" y="430013"/>
                  </a:lnTo>
                  <a:lnTo>
                    <a:pt x="289157" y="420200"/>
                  </a:lnTo>
                  <a:lnTo>
                    <a:pt x="338545" y="408497"/>
                  </a:lnTo>
                  <a:lnTo>
                    <a:pt x="384073" y="395012"/>
                  </a:lnTo>
                  <a:lnTo>
                    <a:pt x="425293" y="379849"/>
                  </a:lnTo>
                  <a:lnTo>
                    <a:pt x="461755" y="363115"/>
                  </a:lnTo>
                  <a:lnTo>
                    <a:pt x="493013" y="344917"/>
                  </a:lnTo>
                  <a:lnTo>
                    <a:pt x="518617" y="325361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67138" y="1437919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L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1406" y="1333220"/>
            <a:ext cx="584390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Cat</a:t>
            </a:r>
            <a:endParaRPr sz="2400">
              <a:latin typeface="Carlito"/>
              <a:cs typeface="Carlito"/>
            </a:endParaRPr>
          </a:p>
          <a:p>
            <a:pPr marR="5080" algn="r">
              <a:lnSpc>
                <a:spcPts val="2350"/>
              </a:lnSpc>
              <a:tabLst>
                <a:tab pos="758825" algn="l"/>
              </a:tabLst>
            </a:pPr>
            <a:r>
              <a:rPr sz="2400" dirty="0">
                <a:latin typeface="Carlito"/>
                <a:cs typeface="Carlito"/>
              </a:rPr>
              <a:t>Er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	Ba</a:t>
            </a:r>
            <a:r>
              <a:rPr sz="2400" spc="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kp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2176" y="3649243"/>
            <a:ext cx="431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C</a:t>
            </a:r>
            <a:r>
              <a:rPr sz="2400" spc="-25" dirty="0">
                <a:latin typeface="Carlito"/>
                <a:cs typeface="Carlito"/>
              </a:rPr>
              <a:t>at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36572" y="4329557"/>
            <a:ext cx="51625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Cat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0" dirty="0">
                <a:latin typeface="Carlito"/>
                <a:cs typeface="Carlito"/>
              </a:rPr>
              <a:t>og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9679" y="2847924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0" dirty="0">
                <a:latin typeface="Carlito"/>
                <a:cs typeface="Carlito"/>
              </a:rPr>
              <a:t>og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78837" y="2265616"/>
            <a:ext cx="2510155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  <a:tabLst>
                <a:tab pos="1471295" algn="l"/>
              </a:tabLst>
            </a:pPr>
            <a:r>
              <a:rPr sz="2400" b="1" spc="-10" dirty="0">
                <a:latin typeface="Carlito"/>
                <a:cs typeface="Carlito"/>
              </a:rPr>
              <a:t>Predicted	</a:t>
            </a:r>
            <a:r>
              <a:rPr sz="2400" b="1" dirty="0">
                <a:latin typeface="Carlito"/>
                <a:cs typeface="Carlito"/>
              </a:rPr>
              <a:t>P </a:t>
            </a:r>
            <a:r>
              <a:rPr sz="2400" b="1" spc="-5" dirty="0">
                <a:latin typeface="Carlito"/>
                <a:cs typeface="Carlito"/>
              </a:rPr>
              <a:t>(Y </a:t>
            </a:r>
            <a:r>
              <a:rPr sz="2400" b="1" dirty="0">
                <a:latin typeface="Carlito"/>
                <a:cs typeface="Carlito"/>
              </a:rPr>
              <a:t>|</a:t>
            </a:r>
            <a:r>
              <a:rPr sz="2400" b="1" spc="-114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X)</a:t>
            </a:r>
            <a:endParaRPr sz="2400">
              <a:latin typeface="Carlito"/>
              <a:cs typeface="Carlito"/>
            </a:endParaRPr>
          </a:p>
          <a:p>
            <a:pPr marL="152400">
              <a:lnSpc>
                <a:spcPts val="2875"/>
              </a:lnSpc>
              <a:tabLst>
                <a:tab pos="1644014" algn="l"/>
              </a:tabLst>
            </a:pPr>
            <a:r>
              <a:rPr sz="3600" spc="-15" baseline="-4629" dirty="0">
                <a:latin typeface="Carlito"/>
                <a:cs typeface="Carlito"/>
              </a:rPr>
              <a:t>Cat	</a:t>
            </a:r>
            <a:r>
              <a:rPr sz="2400" spc="-20" dirty="0">
                <a:latin typeface="Carlito"/>
                <a:cs typeface="Carlito"/>
              </a:rPr>
              <a:t>Cat</a:t>
            </a:r>
            <a:endParaRPr sz="2400">
              <a:latin typeface="Carlito"/>
              <a:cs typeface="Carlito"/>
            </a:endParaRPr>
          </a:p>
          <a:p>
            <a:pPr marL="162560">
              <a:lnSpc>
                <a:spcPct val="100000"/>
              </a:lnSpc>
              <a:spcBef>
                <a:spcPts val="920"/>
              </a:spcBef>
              <a:tabLst>
                <a:tab pos="1623695" algn="l"/>
              </a:tabLst>
            </a:pPr>
            <a:r>
              <a:rPr sz="3600" spc="-15" baseline="-3472" dirty="0">
                <a:latin typeface="Carlito"/>
                <a:cs typeface="Carlito"/>
              </a:rPr>
              <a:t>Cat	</a:t>
            </a:r>
            <a:r>
              <a:rPr sz="2400" spc="-10" dirty="0">
                <a:latin typeface="Carlito"/>
                <a:cs typeface="Carlito"/>
              </a:rPr>
              <a:t>Dog</a:t>
            </a:r>
            <a:endParaRPr sz="2400">
              <a:latin typeface="Carlito"/>
              <a:cs typeface="Carlito"/>
            </a:endParaRPr>
          </a:p>
          <a:p>
            <a:pPr marL="194310">
              <a:lnSpc>
                <a:spcPct val="100000"/>
              </a:lnSpc>
              <a:spcBef>
                <a:spcPts val="735"/>
              </a:spcBef>
              <a:tabLst>
                <a:tab pos="1682750" algn="l"/>
              </a:tabLst>
            </a:pPr>
            <a:r>
              <a:rPr sz="2400" spc="-5" dirty="0">
                <a:latin typeface="Carlito"/>
                <a:cs typeface="Carlito"/>
              </a:rPr>
              <a:t>Dog	</a:t>
            </a:r>
            <a:r>
              <a:rPr sz="2400" spc="-20" dirty="0">
                <a:latin typeface="Carlito"/>
                <a:cs typeface="Carlito"/>
              </a:rPr>
              <a:t>Cat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4438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Generative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547" y="1770684"/>
            <a:ext cx="8823960" cy="330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6110" marR="162560" indent="-230124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CC0066"/>
                </a:solidFill>
                <a:latin typeface="Carlito"/>
                <a:cs typeface="Carlito"/>
              </a:rPr>
              <a:t>“What </a:t>
            </a:r>
            <a:r>
              <a:rPr sz="4800" dirty="0">
                <a:solidFill>
                  <a:srgbClr val="CC0066"/>
                </a:solidFill>
                <a:latin typeface="Carlito"/>
                <a:cs typeface="Carlito"/>
              </a:rPr>
              <a:t>I </a:t>
            </a:r>
            <a:r>
              <a:rPr sz="4800" spc="-15" dirty="0">
                <a:solidFill>
                  <a:srgbClr val="CC0066"/>
                </a:solidFill>
                <a:latin typeface="Carlito"/>
                <a:cs typeface="Carlito"/>
              </a:rPr>
              <a:t>can </a:t>
            </a:r>
            <a:r>
              <a:rPr sz="4800" spc="-5" dirty="0">
                <a:solidFill>
                  <a:srgbClr val="CC0066"/>
                </a:solidFill>
                <a:latin typeface="Carlito"/>
                <a:cs typeface="Carlito"/>
              </a:rPr>
              <a:t>not </a:t>
            </a:r>
            <a:r>
              <a:rPr sz="4800" spc="-30" dirty="0">
                <a:solidFill>
                  <a:srgbClr val="CC0066"/>
                </a:solidFill>
                <a:latin typeface="Carlito"/>
                <a:cs typeface="Carlito"/>
              </a:rPr>
              <a:t>create, </a:t>
            </a:r>
            <a:r>
              <a:rPr sz="4800" dirty="0">
                <a:solidFill>
                  <a:srgbClr val="CC0066"/>
                </a:solidFill>
                <a:latin typeface="Carlito"/>
                <a:cs typeface="Carlito"/>
              </a:rPr>
              <a:t>I </a:t>
            </a:r>
            <a:r>
              <a:rPr sz="4800" spc="-5" dirty="0">
                <a:solidFill>
                  <a:srgbClr val="CC0066"/>
                </a:solidFill>
                <a:latin typeface="Carlito"/>
                <a:cs typeface="Carlito"/>
              </a:rPr>
              <a:t>do not  </a:t>
            </a:r>
            <a:r>
              <a:rPr sz="4800" spc="-50" dirty="0">
                <a:solidFill>
                  <a:srgbClr val="CC0066"/>
                </a:solidFill>
                <a:latin typeface="Carlito"/>
                <a:cs typeface="Carlito"/>
              </a:rPr>
              <a:t>understand.”</a:t>
            </a:r>
            <a:endParaRPr sz="4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solidFill>
                  <a:srgbClr val="44546A"/>
                </a:solidFill>
                <a:latin typeface="Carlito"/>
                <a:cs typeface="Carlito"/>
              </a:rPr>
              <a:t>- </a:t>
            </a:r>
            <a:r>
              <a:rPr sz="2400" spc="-10" dirty="0">
                <a:solidFill>
                  <a:srgbClr val="44546A"/>
                </a:solidFill>
                <a:latin typeface="Carlito"/>
                <a:cs typeface="Carlito"/>
              </a:rPr>
              <a:t>Richard</a:t>
            </a:r>
            <a:r>
              <a:rPr sz="2400" spc="-85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4546A"/>
                </a:solidFill>
                <a:latin typeface="Carlito"/>
                <a:cs typeface="Carlito"/>
              </a:rPr>
              <a:t>Feynman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434340" indent="-422275">
              <a:lnSpc>
                <a:spcPct val="100000"/>
              </a:lnSpc>
              <a:buFont typeface="Wingdings"/>
              <a:buChar char=""/>
              <a:tabLst>
                <a:tab pos="434975" algn="l"/>
              </a:tabLst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Collect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large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amount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some</a:t>
            </a:r>
            <a:r>
              <a:rPr sz="2800" spc="1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domain</a:t>
            </a:r>
            <a:endParaRPr sz="2800">
              <a:latin typeface="Carlito"/>
              <a:cs typeface="Carlito"/>
            </a:endParaRPr>
          </a:p>
          <a:p>
            <a:pPr marL="434975" indent="-422909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435609" algn="l"/>
              </a:tabLst>
            </a:pP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Train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 model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to generate data 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like</a:t>
            </a:r>
            <a:r>
              <a:rPr sz="2800" spc="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it.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034" y="2106714"/>
            <a:ext cx="4207765" cy="70596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352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solidFill>
                  <a:srgbClr val="000000"/>
                </a:solidFill>
                <a:latin typeface="Arial"/>
                <a:cs typeface="Arial"/>
              </a:rPr>
              <a:t>Viewing</a:t>
            </a:r>
            <a:r>
              <a:rPr sz="4400" b="0" spc="-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Angle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008" y="1547190"/>
            <a:ext cx="2744851" cy="180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0863" y="1549933"/>
            <a:ext cx="2687701" cy="1804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209" y="3540391"/>
            <a:ext cx="2744863" cy="2055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3980" y="3577370"/>
            <a:ext cx="2687612" cy="2015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1301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Pose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798" y="1777949"/>
            <a:ext cx="2921867" cy="194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8850" y="1781136"/>
            <a:ext cx="2632811" cy="1948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54" y="3973893"/>
            <a:ext cx="3267062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2707" y="1795335"/>
            <a:ext cx="2033739" cy="2033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9252" y="609600"/>
            <a:ext cx="63734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rlito"/>
              </a:rPr>
              <a:t>Concepts</a:t>
            </a:r>
            <a:r>
              <a:rPr lang="en-IN" b="1" spc="-15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rlito"/>
              </a:rPr>
              <a:t> Covered</a:t>
            </a:r>
            <a:r>
              <a:rPr lang="en-IN" b="0" spc="-15" dirty="0">
                <a:solidFill>
                  <a:srgbClr val="C00000"/>
                </a:solidFill>
                <a:latin typeface="Carlito"/>
                <a:cs typeface="Carlito"/>
              </a:rPr>
              <a:t>: </a:t>
            </a:r>
            <a:endParaRPr b="0" spc="-15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0882" y="1600200"/>
            <a:ext cx="5431790" cy="449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110"/>
              </a:spcBef>
              <a:buFont typeface="Wingdings"/>
              <a:buChar char=""/>
              <a:tabLst>
                <a:tab pos="389255" algn="l"/>
              </a:tabLst>
            </a:pPr>
            <a:r>
              <a:rPr lang="en-IN" sz="2650" spc="5" dirty="0">
                <a:solidFill>
                  <a:srgbClr val="C00000"/>
                </a:solidFill>
                <a:latin typeface="Carlito"/>
                <a:cs typeface="Carlito"/>
              </a:rPr>
              <a:t>An</a:t>
            </a:r>
            <a:r>
              <a:rPr lang="en-IN" sz="265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IN" sz="2650" spc="-5" dirty="0">
                <a:solidFill>
                  <a:srgbClr val="C00000"/>
                </a:solidFill>
                <a:latin typeface="Carlito"/>
                <a:cs typeface="Carlito"/>
              </a:rPr>
              <a:t>Introduction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9255" algn="l"/>
              </a:tabLst>
            </a:pPr>
            <a:endParaRPr lang="en-IN" sz="2650" dirty="0">
              <a:latin typeface="Carlito"/>
              <a:cs typeface="Carlito"/>
            </a:endParaRPr>
          </a:p>
          <a:p>
            <a:pPr marL="389255" indent="-376555">
              <a:lnSpc>
                <a:spcPct val="100000"/>
              </a:lnSpc>
              <a:buFont typeface="Wingdings"/>
              <a:buChar char=""/>
              <a:tabLst>
                <a:tab pos="389255" algn="l"/>
              </a:tabLst>
            </a:pPr>
            <a:r>
              <a:rPr sz="2650" spc="-5" dirty="0">
                <a:solidFill>
                  <a:srgbClr val="C00000"/>
                </a:solidFill>
                <a:latin typeface="Carlito"/>
                <a:cs typeface="Carlito"/>
              </a:rPr>
              <a:t>Descriptors/ </a:t>
            </a: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Feature</a:t>
            </a:r>
            <a:r>
              <a:rPr sz="265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spc="-30" dirty="0">
                <a:solidFill>
                  <a:srgbClr val="C00000"/>
                </a:solidFill>
                <a:latin typeface="Carlito"/>
                <a:cs typeface="Carlito"/>
              </a:rPr>
              <a:t>Vectors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"/>
            </a:pPr>
            <a:endParaRPr sz="2600" dirty="0">
              <a:latin typeface="Carlito"/>
              <a:cs typeface="Carlito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4820" algn="l"/>
                <a:tab pos="465455" algn="l"/>
              </a:tabLst>
            </a:pPr>
            <a:r>
              <a:rPr sz="2650" spc="5" dirty="0">
                <a:solidFill>
                  <a:srgbClr val="C00000"/>
                </a:solidFill>
                <a:latin typeface="Carlito"/>
                <a:cs typeface="Carlito"/>
              </a:rPr>
              <a:t>Machine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Learning </a:t>
            </a:r>
            <a:r>
              <a:rPr sz="2650" spc="-5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Deep</a:t>
            </a:r>
            <a:r>
              <a:rPr sz="2650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Learning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"/>
            </a:pPr>
            <a:endParaRPr sz="2600" dirty="0">
              <a:latin typeface="Carlito"/>
              <a:cs typeface="Carlito"/>
            </a:endParaRPr>
          </a:p>
          <a:p>
            <a:pPr marL="389255" indent="-376555">
              <a:lnSpc>
                <a:spcPct val="100000"/>
              </a:lnSpc>
              <a:buFont typeface="Wingdings"/>
              <a:buChar char=""/>
              <a:tabLst>
                <a:tab pos="389255" algn="l"/>
              </a:tabLst>
            </a:pPr>
            <a:r>
              <a:rPr sz="2650" spc="-5" dirty="0">
                <a:solidFill>
                  <a:srgbClr val="C00000"/>
                </a:solidFill>
                <a:latin typeface="Carlito"/>
                <a:cs typeface="Carlito"/>
              </a:rPr>
              <a:t>Discriminative/ </a:t>
            </a:r>
            <a:r>
              <a:rPr sz="2650" spc="-10" dirty="0">
                <a:solidFill>
                  <a:srgbClr val="C00000"/>
                </a:solidFill>
                <a:latin typeface="Carlito"/>
                <a:cs typeface="Carlito"/>
              </a:rPr>
              <a:t>Generative</a:t>
            </a:r>
            <a:r>
              <a:rPr sz="265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Model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/>
              <a:buChar char=""/>
            </a:pPr>
            <a:endParaRPr sz="2600" dirty="0">
              <a:latin typeface="Carlito"/>
              <a:cs typeface="Carlito"/>
            </a:endParaRPr>
          </a:p>
          <a:p>
            <a:pPr marL="389255" indent="-376555">
              <a:lnSpc>
                <a:spcPct val="100000"/>
              </a:lnSpc>
              <a:buFont typeface="Wingdings"/>
              <a:buChar char=""/>
              <a:tabLst>
                <a:tab pos="389255" algn="l"/>
              </a:tabLst>
            </a:pP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Challenges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"/>
            </a:pPr>
            <a:endParaRPr sz="2600" dirty="0">
              <a:latin typeface="Carlito"/>
              <a:cs typeface="Carlito"/>
            </a:endParaRPr>
          </a:p>
          <a:p>
            <a:pPr marL="464820" indent="-452755">
              <a:lnSpc>
                <a:spcPct val="100000"/>
              </a:lnSpc>
              <a:buFont typeface="Wingdings"/>
              <a:buChar char=""/>
              <a:tabLst>
                <a:tab pos="464820" algn="l"/>
                <a:tab pos="465455" algn="l"/>
              </a:tabLst>
            </a:pP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Power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of Deep</a:t>
            </a:r>
            <a:r>
              <a:rPr sz="2650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Learning</a:t>
            </a:r>
            <a:endParaRPr sz="2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2856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Illumination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7451" y="1433029"/>
            <a:ext cx="2124066" cy="1857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2254" y="1433207"/>
            <a:ext cx="2818587" cy="1857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1991" y="3551961"/>
            <a:ext cx="3373818" cy="189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457" y="1433080"/>
            <a:ext cx="2906102" cy="1897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7370" y="3593541"/>
            <a:ext cx="3408578" cy="1857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4739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Intraclass</a:t>
            </a:r>
            <a:r>
              <a:rPr sz="44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40" dirty="0">
                <a:solidFill>
                  <a:srgbClr val="000000"/>
                </a:solidFill>
                <a:latin typeface="Arial"/>
                <a:cs typeface="Arial"/>
              </a:rPr>
              <a:t>Variation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310" y="1553959"/>
            <a:ext cx="1347787" cy="202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9506" y="3861028"/>
            <a:ext cx="2695575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3908" y="1531708"/>
            <a:ext cx="2059520" cy="2059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3848" y="3898303"/>
            <a:ext cx="2752521" cy="1695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9597" y="1552752"/>
            <a:ext cx="1396987" cy="203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3862" y="1554695"/>
            <a:ext cx="2080285" cy="2036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6087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Distortion and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Occlusion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957" y="1540852"/>
            <a:ext cx="3792410" cy="2140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7934" y="1545132"/>
            <a:ext cx="5058930" cy="214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565" y="3924999"/>
            <a:ext cx="5294718" cy="174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862" y="2163165"/>
            <a:ext cx="3723004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Power of</a:t>
            </a:r>
            <a:r>
              <a:rPr sz="4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Deep  Learning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584593"/>
            <a:ext cx="8460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High Resolution Image</a:t>
            </a:r>
            <a:r>
              <a:rPr sz="44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Synthesis</a:t>
            </a:r>
            <a:r>
              <a:rPr sz="4350" b="0" baseline="24904" dirty="0">
                <a:solidFill>
                  <a:srgbClr val="000000"/>
                </a:solidFill>
                <a:latin typeface="Arial"/>
                <a:cs typeface="Arial"/>
              </a:rPr>
              <a:t>*</a:t>
            </a:r>
            <a:endParaRPr sz="4350" baseline="2490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348" y="1642211"/>
            <a:ext cx="7458075" cy="373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3421" y="5911908"/>
            <a:ext cx="49663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-635" algn="just">
              <a:lnSpc>
                <a:spcPct val="100000"/>
              </a:lnSpc>
              <a:spcBef>
                <a:spcPts val="95"/>
              </a:spcBef>
            </a:pPr>
            <a:r>
              <a:rPr sz="1575" i="1" spc="7" baseline="26455" dirty="0">
                <a:latin typeface="Carlito"/>
                <a:cs typeface="Carlito"/>
              </a:rPr>
              <a:t>* </a:t>
            </a:r>
            <a:r>
              <a:rPr sz="1600" i="1" spc="-10" dirty="0">
                <a:latin typeface="Carlito"/>
                <a:cs typeface="Carlito"/>
              </a:rPr>
              <a:t>Karras, </a:t>
            </a:r>
            <a:r>
              <a:rPr sz="1600" i="1" spc="-35" dirty="0">
                <a:latin typeface="Carlito"/>
                <a:cs typeface="Carlito"/>
              </a:rPr>
              <a:t>Tero, </a:t>
            </a:r>
            <a:r>
              <a:rPr sz="1600" i="1" spc="-5" dirty="0">
                <a:latin typeface="Carlito"/>
                <a:cs typeface="Carlito"/>
              </a:rPr>
              <a:t>Timo Aila, Samuli Laine, </a:t>
            </a:r>
            <a:r>
              <a:rPr sz="1600" i="1" spc="-10" dirty="0">
                <a:latin typeface="Carlito"/>
                <a:cs typeface="Carlito"/>
              </a:rPr>
              <a:t>and </a:t>
            </a:r>
            <a:r>
              <a:rPr sz="1600" i="1" spc="-20" dirty="0">
                <a:latin typeface="Carlito"/>
                <a:cs typeface="Carlito"/>
              </a:rPr>
              <a:t>Jaakko </a:t>
            </a:r>
            <a:r>
              <a:rPr sz="1600" i="1" spc="-5" dirty="0">
                <a:latin typeface="Carlito"/>
                <a:cs typeface="Carlito"/>
              </a:rPr>
              <a:t>Lehtinen.  "Progressive </a:t>
            </a:r>
            <a:r>
              <a:rPr sz="1600" i="1" spc="-10" dirty="0">
                <a:latin typeface="Carlito"/>
                <a:cs typeface="Carlito"/>
              </a:rPr>
              <a:t>growing </a:t>
            </a:r>
            <a:r>
              <a:rPr sz="1600" i="1" spc="-5" dirty="0">
                <a:latin typeface="Carlito"/>
                <a:cs typeface="Carlito"/>
              </a:rPr>
              <a:t>of </a:t>
            </a:r>
            <a:r>
              <a:rPr sz="1600" i="1" spc="-10" dirty="0">
                <a:latin typeface="Carlito"/>
                <a:cs typeface="Carlito"/>
              </a:rPr>
              <a:t>gans for </a:t>
            </a:r>
            <a:r>
              <a:rPr sz="1600" i="1" spc="-5" dirty="0">
                <a:latin typeface="Carlito"/>
                <a:cs typeface="Carlito"/>
              </a:rPr>
              <a:t>improved </a:t>
            </a:r>
            <a:r>
              <a:rPr sz="1600" i="1" spc="-20" dirty="0">
                <a:latin typeface="Carlito"/>
                <a:cs typeface="Carlito"/>
              </a:rPr>
              <a:t>quality, </a:t>
            </a:r>
            <a:r>
              <a:rPr sz="1600" i="1" spc="-15" dirty="0">
                <a:latin typeface="Carlito"/>
                <a:cs typeface="Carlito"/>
              </a:rPr>
              <a:t>stability,  </a:t>
            </a:r>
            <a:r>
              <a:rPr sz="1600" i="1" spc="-10" dirty="0">
                <a:latin typeface="Carlito"/>
                <a:cs typeface="Carlito"/>
              </a:rPr>
              <a:t>and </a:t>
            </a:r>
            <a:r>
              <a:rPr sz="1600" i="1" spc="-5" dirty="0">
                <a:latin typeface="Carlito"/>
                <a:cs typeface="Carlito"/>
              </a:rPr>
              <a:t>variation." ICLR,</a:t>
            </a:r>
            <a:r>
              <a:rPr sz="1600" i="1" spc="3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2018.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6025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Image Super</a:t>
            </a:r>
            <a:r>
              <a:rPr sz="4400" b="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resolution*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0683" y="1718373"/>
            <a:ext cx="7659700" cy="370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7889" y="6095702"/>
            <a:ext cx="5518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575" i="1" spc="7" baseline="26455" dirty="0">
                <a:latin typeface="Carlito"/>
                <a:cs typeface="Carlito"/>
              </a:rPr>
              <a:t>* </a:t>
            </a:r>
            <a:r>
              <a:rPr sz="1600" i="1" spc="-5" dirty="0">
                <a:latin typeface="Carlito"/>
                <a:cs typeface="Carlito"/>
              </a:rPr>
              <a:t>Ledig </a:t>
            </a:r>
            <a:r>
              <a:rPr sz="1600" i="1" spc="-10" dirty="0">
                <a:latin typeface="Carlito"/>
                <a:cs typeface="Carlito"/>
              </a:rPr>
              <a:t>et </a:t>
            </a:r>
            <a:r>
              <a:rPr sz="1600" i="1" dirty="0">
                <a:latin typeface="Carlito"/>
                <a:cs typeface="Carlito"/>
              </a:rPr>
              <a:t>al.. </a:t>
            </a:r>
            <a:r>
              <a:rPr sz="1600" i="1" spc="-10" dirty="0">
                <a:latin typeface="Carlito"/>
                <a:cs typeface="Carlito"/>
              </a:rPr>
              <a:t>"Photo-Realistic </a:t>
            </a:r>
            <a:r>
              <a:rPr sz="1600" i="1" spc="-5" dirty="0">
                <a:latin typeface="Carlito"/>
                <a:cs typeface="Carlito"/>
              </a:rPr>
              <a:t>Single Image Super-Resolution </a:t>
            </a:r>
            <a:r>
              <a:rPr sz="1600" i="1" spc="-10" dirty="0">
                <a:latin typeface="Carlito"/>
                <a:cs typeface="Carlito"/>
              </a:rPr>
              <a:t>Using  </a:t>
            </a:r>
            <a:r>
              <a:rPr sz="1600" i="1" spc="-5" dirty="0">
                <a:latin typeface="Carlito"/>
                <a:cs typeface="Carlito"/>
              </a:rPr>
              <a:t>a Generative Adversarial Network" </a:t>
            </a:r>
            <a:r>
              <a:rPr sz="1600" i="1" spc="-10" dirty="0">
                <a:latin typeface="Carlito"/>
                <a:cs typeface="Carlito"/>
              </a:rPr>
              <a:t>CVPR</a:t>
            </a:r>
            <a:r>
              <a:rPr sz="1600" i="1" spc="5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2016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631151"/>
            <a:ext cx="6997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Image to Image</a:t>
            </a:r>
            <a:r>
              <a:rPr sz="440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5" dirty="0">
                <a:solidFill>
                  <a:srgbClr val="000000"/>
                </a:solidFill>
                <a:latin typeface="Arial"/>
                <a:cs typeface="Arial"/>
              </a:rPr>
              <a:t>Translation</a:t>
            </a:r>
            <a:r>
              <a:rPr sz="4350" b="0" spc="-22" baseline="24904" dirty="0">
                <a:solidFill>
                  <a:srgbClr val="000000"/>
                </a:solidFill>
                <a:latin typeface="Arial"/>
                <a:cs typeface="Arial"/>
              </a:rPr>
              <a:t>*</a:t>
            </a:r>
            <a:endParaRPr sz="4350" baseline="2490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785" y="1803311"/>
            <a:ext cx="8855924" cy="3262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1876" y="5969582"/>
            <a:ext cx="50088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575" i="1" spc="7" baseline="26455" dirty="0">
                <a:latin typeface="Carlito"/>
                <a:cs typeface="Carlito"/>
              </a:rPr>
              <a:t>* </a:t>
            </a:r>
            <a:r>
              <a:rPr sz="1600" spc="-5" dirty="0">
                <a:latin typeface="Carlito"/>
                <a:cs typeface="Carlito"/>
              </a:rPr>
              <a:t>Isola, </a:t>
            </a:r>
            <a:r>
              <a:rPr sz="1600" dirty="0">
                <a:latin typeface="Carlito"/>
                <a:cs typeface="Carlito"/>
              </a:rPr>
              <a:t>Phillip, </a:t>
            </a:r>
            <a:r>
              <a:rPr sz="1600" spc="-20" dirty="0">
                <a:latin typeface="Carlito"/>
                <a:cs typeface="Carlito"/>
              </a:rPr>
              <a:t>Jun-Yan </a:t>
            </a:r>
            <a:r>
              <a:rPr sz="1600" spc="-5" dirty="0">
                <a:latin typeface="Carlito"/>
                <a:cs typeface="Carlito"/>
              </a:rPr>
              <a:t>Zhu, Tinghui Zhou, and </a:t>
            </a:r>
            <a:r>
              <a:rPr sz="1600" spc="-15" dirty="0">
                <a:latin typeface="Carlito"/>
                <a:cs typeface="Carlito"/>
              </a:rPr>
              <a:t>Alexei </a:t>
            </a:r>
            <a:r>
              <a:rPr sz="1600" dirty="0">
                <a:latin typeface="Carlito"/>
                <a:cs typeface="Carlito"/>
              </a:rPr>
              <a:t>A. </a:t>
            </a:r>
            <a:r>
              <a:rPr sz="1600" spc="-20" dirty="0">
                <a:latin typeface="Carlito"/>
                <a:cs typeface="Carlito"/>
              </a:rPr>
              <a:t>Efros.  </a:t>
            </a:r>
            <a:r>
              <a:rPr sz="1600" spc="-5" dirty="0">
                <a:latin typeface="Carlito"/>
                <a:cs typeface="Carlito"/>
              </a:rPr>
              <a:t>"Image-to-image </a:t>
            </a:r>
            <a:r>
              <a:rPr sz="1600" spc="-10" dirty="0">
                <a:latin typeface="Carlito"/>
                <a:cs typeface="Carlito"/>
              </a:rPr>
              <a:t>translation </a:t>
            </a:r>
            <a:r>
              <a:rPr sz="1600" spc="-5" dirty="0">
                <a:latin typeface="Carlito"/>
                <a:cs typeface="Carlito"/>
              </a:rPr>
              <a:t>with conditional </a:t>
            </a:r>
            <a:r>
              <a:rPr sz="1600" spc="-10" dirty="0">
                <a:latin typeface="Carlito"/>
                <a:cs typeface="Carlito"/>
              </a:rPr>
              <a:t>adversarial  networks." </a:t>
            </a:r>
            <a:r>
              <a:rPr sz="1600" i="1" spc="-10" dirty="0">
                <a:latin typeface="Carlito"/>
                <a:cs typeface="Carlito"/>
              </a:rPr>
              <a:t>CVPR,</a:t>
            </a:r>
            <a:r>
              <a:rPr sz="1600" i="1" spc="5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2017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675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Arial"/>
                <a:cs typeface="Arial"/>
              </a:rPr>
              <a:t>Video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4400" b="0" spc="-20" dirty="0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sz="4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5" dirty="0">
                <a:solidFill>
                  <a:srgbClr val="000000"/>
                </a:solidFill>
                <a:latin typeface="Arial"/>
                <a:cs typeface="Arial"/>
              </a:rPr>
              <a:t>Translation*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404" y="1582458"/>
            <a:ext cx="7185418" cy="404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8149" y="5948563"/>
            <a:ext cx="52844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575" i="1" spc="-15" baseline="26455" dirty="0">
                <a:latin typeface="Carlito"/>
                <a:cs typeface="Carlito"/>
              </a:rPr>
              <a:t>*</a:t>
            </a:r>
            <a:r>
              <a:rPr sz="1600" spc="-10" dirty="0">
                <a:latin typeface="Carlito"/>
                <a:cs typeface="Carlito"/>
              </a:rPr>
              <a:t>Wang, </a:t>
            </a:r>
            <a:r>
              <a:rPr sz="1600" spc="-5" dirty="0">
                <a:latin typeface="Carlito"/>
                <a:cs typeface="Carlito"/>
              </a:rPr>
              <a:t>Ting-Chun, </a:t>
            </a:r>
            <a:r>
              <a:rPr sz="1600" spc="-15" dirty="0">
                <a:latin typeface="Carlito"/>
                <a:cs typeface="Carlito"/>
              </a:rPr>
              <a:t>Ming-Yu </a:t>
            </a:r>
            <a:r>
              <a:rPr sz="1600" spc="-5" dirty="0">
                <a:latin typeface="Carlito"/>
                <a:cs typeface="Carlito"/>
              </a:rPr>
              <a:t>Liu, </a:t>
            </a:r>
            <a:r>
              <a:rPr sz="1600" spc="-20" dirty="0">
                <a:latin typeface="Carlito"/>
                <a:cs typeface="Carlito"/>
              </a:rPr>
              <a:t>Jun-Yan </a:t>
            </a:r>
            <a:r>
              <a:rPr sz="1600" spc="-5" dirty="0">
                <a:latin typeface="Carlito"/>
                <a:cs typeface="Carlito"/>
              </a:rPr>
              <a:t>Zhu, </a:t>
            </a:r>
            <a:r>
              <a:rPr sz="1600" dirty="0">
                <a:latin typeface="Carlito"/>
                <a:cs typeface="Carlito"/>
              </a:rPr>
              <a:t>Guilin </a:t>
            </a:r>
            <a:r>
              <a:rPr sz="1600" spc="-5" dirty="0">
                <a:latin typeface="Carlito"/>
                <a:cs typeface="Carlito"/>
              </a:rPr>
              <a:t>Liu, </a:t>
            </a:r>
            <a:r>
              <a:rPr sz="1600" spc="-10" dirty="0">
                <a:latin typeface="Carlito"/>
                <a:cs typeface="Carlito"/>
              </a:rPr>
              <a:t>Andrew  </a:t>
            </a:r>
            <a:r>
              <a:rPr sz="1600" spc="-40" dirty="0">
                <a:latin typeface="Carlito"/>
                <a:cs typeface="Carlito"/>
              </a:rPr>
              <a:t>Tao, </a:t>
            </a:r>
            <a:r>
              <a:rPr sz="1600" spc="-5" dirty="0">
                <a:latin typeface="Carlito"/>
                <a:cs typeface="Carlito"/>
              </a:rPr>
              <a:t>Jan Kautz, and </a:t>
            </a:r>
            <a:r>
              <a:rPr sz="1600" spc="-10" dirty="0">
                <a:latin typeface="Carlito"/>
                <a:cs typeface="Carlito"/>
              </a:rPr>
              <a:t>Bryan </a:t>
            </a:r>
            <a:r>
              <a:rPr sz="1600" spc="-15" dirty="0">
                <a:latin typeface="Carlito"/>
                <a:cs typeface="Carlito"/>
              </a:rPr>
              <a:t>Catanzaro. </a:t>
            </a:r>
            <a:r>
              <a:rPr sz="1600" spc="-5" dirty="0">
                <a:latin typeface="Carlito"/>
                <a:cs typeface="Carlito"/>
              </a:rPr>
              <a:t>"Video-to-video  </a:t>
            </a:r>
            <a:r>
              <a:rPr sz="1600" spc="-10" dirty="0">
                <a:latin typeface="Carlito"/>
                <a:cs typeface="Carlito"/>
              </a:rPr>
              <a:t>synthesis." </a:t>
            </a:r>
            <a:r>
              <a:rPr sz="1600" i="1" spc="-5" dirty="0">
                <a:latin typeface="Carlito"/>
                <a:cs typeface="Carlito"/>
              </a:rPr>
              <a:t>NeurIPS,</a:t>
            </a:r>
            <a:r>
              <a:rPr sz="1600" i="1" spc="-2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6584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Medical Image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110" y="1962073"/>
            <a:ext cx="8378266" cy="3351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3A1FF6C-1CB2-4BA6-BE55-344EA94D0172}"/>
              </a:ext>
            </a:extLst>
          </p:cNvPr>
          <p:cNvSpPr txBox="1"/>
          <p:nvPr/>
        </p:nvSpPr>
        <p:spPr>
          <a:xfrm>
            <a:off x="1676400" y="1587182"/>
            <a:ext cx="5689600" cy="3683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Concepts </a:t>
            </a:r>
            <a:r>
              <a:rPr sz="2650" spc="-10" dirty="0">
                <a:solidFill>
                  <a:srgbClr val="C00000"/>
                </a:solidFill>
                <a:latin typeface="Carlito"/>
                <a:cs typeface="Carlito"/>
              </a:rPr>
              <a:t>Covered: </a:t>
            </a:r>
            <a:r>
              <a:rPr sz="2650" spc="-5" dirty="0">
                <a:solidFill>
                  <a:srgbClr val="C00000"/>
                </a:solidFill>
                <a:latin typeface="Carlito"/>
                <a:cs typeface="Carlito"/>
              </a:rPr>
              <a:t>Descriptors/ </a:t>
            </a: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Features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 dirty="0">
              <a:latin typeface="Carlito"/>
              <a:cs typeface="Carlito"/>
            </a:endParaRPr>
          </a:p>
          <a:p>
            <a:pPr marL="389255" indent="-376555">
              <a:lnSpc>
                <a:spcPct val="100000"/>
              </a:lnSpc>
              <a:buFont typeface="Wingdings"/>
              <a:buChar char=""/>
              <a:tabLst>
                <a:tab pos="389255" algn="l"/>
              </a:tabLst>
            </a:pP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Visual</a:t>
            </a: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Signals</a:t>
            </a:r>
            <a:endParaRPr sz="2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"/>
            </a:pPr>
            <a:endParaRPr sz="2600" dirty="0">
              <a:latin typeface="Carlito"/>
              <a:cs typeface="Carlito"/>
            </a:endParaRPr>
          </a:p>
          <a:p>
            <a:pPr marL="1001394" lvl="1" indent="-53213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1001394" algn="l"/>
                <a:tab pos="1002030" algn="l"/>
              </a:tabLst>
            </a:pPr>
            <a:r>
              <a:rPr sz="2650" spc="5" dirty="0">
                <a:solidFill>
                  <a:srgbClr val="C00000"/>
                </a:solidFill>
                <a:latin typeface="Carlito"/>
                <a:cs typeface="Carlito"/>
              </a:rPr>
              <a:t>Boundary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Features</a:t>
            </a:r>
            <a:endParaRPr sz="265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/>
              <a:buChar char=""/>
            </a:pPr>
            <a:endParaRPr sz="2600" dirty="0">
              <a:latin typeface="Carlito"/>
              <a:cs typeface="Carlito"/>
            </a:endParaRPr>
          </a:p>
          <a:p>
            <a:pPr marL="1001394" lvl="1" indent="-532130">
              <a:lnSpc>
                <a:spcPct val="100000"/>
              </a:lnSpc>
              <a:buFont typeface="Wingdings"/>
              <a:buChar char=""/>
              <a:tabLst>
                <a:tab pos="1001394" algn="l"/>
                <a:tab pos="1002030" algn="l"/>
              </a:tabLst>
            </a:pPr>
            <a:r>
              <a:rPr sz="2650" spc="-5" dirty="0">
                <a:solidFill>
                  <a:srgbClr val="C00000"/>
                </a:solidFill>
                <a:latin typeface="Carlito"/>
                <a:cs typeface="Carlito"/>
              </a:rPr>
              <a:t>Region </a:t>
            </a:r>
            <a:r>
              <a:rPr sz="2650" spc="-15" dirty="0">
                <a:solidFill>
                  <a:srgbClr val="C00000"/>
                </a:solidFill>
                <a:latin typeface="Carlito"/>
                <a:cs typeface="Carlito"/>
              </a:rPr>
              <a:t>Features</a:t>
            </a:r>
            <a:endParaRPr sz="265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/>
              <a:buChar char=""/>
            </a:pPr>
            <a:endParaRPr sz="2600" dirty="0">
              <a:latin typeface="Carlito"/>
              <a:cs typeface="Carlito"/>
            </a:endParaRPr>
          </a:p>
          <a:p>
            <a:pPr marL="465455" indent="-453390">
              <a:lnSpc>
                <a:spcPct val="100000"/>
              </a:lnSpc>
              <a:buFont typeface="Wingdings"/>
              <a:buChar char=""/>
              <a:tabLst>
                <a:tab pos="465455" algn="l"/>
                <a:tab pos="466090" algn="l"/>
              </a:tabLst>
            </a:pPr>
            <a:r>
              <a:rPr sz="2650" spc="5" dirty="0">
                <a:solidFill>
                  <a:srgbClr val="C00000"/>
                </a:solidFill>
                <a:latin typeface="Carlito"/>
                <a:cs typeface="Carlito"/>
              </a:rPr>
              <a:t>Audio</a:t>
            </a:r>
            <a:r>
              <a:rPr sz="265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50" dirty="0">
                <a:solidFill>
                  <a:srgbClr val="C00000"/>
                </a:solidFill>
                <a:latin typeface="Carlito"/>
                <a:cs typeface="Carlito"/>
              </a:rPr>
              <a:t>Signals</a:t>
            </a:r>
            <a:endParaRPr sz="265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7280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196" y="2183968"/>
            <a:ext cx="4564203" cy="70596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What is  lea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ning?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661" y="2901391"/>
            <a:ext cx="4780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Region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Region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039F-7CB4-4B60-85B9-0F4B1B11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212562"/>
          </a:xfrm>
        </p:spPr>
        <p:txBody>
          <a:bodyPr>
            <a:normAutofit/>
          </a:bodyPr>
          <a:lstStyle/>
          <a:p>
            <a:r>
              <a:rPr lang="en-IN" dirty="0"/>
              <a:t>Intensity: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Intensity is quantized by a 8 bit binary number.</a:t>
            </a:r>
          </a:p>
          <a:p>
            <a:pPr lvl="1"/>
            <a:r>
              <a:rPr lang="en-US" dirty="0"/>
              <a:t>Have an intensity at any pixel varying from 0 to 255.</a:t>
            </a:r>
          </a:p>
          <a:p>
            <a:pPr lvl="1"/>
            <a:r>
              <a:rPr lang="en-US" dirty="0"/>
              <a:t>The minimum intensity level or very dark pixel is having an intensity value 0 </a:t>
            </a:r>
          </a:p>
          <a:p>
            <a:pPr lvl="1"/>
            <a:r>
              <a:rPr lang="en-US" dirty="0"/>
              <a:t>A white pixel or having an intensity which is maximum the intensity values 255.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Texture:</a:t>
            </a:r>
          </a:p>
          <a:p>
            <a:pPr lvl="1"/>
            <a:r>
              <a:rPr lang="en-US" dirty="0"/>
              <a:t>Two intensity values co-occur within the given image. So, when I say co-occur that is two intensity values </a:t>
            </a:r>
            <a:r>
              <a:rPr lang="en-US" dirty="0" err="1"/>
              <a:t>i</a:t>
            </a:r>
            <a:r>
              <a:rPr lang="en-US" dirty="0"/>
              <a:t> and j, the pixels having intensity values </a:t>
            </a:r>
            <a:r>
              <a:rPr lang="en-US" dirty="0" err="1"/>
              <a:t>i</a:t>
            </a:r>
            <a:r>
              <a:rPr lang="en-US" dirty="0"/>
              <a:t> and j also has to follow certain geometric or locational constant. </a:t>
            </a:r>
            <a:endParaRPr lang="en-IN" dirty="0"/>
          </a:p>
          <a:p>
            <a:r>
              <a:rPr lang="en-IN" dirty="0"/>
              <a:t>Colour: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4811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Intensity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9872" y="1703857"/>
            <a:ext cx="8296148" cy="346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9700" y="6297053"/>
            <a:ext cx="2147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4811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Intensity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084" y="1643100"/>
            <a:ext cx="8532848" cy="3404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9700" y="6297053"/>
            <a:ext cx="2147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37515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Colour</a:t>
            </a:r>
            <a:r>
              <a:rPr sz="4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Feature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3321" y="1623631"/>
            <a:ext cx="7255408" cy="392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7758" y="6244502"/>
            <a:ext cx="4973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rlito"/>
                <a:cs typeface="Carlito"/>
              </a:rPr>
              <a:t>Image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Source:https://billmill.org/the_histogram.html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661" y="2901391"/>
            <a:ext cx="4841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70" dirty="0">
                <a:solidFill>
                  <a:srgbClr val="000000"/>
                </a:solidFill>
                <a:latin typeface="Arial"/>
                <a:cs typeface="Arial"/>
              </a:rPr>
              <a:t>Texture</a:t>
            </a:r>
            <a:r>
              <a:rPr sz="44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8971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Pixel Domain/ Co-occurrence</a:t>
            </a:r>
            <a:r>
              <a:rPr sz="440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Matrix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5856" y="1927656"/>
            <a:ext cx="3386963" cy="338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79084" y="2500472"/>
          <a:ext cx="2793999" cy="1768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682">
                <a:tc>
                  <a:txBody>
                    <a:bodyPr/>
                    <a:lstStyle/>
                    <a:p>
                      <a:pPr marR="23495" algn="ct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84">
                <a:tc>
                  <a:txBody>
                    <a:bodyPr/>
                    <a:lstStyle/>
                    <a:p>
                      <a:pPr marR="23495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940926" y="2464574"/>
            <a:ext cx="3822700" cy="1839595"/>
            <a:chOff x="2940926" y="2464574"/>
            <a:chExt cx="3822700" cy="1839595"/>
          </a:xfrm>
        </p:grpSpPr>
        <p:sp>
          <p:nvSpPr>
            <p:cNvPr id="6" name="object 6"/>
            <p:cNvSpPr/>
            <p:nvPr/>
          </p:nvSpPr>
          <p:spPr>
            <a:xfrm>
              <a:off x="2959976" y="2806268"/>
              <a:ext cx="977900" cy="914400"/>
            </a:xfrm>
            <a:custGeom>
              <a:avLst/>
              <a:gdLst/>
              <a:ahLst/>
              <a:cxnLst/>
              <a:rect l="l" t="t" r="r" b="b"/>
              <a:pathLst>
                <a:path w="977900" h="914400">
                  <a:moveTo>
                    <a:pt x="0" y="0"/>
                  </a:moveTo>
                  <a:lnTo>
                    <a:pt x="977468" y="0"/>
                  </a:lnTo>
                  <a:lnTo>
                    <a:pt x="977468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7431" y="2480449"/>
              <a:ext cx="2810510" cy="294640"/>
            </a:xfrm>
            <a:custGeom>
              <a:avLst/>
              <a:gdLst/>
              <a:ahLst/>
              <a:cxnLst/>
              <a:rect l="l" t="t" r="r" b="b"/>
              <a:pathLst>
                <a:path w="2810509" h="294639">
                  <a:moveTo>
                    <a:pt x="0" y="294284"/>
                  </a:moveTo>
                  <a:lnTo>
                    <a:pt x="2810205" y="0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7431" y="3720668"/>
              <a:ext cx="2810510" cy="567690"/>
            </a:xfrm>
            <a:custGeom>
              <a:avLst/>
              <a:gdLst/>
              <a:ahLst/>
              <a:cxnLst/>
              <a:rect l="l" t="t" r="r" b="b"/>
              <a:pathLst>
                <a:path w="2810509" h="567689">
                  <a:moveTo>
                    <a:pt x="0" y="0"/>
                  </a:moveTo>
                  <a:lnTo>
                    <a:pt x="2810205" y="567563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155" algn="ctr">
              <a:lnSpc>
                <a:spcPct val="100000"/>
              </a:lnSpc>
              <a:spcBef>
                <a:spcPts val="1465"/>
              </a:spcBef>
            </a:pPr>
            <a:r>
              <a:rPr sz="3200" spc="-60" dirty="0">
                <a:solidFill>
                  <a:srgbClr val="C00000"/>
                </a:solidFill>
              </a:rPr>
              <a:t>Topic</a:t>
            </a:r>
            <a:endParaRPr sz="3200" dirty="0"/>
          </a:p>
          <a:p>
            <a:pPr marL="733425" algn="ctr">
              <a:lnSpc>
                <a:spcPct val="100000"/>
              </a:lnSpc>
              <a:spcBef>
                <a:spcPts val="70"/>
              </a:spcBef>
            </a:pPr>
            <a:r>
              <a:rPr sz="2000" spc="-5" dirty="0">
                <a:solidFill>
                  <a:srgbClr val="C00000"/>
                </a:solidFill>
              </a:rPr>
              <a:t>Lecture </a:t>
            </a:r>
            <a:r>
              <a:rPr sz="2000" dirty="0">
                <a:solidFill>
                  <a:srgbClr val="C00000"/>
                </a:solidFill>
              </a:rPr>
              <a:t>04: </a:t>
            </a:r>
            <a:r>
              <a:rPr sz="2000" spc="-10" dirty="0">
                <a:solidFill>
                  <a:srgbClr val="C00000"/>
                </a:solidFill>
              </a:rPr>
              <a:t>Bayesian</a:t>
            </a:r>
            <a:r>
              <a:rPr sz="2000" spc="-45" dirty="0">
                <a:solidFill>
                  <a:srgbClr val="C00000"/>
                </a:solidFill>
              </a:rPr>
              <a:t> </a:t>
            </a:r>
            <a:r>
              <a:rPr sz="2000" spc="-5" dirty="0">
                <a:solidFill>
                  <a:srgbClr val="C00000"/>
                </a:solidFill>
              </a:rPr>
              <a:t>Learning</a:t>
            </a:r>
            <a:endParaRPr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6144B-11B2-41BE-8999-09A3FE6A8E45}"/>
              </a:ext>
            </a:extLst>
          </p:cNvPr>
          <p:cNvSpPr txBox="1">
            <a:spLocks/>
          </p:cNvSpPr>
          <p:nvPr/>
        </p:nvSpPr>
        <p:spPr>
          <a:xfrm>
            <a:off x="2362200" y="233203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Feature Space Representation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Bayes Rule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Bayes Minimum Error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Bayes Minimum Risk Classifier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773A7-2DA4-44BF-9677-3F049E1017FD}"/>
              </a:ext>
            </a:extLst>
          </p:cNvPr>
          <p:cNvSpPr txBox="1">
            <a:spLocks/>
          </p:cNvSpPr>
          <p:nvPr/>
        </p:nvSpPr>
        <p:spPr>
          <a:xfrm>
            <a:off x="2895600" y="990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solidFill>
                  <a:srgbClr val="C00000"/>
                </a:solidFill>
              </a:rPr>
              <a:t>Concepts Covered:</a:t>
            </a:r>
            <a:endParaRPr lang="en-IN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640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Feature Space</a:t>
            </a:r>
            <a:r>
              <a:rPr sz="44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Representation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6813" y="1997659"/>
            <a:ext cx="612000" cy="40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928" y="2610739"/>
            <a:ext cx="826956" cy="547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78736" y="2479575"/>
            <a:ext cx="785495" cy="1513205"/>
            <a:chOff x="1678736" y="2479575"/>
            <a:chExt cx="785495" cy="1513205"/>
          </a:xfrm>
        </p:grpSpPr>
        <p:sp>
          <p:nvSpPr>
            <p:cNvPr id="6" name="object 6"/>
            <p:cNvSpPr/>
            <p:nvPr/>
          </p:nvSpPr>
          <p:spPr>
            <a:xfrm>
              <a:off x="1963102" y="2479575"/>
              <a:ext cx="500821" cy="7702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8736" y="3281408"/>
              <a:ext cx="568617" cy="7107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29128" y="3438461"/>
            <a:ext cx="771245" cy="590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9342" y="2635032"/>
            <a:ext cx="603402" cy="7542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2115" y="1648887"/>
            <a:ext cx="555339" cy="833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9762" y="2643659"/>
            <a:ext cx="846074" cy="561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7310" y="2279586"/>
            <a:ext cx="760801" cy="506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062341" y="1464398"/>
            <a:ext cx="2172335" cy="2181225"/>
            <a:chOff x="8062341" y="1464398"/>
            <a:chExt cx="2172335" cy="2181225"/>
          </a:xfrm>
        </p:grpSpPr>
        <p:sp>
          <p:nvSpPr>
            <p:cNvPr id="14" name="object 14"/>
            <p:cNvSpPr/>
            <p:nvPr/>
          </p:nvSpPr>
          <p:spPr>
            <a:xfrm>
              <a:off x="8136750" y="1903628"/>
              <a:ext cx="559371" cy="5593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13609" y="1464398"/>
              <a:ext cx="687539" cy="4575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86101" y="2206133"/>
              <a:ext cx="648919" cy="4318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62341" y="2546685"/>
              <a:ext cx="723887" cy="48171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99778" y="2890372"/>
              <a:ext cx="709587" cy="53423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06559" y="1767827"/>
              <a:ext cx="727849" cy="5651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06305" y="2462244"/>
              <a:ext cx="727837" cy="3791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9399" y="3095438"/>
              <a:ext cx="826075" cy="5497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270119" y="3365334"/>
            <a:ext cx="874953" cy="5801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8062" y="4315714"/>
            <a:ext cx="751724" cy="4223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926" y="2729965"/>
            <a:ext cx="983933" cy="5510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657303" y="4065003"/>
            <a:ext cx="1104900" cy="913765"/>
            <a:chOff x="5657303" y="4065003"/>
            <a:chExt cx="1104900" cy="913765"/>
          </a:xfrm>
        </p:grpSpPr>
        <p:sp>
          <p:nvSpPr>
            <p:cNvPr id="26" name="object 26"/>
            <p:cNvSpPr/>
            <p:nvPr/>
          </p:nvSpPr>
          <p:spPr>
            <a:xfrm>
              <a:off x="5848248" y="4065003"/>
              <a:ext cx="913528" cy="5115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7303" y="4617529"/>
              <a:ext cx="808926" cy="36111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944908" y="2674479"/>
            <a:ext cx="1018540" cy="1063625"/>
            <a:chOff x="5944908" y="2674479"/>
            <a:chExt cx="1018540" cy="1063625"/>
          </a:xfrm>
        </p:grpSpPr>
        <p:sp>
          <p:nvSpPr>
            <p:cNvPr id="29" name="object 29"/>
            <p:cNvSpPr/>
            <p:nvPr/>
          </p:nvSpPr>
          <p:spPr>
            <a:xfrm>
              <a:off x="6220548" y="3243440"/>
              <a:ext cx="742566" cy="494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4908" y="2674479"/>
              <a:ext cx="719927" cy="5303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078846" y="3509354"/>
            <a:ext cx="880146" cy="3941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5475" y="4017848"/>
            <a:ext cx="718591" cy="4781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24929" y="1620418"/>
            <a:ext cx="8431530" cy="4003040"/>
            <a:chOff x="524929" y="1620418"/>
            <a:chExt cx="8431530" cy="4003040"/>
          </a:xfrm>
        </p:grpSpPr>
        <p:sp>
          <p:nvSpPr>
            <p:cNvPr id="34" name="object 34"/>
            <p:cNvSpPr/>
            <p:nvPr/>
          </p:nvSpPr>
          <p:spPr>
            <a:xfrm>
              <a:off x="767245" y="1639460"/>
              <a:ext cx="0" cy="3983990"/>
            </a:xfrm>
            <a:custGeom>
              <a:avLst/>
              <a:gdLst/>
              <a:ahLst/>
              <a:cxnLst/>
              <a:rect l="l" t="t" r="r" b="b"/>
              <a:pathLst>
                <a:path h="3983990">
                  <a:moveTo>
                    <a:pt x="0" y="398357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0584" y="1639468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114300"/>
                  </a:moveTo>
                  <a:lnTo>
                    <a:pt x="66662" y="0"/>
                  </a:lnTo>
                  <a:lnTo>
                    <a:pt x="133350" y="114287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929" y="5281447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54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3083" y="5214772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5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3333" y="2070442"/>
            <a:ext cx="35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67014" y="5288563"/>
            <a:ext cx="353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28465" y="6244339"/>
            <a:ext cx="214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90" y="261620"/>
            <a:ext cx="6010910" cy="12134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60"/>
              </a:spcBef>
              <a:tabLst>
                <a:tab pos="2324100" algn="l"/>
              </a:tabLst>
            </a:pPr>
            <a:r>
              <a:rPr sz="4100" b="0" dirty="0">
                <a:solidFill>
                  <a:srgbClr val="000000"/>
                </a:solidFill>
                <a:latin typeface="Arial"/>
                <a:cs typeface="Arial"/>
              </a:rPr>
              <a:t>Can </a:t>
            </a:r>
            <a:r>
              <a:rPr sz="4100" b="0" spc="-125" dirty="0">
                <a:solidFill>
                  <a:srgbClr val="000000"/>
                </a:solidFill>
                <a:latin typeface="Arial"/>
                <a:cs typeface="Arial"/>
              </a:rPr>
              <a:t>You </a:t>
            </a:r>
            <a:r>
              <a:rPr sz="4100" b="0" spc="-5" dirty="0">
                <a:solidFill>
                  <a:srgbClr val="000000"/>
                </a:solidFill>
                <a:latin typeface="Arial"/>
                <a:cs typeface="Arial"/>
              </a:rPr>
              <a:t>Recognize</a:t>
            </a:r>
            <a:r>
              <a:rPr sz="41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100" b="0" dirty="0">
                <a:solidFill>
                  <a:srgbClr val="000000"/>
                </a:solidFill>
                <a:latin typeface="Arial"/>
                <a:cs typeface="Arial"/>
              </a:rPr>
              <a:t>these  Pictures	?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1965" y="1346873"/>
            <a:ext cx="2266949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0" y="1346047"/>
            <a:ext cx="4267187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539" y="5009844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55" dirty="0">
                <a:latin typeface="Carlito"/>
                <a:cs typeface="Carlito"/>
              </a:rPr>
              <a:t>Yes,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20" dirty="0">
                <a:latin typeface="Carlito"/>
                <a:cs typeface="Carlito"/>
              </a:rPr>
              <a:t>you Recognize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it?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6161" y="1601736"/>
            <a:ext cx="2852343" cy="27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640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Feature Space</a:t>
            </a:r>
            <a:r>
              <a:rPr sz="44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Representation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879" y="1620410"/>
            <a:ext cx="8450580" cy="4022090"/>
            <a:chOff x="505879" y="1620410"/>
            <a:chExt cx="8450580" cy="4022090"/>
          </a:xfrm>
        </p:grpSpPr>
        <p:sp>
          <p:nvSpPr>
            <p:cNvPr id="5" name="object 5"/>
            <p:cNvSpPr/>
            <p:nvPr/>
          </p:nvSpPr>
          <p:spPr>
            <a:xfrm>
              <a:off x="767245" y="1639460"/>
              <a:ext cx="0" cy="3983990"/>
            </a:xfrm>
            <a:custGeom>
              <a:avLst/>
              <a:gdLst/>
              <a:ahLst/>
              <a:cxnLst/>
              <a:rect l="l" t="t" r="r" b="b"/>
              <a:pathLst>
                <a:path h="3983990">
                  <a:moveTo>
                    <a:pt x="0" y="398357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584" y="1639468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114300"/>
                  </a:moveTo>
                  <a:lnTo>
                    <a:pt x="66662" y="0"/>
                  </a:lnTo>
                  <a:lnTo>
                    <a:pt x="133350" y="114287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929" y="5281447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54" y="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23083" y="5214772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5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3333" y="2070442"/>
            <a:ext cx="35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7014" y="5288563"/>
            <a:ext cx="353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189" y="1688922"/>
            <a:ext cx="5620522" cy="3332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640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Feature Space</a:t>
            </a:r>
            <a:r>
              <a:rPr sz="44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Representation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8529" y="6244425"/>
            <a:ext cx="214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Source: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3146" y="1733730"/>
            <a:ext cx="5022215" cy="3874135"/>
            <a:chOff x="2773146" y="1733730"/>
            <a:chExt cx="5022215" cy="3874135"/>
          </a:xfrm>
        </p:grpSpPr>
        <p:sp>
          <p:nvSpPr>
            <p:cNvPr id="5" name="object 5"/>
            <p:cNvSpPr/>
            <p:nvPr/>
          </p:nvSpPr>
          <p:spPr>
            <a:xfrm>
              <a:off x="2773146" y="1733730"/>
              <a:ext cx="5022215" cy="3860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4771" y="4359986"/>
              <a:ext cx="1593850" cy="1231900"/>
            </a:xfrm>
            <a:custGeom>
              <a:avLst/>
              <a:gdLst/>
              <a:ahLst/>
              <a:cxnLst/>
              <a:rect l="l" t="t" r="r" b="b"/>
              <a:pathLst>
                <a:path w="1593850" h="1231900">
                  <a:moveTo>
                    <a:pt x="0" y="1231519"/>
                  </a:moveTo>
                  <a:lnTo>
                    <a:pt x="1593723" y="0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9147" y="4359986"/>
              <a:ext cx="109855" cy="102235"/>
            </a:xfrm>
            <a:custGeom>
              <a:avLst/>
              <a:gdLst/>
              <a:ahLst/>
              <a:cxnLst/>
              <a:rect l="l" t="t" r="r" b="b"/>
              <a:pathLst>
                <a:path w="109854" h="102235">
                  <a:moveTo>
                    <a:pt x="0" y="14274"/>
                  </a:moveTo>
                  <a:lnTo>
                    <a:pt x="109347" y="0"/>
                  </a:lnTo>
                  <a:lnTo>
                    <a:pt x="67945" y="102209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5952" y="4973067"/>
              <a:ext cx="2739390" cy="618490"/>
            </a:xfrm>
            <a:custGeom>
              <a:avLst/>
              <a:gdLst/>
              <a:ahLst/>
              <a:cxnLst/>
              <a:rect l="l" t="t" r="r" b="b"/>
              <a:pathLst>
                <a:path w="2739390" h="618489">
                  <a:moveTo>
                    <a:pt x="2738818" y="618439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5965" y="4939842"/>
              <a:ext cx="105410" cy="108585"/>
            </a:xfrm>
            <a:custGeom>
              <a:avLst/>
              <a:gdLst/>
              <a:ahLst/>
              <a:cxnLst/>
              <a:rect l="l" t="t" r="r" b="b"/>
              <a:pathLst>
                <a:path w="105410" h="108585">
                  <a:moveTo>
                    <a:pt x="80670" y="108394"/>
                  </a:moveTo>
                  <a:lnTo>
                    <a:pt x="0" y="33223"/>
                  </a:lnTo>
                  <a:lnTo>
                    <a:pt x="105143" y="0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3360" y="2322664"/>
              <a:ext cx="83185" cy="1818639"/>
            </a:xfrm>
            <a:custGeom>
              <a:avLst/>
              <a:gdLst/>
              <a:ahLst/>
              <a:cxnLst/>
              <a:rect l="l" t="t" r="r" b="b"/>
              <a:pathLst>
                <a:path w="83184" h="1818639">
                  <a:moveTo>
                    <a:pt x="0" y="1818424"/>
                  </a:moveTo>
                  <a:lnTo>
                    <a:pt x="82651" y="0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6182" y="2322664"/>
              <a:ext cx="111125" cy="97790"/>
            </a:xfrm>
            <a:custGeom>
              <a:avLst/>
              <a:gdLst/>
              <a:ahLst/>
              <a:cxnLst/>
              <a:rect l="l" t="t" r="r" b="b"/>
              <a:pathLst>
                <a:path w="111125" h="97789">
                  <a:moveTo>
                    <a:pt x="0" y="92621"/>
                  </a:moveTo>
                  <a:lnTo>
                    <a:pt x="59829" y="0"/>
                  </a:lnTo>
                  <a:lnTo>
                    <a:pt x="111010" y="97675"/>
                  </a:lnTo>
                </a:path>
              </a:pathLst>
            </a:custGeom>
            <a:ln w="317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06932" y="4709623"/>
            <a:ext cx="4057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i="1" spc="95" dirty="0">
                <a:latin typeface="Times New Roman"/>
                <a:cs typeface="Times New Roman"/>
              </a:rPr>
              <a:t>X</a:t>
            </a:r>
            <a:r>
              <a:rPr sz="2325" spc="142" baseline="-23297" dirty="0">
                <a:latin typeface="Times New Roman"/>
                <a:cs typeface="Times New Roman"/>
              </a:rPr>
              <a:t>1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0816" y="5022856"/>
            <a:ext cx="426084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i="1" spc="15" dirty="0">
                <a:latin typeface="Times New Roman"/>
                <a:cs typeface="Times New Roman"/>
              </a:rPr>
              <a:t>X</a:t>
            </a:r>
            <a:r>
              <a:rPr sz="2650" i="1" spc="-385" dirty="0">
                <a:latin typeface="Times New Roman"/>
                <a:cs typeface="Times New Roman"/>
              </a:rPr>
              <a:t> </a:t>
            </a:r>
            <a:r>
              <a:rPr sz="2325" spc="7" baseline="-23297" dirty="0">
                <a:latin typeface="Times New Roman"/>
                <a:cs typeface="Times New Roman"/>
              </a:rPr>
              <a:t>2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5875" y="1699260"/>
            <a:ext cx="128333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650" i="1" spc="55" dirty="0">
                <a:latin typeface="Times New Roman"/>
                <a:cs typeface="Times New Roman"/>
              </a:rPr>
              <a:t>p</a:t>
            </a:r>
            <a:r>
              <a:rPr sz="2650" spc="55" dirty="0">
                <a:latin typeface="Times New Roman"/>
                <a:cs typeface="Times New Roman"/>
              </a:rPr>
              <a:t>(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i="1" spc="14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/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Symbol"/>
                <a:cs typeface="Symbol"/>
              </a:rPr>
              <a:t></a:t>
            </a:r>
            <a:r>
              <a:rPr sz="2325" i="1" spc="-44" baseline="-23297" dirty="0">
                <a:latin typeface="Times New Roman"/>
                <a:cs typeface="Times New Roman"/>
              </a:rPr>
              <a:t>i</a:t>
            </a:r>
            <a:r>
              <a:rPr sz="2325" i="1" spc="-75" baseline="-23297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465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Bayesian</a:t>
            </a:r>
            <a:r>
              <a:rPr sz="4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340D4-B9DC-47D1-BF19-B17CD0B16145}"/>
              </a:ext>
            </a:extLst>
          </p:cNvPr>
          <p:cNvSpPr txBox="1"/>
          <p:nvPr/>
        </p:nvSpPr>
        <p:spPr>
          <a:xfrm>
            <a:off x="914400" y="1143000"/>
            <a:ext cx="80010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probability of joint events A and B is:</a:t>
            </a:r>
          </a:p>
          <a:p>
            <a:pPr lvl="1"/>
            <a:r>
              <a:rPr lang="en-IN" sz="2400" b="1" i="1" dirty="0">
                <a:latin typeface="Times New Roman"/>
              </a:rPr>
              <a:t>P (A and B)=  P (A|B) P (B)</a:t>
            </a:r>
          </a:p>
          <a:p>
            <a:pPr lvl="1"/>
            <a:r>
              <a:rPr lang="en-US" sz="2400" i="1" dirty="0">
                <a:latin typeface="Times New Roman"/>
              </a:rPr>
              <a:t>Where </a:t>
            </a:r>
            <a:r>
              <a:rPr lang="en-IN" sz="2400" i="1" dirty="0">
                <a:latin typeface="Times New Roman"/>
              </a:rPr>
              <a:t>A is my feature vector X and B is our class </a:t>
            </a:r>
            <a:r>
              <a:rPr lang="en-IN" sz="2400" i="1" dirty="0" err="1">
                <a:latin typeface="Times New Roman"/>
              </a:rPr>
              <a:t>ωi</a:t>
            </a:r>
            <a:endParaRPr lang="en-IN" sz="2400" i="1" dirty="0">
              <a:latin typeface="Times New Roman"/>
            </a:endParaRPr>
          </a:p>
          <a:p>
            <a:pPr lvl="1"/>
            <a:endParaRPr lang="en-I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</a:rPr>
              <a:t>Probability:</a:t>
            </a:r>
          </a:p>
          <a:p>
            <a:pPr marL="1200150" lvl="3" indent="-342900"/>
            <a:r>
              <a:rPr lang="en-IN" sz="3600" b="1" dirty="0">
                <a:latin typeface="Times New Roman"/>
              </a:rPr>
              <a:t>P (X|</a:t>
            </a:r>
            <a:r>
              <a:rPr lang="el-GR" sz="3600" b="1" dirty="0">
                <a:latin typeface="Times New Roman"/>
              </a:rPr>
              <a:t>ω</a:t>
            </a:r>
            <a:r>
              <a:rPr lang="en-IN" sz="3600" b="1" dirty="0" err="1">
                <a:latin typeface="Times New Roman"/>
              </a:rPr>
              <a:t>i</a:t>
            </a:r>
            <a:r>
              <a:rPr lang="en-IN" sz="3600" b="1" dirty="0">
                <a:latin typeface="Times New Roman"/>
              </a:rPr>
              <a:t>) * P (</a:t>
            </a:r>
            <a:r>
              <a:rPr lang="el-GR" sz="3600" b="1" dirty="0">
                <a:latin typeface="Times New Roman"/>
              </a:rPr>
              <a:t>ω</a:t>
            </a:r>
            <a:r>
              <a:rPr lang="en-IN" sz="3600" b="1" dirty="0" err="1">
                <a:latin typeface="Times New Roman"/>
              </a:rPr>
              <a:t>i</a:t>
            </a:r>
            <a:r>
              <a:rPr lang="en-IN" sz="3600" b="1" dirty="0">
                <a:latin typeface="Times New Roman"/>
              </a:rPr>
              <a:t>) = P (</a:t>
            </a:r>
            <a:r>
              <a:rPr lang="el-GR" sz="3600" b="1" dirty="0">
                <a:latin typeface="Times New Roman"/>
              </a:rPr>
              <a:t>ω</a:t>
            </a:r>
            <a:r>
              <a:rPr lang="en-IN" sz="3600" b="1" dirty="0" err="1">
                <a:latin typeface="Times New Roman"/>
              </a:rPr>
              <a:t>i|X</a:t>
            </a:r>
            <a:r>
              <a:rPr lang="en-IN" sz="3600" b="1" dirty="0">
                <a:latin typeface="Times New Roman"/>
              </a:rPr>
              <a:t>) * P (X) </a:t>
            </a:r>
          </a:p>
          <a:p>
            <a:pPr marL="857250" lvl="3" indent="0">
              <a:buNone/>
            </a:pPr>
            <a:endParaRPr lang="en-US" sz="3200" dirty="0">
              <a:latin typeface="Times New Roman"/>
            </a:endParaRPr>
          </a:p>
          <a:p>
            <a:r>
              <a:rPr lang="en-IN" sz="2400" dirty="0"/>
              <a:t>Class conditional probability:</a:t>
            </a:r>
          </a:p>
          <a:p>
            <a:pPr lvl="1"/>
            <a:r>
              <a:rPr lang="en-IN" sz="2400" i="1" dirty="0"/>
              <a:t>P </a:t>
            </a:r>
            <a:r>
              <a:rPr lang="en-IN" sz="2400" dirty="0"/>
              <a:t>(</a:t>
            </a:r>
            <a:r>
              <a:rPr lang="en-IN" sz="2400" i="1" dirty="0" err="1"/>
              <a:t>X</a:t>
            </a:r>
            <a:r>
              <a:rPr lang="en-IN" sz="2400" dirty="0" err="1"/>
              <a:t>|</a:t>
            </a:r>
            <a:r>
              <a:rPr lang="en-IN" sz="2400" i="1" dirty="0" err="1"/>
              <a:t>cars</a:t>
            </a:r>
            <a:r>
              <a:rPr lang="en-IN" sz="2400" dirty="0"/>
              <a:t>)</a:t>
            </a:r>
          </a:p>
          <a:p>
            <a:pPr lvl="1"/>
            <a:r>
              <a:rPr lang="en-IN" sz="2400" dirty="0"/>
              <a:t>X is the feature vector and cars are my class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IN" sz="2400" dirty="0">
                <a:latin typeface="Times New Roman"/>
              </a:rPr>
              <a:t>Priori probability:</a:t>
            </a:r>
          </a:p>
          <a:p>
            <a:pPr lvl="1"/>
            <a:r>
              <a:rPr lang="en-IN" sz="2400" dirty="0">
                <a:latin typeface="Times New Roman"/>
              </a:rPr>
              <a:t>P (birds) And P (cars)</a:t>
            </a:r>
            <a:endParaRPr lang="en-IN" sz="2400" i="1" dirty="0"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DDA-FBEF-429B-AD15-A9345DCD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762000"/>
          </a:xfrm>
        </p:spPr>
        <p:txBody>
          <a:bodyPr/>
          <a:lstStyle/>
          <a:p>
            <a:r>
              <a:rPr lang="en-US" dirty="0"/>
              <a:t>Bayesian Leaning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63989-6F8D-4E71-9E93-1F452377164B}"/>
              </a:ext>
            </a:extLst>
          </p:cNvPr>
          <p:cNvSpPr txBox="1"/>
          <p:nvPr/>
        </p:nvSpPr>
        <p:spPr>
          <a:xfrm>
            <a:off x="723900" y="1088571"/>
            <a:ext cx="61068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i="1" dirty="0">
                <a:latin typeface="Times New Roman"/>
              </a:rPr>
              <a:t> </a:t>
            </a:r>
            <a:r>
              <a:rPr lang="en-IN" sz="2400" b="1" i="1" dirty="0">
                <a:latin typeface="Cambria" panose="02040503050406030204" pitchFamily="18" charset="0"/>
              </a:rPr>
              <a:t>P </a:t>
            </a:r>
            <a:r>
              <a:rPr lang="en-IN" sz="2400" b="1" dirty="0">
                <a:latin typeface="Cambria" panose="02040503050406030204" pitchFamily="18" charset="0"/>
              </a:rPr>
              <a:t>(</a:t>
            </a:r>
            <a:r>
              <a:rPr lang="en-IN" sz="2400" b="1" i="1" dirty="0">
                <a:latin typeface="Cambria" panose="02040503050406030204" pitchFamily="18" charset="0"/>
              </a:rPr>
              <a:t>X/Cars</a:t>
            </a:r>
            <a:r>
              <a:rPr lang="en-IN" sz="2400" b="1" dirty="0">
                <a:latin typeface="Cambria" panose="02040503050406030204" pitchFamily="18" charset="0"/>
              </a:rPr>
              <a:t>)  </a:t>
            </a:r>
          </a:p>
          <a:p>
            <a:endParaRPr lang="en-IN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</a:t>
            </a:r>
            <a:r>
              <a:rPr lang="en-IN" sz="2400" b="1" i="1" dirty="0">
                <a:latin typeface="Cambria" panose="02040503050406030204" pitchFamily="18" charset="0"/>
              </a:rPr>
              <a:t>P </a:t>
            </a:r>
            <a:r>
              <a:rPr lang="en-IN" sz="2400" b="1" dirty="0">
                <a:latin typeface="Cambria" panose="02040503050406030204" pitchFamily="18" charset="0"/>
              </a:rPr>
              <a:t>(</a:t>
            </a:r>
            <a:r>
              <a:rPr lang="en-IN" sz="2400" b="1" i="1" dirty="0">
                <a:latin typeface="Cambria" panose="02040503050406030204" pitchFamily="18" charset="0"/>
              </a:rPr>
              <a:t>Birds</a:t>
            </a:r>
            <a:r>
              <a:rPr lang="en-IN" sz="2400" b="1" dirty="0">
                <a:latin typeface="Cambria" panose="02040503050406030204" pitchFamily="18" charset="0"/>
              </a:rPr>
              <a:t>)  </a:t>
            </a:r>
            <a:r>
              <a:rPr lang="en-IN" sz="2400" b="1" i="1" dirty="0">
                <a:latin typeface="Cambria" panose="02040503050406030204" pitchFamily="18" charset="0"/>
              </a:rPr>
              <a:t>P </a:t>
            </a:r>
            <a:r>
              <a:rPr lang="en-IN" sz="2400" b="1" dirty="0">
                <a:latin typeface="Cambria" panose="02040503050406030204" pitchFamily="18" charset="0"/>
              </a:rPr>
              <a:t>(C</a:t>
            </a:r>
            <a:r>
              <a:rPr lang="en-IN" sz="2400" b="1" i="1" dirty="0">
                <a:latin typeface="Cambria" panose="02040503050406030204" pitchFamily="18" charset="0"/>
              </a:rPr>
              <a:t>ars</a:t>
            </a:r>
            <a:r>
              <a:rPr lang="en-IN" sz="2400" b="1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IN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P( X|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) *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) =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 |  X) * P (X)</a:t>
            </a: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</a:t>
            </a:r>
            <a:r>
              <a:rPr lang="en-IN" sz="2400" dirty="0">
                <a:latin typeface="Cambria" panose="02040503050406030204" pitchFamily="18" charset="0"/>
              </a:rPr>
              <a:t>P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 err="1">
                <a:latin typeface="Cambria" panose="02040503050406030204" pitchFamily="18" charset="0"/>
              </a:rPr>
              <a:t>i</a:t>
            </a:r>
            <a:r>
              <a:rPr lang="en-IN" sz="2400" dirty="0">
                <a:latin typeface="Cambria" panose="02040503050406030204" pitchFamily="18" charset="0"/>
              </a:rPr>
              <a:t> |  X) = P ( X|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 err="1">
                <a:latin typeface="Cambria" panose="02040503050406030204" pitchFamily="18" charset="0"/>
              </a:rPr>
              <a:t>i</a:t>
            </a:r>
            <a:r>
              <a:rPr lang="en-IN" sz="2400" dirty="0">
                <a:latin typeface="Cambria" panose="02040503050406030204" pitchFamily="18" charset="0"/>
              </a:rPr>
              <a:t>) * P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 err="1">
                <a:latin typeface="Cambria" panose="02040503050406030204" pitchFamily="18" charset="0"/>
              </a:rPr>
              <a:t>i</a:t>
            </a:r>
            <a:r>
              <a:rPr lang="en-IN" sz="2400" dirty="0">
                <a:latin typeface="Cambria" panose="02040503050406030204" pitchFamily="18" charset="0"/>
              </a:rPr>
              <a:t>)/P (X)  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</a:rPr>
              <a:t>   Similarly</a:t>
            </a: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P ( X|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j) *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j) =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 |  X) * P (X)</a:t>
            </a: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</a:t>
            </a:r>
            <a:r>
              <a:rPr lang="en-IN" sz="2400" dirty="0">
                <a:latin typeface="Cambria" panose="02040503050406030204" pitchFamily="18" charset="0"/>
              </a:rPr>
              <a:t>P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>
                <a:latin typeface="Cambria" panose="02040503050406030204" pitchFamily="18" charset="0"/>
              </a:rPr>
              <a:t>j |  X)  = P ( X|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>
                <a:latin typeface="Cambria" panose="02040503050406030204" pitchFamily="18" charset="0"/>
              </a:rPr>
              <a:t>j)  * P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IN" sz="2400" dirty="0">
                <a:latin typeface="Cambria" panose="02040503050406030204" pitchFamily="18" charset="0"/>
              </a:rPr>
              <a:t>j)/ P (X) </a:t>
            </a:r>
          </a:p>
          <a:p>
            <a:pPr marL="0" indent="0">
              <a:buNone/>
            </a:pPr>
            <a:endParaRPr lang="en-IN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P(X) is nothing, but</a:t>
            </a:r>
          </a:p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</a:t>
            </a:r>
            <a:r>
              <a:rPr lang="en-IN" sz="2400" dirty="0">
                <a:latin typeface="Cambria" panose="02040503050406030204" pitchFamily="18" charset="0"/>
              </a:rPr>
              <a:t>P (X) =   ∑  P (X | </a:t>
            </a:r>
            <a:r>
              <a:rPr lang="en-IN" sz="2400" dirty="0" err="1">
                <a:latin typeface="Cambria" panose="02040503050406030204" pitchFamily="18" charset="0"/>
              </a:rPr>
              <a:t>ωi</a:t>
            </a:r>
            <a:r>
              <a:rPr lang="en-IN" sz="2400" dirty="0">
                <a:latin typeface="Cambria" panose="02040503050406030204" pitchFamily="18" charset="0"/>
              </a:rPr>
              <a:t>) * P (</a:t>
            </a:r>
            <a:r>
              <a:rPr lang="en-IN" sz="2400" dirty="0" err="1">
                <a:latin typeface="Cambria" panose="02040503050406030204" pitchFamily="18" charset="0"/>
              </a:rPr>
              <a:t>ωi</a:t>
            </a:r>
            <a:r>
              <a:rPr lang="en-IN" sz="2400" dirty="0">
                <a:latin typeface="Cambria" panose="020405030504060302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IN" sz="2400" dirty="0">
                <a:latin typeface="Cambria" panose="02040503050406030204" pitchFamily="18" charset="0"/>
              </a:rPr>
              <a:t>               ∀</a:t>
            </a:r>
            <a:r>
              <a:rPr lang="en-IN" sz="2400" dirty="0" err="1">
                <a:latin typeface="Cambria" panose="02040503050406030204" pitchFamily="18" charset="0"/>
              </a:rPr>
              <a:t>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B8049-184A-4934-8878-7D14CB72C348}"/>
              </a:ext>
            </a:extLst>
          </p:cNvPr>
          <p:cNvSpPr txBox="1"/>
          <p:nvPr/>
        </p:nvSpPr>
        <p:spPr>
          <a:xfrm>
            <a:off x="5361216" y="5089666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mbria" panose="02040503050406030204" pitchFamily="18" charset="0"/>
              </a:rPr>
              <a:t>P ( 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 |X) &gt; P ( 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 |X</a:t>
            </a:r>
            <a:r>
              <a:rPr lang="en-IN" sz="2000" b="1" dirty="0">
                <a:latin typeface="Cambria" panose="02040503050406030204" pitchFamily="18" charset="0"/>
              </a:rPr>
              <a:t> )</a:t>
            </a:r>
          </a:p>
          <a:p>
            <a:r>
              <a:rPr lang="en-IN" sz="2000" b="1" dirty="0">
                <a:latin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</a:rPr>
              <a:t>if X is belongs to class </a:t>
            </a:r>
            <a:r>
              <a:rPr lang="el-GR" sz="2000" dirty="0">
                <a:latin typeface="Cambria" panose="02040503050406030204" pitchFamily="18" charset="0"/>
              </a:rPr>
              <a:t>(ω</a:t>
            </a:r>
            <a:r>
              <a:rPr lang="en-IN" sz="2000" dirty="0" err="1">
                <a:latin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3334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BBB-3A22-41F3-96DF-3442171F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96668" cy="914400"/>
          </a:xfrm>
        </p:spPr>
        <p:txBody>
          <a:bodyPr/>
          <a:lstStyle/>
          <a:p>
            <a:r>
              <a:rPr lang="en-US" dirty="0"/>
              <a:t>Bayesian Leaning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512E2-6C12-49E0-A2CE-9D3AB103561E}"/>
              </a:ext>
            </a:extLst>
          </p:cNvPr>
          <p:cNvSpPr txBox="1"/>
          <p:nvPr/>
        </p:nvSpPr>
        <p:spPr>
          <a:xfrm>
            <a:off x="566057" y="1371600"/>
            <a:ext cx="61068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 |  X) = P ( X|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) *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 err="1">
                <a:latin typeface="Cambria" panose="02040503050406030204" pitchFamily="18" charset="0"/>
              </a:rPr>
              <a:t>i</a:t>
            </a:r>
            <a:r>
              <a:rPr lang="en-IN" sz="2400" b="1" dirty="0">
                <a:latin typeface="Cambria" panose="02040503050406030204" pitchFamily="18" charset="0"/>
              </a:rPr>
              <a:t>)/P (X)  </a:t>
            </a:r>
          </a:p>
          <a:p>
            <a:pPr marL="0" lvl="1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      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 |  X)  = P ( X|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j)  * P (</a:t>
            </a:r>
            <a:r>
              <a:rPr lang="el-GR" sz="2400" b="1" dirty="0">
                <a:latin typeface="Cambria" panose="02040503050406030204" pitchFamily="18" charset="0"/>
              </a:rPr>
              <a:t>ω</a:t>
            </a:r>
            <a:r>
              <a:rPr lang="en-IN" sz="2400" b="1" dirty="0">
                <a:latin typeface="Cambria" panose="02040503050406030204" pitchFamily="18" charset="0"/>
              </a:rPr>
              <a:t>j)/ P (X) </a:t>
            </a:r>
          </a:p>
          <a:p>
            <a:pPr marL="0" lvl="1" indent="0">
              <a:buNone/>
            </a:pPr>
            <a:r>
              <a:rPr lang="en-IN" sz="2400" dirty="0">
                <a:latin typeface="Cambria" panose="02040503050406030204" pitchFamily="18" charset="0"/>
              </a:rPr>
              <a:t> </a:t>
            </a:r>
            <a:r>
              <a:rPr lang="en-IN" sz="2400" i="1" dirty="0">
                <a:latin typeface="Cambria" panose="02040503050406030204" pitchFamily="18" charset="0"/>
              </a:rPr>
              <a:t>Ignore P(X) as does not contribute anything in the discrimination.</a:t>
            </a:r>
            <a:endParaRPr lang="en-IN" sz="2400" dirty="0">
              <a:latin typeface="Cambria" panose="02040503050406030204" pitchFamily="18" charset="0"/>
            </a:endParaRPr>
          </a:p>
          <a:p>
            <a:pPr marL="0" lvl="1" indent="0">
              <a:buNone/>
            </a:pPr>
            <a:r>
              <a:rPr lang="en-IN" sz="2400" dirty="0">
                <a:latin typeface="Cambria" panose="02040503050406030204" pitchFamily="18" charset="0"/>
              </a:rPr>
              <a:t>So,   we   can     simply     compute</a:t>
            </a:r>
          </a:p>
          <a:p>
            <a:pPr marL="0" lvl="1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               P ( </a:t>
            </a:r>
            <a:r>
              <a:rPr lang="en-IN" sz="2400" b="1" dirty="0" err="1">
                <a:latin typeface="Cambria" panose="02040503050406030204" pitchFamily="18" charset="0"/>
              </a:rPr>
              <a:t>ωi</a:t>
            </a:r>
            <a:r>
              <a:rPr lang="en-IN" sz="2400" b="1" dirty="0">
                <a:latin typeface="Cambria" panose="02040503050406030204" pitchFamily="18" charset="0"/>
              </a:rPr>
              <a:t> |X) =  P (</a:t>
            </a:r>
            <a:r>
              <a:rPr lang="en-IN" sz="2400" b="1" dirty="0" err="1">
                <a:latin typeface="Cambria" panose="02040503050406030204" pitchFamily="18" charset="0"/>
              </a:rPr>
              <a:t>X|ωi</a:t>
            </a:r>
            <a:r>
              <a:rPr lang="en-IN" sz="2400" b="1" dirty="0">
                <a:latin typeface="Cambria" panose="02040503050406030204" pitchFamily="18" charset="0"/>
              </a:rPr>
              <a:t>) * P (</a:t>
            </a:r>
            <a:r>
              <a:rPr lang="en-IN" sz="2400" b="1" dirty="0" err="1">
                <a:latin typeface="Cambria" panose="02040503050406030204" pitchFamily="18" charset="0"/>
              </a:rPr>
              <a:t>ωi</a:t>
            </a:r>
            <a:r>
              <a:rPr lang="en-IN" sz="2400" b="1" dirty="0">
                <a:latin typeface="Cambria" panose="02040503050406030204" pitchFamily="18" charset="0"/>
              </a:rPr>
              <a:t>)      </a:t>
            </a:r>
          </a:p>
          <a:p>
            <a:pPr marL="0" lvl="1" indent="0">
              <a:buNone/>
            </a:pPr>
            <a:r>
              <a:rPr lang="en-IN" sz="2400" b="1" dirty="0">
                <a:latin typeface="Cambria" panose="02040503050406030204" pitchFamily="18" charset="0"/>
              </a:rPr>
              <a:t>                  P ( </a:t>
            </a:r>
            <a:r>
              <a:rPr lang="en-IN" sz="2400" b="1" dirty="0" err="1">
                <a:latin typeface="Cambria" panose="02040503050406030204" pitchFamily="18" charset="0"/>
              </a:rPr>
              <a:t>ωj</a:t>
            </a:r>
            <a:r>
              <a:rPr lang="en-IN" sz="2400" b="1" dirty="0">
                <a:latin typeface="Cambria" panose="02040503050406030204" pitchFamily="18" charset="0"/>
              </a:rPr>
              <a:t> |X) =  P (</a:t>
            </a:r>
            <a:r>
              <a:rPr lang="en-IN" sz="2400" b="1" dirty="0" err="1">
                <a:latin typeface="Cambria" panose="02040503050406030204" pitchFamily="18" charset="0"/>
              </a:rPr>
              <a:t>X|ωj</a:t>
            </a:r>
            <a:r>
              <a:rPr lang="en-IN" sz="2400" b="1" dirty="0">
                <a:latin typeface="Cambria" panose="02040503050406030204" pitchFamily="18" charset="0"/>
              </a:rPr>
              <a:t> ) * P (</a:t>
            </a:r>
            <a:r>
              <a:rPr lang="en-IN" sz="2400" b="1" dirty="0" err="1">
                <a:latin typeface="Cambria" panose="02040503050406030204" pitchFamily="18" charset="0"/>
              </a:rPr>
              <a:t>ωj</a:t>
            </a:r>
            <a:r>
              <a:rPr lang="en-IN" sz="2400" b="1" dirty="0">
                <a:latin typeface="Cambria" panose="02040503050406030204" pitchFamily="18" charset="0"/>
              </a:rPr>
              <a:t> )</a:t>
            </a:r>
          </a:p>
          <a:p>
            <a:pPr marL="0" lvl="1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 If </a:t>
            </a:r>
          </a:p>
          <a:p>
            <a:pPr marL="0" lvl="1" indent="0">
              <a:buNone/>
            </a:pPr>
            <a:r>
              <a:rPr lang="en-US" sz="2400" b="1" dirty="0">
                <a:latin typeface="Cambria" panose="02040503050406030204" pitchFamily="18" charset="0"/>
              </a:rPr>
              <a:t>                   </a:t>
            </a:r>
            <a:r>
              <a:rPr lang="en-IN" sz="2400" b="1" dirty="0">
                <a:latin typeface="Cambria" panose="02040503050406030204" pitchFamily="18" charset="0"/>
              </a:rPr>
              <a:t>P ( </a:t>
            </a:r>
            <a:r>
              <a:rPr lang="en-IN" sz="2400" b="1" dirty="0" err="1">
                <a:latin typeface="Cambria" panose="02040503050406030204" pitchFamily="18" charset="0"/>
              </a:rPr>
              <a:t>ωi</a:t>
            </a:r>
            <a:r>
              <a:rPr lang="en-IN" sz="2400" b="1" dirty="0">
                <a:latin typeface="Cambria" panose="02040503050406030204" pitchFamily="18" charset="0"/>
              </a:rPr>
              <a:t> |X) &gt; P ( </a:t>
            </a:r>
            <a:r>
              <a:rPr lang="en-IN" sz="2400" b="1" dirty="0" err="1">
                <a:latin typeface="Cambria" panose="02040503050406030204" pitchFamily="18" charset="0"/>
              </a:rPr>
              <a:t>ωj</a:t>
            </a:r>
            <a:r>
              <a:rPr lang="en-IN" sz="2400" b="1" dirty="0">
                <a:latin typeface="Cambria" panose="02040503050406030204" pitchFamily="18" charset="0"/>
              </a:rPr>
              <a:t> |X) </a:t>
            </a:r>
          </a:p>
          <a:p>
            <a:pPr marL="0" lvl="1" indent="0">
              <a:buNone/>
            </a:pPr>
            <a:r>
              <a:rPr lang="en-IN" sz="2400" dirty="0">
                <a:latin typeface="Cambria" panose="02040503050406030204" pitchFamily="18" charset="0"/>
              </a:rPr>
              <a:t>     then X belongs to the class of </a:t>
            </a:r>
            <a:r>
              <a:rPr lang="en-IN" sz="2400" dirty="0" err="1">
                <a:latin typeface="Cambria" panose="02040503050406030204" pitchFamily="18" charset="0"/>
              </a:rPr>
              <a:t>ωi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/>
              <a:t>Feature Distribution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043858" cy="38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2072" y="1004692"/>
            <a:ext cx="5453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prstClr val="black"/>
                </a:solidFill>
              </a:rPr>
              <a:t> P ( ωi |X) =  P (</a:t>
            </a:r>
            <a:r>
              <a:rPr lang="en-IN" sz="2800" b="1" dirty="0" err="1">
                <a:solidFill>
                  <a:prstClr val="black"/>
                </a:solidFill>
              </a:rPr>
              <a:t>X|ωi</a:t>
            </a:r>
            <a:r>
              <a:rPr lang="en-IN" sz="2800" b="1" dirty="0">
                <a:solidFill>
                  <a:prstClr val="black"/>
                </a:solidFill>
              </a:rPr>
              <a:t>) * P (ωi)   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8658" y="1703886"/>
            <a:ext cx="6014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 P (</a:t>
            </a:r>
            <a:r>
              <a:rPr lang="en-IN" sz="2800" b="1" dirty="0" err="1"/>
              <a:t>Car|X</a:t>
            </a:r>
            <a:r>
              <a:rPr lang="en-IN" sz="2800" b="1" dirty="0"/>
              <a:t>) =  P (</a:t>
            </a:r>
            <a:r>
              <a:rPr lang="en-IN" sz="2800" b="1" dirty="0" err="1"/>
              <a:t>X|Car</a:t>
            </a:r>
            <a:r>
              <a:rPr lang="en-IN" sz="2800" b="1" dirty="0"/>
              <a:t>) * P (Car)     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4270323" y="2541778"/>
            <a:ext cx="5817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 (</a:t>
            </a:r>
            <a:r>
              <a:rPr lang="en-IN" sz="2800" b="1" dirty="0" err="1"/>
              <a:t>Bird|X</a:t>
            </a:r>
            <a:r>
              <a:rPr lang="en-IN" sz="2800" b="1" dirty="0"/>
              <a:t>) =  P (</a:t>
            </a:r>
            <a:r>
              <a:rPr lang="en-IN" sz="2800" b="1" dirty="0" err="1"/>
              <a:t>X|Bird</a:t>
            </a:r>
            <a:r>
              <a:rPr lang="en-IN" sz="2800" b="1" dirty="0"/>
              <a:t>) * P (Bird)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9883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/>
              <a:t>Bayes Minimum Error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9"/>
            <a:ext cx="8229600" cy="1440160"/>
          </a:xfrm>
        </p:spPr>
        <p:txBody>
          <a:bodyPr/>
          <a:lstStyle/>
          <a:p>
            <a:r>
              <a:rPr lang="en-IN" b="1" dirty="0"/>
              <a:t>P ( ωi |X) &gt; P ( ωj |X)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6" y="2348881"/>
            <a:ext cx="8181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592" y="5406404"/>
            <a:ext cx="7729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 ( error |X) = min {P ( ωi |X) , P ( ωj |X)}</a:t>
            </a:r>
          </a:p>
        </p:txBody>
      </p:sp>
    </p:spTree>
    <p:extLst>
      <p:ext uri="{BB962C8B-B14F-4D97-AF65-F5344CB8AC3E}">
        <p14:creationId xmlns:p14="http://schemas.microsoft.com/office/powerpoint/2010/main" val="3700009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/>
              <a:t>Bays Minimum Risk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340769"/>
            <a:ext cx="7609656" cy="4929411"/>
          </a:xfrm>
        </p:spPr>
        <p:txBody>
          <a:bodyPr>
            <a:normAutofit/>
          </a:bodyPr>
          <a:lstStyle/>
          <a:p>
            <a:r>
              <a:rPr lang="el-GR" sz="3200" dirty="0"/>
              <a:t>ω</a:t>
            </a:r>
            <a:r>
              <a:rPr lang="en-IN" sz="3200" i="1" baseline="-25000" dirty="0"/>
              <a:t>i </a:t>
            </a:r>
            <a:r>
              <a:rPr lang="en-IN" sz="3200" baseline="30000" dirty="0"/>
              <a:t> </a:t>
            </a:r>
            <a:r>
              <a:rPr lang="en-IN" sz="3200" dirty="0"/>
              <a:t>; i = 1, 2,..C.</a:t>
            </a:r>
          </a:p>
          <a:p>
            <a:pPr marL="0" indent="0">
              <a:buNone/>
            </a:pPr>
            <a:endParaRPr lang="en-IN" sz="3200" baseline="30000" dirty="0"/>
          </a:p>
          <a:p>
            <a:r>
              <a:rPr lang="el-GR" sz="3200" dirty="0"/>
              <a:t>α</a:t>
            </a:r>
            <a:r>
              <a:rPr lang="en-IN" sz="3200" i="1" baseline="-25000" dirty="0"/>
              <a:t>i</a:t>
            </a:r>
            <a:r>
              <a:rPr lang="en-IN" sz="3200" baseline="30000" dirty="0"/>
              <a:t> </a:t>
            </a:r>
            <a:r>
              <a:rPr lang="en-IN" sz="3200" dirty="0"/>
              <a:t>; i = 1, 2,..K.</a:t>
            </a:r>
          </a:p>
          <a:p>
            <a:r>
              <a:rPr lang="en-US" sz="3200" dirty="0"/>
              <a:t>X: d  dimensional feature Vector</a:t>
            </a:r>
          </a:p>
          <a:p>
            <a:r>
              <a:rPr lang="en-IN" sz="3200" dirty="0"/>
              <a:t>loss function λ which is λ(</a:t>
            </a:r>
            <a:r>
              <a:rPr lang="el-GR" sz="3200" dirty="0"/>
              <a:t>α</a:t>
            </a:r>
            <a:r>
              <a:rPr lang="en-IN" sz="3200" i="1" baseline="-25000" dirty="0"/>
              <a:t>i</a:t>
            </a:r>
            <a:r>
              <a:rPr lang="en-IN" sz="3200" baseline="30000" dirty="0"/>
              <a:t> </a:t>
            </a:r>
            <a:r>
              <a:rPr lang="en-IN" sz="3200" dirty="0"/>
              <a:t>| ω</a:t>
            </a:r>
            <a:r>
              <a:rPr lang="en-IN" sz="3200" i="1" dirty="0"/>
              <a:t>j </a:t>
            </a:r>
            <a:r>
              <a:rPr lang="en-IN" sz="32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b="1" dirty="0"/>
              <a:t>R (</a:t>
            </a:r>
            <a:r>
              <a:rPr lang="el-GR" sz="2800" b="1" dirty="0">
                <a:solidFill>
                  <a:prstClr val="black"/>
                </a:solidFill>
              </a:rPr>
              <a:t>α</a:t>
            </a:r>
            <a:r>
              <a:rPr lang="en-IN" sz="2800" b="1" i="1" baseline="-25000" dirty="0">
                <a:solidFill>
                  <a:prstClr val="black"/>
                </a:solidFill>
              </a:rPr>
              <a:t>i</a:t>
            </a:r>
            <a:r>
              <a:rPr lang="en-IN" sz="2800" b="1" baseline="30000" dirty="0">
                <a:solidFill>
                  <a:prstClr val="black"/>
                </a:solidFill>
              </a:rPr>
              <a:t> </a:t>
            </a:r>
            <a:r>
              <a:rPr lang="en-US" sz="2800" b="1" dirty="0"/>
              <a:t>/X) =   ∑ </a:t>
            </a:r>
            <a:r>
              <a:rPr lang="el-GR" sz="2800" b="1" dirty="0"/>
              <a:t>λ(α</a:t>
            </a:r>
            <a:r>
              <a:rPr lang="en-US" sz="2800" b="1" dirty="0"/>
              <a:t>i | </a:t>
            </a:r>
            <a:r>
              <a:rPr lang="el-GR" sz="2800" b="1" dirty="0"/>
              <a:t>ω</a:t>
            </a:r>
            <a:r>
              <a:rPr lang="en-US" sz="2800" b="1" dirty="0"/>
              <a:t>j ) * P (</a:t>
            </a:r>
            <a:r>
              <a:rPr lang="el-GR" sz="2800" b="1" dirty="0"/>
              <a:t>ω</a:t>
            </a:r>
            <a:r>
              <a:rPr lang="en-US" sz="2800" b="1" dirty="0"/>
              <a:t>j | X)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00600" y="522484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∀</a:t>
            </a:r>
            <a:r>
              <a:rPr lang="en-IN" sz="3200" b="1" i="1" dirty="0">
                <a:solidFill>
                  <a:prstClr val="black"/>
                </a:solidFill>
              </a:rPr>
              <a:t>j</a:t>
            </a:r>
            <a:endParaRPr lang="en-IN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5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8691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Bayes Minimum Risk</a:t>
            </a:r>
            <a:r>
              <a:rPr sz="440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Classification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7C859-FDC1-48BC-834A-03CA2AF7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89" y="1327746"/>
            <a:ext cx="7413379" cy="537713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3712" y="1484785"/>
            <a:ext cx="64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647" y="1326885"/>
            <a:ext cx="583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dirty="0">
                <a:latin typeface="Cambria" panose="02040503050406030204" pitchFamily="18" charset="0"/>
              </a:rPr>
              <a:t>α</a:t>
            </a:r>
            <a:r>
              <a:rPr lang="en-IN" sz="3200" b="1" i="1" baseline="-25000" dirty="0">
                <a:latin typeface="Cambria" panose="02040503050406030204" pitchFamily="18" charset="0"/>
              </a:rPr>
              <a:t>i 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087889" y="1354157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dirty="0"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latin typeface="Cambria" panose="02040503050406030204" pitchFamily="18" charset="0"/>
              </a:rPr>
              <a:t>j 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985472" y="1326882"/>
            <a:ext cx="43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X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39481" y="2012354"/>
            <a:ext cx="6408712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R (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α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i</a:t>
            </a:r>
            <a:r>
              <a:rPr lang="en-IN" sz="3200" b="1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/X) =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∑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λ(α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i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/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j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)</a:t>
            </a:r>
            <a:r>
              <a:rPr lang="en-IN" sz="3200" b="1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 *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 P(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j</a:t>
            </a:r>
            <a:r>
              <a:rPr lang="en-IN" sz="3200" b="1" i="1" dirty="0">
                <a:solidFill>
                  <a:prstClr val="black"/>
                </a:solidFill>
                <a:latin typeface="Cambria" panose="02040503050406030204" pitchFamily="18" charset="0"/>
              </a:rPr>
              <a:t> /X)</a:t>
            </a:r>
          </a:p>
          <a:p>
            <a:pPr lvl="0">
              <a:spcBef>
                <a:spcPct val="20000"/>
              </a:spcBef>
            </a:pPr>
            <a:r>
              <a:rPr lang="en-US" sz="3200" i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476402" y="25097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2400" b="1" dirty="0">
                <a:solidFill>
                  <a:prstClr val="black"/>
                </a:solidFill>
              </a:rPr>
              <a:t>∀</a:t>
            </a:r>
            <a:r>
              <a:rPr lang="en-IN" sz="2400" b="1" i="1" dirty="0">
                <a:solidFill>
                  <a:prstClr val="black"/>
                </a:solidFill>
              </a:rPr>
              <a:t>j</a:t>
            </a:r>
            <a:endParaRPr lang="en-IN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9482" y="1019111"/>
            <a:ext cx="8237039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lang="en-US" sz="3200" b="1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en-US" sz="3200" b="1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en-US" sz="3200" b="1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</a:rPr>
              <a:t>K </a:t>
            </a:r>
            <a:r>
              <a:rPr lang="en-US" sz="2400" dirty="0">
                <a:solidFill>
                  <a:prstClr val="black"/>
                </a:solidFill>
              </a:rPr>
              <a:t>number of Action</a:t>
            </a:r>
          </a:p>
          <a:p>
            <a:pPr lvl="0">
              <a:spcBef>
                <a:spcPct val="20000"/>
              </a:spcBef>
            </a:pPr>
            <a:r>
              <a:rPr lang="el-GR" sz="2400" b="1" dirty="0">
                <a:solidFill>
                  <a:prstClr val="black"/>
                </a:solidFill>
                <a:latin typeface="Cambria" panose="02040503050406030204" pitchFamily="18" charset="0"/>
              </a:rPr>
              <a:t>α</a:t>
            </a:r>
            <a:r>
              <a:rPr lang="en-IN" sz="24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i</a:t>
            </a:r>
            <a:r>
              <a:rPr lang="en-IN" sz="2400" b="1" i="1" dirty="0">
                <a:solidFill>
                  <a:prstClr val="black"/>
                </a:solidFill>
                <a:latin typeface="Cambria" panose="02040503050406030204" pitchFamily="18" charset="0"/>
              </a:rPr>
              <a:t> : i = 1 ……. k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For two class problem  </a:t>
            </a: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</a:rPr>
              <a:t>         </a:t>
            </a:r>
            <a:r>
              <a:rPr lang="el-GR" sz="3200" b="1" dirty="0">
                <a:solidFill>
                  <a:prstClr val="black"/>
                </a:solidFill>
              </a:rPr>
              <a:t>α</a:t>
            </a:r>
            <a:r>
              <a:rPr lang="en-US" sz="3200" b="1" dirty="0">
                <a:solidFill>
                  <a:prstClr val="black"/>
                </a:solidFill>
              </a:rPr>
              <a:t>1</a:t>
            </a:r>
            <a:r>
              <a:rPr lang="en-US" sz="3200" dirty="0">
                <a:solidFill>
                  <a:prstClr val="black"/>
                </a:solidFill>
              </a:rPr>
              <a:t>              </a:t>
            </a:r>
            <a:r>
              <a:rPr lang="el-GR" sz="3200" b="1" dirty="0">
                <a:solidFill>
                  <a:prstClr val="black"/>
                </a:solidFill>
              </a:rPr>
              <a:t>α</a:t>
            </a:r>
            <a:r>
              <a:rPr lang="en-US" sz="3200" b="1" dirty="0">
                <a:solidFill>
                  <a:prstClr val="black"/>
                </a:solidFill>
              </a:rPr>
              <a:t>2</a:t>
            </a: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         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1                   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2</a:t>
            </a:r>
          </a:p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Loss Function :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λ(α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i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/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ω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j </a:t>
            </a:r>
            <a:r>
              <a:rPr lang="en-IN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)</a:t>
            </a:r>
            <a:r>
              <a:rPr lang="en-IN" sz="3200" b="1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=  λ</a:t>
            </a:r>
            <a:r>
              <a:rPr lang="en-IN" sz="3200" b="1" i="1" baseline="-25000" dirty="0">
                <a:solidFill>
                  <a:prstClr val="black"/>
                </a:solidFill>
                <a:latin typeface="Cambria" panose="02040503050406030204" pitchFamily="18" charset="0"/>
              </a:rPr>
              <a:t>ij</a:t>
            </a: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       R (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α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1</a:t>
            </a:r>
            <a:r>
              <a:rPr lang="en-IN" sz="3200" b="1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/X) and R (</a:t>
            </a:r>
            <a:r>
              <a:rPr lang="el-GR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α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2</a:t>
            </a:r>
            <a:r>
              <a:rPr lang="en-IN" sz="3200" b="1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Cambria" panose="02040503050406030204" pitchFamily="18" charset="0"/>
              </a:rPr>
              <a:t>/X)</a:t>
            </a:r>
            <a:endParaRPr lang="en-IN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7047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Origin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of Machine</a:t>
            </a:r>
            <a:r>
              <a:rPr sz="44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Learning?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22424"/>
            <a:ext cx="7372350" cy="30460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972185" indent="-229235">
              <a:lnSpc>
                <a:spcPts val="3030"/>
              </a:lnSpc>
              <a:spcBef>
                <a:spcPts val="470"/>
              </a:spcBef>
            </a:pPr>
            <a:r>
              <a:rPr sz="2800" spc="-5" dirty="0">
                <a:latin typeface="Carlito"/>
                <a:cs typeface="Carlito"/>
              </a:rPr>
              <a:t>…..Lies </a:t>
            </a:r>
            <a:r>
              <a:rPr sz="2800" spc="-10" dirty="0">
                <a:latin typeface="Carlito"/>
                <a:cs typeface="Carlito"/>
              </a:rPr>
              <a:t>in very </a:t>
            </a:r>
            <a:r>
              <a:rPr sz="2800" spc="-5" dirty="0">
                <a:latin typeface="Carlito"/>
                <a:cs typeface="Carlito"/>
              </a:rPr>
              <a:t>early </a:t>
            </a:r>
            <a:r>
              <a:rPr sz="2800" spc="-20" dirty="0">
                <a:latin typeface="Carlito"/>
                <a:cs typeface="Carlito"/>
              </a:rPr>
              <a:t>efforts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understanding  Intelligence.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What is</a:t>
            </a:r>
            <a:r>
              <a:rPr sz="2800" spc="1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Intelligence?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defined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ability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comprehend; </a:t>
            </a:r>
            <a:r>
              <a:rPr sz="2800" spc="-20" dirty="0">
                <a:latin typeface="Carlito"/>
                <a:cs typeface="Carlito"/>
              </a:rPr>
              <a:t>to  understand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profit </a:t>
            </a:r>
            <a:r>
              <a:rPr sz="2800" spc="-20" dirty="0">
                <a:latin typeface="Carlito"/>
                <a:cs typeface="Carlito"/>
              </a:rPr>
              <a:t>from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experience.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Capability </a:t>
            </a:r>
            <a:r>
              <a:rPr sz="2800" spc="-20" dirty="0">
                <a:solidFill>
                  <a:srgbClr val="CC0066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acquire </a:t>
            </a:r>
            <a:r>
              <a:rPr sz="2800" spc="-5" dirty="0">
                <a:solidFill>
                  <a:srgbClr val="CC0066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Apply</a:t>
            </a:r>
            <a:r>
              <a:rPr sz="2800" spc="10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Knowledge.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  </a:t>
            </a:r>
            <a:endParaRPr lang="en-IN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0688"/>
            <a:ext cx="799288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843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7C3-9313-426B-9369-6E9CA198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895600"/>
            <a:ext cx="1828800" cy="1320800"/>
          </a:xfrm>
        </p:spPr>
        <p:txBody>
          <a:bodyPr>
            <a:normAutofit/>
          </a:bodyPr>
          <a:lstStyle/>
          <a:p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31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117" y="569010"/>
            <a:ext cx="4627245" cy="14922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90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Learning?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2300 </a:t>
            </a:r>
            <a:r>
              <a:rPr sz="4400" b="0" spc="-85" dirty="0">
                <a:solidFill>
                  <a:srgbClr val="000000"/>
                </a:solidFill>
                <a:latin typeface="Arial"/>
                <a:cs typeface="Arial"/>
              </a:rPr>
              <a:t>Years</a:t>
            </a:r>
            <a:r>
              <a:rPr sz="440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ago….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326" y="1859003"/>
            <a:ext cx="5057140" cy="342709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0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Plato </a:t>
            </a:r>
            <a:r>
              <a:rPr sz="2800" spc="-5" dirty="0">
                <a:solidFill>
                  <a:srgbClr val="CC0066"/>
                </a:solidFill>
                <a:latin typeface="Carlito"/>
                <a:cs typeface="Carlito"/>
              </a:rPr>
              <a:t>(427-347 BC</a:t>
            </a:r>
            <a:r>
              <a:rPr sz="2800" spc="5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 marL="253365" marR="43180" indent="-241300">
              <a:lnSpc>
                <a:spcPts val="3030"/>
              </a:lnSpc>
              <a:spcBef>
                <a:spcPts val="23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concept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Abstract </a:t>
            </a:r>
            <a:r>
              <a:rPr sz="2800" spc="-5" dirty="0">
                <a:latin typeface="Carlito"/>
                <a:cs typeface="Carlito"/>
              </a:rPr>
              <a:t>Ideas 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known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us a </a:t>
            </a:r>
            <a:r>
              <a:rPr sz="2800" spc="-10" dirty="0">
                <a:latin typeface="Carlito"/>
                <a:cs typeface="Carlito"/>
              </a:rPr>
              <a:t>priori, </a:t>
            </a:r>
            <a:r>
              <a:rPr sz="2800" spc="-15" dirty="0">
                <a:latin typeface="Carlito"/>
                <a:cs typeface="Carlito"/>
              </a:rPr>
              <a:t>through 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Mystic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world.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CC0066"/>
                </a:solidFill>
                <a:latin typeface="Carlito"/>
                <a:cs typeface="Carlito"/>
              </a:rPr>
              <a:t>He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concluded that ability </a:t>
            </a:r>
            <a:r>
              <a:rPr sz="2800" spc="-20" dirty="0">
                <a:solidFill>
                  <a:srgbClr val="CC0066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think  is </a:t>
            </a:r>
            <a:r>
              <a:rPr sz="2800" spc="-20" dirty="0">
                <a:solidFill>
                  <a:srgbClr val="CC0066"/>
                </a:solidFill>
                <a:latin typeface="Carlito"/>
                <a:cs typeface="Carlito"/>
              </a:rPr>
              <a:t>found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in </a:t>
            </a:r>
            <a:r>
              <a:rPr sz="2800" i="1" spc="-5" dirty="0">
                <a:solidFill>
                  <a:srgbClr val="CC0066"/>
                </a:solidFill>
                <a:latin typeface="Carlito"/>
                <a:cs typeface="Carlito"/>
              </a:rPr>
              <a:t>a priori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knowledge </a:t>
            </a:r>
            <a:r>
              <a:rPr sz="2800" spc="-5" dirty="0">
                <a:solidFill>
                  <a:srgbClr val="CC0066"/>
                </a:solidFill>
                <a:latin typeface="Carlito"/>
                <a:cs typeface="Carlito"/>
              </a:rPr>
              <a:t>of  the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concepts.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6478" y="1522857"/>
            <a:ext cx="1887524" cy="297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151"/>
            <a:ext cx="2512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Lea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ning?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604" y="1005814"/>
            <a:ext cx="1695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ED7D31"/>
                </a:solidFill>
                <a:latin typeface="Arial"/>
                <a:cs typeface="Arial"/>
              </a:rPr>
              <a:t>Plato</a:t>
            </a:r>
            <a:r>
              <a:rPr sz="4400" spc="-80" dirty="0">
                <a:solidFill>
                  <a:srgbClr val="ED7D31"/>
                </a:solidFill>
                <a:latin typeface="Arial"/>
                <a:cs typeface="Arial"/>
              </a:rPr>
              <a:t>’</a:t>
            </a:r>
            <a:r>
              <a:rPr sz="4400" dirty="0">
                <a:solidFill>
                  <a:srgbClr val="ED7D31"/>
                </a:solidFill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2549" y="1005814"/>
            <a:ext cx="1830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ED7D31"/>
                </a:solidFill>
                <a:latin typeface="Arial"/>
                <a:cs typeface="Arial"/>
              </a:rPr>
              <a:t>Pupil…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077686"/>
            <a:ext cx="6403975" cy="32562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993366"/>
                </a:solidFill>
                <a:latin typeface="Carlito"/>
                <a:cs typeface="Carlito"/>
              </a:rPr>
              <a:t>Aristotle </a:t>
            </a:r>
            <a:r>
              <a:rPr sz="3600" spc="-5" dirty="0">
                <a:solidFill>
                  <a:srgbClr val="993366"/>
                </a:solidFill>
                <a:latin typeface="Carlito"/>
                <a:cs typeface="Carlito"/>
              </a:rPr>
              <a:t>(384-322</a:t>
            </a:r>
            <a:r>
              <a:rPr sz="3600" spc="-30" dirty="0">
                <a:solidFill>
                  <a:srgbClr val="993366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993366"/>
                </a:solidFill>
                <a:latin typeface="Carlito"/>
                <a:cs typeface="Carlito"/>
              </a:rPr>
              <a:t>BC)</a:t>
            </a:r>
            <a:endParaRPr sz="36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10" dirty="0">
                <a:solidFill>
                  <a:srgbClr val="993366"/>
                </a:solidFill>
                <a:latin typeface="Carlito"/>
                <a:cs typeface="Carlito"/>
              </a:rPr>
              <a:t>Criticized </a:t>
            </a:r>
            <a:r>
              <a:rPr sz="3400" spc="-5" dirty="0">
                <a:solidFill>
                  <a:srgbClr val="993366"/>
                </a:solidFill>
                <a:latin typeface="Carlito"/>
                <a:cs typeface="Carlito"/>
              </a:rPr>
              <a:t>his </a:t>
            </a:r>
            <a:r>
              <a:rPr sz="3400" spc="-40" dirty="0">
                <a:solidFill>
                  <a:srgbClr val="993366"/>
                </a:solidFill>
                <a:latin typeface="Carlito"/>
                <a:cs typeface="Carlito"/>
              </a:rPr>
              <a:t>Teacher’s</a:t>
            </a:r>
            <a:r>
              <a:rPr sz="3400" spc="-110" dirty="0">
                <a:solidFill>
                  <a:srgbClr val="993366"/>
                </a:solidFill>
                <a:latin typeface="Carlito"/>
                <a:cs typeface="Carlito"/>
              </a:rPr>
              <a:t> </a:t>
            </a:r>
            <a:r>
              <a:rPr sz="3400" spc="-5" dirty="0">
                <a:solidFill>
                  <a:srgbClr val="993366"/>
                </a:solidFill>
                <a:latin typeface="Carlito"/>
                <a:cs typeface="Carlito"/>
              </a:rPr>
              <a:t>Theory</a:t>
            </a:r>
            <a:endParaRPr sz="3400">
              <a:latin typeface="Carlito"/>
              <a:cs typeface="Carlito"/>
            </a:endParaRPr>
          </a:p>
          <a:p>
            <a:pPr marL="253365" marR="1790064" indent="48260">
              <a:lnSpc>
                <a:spcPct val="124300"/>
              </a:lnSpc>
              <a:spcBef>
                <a:spcPts val="370"/>
              </a:spcBef>
            </a:pP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it is </a:t>
            </a: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0" dirty="0">
                <a:latin typeface="Carlito"/>
                <a:cs typeface="Carlito"/>
              </a:rPr>
              <a:t>taking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account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important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aspect</a:t>
            </a:r>
            <a:endParaRPr sz="2800">
              <a:latin typeface="Carlito"/>
              <a:cs typeface="Carlito"/>
            </a:endParaRPr>
          </a:p>
          <a:p>
            <a:pPr marL="241300" marR="5080" indent="12065">
              <a:lnSpc>
                <a:spcPts val="3030"/>
              </a:lnSpc>
              <a:spcBef>
                <a:spcPts val="1050"/>
              </a:spcBef>
            </a:pPr>
            <a:r>
              <a:rPr sz="2800" spc="-5" dirty="0">
                <a:latin typeface="Carlito"/>
                <a:cs typeface="Carlito"/>
              </a:rPr>
              <a:t>--- </a:t>
            </a:r>
            <a:r>
              <a:rPr sz="2800" spc="-5" dirty="0">
                <a:solidFill>
                  <a:srgbClr val="993366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993366"/>
                </a:solidFill>
                <a:latin typeface="Carlito"/>
                <a:cs typeface="Carlito"/>
              </a:rPr>
              <a:t>ability </a:t>
            </a:r>
            <a:r>
              <a:rPr sz="2800" spc="-20" dirty="0">
                <a:solidFill>
                  <a:srgbClr val="99336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993366"/>
                </a:solidFill>
                <a:latin typeface="Carlito"/>
                <a:cs typeface="Carlito"/>
              </a:rPr>
              <a:t>Learn or </a:t>
            </a:r>
            <a:r>
              <a:rPr sz="2800" spc="-10" dirty="0">
                <a:solidFill>
                  <a:srgbClr val="993366"/>
                </a:solidFill>
                <a:latin typeface="Carlito"/>
                <a:cs typeface="Carlito"/>
              </a:rPr>
              <a:t>Adapt </a:t>
            </a:r>
            <a:r>
              <a:rPr sz="2800" spc="-20" dirty="0">
                <a:solidFill>
                  <a:srgbClr val="99336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993366"/>
                </a:solidFill>
                <a:latin typeface="Carlito"/>
                <a:cs typeface="Carlito"/>
              </a:rPr>
              <a:t>changing  </a:t>
            </a:r>
            <a:r>
              <a:rPr sz="2800" spc="-10" dirty="0">
                <a:solidFill>
                  <a:srgbClr val="993366"/>
                </a:solidFill>
                <a:latin typeface="Carlito"/>
                <a:cs typeface="Carlito"/>
              </a:rPr>
              <a:t>world.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58341" y="1479740"/>
            <a:ext cx="2030399" cy="289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904" y="2093823"/>
            <a:ext cx="508571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Descriptors/</a:t>
            </a:r>
            <a:r>
              <a:rPr sz="440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Feature  </a:t>
            </a:r>
            <a:r>
              <a:rPr sz="4400" b="0" spc="-35" dirty="0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459" y="1002347"/>
            <a:ext cx="5996825" cy="424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0398" y="1063447"/>
            <a:ext cx="4899977" cy="234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9197" y="6231972"/>
            <a:ext cx="2846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Image Source: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1446</Words>
  <Application>Microsoft Office PowerPoint</Application>
  <PresentationFormat>Widescreen</PresentationFormat>
  <Paragraphs>286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Cambria</vt:lpstr>
      <vt:lpstr>Cambria Math</vt:lpstr>
      <vt:lpstr>Carlito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Concepts Covered: </vt:lpstr>
      <vt:lpstr>What is  learning?</vt:lpstr>
      <vt:lpstr>Can You Recognize these  Pictures ?</vt:lpstr>
      <vt:lpstr>Origin of Machine Learning?</vt:lpstr>
      <vt:lpstr>Learning? 2300 Years ago….</vt:lpstr>
      <vt:lpstr>Learning?</vt:lpstr>
      <vt:lpstr>Descriptors/ Feature  Vectors</vt:lpstr>
      <vt:lpstr>PowerPoint Presentation</vt:lpstr>
      <vt:lpstr>Descriptors/ Feature Vectors</vt:lpstr>
      <vt:lpstr>Descriptors/ Feature Vectors</vt:lpstr>
      <vt:lpstr>Descriptors/ Feature Vectors</vt:lpstr>
      <vt:lpstr>Machine Learning  vs Deep Learning</vt:lpstr>
      <vt:lpstr>Discriminative vs.  Generative Model</vt:lpstr>
      <vt:lpstr>Discriminative Model</vt:lpstr>
      <vt:lpstr>Generative Model</vt:lpstr>
      <vt:lpstr>Challenges</vt:lpstr>
      <vt:lpstr>Viewing Angle</vt:lpstr>
      <vt:lpstr>Pose</vt:lpstr>
      <vt:lpstr>Illumination</vt:lpstr>
      <vt:lpstr>Intraclass Variation</vt:lpstr>
      <vt:lpstr>Distortion and Occlusion</vt:lpstr>
      <vt:lpstr>Power of Deep  Learning</vt:lpstr>
      <vt:lpstr>High Resolution Image Synthesis*</vt:lpstr>
      <vt:lpstr>Image Super resolution*</vt:lpstr>
      <vt:lpstr>Image to Image Translation*</vt:lpstr>
      <vt:lpstr>Video to Video Translation*</vt:lpstr>
      <vt:lpstr>Medical Image Processing</vt:lpstr>
      <vt:lpstr>PowerPoint Presentation</vt:lpstr>
      <vt:lpstr>Region Descriptors</vt:lpstr>
      <vt:lpstr>Region Descriptors</vt:lpstr>
      <vt:lpstr>Intensity Descriptor</vt:lpstr>
      <vt:lpstr>Intensity Descriptor</vt:lpstr>
      <vt:lpstr>Colour Feature</vt:lpstr>
      <vt:lpstr>Texture Descriptors</vt:lpstr>
      <vt:lpstr>Pixel Domain/ Co-occurrence Matrix</vt:lpstr>
      <vt:lpstr>PowerPoint Presentation</vt:lpstr>
      <vt:lpstr>PowerPoint Presentation</vt:lpstr>
      <vt:lpstr>Feature Space Representation</vt:lpstr>
      <vt:lpstr>Feature Space Representation</vt:lpstr>
      <vt:lpstr>Feature Space Representation</vt:lpstr>
      <vt:lpstr>Bayesian Learning</vt:lpstr>
      <vt:lpstr>Bayesian Leaning</vt:lpstr>
      <vt:lpstr>Bayesian Leaning</vt:lpstr>
      <vt:lpstr>Feature Distribution</vt:lpstr>
      <vt:lpstr>Bayes Minimum Error Classification</vt:lpstr>
      <vt:lpstr>Bays Minimum Risk Classifier</vt:lpstr>
      <vt:lpstr>Bayes Minimum Risk Classification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Covered: </dc:title>
  <cp:lastModifiedBy>Neo</cp:lastModifiedBy>
  <cp:revision>12</cp:revision>
  <dcterms:created xsi:type="dcterms:W3CDTF">2022-02-21T04:39:36Z</dcterms:created>
  <dcterms:modified xsi:type="dcterms:W3CDTF">2022-09-26T05:34:42Z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2022-02-21T00:00:00Z</vt:filetime>
  </property>
</Properties>
</file>