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73" r:id="rId15"/>
    <p:sldId id="274" r:id="rId16"/>
    <p:sldId id="275" r:id="rId17"/>
    <p:sldId id="268" r:id="rId18"/>
    <p:sldId id="269" r:id="rId19"/>
    <p:sldId id="277" r:id="rId20"/>
    <p:sldId id="276" r:id="rId21"/>
    <p:sldId id="270" r:id="rId22"/>
    <p:sldId id="271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3TwfZq8jQ73y69SYwZVKBnZDw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313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678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88223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cfbc746fe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cfbc746f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fbc746f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cfbc746f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fbc746f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cfbc746f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646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fbc746fe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gcfbc746f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193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fbc746fe3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cfbc746fe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bc746fe3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cfbc746fe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fbc746fe3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cfbc746fe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5334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3" name="Google Shape;33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" name="Google Shape;35;p1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6" name="Google Shape;36;p1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7" name="Google Shape;37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9" name="Google Shape;39;p1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0" name="Google Shape;40;p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1" name="Google Shape;41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1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1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1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1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1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title"/>
          </p:nvPr>
        </p:nvSpPr>
        <p:spPr>
          <a:xfrm>
            <a:off x="1683198" y="33443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AD4C11"/>
              </a:buClr>
              <a:buSzPts val="2400"/>
              <a:buFont typeface="Times New Roman"/>
              <a:buNone/>
            </a:pPr>
            <a:r>
              <a:rPr lang="en-IN" sz="2400" b="1" dirty="0">
                <a:solidFill>
                  <a:srgbClr val="AD4C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 INSTITUTE OF ENGINEERING AND TECHNOLOGY</a:t>
            </a:r>
            <a:br>
              <a:rPr lang="en-IN" sz="2400" b="1" dirty="0">
                <a:solidFill>
                  <a:srgbClr val="AD4C11"/>
                </a:solidFill>
              </a:rPr>
            </a:b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Ibrahimpatnam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501 510, Hyderabad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Google Shape;148;p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149" name="Google Shape;149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150" name="Google Shape;150;p1"/>
          <p:cNvSpPr txBox="1">
            <a:spLocks noGrp="1"/>
          </p:cNvSpPr>
          <p:nvPr>
            <p:ph type="subTitle" idx="4294967295"/>
          </p:nvPr>
        </p:nvSpPr>
        <p:spPr>
          <a:xfrm>
            <a:off x="-57671" y="1734975"/>
            <a:ext cx="12307200" cy="14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lang="en-IN" sz="2200" b="1" i="0" u="none" strike="noStrike" cap="none" dirty="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Title:</a:t>
            </a:r>
            <a:endParaRPr dirty="0"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rPr lang="en-IN" sz="3200" b="1" i="0" u="none" strike="noStrike" cap="none" dirty="0">
                <a:solidFill>
                  <a:srgbClr val="AD4C1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Analysis using Machine Learning for Hoax URLs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endParaRPr sz="28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1" name="Google Shape;151;p1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245" y="371548"/>
            <a:ext cx="877087" cy="877088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/>
        </p:nvSpPr>
        <p:spPr>
          <a:xfrm flipH="1">
            <a:off x="506618" y="4431665"/>
            <a:ext cx="394516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Supervisor: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rebuchet MS"/>
                <a:sym typeface="Trebuchet MS"/>
              </a:rPr>
              <a:t>Dr. K. Thirupal Reddy</a:t>
            </a:r>
            <a:endParaRPr dirty="0"/>
          </a:p>
        </p:txBody>
      </p:sp>
      <p:sp>
        <p:nvSpPr>
          <p:cNvPr id="153" name="Google Shape;153;p1"/>
          <p:cNvSpPr txBox="1"/>
          <p:nvPr/>
        </p:nvSpPr>
        <p:spPr>
          <a:xfrm>
            <a:off x="6612402" y="4108221"/>
            <a:ext cx="53232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 PAVAN KALYAN   -18E11A0578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O.VENKATESH           -18E11A0577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SYED MUQTHAR ALI-18E11A0584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UDAY KIRAN          -18E11A0551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 SURYA PRAKASH -19E15A0508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"/>
          <p:cNvSpPr txBox="1"/>
          <p:nvPr/>
        </p:nvSpPr>
        <p:spPr>
          <a:xfrm>
            <a:off x="1503416" y="1150248"/>
            <a:ext cx="9144000" cy="98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ct val="80000"/>
              <a:buFont typeface="Noto Sans Symbols"/>
              <a:buNone/>
            </a:pPr>
            <a:r>
              <a:rPr lang="en-IN" sz="2800" b="1" i="0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Department of Computer Science and Engineering</a:t>
            </a:r>
            <a:r>
              <a:rPr lang="en-IN" sz="40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dirty="0"/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F7F7F7"/>
              </a:buClr>
              <a:buSzPct val="80000"/>
              <a:buFont typeface="Noto Sans Symbols"/>
              <a:buNone/>
            </a:pPr>
            <a:r>
              <a:rPr lang="en-IN" sz="2800" b="1" i="1" u="none" dirty="0">
                <a:solidFill>
                  <a:schemeClr val="dk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Minor Project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Google Shape;155;p1"/>
          <p:cNvSpPr txBox="1"/>
          <p:nvPr/>
        </p:nvSpPr>
        <p:spPr>
          <a:xfrm flipH="1">
            <a:off x="4102832" y="2909849"/>
            <a:ext cx="394516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D4C11"/>
                </a:solidFill>
                <a:latin typeface="Trebuchet MS"/>
                <a:ea typeface="Trebuchet MS"/>
                <a:cs typeface="Trebuchet MS"/>
                <a:sym typeface="Trebuchet MS"/>
              </a:rPr>
              <a:t> Final </a:t>
            </a:r>
            <a:r>
              <a:rPr lang="en-IN" sz="2400" b="1" dirty="0">
                <a:solidFill>
                  <a:srgbClr val="AD4C11"/>
                </a:solidFill>
                <a:latin typeface="Times New Roman" panose="02020603050405020304" pitchFamily="18" charset="0"/>
                <a:ea typeface="Trebuchet MS"/>
                <a:cs typeface="Times New Roman" panose="02020603050405020304" pitchFamily="18" charset="0"/>
                <a:sym typeface="Trebuchet MS"/>
              </a:rPr>
              <a:t>Review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AD4C11"/>
                </a:solidFill>
                <a:latin typeface="Trebuchet MS"/>
                <a:ea typeface="Trebuchet MS"/>
                <a:cs typeface="Trebuchet MS"/>
                <a:sym typeface="Trebuchet MS"/>
              </a:rPr>
              <a:t>February 2022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>
            <a:spLocks noGrp="1"/>
          </p:cNvSpPr>
          <p:nvPr>
            <p:ph type="title"/>
          </p:nvPr>
        </p:nvSpPr>
        <p:spPr>
          <a:xfrm>
            <a:off x="677334" y="434340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Design Methodology: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544319"/>
            <a:ext cx="8124338" cy="4127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 txBox="1"/>
          <p:nvPr/>
        </p:nvSpPr>
        <p:spPr>
          <a:xfrm>
            <a:off x="657597" y="762568"/>
            <a:ext cx="91035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438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R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URLs: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Any example URL is provided as a input.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 Extraction of URLs: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The input URL is extracted for further analysis.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 Hyperlink based features: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The URL is verified for hyperlink type.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228" name="Google Shape;228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558114" y="998014"/>
            <a:ext cx="93192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 Machine Learning Algorithms: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Here Support Vector Machine algorithm is used to predict more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accurately than compared with the previous methods.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e) Hoax Classification: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The classification is done after analyzing the structure of the URL and 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displayed in the result.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>
            <a:spLocks noGrp="1"/>
          </p:cNvSpPr>
          <p:nvPr>
            <p:ph type="ctrTitle"/>
          </p:nvPr>
        </p:nvSpPr>
        <p:spPr>
          <a:xfrm>
            <a:off x="800812" y="170862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UML Diagrams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ctrTitle"/>
          </p:nvPr>
        </p:nvSpPr>
        <p:spPr>
          <a:xfrm>
            <a:off x="988112" y="816638"/>
            <a:ext cx="8271600" cy="57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Diagram:</a:t>
            </a:r>
            <a:endParaRPr sz="2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39A46F-2DD2-4357-9216-7F33FA855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62" y="1289339"/>
            <a:ext cx="4229100" cy="47520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ctrTitle"/>
          </p:nvPr>
        </p:nvSpPr>
        <p:spPr>
          <a:xfrm>
            <a:off x="988112" y="95148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Diagram:</a:t>
            </a:r>
            <a:endParaRPr sz="2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A4ECF5-1E01-4986-821B-E38A6D19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31" y="1716712"/>
            <a:ext cx="5718218" cy="323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42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ctrTitle"/>
          </p:nvPr>
        </p:nvSpPr>
        <p:spPr>
          <a:xfrm>
            <a:off x="988112" y="95148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Diagram:</a:t>
            </a:r>
            <a:endParaRPr sz="2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0D19D3-1CD6-4C3F-9DBA-23EDDB090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413" y="1423830"/>
            <a:ext cx="5959546" cy="411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1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236" name="Google Shape;236;p9"/>
          <p:cNvSpPr txBox="1">
            <a:spLocks noGrp="1"/>
          </p:cNvSpPr>
          <p:nvPr>
            <p:ph type="ctrTitle"/>
          </p:nvPr>
        </p:nvSpPr>
        <p:spPr>
          <a:xfrm>
            <a:off x="988112" y="95148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2400" dirty="0">
                <a:solidFill>
                  <a:schemeClr val="bg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Activity Diagram:</a:t>
            </a:r>
            <a:endParaRPr sz="2400" dirty="0">
              <a:solidFill>
                <a:schemeClr val="bg2">
                  <a:lumMod val="5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95EB9-0A39-4B3F-9A0B-B2ED5FADC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011" y="1459611"/>
            <a:ext cx="4333240" cy="45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1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fbc746fe3_0_6"/>
          <p:cNvSpPr txBox="1">
            <a:spLocks noGrp="1"/>
          </p:cNvSpPr>
          <p:nvPr>
            <p:ph type="ctrTitle"/>
          </p:nvPr>
        </p:nvSpPr>
        <p:spPr>
          <a:xfrm>
            <a:off x="800812" y="170862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Sample Code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cfbc746fe3_0_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pic>
        <p:nvPicPr>
          <p:cNvPr id="244" name="Google Shape;244;gcfbc746fe3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88" y="1251750"/>
            <a:ext cx="7905024" cy="47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bc746fe3_0_0"/>
          <p:cNvSpPr txBox="1">
            <a:spLocks noGrp="1"/>
          </p:cNvSpPr>
          <p:nvPr>
            <p:ph type="ctrTitle"/>
          </p:nvPr>
        </p:nvSpPr>
        <p:spPr>
          <a:xfrm>
            <a:off x="800812" y="92123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cfbc746fe3_0_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1692C-E537-4DE7-8AE7-18A8AD3A3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90" y="1539528"/>
            <a:ext cx="7346812" cy="37789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bc746fe3_0_0"/>
          <p:cNvSpPr txBox="1">
            <a:spLocks noGrp="1"/>
          </p:cNvSpPr>
          <p:nvPr>
            <p:ph type="ctrTitle"/>
          </p:nvPr>
        </p:nvSpPr>
        <p:spPr>
          <a:xfrm>
            <a:off x="800812" y="92123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cfbc746fe3_0_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912C3-7F77-4333-8F27-1DBB2315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42" y="1565926"/>
            <a:ext cx="7269370" cy="40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 txBox="1">
            <a:spLocks noGrp="1"/>
          </p:cNvSpPr>
          <p:nvPr>
            <p:ph type="title"/>
          </p:nvPr>
        </p:nvSpPr>
        <p:spPr>
          <a:xfrm>
            <a:off x="684212" y="682048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Table of Contents: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Google Shape;162;p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164" name="Google Shape;164;p2"/>
          <p:cNvSpPr txBox="1"/>
          <p:nvPr/>
        </p:nvSpPr>
        <p:spPr>
          <a:xfrm>
            <a:off x="684212" y="1895164"/>
            <a:ext cx="41082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Methodology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Code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bc746fe3_0_0"/>
          <p:cNvSpPr txBox="1">
            <a:spLocks noGrp="1"/>
          </p:cNvSpPr>
          <p:nvPr>
            <p:ph type="ctrTitle"/>
          </p:nvPr>
        </p:nvSpPr>
        <p:spPr>
          <a:xfrm>
            <a:off x="800812" y="92123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cfbc746fe3_0_0"/>
          <p:cNvSpPr txBox="1"/>
          <p:nvPr/>
        </p:nvSpPr>
        <p:spPr>
          <a:xfrm>
            <a:off x="800812" y="1757513"/>
            <a:ext cx="8991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Machine Learning domain we had created a detection method which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efficient result.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cfbc746fe3_0_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4922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>
            <a:spLocks noGrp="1"/>
          </p:cNvSpPr>
          <p:nvPr>
            <p:ph type="title"/>
          </p:nvPr>
        </p:nvSpPr>
        <p:spPr>
          <a:xfrm>
            <a:off x="600392" y="4921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References: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600400" y="1811125"/>
            <a:ext cx="9522394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https://ieeexplore.ieee.org/document/9396014.://ieeexplore.ieee.org/document/9396014.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-IN" sz="2000" dirty="0">
                <a:solidFill>
                  <a:schemeClr val="dk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https://www.analyticsvidhya.com/blog/2017</a:t>
            </a:r>
            <a:r>
              <a:rPr lang="en-IN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09/understanding-support-vector-machine-example-code/.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>
            <a:spLocks noGrp="1"/>
          </p:cNvSpPr>
          <p:nvPr>
            <p:ph type="title"/>
          </p:nvPr>
        </p:nvSpPr>
        <p:spPr>
          <a:xfrm>
            <a:off x="3261124" y="2563529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Trebuchet MS"/>
              <a:buNone/>
            </a:pP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397932" y="342554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Abstract: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  <p:sp>
        <p:nvSpPr>
          <p:cNvPr id="172" name="Google Shape;172;p3"/>
          <p:cNvSpPr txBox="1"/>
          <p:nvPr/>
        </p:nvSpPr>
        <p:spPr>
          <a:xfrm>
            <a:off x="646111" y="151924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7F7F7"/>
              </a:buClr>
              <a:buSzPts val="1600"/>
              <a:buFont typeface="Noto Sans Symbols"/>
              <a:buNone/>
            </a:pPr>
            <a:endParaRPr sz="2000" b="0" i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3"/>
          <p:cNvSpPr txBox="1"/>
          <p:nvPr/>
        </p:nvSpPr>
        <p:spPr>
          <a:xfrm>
            <a:off x="210466" y="1147715"/>
            <a:ext cx="10528800" cy="3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internet is full of websites that are either fake, fraudulent or a scam.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evolution of the internet has brought with it a number of extremely convenient advances in the way we shop, bank, and interact with the world around us.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large number of people buy things online and pay for them using various online payment platforms. Several websites require users to enter sensitive data in order to authenticate.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phishing websites make use of this information for various purposes.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 application is developed to identify the URL type.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fbc746fe3_0_15"/>
          <p:cNvSpPr txBox="1">
            <a:spLocks noGrp="1"/>
          </p:cNvSpPr>
          <p:nvPr>
            <p:ph type="ctrTitle"/>
          </p:nvPr>
        </p:nvSpPr>
        <p:spPr>
          <a:xfrm>
            <a:off x="800812" y="92123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System Requirements:</a:t>
            </a:r>
            <a:endParaRPr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9" name="Google Shape;179;gcfbc746fe3_0_15"/>
          <p:cNvSpPr txBox="1"/>
          <p:nvPr/>
        </p:nvSpPr>
        <p:spPr>
          <a:xfrm>
            <a:off x="800812" y="1757513"/>
            <a:ext cx="8991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ARM 64 bit processor</a:t>
            </a:r>
            <a:b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4GB RAM</a:t>
            </a:r>
            <a:b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16GB ROM.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gcfbc746fe3_0_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bc746fe3_0_21"/>
          <p:cNvSpPr txBox="1">
            <a:spLocks noGrp="1"/>
          </p:cNvSpPr>
          <p:nvPr>
            <p:ph type="ctrTitle"/>
          </p:nvPr>
        </p:nvSpPr>
        <p:spPr>
          <a:xfrm>
            <a:off x="800812" y="921237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cfbc746fe3_0_21"/>
          <p:cNvSpPr txBox="1"/>
          <p:nvPr/>
        </p:nvSpPr>
        <p:spPr>
          <a:xfrm>
            <a:off x="800812" y="1757513"/>
            <a:ext cx="89910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cfbc746fe3_0_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>
            <a:spLocks noGrp="1"/>
          </p:cNvSpPr>
          <p:nvPr>
            <p:ph type="ctrTitle"/>
          </p:nvPr>
        </p:nvSpPr>
        <p:spPr>
          <a:xfrm>
            <a:off x="598170" y="-11938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Introduction: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837994" y="1336266"/>
            <a:ext cx="97764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input URL is taken from the user.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part of the URL is analysed with the predefined values.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is used to classify that the URL is legitimate or phishing. 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cfbc746fe3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00" y="1583325"/>
            <a:ext cx="7015050" cy="4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cfbc746fe3_0_27"/>
          <p:cNvSpPr txBox="1">
            <a:spLocks noGrp="1"/>
          </p:cNvSpPr>
          <p:nvPr>
            <p:ph type="ctrTitle"/>
          </p:nvPr>
        </p:nvSpPr>
        <p:spPr>
          <a:xfrm>
            <a:off x="818262" y="415162"/>
            <a:ext cx="82716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/>
                <a:ea typeface="Times New Roman"/>
                <a:cs typeface="Times New Roman"/>
                <a:sym typeface="Times New Roman"/>
              </a:rPr>
              <a:t>Definition of a URL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ctrTitle"/>
          </p:nvPr>
        </p:nvSpPr>
        <p:spPr>
          <a:xfrm>
            <a:off x="913370" y="-2310858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Existing system:</a:t>
            </a:r>
            <a:endParaRPr dirty="0"/>
          </a:p>
        </p:txBody>
      </p:sp>
      <p:sp>
        <p:nvSpPr>
          <p:cNvPr id="206" name="Google Shape;206;p5"/>
          <p:cNvSpPr txBox="1"/>
          <p:nvPr/>
        </p:nvSpPr>
        <p:spPr>
          <a:xfrm>
            <a:off x="605403" y="1680603"/>
            <a:ext cx="845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Logistic Regression algorithm for detection of Phishing URLs the 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accuracy is around 94 percentage.</a:t>
            </a:r>
            <a:b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new algorithm is tested for the improvement in the prediction.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ctrTitle"/>
          </p:nvPr>
        </p:nvSpPr>
        <p:spPr>
          <a:xfrm>
            <a:off x="913370" y="-2310858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IN" sz="36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Proposed System:</a:t>
            </a:r>
            <a:endParaRPr dirty="0"/>
          </a:p>
        </p:txBody>
      </p:sp>
      <p:sp>
        <p:nvSpPr>
          <p:cNvPr id="206" name="Google Shape;206;p5"/>
          <p:cNvSpPr txBox="1"/>
          <p:nvPr/>
        </p:nvSpPr>
        <p:spPr>
          <a:xfrm>
            <a:off x="605403" y="1680603"/>
            <a:ext cx="8453100" cy="186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URL detection is done by using Support Vector Machine(SVM) and also with the help of Random Forest Classifier(RFC).</a:t>
            </a:r>
            <a:b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IN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these algorithms there is a slight change in the predicted results which is improved to more accuracy.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Hoax URLs detection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601227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595</Words>
  <Application>Microsoft Office PowerPoint</Application>
  <PresentationFormat>Widescreen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Noto Sans Symbols</vt:lpstr>
      <vt:lpstr>Times New Roman</vt:lpstr>
      <vt:lpstr>Trebuchet MS</vt:lpstr>
      <vt:lpstr>Facet</vt:lpstr>
      <vt:lpstr>BHARAT INSTITUTE OF ENGINEERING AND TECHNOLOGY Ibrahimpatnam – 501 510, Hyderabad</vt:lpstr>
      <vt:lpstr>Table of Contents:</vt:lpstr>
      <vt:lpstr>Abstract:</vt:lpstr>
      <vt:lpstr>System Requirements:</vt:lpstr>
      <vt:lpstr>Software Requirements:</vt:lpstr>
      <vt:lpstr> Introduction:</vt:lpstr>
      <vt:lpstr>Definition of a URL</vt:lpstr>
      <vt:lpstr>Existing system:</vt:lpstr>
      <vt:lpstr>Proposed System:</vt:lpstr>
      <vt:lpstr>Design Methodology:</vt:lpstr>
      <vt:lpstr>PowerPoint Presentation</vt:lpstr>
      <vt:lpstr>PowerPoint Presentation</vt:lpstr>
      <vt:lpstr>UML Diagrams</vt:lpstr>
      <vt:lpstr>Class Diagram:</vt:lpstr>
      <vt:lpstr>Sequence Diagram:</vt:lpstr>
      <vt:lpstr>Activity Diagram:</vt:lpstr>
      <vt:lpstr>Sample Code</vt:lpstr>
      <vt:lpstr>Results:</vt:lpstr>
      <vt:lpstr>Results:</vt:lpstr>
      <vt:lpstr>Conclusion:</vt:lpstr>
      <vt:lpstr>References:</vt:lpstr>
      <vt:lpstr>Thank you..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BHARAT INSTITUTE OF ENGINEERING AND TECHNOLOGY Ibrahimpatnam – 501 510, Hyderabad</dc:title>
  <dc:creator>Harishma Reddy</dc:creator>
  <cp:lastModifiedBy>badamudayguptha@gmail.com</cp:lastModifiedBy>
  <cp:revision>9</cp:revision>
  <dcterms:created xsi:type="dcterms:W3CDTF">2018-07-26T16:16:09Z</dcterms:created>
  <dcterms:modified xsi:type="dcterms:W3CDTF">2022-02-21T02:38:00Z</dcterms:modified>
</cp:coreProperties>
</file>