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19" Type="http://schemas.openxmlformats.org/officeDocument/2006/relationships/font" Target="fonts/SourceSansPro-boldItalic.fntdata"/><Relationship Id="rId18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5.png"/><Relationship Id="rId21" Type="http://schemas.openxmlformats.org/officeDocument/2006/relationships/image" Target="../media/image27.png"/><Relationship Id="rId24" Type="http://schemas.openxmlformats.org/officeDocument/2006/relationships/image" Target="../media/image21.png"/><Relationship Id="rId23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26" Type="http://schemas.openxmlformats.org/officeDocument/2006/relationships/image" Target="../media/image22.png"/><Relationship Id="rId25" Type="http://schemas.openxmlformats.org/officeDocument/2006/relationships/image" Target="../media/image26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29" Type="http://schemas.openxmlformats.org/officeDocument/2006/relationships/image" Target="../media/image31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31" Type="http://schemas.openxmlformats.org/officeDocument/2006/relationships/image" Target="../media/image36.png"/><Relationship Id="rId30" Type="http://schemas.openxmlformats.org/officeDocument/2006/relationships/image" Target="../media/image30.png"/><Relationship Id="rId11" Type="http://schemas.openxmlformats.org/officeDocument/2006/relationships/image" Target="../media/image12.png"/><Relationship Id="rId33" Type="http://schemas.openxmlformats.org/officeDocument/2006/relationships/image" Target="../media/image32.png"/><Relationship Id="rId10" Type="http://schemas.openxmlformats.org/officeDocument/2006/relationships/image" Target="../media/image11.png"/><Relationship Id="rId32" Type="http://schemas.openxmlformats.org/officeDocument/2006/relationships/image" Target="../media/image33.png"/><Relationship Id="rId13" Type="http://schemas.openxmlformats.org/officeDocument/2006/relationships/image" Target="../media/image16.png"/><Relationship Id="rId35" Type="http://schemas.openxmlformats.org/officeDocument/2006/relationships/image" Target="../media/image34.png"/><Relationship Id="rId12" Type="http://schemas.openxmlformats.org/officeDocument/2006/relationships/image" Target="../media/image13.png"/><Relationship Id="rId34" Type="http://schemas.openxmlformats.org/officeDocument/2006/relationships/image" Target="../media/image35.png"/><Relationship Id="rId15" Type="http://schemas.openxmlformats.org/officeDocument/2006/relationships/image" Target="../media/image17.png"/><Relationship Id="rId37" Type="http://schemas.openxmlformats.org/officeDocument/2006/relationships/image" Target="../media/image38.png"/><Relationship Id="rId14" Type="http://schemas.openxmlformats.org/officeDocument/2006/relationships/image" Target="../media/image15.png"/><Relationship Id="rId36" Type="http://schemas.openxmlformats.org/officeDocument/2006/relationships/image" Target="../media/image40.png"/><Relationship Id="rId17" Type="http://schemas.openxmlformats.org/officeDocument/2006/relationships/image" Target="../media/image14.png"/><Relationship Id="rId39" Type="http://schemas.openxmlformats.org/officeDocument/2006/relationships/hyperlink" Target="https://picons.me/" TargetMode="External"/><Relationship Id="rId16" Type="http://schemas.openxmlformats.org/officeDocument/2006/relationships/image" Target="../media/image18.png"/><Relationship Id="rId38" Type="http://schemas.openxmlformats.org/officeDocument/2006/relationships/image" Target="../media/image39.png"/><Relationship Id="rId19" Type="http://schemas.openxmlformats.org/officeDocument/2006/relationships/image" Target="../media/image24.png"/><Relationship Id="rId18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ages-staging.18f.gov/brand/#colors" TargetMode="External"/><Relationship Id="rId3" Type="http://schemas.openxmlformats.org/officeDocument/2006/relationships/image" Target="../media/image4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for Presentation">
    <p:bg>
      <p:bgPr>
        <a:solidFill>
          <a:srgbClr val="1C304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18450" y="525012"/>
            <a:ext cx="7386600" cy="165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5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000"/>
            </a:lvl2pPr>
            <a:lvl3pPr lvl="2" rtl="0" algn="ctr">
              <a:spcBef>
                <a:spcPts val="0"/>
              </a:spcBef>
              <a:buSzPct val="100000"/>
              <a:defRPr sz="5000"/>
            </a:lvl3pPr>
            <a:lvl4pPr lvl="3" rtl="0" algn="ctr">
              <a:spcBef>
                <a:spcPts val="0"/>
              </a:spcBef>
              <a:buSzPct val="100000"/>
              <a:defRPr sz="5000"/>
            </a:lvl4pPr>
            <a:lvl5pPr lvl="4" rtl="0" algn="ctr">
              <a:spcBef>
                <a:spcPts val="0"/>
              </a:spcBef>
              <a:buSzPct val="100000"/>
              <a:defRPr sz="5000"/>
            </a:lvl5pPr>
            <a:lvl6pPr lvl="5" rtl="0" algn="ctr">
              <a:spcBef>
                <a:spcPts val="0"/>
              </a:spcBef>
              <a:buSzPct val="100000"/>
              <a:defRPr sz="5000"/>
            </a:lvl6pPr>
            <a:lvl7pPr lvl="6" rtl="0" algn="ctr">
              <a:spcBef>
                <a:spcPts val="0"/>
              </a:spcBef>
              <a:buSzPct val="100000"/>
              <a:defRPr sz="5000"/>
            </a:lvl7pPr>
            <a:lvl8pPr lvl="7" rtl="0" algn="ctr">
              <a:spcBef>
                <a:spcPts val="0"/>
              </a:spcBef>
              <a:buSzPct val="100000"/>
              <a:defRPr sz="5000"/>
            </a:lvl8pPr>
            <a:lvl9pPr lvl="8" rtl="0" algn="ctr">
              <a:spcBef>
                <a:spcPts val="0"/>
              </a:spcBef>
              <a:buSzPct val="100000"/>
              <a:defRPr sz="5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35280" y="2270704"/>
            <a:ext cx="43893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ct val="100000"/>
              <a:buNone/>
              <a:defRPr sz="1400">
                <a:solidFill>
                  <a:srgbClr val="00C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9" y="4438374"/>
            <a:ext cx="329349" cy="3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Dark - 3 column bullets">
    <p:bg>
      <p:bgPr>
        <a:solidFill>
          <a:srgbClr val="1C30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737118" y="2495159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23392" y="2495159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5909667" y="2495159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815525" y="1865323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811575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3375583" y="1865323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371633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5993434" y="1865323"/>
            <a:ext cx="467100" cy="4671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89484" y="1876000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1 column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712850" y="289401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3399" y="1662375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2pPr>
            <a:lvl3pPr lvl="2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3pPr>
            <a:lvl4pPr lvl="3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4pPr>
            <a:lvl5pPr lvl="4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5pPr>
            <a:lvl6pPr lvl="5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6pPr>
            <a:lvl7pPr lvl="6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7pPr>
            <a:lvl8pPr lvl="7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8pPr>
            <a:lvl9pPr lvl="8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5280" y="1722019"/>
            <a:ext cx="3617700" cy="26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75869" y="1745269"/>
            <a:ext cx="3617699" cy="26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3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3 column 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37118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435775" y="4943725"/>
            <a:ext cx="116700" cy="1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323392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>
            <a:off x="815525" y="1841948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11575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83" name="Shape 83"/>
          <p:cNvSpPr/>
          <p:nvPr/>
        </p:nvSpPr>
        <p:spPr>
          <a:xfrm>
            <a:off x="3375583" y="1841948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371633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x="5993434" y="1841948"/>
            <a:ext cx="467100" cy="467100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989484" y="1852625"/>
            <a:ext cx="467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 icon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493787" y="1694407"/>
            <a:ext cx="2622900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815525" y="1804118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49049" y="1804118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027312" y="1694407"/>
            <a:ext cx="2622899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1493787" y="3313631"/>
            <a:ext cx="2622900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815525" y="3427125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349049" y="3427125"/>
            <a:ext cx="611400" cy="611400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27312" y="3313631"/>
            <a:ext cx="2622899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12850" y="289401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2 column icons">
    <p:bg>
      <p:bgPr>
        <a:solidFill>
          <a:srgbClr val="00C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493787" y="1694407"/>
            <a:ext cx="2622900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815525" y="1804118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9049" y="1804118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27312" y="1694407"/>
            <a:ext cx="2622899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1493787" y="3313631"/>
            <a:ext cx="2622900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815525" y="3427125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349049" y="3427125"/>
            <a:ext cx="611400" cy="61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027312" y="3313631"/>
            <a:ext cx="2622899" cy="8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712850" y="289401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 boxes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829100" y="1789525"/>
            <a:ext cx="1403700" cy="213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73513" y="3007750"/>
            <a:ext cx="1278900" cy="82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2359300" y="1789525"/>
            <a:ext cx="1403700" cy="213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2403713" y="3007750"/>
            <a:ext cx="1278900" cy="82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3889500" y="1789525"/>
            <a:ext cx="1403700" cy="213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3933913" y="3007750"/>
            <a:ext cx="1278900" cy="82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5419700" y="1789525"/>
            <a:ext cx="1403700" cy="213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120" name="Shape 120"/>
          <p:cNvSpPr txBox="1"/>
          <p:nvPr>
            <p:ph idx="5" type="body"/>
          </p:nvPr>
        </p:nvSpPr>
        <p:spPr>
          <a:xfrm>
            <a:off x="5464113" y="3007750"/>
            <a:ext cx="1278900" cy="82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6949900" y="1789525"/>
            <a:ext cx="1403700" cy="213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6994313" y="3007750"/>
            <a:ext cx="1278900" cy="82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rge Photo">
    <p:bg>
      <p:bgPr>
        <a:solidFill>
          <a:srgbClr val="66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30901" l="6272" r="11416" t="6909"/>
          <a:stretch/>
        </p:blipFill>
        <p:spPr>
          <a:xfrm>
            <a:off x="-9524" y="-39168"/>
            <a:ext cx="9162900" cy="5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868900" y="3578887"/>
            <a:ext cx="4891200" cy="9759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t" bIns="167425" lIns="167425" rIns="167425" tIns="167425">
            <a:noAutofit/>
          </a:bodyPr>
          <a:lstStyle/>
          <a:p>
            <a:pPr indent="88900" lvl="1" marL="0" marR="0" rtl="0" algn="l">
              <a:spcBef>
                <a:spcPts val="700"/>
              </a:spcBef>
              <a:buNone/>
            </a:pPr>
            <a:r>
              <a:t/>
            </a:r>
            <a:endParaRPr b="0" i="1" sz="1700" u="none" cap="none" strike="noStrike">
              <a:solidFill>
                <a:srgbClr val="26818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4035650" y="3697025"/>
            <a:ext cx="4489800" cy="1048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3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Blue Section Title 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30901" l="47425" r="11420" t="6909"/>
          <a:stretch/>
        </p:blipFill>
        <p:spPr>
          <a:xfrm>
            <a:off x="4572000" y="-42839"/>
            <a:ext cx="4619100" cy="5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-47100" y="-11850"/>
            <a:ext cx="4619100" cy="52158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0" y="4881625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718656" y="614725"/>
            <a:ext cx="34947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5275" y="1722025"/>
            <a:ext cx="3515700" cy="26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subTitle"/>
          </p:nvPr>
        </p:nvSpPr>
        <p:spPr>
          <a:xfrm>
            <a:off x="718649" y="292250"/>
            <a:ext cx="35463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le for Print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712839" y="536231"/>
            <a:ext cx="7386600" cy="92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5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729680" y="2287533"/>
            <a:ext cx="43893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ct val="100000"/>
              <a:buNone/>
              <a:defRPr sz="1400">
                <a:solidFill>
                  <a:srgbClr val="1C30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438375"/>
            <a:ext cx="329350" cy="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 1 1">
    <p:bg>
      <p:bgPr>
        <a:solidFill>
          <a:srgbClr val="1C304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37118" y="3585135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41" name="Shape 1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2850" y="289400"/>
            <a:ext cx="82122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to use in presentations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master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use in your presentation (Slide&gt;Edit master) </a:t>
            </a:r>
          </a:p>
        </p:txBody>
      </p:sp>
      <p:pic>
        <p:nvPicPr>
          <p:cNvPr descr="thin-0001_compose_write_pencil_new.png"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332" y="12612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19_mobile_iphon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81" y="1268637"/>
            <a:ext cx="628449" cy="62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0_ipad_reading_mobile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074" y="126864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1_calendar_month_day_planner.pn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950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7_stopwatch_timer_running_time.png"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875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2_flag.png"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801" y="205842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3_search_find_zoom.png"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2476" y="132277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42_attachment.png" id="152" name="Shape 1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05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2_settings_gears_preferences_gearbox.png" id="153" name="Shape 1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100" y="130852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5_settings_tools_configuration_preferences.png" id="154" name="Shape 1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225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70_paper_role.png" id="155" name="Shape 1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640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00_to_do_list_reminder_done.png" id="156" name="Shape 1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99075" y="120239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28_upload_load_share.png" id="157" name="Shape 1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23950" y="1184087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43_rotate_clockwise.png"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28600" y="2138362"/>
            <a:ext cx="599525" cy="59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3_delete_exit_remove_close.png" id="159" name="Shape 1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025" y="3077561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4_ok_successful_check.png" id="160" name="Shape 16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20662" y="3048649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07_list_checkbox_todo_done.png" id="161" name="Shape 1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91050" y="3063099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81_chat_message_discussion_bubble_reply_conversation.png" id="162" name="Shape 16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002476" y="3118602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10_support_help_talk_call.png" id="163" name="Shape 16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329075" y="2957986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58_database_raid.png" id="164" name="Shape 16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73300" y="3781903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3_graph_columns_growth_statistics.png" id="165" name="Shape 16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83862" y="3828303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4_graph_columns_drop_statistics.png" id="166" name="Shape 16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189062" y="3799853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50_attention_error_alert_caution.png" id="167" name="Shape 16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402600" y="3764703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1_like_thumb_up_vote.png" id="168" name="Shape 16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54057" y="3703078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2_dislike_thumb_down_vote.png" id="169" name="Shape 16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445131" y="3764703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99_user_profile_avatar_man_male.png" id="170" name="Shape 17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402600" y="29579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0_user_profile_avatar_woman_female.png" id="171" name="Shape 17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433281" y="29579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4_users_profile_group_couple_man_woman.png" id="172" name="Shape 17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07407" y="29579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9_user_profile_avatar_man_male.png" id="173" name="Shape 17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244250" y="20830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0_business_tie_user_profile_avatar_man_male.png" id="174" name="Shape 17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402600" y="20830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1_young_boy_user_profile_avatar_man_male.png" id="175" name="Shape 17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26831" y="2083074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2_user_profile_avatar_girl_woman_female.png" id="176" name="Shape 17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407407" y="1992099"/>
            <a:ext cx="654825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5975550" y="3830229"/>
            <a:ext cx="761274" cy="76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66_weather_snow_flake_winter.png" id="178" name="Shape 17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228837" y="3027162"/>
            <a:ext cx="654825" cy="65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9_group_users_circle.png" id="179" name="Shape 179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209950" y="2065112"/>
            <a:ext cx="654825" cy="65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32_security_lock.png" id="180" name="Shape 18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8002476" y="3852957"/>
            <a:ext cx="654825" cy="65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40_map_path_navigation_location_treasure_hunt.png" id="181" name="Shape 18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949812" y="3830229"/>
            <a:ext cx="654825" cy="6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For a preview of additional icons (including free social icons) available visit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39"/>
              </a:rPr>
              <a:t>https://picons.me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 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712850" y="289401"/>
            <a:ext cx="7386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18F Brand Colors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these colors to your custom color swatches in Google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Download color palettes for use with adobe and apple software here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https://pages-staging.18f.gov/brand/#colors</a:t>
            </a:r>
            <a:r>
              <a:rPr lang="en" sz="10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794975" y="1589940"/>
            <a:ext cx="808500" cy="80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800575" y="1589940"/>
            <a:ext cx="808500" cy="808500"/>
          </a:xfrm>
          <a:prstGeom prst="rect">
            <a:avLst/>
          </a:prstGeom>
          <a:solidFill>
            <a:srgbClr val="B3E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806175" y="1589940"/>
            <a:ext cx="808500" cy="808500"/>
          </a:xfrm>
          <a:prstGeom prst="rect">
            <a:avLst/>
          </a:prstGeom>
          <a:solidFill>
            <a:srgbClr val="00C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811775" y="1589940"/>
            <a:ext cx="808500" cy="808500"/>
          </a:xfrm>
          <a:prstGeom prst="rect">
            <a:avLst/>
          </a:prstGeom>
          <a:solidFill>
            <a:srgbClr val="046B99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817375" y="1589940"/>
            <a:ext cx="808500" cy="808500"/>
          </a:xfrm>
          <a:prstGeom prst="rect">
            <a:avLst/>
          </a:prstGeom>
          <a:solidFill>
            <a:srgbClr val="1C304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712075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#FFFFF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7177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Light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#B3EFFF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723381" y="2398440"/>
            <a:ext cx="891299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#00CFFF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7289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Medium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#046B99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345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Dark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#1C304A</a:t>
            </a:r>
          </a:p>
        </p:txBody>
      </p:sp>
      <p:sp>
        <p:nvSpPr>
          <p:cNvPr id="196" name="Shape 196"/>
          <p:cNvSpPr/>
          <p:nvPr/>
        </p:nvSpPr>
        <p:spPr>
          <a:xfrm>
            <a:off x="5822975" y="1589940"/>
            <a:ext cx="808500" cy="80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7401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773" y="1074050"/>
            <a:ext cx="1692974" cy="29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ivider Blue">
    <p:bg>
      <p:bgPr>
        <a:solidFill>
          <a:srgbClr val="00C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Dark Blue">
    <p:bg>
      <p:bgPr>
        <a:solidFill>
          <a:srgbClr val="1C304A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White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746072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046B9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LG quote">
    <p:bg>
      <p:bgPr>
        <a:solidFill>
          <a:srgbClr val="00C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LG quote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1 column">
    <p:bg>
      <p:bgPr>
        <a:solidFill>
          <a:srgbClr val="1C304A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712850" y="289401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3399" y="1654657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2 column">
    <p:bg>
      <p:bgPr>
        <a:solidFill>
          <a:srgbClr val="1C304A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718661" y="614726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97434" y="1714063"/>
            <a:ext cx="3617700" cy="26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5869" y="1737313"/>
            <a:ext cx="3617699" cy="26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subTitle"/>
          </p:nvPr>
        </p:nvSpPr>
        <p:spPr>
          <a:xfrm>
            <a:off x="718647" y="292250"/>
            <a:ext cx="5017500" cy="667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718450" y="525012"/>
            <a:ext cx="7386600" cy="165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Crawl / Walk / Run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735280" y="2270704"/>
            <a:ext cx="43893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Turning strategy into action</a:t>
            </a:r>
          </a:p>
        </p:txBody>
      </p:sp>
      <p:sp>
        <p:nvSpPr>
          <p:cNvPr id="209" name="Shape 209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712850" y="536200"/>
            <a:ext cx="80805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be ambitious, don’t worry about practicality for now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bullet points are okay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737118" y="720000"/>
            <a:ext cx="2925300" cy="156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323392" y="720000"/>
            <a:ext cx="2925300" cy="156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909667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 100 years</a:t>
            </a:r>
            <a:r>
              <a:rPr lang="en"/>
              <a:t>, what will NCIC be like?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737118" y="720000"/>
            <a:ext cx="2925300" cy="156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323392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909667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3323392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C304A"/>
                </a:solidFill>
              </a:rPr>
              <a:t>In 15 years</a:t>
            </a:r>
            <a:r>
              <a:rPr lang="en">
                <a:solidFill>
                  <a:srgbClr val="1C304A"/>
                </a:solidFill>
              </a:rPr>
              <a:t>, what will NCIC be like? What will get us towards that 100 year dream?</a:t>
            </a:r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In 100 years...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737118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1C30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323392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909667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737118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 5 years</a:t>
            </a:r>
            <a:r>
              <a:rPr lang="en"/>
              <a:t>, what will NCIC be like? What will get us started down this path?</a:t>
            </a:r>
          </a:p>
        </p:txBody>
      </p:sp>
      <p:sp>
        <p:nvSpPr>
          <p:cNvPr id="240" name="Shape 240"/>
          <p:cNvSpPr txBox="1"/>
          <p:nvPr>
            <p:ph idx="4294967295" type="body"/>
          </p:nvPr>
        </p:nvSpPr>
        <p:spPr>
          <a:xfrm>
            <a:off x="3323392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In 15 years...</a:t>
            </a: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In 100 years...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737118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1C30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323392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909667" y="720000"/>
            <a:ext cx="2925300" cy="1569900"/>
          </a:xfrm>
          <a:prstGeom prst="chevron">
            <a:avLst>
              <a:gd fmla="val 50000" name="adj"/>
            </a:avLst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737118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 5 years</a:t>
            </a:r>
            <a:r>
              <a:rPr lang="en"/>
              <a:t>, what will NCIC be like? What will get us started down this path?</a:t>
            </a:r>
          </a:p>
        </p:txBody>
      </p: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3323392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C304A"/>
                </a:solidFill>
              </a:rPr>
              <a:t>In 15 years</a:t>
            </a:r>
            <a:r>
              <a:rPr lang="en">
                <a:solidFill>
                  <a:srgbClr val="1C304A"/>
                </a:solidFill>
              </a:rPr>
              <a:t>, what will NCIC be like? What will get us towards that 100 year dream?</a:t>
            </a: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5909667" y="2471784"/>
            <a:ext cx="2258100" cy="13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 100 years</a:t>
            </a:r>
            <a:r>
              <a:rPr lang="en"/>
              <a:t>, what will NCIC be like?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 statements: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100 years: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15 years: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5 years: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