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Helvetica Neue"/>
      <p:regular r:id="rId52"/>
      <p:bold r:id="rId53"/>
      <p:italic r:id="rId54"/>
      <p:boldItalic r:id="rId55"/>
    </p:embeddedFont>
    <p:embeddedFont>
      <p:font typeface="Source Sans Pr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57" Type="http://schemas.openxmlformats.org/officeDocument/2006/relationships/font" Target="fonts/SourceSansPro-bold.fntdata"/><Relationship Id="rId12" Type="http://schemas.openxmlformats.org/officeDocument/2006/relationships/slide" Target="slides/slide8.xml"/><Relationship Id="rId56" Type="http://schemas.openxmlformats.org/officeDocument/2006/relationships/font" Target="fonts/SourceSansPro-regular.fntdata"/><Relationship Id="rId15" Type="http://schemas.openxmlformats.org/officeDocument/2006/relationships/slide" Target="slides/slide11.xml"/><Relationship Id="rId59" Type="http://schemas.openxmlformats.org/officeDocument/2006/relationships/font" Target="fonts/SourceSansPro-boldItalic.fntdata"/><Relationship Id="rId14" Type="http://schemas.openxmlformats.org/officeDocument/2006/relationships/slide" Target="slides/slide10.xml"/><Relationship Id="rId58" Type="http://schemas.openxmlformats.org/officeDocument/2006/relationships/font" Target="fonts/SourceSansPr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22" Type="http://schemas.openxmlformats.org/officeDocument/2006/relationships/image" Target="../media/image29.png"/><Relationship Id="rId21" Type="http://schemas.openxmlformats.org/officeDocument/2006/relationships/image" Target="../media/image20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26" Type="http://schemas.openxmlformats.org/officeDocument/2006/relationships/image" Target="../media/image23.png"/><Relationship Id="rId25" Type="http://schemas.openxmlformats.org/officeDocument/2006/relationships/image" Target="../media/image26.png"/><Relationship Id="rId28" Type="http://schemas.openxmlformats.org/officeDocument/2006/relationships/image" Target="../media/image31.png"/><Relationship Id="rId27" Type="http://schemas.openxmlformats.org/officeDocument/2006/relationships/image" Target="../media/image27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29" Type="http://schemas.openxmlformats.org/officeDocument/2006/relationships/image" Target="../media/image30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31" Type="http://schemas.openxmlformats.org/officeDocument/2006/relationships/image" Target="../media/image34.png"/><Relationship Id="rId30" Type="http://schemas.openxmlformats.org/officeDocument/2006/relationships/image" Target="../media/image28.png"/><Relationship Id="rId11" Type="http://schemas.openxmlformats.org/officeDocument/2006/relationships/image" Target="../media/image14.png"/><Relationship Id="rId33" Type="http://schemas.openxmlformats.org/officeDocument/2006/relationships/image" Target="../media/image32.png"/><Relationship Id="rId10" Type="http://schemas.openxmlformats.org/officeDocument/2006/relationships/image" Target="../media/image12.png"/><Relationship Id="rId32" Type="http://schemas.openxmlformats.org/officeDocument/2006/relationships/image" Target="../media/image33.png"/><Relationship Id="rId13" Type="http://schemas.openxmlformats.org/officeDocument/2006/relationships/image" Target="../media/image11.png"/><Relationship Id="rId35" Type="http://schemas.openxmlformats.org/officeDocument/2006/relationships/image" Target="../media/image36.png"/><Relationship Id="rId12" Type="http://schemas.openxmlformats.org/officeDocument/2006/relationships/image" Target="../media/image13.png"/><Relationship Id="rId34" Type="http://schemas.openxmlformats.org/officeDocument/2006/relationships/image" Target="../media/image35.png"/><Relationship Id="rId15" Type="http://schemas.openxmlformats.org/officeDocument/2006/relationships/image" Target="../media/image15.png"/><Relationship Id="rId37" Type="http://schemas.openxmlformats.org/officeDocument/2006/relationships/image" Target="../media/image39.png"/><Relationship Id="rId14" Type="http://schemas.openxmlformats.org/officeDocument/2006/relationships/image" Target="../media/image16.png"/><Relationship Id="rId36" Type="http://schemas.openxmlformats.org/officeDocument/2006/relationships/image" Target="../media/image38.png"/><Relationship Id="rId17" Type="http://schemas.openxmlformats.org/officeDocument/2006/relationships/image" Target="../media/image18.png"/><Relationship Id="rId39" Type="http://schemas.openxmlformats.org/officeDocument/2006/relationships/hyperlink" Target="https://picons.me/" TargetMode="External"/><Relationship Id="rId16" Type="http://schemas.openxmlformats.org/officeDocument/2006/relationships/image" Target="../media/image17.png"/><Relationship Id="rId38" Type="http://schemas.openxmlformats.org/officeDocument/2006/relationships/image" Target="../media/image37.png"/><Relationship Id="rId19" Type="http://schemas.openxmlformats.org/officeDocument/2006/relationships/image" Target="../media/image19.png"/><Relationship Id="rId18" Type="http://schemas.openxmlformats.org/officeDocument/2006/relationships/image" Target="../media/image2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ages-staging.18f.gov/brand/#colors" TargetMode="External"/><Relationship Id="rId3" Type="http://schemas.openxmlformats.org/officeDocument/2006/relationships/image" Target="../media/image4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for Presentation">
    <p:bg>
      <p:bgPr>
        <a:solidFill>
          <a:srgbClr val="1C304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18450" y="525012"/>
            <a:ext cx="7386599" cy="165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CFFF"/>
              </a:buClr>
              <a:buSzPct val="100000"/>
              <a:defRPr b="1" sz="50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000"/>
            </a:lvl2pPr>
            <a:lvl3pPr lvl="2" rtl="0" algn="ctr">
              <a:spcBef>
                <a:spcPts val="0"/>
              </a:spcBef>
              <a:buSzPct val="100000"/>
              <a:defRPr sz="5000"/>
            </a:lvl3pPr>
            <a:lvl4pPr lvl="3" rtl="0" algn="ctr">
              <a:spcBef>
                <a:spcPts val="0"/>
              </a:spcBef>
              <a:buSzPct val="100000"/>
              <a:defRPr sz="5000"/>
            </a:lvl4pPr>
            <a:lvl5pPr lvl="4" rtl="0" algn="ctr">
              <a:spcBef>
                <a:spcPts val="0"/>
              </a:spcBef>
              <a:buSzPct val="100000"/>
              <a:defRPr sz="5000"/>
            </a:lvl5pPr>
            <a:lvl6pPr lvl="5" rtl="0" algn="ctr">
              <a:spcBef>
                <a:spcPts val="0"/>
              </a:spcBef>
              <a:buSzPct val="100000"/>
              <a:defRPr sz="5000"/>
            </a:lvl6pPr>
            <a:lvl7pPr lvl="6" rtl="0" algn="ctr">
              <a:spcBef>
                <a:spcPts val="0"/>
              </a:spcBef>
              <a:buSzPct val="100000"/>
              <a:defRPr sz="5000"/>
            </a:lvl7pPr>
            <a:lvl8pPr lvl="7" rtl="0" algn="ctr">
              <a:spcBef>
                <a:spcPts val="0"/>
              </a:spcBef>
              <a:buSzPct val="100000"/>
              <a:defRPr sz="5000"/>
            </a:lvl8pPr>
            <a:lvl9pPr lvl="8" rtl="0" algn="ctr">
              <a:spcBef>
                <a:spcPts val="0"/>
              </a:spcBef>
              <a:buSzPct val="100000"/>
              <a:defRPr sz="5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735280" y="2270704"/>
            <a:ext cx="43892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ct val="100000"/>
              <a:buNone/>
              <a:defRPr sz="1400">
                <a:solidFill>
                  <a:srgbClr val="00C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subTitle"/>
          </p:nvPr>
        </p:nvSpPr>
        <p:spPr>
          <a:xfrm>
            <a:off x="1190575" y="4444054"/>
            <a:ext cx="2736000" cy="26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9" y="4438374"/>
            <a:ext cx="329349" cy="32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Dark - 3 column bullets">
    <p:bg>
      <p:bgPr>
        <a:solidFill>
          <a:srgbClr val="1C30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737118" y="2495159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3323392" y="2495159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5909667" y="2495159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815525" y="1865323"/>
            <a:ext cx="467099" cy="4670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811575" y="1876000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59" name="Shape 59"/>
          <p:cNvSpPr/>
          <p:nvPr/>
        </p:nvSpPr>
        <p:spPr>
          <a:xfrm>
            <a:off x="3375583" y="1865323"/>
            <a:ext cx="467099" cy="4670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371633" y="1876000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61" name="Shape 61"/>
          <p:cNvSpPr/>
          <p:nvPr/>
        </p:nvSpPr>
        <p:spPr>
          <a:xfrm>
            <a:off x="5993434" y="1865323"/>
            <a:ext cx="467099" cy="4670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989484" y="1876000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1 column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712850" y="289401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3399" y="1662375"/>
            <a:ext cx="78915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Char char="●"/>
              <a:defRPr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Clr>
                <a:srgbClr val="1C304A"/>
              </a:buClr>
              <a:buChar char="○"/>
              <a:defRPr>
                <a:solidFill>
                  <a:srgbClr val="1C304A"/>
                </a:solidFill>
              </a:defRPr>
            </a:lvl2pPr>
            <a:lvl3pPr lvl="2" rtl="0">
              <a:spcBef>
                <a:spcPts val="0"/>
              </a:spcBef>
              <a:buClr>
                <a:srgbClr val="1C304A"/>
              </a:buClr>
              <a:buChar char="■"/>
              <a:defRPr>
                <a:solidFill>
                  <a:srgbClr val="1C304A"/>
                </a:solidFill>
              </a:defRPr>
            </a:lvl3pPr>
            <a:lvl4pPr lvl="3" rtl="0">
              <a:spcBef>
                <a:spcPts val="0"/>
              </a:spcBef>
              <a:buClr>
                <a:srgbClr val="1C304A"/>
              </a:buClr>
              <a:buChar char="●"/>
              <a:defRPr>
                <a:solidFill>
                  <a:srgbClr val="1C304A"/>
                </a:solidFill>
              </a:defRPr>
            </a:lvl4pPr>
            <a:lvl5pPr lvl="4" rtl="0">
              <a:spcBef>
                <a:spcPts val="0"/>
              </a:spcBef>
              <a:buClr>
                <a:srgbClr val="1C304A"/>
              </a:buClr>
              <a:buChar char="○"/>
              <a:defRPr>
                <a:solidFill>
                  <a:srgbClr val="1C304A"/>
                </a:solidFill>
              </a:defRPr>
            </a:lvl5pPr>
            <a:lvl6pPr lvl="5" rtl="0">
              <a:spcBef>
                <a:spcPts val="0"/>
              </a:spcBef>
              <a:buClr>
                <a:srgbClr val="1C304A"/>
              </a:buClr>
              <a:buChar char="■"/>
              <a:defRPr>
                <a:solidFill>
                  <a:srgbClr val="1C304A"/>
                </a:solidFill>
              </a:defRPr>
            </a:lvl6pPr>
            <a:lvl7pPr lvl="6" rtl="0">
              <a:spcBef>
                <a:spcPts val="0"/>
              </a:spcBef>
              <a:buClr>
                <a:srgbClr val="1C304A"/>
              </a:buClr>
              <a:buChar char="●"/>
              <a:defRPr>
                <a:solidFill>
                  <a:srgbClr val="1C304A"/>
                </a:solidFill>
              </a:defRPr>
            </a:lvl7pPr>
            <a:lvl8pPr lvl="7" rtl="0">
              <a:spcBef>
                <a:spcPts val="0"/>
              </a:spcBef>
              <a:buClr>
                <a:srgbClr val="1C304A"/>
              </a:buClr>
              <a:buChar char="○"/>
              <a:defRPr>
                <a:solidFill>
                  <a:srgbClr val="1C304A"/>
                </a:solidFill>
              </a:defRPr>
            </a:lvl8pPr>
            <a:lvl9pPr lvl="8" rtl="0">
              <a:spcBef>
                <a:spcPts val="0"/>
              </a:spcBef>
              <a:buClr>
                <a:srgbClr val="1C304A"/>
              </a:buClr>
              <a:buChar char="■"/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2 column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5280" y="1722019"/>
            <a:ext cx="3617699" cy="263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1pPr>
            <a:lvl2pPr lvl="1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2pPr>
            <a:lvl3pPr lvl="2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3pPr>
            <a:lvl4pPr lvl="3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lvl="4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lvl="5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lvl="6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lvl="7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lvl="8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75869" y="1745269"/>
            <a:ext cx="3617699" cy="263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1pPr>
            <a:lvl2pPr lvl="1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2pPr>
            <a:lvl3pPr lvl="2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3pPr>
            <a:lvl4pPr lvl="3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lvl="4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lvl="5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lvl="6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lvl="7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lvl="8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3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3 column 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737118" y="2471784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435775" y="4943725"/>
            <a:ext cx="116699" cy="137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3323392" y="2471784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5909667" y="2471784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4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81" name="Shape 81"/>
          <p:cNvSpPr/>
          <p:nvPr/>
        </p:nvSpPr>
        <p:spPr>
          <a:xfrm>
            <a:off x="815525" y="1841948"/>
            <a:ext cx="467099" cy="467099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11575" y="1852625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83" name="Shape 83"/>
          <p:cNvSpPr/>
          <p:nvPr/>
        </p:nvSpPr>
        <p:spPr>
          <a:xfrm>
            <a:off x="3375583" y="1841948"/>
            <a:ext cx="467099" cy="467099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371633" y="1852625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85" name="Shape 85"/>
          <p:cNvSpPr/>
          <p:nvPr/>
        </p:nvSpPr>
        <p:spPr>
          <a:xfrm>
            <a:off x="5993434" y="1841948"/>
            <a:ext cx="467099" cy="467099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989484" y="1852625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2 column icons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1493787" y="1694407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90" name="Shape 90"/>
          <p:cNvSpPr/>
          <p:nvPr/>
        </p:nvSpPr>
        <p:spPr>
          <a:xfrm>
            <a:off x="815525" y="1804118"/>
            <a:ext cx="611399" cy="6113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49049" y="1804118"/>
            <a:ext cx="611399" cy="6113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027312" y="1694407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1493787" y="3313631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94" name="Shape 94"/>
          <p:cNvSpPr/>
          <p:nvPr/>
        </p:nvSpPr>
        <p:spPr>
          <a:xfrm>
            <a:off x="815525" y="3427125"/>
            <a:ext cx="611399" cy="6113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349049" y="3427125"/>
            <a:ext cx="611399" cy="6113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5027312" y="3313631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x="712850" y="289401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26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right - 2 column icons">
    <p:bg>
      <p:bgPr>
        <a:solidFill>
          <a:srgbClr val="00C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1493787" y="1694407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815525" y="1804118"/>
            <a:ext cx="611399" cy="6113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349049" y="1804118"/>
            <a:ext cx="611399" cy="6113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5027312" y="1694407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1493787" y="3313631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815525" y="3427125"/>
            <a:ext cx="611399" cy="6113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349049" y="3427125"/>
            <a:ext cx="611399" cy="6113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5027312" y="3313631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8" name="Shape 108"/>
          <p:cNvSpPr txBox="1"/>
          <p:nvPr>
            <p:ph type="ctrTitle"/>
          </p:nvPr>
        </p:nvSpPr>
        <p:spPr>
          <a:xfrm>
            <a:off x="712850" y="289401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26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 boxes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11" name="Shape 111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13" name="Shape 113"/>
          <p:cNvSpPr/>
          <p:nvPr/>
        </p:nvSpPr>
        <p:spPr>
          <a:xfrm>
            <a:off x="829100" y="1789525"/>
            <a:ext cx="1403700" cy="2137499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73513" y="3007750"/>
            <a:ext cx="1278899" cy="82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Shape 115"/>
          <p:cNvSpPr/>
          <p:nvPr/>
        </p:nvSpPr>
        <p:spPr>
          <a:xfrm>
            <a:off x="2359300" y="1789525"/>
            <a:ext cx="1403700" cy="2137499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2403713" y="3007750"/>
            <a:ext cx="1278899" cy="82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>
            <a:off x="3889500" y="1789525"/>
            <a:ext cx="1403700" cy="2137499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3933913" y="3007750"/>
            <a:ext cx="1278899" cy="82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Shape 119"/>
          <p:cNvSpPr/>
          <p:nvPr/>
        </p:nvSpPr>
        <p:spPr>
          <a:xfrm>
            <a:off x="5419700" y="1789525"/>
            <a:ext cx="1403700" cy="2137499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  <p:sp>
        <p:nvSpPr>
          <p:cNvPr id="120" name="Shape 120"/>
          <p:cNvSpPr txBox="1"/>
          <p:nvPr>
            <p:ph idx="5" type="body"/>
          </p:nvPr>
        </p:nvSpPr>
        <p:spPr>
          <a:xfrm>
            <a:off x="5464113" y="3007750"/>
            <a:ext cx="1278899" cy="82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Shape 121"/>
          <p:cNvSpPr/>
          <p:nvPr/>
        </p:nvSpPr>
        <p:spPr>
          <a:xfrm>
            <a:off x="6949900" y="1789525"/>
            <a:ext cx="1403700" cy="2137499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6994313" y="3007750"/>
            <a:ext cx="1278899" cy="82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6" name="Shape 126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arge Photo">
    <p:bg>
      <p:bgPr>
        <a:solidFill>
          <a:srgbClr val="66666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30901" l="6272" r="11416" t="6909"/>
          <a:stretch/>
        </p:blipFill>
        <p:spPr>
          <a:xfrm>
            <a:off x="-9524" y="-39167"/>
            <a:ext cx="9162900" cy="51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868900" y="3578887"/>
            <a:ext cx="4891199" cy="97590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txBody>
          <a:bodyPr anchorCtr="0" anchor="t" bIns="167425" lIns="167425" rIns="167425" tIns="167425">
            <a:noAutofit/>
          </a:bodyPr>
          <a:lstStyle/>
          <a:p>
            <a:pPr indent="88900" lvl="1" marL="0" marR="0" rtl="0" algn="l">
              <a:spcBef>
                <a:spcPts val="700"/>
              </a:spcBef>
              <a:buNone/>
            </a:pPr>
            <a:r>
              <a:t/>
            </a:r>
            <a:endParaRPr b="0" i="1" sz="1700" u="none" cap="none" strike="noStrike">
              <a:solidFill>
                <a:srgbClr val="26818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Shape 130"/>
          <p:cNvSpPr txBox="1"/>
          <p:nvPr>
            <p:ph type="ctrTitle"/>
          </p:nvPr>
        </p:nvSpPr>
        <p:spPr>
          <a:xfrm>
            <a:off x="4035650" y="3697025"/>
            <a:ext cx="4489800" cy="1048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36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ark Blue Section Title 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 b="30901" l="47425" r="11420" t="6909"/>
          <a:stretch/>
        </p:blipFill>
        <p:spPr>
          <a:xfrm>
            <a:off x="4572000" y="-42839"/>
            <a:ext cx="4619100" cy="52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-47100" y="-11850"/>
            <a:ext cx="4619100" cy="521580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0" y="4881625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35" name="Shape 135"/>
          <p:cNvSpPr txBox="1"/>
          <p:nvPr>
            <p:ph type="ctrTitle"/>
          </p:nvPr>
        </p:nvSpPr>
        <p:spPr>
          <a:xfrm>
            <a:off x="718656" y="614725"/>
            <a:ext cx="34946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5275" y="1722025"/>
            <a:ext cx="3515700" cy="263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2" type="subTitle"/>
          </p:nvPr>
        </p:nvSpPr>
        <p:spPr>
          <a:xfrm>
            <a:off x="718649" y="292250"/>
            <a:ext cx="35463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le for Print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712839" y="536231"/>
            <a:ext cx="7386599" cy="92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50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729680" y="2287533"/>
            <a:ext cx="43892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ct val="100000"/>
              <a:buNone/>
              <a:defRPr sz="1400">
                <a:solidFill>
                  <a:srgbClr val="1C304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subTitle"/>
          </p:nvPr>
        </p:nvSpPr>
        <p:spPr>
          <a:xfrm>
            <a:off x="1190575" y="4444054"/>
            <a:ext cx="2736000" cy="26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8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18F-Logo-S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0" y="4438375"/>
            <a:ext cx="329350" cy="3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 1 1">
    <p:bg>
      <p:bgPr>
        <a:solidFill>
          <a:srgbClr val="1C304A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00CFFF"/>
              </a:buClr>
              <a:buSzPct val="100000"/>
              <a:defRPr b="1" sz="60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37118" y="3585135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41" name="Shape 1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4" y="4566349"/>
            <a:ext cx="201374" cy="2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712850" y="289400"/>
            <a:ext cx="8212200" cy="84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lang="en" sz="2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 to use in presentations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 </a:t>
            </a: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icons </a:t>
            </a:r>
            <a:r>
              <a:rPr b="0"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master </a:t>
            </a: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</a:t>
            </a:r>
            <a:r>
              <a:rPr b="0"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use in your presentation (Slide&gt;Edit master) </a:t>
            </a:r>
          </a:p>
        </p:txBody>
      </p:sp>
      <p:pic>
        <p:nvPicPr>
          <p:cNvPr descr="thin-0001_compose_write_pencil_new.png" id="14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332" y="1261225"/>
            <a:ext cx="548699" cy="548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19_mobile_iphone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281" y="1268637"/>
            <a:ext cx="628449" cy="628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20_ipad_reading_mobile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074" y="1268648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21_calendar_month_day_planner.png"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950" y="2083073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27_stopwatch_timer_running_time.png"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1875" y="2083073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32_flag.png" id="150" name="Shape 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8801" y="2058426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33_search_find_zoom.png" id="151" name="Shape 1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2476" y="1322776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42_attachment.png" id="152" name="Shape 1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1050" y="1255460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52_settings_gears_preferences_gearbox.png" id="153" name="Shape 1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4100" y="1308523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55_settings_tools_configuration_preferences.png" id="154" name="Shape 1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01225" y="1255460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70_paper_role.png" id="155" name="Shape 15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36400" y="1255460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00_to_do_list_reminder_done.png" id="156" name="Shape 1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99075" y="1202398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28_upload_load_share.png" id="157" name="Shape 15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23950" y="1184087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43_rotate_clockwise.png" id="158" name="Shape 15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28600" y="2138362"/>
            <a:ext cx="599525" cy="59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53_delete_exit_remove_close.png" id="159" name="Shape 15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26025" y="3077561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54_ok_successful_check.png" id="160" name="Shape 16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020662" y="3048649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207_list_checkbox_todo_done.png" id="161" name="Shape 16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991050" y="3063099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281_chat_message_discussion_bubble_reply_conversation.png" id="162" name="Shape 16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002476" y="3118602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10_support_help_talk_call.png" id="163" name="Shape 16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329075" y="2957986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58_database_raid.png" id="164" name="Shape 16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073300" y="3781903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83_graph_columns_growth_statistics.png" id="165" name="Shape 16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283862" y="3828303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84_graph_columns_drop_statistics.png" id="166" name="Shape 16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189062" y="3799853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550_attention_error_alert_caution.png" id="167" name="Shape 16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402600" y="3764703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61_like_thumb_up_vote.png" id="168" name="Shape 168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54057" y="3703078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62_dislike_thumb_down_vote.png" id="169" name="Shape 16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445131" y="3764703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99_user_profile_avatar_man_male.png" id="170" name="Shape 17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402600" y="29579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00_user_profile_avatar_woman_female.png" id="171" name="Shape 17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433281" y="29579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04_users_profile_group_couple_man_woman.png" id="172" name="Shape 17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407407" y="29579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09_user_profile_avatar_man_male.png" id="173" name="Shape 173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244250" y="20830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0_business_tie_user_profile_avatar_man_male.png" id="174" name="Shape 174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2402600" y="20830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1_young_boy_user_profile_avatar_man_male.png" id="175" name="Shape 17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426831" y="20830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2_user_profile_avatar_girl_woman_female.png" id="176" name="Shape 176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407407" y="1992099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5975550" y="3830229"/>
            <a:ext cx="761274" cy="761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66_weather_snow_flake_winter.png" id="178" name="Shape 178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4228837" y="3027162"/>
            <a:ext cx="654824" cy="654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9_group_users_circle.png" id="179" name="Shape 179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4209950" y="2065112"/>
            <a:ext cx="654824" cy="654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32_security_lock.png" id="180" name="Shape 180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8002476" y="3852957"/>
            <a:ext cx="654824" cy="654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540_map_path_navigation_location_treasure_hunt.png" id="181" name="Shape 18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6949812" y="3830229"/>
            <a:ext cx="654824" cy="6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12075" y="4620875"/>
            <a:ext cx="7098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For a preview of additional icons (including free social icons) available visit </a:t>
            </a:r>
            <a:r>
              <a:rPr lang="en" sz="1000" u="sng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  <a:hlinkClick r:id="rId39"/>
              </a:rPr>
              <a:t>https://picons.me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 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712850" y="289401"/>
            <a:ext cx="7386599" cy="84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18F Brand Colors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these colors to your custom color swatches in Google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12075" y="4620875"/>
            <a:ext cx="7098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Download color palettes for use with adobe and apple software here </a:t>
            </a:r>
            <a:r>
              <a:rPr lang="en" sz="1000" u="sng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https://pages-staging.18f.gov/brand/#colors</a:t>
            </a:r>
            <a:r>
              <a:rPr lang="en" sz="10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86" name="Shape 186"/>
          <p:cNvSpPr/>
          <p:nvPr/>
        </p:nvSpPr>
        <p:spPr>
          <a:xfrm>
            <a:off x="794975" y="1589940"/>
            <a:ext cx="808499" cy="808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800575" y="1589940"/>
            <a:ext cx="808499" cy="808499"/>
          </a:xfrm>
          <a:prstGeom prst="rect">
            <a:avLst/>
          </a:prstGeom>
          <a:solidFill>
            <a:srgbClr val="B3E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806175" y="1589940"/>
            <a:ext cx="808499" cy="808499"/>
          </a:xfrm>
          <a:prstGeom prst="rect">
            <a:avLst/>
          </a:prstGeom>
          <a:solidFill>
            <a:srgbClr val="00C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811775" y="1589940"/>
            <a:ext cx="808499" cy="808499"/>
          </a:xfrm>
          <a:prstGeom prst="rect">
            <a:avLst/>
          </a:prstGeom>
          <a:solidFill>
            <a:srgbClr val="046B99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817375" y="1589940"/>
            <a:ext cx="808499" cy="808499"/>
          </a:xfrm>
          <a:prstGeom prst="rect">
            <a:avLst/>
          </a:prstGeom>
          <a:solidFill>
            <a:srgbClr val="1C304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712075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#FFFFF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7177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Light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#B3EFFF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7233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Bright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#00CFFF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7289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Medium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#046B99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345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Dark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#1C304A</a:t>
            </a:r>
          </a:p>
        </p:txBody>
      </p:sp>
      <p:sp>
        <p:nvSpPr>
          <p:cNvPr id="196" name="Shape 196"/>
          <p:cNvSpPr/>
          <p:nvPr/>
        </p:nvSpPr>
        <p:spPr>
          <a:xfrm>
            <a:off x="5822975" y="1589940"/>
            <a:ext cx="808499" cy="8084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57401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Black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#000000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773" y="1074050"/>
            <a:ext cx="1692974" cy="29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3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Divider Blue">
    <p:bg>
      <p:bgPr>
        <a:solidFill>
          <a:srgbClr val="00C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60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746072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18F-Logo-S.png"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0" y="4566350"/>
            <a:ext cx="201375" cy="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Dark Blue">
    <p:bg>
      <p:bgPr>
        <a:solidFill>
          <a:srgbClr val="1C304A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  <p:sp>
        <p:nvSpPr>
          <p:cNvPr id="26" name="Shape 26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00CFFF"/>
              </a:buClr>
              <a:buSzPct val="100000"/>
              <a:defRPr b="1" sz="60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746072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b="1"/>
            </a:lvl2pPr>
            <a:lvl3pPr lvl="2" rtl="0">
              <a:spcBef>
                <a:spcPts val="0"/>
              </a:spcBef>
              <a:buNone/>
              <a:defRPr b="1"/>
            </a:lvl3pPr>
            <a:lvl4pPr lvl="3" rtl="0">
              <a:spcBef>
                <a:spcPts val="0"/>
              </a:spcBef>
              <a:buNone/>
              <a:defRPr b="1"/>
            </a:lvl4pPr>
            <a:lvl5pPr lvl="4" rtl="0">
              <a:spcBef>
                <a:spcPts val="0"/>
              </a:spcBef>
              <a:buNone/>
              <a:defRPr b="1"/>
            </a:lvl5pPr>
            <a:lvl6pPr lvl="5" rtl="0">
              <a:spcBef>
                <a:spcPts val="0"/>
              </a:spcBef>
              <a:buNone/>
              <a:defRPr b="1"/>
            </a:lvl6pPr>
            <a:lvl7pPr lvl="6" rtl="0">
              <a:spcBef>
                <a:spcPts val="0"/>
              </a:spcBef>
              <a:buNone/>
              <a:defRPr b="1"/>
            </a:lvl7pPr>
            <a:lvl8pPr lvl="7" rtl="0">
              <a:spcBef>
                <a:spcPts val="0"/>
              </a:spcBef>
              <a:buNone/>
              <a:defRPr b="1"/>
            </a:lvl8pPr>
            <a:lvl9pPr lvl="8" rtl="0">
              <a:spcBef>
                <a:spcPts val="0"/>
              </a:spcBef>
              <a:buNone/>
              <a:defRPr b="1"/>
            </a:lvl9pPr>
          </a:lstStyle>
          <a:p/>
        </p:txBody>
      </p:sp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4" y="4566349"/>
            <a:ext cx="201374" cy="2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White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60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746072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046B9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18F-Logo-S.png"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0" y="4566350"/>
            <a:ext cx="201375" cy="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right - LG quote">
    <p:bg>
      <p:bgPr>
        <a:solidFill>
          <a:srgbClr val="00C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32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LG quote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32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ark - 1 column">
    <p:bg>
      <p:bgPr>
        <a:solidFill>
          <a:srgbClr val="1C304A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712850" y="289401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3399" y="1654657"/>
            <a:ext cx="78915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Char char="●"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Char char="○"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Char char="■"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Char char="●"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Char char="○"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Char char="■"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Char char="●"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Char char="○"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ark - 2 column">
    <p:bg>
      <p:bgPr>
        <a:solidFill>
          <a:srgbClr val="1C304A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  <p:sp>
        <p:nvSpPr>
          <p:cNvPr id="46" name="Shape 46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97434" y="1714063"/>
            <a:ext cx="3617699" cy="263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75869" y="1737313"/>
            <a:ext cx="3617699" cy="263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216" name="Shape 21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the product vision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good vision paints a picture of the future that draws people in</a:t>
            </a: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 inclusive of all constituents: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a world where </a:t>
            </a:r>
            <a:r>
              <a:rPr lang="en">
                <a:solidFill>
                  <a:srgbClr val="046B99"/>
                </a:solidFill>
              </a:rPr>
              <a:t>[some constituent]</a:t>
            </a:r>
            <a:r>
              <a:rPr lang="en"/>
              <a:t> is able to </a:t>
            </a:r>
            <a:r>
              <a:rPr lang="en">
                <a:solidFill>
                  <a:srgbClr val="046B99"/>
                </a:solidFill>
              </a:rPr>
              <a:t>[get some clear value that is meaningful to </a:t>
            </a:r>
            <a:r>
              <a:rPr i="1" lang="en">
                <a:solidFill>
                  <a:srgbClr val="046B99"/>
                </a:solidFill>
              </a:rPr>
              <a:t>them</a:t>
            </a:r>
            <a:r>
              <a:rPr lang="en">
                <a:solidFill>
                  <a:srgbClr val="046B99"/>
                </a:solidFill>
              </a:rPr>
              <a:t>]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want a world where </a:t>
            </a:r>
            <a:r>
              <a:rPr lang="en">
                <a:solidFill>
                  <a:srgbClr val="046B99"/>
                </a:solidFill>
              </a:rPr>
              <a:t>the public</a:t>
            </a:r>
            <a:r>
              <a:rPr lang="en"/>
              <a:t> doesn’t have to wait to </a:t>
            </a:r>
            <a:r>
              <a:rPr lang="en">
                <a:solidFill>
                  <a:srgbClr val="046B99"/>
                </a:solidFill>
              </a:rPr>
              <a:t>receive government services</a:t>
            </a: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a world where </a:t>
            </a:r>
            <a:r>
              <a:rPr lang="en">
                <a:solidFill>
                  <a:srgbClr val="046B99"/>
                </a:solidFill>
              </a:rPr>
              <a:t>workers</a:t>
            </a:r>
            <a:r>
              <a:rPr lang="en"/>
              <a:t> can </a:t>
            </a:r>
            <a:r>
              <a:rPr lang="en">
                <a:solidFill>
                  <a:srgbClr val="046B99"/>
                </a:solidFill>
              </a:rPr>
              <a:t>focus on having an impact</a:t>
            </a:r>
            <a:r>
              <a:rPr lang="en"/>
              <a:t> on people’s lives, rather than on excel spreadsheets and minutia</a:t>
            </a: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a world where </a:t>
            </a:r>
            <a:r>
              <a:rPr lang="en">
                <a:solidFill>
                  <a:srgbClr val="046B99"/>
                </a:solidFill>
              </a:rPr>
              <a:t>managers</a:t>
            </a:r>
            <a:r>
              <a:rPr lang="en"/>
              <a:t> can easily </a:t>
            </a:r>
            <a:r>
              <a:rPr lang="en">
                <a:solidFill>
                  <a:srgbClr val="046B99"/>
                </a:solidFill>
              </a:rPr>
              <a:t>get correct information </a:t>
            </a:r>
            <a:r>
              <a:rPr lang="en"/>
              <a:t>when they need it </a:t>
            </a:r>
            <a:r>
              <a:rPr lang="en">
                <a:solidFill>
                  <a:srgbClr val="046B99"/>
                </a:solidFill>
              </a:rPr>
              <a:t>so they can empower their employees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want </a:t>
            </a:r>
            <a:r>
              <a:rPr lang="en">
                <a:solidFill>
                  <a:srgbClr val="046B99"/>
                </a:solidFill>
              </a:rPr>
              <a:t>f</a:t>
            </a:r>
            <a:r>
              <a:rPr lang="en">
                <a:solidFill>
                  <a:srgbClr val="046B99"/>
                </a:solidFill>
              </a:rPr>
              <a:t>inance</a:t>
            </a:r>
            <a:r>
              <a:rPr lang="en"/>
              <a:t> to </a:t>
            </a:r>
            <a:r>
              <a:rPr lang="en">
                <a:solidFill>
                  <a:srgbClr val="046B99"/>
                </a:solidFill>
              </a:rPr>
              <a:t>predict the costs of programs based on accurate data and analysis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want </a:t>
            </a:r>
            <a:r>
              <a:rPr lang="en">
                <a:solidFill>
                  <a:srgbClr val="046B99"/>
                </a:solidFill>
              </a:rPr>
              <a:t>policy</a:t>
            </a:r>
            <a:r>
              <a:rPr lang="en">
                <a:solidFill>
                  <a:srgbClr val="00CFFF"/>
                </a:solidFill>
              </a:rPr>
              <a:t> </a:t>
            </a:r>
            <a:r>
              <a:rPr lang="en"/>
              <a:t>to be confident that the organization is abiding by all requirements through </a:t>
            </a:r>
            <a:r>
              <a:rPr lang="en">
                <a:solidFill>
                  <a:srgbClr val="046B99"/>
                </a:solidFill>
              </a:rPr>
              <a:t>policy automation</a:t>
            </a: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to empower the </a:t>
            </a:r>
            <a:r>
              <a:rPr lang="en">
                <a:solidFill>
                  <a:srgbClr val="046B99"/>
                </a:solidFill>
              </a:rPr>
              <a:t>IT department </a:t>
            </a:r>
            <a:r>
              <a:rPr lang="en"/>
              <a:t>to work hand in hand with the business to </a:t>
            </a:r>
            <a:r>
              <a:rPr lang="en">
                <a:solidFill>
                  <a:srgbClr val="046B99"/>
                </a:solidFill>
              </a:rPr>
              <a:t>create and maintain great software</a:t>
            </a: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want </a:t>
            </a:r>
            <a:r>
              <a:rPr lang="en">
                <a:solidFill>
                  <a:srgbClr val="046B99"/>
                </a:solidFill>
              </a:rPr>
              <a:t>leadership</a:t>
            </a:r>
            <a:r>
              <a:rPr lang="en"/>
              <a:t> to be able to report that they are </a:t>
            </a:r>
            <a:r>
              <a:rPr lang="en">
                <a:solidFill>
                  <a:srgbClr val="046B99"/>
                </a:solidFill>
              </a:rPr>
              <a:t>delivering on their mission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2" name="Shape 222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Elements of a product vision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Including all constituents in your vision will help you create a sustainable one</a:t>
            </a: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6" name="Shape 33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Combine into a vision statement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Vision Statement</a:t>
            </a:r>
          </a:p>
          <a:p>
            <a:pPr lvl="0">
              <a:spcBef>
                <a:spcPts val="0"/>
              </a:spcBef>
              <a:buNone/>
            </a:pPr>
            <a:r>
              <a:rPr b="0" i="1" lang="en">
                <a:solidFill>
                  <a:srgbClr val="046B99"/>
                </a:solidFill>
              </a:rPr>
              <a:t>noun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short ‘elevator pitch’ of the vision that the team and others can use to quickly explain the product and galvanize support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Vision statements should be clear, concise, informative and inspirational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Vision statements address what constituents care about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Vision statements should be devoid of specific implementation details</a:t>
            </a: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look some examples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Example (CA Child Welfare)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We're coming up with software that helps social workers find great places for kids to go when their parents can't take care of them.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Who’s affected?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We're coming up with software that helps </a:t>
            </a:r>
            <a:r>
              <a:rPr lang="en">
                <a:solidFill>
                  <a:schemeClr val="dk2"/>
                </a:solidFill>
              </a:rPr>
              <a:t>social workers</a:t>
            </a:r>
            <a:r>
              <a:rPr lang="en">
                <a:solidFill>
                  <a:schemeClr val="lt2"/>
                </a:solidFill>
              </a:rPr>
              <a:t> find great places for</a:t>
            </a:r>
            <a:r>
              <a:rPr lang="en"/>
              <a:t> kids </a:t>
            </a:r>
            <a:r>
              <a:rPr lang="en">
                <a:solidFill>
                  <a:schemeClr val="lt2"/>
                </a:solidFill>
              </a:rPr>
              <a:t>to go when their parents can't take care of them.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What’s the problem?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We're coming up with software that helps social workers find great places for kids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to go when </a:t>
            </a:r>
            <a:r>
              <a:rPr lang="en">
                <a:solidFill>
                  <a:srgbClr val="252525"/>
                </a:solidFill>
              </a:rPr>
              <a:t>their parents can't take care of them</a:t>
            </a:r>
            <a:r>
              <a:rPr lang="en">
                <a:solidFill>
                  <a:schemeClr val="lt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problem you are solving?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How are we helping</a:t>
            </a:r>
            <a:r>
              <a:rPr lang="en">
                <a:solidFill>
                  <a:srgbClr val="046B99"/>
                </a:solidFill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52525"/>
                </a:solidFill>
              </a:rPr>
              <a:t>We're coming up with software that helps social workers</a:t>
            </a:r>
            <a:r>
              <a:rPr lang="en">
                <a:solidFill>
                  <a:schemeClr val="lt2"/>
                </a:solidFill>
              </a:rPr>
              <a:t> find great places for kids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to go when their parents can't take care of them.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What’s the outcome</a:t>
            </a:r>
            <a:r>
              <a:rPr lang="en">
                <a:solidFill>
                  <a:srgbClr val="046B99"/>
                </a:solidFill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We're coming up with software that helps </a:t>
            </a:r>
            <a:r>
              <a:rPr lang="en">
                <a:solidFill>
                  <a:srgbClr val="252525"/>
                </a:solidFill>
              </a:rPr>
              <a:t>social workers find great places for kids to go</a:t>
            </a:r>
            <a:r>
              <a:rPr lang="en">
                <a:solidFill>
                  <a:schemeClr val="lt2"/>
                </a:solidFill>
              </a:rPr>
              <a:t> when their parents can't take care of them.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Example (Micropurchase)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"/>
              <a:t>We want to create a world where the Federal government can work out in the open with non-traditional vendors to get quality solutions delivered quickly and cost-effectively for the public. </a:t>
            </a: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Who’s affected?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We want to create a world where </a:t>
            </a:r>
            <a:r>
              <a:rPr lang="en"/>
              <a:t>the Federal government </a:t>
            </a:r>
            <a:r>
              <a:rPr lang="en">
                <a:solidFill>
                  <a:schemeClr val="lt2"/>
                </a:solidFill>
              </a:rPr>
              <a:t>can work out in the open with </a:t>
            </a:r>
            <a:r>
              <a:rPr lang="en">
                <a:solidFill>
                  <a:schemeClr val="dk2"/>
                </a:solidFill>
              </a:rPr>
              <a:t>non-traditional vendors</a:t>
            </a:r>
            <a:r>
              <a:rPr lang="en">
                <a:solidFill>
                  <a:schemeClr val="lt2"/>
                </a:solidFill>
              </a:rPr>
              <a:t> to get quality solutions delivered quickly and cost-effectively for the public.</a:t>
            </a:r>
            <a:r>
              <a:rPr lang="en"/>
              <a:t> 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What’s the problem</a:t>
            </a:r>
            <a:r>
              <a:rPr lang="en">
                <a:solidFill>
                  <a:srgbClr val="046B99"/>
                </a:solidFill>
              </a:rPr>
              <a:t>?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We want to create a world where the Federal government can work out in the open with non-traditional vendors to get </a:t>
            </a:r>
            <a:r>
              <a:rPr lang="en">
                <a:solidFill>
                  <a:srgbClr val="252525"/>
                </a:solidFill>
              </a:rPr>
              <a:t>quality solutions</a:t>
            </a:r>
            <a:r>
              <a:rPr lang="en">
                <a:solidFill>
                  <a:schemeClr val="lt2"/>
                </a:solidFill>
              </a:rPr>
              <a:t> delivered quickly and cost-effectively for the public.</a:t>
            </a:r>
            <a:r>
              <a:rPr lang="en"/>
              <a:t> </a:t>
            </a: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How are we helping</a:t>
            </a:r>
            <a:r>
              <a:rPr lang="en">
                <a:solidFill>
                  <a:srgbClr val="046B99"/>
                </a:solidFill>
              </a:rPr>
              <a:t>?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We want to </a:t>
            </a:r>
            <a:r>
              <a:rPr lang="en">
                <a:solidFill>
                  <a:srgbClr val="EFEFEF"/>
                </a:solidFill>
              </a:rPr>
              <a:t>create a world</a:t>
            </a:r>
            <a:r>
              <a:rPr lang="en">
                <a:solidFill>
                  <a:schemeClr val="lt2"/>
                </a:solidFill>
              </a:rPr>
              <a:t> where the Federal government can work out in the open with non-traditional vendors to get quality solutions delivered quickly and cost-effectively for </a:t>
            </a:r>
            <a:r>
              <a:rPr lang="en">
                <a:solidFill>
                  <a:srgbClr val="1C304A"/>
                </a:solidFill>
              </a:rPr>
              <a:t>the public</a:t>
            </a:r>
            <a:r>
              <a:rPr lang="en">
                <a:solidFill>
                  <a:schemeClr val="lt2"/>
                </a:solidFill>
              </a:rPr>
              <a:t>. 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What’s the outcome</a:t>
            </a:r>
            <a:r>
              <a:rPr lang="en">
                <a:solidFill>
                  <a:srgbClr val="046B99"/>
                </a:solidFill>
              </a:rPr>
              <a:t>?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We want to create a world where the Federal government can work out in the open with non-traditional vendors to get </a:t>
            </a:r>
            <a:r>
              <a:rPr lang="en">
                <a:solidFill>
                  <a:srgbClr val="252525"/>
                </a:solidFill>
              </a:rPr>
              <a:t>quality solutions delivered quickly and cost-effectively for the public.</a:t>
            </a:r>
            <a:r>
              <a:rPr lang="en">
                <a:solidFill>
                  <a:schemeClr val="lt2"/>
                </a:solidFill>
              </a:rPr>
              <a:t> </a:t>
            </a: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vision statement might also reference why your solution is better than others.</a:t>
            </a: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Example (Amazon):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Our vision is to be earth’s most customer centric company; to build a place where people can come to find and discover anything they might want to buy online.</a:t>
            </a: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Example (Pivotal Labs):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Pivotal is changing the world by building great software companies. Only Pivotal combines the best of the Silicon Valley state of mind with a business’ core values and expertise to innovate and disrupt.</a:t>
            </a: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 are you trying to help?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the benefits of clear vision?</a:t>
            </a: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vision statement </a:t>
            </a:r>
            <a:r>
              <a:rPr lang="en">
                <a:solidFill>
                  <a:srgbClr val="1C304A"/>
                </a:solidFill>
              </a:rPr>
              <a:t>helps you and your team </a:t>
            </a:r>
            <a:r>
              <a:rPr lang="en">
                <a:solidFill>
                  <a:srgbClr val="046B99"/>
                </a:solidFill>
              </a:rPr>
              <a:t>communicate clearly </a:t>
            </a:r>
            <a:r>
              <a:rPr lang="en"/>
              <a:t>about the work you’re doing </a:t>
            </a:r>
            <a:r>
              <a:rPr lang="en">
                <a:solidFill>
                  <a:srgbClr val="046B99"/>
                </a:solidFill>
              </a:rPr>
              <a:t>to anyone at any time</a:t>
            </a:r>
            <a:r>
              <a:rPr lang="en"/>
              <a:t>.</a:t>
            </a: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Everyone can tell the same story</a:t>
            </a:r>
            <a:r>
              <a:rPr lang="en">
                <a:solidFill>
                  <a:srgbClr val="00CFFF"/>
                </a:solidFill>
              </a:rPr>
              <a:t> </a:t>
            </a:r>
            <a:r>
              <a:rPr lang="en"/>
              <a:t>with the same passion and conviction (so that </a:t>
            </a:r>
            <a:r>
              <a:rPr i="1" lang="en"/>
              <a:t>you</a:t>
            </a:r>
            <a:r>
              <a:rPr lang="en"/>
              <a:t> aren’t the communication bottleneck).</a:t>
            </a: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also sets a </a:t>
            </a:r>
            <a:r>
              <a:rPr lang="en">
                <a:solidFill>
                  <a:srgbClr val="046B99"/>
                </a:solidFill>
              </a:rPr>
              <a:t>n</a:t>
            </a:r>
            <a:r>
              <a:rPr lang="en">
                <a:solidFill>
                  <a:srgbClr val="046B99"/>
                </a:solidFill>
              </a:rPr>
              <a:t>orth star</a:t>
            </a:r>
            <a:r>
              <a:rPr lang="en"/>
              <a:t> for the team so that they are motivated and know how all of their work contributes to the cause.</a:t>
            </a:r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it helps you </a:t>
            </a:r>
            <a:r>
              <a:rPr lang="en">
                <a:solidFill>
                  <a:srgbClr val="046B99"/>
                </a:solidFill>
              </a:rPr>
              <a:t>pitch the value of your product</a:t>
            </a:r>
            <a:r>
              <a:rPr lang="en"/>
              <a:t> at every stage of the project.</a:t>
            </a: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will revisit and may adjust your vision at times as you learn more, but maintaining a clear, inclusive vision is critical to product success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your vision</a:t>
            </a:r>
            <a:r>
              <a:rPr lang="en"/>
              <a:t>?</a:t>
            </a: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737118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problem are you solving? Why is it meaningful?</a:t>
            </a:r>
          </a:p>
        </p:txBody>
      </p:sp>
      <p:sp>
        <p:nvSpPr>
          <p:cNvPr id="487" name="Shape 487"/>
          <p:cNvSpPr txBox="1"/>
          <p:nvPr>
            <p:ph idx="2" type="body"/>
          </p:nvPr>
        </p:nvSpPr>
        <p:spPr>
          <a:xfrm>
            <a:off x="3323392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Who are your constituents? What’s important to them?</a:t>
            </a:r>
          </a:p>
        </p:txBody>
      </p:sp>
      <p:sp>
        <p:nvSpPr>
          <p:cNvPr id="488" name="Shape 488"/>
          <p:cNvSpPr txBox="1"/>
          <p:nvPr>
            <p:ph idx="3" type="body"/>
          </p:nvPr>
        </p:nvSpPr>
        <p:spPr>
          <a:xfrm>
            <a:off x="5909667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your vision? Why is your solution desireable to your constituents?</a:t>
            </a:r>
          </a:p>
        </p:txBody>
      </p:sp>
      <p:sp>
        <p:nvSpPr>
          <p:cNvPr id="489" name="Shape 489"/>
          <p:cNvSpPr txBox="1"/>
          <p:nvPr>
            <p:ph type="ctrTitle"/>
          </p:nvPr>
        </p:nvSpPr>
        <p:spPr>
          <a:xfrm>
            <a:off x="718661" y="614726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at your vision</a:t>
            </a:r>
          </a:p>
        </p:txBody>
      </p:sp>
      <p:sp>
        <p:nvSpPr>
          <p:cNvPr id="490" name="Shape 490"/>
          <p:cNvSpPr txBox="1"/>
          <p:nvPr>
            <p:ph idx="4" type="subTitle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the ideal world look like?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your solution get everyone there?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should they choose your solution over others?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8" name="Shape 258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create a vision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 aspirational: Where do we want to be in 15 years?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