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8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9.xml"/><Relationship Id="rId45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23.png"/><Relationship Id="rId21" Type="http://schemas.openxmlformats.org/officeDocument/2006/relationships/image" Target="../media/image20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26" Type="http://schemas.openxmlformats.org/officeDocument/2006/relationships/image" Target="../media/image35.png"/><Relationship Id="rId25" Type="http://schemas.openxmlformats.org/officeDocument/2006/relationships/image" Target="../media/image28.png"/><Relationship Id="rId28" Type="http://schemas.openxmlformats.org/officeDocument/2006/relationships/image" Target="../media/image39.png"/><Relationship Id="rId27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29" Type="http://schemas.openxmlformats.org/officeDocument/2006/relationships/image" Target="../media/image31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11" Type="http://schemas.openxmlformats.org/officeDocument/2006/relationships/image" Target="../media/image13.png"/><Relationship Id="rId33" Type="http://schemas.openxmlformats.org/officeDocument/2006/relationships/image" Target="../media/image32.png"/><Relationship Id="rId10" Type="http://schemas.openxmlformats.org/officeDocument/2006/relationships/image" Target="../media/image17.png"/><Relationship Id="rId32" Type="http://schemas.openxmlformats.org/officeDocument/2006/relationships/image" Target="../media/image36.png"/><Relationship Id="rId13" Type="http://schemas.openxmlformats.org/officeDocument/2006/relationships/image" Target="../media/image11.png"/><Relationship Id="rId35" Type="http://schemas.openxmlformats.org/officeDocument/2006/relationships/image" Target="../media/image34.png"/><Relationship Id="rId12" Type="http://schemas.openxmlformats.org/officeDocument/2006/relationships/image" Target="../media/image15.png"/><Relationship Id="rId34" Type="http://schemas.openxmlformats.org/officeDocument/2006/relationships/image" Target="../media/image33.png"/><Relationship Id="rId15" Type="http://schemas.openxmlformats.org/officeDocument/2006/relationships/image" Target="../media/image16.png"/><Relationship Id="rId37" Type="http://schemas.openxmlformats.org/officeDocument/2006/relationships/image" Target="../media/image40.png"/><Relationship Id="rId14" Type="http://schemas.openxmlformats.org/officeDocument/2006/relationships/image" Target="../media/image24.png"/><Relationship Id="rId36" Type="http://schemas.openxmlformats.org/officeDocument/2006/relationships/image" Target="../media/image38.png"/><Relationship Id="rId17" Type="http://schemas.openxmlformats.org/officeDocument/2006/relationships/image" Target="../media/image14.png"/><Relationship Id="rId39" Type="http://schemas.openxmlformats.org/officeDocument/2006/relationships/hyperlink" Target="https://picons.me/" TargetMode="External"/><Relationship Id="rId16" Type="http://schemas.openxmlformats.org/officeDocument/2006/relationships/image" Target="../media/image22.png"/><Relationship Id="rId38" Type="http://schemas.openxmlformats.org/officeDocument/2006/relationships/image" Target="../media/image37.png"/><Relationship Id="rId19" Type="http://schemas.openxmlformats.org/officeDocument/2006/relationships/image" Target="../media/image18.png"/><Relationship Id="rId18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ages-staging.18f.gov/brand/#colors" TargetMode="External"/><Relationship Id="rId3" Type="http://schemas.openxmlformats.org/officeDocument/2006/relationships/image" Target="../media/image4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for Presentation">
    <p:bg>
      <p:bgPr>
        <a:solidFill>
          <a:srgbClr val="1C304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18450" y="525012"/>
            <a:ext cx="7386599" cy="165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5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000"/>
            </a:lvl2pPr>
            <a:lvl3pPr lvl="2" rtl="0" algn="ctr">
              <a:spcBef>
                <a:spcPts val="0"/>
              </a:spcBef>
              <a:buSzPct val="100000"/>
              <a:defRPr sz="5000"/>
            </a:lvl3pPr>
            <a:lvl4pPr lvl="3" rtl="0" algn="ctr">
              <a:spcBef>
                <a:spcPts val="0"/>
              </a:spcBef>
              <a:buSzPct val="100000"/>
              <a:defRPr sz="5000"/>
            </a:lvl4pPr>
            <a:lvl5pPr lvl="4" rtl="0" algn="ctr">
              <a:spcBef>
                <a:spcPts val="0"/>
              </a:spcBef>
              <a:buSzPct val="100000"/>
              <a:defRPr sz="5000"/>
            </a:lvl5pPr>
            <a:lvl6pPr lvl="5" rtl="0" algn="ctr">
              <a:spcBef>
                <a:spcPts val="0"/>
              </a:spcBef>
              <a:buSzPct val="100000"/>
              <a:defRPr sz="5000"/>
            </a:lvl6pPr>
            <a:lvl7pPr lvl="6" rtl="0" algn="ctr">
              <a:spcBef>
                <a:spcPts val="0"/>
              </a:spcBef>
              <a:buSzPct val="100000"/>
              <a:defRPr sz="5000"/>
            </a:lvl7pPr>
            <a:lvl8pPr lvl="7" rtl="0" algn="ctr">
              <a:spcBef>
                <a:spcPts val="0"/>
              </a:spcBef>
              <a:buSzPct val="100000"/>
              <a:defRPr sz="5000"/>
            </a:lvl8pPr>
            <a:lvl9pPr lvl="8" rtl="0" algn="ctr">
              <a:spcBef>
                <a:spcPts val="0"/>
              </a:spcBef>
              <a:buSzPct val="100000"/>
              <a:defRPr sz="50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735280" y="2270704"/>
            <a:ext cx="43892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ct val="100000"/>
              <a:buNone/>
              <a:defRPr sz="1400">
                <a:solidFill>
                  <a:srgbClr val="00C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6E7C"/>
              </a:buClr>
              <a:buNone/>
              <a:defRPr>
                <a:solidFill>
                  <a:srgbClr val="206E7C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9" y="4438374"/>
            <a:ext cx="329349" cy="32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Dark - 3 column bullets">
    <p:bg>
      <p:bgPr>
        <a:solidFill>
          <a:srgbClr val="1C30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737118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3323392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5909667" y="2495159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815525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811575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59" name="Shape 59"/>
          <p:cNvSpPr/>
          <p:nvPr/>
        </p:nvSpPr>
        <p:spPr>
          <a:xfrm>
            <a:off x="3375583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371633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61" name="Shape 61"/>
          <p:cNvSpPr/>
          <p:nvPr/>
        </p:nvSpPr>
        <p:spPr>
          <a:xfrm>
            <a:off x="5993434" y="1865323"/>
            <a:ext cx="467099" cy="4670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989484" y="1876000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1 column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3399" y="1662375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2pPr>
            <a:lvl3pPr lvl="2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3pPr>
            <a:lvl4pPr lvl="3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4pPr>
            <a:lvl5pPr lvl="4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5pPr>
            <a:lvl6pPr lvl="5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6pPr>
            <a:lvl7pPr lvl="6" rtl="0">
              <a:spcBef>
                <a:spcPts val="0"/>
              </a:spcBef>
              <a:buClr>
                <a:srgbClr val="1C304A"/>
              </a:buClr>
              <a:buChar char="●"/>
              <a:defRPr>
                <a:solidFill>
                  <a:srgbClr val="1C304A"/>
                </a:solidFill>
              </a:defRPr>
            </a:lvl7pPr>
            <a:lvl8pPr lvl="7" rtl="0">
              <a:spcBef>
                <a:spcPts val="0"/>
              </a:spcBef>
              <a:buClr>
                <a:srgbClr val="1C304A"/>
              </a:buClr>
              <a:buChar char="○"/>
              <a:defRPr>
                <a:solidFill>
                  <a:srgbClr val="1C304A"/>
                </a:solidFill>
              </a:defRPr>
            </a:lvl8pPr>
            <a:lvl9pPr lvl="8" rtl="0">
              <a:spcBef>
                <a:spcPts val="0"/>
              </a:spcBef>
              <a:buClr>
                <a:srgbClr val="1C304A"/>
              </a:buClr>
              <a:buChar char="■"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5280" y="1722019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75869" y="1745269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1pPr>
            <a:lvl2pPr lvl="1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2pPr>
            <a:lvl3pPr lvl="2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3pPr>
            <a:lvl4pPr lvl="3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lvl="4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3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3 column 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37118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435775" y="4943725"/>
            <a:ext cx="116699" cy="137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3323392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5909667" y="2471784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>
            <a:off x="815525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11575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83" name="Shape 83"/>
          <p:cNvSpPr/>
          <p:nvPr/>
        </p:nvSpPr>
        <p:spPr>
          <a:xfrm>
            <a:off x="3375583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371633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85" name="Shape 85"/>
          <p:cNvSpPr/>
          <p:nvPr/>
        </p:nvSpPr>
        <p:spPr>
          <a:xfrm>
            <a:off x="5993434" y="1841948"/>
            <a:ext cx="467099" cy="467099"/>
          </a:xfrm>
          <a:prstGeom prst="ellipse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989484" y="1852625"/>
            <a:ext cx="4670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2 column icon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1493787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815525" y="1804118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49049" y="1804118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027312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1493787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815525" y="3427125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349049" y="3427125"/>
            <a:ext cx="611399" cy="611399"/>
          </a:xfrm>
          <a:prstGeom prst="ellipse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27312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2 column icons">
    <p:bg>
      <p:bgPr>
        <a:solidFill>
          <a:srgbClr val="00C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493787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815525" y="1804118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9049" y="1804118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027312" y="1694407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1493787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815525" y="3427125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349049" y="3427125"/>
            <a:ext cx="611399" cy="6113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027312" y="3313631"/>
            <a:ext cx="2622900" cy="8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ct val="100000"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2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 boxes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3" name="Shape 113"/>
          <p:cNvSpPr/>
          <p:nvPr/>
        </p:nvSpPr>
        <p:spPr>
          <a:xfrm>
            <a:off x="8291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735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23593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24037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38895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39339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>
            <a:off x="54197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120" name="Shape 120"/>
          <p:cNvSpPr txBox="1"/>
          <p:nvPr>
            <p:ph idx="5" type="body"/>
          </p:nvPr>
        </p:nvSpPr>
        <p:spPr>
          <a:xfrm>
            <a:off x="54641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>
            <a:off x="6949900" y="1789525"/>
            <a:ext cx="1403700" cy="2137499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C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6994313" y="3007750"/>
            <a:ext cx="1278899" cy="82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6" name="Shape 126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46B99"/>
              </a:buClr>
              <a:buSzPct val="100000"/>
              <a:defRPr b="1" sz="2600">
                <a:solidFill>
                  <a:srgbClr val="046B9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rge Photo">
    <p:bg>
      <p:bgPr>
        <a:solidFill>
          <a:srgbClr val="66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30901" l="6272" r="11416" t="6909"/>
          <a:stretch/>
        </p:blipFill>
        <p:spPr>
          <a:xfrm>
            <a:off x="-9524" y="-39167"/>
            <a:ext cx="9162900" cy="5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868900" y="3578887"/>
            <a:ext cx="4891199" cy="9759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t" bIns="167425" lIns="167425" rIns="167425" tIns="167425">
            <a:noAutofit/>
          </a:bodyPr>
          <a:lstStyle/>
          <a:p>
            <a:pPr indent="88900" lvl="1" marL="0" marR="0" rtl="0" algn="l">
              <a:spcBef>
                <a:spcPts val="700"/>
              </a:spcBef>
              <a:buNone/>
            </a:pPr>
            <a:r>
              <a:t/>
            </a:r>
            <a:endParaRPr b="0" i="1" sz="1700" u="none" cap="none" strike="noStrike">
              <a:solidFill>
                <a:srgbClr val="26818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 txBox="1"/>
          <p:nvPr>
            <p:ph type="ctrTitle"/>
          </p:nvPr>
        </p:nvSpPr>
        <p:spPr>
          <a:xfrm>
            <a:off x="4035650" y="3697025"/>
            <a:ext cx="4489800" cy="1048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36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Blue Section Title 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30901" l="47425" r="11420" t="6909"/>
          <a:stretch/>
        </p:blipFill>
        <p:spPr>
          <a:xfrm>
            <a:off x="4572000" y="-42839"/>
            <a:ext cx="4619100" cy="52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-47100" y="-11850"/>
            <a:ext cx="4619100" cy="5215800"/>
          </a:xfrm>
          <a:prstGeom prst="rect">
            <a:avLst/>
          </a:prstGeom>
          <a:solidFill>
            <a:srgbClr val="1C30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0" y="4881625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type="ctrTitle"/>
          </p:nvPr>
        </p:nvSpPr>
        <p:spPr>
          <a:xfrm>
            <a:off x="718656" y="614725"/>
            <a:ext cx="34946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5275" y="1722025"/>
            <a:ext cx="3515700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subTitle"/>
          </p:nvPr>
        </p:nvSpPr>
        <p:spPr>
          <a:xfrm>
            <a:off x="718649" y="292250"/>
            <a:ext cx="35463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le for Print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712839" y="536231"/>
            <a:ext cx="7386599" cy="925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5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5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729680" y="2287533"/>
            <a:ext cx="43892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ct val="100000"/>
              <a:buNone/>
              <a:defRPr sz="1400">
                <a:solidFill>
                  <a:srgbClr val="1C304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None/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subTitle"/>
          </p:nvPr>
        </p:nvSpPr>
        <p:spPr>
          <a:xfrm>
            <a:off x="1190575" y="4444054"/>
            <a:ext cx="2736000" cy="26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8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438375"/>
            <a:ext cx="329350" cy="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 1 1">
    <p:bg>
      <p:bgPr>
        <a:solidFill>
          <a:srgbClr val="1C304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37118" y="3585135"/>
            <a:ext cx="2258099" cy="133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41" name="Shape 1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712850" y="289400"/>
            <a:ext cx="8212200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 to use in presentations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icons 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master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</a:t>
            </a:r>
            <a:r>
              <a:rPr b="0"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use in your presentation (Slide&gt;Edit master) </a:t>
            </a:r>
          </a:p>
        </p:txBody>
      </p:sp>
      <p:pic>
        <p:nvPicPr>
          <p:cNvPr descr="thin-0001_compose_write_pencil_new.png" id="14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332" y="1261225"/>
            <a:ext cx="548699" cy="548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19_mobile_iphon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81" y="1268637"/>
            <a:ext cx="628449" cy="628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0_ipad_reading_mobile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074" y="126864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1_calendar_month_day_planner.png"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950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27_stopwatch_timer_running_time.png"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875" y="208307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2_flag.png" id="150" name="Shape 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801" y="205842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33_search_find_zoom.png"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2476" y="1322776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42_attachment.png" id="152" name="Shape 1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05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2_settings_gears_preferences_gearbox.png" id="153" name="Shape 1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100" y="1308523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55_settings_tools_configuration_preferences.png" id="154" name="Shape 1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225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070_paper_role.png" id="155" name="Shape 1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6400" y="1255460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00_to_do_list_reminder_done.png" id="156" name="Shape 1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99075" y="1202398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28_upload_load_share.png" id="157" name="Shape 1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23950" y="1184087"/>
            <a:ext cx="654825" cy="6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43_rotate_clockwise.png"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28600" y="2138362"/>
            <a:ext cx="599525" cy="59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3_delete_exit_remove_close.png" id="159" name="Shape 1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025" y="3077561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154_ok_successful_check.png" id="160" name="Shape 16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20662" y="304864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07_list_checkbox_todo_done.png" id="161" name="Shape 1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91050" y="306309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281_chat_message_discussion_bubble_reply_conversation.png" id="162" name="Shape 16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002476" y="3118602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10_support_help_talk_call.png" id="163" name="Shape 16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329075" y="2957986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58_database_raid.png" id="164" name="Shape 16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73300" y="37819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3_graph_columns_growth_statistics.png" id="165" name="Shape 16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83862" y="38283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384_graph_columns_drop_statistics.png" id="166" name="Shape 16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189062" y="379985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50_attention_error_alert_caution.png" id="167" name="Shape 16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402600" y="37647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1_like_thumb_up_vote.png" id="168" name="Shape 16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54057" y="3703078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62_dislike_thumb_down_vote.png" id="169" name="Shape 16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445131" y="3764703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99_user_profile_avatar_man_male.png" id="170" name="Shape 17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402600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0_user_profile_avatar_woman_female.png" id="171" name="Shape 17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433281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4_users_profile_group_couple_man_woman.png" id="172" name="Shape 17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07407" y="29579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09_user_profile_avatar_man_male.png" id="173" name="Shape 17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244250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0_business_tie_user_profile_avatar_man_male.png" id="174" name="Shape 17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402600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1_young_boy_user_profile_avatar_man_male.png" id="175" name="Shape 17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26831" y="2083074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2_user_profile_avatar_girl_woman_female.png" id="176" name="Shape 17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407407" y="1992099"/>
            <a:ext cx="654824" cy="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5975550" y="3830229"/>
            <a:ext cx="761274" cy="76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66_weather_snow_flake_winter.png" id="178" name="Shape 17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228837" y="3027162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719_group_users_circle.png" id="179" name="Shape 179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209950" y="2065112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632_security_lock.png" id="180" name="Shape 18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8002476" y="3852957"/>
            <a:ext cx="654824" cy="654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-0540_map_path_navigation_location_treasure_hunt.png" id="181" name="Shape 18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949812" y="3830229"/>
            <a:ext cx="654824" cy="65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For a preview of additional icons (including free social icons) available visit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39"/>
              </a:rPr>
              <a:t>https://picons.me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 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712850" y="289401"/>
            <a:ext cx="7386599" cy="8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18F Brand Colors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these colors to your custom color swatches in Google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12075" y="4620875"/>
            <a:ext cx="7098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Download color palettes for use with adobe and apple software here </a:t>
            </a:r>
            <a:r>
              <a:rPr lang="en" sz="1000" u="sng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https://pages-staging.18f.gov/brand/#colors</a:t>
            </a:r>
            <a:r>
              <a:rPr lang="en" sz="1000">
                <a:solidFill>
                  <a:srgbClr val="046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86" name="Shape 186"/>
          <p:cNvSpPr/>
          <p:nvPr/>
        </p:nvSpPr>
        <p:spPr>
          <a:xfrm>
            <a:off x="794975" y="1589940"/>
            <a:ext cx="808499" cy="808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800575" y="1589940"/>
            <a:ext cx="808499" cy="808499"/>
          </a:xfrm>
          <a:prstGeom prst="rect">
            <a:avLst/>
          </a:prstGeom>
          <a:solidFill>
            <a:srgbClr val="B3E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806175" y="1589940"/>
            <a:ext cx="808499" cy="808499"/>
          </a:xfrm>
          <a:prstGeom prst="rect">
            <a:avLst/>
          </a:prstGeom>
          <a:solidFill>
            <a:srgbClr val="00CF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811775" y="1589940"/>
            <a:ext cx="808499" cy="808499"/>
          </a:xfrm>
          <a:prstGeom prst="rect">
            <a:avLst/>
          </a:prstGeom>
          <a:solidFill>
            <a:srgbClr val="046B99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817375" y="1589940"/>
            <a:ext cx="808499" cy="808499"/>
          </a:xfrm>
          <a:prstGeom prst="rect">
            <a:avLst/>
          </a:prstGeom>
          <a:solidFill>
            <a:srgbClr val="1C304A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712075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#FFFFF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7177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Light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#B3EFFF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7233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#00CFFF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7289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Medium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#046B99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345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Dark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#1C304A</a:t>
            </a:r>
          </a:p>
        </p:txBody>
      </p:sp>
      <p:sp>
        <p:nvSpPr>
          <p:cNvPr id="196" name="Shape 196"/>
          <p:cNvSpPr/>
          <p:nvPr/>
        </p:nvSpPr>
        <p:spPr>
          <a:xfrm>
            <a:off x="5822975" y="1589940"/>
            <a:ext cx="808499" cy="8084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740181" y="2398440"/>
            <a:ext cx="891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latin typeface="Helvetica Neue"/>
                <a:ea typeface="Helvetica Neue"/>
                <a:cs typeface="Helvetica Neue"/>
                <a:sym typeface="Helvetica Neue"/>
              </a:rPr>
              <a:t>Black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#000000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773" y="1074050"/>
            <a:ext cx="1692974" cy="29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ivider Blue">
    <p:bg>
      <p:bgPr>
        <a:solidFill>
          <a:srgbClr val="00C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1C304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Dark Blue">
    <p:bg>
      <p:bgPr>
        <a:solidFill>
          <a:srgbClr val="1C304A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00CFFF"/>
              </a:buClr>
              <a:buSzPct val="100000"/>
              <a:defRPr b="1" sz="60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b="1"/>
            </a:lvl2pPr>
            <a:lvl3pPr lvl="2" rtl="0">
              <a:spcBef>
                <a:spcPts val="0"/>
              </a:spcBef>
              <a:buNone/>
              <a:defRPr b="1"/>
            </a:lvl3pPr>
            <a:lvl4pPr lvl="3" rtl="0">
              <a:spcBef>
                <a:spcPts val="0"/>
              </a:spcBef>
              <a:buNone/>
              <a:defRPr b="1"/>
            </a:lvl4pPr>
            <a:lvl5pPr lvl="4" rtl="0">
              <a:spcBef>
                <a:spcPts val="0"/>
              </a:spcBef>
              <a:buNone/>
              <a:defRPr b="1"/>
            </a:lvl5pPr>
            <a:lvl6pPr lvl="5" rtl="0">
              <a:spcBef>
                <a:spcPts val="0"/>
              </a:spcBef>
              <a:buNone/>
              <a:defRPr b="1"/>
            </a:lvl6pPr>
            <a:lvl7pPr lvl="6" rtl="0">
              <a:spcBef>
                <a:spcPts val="0"/>
              </a:spcBef>
              <a:buNone/>
              <a:defRPr b="1"/>
            </a:lvl7pPr>
            <a:lvl8pPr lvl="7" rtl="0">
              <a:spcBef>
                <a:spcPts val="0"/>
              </a:spcBef>
              <a:buNone/>
              <a:defRPr b="1"/>
            </a:lvl8pPr>
            <a:lvl9pPr lvl="8" rtl="0">
              <a:spcBef>
                <a:spcPts val="0"/>
              </a:spcBef>
              <a:buNone/>
              <a:defRPr b="1"/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4" y="4566349"/>
            <a:ext cx="201374" cy="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White"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1C304A"/>
              </a:buClr>
              <a:buSzPct val="100000"/>
              <a:defRPr b="1" sz="60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746072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046B9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18F-Logo-S.png"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500" y="4566350"/>
            <a:ext cx="201375" cy="2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ight - LG quote">
    <p:bg>
      <p:bgPr>
        <a:solidFill>
          <a:srgbClr val="00C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hite - LG quote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1C304A"/>
              </a:buClr>
              <a:buSzPct val="100000"/>
              <a:defRPr b="1" sz="3200">
                <a:solidFill>
                  <a:srgbClr val="1C304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buSzPct val="100000"/>
              <a:defRPr sz="6000"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1 column">
    <p:bg>
      <p:bgPr>
        <a:solidFill>
          <a:srgbClr val="1C304A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712850" y="289401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3399" y="1654657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Char char="●"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Char char="○"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ark - 2 column">
    <p:bg>
      <p:bgPr>
        <a:solidFill>
          <a:srgbClr val="1C304A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600">
                <a:solidFill>
                  <a:srgbClr val="00CFFF"/>
                </a:solidFill>
              </a:rPr>
              <a:t>‹#›</a:t>
            </a:fld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718661" y="614726"/>
            <a:ext cx="7386599" cy="84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00CFFF"/>
              </a:buClr>
              <a:buSzPct val="100000"/>
              <a:defRPr b="1" sz="2600">
                <a:solidFill>
                  <a:srgbClr val="00C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1C304A"/>
              </a:buClr>
              <a:defRPr>
                <a:solidFill>
                  <a:srgbClr val="1C304A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97434" y="1714063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75869" y="1737313"/>
            <a:ext cx="3617699" cy="263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subTitle"/>
          </p:nvPr>
        </p:nvSpPr>
        <p:spPr>
          <a:xfrm>
            <a:off x="718647" y="292250"/>
            <a:ext cx="5017500" cy="667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b="1"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None/>
              <a:defRPr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Helvetica Neue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0" y="4765388"/>
            <a:ext cx="548699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 txBox="1"/>
          <p:nvPr>
            <p:ph type="ctrTitle"/>
          </p:nvPr>
        </p:nvSpPr>
        <p:spPr>
          <a:xfrm>
            <a:off x="712850" y="536206"/>
            <a:ext cx="7386599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customer promises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/>
          <p:nvPr/>
        </p:nvSpPr>
        <p:spPr>
          <a:xfrm>
            <a:off x="1581900" y="628750"/>
            <a:ext cx="5980200" cy="7131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271" name="Shape 271"/>
          <p:cNvSpPr/>
          <p:nvPr/>
        </p:nvSpPr>
        <p:spPr>
          <a:xfrm>
            <a:off x="15819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4749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0515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0284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25165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786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0100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2333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4565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679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1581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051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0284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2516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474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1" name="Shape 291"/>
          <p:cNvSpPr/>
          <p:nvPr/>
        </p:nvSpPr>
        <p:spPr>
          <a:xfrm>
            <a:off x="1581900" y="628750"/>
            <a:ext cx="5980200" cy="7131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292" name="Shape 292"/>
          <p:cNvSpPr/>
          <p:nvPr/>
        </p:nvSpPr>
        <p:spPr>
          <a:xfrm>
            <a:off x="15819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64749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80515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0284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25165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786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0100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2333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54565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6679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1581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8051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0284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2516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474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581900" y="3921750"/>
            <a:ext cx="2310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what you buy</a:t>
            </a:r>
          </a:p>
        </p:txBody>
      </p:sp>
      <p:sp>
        <p:nvSpPr>
          <p:cNvPr id="308" name="Shape 308"/>
          <p:cNvSpPr/>
          <p:nvPr/>
        </p:nvSpPr>
        <p:spPr>
          <a:xfrm rot="-5400000">
            <a:off x="2684250" y="2726700"/>
            <a:ext cx="105600" cy="2284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581900" y="628750"/>
            <a:ext cx="5980200" cy="7131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315" name="Shape 315"/>
          <p:cNvSpPr/>
          <p:nvPr/>
        </p:nvSpPr>
        <p:spPr>
          <a:xfrm>
            <a:off x="15819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4749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80515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0284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25165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786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0100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42333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4565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679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1581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8051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0284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2516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474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028400" y="39217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&amp; buy</a:t>
            </a:r>
          </a:p>
        </p:txBody>
      </p:sp>
      <p:sp>
        <p:nvSpPr>
          <p:cNvPr id="331" name="Shape 331"/>
          <p:cNvSpPr/>
          <p:nvPr/>
        </p:nvSpPr>
        <p:spPr>
          <a:xfrm rot="-5400000">
            <a:off x="4512750" y="3340650"/>
            <a:ext cx="105600" cy="1056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7" name="Shape 337"/>
          <p:cNvSpPr/>
          <p:nvPr/>
        </p:nvSpPr>
        <p:spPr>
          <a:xfrm>
            <a:off x="1581900" y="628750"/>
            <a:ext cx="5980200" cy="7131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338" name="Shape 338"/>
          <p:cNvSpPr/>
          <p:nvPr/>
        </p:nvSpPr>
        <p:spPr>
          <a:xfrm>
            <a:off x="15819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647490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80515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028400" y="17913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251650" y="17913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786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0100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2333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45655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679800" y="13418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1581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8051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0284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525165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6474900" y="30210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5251800" y="3921750"/>
            <a:ext cx="2310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Discover new products</a:t>
            </a:r>
          </a:p>
        </p:txBody>
      </p:sp>
      <p:sp>
        <p:nvSpPr>
          <p:cNvPr id="354" name="Shape 354"/>
          <p:cNvSpPr/>
          <p:nvPr/>
        </p:nvSpPr>
        <p:spPr>
          <a:xfrm rot="-5400000">
            <a:off x="6354150" y="2723800"/>
            <a:ext cx="105600" cy="2284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0" name="Shape 36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out customer promises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that we understand the pieces of the vision, let’s look at the end user experiences that cut across them. These are the customer promises.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promise: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Amazon customer can </a:t>
            </a:r>
            <a:r>
              <a:rPr lang="en">
                <a:solidFill>
                  <a:srgbClr val="046B99"/>
                </a:solidFill>
              </a:rPr>
              <a:t>find and buy</a:t>
            </a:r>
            <a:r>
              <a:rPr lang="en">
                <a:solidFill>
                  <a:srgbClr val="046B99"/>
                </a:solidFill>
              </a:rPr>
              <a:t> a product stocked by Amazon</a:t>
            </a:r>
            <a:r>
              <a:rPr lang="en"/>
              <a:t>.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8" name="Shape 378"/>
          <p:cNvSpPr/>
          <p:nvPr/>
        </p:nvSpPr>
        <p:spPr>
          <a:xfrm>
            <a:off x="1581900" y="857350"/>
            <a:ext cx="59802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379" name="Shape 379"/>
          <p:cNvSpPr/>
          <p:nvPr/>
        </p:nvSpPr>
        <p:spPr>
          <a:xfrm>
            <a:off x="15819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474900" y="20199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2805150" y="20199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0284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251650" y="20199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786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0100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2333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4565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679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1581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8051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0284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52516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474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40284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Search, checkout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99250" y="4150350"/>
            <a:ext cx="125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management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18650" y="128875"/>
            <a:ext cx="5037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work: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Customer promise: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  <a:r>
              <a:rPr lang="en"/>
              <a:t>n Amazon customer can </a:t>
            </a:r>
            <a:r>
              <a:rPr lang="en">
                <a:solidFill>
                  <a:srgbClr val="046B99"/>
                </a:solidFill>
              </a:rPr>
              <a:t>discover useful and interesting new products</a:t>
            </a:r>
            <a:r>
              <a:rPr lang="en"/>
              <a:t>.</a:t>
            </a: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8" name="Shape 408"/>
          <p:cNvSpPr/>
          <p:nvPr/>
        </p:nvSpPr>
        <p:spPr>
          <a:xfrm>
            <a:off x="1581900" y="857350"/>
            <a:ext cx="59802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409" name="Shape 409"/>
          <p:cNvSpPr/>
          <p:nvPr/>
        </p:nvSpPr>
        <p:spPr>
          <a:xfrm>
            <a:off x="15819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64749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80515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0284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25165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786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0100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2333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4565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679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81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28051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0284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52516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474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0284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Surface suggested products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81900" y="4150350"/>
            <a:ext cx="2310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products that can be suggested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52518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products to suggest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64752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user’s needs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18650" y="128875"/>
            <a:ext cx="5037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work: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promises help you frame the overall impact of your project, not just specific feature sets.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Customer promise: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Amazon retailer can </a:t>
            </a:r>
            <a:r>
              <a:rPr lang="en">
                <a:solidFill>
                  <a:srgbClr val="046B99"/>
                </a:solidFill>
              </a:rPr>
              <a:t>promote</a:t>
            </a:r>
            <a:r>
              <a:rPr lang="en">
                <a:solidFill>
                  <a:srgbClr val="046B99"/>
                </a:solidFill>
              </a:rPr>
              <a:t> new products to customers</a:t>
            </a:r>
            <a:r>
              <a:rPr lang="en"/>
              <a:t>.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0" name="Shape 440"/>
          <p:cNvSpPr/>
          <p:nvPr/>
        </p:nvSpPr>
        <p:spPr>
          <a:xfrm>
            <a:off x="1581900" y="857350"/>
            <a:ext cx="59802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  <p:sp>
        <p:nvSpPr>
          <p:cNvPr id="441" name="Shape 441"/>
          <p:cNvSpPr/>
          <p:nvPr/>
        </p:nvSpPr>
        <p:spPr>
          <a:xfrm>
            <a:off x="1581900" y="2019950"/>
            <a:ext cx="1087200" cy="19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4749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80515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02840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5251650" y="2019950"/>
            <a:ext cx="1087200" cy="194280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786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30100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2333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45655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6679800" y="1570450"/>
            <a:ext cx="677400" cy="615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1581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warehouse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8051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partners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40284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web UI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525165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suggestion engine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6474900" y="3249650"/>
            <a:ext cx="10872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 / AI assistants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40284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Surface suggested products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8050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products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251800" y="4150350"/>
            <a:ext cx="1087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 products to users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475200" y="4150350"/>
            <a:ext cx="1140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user preferences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18650" y="128875"/>
            <a:ext cx="5037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work: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466" name="Shape 46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x="712850" y="289401"/>
            <a:ext cx="7386600" cy="84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out your customer promises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23399" y="1662375"/>
            <a:ext cx="78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core components of your vision? Think in terms of services that you can provide to your end users.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Who are your end users? Do you have more than one group? What do they want to use your product to </a:t>
            </a:r>
            <a:r>
              <a:rPr i="1" lang="en"/>
              <a:t>do</a:t>
            </a:r>
            <a:r>
              <a:rPr lang="en"/>
              <a:t>? These high level workflows are your customer promises.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9" name="Shape 47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customer promises to drive development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Once you have customer promises, what do you do with them?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PM rule of thumb: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in doubt, prioritize.</a:t>
            </a:r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customer promises do you need to knock out of the park? Which ones just need to get done? Which ones are nice-to-haves?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Then think about timing. </a:t>
            </a:r>
            <a:r>
              <a:rPr lang="en">
                <a:solidFill>
                  <a:schemeClr val="lt1"/>
                </a:solidFill>
              </a:rPr>
              <a:t>There are customer promises that naturally fit together, because they rely on shared infrastructural work. Even if they’re different priority levels, it makes sense to group them.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Then think about timing.</a:t>
            </a:r>
            <a:r>
              <a:rPr lang="en"/>
              <a:t> There are customer promises that naturally fit together, because they rely on shared infrastructural work.</a:t>
            </a:r>
            <a:r>
              <a:rPr lang="en">
                <a:solidFill>
                  <a:schemeClr val="lt1"/>
                </a:solidFill>
              </a:rPr>
              <a:t> Even if they’re different priority levels, it makes sense to group them.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piece of work that anyone on the project does, no matter how big or small, must somehow support your customer promises.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Then think about timing. There are customer promises that naturally fit together, because they rely on shared infrastructural work.</a:t>
            </a:r>
            <a:r>
              <a:rPr lang="en"/>
              <a:t> Even if they’re different priority levels, it makes sense to group them.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there you can create a rough roadmap for your product.</a:t>
            </a:r>
            <a:r>
              <a:rPr lang="en">
                <a:solidFill>
                  <a:schemeClr val="lt1"/>
                </a:solidFill>
              </a:rPr>
              <a:t> Try not to have too many customer promises in play at any one time — your team needs to be able to keep track of what promises they’re working on!</a:t>
            </a: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From there you can create a rough roadmap for your product.</a:t>
            </a:r>
            <a:r>
              <a:rPr lang="en"/>
              <a:t> Try not to have too many customer promises in play at any one time — your team needs to be able to keep track of what promises they’re working on!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Remember: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C304A"/>
                </a:solidFill>
              </a:rPr>
              <a:t>Every piece of work that anyone on the project does, no matter how big or small, must somehow support your customer promises.</a:t>
            </a: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That means that each of your work items should be explicitly connected to the customer promise(s) that they support.</a:t>
            </a:r>
            <a:r>
              <a:rPr lang="en">
                <a:solidFill>
                  <a:schemeClr val="lt1"/>
                </a:solidFill>
              </a:rPr>
              <a:t> And, barring exceptions, the team should only work on items that support customer promises that are currently in play.</a:t>
            </a: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That means that each of your work items should be explicitly connected to the customer promise(s) that they support.</a:t>
            </a:r>
            <a:r>
              <a:rPr lang="en"/>
              <a:t> And, barring exceptions, the team should only work on items that support customer promises that are currently in play.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4" name="Shape 234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Drawing from your vision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vision statement isn’t a plan; it’s a direction and a value system. </a:t>
            </a:r>
            <a:r>
              <a:rPr lang="en">
                <a:solidFill>
                  <a:schemeClr val="lt1"/>
                </a:solidFill>
              </a:rPr>
              <a:t>You have to break it down into a clear plan of action. What are the components of your vision?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 vision statement isn’t a plan; it’s a direction and a value system.</a:t>
            </a:r>
            <a:r>
              <a:rPr lang="en"/>
              <a:t> You have to break it down into a clear plan of action. </a:t>
            </a:r>
            <a:r>
              <a:rPr lang="en">
                <a:solidFill>
                  <a:schemeClr val="lt1"/>
                </a:solidFill>
              </a:rPr>
              <a:t>What are the components of your vision?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 vision statement isn’t a plan; it’s a direction and a value system. You have to break it down into a clear plan of action.</a:t>
            </a:r>
            <a:r>
              <a:rPr lang="en"/>
              <a:t> Think about your vision — what are its components?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712850" y="536206"/>
            <a:ext cx="7386600" cy="373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46B99"/>
                </a:solidFill>
              </a:rPr>
              <a:t>Example (Amazon):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vision is to be earth’s most customer centric company; to build a place where people can come to find and discover anything they might want to buy online.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0" y="4765388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/>
          <p:nvPr/>
        </p:nvSpPr>
        <p:spPr>
          <a:xfrm>
            <a:off x="1581900" y="628750"/>
            <a:ext cx="5980200" cy="71310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C30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place where people can come to find and discover anything they might want to buy online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