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7" r:id="rId2"/>
  </p:sldIdLst>
  <p:sldSz cx="27432000" cy="14630400"/>
  <p:notesSz cx="6858000" cy="9144000"/>
  <p:defaultTextStyle>
    <a:defPPr>
      <a:defRPr lang="en-US"/>
    </a:defPPr>
    <a:lvl1pPr marL="0" algn="l" defTabSz="1390085" rtl="0" eaLnBrk="1" latinLnBrk="0" hangingPunct="1">
      <a:defRPr sz="2736" kern="1200">
        <a:solidFill>
          <a:schemeClr val="tx1"/>
        </a:solidFill>
        <a:latin typeface="+mn-lt"/>
        <a:ea typeface="+mn-ea"/>
        <a:cs typeface="+mn-cs"/>
      </a:defRPr>
    </a:lvl1pPr>
    <a:lvl2pPr marL="695043" algn="l" defTabSz="1390085" rtl="0" eaLnBrk="1" latinLnBrk="0" hangingPunct="1">
      <a:defRPr sz="2736" kern="1200">
        <a:solidFill>
          <a:schemeClr val="tx1"/>
        </a:solidFill>
        <a:latin typeface="+mn-lt"/>
        <a:ea typeface="+mn-ea"/>
        <a:cs typeface="+mn-cs"/>
      </a:defRPr>
    </a:lvl2pPr>
    <a:lvl3pPr marL="1390085" algn="l" defTabSz="1390085" rtl="0" eaLnBrk="1" latinLnBrk="0" hangingPunct="1">
      <a:defRPr sz="2736" kern="1200">
        <a:solidFill>
          <a:schemeClr val="tx1"/>
        </a:solidFill>
        <a:latin typeface="+mn-lt"/>
        <a:ea typeface="+mn-ea"/>
        <a:cs typeface="+mn-cs"/>
      </a:defRPr>
    </a:lvl3pPr>
    <a:lvl4pPr marL="2085128" algn="l" defTabSz="1390085" rtl="0" eaLnBrk="1" latinLnBrk="0" hangingPunct="1">
      <a:defRPr sz="2736" kern="1200">
        <a:solidFill>
          <a:schemeClr val="tx1"/>
        </a:solidFill>
        <a:latin typeface="+mn-lt"/>
        <a:ea typeface="+mn-ea"/>
        <a:cs typeface="+mn-cs"/>
      </a:defRPr>
    </a:lvl4pPr>
    <a:lvl5pPr marL="2780169" algn="l" defTabSz="1390085" rtl="0" eaLnBrk="1" latinLnBrk="0" hangingPunct="1">
      <a:defRPr sz="2736" kern="1200">
        <a:solidFill>
          <a:schemeClr val="tx1"/>
        </a:solidFill>
        <a:latin typeface="+mn-lt"/>
        <a:ea typeface="+mn-ea"/>
        <a:cs typeface="+mn-cs"/>
      </a:defRPr>
    </a:lvl5pPr>
    <a:lvl6pPr marL="3475213" algn="l" defTabSz="1390085" rtl="0" eaLnBrk="1" latinLnBrk="0" hangingPunct="1">
      <a:defRPr sz="2736" kern="1200">
        <a:solidFill>
          <a:schemeClr val="tx1"/>
        </a:solidFill>
        <a:latin typeface="+mn-lt"/>
        <a:ea typeface="+mn-ea"/>
        <a:cs typeface="+mn-cs"/>
      </a:defRPr>
    </a:lvl6pPr>
    <a:lvl7pPr marL="4170255" algn="l" defTabSz="1390085" rtl="0" eaLnBrk="1" latinLnBrk="0" hangingPunct="1">
      <a:defRPr sz="2736" kern="1200">
        <a:solidFill>
          <a:schemeClr val="tx1"/>
        </a:solidFill>
        <a:latin typeface="+mn-lt"/>
        <a:ea typeface="+mn-ea"/>
        <a:cs typeface="+mn-cs"/>
      </a:defRPr>
    </a:lvl7pPr>
    <a:lvl8pPr marL="4865297" algn="l" defTabSz="1390085" rtl="0" eaLnBrk="1" latinLnBrk="0" hangingPunct="1">
      <a:defRPr sz="2736" kern="1200">
        <a:solidFill>
          <a:schemeClr val="tx1"/>
        </a:solidFill>
        <a:latin typeface="+mn-lt"/>
        <a:ea typeface="+mn-ea"/>
        <a:cs typeface="+mn-cs"/>
      </a:defRPr>
    </a:lvl8pPr>
    <a:lvl9pPr marL="5560340" algn="l" defTabSz="1390085" rtl="0" eaLnBrk="1" latinLnBrk="0" hangingPunct="1">
      <a:defRPr sz="27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04A"/>
    <a:srgbClr val="046B99"/>
    <a:srgbClr val="00CFFF"/>
    <a:srgbClr val="B3EFFF"/>
    <a:srgbClr val="CFF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/>
    <p:restoredTop sz="94666"/>
  </p:normalViewPr>
  <p:slideViewPr>
    <p:cSldViewPr snapToGrid="0" snapToObjects="1">
      <p:cViewPr>
        <p:scale>
          <a:sx n="110" d="100"/>
          <a:sy n="110" d="100"/>
        </p:scale>
        <p:origin x="-272" y="-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2394374"/>
            <a:ext cx="2057400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7684348"/>
            <a:ext cx="205740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8C9D-0BFB-724B-8EE4-5D2F9EE07851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B6C8-1BDA-B840-A316-A6E0FB7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8C9D-0BFB-724B-8EE4-5D2F9EE07851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B6C8-1BDA-B840-A316-A6E0FB7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7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778933"/>
            <a:ext cx="5915025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778933"/>
            <a:ext cx="17402175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8C9D-0BFB-724B-8EE4-5D2F9EE07851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B6C8-1BDA-B840-A316-A6E0FB7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3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8C9D-0BFB-724B-8EE4-5D2F9EE07851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B6C8-1BDA-B840-A316-A6E0FB7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7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3647442"/>
            <a:ext cx="2366010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9790855"/>
            <a:ext cx="2366010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8C9D-0BFB-724B-8EE4-5D2F9EE07851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B6C8-1BDA-B840-A316-A6E0FB7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3894667"/>
            <a:ext cx="1165860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3894667"/>
            <a:ext cx="1165860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8C9D-0BFB-724B-8EE4-5D2F9EE07851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B6C8-1BDA-B840-A316-A6E0FB7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8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778934"/>
            <a:ext cx="2366010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3586481"/>
            <a:ext cx="11605021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5344160"/>
            <a:ext cx="11605021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3586481"/>
            <a:ext cx="11662173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5344160"/>
            <a:ext cx="11662173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8C9D-0BFB-724B-8EE4-5D2F9EE07851}" type="datetimeFigureOut">
              <a:rPr lang="en-US" smtClean="0"/>
              <a:t>5/6/19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B6C8-1BDA-B840-A316-A6E0FB7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3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8C9D-0BFB-724B-8EE4-5D2F9EE07851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B6C8-1BDA-B840-A316-A6E0FB7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0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8C9D-0BFB-724B-8EE4-5D2F9EE07851}" type="datetimeFigureOut">
              <a:rPr lang="en-US" smtClean="0"/>
              <a:t>5/6/19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B6C8-1BDA-B840-A316-A6E0FB7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0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975360"/>
            <a:ext cx="8847533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106508"/>
            <a:ext cx="1388745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4389120"/>
            <a:ext cx="8847533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8C9D-0BFB-724B-8EE4-5D2F9EE07851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B6C8-1BDA-B840-A316-A6E0FB7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1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975360"/>
            <a:ext cx="8847533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106508"/>
            <a:ext cx="1388745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4389120"/>
            <a:ext cx="8847533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8C9D-0BFB-724B-8EE4-5D2F9EE07851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B6C8-1BDA-B840-A316-A6E0FB7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9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778934"/>
            <a:ext cx="2366010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3894667"/>
            <a:ext cx="2366010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3560215"/>
            <a:ext cx="61722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68C9D-0BFB-724B-8EE4-5D2F9EE07851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3560215"/>
            <a:ext cx="92583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3560215"/>
            <a:ext cx="61722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AB6C8-1BDA-B840-A316-A6E0FB7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6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Rectangle 348">
            <a:extLst>
              <a:ext uri="{FF2B5EF4-FFF2-40B4-BE49-F238E27FC236}">
                <a16:creationId xmlns:a16="http://schemas.microsoft.com/office/drawing/2014/main" id="{99796C03-C726-084E-BA3A-5C63344EA7F9}"/>
              </a:ext>
            </a:extLst>
          </p:cNvPr>
          <p:cNvSpPr/>
          <p:nvPr/>
        </p:nvSpPr>
        <p:spPr>
          <a:xfrm>
            <a:off x="12890077" y="2534361"/>
            <a:ext cx="7623884" cy="5480057"/>
          </a:xfrm>
          <a:prstGeom prst="rect">
            <a:avLst/>
          </a:prstGeom>
          <a:pattFill prst="dotDmnd">
            <a:fgClr>
              <a:schemeClr val="accent6"/>
            </a:fgClr>
            <a:bgClr>
              <a:schemeClr val="bg1"/>
            </a:bgClr>
          </a:pattFill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2872196E-01EA-404F-8E68-7FD99ECEC3AC}"/>
              </a:ext>
            </a:extLst>
          </p:cNvPr>
          <p:cNvCxnSpPr>
            <a:cxnSpLocks/>
            <a:stCxn id="110" idx="2"/>
            <a:endCxn id="127" idx="0"/>
          </p:cNvCxnSpPr>
          <p:nvPr/>
        </p:nvCxnSpPr>
        <p:spPr>
          <a:xfrm rot="16200000" flipH="1">
            <a:off x="15139333" y="4677117"/>
            <a:ext cx="2714700" cy="476962"/>
          </a:xfrm>
          <a:prstGeom prst="bentConnector3">
            <a:avLst>
              <a:gd name="adj1" fmla="val 563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64837C3-70BE-6944-A1C8-EA1A51BD9436}"/>
              </a:ext>
            </a:extLst>
          </p:cNvPr>
          <p:cNvCxnSpPr>
            <a:cxnSpLocks/>
          </p:cNvCxnSpPr>
          <p:nvPr/>
        </p:nvCxnSpPr>
        <p:spPr>
          <a:xfrm>
            <a:off x="1938886" y="1178593"/>
            <a:ext cx="468438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7A4848D-28ED-4D4C-B427-091FE26A04DA}"/>
              </a:ext>
            </a:extLst>
          </p:cNvPr>
          <p:cNvSpPr/>
          <p:nvPr/>
        </p:nvSpPr>
        <p:spPr>
          <a:xfrm>
            <a:off x="310829" y="2861932"/>
            <a:ext cx="1340867" cy="6610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Researcher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942366-1710-7344-BD79-66D9FE649DDC}"/>
              </a:ext>
            </a:extLst>
          </p:cNvPr>
          <p:cNvSpPr/>
          <p:nvPr/>
        </p:nvSpPr>
        <p:spPr>
          <a:xfrm>
            <a:off x="310829" y="4208932"/>
            <a:ext cx="1340867" cy="692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Supervisor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2E9CC7-A5FD-684E-9B0A-8F08F846377C}"/>
              </a:ext>
            </a:extLst>
          </p:cNvPr>
          <p:cNvSpPr/>
          <p:nvPr/>
        </p:nvSpPr>
        <p:spPr>
          <a:xfrm>
            <a:off x="310829" y="5378241"/>
            <a:ext cx="1340867" cy="6920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OPSEC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9C2063-4E1B-CA44-83E2-0C236FC4DE65}"/>
              </a:ext>
            </a:extLst>
          </p:cNvPr>
          <p:cNvSpPr/>
          <p:nvPr/>
        </p:nvSpPr>
        <p:spPr>
          <a:xfrm>
            <a:off x="310829" y="6272948"/>
            <a:ext cx="1340867" cy="69208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IP/Legal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A4FD0-FF0D-B246-956B-5AFB05988337}"/>
              </a:ext>
            </a:extLst>
          </p:cNvPr>
          <p:cNvSpPr/>
          <p:nvPr/>
        </p:nvSpPr>
        <p:spPr>
          <a:xfrm>
            <a:off x="310829" y="7198577"/>
            <a:ext cx="1340867" cy="6920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IEC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46D05E-4E31-9E4E-BC93-9430E429C8DF}"/>
              </a:ext>
            </a:extLst>
          </p:cNvPr>
          <p:cNvSpPr/>
          <p:nvPr/>
        </p:nvSpPr>
        <p:spPr>
          <a:xfrm>
            <a:off x="310829" y="8120570"/>
            <a:ext cx="1340867" cy="6920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Public Affairs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053E1-39CD-D146-A76A-AD2894A858F6}"/>
              </a:ext>
            </a:extLst>
          </p:cNvPr>
          <p:cNvSpPr/>
          <p:nvPr/>
        </p:nvSpPr>
        <p:spPr>
          <a:xfrm>
            <a:off x="310829" y="9048753"/>
            <a:ext cx="1340867" cy="6920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OSS Advocate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353E15-04A8-9146-97E9-171C1548BD60}"/>
              </a:ext>
            </a:extLst>
          </p:cNvPr>
          <p:cNvSpPr/>
          <p:nvPr/>
        </p:nvSpPr>
        <p:spPr>
          <a:xfrm>
            <a:off x="310829" y="9975464"/>
            <a:ext cx="1340867" cy="6920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 Transfer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8E6E0C-038E-3D4A-92D0-D4699C96B082}"/>
              </a:ext>
            </a:extLst>
          </p:cNvPr>
          <p:cNvSpPr/>
          <p:nvPr/>
        </p:nvSpPr>
        <p:spPr>
          <a:xfrm>
            <a:off x="310829" y="10901093"/>
            <a:ext cx="1340867" cy="692082"/>
          </a:xfrm>
          <a:prstGeom prst="rect">
            <a:avLst/>
          </a:prstGeom>
          <a:noFill/>
          <a:ln>
            <a:solidFill>
              <a:srgbClr val="046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????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63E55-6796-964B-BB7E-3D5765D407B2}"/>
              </a:ext>
            </a:extLst>
          </p:cNvPr>
          <p:cNvSpPr/>
          <p:nvPr/>
        </p:nvSpPr>
        <p:spPr>
          <a:xfrm>
            <a:off x="310829" y="12761059"/>
            <a:ext cx="1340867" cy="6920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Division Chief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6CF313-248F-6542-BF4D-C4685E472426}"/>
              </a:ext>
            </a:extLst>
          </p:cNvPr>
          <p:cNvSpPr/>
          <p:nvPr/>
        </p:nvSpPr>
        <p:spPr>
          <a:xfrm>
            <a:off x="310829" y="13682133"/>
            <a:ext cx="1340867" cy="692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Technical Reviewer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8200907-4F00-D645-AC4B-FF68AF83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62" y="268134"/>
            <a:ext cx="512858" cy="51285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0A0049F-F52A-B14C-8BBB-7AE655A0AE80}"/>
              </a:ext>
            </a:extLst>
          </p:cNvPr>
          <p:cNvSpPr txBox="1"/>
          <p:nvPr/>
        </p:nvSpPr>
        <p:spPr>
          <a:xfrm>
            <a:off x="981262" y="316755"/>
            <a:ext cx="953374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Army Research Lab (ARL) OSS Process Workflow — Perceived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1CD5A4-FBA6-E340-88DC-E66D44B1695F}"/>
              </a:ext>
            </a:extLst>
          </p:cNvPr>
          <p:cNvSpPr txBox="1"/>
          <p:nvPr/>
        </p:nvSpPr>
        <p:spPr>
          <a:xfrm>
            <a:off x="272653" y="2457778"/>
            <a:ext cx="1770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STAKEHOLDER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F9A54D-4BD3-0A4E-BE2A-E86FBBF6EB15}"/>
              </a:ext>
            </a:extLst>
          </p:cNvPr>
          <p:cNvSpPr txBox="1"/>
          <p:nvPr/>
        </p:nvSpPr>
        <p:spPr>
          <a:xfrm>
            <a:off x="3554088" y="1046330"/>
            <a:ext cx="128055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DEVELOPMENT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2E35BB8-85B9-DD40-A93E-31778150ABA4}"/>
              </a:ext>
            </a:extLst>
          </p:cNvPr>
          <p:cNvSpPr/>
          <p:nvPr/>
        </p:nvSpPr>
        <p:spPr>
          <a:xfrm>
            <a:off x="1909317" y="1414202"/>
            <a:ext cx="899985" cy="782730"/>
          </a:xfrm>
          <a:prstGeom prst="rect">
            <a:avLst/>
          </a:prstGeom>
          <a:solidFill>
            <a:srgbClr val="B3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Onboarding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3A4B510-C362-2643-A28A-60FFE259CBD2}"/>
              </a:ext>
            </a:extLst>
          </p:cNvPr>
          <p:cNvSpPr/>
          <p:nvPr/>
        </p:nvSpPr>
        <p:spPr>
          <a:xfrm>
            <a:off x="2909442" y="1414202"/>
            <a:ext cx="1000125" cy="782730"/>
          </a:xfrm>
          <a:prstGeom prst="rect">
            <a:avLst/>
          </a:prstGeom>
          <a:solidFill>
            <a:srgbClr val="B3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 agreement with external collaborators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84DA360-7F66-314C-83A0-2DD1ED4BF6DA}"/>
              </a:ext>
            </a:extLst>
          </p:cNvPr>
          <p:cNvSpPr/>
          <p:nvPr/>
        </p:nvSpPr>
        <p:spPr>
          <a:xfrm>
            <a:off x="4009707" y="1414202"/>
            <a:ext cx="899985" cy="782730"/>
          </a:xfrm>
          <a:prstGeom prst="rect">
            <a:avLst/>
          </a:prstGeom>
          <a:solidFill>
            <a:srgbClr val="B3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 work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50EC83-FC43-DE48-8D39-3DC0A2CE694B}"/>
              </a:ext>
            </a:extLst>
          </p:cNvPr>
          <p:cNvSpPr/>
          <p:nvPr/>
        </p:nvSpPr>
        <p:spPr>
          <a:xfrm>
            <a:off x="5009832" y="1414202"/>
            <a:ext cx="899985" cy="782730"/>
          </a:xfrm>
          <a:prstGeom prst="rect">
            <a:avLst/>
          </a:prstGeom>
          <a:solidFill>
            <a:srgbClr val="B3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kind of release?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7CA618-8129-9E41-8DCC-B577313BF8BD}"/>
              </a:ext>
            </a:extLst>
          </p:cNvPr>
          <p:cNvSpPr/>
          <p:nvPr/>
        </p:nvSpPr>
        <p:spPr>
          <a:xfrm>
            <a:off x="6009957" y="1414202"/>
            <a:ext cx="899985" cy="782730"/>
          </a:xfrm>
          <a:prstGeom prst="rect">
            <a:avLst/>
          </a:prstGeom>
          <a:solidFill>
            <a:srgbClr val="B3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Potential OSS opportunity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2B4CA94-43E5-3742-822A-D727C398D8DE}"/>
              </a:ext>
            </a:extLst>
          </p:cNvPr>
          <p:cNvSpPr/>
          <p:nvPr/>
        </p:nvSpPr>
        <p:spPr>
          <a:xfrm>
            <a:off x="7010082" y="1414202"/>
            <a:ext cx="899985" cy="782730"/>
          </a:xfrm>
          <a:prstGeom prst="rect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Preparation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BBFB64-4753-0F47-9F84-76901D1E2599}"/>
              </a:ext>
            </a:extLst>
          </p:cNvPr>
          <p:cNvSpPr/>
          <p:nvPr/>
        </p:nvSpPr>
        <p:spPr>
          <a:xfrm>
            <a:off x="9980776" y="1414202"/>
            <a:ext cx="899985" cy="782730"/>
          </a:xfrm>
          <a:prstGeom prst="rect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Form 1 review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C8257C6-4857-C84F-8A3E-F63A458F4A74}"/>
              </a:ext>
            </a:extLst>
          </p:cNvPr>
          <p:cNvSpPr/>
          <p:nvPr/>
        </p:nvSpPr>
        <p:spPr>
          <a:xfrm>
            <a:off x="11889952" y="1414202"/>
            <a:ext cx="899985" cy="782730"/>
          </a:xfrm>
          <a:prstGeom prst="rect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Form 1 approval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0007138-2599-4446-AB4E-5DEA2CE4EF35}"/>
              </a:ext>
            </a:extLst>
          </p:cNvPr>
          <p:cNvSpPr/>
          <p:nvPr/>
        </p:nvSpPr>
        <p:spPr>
          <a:xfrm>
            <a:off x="12890077" y="1414202"/>
            <a:ext cx="899985" cy="78273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Begin release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249CFE-AA80-834B-B954-8330D19B864C}"/>
              </a:ext>
            </a:extLst>
          </p:cNvPr>
          <p:cNvSpPr/>
          <p:nvPr/>
        </p:nvSpPr>
        <p:spPr>
          <a:xfrm>
            <a:off x="13995575" y="1414202"/>
            <a:ext cx="899985" cy="78273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OPSEC check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B04C55-123D-AE4B-98D6-C54EDCC742B5}"/>
              </a:ext>
            </a:extLst>
          </p:cNvPr>
          <p:cNvSpPr/>
          <p:nvPr/>
        </p:nvSpPr>
        <p:spPr>
          <a:xfrm>
            <a:off x="15101073" y="1414202"/>
            <a:ext cx="899985" cy="78273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License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E76B0D7-6AA6-6745-ADB1-349032BDAB0F}"/>
              </a:ext>
            </a:extLst>
          </p:cNvPr>
          <p:cNvSpPr/>
          <p:nvPr/>
        </p:nvSpPr>
        <p:spPr>
          <a:xfrm>
            <a:off x="16206571" y="1414202"/>
            <a:ext cx="899985" cy="78273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Trademark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C6296FB-39C8-3945-AAC0-8BC2190450A7}"/>
              </a:ext>
            </a:extLst>
          </p:cNvPr>
          <p:cNvSpPr/>
          <p:nvPr/>
        </p:nvSpPr>
        <p:spPr>
          <a:xfrm>
            <a:off x="17312069" y="1414202"/>
            <a:ext cx="899985" cy="78273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 release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C7F8BBF-75F8-6B4C-A3CA-4313CA51DB73}"/>
              </a:ext>
            </a:extLst>
          </p:cNvPr>
          <p:cNvSpPr/>
          <p:nvPr/>
        </p:nvSpPr>
        <p:spPr>
          <a:xfrm>
            <a:off x="18417567" y="1414202"/>
            <a:ext cx="899985" cy="78273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Release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C5935E2-8198-364A-8C75-2770188DBE40}"/>
              </a:ext>
            </a:extLst>
          </p:cNvPr>
          <p:cNvSpPr/>
          <p:nvPr/>
        </p:nvSpPr>
        <p:spPr>
          <a:xfrm>
            <a:off x="19523063" y="1414202"/>
            <a:ext cx="899985" cy="78273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Publish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6FA06CC-2096-D549-BF0D-D905BAA20D1A}"/>
              </a:ext>
            </a:extLst>
          </p:cNvPr>
          <p:cNvSpPr/>
          <p:nvPr/>
        </p:nvSpPr>
        <p:spPr>
          <a:xfrm>
            <a:off x="20614101" y="1414202"/>
            <a:ext cx="899985" cy="782730"/>
          </a:xfrm>
          <a:prstGeom prst="rect">
            <a:avLst/>
          </a:prstGeom>
          <a:solidFill>
            <a:srgbClr val="1C3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B9E095A-EFDE-AB47-B41D-0C7D5A2D3E99}"/>
              </a:ext>
            </a:extLst>
          </p:cNvPr>
          <p:cNvSpPr/>
          <p:nvPr/>
        </p:nvSpPr>
        <p:spPr>
          <a:xfrm>
            <a:off x="21614226" y="1414202"/>
            <a:ext cx="899985" cy="782730"/>
          </a:xfrm>
          <a:prstGeom prst="rect">
            <a:avLst/>
          </a:prstGeom>
          <a:solidFill>
            <a:srgbClr val="1C3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141FF5D-2C9A-8F47-9DDD-8401912A652D}"/>
              </a:ext>
            </a:extLst>
          </p:cNvPr>
          <p:cNvSpPr/>
          <p:nvPr/>
        </p:nvSpPr>
        <p:spPr>
          <a:xfrm>
            <a:off x="22614351" y="1414202"/>
            <a:ext cx="899985" cy="782730"/>
          </a:xfrm>
          <a:prstGeom prst="rect">
            <a:avLst/>
          </a:prstGeom>
          <a:solidFill>
            <a:srgbClr val="1C3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431DCF8-E870-8A4D-9252-104E217C5AF6}"/>
              </a:ext>
            </a:extLst>
          </p:cNvPr>
          <p:cNvSpPr/>
          <p:nvPr/>
        </p:nvSpPr>
        <p:spPr>
          <a:xfrm>
            <a:off x="24780134" y="1414202"/>
            <a:ext cx="899985" cy="782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Accept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EA13DF-2420-FF49-9629-EF9890DB4EFE}"/>
              </a:ext>
            </a:extLst>
          </p:cNvPr>
          <p:cNvSpPr/>
          <p:nvPr/>
        </p:nvSpPr>
        <p:spPr>
          <a:xfrm>
            <a:off x="1915294" y="2861932"/>
            <a:ext cx="1056904" cy="3234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Exposed to OSS colleagues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0B974AA-9AD5-6549-8434-EFCB6CF099F2}"/>
              </a:ext>
            </a:extLst>
          </p:cNvPr>
          <p:cNvSpPr/>
          <p:nvPr/>
        </p:nvSpPr>
        <p:spPr>
          <a:xfrm>
            <a:off x="1915294" y="3242612"/>
            <a:ext cx="1056904" cy="3234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Exposed to non-OSS colleagues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0C15F4D-8B02-D744-BD27-C708A5848E9D}"/>
              </a:ext>
            </a:extLst>
          </p:cNvPr>
          <p:cNvSpPr/>
          <p:nvPr/>
        </p:nvSpPr>
        <p:spPr>
          <a:xfrm>
            <a:off x="3086581" y="2861932"/>
            <a:ext cx="1878842" cy="6991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Desire to share code from current project, leverage OSS community for current project; and release code from past project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B22A831-2389-304D-A910-15964BF85DF2}"/>
              </a:ext>
            </a:extLst>
          </p:cNvPr>
          <p:cNvSpPr/>
          <p:nvPr/>
        </p:nvSpPr>
        <p:spPr>
          <a:xfrm>
            <a:off x="8010207" y="1414202"/>
            <a:ext cx="899985" cy="782730"/>
          </a:xfrm>
          <a:prstGeom prst="rect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 approval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A7D2C83-31B2-8E4D-A80E-14A2D67DB93F}"/>
              </a:ext>
            </a:extLst>
          </p:cNvPr>
          <p:cNvSpPr/>
          <p:nvPr/>
        </p:nvSpPr>
        <p:spPr>
          <a:xfrm>
            <a:off x="1917248" y="4208932"/>
            <a:ext cx="1056904" cy="692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Mentor new researcher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B291830-9B18-4347-BC8E-4C58F3F6B7AD}"/>
              </a:ext>
            </a:extLst>
          </p:cNvPr>
          <p:cNvSpPr/>
          <p:nvPr/>
        </p:nvSpPr>
        <p:spPr>
          <a:xfrm>
            <a:off x="3409466" y="4208932"/>
            <a:ext cx="1056904" cy="692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Assign researcher to project with OSS aspects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299CE81-8513-524A-AE0A-78E5A07F570E}"/>
              </a:ext>
            </a:extLst>
          </p:cNvPr>
          <p:cNvSpPr/>
          <p:nvPr/>
        </p:nvSpPr>
        <p:spPr>
          <a:xfrm>
            <a:off x="2850696" y="6272948"/>
            <a:ext cx="1056904" cy="6920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Determines agreements are legally sufficient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537775F-B9ED-8840-91E8-95B9828E7BB6}"/>
              </a:ext>
            </a:extLst>
          </p:cNvPr>
          <p:cNvSpPr/>
          <p:nvPr/>
        </p:nvSpPr>
        <p:spPr>
          <a:xfrm>
            <a:off x="4129835" y="6272948"/>
            <a:ext cx="1056904" cy="6920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OSS, patent, public domain, or trade secret determination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786369C-0F8B-9046-BADF-34DFC283A508}"/>
              </a:ext>
            </a:extLst>
          </p:cNvPr>
          <p:cNvSpPr/>
          <p:nvPr/>
        </p:nvSpPr>
        <p:spPr>
          <a:xfrm>
            <a:off x="2850696" y="9975464"/>
            <a:ext cx="1056904" cy="6920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Determines what kinds of agreements are appropriate to pursue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A6A863-30C0-6044-B74C-BB9D903A33D2}"/>
              </a:ext>
            </a:extLst>
          </p:cNvPr>
          <p:cNvSpPr/>
          <p:nvPr/>
        </p:nvSpPr>
        <p:spPr>
          <a:xfrm>
            <a:off x="2425248" y="10901093"/>
            <a:ext cx="1056904" cy="692082"/>
          </a:xfrm>
          <a:prstGeom prst="rect">
            <a:avLst/>
          </a:prstGeom>
          <a:noFill/>
          <a:ln>
            <a:solidFill>
              <a:srgbClr val="046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Others involved in education?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1EDAAAA-37AD-544D-803A-49461F385008}"/>
              </a:ext>
            </a:extLst>
          </p:cNvPr>
          <p:cNvSpPr/>
          <p:nvPr/>
        </p:nvSpPr>
        <p:spPr>
          <a:xfrm>
            <a:off x="3669848" y="10901093"/>
            <a:ext cx="1056904" cy="692082"/>
          </a:xfrm>
          <a:prstGeom prst="rect">
            <a:avLst/>
          </a:prstGeom>
          <a:noFill/>
          <a:ln>
            <a:solidFill>
              <a:srgbClr val="046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821C9F-707D-0A4D-B73C-8F96D776ED0C}"/>
              </a:ext>
            </a:extLst>
          </p:cNvPr>
          <p:cNvSpPr/>
          <p:nvPr/>
        </p:nvSpPr>
        <p:spPr>
          <a:xfrm>
            <a:off x="10906665" y="12761059"/>
            <a:ext cx="1056904" cy="6920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Division Chief Approval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E8B7146-75D5-C846-A86D-B8C49DCB25E5}"/>
              </a:ext>
            </a:extLst>
          </p:cNvPr>
          <p:cNvSpPr/>
          <p:nvPr/>
        </p:nvSpPr>
        <p:spPr>
          <a:xfrm>
            <a:off x="9487682" y="13682133"/>
            <a:ext cx="1056904" cy="692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Technical Review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6F7A2DE-6459-4743-9A9A-2881DF2D6D55}"/>
              </a:ext>
            </a:extLst>
          </p:cNvPr>
          <p:cNvSpPr/>
          <p:nvPr/>
        </p:nvSpPr>
        <p:spPr>
          <a:xfrm>
            <a:off x="310829" y="11826722"/>
            <a:ext cx="1340867" cy="69208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Admin Officer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5ABFF8-7794-F04A-9262-62A1EB2166BB}"/>
              </a:ext>
            </a:extLst>
          </p:cNvPr>
          <p:cNvCxnSpPr>
            <a:cxnSpLocks/>
          </p:cNvCxnSpPr>
          <p:nvPr/>
        </p:nvCxnSpPr>
        <p:spPr>
          <a:xfrm>
            <a:off x="310829" y="3816021"/>
            <a:ext cx="2633487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153F58-F2E1-C840-B863-162F1D90599B}"/>
              </a:ext>
            </a:extLst>
          </p:cNvPr>
          <p:cNvCxnSpPr>
            <a:cxnSpLocks/>
          </p:cNvCxnSpPr>
          <p:nvPr/>
        </p:nvCxnSpPr>
        <p:spPr>
          <a:xfrm>
            <a:off x="310829" y="5274354"/>
            <a:ext cx="2633487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44760B-493A-9244-B9C8-36B1293CA926}"/>
              </a:ext>
            </a:extLst>
          </p:cNvPr>
          <p:cNvCxnSpPr>
            <a:cxnSpLocks/>
          </p:cNvCxnSpPr>
          <p:nvPr/>
        </p:nvCxnSpPr>
        <p:spPr>
          <a:xfrm>
            <a:off x="310829" y="6160722"/>
            <a:ext cx="2633487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752C1C-430E-864A-A05E-F56ECBD126D0}"/>
              </a:ext>
            </a:extLst>
          </p:cNvPr>
          <p:cNvCxnSpPr>
            <a:cxnSpLocks/>
          </p:cNvCxnSpPr>
          <p:nvPr/>
        </p:nvCxnSpPr>
        <p:spPr>
          <a:xfrm>
            <a:off x="310829" y="7086352"/>
            <a:ext cx="2633487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56BAF3-08A6-8746-BC42-570C404C3906}"/>
              </a:ext>
            </a:extLst>
          </p:cNvPr>
          <p:cNvCxnSpPr>
            <a:cxnSpLocks/>
          </p:cNvCxnSpPr>
          <p:nvPr/>
        </p:nvCxnSpPr>
        <p:spPr>
          <a:xfrm>
            <a:off x="310829" y="8011982"/>
            <a:ext cx="2633487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867CE6-8F7E-B545-84E2-284D57CAF526}"/>
              </a:ext>
            </a:extLst>
          </p:cNvPr>
          <p:cNvCxnSpPr>
            <a:cxnSpLocks/>
          </p:cNvCxnSpPr>
          <p:nvPr/>
        </p:nvCxnSpPr>
        <p:spPr>
          <a:xfrm>
            <a:off x="310829" y="8937612"/>
            <a:ext cx="2633487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EE6DFB-495B-B148-BEA7-11DB96E9604C}"/>
              </a:ext>
            </a:extLst>
          </p:cNvPr>
          <p:cNvCxnSpPr>
            <a:cxnSpLocks/>
          </p:cNvCxnSpPr>
          <p:nvPr/>
        </p:nvCxnSpPr>
        <p:spPr>
          <a:xfrm>
            <a:off x="310829" y="9863242"/>
            <a:ext cx="2633487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D79C02-195B-5142-AEE2-D90BFEED8618}"/>
              </a:ext>
            </a:extLst>
          </p:cNvPr>
          <p:cNvCxnSpPr>
            <a:cxnSpLocks/>
          </p:cNvCxnSpPr>
          <p:nvPr/>
        </p:nvCxnSpPr>
        <p:spPr>
          <a:xfrm>
            <a:off x="310829" y="10788872"/>
            <a:ext cx="2633487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C60F2-3144-FF44-A0E0-B362991B08CE}"/>
              </a:ext>
            </a:extLst>
          </p:cNvPr>
          <p:cNvCxnSpPr>
            <a:cxnSpLocks/>
          </p:cNvCxnSpPr>
          <p:nvPr/>
        </p:nvCxnSpPr>
        <p:spPr>
          <a:xfrm>
            <a:off x="310829" y="13569914"/>
            <a:ext cx="2633487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67200C2-5AE2-9D43-BF38-C3246DB37074}"/>
              </a:ext>
            </a:extLst>
          </p:cNvPr>
          <p:cNvCxnSpPr>
            <a:cxnSpLocks/>
          </p:cNvCxnSpPr>
          <p:nvPr/>
        </p:nvCxnSpPr>
        <p:spPr>
          <a:xfrm>
            <a:off x="310829" y="11714502"/>
            <a:ext cx="2633487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0567366-A393-7E49-A757-26CDDB44EC8F}"/>
              </a:ext>
            </a:extLst>
          </p:cNvPr>
          <p:cNvCxnSpPr>
            <a:cxnSpLocks/>
          </p:cNvCxnSpPr>
          <p:nvPr/>
        </p:nvCxnSpPr>
        <p:spPr>
          <a:xfrm>
            <a:off x="310829" y="12640132"/>
            <a:ext cx="2633487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181CF3F-B50D-9B4A-9450-16DAAEA88AF1}"/>
              </a:ext>
            </a:extLst>
          </p:cNvPr>
          <p:cNvSpPr/>
          <p:nvPr/>
        </p:nvSpPr>
        <p:spPr>
          <a:xfrm>
            <a:off x="7175048" y="11826722"/>
            <a:ext cx="1056904" cy="69208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680562F-BFB6-7E40-9F29-F8640F873556}"/>
              </a:ext>
            </a:extLst>
          </p:cNvPr>
          <p:cNvSpPr/>
          <p:nvPr/>
        </p:nvSpPr>
        <p:spPr>
          <a:xfrm>
            <a:off x="6054818" y="2861932"/>
            <a:ext cx="810258" cy="696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Desires software release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E3068D4-1531-7543-9D82-6FFD44EA1033}"/>
              </a:ext>
            </a:extLst>
          </p:cNvPr>
          <p:cNvSpPr/>
          <p:nvPr/>
        </p:nvSpPr>
        <p:spPr>
          <a:xfrm>
            <a:off x="7054943" y="2861932"/>
            <a:ext cx="810258" cy="696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Clean up code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375A223-2D29-1146-AC65-3CA64D960314}"/>
              </a:ext>
            </a:extLst>
          </p:cNvPr>
          <p:cNvSpPr/>
          <p:nvPr/>
        </p:nvSpPr>
        <p:spPr>
          <a:xfrm>
            <a:off x="8014766" y="2861932"/>
            <a:ext cx="940385" cy="696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Ask supervisor if pursuing software release is appropriate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283CB75-07F4-DD47-BC08-CF89182BC795}"/>
              </a:ext>
            </a:extLst>
          </p:cNvPr>
          <p:cNvSpPr/>
          <p:nvPr/>
        </p:nvSpPr>
        <p:spPr>
          <a:xfrm>
            <a:off x="9500697" y="2861932"/>
            <a:ext cx="1049611" cy="696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Start Paper Copy Form 1 Release Process for Distribution 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8D9CD27-0232-0044-A2E6-98AB999CE722}"/>
              </a:ext>
            </a:extLst>
          </p:cNvPr>
          <p:cNvSpPr/>
          <p:nvPr/>
        </p:nvSpPr>
        <p:spPr>
          <a:xfrm>
            <a:off x="10711768" y="2861932"/>
            <a:ext cx="1181462" cy="696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Append source code to appendix of paper in Form 1 to avoid software review?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1707D06-4516-B14A-AE99-1F9C9FD03CAF}"/>
              </a:ext>
            </a:extLst>
          </p:cNvPr>
          <p:cNvSpPr/>
          <p:nvPr/>
        </p:nvSpPr>
        <p:spPr>
          <a:xfrm>
            <a:off x="12010887" y="2861932"/>
            <a:ext cx="708876" cy="696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Form 1 complete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8469B78-69EB-9648-AEBF-2BC3DCF507AE}"/>
              </a:ext>
            </a:extLst>
          </p:cNvPr>
          <p:cNvSpPr/>
          <p:nvPr/>
        </p:nvSpPr>
        <p:spPr>
          <a:xfrm>
            <a:off x="12986247" y="2861932"/>
            <a:ext cx="708876" cy="69631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Send approved Form 1 and abstract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BE3645D-7417-B14E-A62A-2743A0684D37}"/>
              </a:ext>
            </a:extLst>
          </p:cNvPr>
          <p:cNvSpPr/>
          <p:nvPr/>
        </p:nvSpPr>
        <p:spPr>
          <a:xfrm>
            <a:off x="15667471" y="2861932"/>
            <a:ext cx="1181462" cy="69631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Identify license based on all code sources (collaborators, OSS projects)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D23A5FA-4F34-F646-9271-CA7C032698FC}"/>
              </a:ext>
            </a:extLst>
          </p:cNvPr>
          <p:cNvSpPr/>
          <p:nvPr/>
        </p:nvSpPr>
        <p:spPr>
          <a:xfrm>
            <a:off x="18913934" y="2861932"/>
            <a:ext cx="1437732" cy="32343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Appended source code to appendix of paper Form 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FFF309A-BBAD-A941-A8D2-AEF47F74EB69}"/>
              </a:ext>
            </a:extLst>
          </p:cNvPr>
          <p:cNvSpPr/>
          <p:nvPr/>
        </p:nvSpPr>
        <p:spPr>
          <a:xfrm>
            <a:off x="18913934" y="3390982"/>
            <a:ext cx="1437732" cy="32343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Request upload to GitHub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BDC3EA8-90E7-4741-9909-E68E6D5DE7EE}"/>
              </a:ext>
            </a:extLst>
          </p:cNvPr>
          <p:cNvSpPr/>
          <p:nvPr/>
        </p:nvSpPr>
        <p:spPr>
          <a:xfrm>
            <a:off x="23867001" y="2861932"/>
            <a:ext cx="854505" cy="696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Receives code suggestion from online user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469AE84-483A-3841-83FF-B31302CA53DE}"/>
              </a:ext>
            </a:extLst>
          </p:cNvPr>
          <p:cNvSpPr/>
          <p:nvPr/>
        </p:nvSpPr>
        <p:spPr>
          <a:xfrm>
            <a:off x="24785843" y="2861932"/>
            <a:ext cx="778153" cy="696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Incorporate code suggestion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9527D12-1E57-AF4B-B0D5-6630445DD03D}"/>
              </a:ext>
            </a:extLst>
          </p:cNvPr>
          <p:cNvSpPr/>
          <p:nvPr/>
        </p:nvSpPr>
        <p:spPr>
          <a:xfrm>
            <a:off x="6047924" y="4208932"/>
            <a:ext cx="808158" cy="692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Requests software release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80CEA40-1C67-5342-9F34-7FB894796776}"/>
              </a:ext>
            </a:extLst>
          </p:cNvPr>
          <p:cNvSpPr/>
          <p:nvPr/>
        </p:nvSpPr>
        <p:spPr>
          <a:xfrm>
            <a:off x="7649372" y="3925581"/>
            <a:ext cx="1671171" cy="488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Okays beginning the process, if code seems understandable and project seems suitable.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E066103-C588-5741-B35C-94710F5204D9}"/>
              </a:ext>
            </a:extLst>
          </p:cNvPr>
          <p:cNvSpPr/>
          <p:nvPr/>
        </p:nvSpPr>
        <p:spPr>
          <a:xfrm>
            <a:off x="7640743" y="4661975"/>
            <a:ext cx="1671171" cy="548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Determines OSS process and 5-11 applicability, &amp; legal constraints, and then approves 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8049F8C-6D40-0B41-9FE5-0A7EBC3D780B}"/>
              </a:ext>
            </a:extLst>
          </p:cNvPr>
          <p:cNvSpPr/>
          <p:nvPr/>
        </p:nvSpPr>
        <p:spPr>
          <a:xfrm>
            <a:off x="10880759" y="4208932"/>
            <a:ext cx="808158" cy="692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Supervisor Review &amp; Approval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BD88F7B-CB3F-CC44-A358-36734B642B7A}"/>
              </a:ext>
            </a:extLst>
          </p:cNvPr>
          <p:cNvSpPr/>
          <p:nvPr/>
        </p:nvSpPr>
        <p:spPr>
          <a:xfrm>
            <a:off x="9557048" y="5378241"/>
            <a:ext cx="923857" cy="6920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"Pre OPSEC" by Internal OPSEC Reviewer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0448860-3673-2F47-97B6-0A6040442877}"/>
              </a:ext>
            </a:extLst>
          </p:cNvPr>
          <p:cNvSpPr/>
          <p:nvPr/>
        </p:nvSpPr>
        <p:spPr>
          <a:xfrm>
            <a:off x="10906665" y="5378241"/>
            <a:ext cx="1104222" cy="6920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Security Approvals: OPSEC Officer, Foreign Intelligence Office, Foreign Disclosure Office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1ACADA1-AA2B-A749-ACD3-0D7D4925E0FB}"/>
              </a:ext>
            </a:extLst>
          </p:cNvPr>
          <p:cNvSpPr/>
          <p:nvPr/>
        </p:nvSpPr>
        <p:spPr>
          <a:xfrm>
            <a:off x="11836873" y="8120570"/>
            <a:ext cx="1056904" cy="6920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PAO Approval required if package includes at least one multimedia type document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C20AC89-C762-D64E-A12F-A7A5BACD8963}"/>
              </a:ext>
            </a:extLst>
          </p:cNvPr>
          <p:cNvSpPr/>
          <p:nvPr/>
        </p:nvSpPr>
        <p:spPr>
          <a:xfrm>
            <a:off x="13126280" y="7198577"/>
            <a:ext cx="1056904" cy="692081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Request </a:t>
            </a:r>
            <a:r>
              <a:rPr lang="en-US" sz="800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OpSec</a:t>
            </a:r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statement to acknowledge code understanding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BAA6103-4A20-614B-A0E5-D8930748CFB8}"/>
              </a:ext>
            </a:extLst>
          </p:cNvPr>
          <p:cNvSpPr/>
          <p:nvPr/>
        </p:nvSpPr>
        <p:spPr>
          <a:xfrm>
            <a:off x="14321363" y="7198577"/>
            <a:ext cx="1056904" cy="692081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Request developer to determine license with legal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88FA677-D736-7A44-9EC6-20D42B552336}"/>
              </a:ext>
            </a:extLst>
          </p:cNvPr>
          <p:cNvSpPr/>
          <p:nvPr/>
        </p:nvSpPr>
        <p:spPr>
          <a:xfrm>
            <a:off x="15616645" y="7198577"/>
            <a:ext cx="1056904" cy="692081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Check that supervisor approves of OSS release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066F3E2-653D-C14D-9FCD-5D317FF8248F}"/>
              </a:ext>
            </a:extLst>
          </p:cNvPr>
          <p:cNvSpPr/>
          <p:nvPr/>
        </p:nvSpPr>
        <p:spPr>
          <a:xfrm>
            <a:off x="16206712" y="6272948"/>
            <a:ext cx="1056904" cy="69208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Determine if release is possible and what license is needed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8E10A69-EA76-C045-868D-4088D9B284D5}"/>
              </a:ext>
            </a:extLst>
          </p:cNvPr>
          <p:cNvSpPr/>
          <p:nvPr/>
        </p:nvSpPr>
        <p:spPr>
          <a:xfrm>
            <a:off x="18483568" y="6272948"/>
            <a:ext cx="1056904" cy="69208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Advise of proper public release statement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4D020BB-E4BD-E243-8CEF-C1826C4D10BA}"/>
              </a:ext>
            </a:extLst>
          </p:cNvPr>
          <p:cNvSpPr/>
          <p:nvPr/>
        </p:nvSpPr>
        <p:spPr>
          <a:xfrm>
            <a:off x="16562837" y="4208932"/>
            <a:ext cx="808158" cy="69208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Signs off approval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A09B3A7-0AF2-AB41-976D-6087488DF2EC}"/>
              </a:ext>
            </a:extLst>
          </p:cNvPr>
          <p:cNvSpPr/>
          <p:nvPr/>
        </p:nvSpPr>
        <p:spPr>
          <a:xfrm>
            <a:off x="19228721" y="4208932"/>
            <a:ext cx="808158" cy="69208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Approves software release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63ED594-7FD5-7042-B7DA-A5CF0020EC0C}"/>
              </a:ext>
            </a:extLst>
          </p:cNvPr>
          <p:cNvSpPr/>
          <p:nvPr/>
        </p:nvSpPr>
        <p:spPr>
          <a:xfrm>
            <a:off x="18483568" y="7198577"/>
            <a:ext cx="1056904" cy="692081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Issue patent or trade secret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release statement.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B0DAE77-1F3C-B146-BD39-2C25320B844E}"/>
              </a:ext>
            </a:extLst>
          </p:cNvPr>
          <p:cNvSpPr/>
          <p:nvPr/>
        </p:nvSpPr>
        <p:spPr>
          <a:xfrm>
            <a:off x="20614099" y="9048753"/>
            <a:ext cx="1056904" cy="69208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Confirms software release is completed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9C3B6F2-CA8C-3F49-A943-BD3C4C927088}"/>
              </a:ext>
            </a:extLst>
          </p:cNvPr>
          <p:cNvSpPr/>
          <p:nvPr/>
        </p:nvSpPr>
        <p:spPr>
          <a:xfrm>
            <a:off x="20614099" y="9975464"/>
            <a:ext cx="1056904" cy="6920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Creates repository and uploads to GitHub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A4CDE35-FB3D-2448-9F7B-A14CB9DF6A21}"/>
              </a:ext>
            </a:extLst>
          </p:cNvPr>
          <p:cNvSpPr/>
          <p:nvPr/>
        </p:nvSpPr>
        <p:spPr>
          <a:xfrm>
            <a:off x="19686553" y="10901093"/>
            <a:ext cx="1056904" cy="692082"/>
          </a:xfrm>
          <a:prstGeom prst="rect">
            <a:avLst/>
          </a:prstGeom>
          <a:noFill/>
          <a:ln>
            <a:solidFill>
              <a:srgbClr val="046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Review steps?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7D773C6-D036-2445-A5A3-58FFCA8A9178}"/>
              </a:ext>
            </a:extLst>
          </p:cNvPr>
          <p:cNvSpPr/>
          <p:nvPr/>
        </p:nvSpPr>
        <p:spPr>
          <a:xfrm>
            <a:off x="19719974" y="11826722"/>
            <a:ext cx="1056904" cy="69208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65A24A1-B113-A14A-8F9E-4BE91737738E}"/>
              </a:ext>
            </a:extLst>
          </p:cNvPr>
          <p:cNvSpPr/>
          <p:nvPr/>
        </p:nvSpPr>
        <p:spPr>
          <a:xfrm>
            <a:off x="22952461" y="10901093"/>
            <a:ext cx="1056904" cy="692082"/>
          </a:xfrm>
          <a:prstGeom prst="rect">
            <a:avLst/>
          </a:prstGeom>
          <a:noFill/>
          <a:ln>
            <a:solidFill>
              <a:srgbClr val="046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Review steps?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44C0CB-7712-D94E-86DF-1B900CA6BA09}"/>
              </a:ext>
            </a:extLst>
          </p:cNvPr>
          <p:cNvSpPr/>
          <p:nvPr/>
        </p:nvSpPr>
        <p:spPr>
          <a:xfrm>
            <a:off x="22985882" y="11826722"/>
            <a:ext cx="1056904" cy="69208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1F5C736-A9C7-0F49-A664-0D4C2F7CEB47}"/>
              </a:ext>
            </a:extLst>
          </p:cNvPr>
          <p:cNvCxnSpPr>
            <a:cxnSpLocks/>
            <a:stCxn id="105" idx="2"/>
            <a:endCxn id="116" idx="0"/>
          </p:cNvCxnSpPr>
          <p:nvPr/>
        </p:nvCxnSpPr>
        <p:spPr>
          <a:xfrm flipH="1">
            <a:off x="8484958" y="3558248"/>
            <a:ext cx="1" cy="36733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5E213DE-A250-0F44-BCDC-EBE2FA8CE5A8}"/>
              </a:ext>
            </a:extLst>
          </p:cNvPr>
          <p:cNvSpPr/>
          <p:nvPr/>
        </p:nvSpPr>
        <p:spPr>
          <a:xfrm>
            <a:off x="7649372" y="4446614"/>
            <a:ext cx="1662541" cy="182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</a:t>
            </a:r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CC55A3B9-6C97-F648-918F-604D314AAC86}"/>
              </a:ext>
            </a:extLst>
          </p:cNvPr>
          <p:cNvCxnSpPr>
            <a:cxnSpLocks/>
            <a:stCxn id="117" idx="3"/>
            <a:endCxn id="106" idx="1"/>
          </p:cNvCxnSpPr>
          <p:nvPr/>
        </p:nvCxnSpPr>
        <p:spPr>
          <a:xfrm flipV="1">
            <a:off x="9311914" y="3210090"/>
            <a:ext cx="188783" cy="172605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392DE3B-D9AF-524D-82DC-99020267EF09}"/>
              </a:ext>
            </a:extLst>
          </p:cNvPr>
          <p:cNvCxnSpPr>
            <a:cxnSpLocks/>
            <a:stCxn id="122" idx="0"/>
            <a:endCxn id="108" idx="2"/>
          </p:cNvCxnSpPr>
          <p:nvPr/>
        </p:nvCxnSpPr>
        <p:spPr>
          <a:xfrm flipV="1">
            <a:off x="12365325" y="3558248"/>
            <a:ext cx="0" cy="45623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2F9D29C-0BC9-8F4D-BF14-7F0C0D3B73F1}"/>
              </a:ext>
            </a:extLst>
          </p:cNvPr>
          <p:cNvCxnSpPr>
            <a:cxnSpLocks/>
            <a:stCxn id="119" idx="2"/>
            <a:endCxn id="98" idx="0"/>
          </p:cNvCxnSpPr>
          <p:nvPr/>
        </p:nvCxnSpPr>
        <p:spPr>
          <a:xfrm flipH="1">
            <a:off x="10016134" y="6070322"/>
            <a:ext cx="2843" cy="761181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4DD5F640-C5BA-D84E-A300-F7FF16A02BAE}"/>
              </a:ext>
            </a:extLst>
          </p:cNvPr>
          <p:cNvCxnSpPr>
            <a:cxnSpLocks/>
            <a:stCxn id="98" idx="3"/>
            <a:endCxn id="118" idx="1"/>
          </p:cNvCxnSpPr>
          <p:nvPr/>
        </p:nvCxnSpPr>
        <p:spPr>
          <a:xfrm flipV="1">
            <a:off x="10544586" y="4554973"/>
            <a:ext cx="336173" cy="947320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307D911-4437-A84E-BEF0-CDD4468990F0}"/>
              </a:ext>
            </a:extLst>
          </p:cNvPr>
          <p:cNvCxnSpPr>
            <a:cxnSpLocks/>
            <a:stCxn id="120" idx="2"/>
            <a:endCxn id="97" idx="0"/>
          </p:cNvCxnSpPr>
          <p:nvPr/>
        </p:nvCxnSpPr>
        <p:spPr>
          <a:xfrm flipH="1">
            <a:off x="11435117" y="6070322"/>
            <a:ext cx="23659" cy="6690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7762B31D-6051-C84E-9F74-CDAE3FDEF295}"/>
              </a:ext>
            </a:extLst>
          </p:cNvPr>
          <p:cNvCxnSpPr>
            <a:cxnSpLocks/>
            <a:stCxn id="97" idx="3"/>
            <a:endCxn id="122" idx="2"/>
          </p:cNvCxnSpPr>
          <p:nvPr/>
        </p:nvCxnSpPr>
        <p:spPr>
          <a:xfrm flipV="1">
            <a:off x="11963569" y="8812651"/>
            <a:ext cx="401756" cy="429444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D234EB1-5509-9D45-92F5-7ED7772B2C61}"/>
              </a:ext>
            </a:extLst>
          </p:cNvPr>
          <p:cNvCxnSpPr>
            <a:cxnSpLocks/>
          </p:cNvCxnSpPr>
          <p:nvPr/>
        </p:nvCxnSpPr>
        <p:spPr>
          <a:xfrm>
            <a:off x="12738498" y="3217833"/>
            <a:ext cx="26648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F7B9BFA-C1E8-DD41-8006-A1D9C3B545C6}"/>
              </a:ext>
            </a:extLst>
          </p:cNvPr>
          <p:cNvCxnSpPr>
            <a:cxnSpLocks/>
            <a:stCxn id="131" idx="2"/>
            <a:endCxn id="124" idx="0"/>
          </p:cNvCxnSpPr>
          <p:nvPr/>
        </p:nvCxnSpPr>
        <p:spPr>
          <a:xfrm flipH="1">
            <a:off x="14849815" y="6070322"/>
            <a:ext cx="7787" cy="112825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9EC56754-34FA-734D-837B-D045AB65859C}"/>
              </a:ext>
            </a:extLst>
          </p:cNvPr>
          <p:cNvCxnSpPr>
            <a:cxnSpLocks/>
            <a:stCxn id="123" idx="0"/>
            <a:endCxn id="131" idx="1"/>
          </p:cNvCxnSpPr>
          <p:nvPr/>
        </p:nvCxnSpPr>
        <p:spPr>
          <a:xfrm rot="5400000" flipH="1" flipV="1">
            <a:off x="13139497" y="6239518"/>
            <a:ext cx="1474295" cy="44382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F10FBE48-F2FA-5048-8803-71634B06F005}"/>
              </a:ext>
            </a:extLst>
          </p:cNvPr>
          <p:cNvCxnSpPr>
            <a:cxnSpLocks/>
            <a:stCxn id="124" idx="3"/>
            <a:endCxn id="110" idx="1"/>
          </p:cNvCxnSpPr>
          <p:nvPr/>
        </p:nvCxnSpPr>
        <p:spPr>
          <a:xfrm flipV="1">
            <a:off x="15378267" y="3210090"/>
            <a:ext cx="289204" cy="43345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ADBC4AB-E475-E54A-9C46-CC909DC7B865}"/>
              </a:ext>
            </a:extLst>
          </p:cNvPr>
          <p:cNvSpPr/>
          <p:nvPr/>
        </p:nvSpPr>
        <p:spPr>
          <a:xfrm>
            <a:off x="14098557" y="5378241"/>
            <a:ext cx="1518089" cy="69208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Internal OPSEC reviewer Issues statement to IEC Software Rep acknowledging code understanding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0365695-6B7B-F34C-9A4E-7507EE530D99}"/>
              </a:ext>
            </a:extLst>
          </p:cNvPr>
          <p:cNvCxnSpPr>
            <a:cxnSpLocks/>
            <a:stCxn id="128" idx="1"/>
            <a:endCxn id="128" idx="1"/>
          </p:cNvCxnSpPr>
          <p:nvPr/>
        </p:nvCxnSpPr>
        <p:spPr>
          <a:xfrm>
            <a:off x="17340568" y="6618989"/>
            <a:ext cx="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B8FECE48-C050-CF4F-8B52-29DF2B1BEDF9}"/>
              </a:ext>
            </a:extLst>
          </p:cNvPr>
          <p:cNvCxnSpPr>
            <a:cxnSpLocks/>
            <a:stCxn id="128" idx="3"/>
            <a:endCxn id="129" idx="1"/>
          </p:cNvCxnSpPr>
          <p:nvPr/>
        </p:nvCxnSpPr>
        <p:spPr>
          <a:xfrm>
            <a:off x="18397472" y="6618989"/>
            <a:ext cx="8609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31E277DC-6C5D-C847-A6A7-32C76EED18B6}"/>
              </a:ext>
            </a:extLst>
          </p:cNvPr>
          <p:cNvCxnSpPr>
            <a:cxnSpLocks/>
            <a:stCxn id="125" idx="0"/>
            <a:endCxn id="130" idx="1"/>
          </p:cNvCxnSpPr>
          <p:nvPr/>
        </p:nvCxnSpPr>
        <p:spPr>
          <a:xfrm rot="5400000" flipH="1" flipV="1">
            <a:off x="15032165" y="5667905"/>
            <a:ext cx="2643604" cy="41774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3EEF6E35-AFFC-2540-A55B-EB55AABC46A7}"/>
              </a:ext>
            </a:extLst>
          </p:cNvPr>
          <p:cNvCxnSpPr>
            <a:cxnSpLocks/>
            <a:stCxn id="130" idx="3"/>
            <a:endCxn id="133" idx="1"/>
          </p:cNvCxnSpPr>
          <p:nvPr/>
        </p:nvCxnSpPr>
        <p:spPr>
          <a:xfrm>
            <a:off x="17370995" y="4554973"/>
            <a:ext cx="1112573" cy="298964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2C9B2997-0EA5-654E-A436-3F4D7426F17F}"/>
              </a:ext>
            </a:extLst>
          </p:cNvPr>
          <p:cNvCxnSpPr>
            <a:cxnSpLocks/>
            <a:stCxn id="129" idx="2"/>
            <a:endCxn id="133" idx="0"/>
          </p:cNvCxnSpPr>
          <p:nvPr/>
        </p:nvCxnSpPr>
        <p:spPr>
          <a:xfrm>
            <a:off x="19012020" y="6965029"/>
            <a:ext cx="0" cy="2335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C0357D4-05E3-F34A-8681-F25FE0CDFFD3}"/>
              </a:ext>
            </a:extLst>
          </p:cNvPr>
          <p:cNvSpPr/>
          <p:nvPr/>
        </p:nvSpPr>
        <p:spPr>
          <a:xfrm>
            <a:off x="17340568" y="6272948"/>
            <a:ext cx="1056904" cy="69208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Perform trademark search on name</a:t>
            </a:r>
          </a:p>
        </p:txBody>
      </p: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E5BE6A89-5917-0546-8333-B6E762F240A6}"/>
              </a:ext>
            </a:extLst>
          </p:cNvPr>
          <p:cNvCxnSpPr>
            <a:cxnSpLocks/>
            <a:stCxn id="133" idx="3"/>
            <a:endCxn id="132" idx="2"/>
          </p:cNvCxnSpPr>
          <p:nvPr/>
        </p:nvCxnSpPr>
        <p:spPr>
          <a:xfrm flipV="1">
            <a:off x="19540472" y="4901013"/>
            <a:ext cx="92328" cy="264360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95A1E5E3-188E-4448-B745-81B5D40F78BF}"/>
              </a:ext>
            </a:extLst>
          </p:cNvPr>
          <p:cNvCxnSpPr>
            <a:cxnSpLocks/>
            <a:stCxn id="132" idx="0"/>
            <a:endCxn id="112" idx="2"/>
          </p:cNvCxnSpPr>
          <p:nvPr/>
        </p:nvCxnSpPr>
        <p:spPr>
          <a:xfrm flipV="1">
            <a:off x="19632800" y="3714415"/>
            <a:ext cx="0" cy="4945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D3616FC0-0D55-9B47-A753-D7387792E6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999062" y="-765455"/>
            <a:ext cx="12700" cy="7267475"/>
          </a:xfrm>
          <a:prstGeom prst="bentConnector3">
            <a:avLst>
              <a:gd name="adj1" fmla="val 139998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96215803-A0EA-714F-A261-A1252F3AD5A6}"/>
              </a:ext>
            </a:extLst>
          </p:cNvPr>
          <p:cNvCxnSpPr>
            <a:cxnSpLocks/>
            <a:stCxn id="112" idx="3"/>
            <a:endCxn id="134" idx="0"/>
          </p:cNvCxnSpPr>
          <p:nvPr/>
        </p:nvCxnSpPr>
        <p:spPr>
          <a:xfrm>
            <a:off x="20351666" y="3552699"/>
            <a:ext cx="790885" cy="54960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EB78CBB5-8756-4D45-B989-9E1C452844B7}"/>
              </a:ext>
            </a:extLst>
          </p:cNvPr>
          <p:cNvCxnSpPr>
            <a:cxnSpLocks/>
            <a:stCxn id="134" idx="2"/>
            <a:endCxn id="135" idx="0"/>
          </p:cNvCxnSpPr>
          <p:nvPr/>
        </p:nvCxnSpPr>
        <p:spPr>
          <a:xfrm>
            <a:off x="21142551" y="9740834"/>
            <a:ext cx="0" cy="2346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CE5DFCE-DF41-7F43-8E6B-AD22827DCBA4}"/>
              </a:ext>
            </a:extLst>
          </p:cNvPr>
          <p:cNvCxnSpPr>
            <a:cxnSpLocks/>
            <a:stCxn id="104" idx="3"/>
            <a:endCxn id="105" idx="1"/>
          </p:cNvCxnSpPr>
          <p:nvPr/>
        </p:nvCxnSpPr>
        <p:spPr>
          <a:xfrm>
            <a:off x="7865201" y="3210090"/>
            <a:ext cx="14956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5BECAE34-64FD-FB43-9AAD-88E26985AE4A}"/>
              </a:ext>
            </a:extLst>
          </p:cNvPr>
          <p:cNvCxnSpPr>
            <a:cxnSpLocks/>
          </p:cNvCxnSpPr>
          <p:nvPr/>
        </p:nvCxnSpPr>
        <p:spPr>
          <a:xfrm>
            <a:off x="6726436" y="1178593"/>
            <a:ext cx="606350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A267D959-59CD-CD47-8E10-40D46F06AD17}"/>
              </a:ext>
            </a:extLst>
          </p:cNvPr>
          <p:cNvCxnSpPr>
            <a:cxnSpLocks/>
          </p:cNvCxnSpPr>
          <p:nvPr/>
        </p:nvCxnSpPr>
        <p:spPr>
          <a:xfrm>
            <a:off x="12871740" y="1178593"/>
            <a:ext cx="757930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644AD7-B7CA-8246-81B6-A81347C13C5C}"/>
              </a:ext>
            </a:extLst>
          </p:cNvPr>
          <p:cNvSpPr txBox="1"/>
          <p:nvPr/>
        </p:nvSpPr>
        <p:spPr>
          <a:xfrm>
            <a:off x="8955151" y="1052767"/>
            <a:ext cx="15069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FORM 1 REVIEW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8EADD1-8148-8E42-A6CB-95D69300D721}"/>
              </a:ext>
            </a:extLst>
          </p:cNvPr>
          <p:cNvSpPr txBox="1"/>
          <p:nvPr/>
        </p:nvSpPr>
        <p:spPr>
          <a:xfrm>
            <a:off x="15222833" y="1051446"/>
            <a:ext cx="236002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SOFTWARE-SPECIFIC REVIEW</a:t>
            </a:r>
          </a:p>
        </p:txBody>
      </p: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8CC9EE79-AAED-AC47-A01C-A6DD69583F38}"/>
              </a:ext>
            </a:extLst>
          </p:cNvPr>
          <p:cNvCxnSpPr>
            <a:cxnSpLocks/>
          </p:cNvCxnSpPr>
          <p:nvPr/>
        </p:nvCxnSpPr>
        <p:spPr>
          <a:xfrm>
            <a:off x="20571253" y="1178593"/>
            <a:ext cx="298677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B21DCD7-AF3E-3A48-ABBB-5BB3608F6B20}"/>
              </a:ext>
            </a:extLst>
          </p:cNvPr>
          <p:cNvSpPr txBox="1"/>
          <p:nvPr/>
        </p:nvSpPr>
        <p:spPr>
          <a:xfrm>
            <a:off x="20816836" y="1051445"/>
            <a:ext cx="243594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MINOR/MAJOR UPDATE REVIEW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743FD2BC-A0F2-0146-98BB-97FA2F44E34C}"/>
              </a:ext>
            </a:extLst>
          </p:cNvPr>
          <p:cNvCxnSpPr>
            <a:cxnSpLocks/>
          </p:cNvCxnSpPr>
          <p:nvPr/>
        </p:nvCxnSpPr>
        <p:spPr>
          <a:xfrm>
            <a:off x="23652497" y="1178593"/>
            <a:ext cx="299321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7CB25F7-29B6-A749-9D93-2439A1B76322}"/>
              </a:ext>
            </a:extLst>
          </p:cNvPr>
          <p:cNvSpPr txBox="1"/>
          <p:nvPr/>
        </p:nvSpPr>
        <p:spPr>
          <a:xfrm>
            <a:off x="24009365" y="1051445"/>
            <a:ext cx="223230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ACCEPTING CONTRIBUTIONS</a:t>
            </a:r>
          </a:p>
        </p:txBody>
      </p:sp>
      <p:cxnSp>
        <p:nvCxnSpPr>
          <p:cNvPr id="310" name="Elbow Connector 309">
            <a:extLst>
              <a:ext uri="{FF2B5EF4-FFF2-40B4-BE49-F238E27FC236}">
                <a16:creationId xmlns:a16="http://schemas.microsoft.com/office/drawing/2014/main" id="{F0375347-0AEB-B240-A256-938ED340FD2E}"/>
              </a:ext>
            </a:extLst>
          </p:cNvPr>
          <p:cNvCxnSpPr>
            <a:cxnSpLocks/>
            <a:stCxn id="138" idx="0"/>
            <a:endCxn id="113" idx="1"/>
          </p:cNvCxnSpPr>
          <p:nvPr/>
        </p:nvCxnSpPr>
        <p:spPr>
          <a:xfrm rot="5400000" flipH="1" flipV="1">
            <a:off x="19828456" y="6862548"/>
            <a:ext cx="7691003" cy="38608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33677634-043C-D04F-B902-57E3F6AD74F3}"/>
              </a:ext>
            </a:extLst>
          </p:cNvPr>
          <p:cNvSpPr txBox="1"/>
          <p:nvPr/>
        </p:nvSpPr>
        <p:spPr>
          <a:xfrm>
            <a:off x="310829" y="1104733"/>
            <a:ext cx="693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STEPS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CA5268D0-4824-2746-8394-8F7E88E67F79}"/>
              </a:ext>
            </a:extLst>
          </p:cNvPr>
          <p:cNvSpPr txBox="1"/>
          <p:nvPr/>
        </p:nvSpPr>
        <p:spPr>
          <a:xfrm>
            <a:off x="12997288" y="4058353"/>
            <a:ext cx="17587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Iterative/ Interactive process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613F461-1063-D24C-B0CA-FEC2B27E8D3E}"/>
              </a:ext>
            </a:extLst>
          </p:cNvPr>
          <p:cNvCxnSpPr>
            <a:cxnSpLocks/>
          </p:cNvCxnSpPr>
          <p:nvPr/>
        </p:nvCxnSpPr>
        <p:spPr>
          <a:xfrm>
            <a:off x="372264" y="984357"/>
            <a:ext cx="26334878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3B5A56A-F5D1-2148-8352-2AE0E00B453D}"/>
              </a:ext>
            </a:extLst>
          </p:cNvPr>
          <p:cNvCxnSpPr>
            <a:cxnSpLocks/>
          </p:cNvCxnSpPr>
          <p:nvPr/>
        </p:nvCxnSpPr>
        <p:spPr>
          <a:xfrm>
            <a:off x="372264" y="2415592"/>
            <a:ext cx="26334878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06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</TotalTime>
  <Words>404</Words>
  <Application>Microsoft Macintosh PowerPoint</Application>
  <PresentationFormat>Custom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cp:lastPrinted>2019-05-03T11:10:40Z</cp:lastPrinted>
  <dcterms:created xsi:type="dcterms:W3CDTF">2019-05-02T17:57:26Z</dcterms:created>
  <dcterms:modified xsi:type="dcterms:W3CDTF">2019-05-06T15:10:05Z</dcterms:modified>
</cp:coreProperties>
</file>