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E1CE41F-3B1B-420D-BE92-80AA5EC16584}">
  <a:tblStyle styleId="{AE1CE41F-3B1B-420D-BE92-80AA5EC16584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1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3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5" name="Shape 75"/>
          <p:cNvCxnSpPr/>
          <p:nvPr/>
        </p:nvCxnSpPr>
        <p:spPr>
          <a:xfrm>
            <a:off x="466325" y="353994"/>
            <a:ext cx="6600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Shape 76"/>
          <p:cNvSpPr txBox="1"/>
          <p:nvPr>
            <p:ph type="title"/>
          </p:nvPr>
        </p:nvSpPr>
        <p:spPr>
          <a:xfrm>
            <a:off x="349300" y="450119"/>
            <a:ext cx="3898200" cy="4115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0" y="450119"/>
            <a:ext cx="4222800" cy="4115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2"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1860600" y="0"/>
            <a:ext cx="72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2" name="Shape 82"/>
          <p:cNvCxnSpPr/>
          <p:nvPr/>
        </p:nvCxnSpPr>
        <p:spPr>
          <a:xfrm>
            <a:off x="2586875" y="1615600"/>
            <a:ext cx="305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Shape 83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Better Government Toolkit Navigation</a:t>
            </a:r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December 20, 2016</a:t>
            </a:r>
          </a:p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3-Step Journey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ct val="100000"/>
              <a:buAutoNum type="arabicPeriod"/>
            </a:pPr>
            <a:r>
              <a:rPr lang="en" sz="3000"/>
              <a:t>Definition </a:t>
            </a:r>
          </a:p>
          <a:p>
            <a:pPr indent="-419100" lvl="0" marL="457200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ct val="100000"/>
              <a:buAutoNum type="arabicPeriod"/>
            </a:pPr>
            <a:r>
              <a:rPr lang="en" sz="3000"/>
              <a:t>Culture</a:t>
            </a:r>
          </a:p>
          <a:p>
            <a:pPr indent="-419100" lvl="0" marL="45720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ct val="100000"/>
              <a:buAutoNum type="arabicPeriod"/>
            </a:pPr>
            <a:r>
              <a:rPr lang="en" sz="3000"/>
              <a:t>Stories</a:t>
            </a: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Toolkit Site Map</a:t>
            </a:r>
          </a:p>
        </p:txBody>
      </p:sp>
      <p:sp>
        <p:nvSpPr>
          <p:cNvPr id="105" name="Shape 105"/>
          <p:cNvSpPr/>
          <p:nvPr/>
        </p:nvSpPr>
        <p:spPr>
          <a:xfrm>
            <a:off x="4357350" y="413775"/>
            <a:ext cx="2715300" cy="80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600">
                <a:solidFill>
                  <a:srgbClr val="FFFFFF"/>
                </a:solidFill>
              </a:rPr>
              <a:t>Home Page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600">
                <a:solidFill>
                  <a:srgbClr val="FFFFFF"/>
                </a:solidFill>
              </a:rPr>
              <a:t>(How to Navigate Toolkit) </a:t>
            </a:r>
          </a:p>
        </p:txBody>
      </p:sp>
      <p:cxnSp>
        <p:nvCxnSpPr>
          <p:cNvPr id="106" name="Shape 106"/>
          <p:cNvCxnSpPr>
            <a:stCxn id="105" idx="2"/>
            <a:endCxn id="107" idx="0"/>
          </p:cNvCxnSpPr>
          <p:nvPr/>
        </p:nvCxnSpPr>
        <p:spPr>
          <a:xfrm rot="5400000">
            <a:off x="4413000" y="263775"/>
            <a:ext cx="347400" cy="22566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7" name="Shape 107"/>
          <p:cNvSpPr/>
          <p:nvPr/>
        </p:nvSpPr>
        <p:spPr>
          <a:xfrm>
            <a:off x="2684675" y="1565675"/>
            <a:ext cx="1547400" cy="54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Definition</a:t>
            </a:r>
          </a:p>
        </p:txBody>
      </p:sp>
      <p:sp>
        <p:nvSpPr>
          <p:cNvPr id="108" name="Shape 108"/>
          <p:cNvSpPr/>
          <p:nvPr/>
        </p:nvSpPr>
        <p:spPr>
          <a:xfrm>
            <a:off x="4941300" y="1565675"/>
            <a:ext cx="1547400" cy="54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Culture</a:t>
            </a:r>
          </a:p>
        </p:txBody>
      </p:sp>
      <p:sp>
        <p:nvSpPr>
          <p:cNvPr id="109" name="Shape 109"/>
          <p:cNvSpPr/>
          <p:nvPr/>
        </p:nvSpPr>
        <p:spPr>
          <a:xfrm>
            <a:off x="7162600" y="1578300"/>
            <a:ext cx="1547400" cy="54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Stories</a:t>
            </a:r>
          </a:p>
        </p:txBody>
      </p:sp>
      <p:cxnSp>
        <p:nvCxnSpPr>
          <p:cNvPr id="110" name="Shape 110"/>
          <p:cNvCxnSpPr>
            <a:stCxn id="105" idx="2"/>
            <a:endCxn id="109" idx="0"/>
          </p:cNvCxnSpPr>
          <p:nvPr/>
        </p:nvCxnSpPr>
        <p:spPr>
          <a:xfrm flipH="1" rot="-5400000">
            <a:off x="6645600" y="287775"/>
            <a:ext cx="360000" cy="22212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" name="Shape 111"/>
          <p:cNvCxnSpPr>
            <a:stCxn id="105" idx="2"/>
            <a:endCxn id="108" idx="0"/>
          </p:cNvCxnSpPr>
          <p:nvPr/>
        </p:nvCxnSpPr>
        <p:spPr>
          <a:xfrm flipH="1" rot="-5400000">
            <a:off x="5541600" y="1391775"/>
            <a:ext cx="347400" cy="6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2" name="Shape 112"/>
          <p:cNvSpPr/>
          <p:nvPr/>
        </p:nvSpPr>
        <p:spPr>
          <a:xfrm>
            <a:off x="2972575" y="2301225"/>
            <a:ext cx="1259400" cy="547500"/>
          </a:xfrm>
          <a:prstGeom prst="rect">
            <a:avLst/>
          </a:prstGeom>
          <a:solidFill>
            <a:srgbClr val="F46524">
              <a:alpha val="79770"/>
            </a:srgbClr>
          </a:solidFill>
          <a:ln cap="flat" cmpd="sng" w="9525">
            <a:solidFill>
              <a:srgbClr val="F4652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FFFF"/>
                </a:solidFill>
              </a:rPr>
              <a:t>About this Toolkit</a:t>
            </a:r>
          </a:p>
        </p:txBody>
      </p:sp>
      <p:sp>
        <p:nvSpPr>
          <p:cNvPr id="113" name="Shape 113"/>
          <p:cNvSpPr/>
          <p:nvPr/>
        </p:nvSpPr>
        <p:spPr>
          <a:xfrm>
            <a:off x="2972575" y="3212900"/>
            <a:ext cx="1259400" cy="547500"/>
          </a:xfrm>
          <a:prstGeom prst="rect">
            <a:avLst/>
          </a:prstGeom>
          <a:solidFill>
            <a:srgbClr val="F46524">
              <a:alpha val="79770"/>
            </a:srgbClr>
          </a:solidFill>
          <a:ln cap="flat" cmpd="sng" w="9525">
            <a:solidFill>
              <a:srgbClr val="F4652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FFFF"/>
                </a:solidFill>
              </a:rPr>
              <a:t> About Better Government</a:t>
            </a:r>
          </a:p>
        </p:txBody>
      </p:sp>
      <p:sp>
        <p:nvSpPr>
          <p:cNvPr id="114" name="Shape 114"/>
          <p:cNvSpPr/>
          <p:nvPr/>
        </p:nvSpPr>
        <p:spPr>
          <a:xfrm>
            <a:off x="2972575" y="4124575"/>
            <a:ext cx="1259400" cy="547500"/>
          </a:xfrm>
          <a:prstGeom prst="rect">
            <a:avLst/>
          </a:prstGeom>
          <a:solidFill>
            <a:srgbClr val="F46524">
              <a:alpha val="79770"/>
            </a:srgbClr>
          </a:solidFill>
          <a:ln cap="flat" cmpd="sng" w="9525">
            <a:solidFill>
              <a:srgbClr val="F4652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FFFF"/>
                </a:solidFill>
              </a:rPr>
              <a:t>Mindsets</a:t>
            </a:r>
          </a:p>
        </p:txBody>
      </p:sp>
      <p:sp>
        <p:nvSpPr>
          <p:cNvPr id="115" name="Shape 115"/>
          <p:cNvSpPr/>
          <p:nvPr/>
        </p:nvSpPr>
        <p:spPr>
          <a:xfrm>
            <a:off x="5229300" y="2301225"/>
            <a:ext cx="1259400" cy="547500"/>
          </a:xfrm>
          <a:prstGeom prst="rect">
            <a:avLst/>
          </a:prstGeom>
          <a:solidFill>
            <a:srgbClr val="F46524">
              <a:alpha val="79770"/>
            </a:srgbClr>
          </a:solidFill>
          <a:ln cap="flat" cmpd="sng" w="9525">
            <a:solidFill>
              <a:srgbClr val="F4652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FFFF"/>
                </a:solidFill>
              </a:rPr>
              <a:t>Fixing the Foundation</a:t>
            </a:r>
          </a:p>
        </p:txBody>
      </p:sp>
      <p:sp>
        <p:nvSpPr>
          <p:cNvPr id="116" name="Shape 116"/>
          <p:cNvSpPr/>
          <p:nvPr/>
        </p:nvSpPr>
        <p:spPr>
          <a:xfrm>
            <a:off x="5229300" y="3196075"/>
            <a:ext cx="1259400" cy="547500"/>
          </a:xfrm>
          <a:prstGeom prst="rect">
            <a:avLst/>
          </a:prstGeom>
          <a:solidFill>
            <a:srgbClr val="F46524">
              <a:alpha val="79770"/>
            </a:srgbClr>
          </a:solidFill>
          <a:ln cap="flat" cmpd="sng" w="9525">
            <a:solidFill>
              <a:srgbClr val="F4652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FFFF"/>
                </a:solidFill>
              </a:rPr>
              <a:t>Things to Try</a:t>
            </a:r>
          </a:p>
        </p:txBody>
      </p:sp>
      <p:sp>
        <p:nvSpPr>
          <p:cNvPr id="117" name="Shape 117"/>
          <p:cNvSpPr/>
          <p:nvPr/>
        </p:nvSpPr>
        <p:spPr>
          <a:xfrm>
            <a:off x="7450600" y="2301225"/>
            <a:ext cx="1259400" cy="547500"/>
          </a:xfrm>
          <a:prstGeom prst="rect">
            <a:avLst/>
          </a:prstGeom>
          <a:solidFill>
            <a:srgbClr val="F46524">
              <a:alpha val="79770"/>
            </a:srgbClr>
          </a:solidFill>
          <a:ln cap="flat" cmpd="sng" w="9525">
            <a:solidFill>
              <a:srgbClr val="F4652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FFFF"/>
                </a:solidFill>
              </a:rPr>
              <a:t>People</a:t>
            </a:r>
          </a:p>
        </p:txBody>
      </p:sp>
      <p:sp>
        <p:nvSpPr>
          <p:cNvPr id="118" name="Shape 118"/>
          <p:cNvSpPr/>
          <p:nvPr/>
        </p:nvSpPr>
        <p:spPr>
          <a:xfrm>
            <a:off x="7450600" y="3212900"/>
            <a:ext cx="1259400" cy="547500"/>
          </a:xfrm>
          <a:prstGeom prst="rect">
            <a:avLst/>
          </a:prstGeom>
          <a:solidFill>
            <a:srgbClr val="F46524">
              <a:alpha val="79770"/>
            </a:srgbClr>
          </a:solidFill>
          <a:ln cap="flat" cmpd="sng" w="9525">
            <a:solidFill>
              <a:srgbClr val="F4652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FFFF"/>
                </a:solidFill>
              </a:rPr>
              <a:t>Places</a:t>
            </a:r>
          </a:p>
        </p:txBody>
      </p:sp>
      <p:cxnSp>
        <p:nvCxnSpPr>
          <p:cNvPr id="119" name="Shape 119"/>
          <p:cNvCxnSpPr>
            <a:stCxn id="109" idx="1"/>
            <a:endCxn id="117" idx="1"/>
          </p:cNvCxnSpPr>
          <p:nvPr/>
        </p:nvCxnSpPr>
        <p:spPr>
          <a:xfrm>
            <a:off x="7162600" y="1852050"/>
            <a:ext cx="288000" cy="723000"/>
          </a:xfrm>
          <a:prstGeom prst="bentConnector3">
            <a:avLst>
              <a:gd fmla="val -826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0" name="Shape 120"/>
          <p:cNvCxnSpPr>
            <a:stCxn id="109" idx="1"/>
            <a:endCxn id="118" idx="1"/>
          </p:cNvCxnSpPr>
          <p:nvPr/>
        </p:nvCxnSpPr>
        <p:spPr>
          <a:xfrm>
            <a:off x="7162600" y="1852050"/>
            <a:ext cx="288000" cy="1634700"/>
          </a:xfrm>
          <a:prstGeom prst="bentConnector3">
            <a:avLst>
              <a:gd fmla="val -826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1" name="Shape 121"/>
          <p:cNvCxnSpPr>
            <a:stCxn id="108" idx="1"/>
            <a:endCxn id="115" idx="1"/>
          </p:cNvCxnSpPr>
          <p:nvPr/>
        </p:nvCxnSpPr>
        <p:spPr>
          <a:xfrm>
            <a:off x="4941300" y="1839425"/>
            <a:ext cx="288000" cy="735600"/>
          </a:xfrm>
          <a:prstGeom prst="bentConnector3">
            <a:avLst>
              <a:gd fmla="val -826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2" name="Shape 122"/>
          <p:cNvCxnSpPr>
            <a:stCxn id="108" idx="1"/>
            <a:endCxn id="116" idx="1"/>
          </p:cNvCxnSpPr>
          <p:nvPr/>
        </p:nvCxnSpPr>
        <p:spPr>
          <a:xfrm>
            <a:off x="4941300" y="1839425"/>
            <a:ext cx="288000" cy="1630500"/>
          </a:xfrm>
          <a:prstGeom prst="bentConnector3">
            <a:avLst>
              <a:gd fmla="val -826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3" name="Shape 123"/>
          <p:cNvCxnSpPr>
            <a:stCxn id="107" idx="1"/>
            <a:endCxn id="112" idx="1"/>
          </p:cNvCxnSpPr>
          <p:nvPr/>
        </p:nvCxnSpPr>
        <p:spPr>
          <a:xfrm>
            <a:off x="2684675" y="1839425"/>
            <a:ext cx="288000" cy="735600"/>
          </a:xfrm>
          <a:prstGeom prst="bentConnector3">
            <a:avLst>
              <a:gd fmla="val -826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4" name="Shape 124"/>
          <p:cNvCxnSpPr>
            <a:stCxn id="107" idx="1"/>
            <a:endCxn id="113" idx="1"/>
          </p:cNvCxnSpPr>
          <p:nvPr/>
        </p:nvCxnSpPr>
        <p:spPr>
          <a:xfrm>
            <a:off x="2684675" y="1839425"/>
            <a:ext cx="288000" cy="1647300"/>
          </a:xfrm>
          <a:prstGeom prst="bentConnector3">
            <a:avLst>
              <a:gd fmla="val -826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5" name="Shape 125"/>
          <p:cNvCxnSpPr>
            <a:stCxn id="107" idx="1"/>
            <a:endCxn id="114" idx="1"/>
          </p:cNvCxnSpPr>
          <p:nvPr/>
        </p:nvCxnSpPr>
        <p:spPr>
          <a:xfrm>
            <a:off x="2684675" y="1839425"/>
            <a:ext cx="288000" cy="2559000"/>
          </a:xfrm>
          <a:prstGeom prst="bentConnector3">
            <a:avLst>
              <a:gd fmla="val -826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6" name="Shape 1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03300" y="411575"/>
            <a:ext cx="8743500" cy="6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1</a:t>
            </a:r>
            <a:r>
              <a:rPr lang="en"/>
              <a:t>: Better Government Definition</a:t>
            </a:r>
          </a:p>
        </p:txBody>
      </p:sp>
      <p:graphicFrame>
        <p:nvGraphicFramePr>
          <p:cNvPr id="132" name="Shape 132"/>
          <p:cNvGraphicFramePr/>
          <p:nvPr/>
        </p:nvGraphicFramePr>
        <p:xfrm>
          <a:off x="292825" y="119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{AE1CE41F-3B1B-420D-BE92-80AA5EC16584}</a:tableStyleId>
              </a:tblPr>
              <a:tblGrid>
                <a:gridCol w="1208975"/>
                <a:gridCol w="2745825"/>
                <a:gridCol w="2425650"/>
                <a:gridCol w="22273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600"/>
                        <a:t>About This Toolkit</a:t>
                      </a:r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600"/>
                        <a:t>About </a:t>
                      </a:r>
                      <a:r>
                        <a:rPr b="1" lang="en" sz="1600"/>
                        <a:t>Better Government</a:t>
                      </a:r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600"/>
                        <a:t>Mindsets</a:t>
                      </a:r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</a:tr>
              <a:tr h="702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The goals, history and people behind, and how to give feedback on the Toolkit.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An overview and odyssey into the successes and perils of innovating in the government.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What kinds of principles and values innovators need to create a better government. 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Topics Covered </a:t>
                      </a: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Toolkit </a:t>
                      </a:r>
                      <a:r>
                        <a:rPr lang="en"/>
                        <a:t>d</a:t>
                      </a:r>
                      <a:r>
                        <a:rPr lang="en"/>
                        <a:t>escription and goals 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en"/>
                        <a:t>How to navigate the Toolkit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en"/>
                        <a:t>Toolkit history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en"/>
                        <a:t>Credits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en"/>
                        <a:t>Ways to give feedback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en"/>
                        <a:t>Defining b</a:t>
                      </a:r>
                      <a:r>
                        <a:rPr lang="en"/>
                        <a:t>etter government</a:t>
                      </a:r>
                      <a:r>
                        <a:rPr lang="en"/>
                        <a:t>?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en"/>
                        <a:t>Why innovate?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en"/>
                        <a:t>Benefits + challenges to creating a better government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en"/>
                        <a:t>Fixed vs. Growth 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en"/>
                        <a:t>Lean + Lean Startup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en"/>
                        <a:t>Human- Centered Design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lr>
                          <a:srgbClr val="0000FF"/>
                        </a:buClr>
                        <a:buChar char="●"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Agile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lr>
                          <a:srgbClr val="0000FF"/>
                        </a:buClr>
                        <a:buChar char="●"/>
                      </a:pPr>
                      <a:r>
                        <a:t/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3" name="Shape 13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34" name="Shape 134"/>
          <p:cNvGrpSpPr/>
          <p:nvPr/>
        </p:nvGrpSpPr>
        <p:grpSpPr>
          <a:xfrm>
            <a:off x="4618500" y="4606050"/>
            <a:ext cx="3615900" cy="287075"/>
            <a:chOff x="4618500" y="4606050"/>
            <a:chExt cx="3615900" cy="287075"/>
          </a:xfrm>
        </p:grpSpPr>
        <p:sp>
          <p:nvSpPr>
            <p:cNvPr id="135" name="Shape 135"/>
            <p:cNvSpPr txBox="1"/>
            <p:nvPr/>
          </p:nvSpPr>
          <p:spPr>
            <a:xfrm>
              <a:off x="5516700" y="4606050"/>
              <a:ext cx="2717700" cy="19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200"/>
                <a:t>= </a:t>
              </a:r>
              <a:r>
                <a:rPr lang="en" sz="1200"/>
                <a:t>Phase 2 Content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4618500" y="4694825"/>
              <a:ext cx="898200" cy="1983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2:  Better Government Culture</a:t>
            </a:r>
          </a:p>
        </p:txBody>
      </p:sp>
      <p:graphicFrame>
        <p:nvGraphicFramePr>
          <p:cNvPr id="142" name="Shape 142"/>
          <p:cNvGraphicFramePr/>
          <p:nvPr/>
        </p:nvGraphicFramePr>
        <p:xfrm>
          <a:off x="410075" y="128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{AE1CE41F-3B1B-420D-BE92-80AA5EC16584}</a:tableStyleId>
              </a:tblPr>
              <a:tblGrid>
                <a:gridCol w="1231425"/>
                <a:gridCol w="3503050"/>
                <a:gridCol w="35893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600"/>
                        <a:t>Fixing the Foundation</a:t>
                      </a:r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</a:rPr>
                        <a:t>Things to Try</a:t>
                      </a:r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</a:tr>
              <a:tr h="702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Approaches to fixing the internal plumbing or hacking red tape to lay a firm foundation for a b</a:t>
                      </a:r>
                      <a:r>
                        <a:rPr lang="en"/>
                        <a:t>etter government</a:t>
                      </a:r>
                      <a:r>
                        <a:rPr lang="en"/>
                        <a:t>.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Programs or products that could work at your agency that furthers the innovative mission.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Topics Covered </a:t>
                      </a: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en"/>
                        <a:t>Appoint a Chief Innovation Officer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en"/>
                        <a:t>Tour of duty hiring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en"/>
                        <a:t>External collaboration (Private-Public Partnerships)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en"/>
                        <a:t>Contracting/ acquisitions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lr>
                          <a:srgbClr val="0000FF"/>
                        </a:buClr>
                        <a:buChar char="●"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Organizational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Clr>
                          <a:schemeClr val="dk2"/>
                        </a:buClr>
                        <a:buChar char="●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iCorps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lr>
                          <a:schemeClr val="dk2"/>
                        </a:buClr>
                        <a:buChar char="●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Tiered-evidence grant programs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lr>
                          <a:schemeClr val="dk2"/>
                        </a:buClr>
                        <a:buChar char="●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Grand challenges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lr>
                          <a:srgbClr val="0000FF"/>
                        </a:buClr>
                        <a:buChar char="●"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Aligning public-private commitments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lr>
                          <a:srgbClr val="0000FF"/>
                        </a:buClr>
                        <a:buChar char="●"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Open Innovation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lr>
                          <a:srgbClr val="0000FF"/>
                        </a:buClr>
                        <a:buChar char="●"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Accelerator Models (internal staff)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lr>
                          <a:srgbClr val="0000FF"/>
                        </a:buClr>
                        <a:buChar char="●"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Open data + analytics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3" name="Shape 1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44" name="Shape 144"/>
          <p:cNvGrpSpPr/>
          <p:nvPr/>
        </p:nvGrpSpPr>
        <p:grpSpPr>
          <a:xfrm>
            <a:off x="4618500" y="4606050"/>
            <a:ext cx="3615900" cy="287075"/>
            <a:chOff x="4618500" y="4606050"/>
            <a:chExt cx="3615900" cy="287075"/>
          </a:xfrm>
        </p:grpSpPr>
        <p:sp>
          <p:nvSpPr>
            <p:cNvPr id="145" name="Shape 145"/>
            <p:cNvSpPr txBox="1"/>
            <p:nvPr/>
          </p:nvSpPr>
          <p:spPr>
            <a:xfrm>
              <a:off x="5516700" y="4606050"/>
              <a:ext cx="2717700" cy="19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/>
                <a:t>= Phase 2 Content</a:t>
              </a:r>
            </a:p>
          </p:txBody>
        </p:sp>
        <p:sp>
          <p:nvSpPr>
            <p:cNvPr id="146" name="Shape 146"/>
            <p:cNvSpPr/>
            <p:nvPr/>
          </p:nvSpPr>
          <p:spPr>
            <a:xfrm>
              <a:off x="4618500" y="4694825"/>
              <a:ext cx="898200" cy="1983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Step 3: Better Government Stories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52" name="Shape 152"/>
          <p:cNvGraphicFramePr/>
          <p:nvPr/>
        </p:nvGraphicFramePr>
        <p:xfrm>
          <a:off x="284537" y="11351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{AE1CE41F-3B1B-420D-BE92-80AA5EC16584}</a:tableStyleId>
              </a:tblPr>
              <a:tblGrid>
                <a:gridCol w="1203625"/>
                <a:gridCol w="2679700"/>
                <a:gridCol w="4674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People</a:t>
                      </a:r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Places</a:t>
                      </a:r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</a:tr>
              <a:tr h="402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Innovative </a:t>
                      </a:r>
                      <a:r>
                        <a:rPr lang="en" sz="1200"/>
                        <a:t>trail blazers</a:t>
                      </a:r>
                      <a:r>
                        <a:rPr lang="en" sz="1200"/>
                        <a:t> and m</a:t>
                      </a:r>
                      <a:r>
                        <a:rPr lang="en" sz="1200"/>
                        <a:t>entors throughout the government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Programs or physical locations where b</a:t>
                      </a:r>
                      <a:r>
                        <a:rPr lang="en" sz="1200"/>
                        <a:t>etter government</a:t>
                      </a:r>
                      <a:r>
                        <a:rPr lang="en" sz="1200"/>
                        <a:t> is occurring, both inside and outside the public sector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Topics Covered </a:t>
                      </a: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SzPct val="91666"/>
                        <a:buNone/>
                      </a:pPr>
                      <a:r>
                        <a:rPr lang="en" sz="1200"/>
                        <a:t>Chief Better Government + Technology Officers</a:t>
                      </a:r>
                    </a:p>
                    <a:p>
                      <a:pPr indent="-304800" lvl="0" marL="457200" rtl="0">
                        <a:spcBef>
                          <a:spcPts val="0"/>
                        </a:spcBef>
                        <a:buSzPct val="100000"/>
                      </a:pPr>
                      <a:r>
                        <a:rPr lang="en" sz="1200"/>
                        <a:t>Brian Sivak, Fmr HHS CTO </a:t>
                      </a:r>
                    </a:p>
                    <a:p>
                      <a:pPr indent="-304800" lvl="0" marL="457200" rtl="0">
                        <a:spcBef>
                          <a:spcPts val="0"/>
                        </a:spcBef>
                        <a:buSzPct val="100000"/>
                      </a:pPr>
                      <a:r>
                        <a:rPr lang="en" sz="1200"/>
                        <a:t>Chris Gerdes – DOT CINO</a:t>
                      </a:r>
                    </a:p>
                    <a:p>
                      <a:pPr indent="-304800" lvl="0" marL="457200" rtl="0">
                        <a:spcBef>
                          <a:spcPts val="0"/>
                        </a:spcBef>
                        <a:buSzPct val="100000"/>
                      </a:pPr>
                      <a:r>
                        <a:rPr lang="en" sz="1200"/>
                        <a:t>Ann Mai Chang – USAID</a:t>
                      </a:r>
                    </a:p>
                    <a:p>
                      <a:pPr indent="-304800" lvl="0" marL="457200" rtl="0">
                        <a:spcBef>
                          <a:spcPts val="0"/>
                        </a:spcBef>
                        <a:buSzPct val="100000"/>
                      </a:pPr>
                      <a:r>
                        <a:rPr lang="en" sz="1200"/>
                        <a:t>Matt Dunne – DOE (EERE/ARPA-E)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0480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200"/>
                        <a:t>Better Government Labs: Defense Advanced Research Projects Agency, HHS IDEA Lab, USAID Global Development Lab</a:t>
                      </a:r>
                    </a:p>
                    <a:p>
                      <a:pPr indent="-304800" lvl="0" marL="45720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Char char="●"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Innovative Programs: National Science Foundation iCorps, USAID Development Better Government Ventures (DIV), CNCS Social Better Government Fund</a:t>
                      </a:r>
                    </a:p>
                    <a:p>
                      <a:pPr indent="-304800" lvl="0" marL="45720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Char char="●"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Tour of Duty Hiring: 18F, USDS, Fellowships</a:t>
                      </a:r>
                    </a:p>
                    <a:p>
                      <a:pPr indent="-304800" lvl="0" marL="45720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Char char="●"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iCorps Programs: NSF, NIH</a:t>
                      </a:r>
                    </a:p>
                    <a:p>
                      <a:pPr indent="-304800" lvl="0" marL="457200" rtl="0">
                        <a:spcBef>
                          <a:spcPts val="0"/>
                        </a:spcBef>
                        <a:buClr>
                          <a:srgbClr val="0000FF"/>
                        </a:buClr>
                        <a:buSzPct val="100000"/>
                        <a:buChar char="●"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Communities of Practice (out of GSA)</a:t>
                      </a:r>
                    </a:p>
                    <a:p>
                      <a:pPr indent="-304800" lvl="0" marL="457200" rtl="0">
                        <a:spcBef>
                          <a:spcPts val="0"/>
                        </a:spcBef>
                        <a:buClr>
                          <a:srgbClr val="0000FF"/>
                        </a:buClr>
                        <a:buSzPct val="100000"/>
                        <a:buChar char="●"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Additional Better Government Labs (e.g. OPM, DOD, VA)</a:t>
                      </a:r>
                    </a:p>
                    <a:p>
                      <a:pPr indent="-304800" lvl="0" marL="457200" rtl="0">
                        <a:spcBef>
                          <a:spcPts val="0"/>
                        </a:spcBef>
                        <a:buClr>
                          <a:srgbClr val="0000FF"/>
                        </a:buClr>
                        <a:buSzPct val="100000"/>
                        <a:buChar char="●"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Better Government Offices (e.g. USDA, DOJ/FBI)</a:t>
                      </a:r>
                    </a:p>
                    <a:p>
                      <a:pPr indent="-304800" lvl="0" marL="457200" rtl="0">
                        <a:spcBef>
                          <a:spcPts val="0"/>
                        </a:spcBef>
                        <a:buClr>
                          <a:srgbClr val="0000FF"/>
                        </a:buClr>
                        <a:buSzPct val="100000"/>
                        <a:buChar char="●"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Outside Better Government Hubs/Labs (e.g. Superpublic + NYC Public Policy Lab, Google Government Better Government Lab)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3" name="Shape 15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54" name="Shape 154"/>
          <p:cNvGrpSpPr/>
          <p:nvPr/>
        </p:nvGrpSpPr>
        <p:grpSpPr>
          <a:xfrm>
            <a:off x="4618500" y="4758450"/>
            <a:ext cx="3615900" cy="287075"/>
            <a:chOff x="4618500" y="4606050"/>
            <a:chExt cx="3615900" cy="287075"/>
          </a:xfrm>
        </p:grpSpPr>
        <p:sp>
          <p:nvSpPr>
            <p:cNvPr id="155" name="Shape 155"/>
            <p:cNvSpPr txBox="1"/>
            <p:nvPr/>
          </p:nvSpPr>
          <p:spPr>
            <a:xfrm>
              <a:off x="5516700" y="4606050"/>
              <a:ext cx="2717700" cy="19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/>
                <a:t>= Phase 2 Content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4618500" y="4694825"/>
              <a:ext cx="898200" cy="1983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49300" y="450119"/>
            <a:ext cx="3898200" cy="411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Sub-Structure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0" y="450119"/>
            <a:ext cx="4222800" cy="411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Overview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What it is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When and how to use it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Success stories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Challenges and how to overcome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to adopt and deploy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Future states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Relevant Policies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Additional Resources</a:t>
            </a: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Language Changes Discussion Points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Innovation Toolkit → Better Government Toolkit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Human-Centered Design → Citizen-Centered Design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Lean Startup → Lean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