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5B2DAC-7BFB-4D62-AF20-E34611BBD48C}">
  <a:tblStyle styleId="{A45B2DAC-7BFB-4D62-AF20-E34611BBD48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Innovation Toolkit Navigation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December 20, 2016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-5400000">
            <a:off x="-735125" y="1912425"/>
            <a:ext cx="42939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Toolkit 3-Step Journey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3000"/>
              <a:t>Innovation Definition </a:t>
            </a:r>
          </a:p>
          <a:p>
            <a:pPr indent="-419100" lvl="0" marL="457200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3000"/>
              <a:t>Culture of Innovation</a:t>
            </a:r>
          </a:p>
          <a:p>
            <a:pPr indent="-419100" lvl="0" marL="4572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3000"/>
              <a:t>Innovation Stories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Toolkit Site Map</a:t>
            </a:r>
          </a:p>
        </p:txBody>
      </p:sp>
      <p:sp>
        <p:nvSpPr>
          <p:cNvPr id="98" name="Shape 98"/>
          <p:cNvSpPr/>
          <p:nvPr/>
        </p:nvSpPr>
        <p:spPr>
          <a:xfrm>
            <a:off x="4357350" y="413775"/>
            <a:ext cx="2715300" cy="80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</a:rPr>
              <a:t>Home Page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</a:rPr>
              <a:t>(How to Navigate Toolkit) </a:t>
            </a:r>
          </a:p>
        </p:txBody>
      </p:sp>
      <p:cxnSp>
        <p:nvCxnSpPr>
          <p:cNvPr id="99" name="Shape 99"/>
          <p:cNvCxnSpPr>
            <a:stCxn id="98" idx="2"/>
            <a:endCxn id="100" idx="0"/>
          </p:cNvCxnSpPr>
          <p:nvPr/>
        </p:nvCxnSpPr>
        <p:spPr>
          <a:xfrm rot="5400000">
            <a:off x="4413000" y="263775"/>
            <a:ext cx="347400" cy="2256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2684675" y="1565675"/>
            <a:ext cx="15474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Innovation Definition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4941300" y="1565675"/>
            <a:ext cx="15474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Culture of Innovation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7162600" y="1578300"/>
            <a:ext cx="15474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Innovation Stories</a:t>
            </a:r>
          </a:p>
        </p:txBody>
      </p:sp>
      <p:cxnSp>
        <p:nvCxnSpPr>
          <p:cNvPr id="103" name="Shape 103"/>
          <p:cNvCxnSpPr>
            <a:stCxn id="98" idx="2"/>
            <a:endCxn id="102" idx="0"/>
          </p:cNvCxnSpPr>
          <p:nvPr/>
        </p:nvCxnSpPr>
        <p:spPr>
          <a:xfrm flipH="1" rot="-5400000">
            <a:off x="6645600" y="287775"/>
            <a:ext cx="360000" cy="2221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98" idx="2"/>
            <a:endCxn id="101" idx="0"/>
          </p:cNvCxnSpPr>
          <p:nvPr/>
        </p:nvCxnSpPr>
        <p:spPr>
          <a:xfrm flipH="1" rot="-5400000">
            <a:off x="5541600" y="1391775"/>
            <a:ext cx="3474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2972575" y="230122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About this Toolkit</a:t>
            </a:r>
          </a:p>
        </p:txBody>
      </p:sp>
      <p:sp>
        <p:nvSpPr>
          <p:cNvPr id="106" name="Shape 106"/>
          <p:cNvSpPr/>
          <p:nvPr/>
        </p:nvSpPr>
        <p:spPr>
          <a:xfrm>
            <a:off x="2972575" y="3212900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About Government Innovation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2972575" y="412457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Mindsets</a:t>
            </a:r>
          </a:p>
        </p:txBody>
      </p:sp>
      <p:sp>
        <p:nvSpPr>
          <p:cNvPr id="108" name="Shape 108"/>
          <p:cNvSpPr/>
          <p:nvPr/>
        </p:nvSpPr>
        <p:spPr>
          <a:xfrm>
            <a:off x="5229300" y="230122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Fixing the Foundation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5229300" y="319607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Things to Try</a:t>
            </a:r>
          </a:p>
        </p:txBody>
      </p:sp>
      <p:sp>
        <p:nvSpPr>
          <p:cNvPr id="110" name="Shape 110"/>
          <p:cNvSpPr/>
          <p:nvPr/>
        </p:nvSpPr>
        <p:spPr>
          <a:xfrm>
            <a:off x="7450600" y="230122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People</a:t>
            </a:r>
          </a:p>
        </p:txBody>
      </p:sp>
      <p:sp>
        <p:nvSpPr>
          <p:cNvPr id="111" name="Shape 111"/>
          <p:cNvSpPr/>
          <p:nvPr/>
        </p:nvSpPr>
        <p:spPr>
          <a:xfrm>
            <a:off x="7450600" y="3212900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Places</a:t>
            </a:r>
          </a:p>
        </p:txBody>
      </p:sp>
      <p:cxnSp>
        <p:nvCxnSpPr>
          <p:cNvPr id="112" name="Shape 112"/>
          <p:cNvCxnSpPr>
            <a:stCxn id="102" idx="1"/>
            <a:endCxn id="110" idx="1"/>
          </p:cNvCxnSpPr>
          <p:nvPr/>
        </p:nvCxnSpPr>
        <p:spPr>
          <a:xfrm>
            <a:off x="7162600" y="1852050"/>
            <a:ext cx="288000" cy="7230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02" idx="1"/>
            <a:endCxn id="111" idx="1"/>
          </p:cNvCxnSpPr>
          <p:nvPr/>
        </p:nvCxnSpPr>
        <p:spPr>
          <a:xfrm>
            <a:off x="7162600" y="1852050"/>
            <a:ext cx="288000" cy="16347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stCxn id="101" idx="1"/>
            <a:endCxn id="108" idx="1"/>
          </p:cNvCxnSpPr>
          <p:nvPr/>
        </p:nvCxnSpPr>
        <p:spPr>
          <a:xfrm>
            <a:off x="4941300" y="1839425"/>
            <a:ext cx="288000" cy="7356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01" idx="1"/>
            <a:endCxn id="109" idx="1"/>
          </p:cNvCxnSpPr>
          <p:nvPr/>
        </p:nvCxnSpPr>
        <p:spPr>
          <a:xfrm>
            <a:off x="4941300" y="1839425"/>
            <a:ext cx="288000" cy="16305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00" idx="1"/>
            <a:endCxn id="105" idx="1"/>
          </p:cNvCxnSpPr>
          <p:nvPr/>
        </p:nvCxnSpPr>
        <p:spPr>
          <a:xfrm>
            <a:off x="2684675" y="1839425"/>
            <a:ext cx="288000" cy="7356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00" idx="1"/>
            <a:endCxn id="106" idx="1"/>
          </p:cNvCxnSpPr>
          <p:nvPr/>
        </p:nvCxnSpPr>
        <p:spPr>
          <a:xfrm>
            <a:off x="2684675" y="1839425"/>
            <a:ext cx="288000" cy="16473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00" idx="1"/>
            <a:endCxn id="107" idx="1"/>
          </p:cNvCxnSpPr>
          <p:nvPr/>
        </p:nvCxnSpPr>
        <p:spPr>
          <a:xfrm>
            <a:off x="2684675" y="1839425"/>
            <a:ext cx="288000" cy="25590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03300" y="411575"/>
            <a:ext cx="87435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</a:t>
            </a:r>
            <a:r>
              <a:rPr lang="en"/>
              <a:t>: Innovation Definition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292825" y="11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{A45B2DAC-7BFB-4D62-AF20-E34611BBD48C}</a:tableStyleId>
              </a:tblPr>
              <a:tblGrid>
                <a:gridCol w="1208975"/>
                <a:gridCol w="2745825"/>
                <a:gridCol w="2425650"/>
                <a:gridCol w="22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About This Toolkit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About Government Innovation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Mindsets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702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goals, history and people behind the Toolkit, and how to give feedback on the Toolkit.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 overview and odyssey into the successes and perils of innovating in the government.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Innovative and trusted principles + methods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Topics Covered 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Toolkit </a:t>
                      </a:r>
                      <a:r>
                        <a:rPr lang="en"/>
                        <a:t>d</a:t>
                      </a:r>
                      <a:r>
                        <a:rPr lang="en"/>
                        <a:t>escription and goals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How to navigate the Toolkit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Toolkit history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Credits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Ways to give feedback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Defining government innovation?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Why innovate?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Benefits + challenges to innovation in the public sector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Lean Startup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Human- Centered Design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Agile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Lean Six Sigma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Shape 1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7" name="Shape 127"/>
          <p:cNvGrpSpPr/>
          <p:nvPr/>
        </p:nvGrpSpPr>
        <p:grpSpPr>
          <a:xfrm>
            <a:off x="4618500" y="4606050"/>
            <a:ext cx="3615900" cy="287075"/>
            <a:chOff x="4618500" y="4606050"/>
            <a:chExt cx="3615900" cy="287075"/>
          </a:xfrm>
        </p:grpSpPr>
        <p:sp>
          <p:nvSpPr>
            <p:cNvPr id="128" name="Shape 128"/>
            <p:cNvSpPr txBox="1"/>
            <p:nvPr/>
          </p:nvSpPr>
          <p:spPr>
            <a:xfrm>
              <a:off x="5516700" y="4606050"/>
              <a:ext cx="27177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/>
                <a:t>= </a:t>
              </a:r>
              <a:r>
                <a:rPr lang="en" sz="1200"/>
                <a:t>Phase 2 Content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4618500" y="4694825"/>
              <a:ext cx="898200" cy="198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Culture of Innovation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410075" y="12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{A45B2DAC-7BFB-4D62-AF20-E34611BBD48C}</a:tableStyleId>
              </a:tblPr>
              <a:tblGrid>
                <a:gridCol w="1231425"/>
                <a:gridCol w="3503050"/>
                <a:gridCol w="3589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Fixing the Foundation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Things to Try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702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Approaches to fixing the internal plumbing or hacking red tape to lay a firm foundation for innovation.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Programs or products that could work at your agency that furthers the innovative mission.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Topics Covered 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Appoint a Chief Innovation Officer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Tour of duty hiring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External collaboration (Private-Public Partnerships)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Contracting/ acquisitions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Organizational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iCorps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Tiered-evidence grant programs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Grand challenges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Aligning public-private commitments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Open innovation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Accelerator Models (internal staff)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Open data + analytics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Shape 1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7" name="Shape 137"/>
          <p:cNvGrpSpPr/>
          <p:nvPr/>
        </p:nvGrpSpPr>
        <p:grpSpPr>
          <a:xfrm>
            <a:off x="4618500" y="4606050"/>
            <a:ext cx="3615900" cy="287075"/>
            <a:chOff x="4618500" y="4606050"/>
            <a:chExt cx="3615900" cy="287075"/>
          </a:xfrm>
        </p:grpSpPr>
        <p:sp>
          <p:nvSpPr>
            <p:cNvPr id="138" name="Shape 138"/>
            <p:cNvSpPr txBox="1"/>
            <p:nvPr/>
          </p:nvSpPr>
          <p:spPr>
            <a:xfrm>
              <a:off x="5516700" y="4606050"/>
              <a:ext cx="27177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= Phase 2 Content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4618500" y="4694825"/>
              <a:ext cx="898200" cy="198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Step 3: Innovation Stories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284537" y="113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{A45B2DAC-7BFB-4D62-AF20-E34611BBD48C}</a:tableStyleId>
              </a:tblPr>
              <a:tblGrid>
                <a:gridCol w="1203625"/>
                <a:gridCol w="2493975"/>
                <a:gridCol w="4860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People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Places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702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Innovation </a:t>
                      </a:r>
                      <a:r>
                        <a:rPr lang="en"/>
                        <a:t>trail blazers</a:t>
                      </a:r>
                      <a:r>
                        <a:rPr lang="en"/>
                        <a:t> and m</a:t>
                      </a:r>
                      <a:r>
                        <a:rPr lang="en"/>
                        <a:t>entors throughout the government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Programs or physical locations where innovation is occurring in the government or has worked elsewhere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Topics Covered 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rPr lang="en" sz="1200"/>
                        <a:t>Chief Innovation + Technology Officers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Brian Sivak, Fmr HHS CTO 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Chris Gerdes – DOT CINO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Ann Mai Chang – USAID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Matt Dunne – DOE (EERE/ARPA-E)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Innovation Labs: Defense Advanced Research Projects Agency, HHS IDEA Lab, USAID Global Development Lab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Innovative Programs: National Science Foundation iCorps, USAID Development Innovation Ventures (DIV), CNCS Social Innovation Fund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Tour of Duty Hiring: 18F, USDS, Fellowships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iCorps Programs: NSF, NIH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Communities of Practice (out of GSA)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Additional Innovation Labs (e.g. OPM, DOD, VA)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Innovation Offices (e.g. USDA, DOJ/FBI)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Outside Innovation Hubs/Labs (e.g. Superpublic + NYC Public Policy Lab, Google Government Innovation Lab)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Shape 1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7" name="Shape 147"/>
          <p:cNvGrpSpPr/>
          <p:nvPr/>
        </p:nvGrpSpPr>
        <p:grpSpPr>
          <a:xfrm>
            <a:off x="4618500" y="4758450"/>
            <a:ext cx="3615900" cy="287075"/>
            <a:chOff x="4618500" y="4606050"/>
            <a:chExt cx="3615900" cy="287075"/>
          </a:xfrm>
        </p:grpSpPr>
        <p:sp>
          <p:nvSpPr>
            <p:cNvPr id="148" name="Shape 148"/>
            <p:cNvSpPr txBox="1"/>
            <p:nvPr/>
          </p:nvSpPr>
          <p:spPr>
            <a:xfrm>
              <a:off x="5516700" y="4606050"/>
              <a:ext cx="27177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= Phase 2 Content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4618500" y="4694825"/>
              <a:ext cx="898200" cy="198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Sub-Structure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Overview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What it is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When and how to use it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Success stories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Challenges and how to overcome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How to adopt and deploy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Future states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Relevant Policies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Additional Resources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