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1319"/>
    <p:restoredTop sz="86275"/>
  </p:normalViewPr>
  <p:slideViewPr>
    <p:cSldViewPr snapToGrid="0" snapToObjects="1">
      <p:cViewPr>
        <p:scale>
          <a:sx n="150" d="100"/>
          <a:sy n="150" d="100"/>
        </p:scale>
        <p:origin x="144" y="144"/>
      </p:cViewPr>
      <p:guideLst/>
    </p:cSldViewPr>
  </p:slideViewPr>
  <p:outlineViewPr>
    <p:cViewPr>
      <p:scale>
        <a:sx n="33" d="100"/>
        <a:sy n="33" d="100"/>
      </p:scale>
      <p:origin x="-5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a:t>Users usually aren’t managers or developers or even experts. They’re members of the public and front line staff.</a:t>
            </a:r>
          </a:p>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If we start with what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We find out peoples’ needs by observing and speaking directly with them with established research methods (not via surrogates or our own assumptions).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0" name="Shape 6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1" name="Shape 6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9" name="Shape 6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7" name="Shape 7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5" name="Shape 7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9" name="Shape 8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Shape 8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4" name="Shape 8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Shape 8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0" name="Shape 8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8" name="Shape 8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Shape 9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3" name="Shape 9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8" name="Shape 9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3" name="Shape 9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Shape 9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9" name="Shape 9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4" name="Shape 9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Shape 9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1" name="Shape 9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Shape 9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6" name="Shape 9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Shape 9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5" name="Shape 9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Shape 9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1" name="Shape 9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Shape 9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8" name="Shape 9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5" name="Shape 9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Shape 9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0" name="Shape 10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Shape 10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6" name="Shape 10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Shape 10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3" name="Shape 10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8" name="Shape 10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7" name="Shape 10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Shape 10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3" name="Shape 10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Shape 10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8" name="Shape 10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Shape 10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3" name="Shape 10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Shape 10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9" name="Shape 10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4" name="Shape 10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Shape 10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0" name="Shape 10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Shape 10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2" name="Shape 10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Shape 10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0" name="Shape 10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Shape 10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5" name="Shape 10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9"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hyperlink" Target="https://picons.me/"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ages-staging.18f.gov/brand/#colors" TargetMode="External"/><Relationship Id="rId3" Type="http://schemas.openxmlformats.org/officeDocument/2006/relationships/image" Target="../media/image4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for Presentation">
    <p:bg>
      <p:bgPr>
        <a:solidFill>
          <a:srgbClr val="1C304A"/>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18450" y="525012"/>
            <a:ext cx="7386600" cy="1651800"/>
          </a:xfrm>
          <a:prstGeom prst="rect">
            <a:avLst/>
          </a:prstGeom>
        </p:spPr>
        <p:txBody>
          <a:bodyPr wrap="square" lIns="91425" tIns="91425" rIns="91425" bIns="91425" anchor="t" anchorCtr="0"/>
          <a:lstStyle>
            <a:lvl1pPr lvl="0" rtl="0">
              <a:spcBef>
                <a:spcPts val="0"/>
              </a:spcBef>
              <a:buClr>
                <a:srgbClr val="00CFFF"/>
              </a:buClr>
              <a:buSzPct val="100000"/>
              <a:defRPr sz="5000" b="1">
                <a:solidFill>
                  <a:srgbClr val="00CFFF"/>
                </a:solidFill>
              </a:defRPr>
            </a:lvl1pPr>
            <a:lvl2pPr lvl="1" algn="ctr" rtl="0">
              <a:spcBef>
                <a:spcPts val="0"/>
              </a:spcBef>
              <a:buSzPct val="100000"/>
              <a:defRPr sz="5000"/>
            </a:lvl2pPr>
            <a:lvl3pPr lvl="2" algn="ctr" rtl="0">
              <a:spcBef>
                <a:spcPts val="0"/>
              </a:spcBef>
              <a:buSzPct val="100000"/>
              <a:defRPr sz="5000"/>
            </a:lvl3pPr>
            <a:lvl4pPr lvl="3" algn="ctr" rtl="0">
              <a:spcBef>
                <a:spcPts val="0"/>
              </a:spcBef>
              <a:buSzPct val="100000"/>
              <a:defRPr sz="5000"/>
            </a:lvl4pPr>
            <a:lvl5pPr lvl="4" algn="ctr" rtl="0">
              <a:spcBef>
                <a:spcPts val="0"/>
              </a:spcBef>
              <a:buSzPct val="100000"/>
              <a:defRPr sz="5000"/>
            </a:lvl5pPr>
            <a:lvl6pPr lvl="5" algn="ctr" rtl="0">
              <a:spcBef>
                <a:spcPts val="0"/>
              </a:spcBef>
              <a:buSzPct val="100000"/>
              <a:defRPr sz="5000"/>
            </a:lvl6pPr>
            <a:lvl7pPr lvl="6" algn="ctr" rtl="0">
              <a:spcBef>
                <a:spcPts val="0"/>
              </a:spcBef>
              <a:buSzPct val="100000"/>
              <a:defRPr sz="5000"/>
            </a:lvl7pPr>
            <a:lvl8pPr lvl="7" algn="ctr" rtl="0">
              <a:spcBef>
                <a:spcPts val="0"/>
              </a:spcBef>
              <a:buSzPct val="100000"/>
              <a:defRPr sz="5000"/>
            </a:lvl8pPr>
            <a:lvl9pPr lvl="8" algn="ctr" rtl="0">
              <a:spcBef>
                <a:spcPts val="0"/>
              </a:spcBef>
              <a:buSzPct val="100000"/>
              <a:defRPr sz="5000"/>
            </a:lvl9pPr>
          </a:lstStyle>
          <a:p>
            <a:endParaRPr/>
          </a:p>
        </p:txBody>
      </p:sp>
      <p:sp>
        <p:nvSpPr>
          <p:cNvPr id="11" name="Shape 11"/>
          <p:cNvSpPr txBox="1">
            <a:spLocks noGrp="1"/>
          </p:cNvSpPr>
          <p:nvPr>
            <p:ph type="subTitle" idx="1"/>
          </p:nvPr>
        </p:nvSpPr>
        <p:spPr>
          <a:xfrm>
            <a:off x="735280" y="2270704"/>
            <a:ext cx="4389300" cy="792600"/>
          </a:xfrm>
          <a:prstGeom prst="rect">
            <a:avLst/>
          </a:prstGeom>
        </p:spPr>
        <p:txBody>
          <a:bodyPr wrap="square" lIns="91425" tIns="91425" rIns="91425" bIns="91425" anchor="t" anchorCtr="0"/>
          <a:lstStyle>
            <a:lvl1pPr lvl="0" rtl="0">
              <a:lnSpc>
                <a:spcPct val="100000"/>
              </a:lnSpc>
              <a:spcBef>
                <a:spcPts val="0"/>
              </a:spcBef>
              <a:spcAft>
                <a:spcPts val="0"/>
              </a:spcAft>
              <a:buClr>
                <a:srgbClr val="00CFFF"/>
              </a:buClr>
              <a:buSzPct val="100000"/>
              <a:buNone/>
              <a:defRPr sz="1400">
                <a:solidFill>
                  <a:srgbClr val="00CFFF"/>
                </a:solidFill>
              </a:defRPr>
            </a:lvl1pPr>
            <a:lvl2pPr lvl="1" rtl="0">
              <a:lnSpc>
                <a:spcPct val="100000"/>
              </a:lnSpc>
              <a:spcBef>
                <a:spcPts val="0"/>
              </a:spcBef>
              <a:spcAft>
                <a:spcPts val="0"/>
              </a:spcAft>
              <a:buClr>
                <a:srgbClr val="206E7C"/>
              </a:buClr>
              <a:buNone/>
              <a:defRPr>
                <a:solidFill>
                  <a:srgbClr val="206E7C"/>
                </a:solidFill>
              </a:defRPr>
            </a:lvl2pPr>
            <a:lvl3pPr lvl="2" rtl="0">
              <a:lnSpc>
                <a:spcPct val="100000"/>
              </a:lnSpc>
              <a:spcBef>
                <a:spcPts val="0"/>
              </a:spcBef>
              <a:spcAft>
                <a:spcPts val="0"/>
              </a:spcAft>
              <a:buClr>
                <a:srgbClr val="206E7C"/>
              </a:buClr>
              <a:buNone/>
              <a:defRPr>
                <a:solidFill>
                  <a:srgbClr val="206E7C"/>
                </a:solidFill>
              </a:defRPr>
            </a:lvl3pPr>
            <a:lvl4pPr lvl="3" rtl="0">
              <a:lnSpc>
                <a:spcPct val="100000"/>
              </a:lnSpc>
              <a:spcBef>
                <a:spcPts val="0"/>
              </a:spcBef>
              <a:spcAft>
                <a:spcPts val="0"/>
              </a:spcAft>
              <a:buClr>
                <a:srgbClr val="206E7C"/>
              </a:buClr>
              <a:buNone/>
              <a:defRPr>
                <a:solidFill>
                  <a:srgbClr val="206E7C"/>
                </a:solidFill>
              </a:defRPr>
            </a:lvl4pPr>
            <a:lvl5pPr lvl="4" rtl="0">
              <a:lnSpc>
                <a:spcPct val="100000"/>
              </a:lnSpc>
              <a:spcBef>
                <a:spcPts val="0"/>
              </a:spcBef>
              <a:spcAft>
                <a:spcPts val="0"/>
              </a:spcAft>
              <a:buClr>
                <a:srgbClr val="206E7C"/>
              </a:buClr>
              <a:buNone/>
              <a:defRPr>
                <a:solidFill>
                  <a:srgbClr val="206E7C"/>
                </a:solidFill>
              </a:defRPr>
            </a:lvl5pPr>
            <a:lvl6pPr lvl="5" rtl="0">
              <a:lnSpc>
                <a:spcPct val="100000"/>
              </a:lnSpc>
              <a:spcBef>
                <a:spcPts val="0"/>
              </a:spcBef>
              <a:spcAft>
                <a:spcPts val="0"/>
              </a:spcAft>
              <a:buClr>
                <a:srgbClr val="206E7C"/>
              </a:buClr>
              <a:buNone/>
              <a:defRPr>
                <a:solidFill>
                  <a:srgbClr val="206E7C"/>
                </a:solidFill>
              </a:defRPr>
            </a:lvl6pPr>
            <a:lvl7pPr lvl="6" rtl="0">
              <a:lnSpc>
                <a:spcPct val="100000"/>
              </a:lnSpc>
              <a:spcBef>
                <a:spcPts val="0"/>
              </a:spcBef>
              <a:spcAft>
                <a:spcPts val="0"/>
              </a:spcAft>
              <a:buClr>
                <a:srgbClr val="206E7C"/>
              </a:buClr>
              <a:buNone/>
              <a:defRPr>
                <a:solidFill>
                  <a:srgbClr val="206E7C"/>
                </a:solidFill>
              </a:defRPr>
            </a:lvl7pPr>
            <a:lvl8pPr lvl="7" rtl="0">
              <a:lnSpc>
                <a:spcPct val="100000"/>
              </a:lnSpc>
              <a:spcBef>
                <a:spcPts val="0"/>
              </a:spcBef>
              <a:spcAft>
                <a:spcPts val="0"/>
              </a:spcAft>
              <a:buClr>
                <a:srgbClr val="206E7C"/>
              </a:buClr>
              <a:buNone/>
              <a:defRPr>
                <a:solidFill>
                  <a:srgbClr val="206E7C"/>
                </a:solidFill>
              </a:defRPr>
            </a:lvl8pPr>
            <a:lvl9pPr lvl="8" rtl="0">
              <a:lnSpc>
                <a:spcPct val="100000"/>
              </a:lnSpc>
              <a:spcBef>
                <a:spcPts val="0"/>
              </a:spcBef>
              <a:spcAft>
                <a:spcPts val="0"/>
              </a:spcAft>
              <a:buClr>
                <a:srgbClr val="206E7C"/>
              </a:buClr>
              <a:buNone/>
              <a:defRPr>
                <a:solidFill>
                  <a:srgbClr val="206E7C"/>
                </a:solidFill>
              </a:defRPr>
            </a:lvl9pPr>
          </a:lstStyle>
          <a:p>
            <a:endParaRPr/>
          </a:p>
        </p:txBody>
      </p:sp>
      <p:sp>
        <p:nvSpPr>
          <p:cNvPr id="12" name="Shape 12"/>
          <p:cNvSpPr txBox="1">
            <a:spLocks noGrp="1"/>
          </p:cNvSpPr>
          <p:nvPr>
            <p:ph type="subTitle" idx="2"/>
          </p:nvPr>
        </p:nvSpPr>
        <p:spPr>
          <a:xfrm>
            <a:off x="1190575" y="4444054"/>
            <a:ext cx="2736000" cy="261900"/>
          </a:xfrm>
          <a:prstGeom prst="rect">
            <a:avLst/>
          </a:prstGeom>
        </p:spPr>
        <p:txBody>
          <a:bodyPr wrap="square" lIns="91425" tIns="91425" rIns="91425" bIns="91425" anchor="t" anchorCtr="0"/>
          <a:lstStyle>
            <a:lvl1pPr lvl="0" rtl="0">
              <a:spcBef>
                <a:spcPts val="0"/>
              </a:spcBef>
              <a:buNone/>
              <a:defRPr sz="8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3" name="Shape 13"/>
          <p:cNvPicPr preferRelativeResize="0"/>
          <p:nvPr/>
        </p:nvPicPr>
        <p:blipFill>
          <a:blip r:embed="rId2">
            <a:alphaModFix/>
          </a:blip>
          <a:stretch>
            <a:fillRect/>
          </a:stretch>
        </p:blipFill>
        <p:spPr>
          <a:xfrm>
            <a:off x="825509" y="4438374"/>
            <a:ext cx="329349" cy="3293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 Dark - 3 column bullets">
    <p:bg>
      <p:bgPr>
        <a:solidFill>
          <a:srgbClr val="1C304A"/>
        </a:solidFill>
        <a:effectLst/>
      </p:bgPr>
    </p:bg>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CFFF"/>
                </a:solidFill>
              </a:rPr>
              <a:t>‹#›</a:t>
            </a:fld>
            <a:endParaRPr lang="en" sz="600">
              <a:solidFill>
                <a:srgbClr val="00CFFF"/>
              </a:solidFill>
            </a:endParaRPr>
          </a:p>
        </p:txBody>
      </p:sp>
      <p:sp>
        <p:nvSpPr>
          <p:cNvPr id="52" name="Shape 52"/>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0CFFF"/>
              </a:buClr>
              <a:buSzPct val="100000"/>
              <a:defRPr sz="2600" b="1">
                <a:solidFill>
                  <a:srgbClr val="00CFFF"/>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53" name="Shape 53"/>
          <p:cNvSpPr txBox="1">
            <a:spLocks noGrp="1"/>
          </p:cNvSpPr>
          <p:nvPr>
            <p:ph type="subTitle" idx="1"/>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4" name="Shape 54"/>
          <p:cNvSpPr txBox="1">
            <a:spLocks noGrp="1"/>
          </p:cNvSpPr>
          <p:nvPr>
            <p:ph type="body" idx="2"/>
          </p:nvPr>
        </p:nvSpPr>
        <p:spPr>
          <a:xfrm>
            <a:off x="737118" y="2495159"/>
            <a:ext cx="2258100" cy="1332600"/>
          </a:xfrm>
          <a:prstGeom prst="rect">
            <a:avLst/>
          </a:prstGeom>
        </p:spPr>
        <p:txBody>
          <a:bodyPr wrap="square"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55" name="Shape 55"/>
          <p:cNvSpPr txBox="1">
            <a:spLocks noGrp="1"/>
          </p:cNvSpPr>
          <p:nvPr>
            <p:ph type="body" idx="3"/>
          </p:nvPr>
        </p:nvSpPr>
        <p:spPr>
          <a:xfrm>
            <a:off x="3323392" y="2495159"/>
            <a:ext cx="2258100" cy="1332600"/>
          </a:xfrm>
          <a:prstGeom prst="rect">
            <a:avLst/>
          </a:prstGeom>
        </p:spPr>
        <p:txBody>
          <a:bodyPr wrap="square"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56" name="Shape 56"/>
          <p:cNvSpPr txBox="1">
            <a:spLocks noGrp="1"/>
          </p:cNvSpPr>
          <p:nvPr>
            <p:ph type="body" idx="4"/>
          </p:nvPr>
        </p:nvSpPr>
        <p:spPr>
          <a:xfrm>
            <a:off x="5909667" y="2495159"/>
            <a:ext cx="2258100" cy="1332600"/>
          </a:xfrm>
          <a:prstGeom prst="rect">
            <a:avLst/>
          </a:prstGeom>
        </p:spPr>
        <p:txBody>
          <a:bodyPr wrap="square"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57" name="Shape 57"/>
          <p:cNvSpPr/>
          <p:nvPr/>
        </p:nvSpPr>
        <p:spPr>
          <a:xfrm>
            <a:off x="815525" y="1865323"/>
            <a:ext cx="467100" cy="4671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58" name="Shape 58"/>
          <p:cNvSpPr txBox="1"/>
          <p:nvPr/>
        </p:nvSpPr>
        <p:spPr>
          <a:xfrm>
            <a:off x="811575" y="1876000"/>
            <a:ext cx="467100" cy="4203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b="1">
                <a:solidFill>
                  <a:srgbClr val="1C304A"/>
                </a:solidFill>
                <a:latin typeface="Helvetica Neue"/>
                <a:ea typeface="Helvetica Neue"/>
                <a:cs typeface="Helvetica Neue"/>
                <a:sym typeface="Helvetica Neue"/>
              </a:rPr>
              <a:t>1</a:t>
            </a:r>
          </a:p>
        </p:txBody>
      </p:sp>
      <p:sp>
        <p:nvSpPr>
          <p:cNvPr id="59" name="Shape 59"/>
          <p:cNvSpPr/>
          <p:nvPr/>
        </p:nvSpPr>
        <p:spPr>
          <a:xfrm>
            <a:off x="3375583" y="1865323"/>
            <a:ext cx="467100" cy="4671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60" name="Shape 60"/>
          <p:cNvSpPr txBox="1"/>
          <p:nvPr/>
        </p:nvSpPr>
        <p:spPr>
          <a:xfrm>
            <a:off x="3371633" y="1876000"/>
            <a:ext cx="467100" cy="4203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b="1">
                <a:solidFill>
                  <a:srgbClr val="1C304A"/>
                </a:solidFill>
                <a:latin typeface="Helvetica Neue"/>
                <a:ea typeface="Helvetica Neue"/>
                <a:cs typeface="Helvetica Neue"/>
                <a:sym typeface="Helvetica Neue"/>
              </a:rPr>
              <a:t>2</a:t>
            </a:r>
          </a:p>
        </p:txBody>
      </p:sp>
      <p:sp>
        <p:nvSpPr>
          <p:cNvPr id="61" name="Shape 61"/>
          <p:cNvSpPr/>
          <p:nvPr/>
        </p:nvSpPr>
        <p:spPr>
          <a:xfrm>
            <a:off x="5993434" y="1865323"/>
            <a:ext cx="467100" cy="4671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62" name="Shape 62"/>
          <p:cNvSpPr txBox="1"/>
          <p:nvPr/>
        </p:nvSpPr>
        <p:spPr>
          <a:xfrm>
            <a:off x="5989484" y="1876000"/>
            <a:ext cx="467100" cy="4203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b="1">
                <a:solidFill>
                  <a:srgbClr val="1C304A"/>
                </a:solidFill>
                <a:latin typeface="Helvetica Neue"/>
                <a:ea typeface="Helvetica Neue"/>
                <a:cs typeface="Helvetica Neue"/>
                <a:sym typeface="Helvetica Neue"/>
              </a:rPr>
              <a:t>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White - 1 column">
    <p:bg>
      <p:bgPr>
        <a:solidFill>
          <a:srgbClr val="FFFFFF"/>
        </a:solidFill>
        <a:effectLst/>
      </p:bgPr>
    </p:bg>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712850" y="289401"/>
            <a:ext cx="7386600" cy="844200"/>
          </a:xfrm>
          <a:prstGeom prst="rect">
            <a:avLst/>
          </a:prstGeom>
        </p:spPr>
        <p:txBody>
          <a:bodyPr wrap="square" lIns="91425" tIns="91425" rIns="91425" bIns="91425" anchor="t" anchorCtr="0"/>
          <a:lstStyle>
            <a:lvl1pPr lvl="0" rtl="0">
              <a:lnSpc>
                <a:spcPct val="100000"/>
              </a:lnSpc>
              <a:spcBef>
                <a:spcPts val="0"/>
              </a:spcBef>
              <a:buClr>
                <a:srgbClr val="046B99"/>
              </a:buClr>
              <a:buSzPct val="100000"/>
              <a:defRPr sz="2600" b="1">
                <a:solidFill>
                  <a:srgbClr val="046B99"/>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65" name="Shape 65"/>
          <p:cNvSpPr txBox="1">
            <a:spLocks noGrp="1"/>
          </p:cNvSpPr>
          <p:nvPr>
            <p:ph type="body" idx="1"/>
          </p:nvPr>
        </p:nvSpPr>
        <p:spPr>
          <a:xfrm>
            <a:off x="623399" y="1662375"/>
            <a:ext cx="7891500" cy="3416400"/>
          </a:xfrm>
          <a:prstGeom prst="rect">
            <a:avLst/>
          </a:prstGeom>
        </p:spPr>
        <p:txBody>
          <a:bodyPr wrap="square" lIns="91425" tIns="91425" rIns="91425" bIns="91425" anchor="t" anchorCtr="0"/>
          <a:lstStyle>
            <a:lvl1pPr lvl="0" rtl="0">
              <a:spcBef>
                <a:spcPts val="0"/>
              </a:spcBef>
              <a:buClr>
                <a:srgbClr val="1C304A"/>
              </a:buClr>
              <a:buChar char="●"/>
              <a:defRPr>
                <a:solidFill>
                  <a:srgbClr val="1C304A"/>
                </a:solidFill>
              </a:defRPr>
            </a:lvl1pPr>
            <a:lvl2pPr lvl="1" rtl="0">
              <a:spcBef>
                <a:spcPts val="0"/>
              </a:spcBef>
              <a:buClr>
                <a:srgbClr val="1C304A"/>
              </a:buClr>
              <a:buChar char="○"/>
              <a:defRPr>
                <a:solidFill>
                  <a:srgbClr val="1C304A"/>
                </a:solidFill>
              </a:defRPr>
            </a:lvl2pPr>
            <a:lvl3pPr lvl="2" rtl="0">
              <a:spcBef>
                <a:spcPts val="0"/>
              </a:spcBef>
              <a:buClr>
                <a:srgbClr val="1C304A"/>
              </a:buClr>
              <a:buChar char="■"/>
              <a:defRPr>
                <a:solidFill>
                  <a:srgbClr val="1C304A"/>
                </a:solidFill>
              </a:defRPr>
            </a:lvl3pPr>
            <a:lvl4pPr lvl="3" rtl="0">
              <a:spcBef>
                <a:spcPts val="0"/>
              </a:spcBef>
              <a:buClr>
                <a:srgbClr val="1C304A"/>
              </a:buClr>
              <a:buChar char="●"/>
              <a:defRPr>
                <a:solidFill>
                  <a:srgbClr val="1C304A"/>
                </a:solidFill>
              </a:defRPr>
            </a:lvl4pPr>
            <a:lvl5pPr lvl="4" rtl="0">
              <a:spcBef>
                <a:spcPts val="0"/>
              </a:spcBef>
              <a:buClr>
                <a:srgbClr val="1C304A"/>
              </a:buClr>
              <a:buChar char="○"/>
              <a:defRPr>
                <a:solidFill>
                  <a:srgbClr val="1C304A"/>
                </a:solidFill>
              </a:defRPr>
            </a:lvl5pPr>
            <a:lvl6pPr lvl="5" rtl="0">
              <a:spcBef>
                <a:spcPts val="0"/>
              </a:spcBef>
              <a:buClr>
                <a:srgbClr val="1C304A"/>
              </a:buClr>
              <a:buChar char="■"/>
              <a:defRPr>
                <a:solidFill>
                  <a:srgbClr val="1C304A"/>
                </a:solidFill>
              </a:defRPr>
            </a:lvl6pPr>
            <a:lvl7pPr lvl="6" rtl="0">
              <a:spcBef>
                <a:spcPts val="0"/>
              </a:spcBef>
              <a:buClr>
                <a:srgbClr val="1C304A"/>
              </a:buClr>
              <a:buChar char="●"/>
              <a:defRPr>
                <a:solidFill>
                  <a:srgbClr val="1C304A"/>
                </a:solidFill>
              </a:defRPr>
            </a:lvl7pPr>
            <a:lvl8pPr lvl="7" rtl="0">
              <a:spcBef>
                <a:spcPts val="0"/>
              </a:spcBef>
              <a:buClr>
                <a:srgbClr val="1C304A"/>
              </a:buClr>
              <a:buChar char="○"/>
              <a:defRPr>
                <a:solidFill>
                  <a:srgbClr val="1C304A"/>
                </a:solidFill>
              </a:defRPr>
            </a:lvl8pPr>
            <a:lvl9pPr lvl="8" rtl="0">
              <a:spcBef>
                <a:spcPts val="0"/>
              </a:spcBef>
              <a:buClr>
                <a:srgbClr val="1C304A"/>
              </a:buClr>
              <a:buChar char="■"/>
              <a:defRPr>
                <a:solidFill>
                  <a:srgbClr val="1C304A"/>
                </a:solidFill>
              </a:defRPr>
            </a:lvl9pPr>
          </a:lstStyle>
          <a:p>
            <a:endParaRPr/>
          </a:p>
        </p:txBody>
      </p:sp>
      <p:sp>
        <p:nvSpPr>
          <p:cNvPr id="66" name="Shape 66"/>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White - 2 column">
    <p:bg>
      <p:bgPr>
        <a:solidFill>
          <a:srgbClr val="FFFFFF"/>
        </a:solidFill>
        <a:effectLst/>
      </p:bgPr>
    </p:bg>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46B99"/>
              </a:buClr>
              <a:buSzPct val="100000"/>
              <a:defRPr sz="2600" b="1">
                <a:solidFill>
                  <a:srgbClr val="046B99"/>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69" name="Shape 69"/>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70" name="Shape 70"/>
          <p:cNvSpPr txBox="1">
            <a:spLocks noGrp="1"/>
          </p:cNvSpPr>
          <p:nvPr>
            <p:ph type="body" idx="1"/>
          </p:nvPr>
        </p:nvSpPr>
        <p:spPr>
          <a:xfrm>
            <a:off x="725280" y="1722019"/>
            <a:ext cx="3617700" cy="2637600"/>
          </a:xfrm>
          <a:prstGeom prst="rect">
            <a:avLst/>
          </a:prstGeom>
        </p:spPr>
        <p:txBody>
          <a:bodyPr wrap="square" lIns="91425" tIns="91425" rIns="91425" bIns="91425" anchor="t" anchorCtr="0"/>
          <a:lstStyle>
            <a:lvl1pPr lvl="0" rtl="0">
              <a:spcBef>
                <a:spcPts val="0"/>
              </a:spcBef>
              <a:spcAft>
                <a:spcPts val="1000"/>
              </a:spcAft>
              <a:buSzPct val="100000"/>
              <a:defRPr sz="1200"/>
            </a:lvl1pPr>
            <a:lvl2pPr lvl="1" rtl="0">
              <a:spcBef>
                <a:spcPts val="0"/>
              </a:spcBef>
              <a:spcAft>
                <a:spcPts val="1000"/>
              </a:spcAft>
              <a:buSzPct val="100000"/>
              <a:defRPr sz="1200"/>
            </a:lvl2pPr>
            <a:lvl3pPr lvl="2" rtl="0">
              <a:spcBef>
                <a:spcPts val="0"/>
              </a:spcBef>
              <a:spcAft>
                <a:spcPts val="1000"/>
              </a:spcAft>
              <a:buSzPct val="100000"/>
              <a:defRPr sz="1200"/>
            </a:lvl3pPr>
            <a:lvl4pPr lvl="3" rtl="0">
              <a:spcBef>
                <a:spcPts val="0"/>
              </a:spcBef>
              <a:spcAft>
                <a:spcPts val="1000"/>
              </a:spcAft>
              <a:buSzPct val="100000"/>
              <a:defRPr sz="1200"/>
            </a:lvl4pPr>
            <a:lvl5pPr lvl="4" rtl="0">
              <a:spcBef>
                <a:spcPts val="0"/>
              </a:spcBef>
              <a:spcAft>
                <a:spcPts val="1000"/>
              </a:spcAft>
              <a:buSzPct val="100000"/>
              <a:defRPr sz="1200"/>
            </a:lvl5pPr>
            <a:lvl6pPr lvl="5" rtl="0">
              <a:spcBef>
                <a:spcPts val="0"/>
              </a:spcBef>
              <a:spcAft>
                <a:spcPts val="1000"/>
              </a:spcAft>
              <a:buSzPct val="100000"/>
              <a:defRPr sz="1200"/>
            </a:lvl6pPr>
            <a:lvl7pPr lvl="6" rtl="0">
              <a:spcBef>
                <a:spcPts val="0"/>
              </a:spcBef>
              <a:spcAft>
                <a:spcPts val="1000"/>
              </a:spcAft>
              <a:buSzPct val="100000"/>
              <a:defRPr sz="1200"/>
            </a:lvl7pPr>
            <a:lvl8pPr lvl="7" rtl="0">
              <a:spcBef>
                <a:spcPts val="0"/>
              </a:spcBef>
              <a:spcAft>
                <a:spcPts val="1000"/>
              </a:spcAft>
              <a:buSzPct val="100000"/>
              <a:defRPr sz="1200"/>
            </a:lvl8pPr>
            <a:lvl9pPr lvl="8" rtl="0">
              <a:spcBef>
                <a:spcPts val="0"/>
              </a:spcBef>
              <a:spcAft>
                <a:spcPts val="1000"/>
              </a:spcAft>
              <a:buSzPct val="100000"/>
              <a:defRPr sz="1200"/>
            </a:lvl9pPr>
          </a:lstStyle>
          <a:p>
            <a:endParaRPr/>
          </a:p>
        </p:txBody>
      </p:sp>
      <p:sp>
        <p:nvSpPr>
          <p:cNvPr id="71" name="Shape 71"/>
          <p:cNvSpPr txBox="1">
            <a:spLocks noGrp="1"/>
          </p:cNvSpPr>
          <p:nvPr>
            <p:ph type="body" idx="2"/>
          </p:nvPr>
        </p:nvSpPr>
        <p:spPr>
          <a:xfrm>
            <a:off x="4675869" y="1745269"/>
            <a:ext cx="3617699" cy="2637600"/>
          </a:xfrm>
          <a:prstGeom prst="rect">
            <a:avLst/>
          </a:prstGeom>
        </p:spPr>
        <p:txBody>
          <a:bodyPr wrap="square" lIns="91425" tIns="91425" rIns="91425" bIns="91425" anchor="t" anchorCtr="0"/>
          <a:lstStyle>
            <a:lvl1pPr lvl="0" rtl="0">
              <a:spcBef>
                <a:spcPts val="0"/>
              </a:spcBef>
              <a:spcAft>
                <a:spcPts val="1000"/>
              </a:spcAft>
              <a:buSzPct val="100000"/>
              <a:defRPr sz="1200"/>
            </a:lvl1pPr>
            <a:lvl2pPr lvl="1" rtl="0">
              <a:spcBef>
                <a:spcPts val="0"/>
              </a:spcBef>
              <a:spcAft>
                <a:spcPts val="1000"/>
              </a:spcAft>
              <a:buSzPct val="100000"/>
              <a:defRPr sz="1200"/>
            </a:lvl2pPr>
            <a:lvl3pPr lvl="2" rtl="0">
              <a:spcBef>
                <a:spcPts val="0"/>
              </a:spcBef>
              <a:spcAft>
                <a:spcPts val="1000"/>
              </a:spcAft>
              <a:buSzPct val="100000"/>
              <a:defRPr sz="1200"/>
            </a:lvl3pPr>
            <a:lvl4pPr lvl="3" rtl="0">
              <a:spcBef>
                <a:spcPts val="0"/>
              </a:spcBef>
              <a:spcAft>
                <a:spcPts val="1000"/>
              </a:spcAft>
              <a:buSzPct val="100000"/>
              <a:defRPr sz="1200"/>
            </a:lvl4pPr>
            <a:lvl5pPr lvl="4" rtl="0">
              <a:spcBef>
                <a:spcPts val="0"/>
              </a:spcBef>
              <a:spcAft>
                <a:spcPts val="1000"/>
              </a:spcAft>
              <a:buSzPct val="100000"/>
              <a:defRPr sz="1200"/>
            </a:lvl5pPr>
            <a:lvl6pPr lvl="5" rtl="0">
              <a:spcBef>
                <a:spcPts val="0"/>
              </a:spcBef>
              <a:spcAft>
                <a:spcPts val="1000"/>
              </a:spcAft>
              <a:buSzPct val="100000"/>
              <a:defRPr sz="1200"/>
            </a:lvl6pPr>
            <a:lvl7pPr lvl="6" rtl="0">
              <a:spcBef>
                <a:spcPts val="0"/>
              </a:spcBef>
              <a:spcAft>
                <a:spcPts val="1000"/>
              </a:spcAft>
              <a:buSzPct val="100000"/>
              <a:defRPr sz="1200"/>
            </a:lvl7pPr>
            <a:lvl8pPr lvl="7" rtl="0">
              <a:spcBef>
                <a:spcPts val="0"/>
              </a:spcBef>
              <a:spcAft>
                <a:spcPts val="1000"/>
              </a:spcAft>
              <a:buSzPct val="100000"/>
              <a:defRPr sz="1200"/>
            </a:lvl8pPr>
            <a:lvl9pPr lvl="8" rtl="0">
              <a:spcBef>
                <a:spcPts val="0"/>
              </a:spcBef>
              <a:spcAft>
                <a:spcPts val="1000"/>
              </a:spcAft>
              <a:buSzPct val="100000"/>
              <a:defRPr sz="1200"/>
            </a:lvl9pPr>
          </a:lstStyle>
          <a:p>
            <a:endParaRPr/>
          </a:p>
        </p:txBody>
      </p:sp>
      <p:sp>
        <p:nvSpPr>
          <p:cNvPr id="72" name="Shape 72"/>
          <p:cNvSpPr txBox="1">
            <a:spLocks noGrp="1"/>
          </p:cNvSpPr>
          <p:nvPr>
            <p:ph type="subTitle" idx="3"/>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hite - 3 column ">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37118" y="2471784"/>
            <a:ext cx="2258100" cy="13326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5" name="Shape 75"/>
          <p:cNvSpPr/>
          <p:nvPr/>
        </p:nvSpPr>
        <p:spPr>
          <a:xfrm>
            <a:off x="435775" y="4943725"/>
            <a:ext cx="116700" cy="1377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6" name="Shape 76"/>
          <p:cNvSpPr txBox="1">
            <a:spLocks noGrp="1"/>
          </p:cNvSpPr>
          <p:nvPr>
            <p:ph type="body" idx="2"/>
          </p:nvPr>
        </p:nvSpPr>
        <p:spPr>
          <a:xfrm>
            <a:off x="3323392" y="2471784"/>
            <a:ext cx="2258100" cy="13326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7" name="Shape 77"/>
          <p:cNvSpPr txBox="1">
            <a:spLocks noGrp="1"/>
          </p:cNvSpPr>
          <p:nvPr>
            <p:ph type="body" idx="3"/>
          </p:nvPr>
        </p:nvSpPr>
        <p:spPr>
          <a:xfrm>
            <a:off x="5909667" y="2471784"/>
            <a:ext cx="2258100" cy="13326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8" name="Shape 78"/>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46B99"/>
              </a:buClr>
              <a:buSzPct val="100000"/>
              <a:defRPr sz="2600" b="1">
                <a:solidFill>
                  <a:srgbClr val="046B99"/>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79" name="Shape 79"/>
          <p:cNvSpPr txBox="1">
            <a:spLocks noGrp="1"/>
          </p:cNvSpPr>
          <p:nvPr>
            <p:ph type="subTitle" idx="4"/>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0" name="Shape 80"/>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81" name="Shape 81"/>
          <p:cNvSpPr/>
          <p:nvPr/>
        </p:nvSpPr>
        <p:spPr>
          <a:xfrm>
            <a:off x="815525" y="1841948"/>
            <a:ext cx="467100" cy="467100"/>
          </a:xfrm>
          <a:prstGeom prst="ellipse">
            <a:avLst/>
          </a:prstGeom>
          <a:solidFill>
            <a:srgbClr val="046B99"/>
          </a:solidFill>
          <a:ln>
            <a:noFill/>
          </a:ln>
        </p:spPr>
        <p:txBody>
          <a:bodyPr wrap="square" lIns="91425" tIns="91425" rIns="91425" bIns="91425" anchor="ctr" anchorCtr="0">
            <a:noAutofit/>
          </a:bodyPr>
          <a:lstStyle/>
          <a:p>
            <a:pPr lvl="0">
              <a:spcBef>
                <a:spcPts val="0"/>
              </a:spcBef>
              <a:buNone/>
            </a:pPr>
            <a:endParaRPr b="1">
              <a:solidFill>
                <a:srgbClr val="FFFFFF"/>
              </a:solidFill>
              <a:latin typeface="Helvetica Neue"/>
              <a:ea typeface="Helvetica Neue"/>
              <a:cs typeface="Helvetica Neue"/>
              <a:sym typeface="Helvetica Neue"/>
            </a:endParaRPr>
          </a:p>
        </p:txBody>
      </p:sp>
      <p:sp>
        <p:nvSpPr>
          <p:cNvPr id="82" name="Shape 82"/>
          <p:cNvSpPr txBox="1"/>
          <p:nvPr/>
        </p:nvSpPr>
        <p:spPr>
          <a:xfrm>
            <a:off x="811575" y="1852625"/>
            <a:ext cx="467100" cy="420300"/>
          </a:xfrm>
          <a:prstGeom prst="rect">
            <a:avLst/>
          </a:prstGeom>
          <a:noFill/>
          <a:ln>
            <a:noFill/>
          </a:ln>
        </p:spPr>
        <p:txBody>
          <a:bodyPr wrap="square" lIns="91425" tIns="91425" rIns="91425" bIns="91425" anchor="t" anchorCtr="0">
            <a:noAutofit/>
          </a:bodyPr>
          <a:lstStyle/>
          <a:p>
            <a:pPr lvl="0" algn="ctr">
              <a:spcBef>
                <a:spcPts val="0"/>
              </a:spcBef>
              <a:buClr>
                <a:schemeClr val="dk1"/>
              </a:buClr>
              <a:buSzPct val="61111"/>
              <a:buFont typeface="Arial"/>
              <a:buNone/>
            </a:pPr>
            <a:r>
              <a:rPr lang="en" sz="1800" b="1">
                <a:solidFill>
                  <a:srgbClr val="FFFFFF"/>
                </a:solidFill>
                <a:latin typeface="Helvetica Neue"/>
                <a:ea typeface="Helvetica Neue"/>
                <a:cs typeface="Helvetica Neue"/>
                <a:sym typeface="Helvetica Neue"/>
              </a:rPr>
              <a:t>1</a:t>
            </a:r>
          </a:p>
        </p:txBody>
      </p:sp>
      <p:sp>
        <p:nvSpPr>
          <p:cNvPr id="83" name="Shape 83"/>
          <p:cNvSpPr/>
          <p:nvPr/>
        </p:nvSpPr>
        <p:spPr>
          <a:xfrm>
            <a:off x="3375583" y="1841948"/>
            <a:ext cx="467100" cy="467100"/>
          </a:xfrm>
          <a:prstGeom prst="ellipse">
            <a:avLst/>
          </a:prstGeom>
          <a:solidFill>
            <a:srgbClr val="046B99"/>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84" name="Shape 84"/>
          <p:cNvSpPr txBox="1"/>
          <p:nvPr/>
        </p:nvSpPr>
        <p:spPr>
          <a:xfrm>
            <a:off x="3371633" y="1852625"/>
            <a:ext cx="467100" cy="4203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b="1">
                <a:solidFill>
                  <a:srgbClr val="FFFFFF"/>
                </a:solidFill>
                <a:latin typeface="Helvetica Neue"/>
                <a:ea typeface="Helvetica Neue"/>
                <a:cs typeface="Helvetica Neue"/>
                <a:sym typeface="Helvetica Neue"/>
              </a:rPr>
              <a:t>2</a:t>
            </a:r>
          </a:p>
        </p:txBody>
      </p:sp>
      <p:sp>
        <p:nvSpPr>
          <p:cNvPr id="85" name="Shape 85"/>
          <p:cNvSpPr/>
          <p:nvPr/>
        </p:nvSpPr>
        <p:spPr>
          <a:xfrm>
            <a:off x="5993434" y="1841948"/>
            <a:ext cx="467100" cy="467100"/>
          </a:xfrm>
          <a:prstGeom prst="ellipse">
            <a:avLst/>
          </a:prstGeom>
          <a:solidFill>
            <a:srgbClr val="046B99"/>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86" name="Shape 86"/>
          <p:cNvSpPr txBox="1"/>
          <p:nvPr/>
        </p:nvSpPr>
        <p:spPr>
          <a:xfrm>
            <a:off x="5989484" y="1852625"/>
            <a:ext cx="467100" cy="4203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b="1">
                <a:solidFill>
                  <a:srgbClr val="FFFFFF"/>
                </a:solidFill>
                <a:latin typeface="Helvetica Neue"/>
                <a:ea typeface="Helvetica Neue"/>
                <a:cs typeface="Helvetica Neue"/>
                <a:sym typeface="Helvetica Neue"/>
              </a:rPr>
              <a:t>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White - 2 column icons">
    <p:bg>
      <p:bgPr>
        <a:solidFill>
          <a:srgbClr val="FFFFFF"/>
        </a:solidFill>
        <a:effectLst/>
      </p:bgPr>
    </p:bg>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1493787" y="1694407"/>
            <a:ext cx="2622900"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89" name="Shape 89"/>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90" name="Shape 90"/>
          <p:cNvSpPr/>
          <p:nvPr/>
        </p:nvSpPr>
        <p:spPr>
          <a:xfrm>
            <a:off x="815525" y="1804118"/>
            <a:ext cx="611400" cy="6114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91" name="Shape 91"/>
          <p:cNvSpPr/>
          <p:nvPr/>
        </p:nvSpPr>
        <p:spPr>
          <a:xfrm>
            <a:off x="4349049" y="1804118"/>
            <a:ext cx="611400" cy="6114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92" name="Shape 92"/>
          <p:cNvSpPr txBox="1">
            <a:spLocks noGrp="1"/>
          </p:cNvSpPr>
          <p:nvPr>
            <p:ph type="body" idx="2"/>
          </p:nvPr>
        </p:nvSpPr>
        <p:spPr>
          <a:xfrm>
            <a:off x="5027312" y="1694407"/>
            <a:ext cx="2622899"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93" name="Shape 93"/>
          <p:cNvSpPr txBox="1">
            <a:spLocks noGrp="1"/>
          </p:cNvSpPr>
          <p:nvPr>
            <p:ph type="body" idx="3"/>
          </p:nvPr>
        </p:nvSpPr>
        <p:spPr>
          <a:xfrm>
            <a:off x="1493787" y="3313631"/>
            <a:ext cx="2622900"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94" name="Shape 94"/>
          <p:cNvSpPr/>
          <p:nvPr/>
        </p:nvSpPr>
        <p:spPr>
          <a:xfrm>
            <a:off x="815525" y="3427125"/>
            <a:ext cx="611400" cy="6114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95" name="Shape 95"/>
          <p:cNvSpPr/>
          <p:nvPr/>
        </p:nvSpPr>
        <p:spPr>
          <a:xfrm>
            <a:off x="4349049" y="3427125"/>
            <a:ext cx="611400" cy="611400"/>
          </a:xfrm>
          <a:prstGeom prst="ellipse">
            <a:avLst/>
          </a:prstGeom>
          <a:solidFill>
            <a:srgbClr val="00C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96" name="Shape 96"/>
          <p:cNvSpPr txBox="1">
            <a:spLocks noGrp="1"/>
          </p:cNvSpPr>
          <p:nvPr>
            <p:ph type="body" idx="4"/>
          </p:nvPr>
        </p:nvSpPr>
        <p:spPr>
          <a:xfrm>
            <a:off x="5027312" y="3313631"/>
            <a:ext cx="2622899"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97" name="Shape 97"/>
          <p:cNvSpPr txBox="1">
            <a:spLocks noGrp="1"/>
          </p:cNvSpPr>
          <p:nvPr>
            <p:ph type="ctrTitle"/>
          </p:nvPr>
        </p:nvSpPr>
        <p:spPr>
          <a:xfrm>
            <a:off x="712850" y="289401"/>
            <a:ext cx="7386600" cy="844200"/>
          </a:xfrm>
          <a:prstGeom prst="rect">
            <a:avLst/>
          </a:prstGeom>
        </p:spPr>
        <p:txBody>
          <a:bodyPr wrap="square" lIns="91425" tIns="91425" rIns="91425" bIns="91425" anchor="t" anchorCtr="0"/>
          <a:lstStyle>
            <a:lvl1pPr lvl="0" rtl="0">
              <a:lnSpc>
                <a:spcPct val="100000"/>
              </a:lnSpc>
              <a:spcBef>
                <a:spcPts val="0"/>
              </a:spcBef>
              <a:buClr>
                <a:srgbClr val="1C304A"/>
              </a:buClr>
              <a:buSzPct val="100000"/>
              <a:defRPr sz="2600" b="1">
                <a:solidFill>
                  <a:srgbClr val="1C304A"/>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right - 2 column icons">
    <p:bg>
      <p:bgPr>
        <a:solidFill>
          <a:srgbClr val="00CFFF"/>
        </a:solidFill>
        <a:effectLst/>
      </p:bgPr>
    </p:bg>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493787" y="1694407"/>
            <a:ext cx="2622900"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100" name="Shape 100"/>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101" name="Shape 101"/>
          <p:cNvSpPr/>
          <p:nvPr/>
        </p:nvSpPr>
        <p:spPr>
          <a:xfrm>
            <a:off x="815525" y="1804118"/>
            <a:ext cx="611400" cy="611400"/>
          </a:xfrm>
          <a:prstGeom prst="ellipse">
            <a:avLst/>
          </a:prstGeom>
          <a:solidFill>
            <a:srgbClr val="FFF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102" name="Shape 102"/>
          <p:cNvSpPr/>
          <p:nvPr/>
        </p:nvSpPr>
        <p:spPr>
          <a:xfrm>
            <a:off x="4349049" y="1804118"/>
            <a:ext cx="611400" cy="611400"/>
          </a:xfrm>
          <a:prstGeom prst="ellipse">
            <a:avLst/>
          </a:prstGeom>
          <a:solidFill>
            <a:srgbClr val="FFF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103" name="Shape 103"/>
          <p:cNvSpPr txBox="1">
            <a:spLocks noGrp="1"/>
          </p:cNvSpPr>
          <p:nvPr>
            <p:ph type="body" idx="2"/>
          </p:nvPr>
        </p:nvSpPr>
        <p:spPr>
          <a:xfrm>
            <a:off x="5027312" y="1694407"/>
            <a:ext cx="2622899"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104" name="Shape 104"/>
          <p:cNvSpPr txBox="1">
            <a:spLocks noGrp="1"/>
          </p:cNvSpPr>
          <p:nvPr>
            <p:ph type="body" idx="3"/>
          </p:nvPr>
        </p:nvSpPr>
        <p:spPr>
          <a:xfrm>
            <a:off x="1493787" y="3313631"/>
            <a:ext cx="2622900"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105" name="Shape 105"/>
          <p:cNvSpPr/>
          <p:nvPr/>
        </p:nvSpPr>
        <p:spPr>
          <a:xfrm>
            <a:off x="815525" y="3427125"/>
            <a:ext cx="611400" cy="611400"/>
          </a:xfrm>
          <a:prstGeom prst="ellipse">
            <a:avLst/>
          </a:prstGeom>
          <a:solidFill>
            <a:srgbClr val="FFF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106" name="Shape 106"/>
          <p:cNvSpPr/>
          <p:nvPr/>
        </p:nvSpPr>
        <p:spPr>
          <a:xfrm>
            <a:off x="4349049" y="3427125"/>
            <a:ext cx="611400" cy="611400"/>
          </a:xfrm>
          <a:prstGeom prst="ellipse">
            <a:avLst/>
          </a:prstGeom>
          <a:solidFill>
            <a:srgbClr val="FFFFFF"/>
          </a:solidFill>
          <a:ln>
            <a:noFill/>
          </a:ln>
        </p:spPr>
        <p:txBody>
          <a:bodyPr wrap="square" lIns="91425" tIns="91425" rIns="91425" bIns="91425" anchor="ctr" anchorCtr="0">
            <a:noAutofit/>
          </a:bodyPr>
          <a:lstStyle/>
          <a:p>
            <a:pPr lvl="0" rtl="0">
              <a:spcBef>
                <a:spcPts val="0"/>
              </a:spcBef>
              <a:buNone/>
            </a:pPr>
            <a:endParaRPr b="1">
              <a:solidFill>
                <a:srgbClr val="FFFFFF"/>
              </a:solidFill>
              <a:latin typeface="Helvetica Neue"/>
              <a:ea typeface="Helvetica Neue"/>
              <a:cs typeface="Helvetica Neue"/>
              <a:sym typeface="Helvetica Neue"/>
            </a:endParaRPr>
          </a:p>
        </p:txBody>
      </p:sp>
      <p:sp>
        <p:nvSpPr>
          <p:cNvPr id="107" name="Shape 107"/>
          <p:cNvSpPr txBox="1">
            <a:spLocks noGrp="1"/>
          </p:cNvSpPr>
          <p:nvPr>
            <p:ph type="body" idx="4"/>
          </p:nvPr>
        </p:nvSpPr>
        <p:spPr>
          <a:xfrm>
            <a:off x="5027312" y="3313631"/>
            <a:ext cx="2622899" cy="890400"/>
          </a:xfrm>
          <a:prstGeom prst="rect">
            <a:avLst/>
          </a:prstGeom>
        </p:spPr>
        <p:txBody>
          <a:bodyPr wrap="square" lIns="91425" tIns="91425" rIns="91425" bIns="91425" anchor="ctr" anchorCtr="0"/>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a:endParaRPr/>
          </a:p>
        </p:txBody>
      </p:sp>
      <p:sp>
        <p:nvSpPr>
          <p:cNvPr id="108" name="Shape 108"/>
          <p:cNvSpPr txBox="1">
            <a:spLocks noGrp="1"/>
          </p:cNvSpPr>
          <p:nvPr>
            <p:ph type="ctrTitle"/>
          </p:nvPr>
        </p:nvSpPr>
        <p:spPr>
          <a:xfrm>
            <a:off x="712850" y="289401"/>
            <a:ext cx="7386600" cy="844200"/>
          </a:xfrm>
          <a:prstGeom prst="rect">
            <a:avLst/>
          </a:prstGeom>
        </p:spPr>
        <p:txBody>
          <a:bodyPr wrap="square" lIns="91425" tIns="91425" rIns="91425" bIns="91425" anchor="t" anchorCtr="0"/>
          <a:lstStyle>
            <a:lvl1pPr lvl="0" rtl="0">
              <a:lnSpc>
                <a:spcPct val="100000"/>
              </a:lnSpc>
              <a:spcBef>
                <a:spcPts val="0"/>
              </a:spcBef>
              <a:buClr>
                <a:srgbClr val="1C304A"/>
              </a:buClr>
              <a:buSzPct val="100000"/>
              <a:defRPr sz="2600" b="1">
                <a:solidFill>
                  <a:srgbClr val="1C304A"/>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 boxes">
    <p:bg>
      <p:bgPr>
        <a:solidFill>
          <a:srgbClr val="FFFFFF"/>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111" name="Shape 111"/>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46B99"/>
              </a:buClr>
              <a:buSzPct val="100000"/>
              <a:defRPr sz="2600" b="1">
                <a:solidFill>
                  <a:srgbClr val="046B99"/>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112" name="Shape 112"/>
          <p:cNvSpPr txBox="1">
            <a:spLocks noGrp="1"/>
          </p:cNvSpPr>
          <p:nvPr>
            <p:ph type="subTitle" idx="1"/>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13" name="Shape 113"/>
          <p:cNvSpPr/>
          <p:nvPr/>
        </p:nvSpPr>
        <p:spPr>
          <a:xfrm>
            <a:off x="829100" y="1789525"/>
            <a:ext cx="1403700" cy="2137500"/>
          </a:xfrm>
          <a:prstGeom prst="rect">
            <a:avLst/>
          </a:prstGeom>
          <a:solidFill>
            <a:srgbClr val="1C304A"/>
          </a:solidFill>
          <a:ln>
            <a:noFill/>
          </a:ln>
        </p:spPr>
        <p:txBody>
          <a:bodyPr wrap="square" lIns="91425" tIns="91425" rIns="91425" bIns="91425" anchor="t" anchorCtr="0">
            <a:noAutofit/>
          </a:bodyPr>
          <a:lstStyle/>
          <a:p>
            <a:pPr lvl="0">
              <a:spcBef>
                <a:spcPts val="0"/>
              </a:spcBef>
              <a:buNone/>
            </a:pPr>
            <a:r>
              <a:rPr lang="en" sz="7200" b="1">
                <a:solidFill>
                  <a:srgbClr val="00CFFF"/>
                </a:solidFill>
                <a:latin typeface="Helvetica Neue"/>
                <a:ea typeface="Helvetica Neue"/>
                <a:cs typeface="Helvetica Neue"/>
                <a:sym typeface="Helvetica Neue"/>
              </a:rPr>
              <a:t>1</a:t>
            </a:r>
          </a:p>
        </p:txBody>
      </p:sp>
      <p:sp>
        <p:nvSpPr>
          <p:cNvPr id="114" name="Shape 114"/>
          <p:cNvSpPr txBox="1">
            <a:spLocks noGrp="1"/>
          </p:cNvSpPr>
          <p:nvPr>
            <p:ph type="body" idx="2"/>
          </p:nvPr>
        </p:nvSpPr>
        <p:spPr>
          <a:xfrm>
            <a:off x="873513" y="3007750"/>
            <a:ext cx="1278900" cy="821100"/>
          </a:xfrm>
          <a:prstGeom prst="rect">
            <a:avLst/>
          </a:prstGeom>
        </p:spPr>
        <p:txBody>
          <a:bodyPr wrap="square" lIns="91425" tIns="91425" rIns="91425" bIns="91425" anchor="t" anchorCtr="0"/>
          <a:lstStyle>
            <a:lvl1pPr lvl="0" rtl="0">
              <a:spcBef>
                <a:spcPts val="0"/>
              </a:spcBef>
              <a:buClr>
                <a:srgbClr val="FFFFFF"/>
              </a:buClr>
              <a:buSzPct val="100000"/>
              <a:defRPr sz="1200" b="1">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a:spcBef>
                <a:spcPts val="0"/>
              </a:spcBef>
              <a:buClr>
                <a:srgbClr val="FFFFFF"/>
              </a:buClr>
              <a:buSzPct val="100000"/>
              <a:defRPr sz="1200">
                <a:solidFill>
                  <a:srgbClr val="FFFFFF"/>
                </a:solidFill>
              </a:defRPr>
            </a:lvl9pPr>
          </a:lstStyle>
          <a:p>
            <a:endParaRPr/>
          </a:p>
        </p:txBody>
      </p:sp>
      <p:sp>
        <p:nvSpPr>
          <p:cNvPr id="115" name="Shape 115"/>
          <p:cNvSpPr/>
          <p:nvPr/>
        </p:nvSpPr>
        <p:spPr>
          <a:xfrm>
            <a:off x="2359300" y="1789525"/>
            <a:ext cx="1403700" cy="2137500"/>
          </a:xfrm>
          <a:prstGeom prst="rect">
            <a:avLst/>
          </a:prstGeom>
          <a:solidFill>
            <a:srgbClr val="1C304A"/>
          </a:solidFill>
          <a:ln>
            <a:noFill/>
          </a:ln>
        </p:spPr>
        <p:txBody>
          <a:bodyPr wrap="square" lIns="91425" tIns="91425" rIns="91425" bIns="91425" anchor="t" anchorCtr="0">
            <a:noAutofit/>
          </a:bodyPr>
          <a:lstStyle/>
          <a:p>
            <a:pPr lvl="0" rtl="0">
              <a:spcBef>
                <a:spcPts val="0"/>
              </a:spcBef>
              <a:buNone/>
            </a:pPr>
            <a:r>
              <a:rPr lang="en" sz="7200" b="1">
                <a:solidFill>
                  <a:srgbClr val="00CFFF"/>
                </a:solidFill>
                <a:latin typeface="Helvetica Neue"/>
                <a:ea typeface="Helvetica Neue"/>
                <a:cs typeface="Helvetica Neue"/>
                <a:sym typeface="Helvetica Neue"/>
              </a:rPr>
              <a:t>2</a:t>
            </a:r>
          </a:p>
        </p:txBody>
      </p:sp>
      <p:sp>
        <p:nvSpPr>
          <p:cNvPr id="116" name="Shape 116"/>
          <p:cNvSpPr txBox="1">
            <a:spLocks noGrp="1"/>
          </p:cNvSpPr>
          <p:nvPr>
            <p:ph type="body" idx="3"/>
          </p:nvPr>
        </p:nvSpPr>
        <p:spPr>
          <a:xfrm>
            <a:off x="2403713" y="3007750"/>
            <a:ext cx="1278900" cy="821100"/>
          </a:xfrm>
          <a:prstGeom prst="rect">
            <a:avLst/>
          </a:prstGeom>
        </p:spPr>
        <p:txBody>
          <a:bodyPr wrap="square" lIns="91425" tIns="91425" rIns="91425" bIns="91425" anchor="t" anchorCtr="0"/>
          <a:lstStyle>
            <a:lvl1pPr lvl="0" rtl="0">
              <a:spcBef>
                <a:spcPts val="0"/>
              </a:spcBef>
              <a:buClr>
                <a:srgbClr val="FFFFFF"/>
              </a:buClr>
              <a:buSzPct val="100000"/>
              <a:defRPr sz="1200" b="1">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117" name="Shape 117"/>
          <p:cNvSpPr/>
          <p:nvPr/>
        </p:nvSpPr>
        <p:spPr>
          <a:xfrm>
            <a:off x="3889500" y="1789525"/>
            <a:ext cx="1403700" cy="2137500"/>
          </a:xfrm>
          <a:prstGeom prst="rect">
            <a:avLst/>
          </a:prstGeom>
          <a:solidFill>
            <a:srgbClr val="1C304A"/>
          </a:solidFill>
          <a:ln>
            <a:noFill/>
          </a:ln>
        </p:spPr>
        <p:txBody>
          <a:bodyPr wrap="square" lIns="91425" tIns="91425" rIns="91425" bIns="91425" anchor="t" anchorCtr="0">
            <a:noAutofit/>
          </a:bodyPr>
          <a:lstStyle/>
          <a:p>
            <a:pPr lvl="0" rtl="0">
              <a:spcBef>
                <a:spcPts val="0"/>
              </a:spcBef>
              <a:buNone/>
            </a:pPr>
            <a:r>
              <a:rPr lang="en" sz="7200" b="1">
                <a:solidFill>
                  <a:srgbClr val="00CFFF"/>
                </a:solidFill>
                <a:latin typeface="Helvetica Neue"/>
                <a:ea typeface="Helvetica Neue"/>
                <a:cs typeface="Helvetica Neue"/>
                <a:sym typeface="Helvetica Neue"/>
              </a:rPr>
              <a:t>3</a:t>
            </a:r>
          </a:p>
        </p:txBody>
      </p:sp>
      <p:sp>
        <p:nvSpPr>
          <p:cNvPr id="118" name="Shape 118"/>
          <p:cNvSpPr txBox="1">
            <a:spLocks noGrp="1"/>
          </p:cNvSpPr>
          <p:nvPr>
            <p:ph type="body" idx="4"/>
          </p:nvPr>
        </p:nvSpPr>
        <p:spPr>
          <a:xfrm>
            <a:off x="3933913" y="3007750"/>
            <a:ext cx="1278900" cy="821100"/>
          </a:xfrm>
          <a:prstGeom prst="rect">
            <a:avLst/>
          </a:prstGeom>
        </p:spPr>
        <p:txBody>
          <a:bodyPr wrap="square" lIns="91425" tIns="91425" rIns="91425" bIns="91425" anchor="t" anchorCtr="0"/>
          <a:lstStyle>
            <a:lvl1pPr lvl="0" rtl="0">
              <a:spcBef>
                <a:spcPts val="0"/>
              </a:spcBef>
              <a:buClr>
                <a:srgbClr val="FFFFFF"/>
              </a:buClr>
              <a:buSzPct val="100000"/>
              <a:defRPr sz="1200" b="1">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119" name="Shape 119"/>
          <p:cNvSpPr/>
          <p:nvPr/>
        </p:nvSpPr>
        <p:spPr>
          <a:xfrm>
            <a:off x="5419700" y="1789525"/>
            <a:ext cx="1403700" cy="2137500"/>
          </a:xfrm>
          <a:prstGeom prst="rect">
            <a:avLst/>
          </a:prstGeom>
          <a:solidFill>
            <a:srgbClr val="1C304A"/>
          </a:solidFill>
          <a:ln>
            <a:noFill/>
          </a:ln>
        </p:spPr>
        <p:txBody>
          <a:bodyPr wrap="square" lIns="91425" tIns="91425" rIns="91425" bIns="91425" anchor="t" anchorCtr="0">
            <a:noAutofit/>
          </a:bodyPr>
          <a:lstStyle/>
          <a:p>
            <a:pPr lvl="0" rtl="0">
              <a:spcBef>
                <a:spcPts val="0"/>
              </a:spcBef>
              <a:buNone/>
            </a:pPr>
            <a:r>
              <a:rPr lang="en" sz="7200" b="1">
                <a:solidFill>
                  <a:srgbClr val="00CFFF"/>
                </a:solidFill>
                <a:latin typeface="Helvetica Neue"/>
                <a:ea typeface="Helvetica Neue"/>
                <a:cs typeface="Helvetica Neue"/>
                <a:sym typeface="Helvetica Neue"/>
              </a:rPr>
              <a:t>4</a:t>
            </a:r>
          </a:p>
        </p:txBody>
      </p:sp>
      <p:sp>
        <p:nvSpPr>
          <p:cNvPr id="120" name="Shape 120"/>
          <p:cNvSpPr txBox="1">
            <a:spLocks noGrp="1"/>
          </p:cNvSpPr>
          <p:nvPr>
            <p:ph type="body" idx="5"/>
          </p:nvPr>
        </p:nvSpPr>
        <p:spPr>
          <a:xfrm>
            <a:off x="5464113" y="3007750"/>
            <a:ext cx="1278900" cy="821100"/>
          </a:xfrm>
          <a:prstGeom prst="rect">
            <a:avLst/>
          </a:prstGeom>
        </p:spPr>
        <p:txBody>
          <a:bodyPr wrap="square" lIns="91425" tIns="91425" rIns="91425" bIns="91425" anchor="t" anchorCtr="0"/>
          <a:lstStyle>
            <a:lvl1pPr lvl="0" rtl="0">
              <a:spcBef>
                <a:spcPts val="0"/>
              </a:spcBef>
              <a:buClr>
                <a:srgbClr val="FFFFFF"/>
              </a:buClr>
              <a:buSzPct val="100000"/>
              <a:defRPr sz="1200" b="1">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
        <p:nvSpPr>
          <p:cNvPr id="121" name="Shape 121"/>
          <p:cNvSpPr/>
          <p:nvPr/>
        </p:nvSpPr>
        <p:spPr>
          <a:xfrm>
            <a:off x="6949900" y="1789525"/>
            <a:ext cx="1403700" cy="2137500"/>
          </a:xfrm>
          <a:prstGeom prst="rect">
            <a:avLst/>
          </a:prstGeom>
          <a:solidFill>
            <a:srgbClr val="1C304A"/>
          </a:solidFill>
          <a:ln>
            <a:noFill/>
          </a:ln>
        </p:spPr>
        <p:txBody>
          <a:bodyPr wrap="square" lIns="91425" tIns="91425" rIns="91425" bIns="91425" anchor="t" anchorCtr="0">
            <a:noAutofit/>
          </a:bodyPr>
          <a:lstStyle/>
          <a:p>
            <a:pPr lvl="0" rtl="0">
              <a:spcBef>
                <a:spcPts val="0"/>
              </a:spcBef>
              <a:buNone/>
            </a:pPr>
            <a:r>
              <a:rPr lang="en" sz="7200" b="1">
                <a:solidFill>
                  <a:srgbClr val="00CFFF"/>
                </a:solidFill>
                <a:latin typeface="Helvetica Neue"/>
                <a:ea typeface="Helvetica Neue"/>
                <a:cs typeface="Helvetica Neue"/>
                <a:sym typeface="Helvetica Neue"/>
              </a:rPr>
              <a:t>5</a:t>
            </a:r>
          </a:p>
        </p:txBody>
      </p:sp>
      <p:sp>
        <p:nvSpPr>
          <p:cNvPr id="122" name="Shape 122"/>
          <p:cNvSpPr txBox="1">
            <a:spLocks noGrp="1"/>
          </p:cNvSpPr>
          <p:nvPr>
            <p:ph type="body" idx="6"/>
          </p:nvPr>
        </p:nvSpPr>
        <p:spPr>
          <a:xfrm>
            <a:off x="6994313" y="3007750"/>
            <a:ext cx="1278900" cy="821100"/>
          </a:xfrm>
          <a:prstGeom prst="rect">
            <a:avLst/>
          </a:prstGeom>
        </p:spPr>
        <p:txBody>
          <a:bodyPr wrap="square" lIns="91425" tIns="91425" rIns="91425" bIns="91425" anchor="t" anchorCtr="0"/>
          <a:lstStyle>
            <a:lvl1pPr lvl="0" rtl="0">
              <a:spcBef>
                <a:spcPts val="0"/>
              </a:spcBef>
              <a:buClr>
                <a:srgbClr val="FFFFFF"/>
              </a:buClr>
              <a:buSzPct val="100000"/>
              <a:defRPr sz="1200" b="1">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able">
    <p:spTree>
      <p:nvGrpSpPr>
        <p:cNvPr id="1" name="Shape 123"/>
        <p:cNvGrpSpPr/>
        <p:nvPr/>
      </p:nvGrpSpPr>
      <p:grpSpPr>
        <a:xfrm>
          <a:off x="0" y="0"/>
          <a:ext cx="0" cy="0"/>
          <a:chOff x="0" y="0"/>
          <a:chExt cx="0" cy="0"/>
        </a:xfrm>
      </p:grpSpPr>
      <p:sp>
        <p:nvSpPr>
          <p:cNvPr id="124" name="Shape 124"/>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125" name="Shape 125"/>
          <p:cNvSpPr txBox="1">
            <a:spLocks noGrp="1"/>
          </p:cNvSpPr>
          <p:nvPr>
            <p:ph type="subTitle" idx="1"/>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6" name="Shape 126"/>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46B99"/>
              </a:buClr>
              <a:buSzPct val="100000"/>
              <a:defRPr sz="2600" b="1">
                <a:solidFill>
                  <a:srgbClr val="046B99"/>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Large Photo">
    <p:bg>
      <p:bgPr>
        <a:solidFill>
          <a:srgbClr val="666666"/>
        </a:solidFill>
        <a:effectLst/>
      </p:bgPr>
    </p:bg>
    <p:spTree>
      <p:nvGrpSpPr>
        <p:cNvPr id="1"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l="6272" t="6909" r="11416" b="30901"/>
          <a:stretch/>
        </p:blipFill>
        <p:spPr>
          <a:xfrm>
            <a:off x="-9524" y="-39168"/>
            <a:ext cx="9162900" cy="5192100"/>
          </a:xfrm>
          <a:prstGeom prst="rect">
            <a:avLst/>
          </a:prstGeom>
          <a:noFill/>
          <a:ln>
            <a:noFill/>
          </a:ln>
        </p:spPr>
      </p:pic>
      <p:sp>
        <p:nvSpPr>
          <p:cNvPr id="129" name="Shape 129"/>
          <p:cNvSpPr/>
          <p:nvPr/>
        </p:nvSpPr>
        <p:spPr>
          <a:xfrm>
            <a:off x="3868900" y="3578887"/>
            <a:ext cx="4891200" cy="975900"/>
          </a:xfrm>
          <a:prstGeom prst="rect">
            <a:avLst/>
          </a:prstGeom>
          <a:solidFill>
            <a:srgbClr val="00CFFF"/>
          </a:solidFill>
          <a:ln>
            <a:noFill/>
          </a:ln>
        </p:spPr>
        <p:txBody>
          <a:bodyPr wrap="square" lIns="167425" tIns="167425" rIns="167425" bIns="167425" anchor="t" anchorCtr="0">
            <a:noAutofit/>
          </a:bodyPr>
          <a:lstStyle/>
          <a:p>
            <a:pPr marL="0" marR="0" lvl="1" indent="88900" algn="l" rtl="0">
              <a:spcBef>
                <a:spcPts val="700"/>
              </a:spcBef>
              <a:buNone/>
            </a:pPr>
            <a:endParaRPr sz="1700" b="0" i="1" u="none" strike="noStrike" cap="none">
              <a:solidFill>
                <a:srgbClr val="26818F"/>
              </a:solidFill>
              <a:latin typeface="Source Sans Pro"/>
              <a:ea typeface="Source Sans Pro"/>
              <a:cs typeface="Source Sans Pro"/>
              <a:sym typeface="Source Sans Pro"/>
            </a:endParaRPr>
          </a:p>
        </p:txBody>
      </p:sp>
      <p:sp>
        <p:nvSpPr>
          <p:cNvPr id="130" name="Shape 130"/>
          <p:cNvSpPr txBox="1">
            <a:spLocks noGrp="1"/>
          </p:cNvSpPr>
          <p:nvPr>
            <p:ph type="ctrTitle"/>
          </p:nvPr>
        </p:nvSpPr>
        <p:spPr>
          <a:xfrm>
            <a:off x="4035650" y="3697025"/>
            <a:ext cx="4489800" cy="1048800"/>
          </a:xfrm>
          <a:prstGeom prst="rect">
            <a:avLst/>
          </a:prstGeom>
        </p:spPr>
        <p:txBody>
          <a:bodyPr wrap="square" lIns="91425" tIns="91425" rIns="91425" bIns="91425" anchor="t" anchorCtr="0"/>
          <a:lstStyle>
            <a:lvl1pPr lvl="0" rtl="0">
              <a:spcBef>
                <a:spcPts val="0"/>
              </a:spcBef>
              <a:buClr>
                <a:srgbClr val="1C304A"/>
              </a:buClr>
              <a:buSzPct val="100000"/>
              <a:defRPr sz="3600" b="1">
                <a:solidFill>
                  <a:srgbClr val="1C304A"/>
                </a:solidFil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ark Blue Section Title ">
    <p:spTree>
      <p:nvGrpSpPr>
        <p:cNvPr id="1" name="Shape 131"/>
        <p:cNvGrpSpPr/>
        <p:nvPr/>
      </p:nvGrpSpPr>
      <p:grpSpPr>
        <a:xfrm>
          <a:off x="0" y="0"/>
          <a:ext cx="0" cy="0"/>
          <a:chOff x="0" y="0"/>
          <a:chExt cx="0" cy="0"/>
        </a:xfrm>
      </p:grpSpPr>
      <p:pic>
        <p:nvPicPr>
          <p:cNvPr id="132" name="Shape 132"/>
          <p:cNvPicPr preferRelativeResize="0"/>
          <p:nvPr/>
        </p:nvPicPr>
        <p:blipFill rotWithShape="1">
          <a:blip r:embed="rId2">
            <a:alphaModFix/>
          </a:blip>
          <a:srcRect l="47425" t="6909" r="11420" b="30901"/>
          <a:stretch/>
        </p:blipFill>
        <p:spPr>
          <a:xfrm>
            <a:off x="4572000" y="-42839"/>
            <a:ext cx="4619100" cy="5235000"/>
          </a:xfrm>
          <a:prstGeom prst="rect">
            <a:avLst/>
          </a:prstGeom>
          <a:noFill/>
          <a:ln>
            <a:noFill/>
          </a:ln>
        </p:spPr>
      </p:pic>
      <p:sp>
        <p:nvSpPr>
          <p:cNvPr id="133" name="Shape 133"/>
          <p:cNvSpPr/>
          <p:nvPr/>
        </p:nvSpPr>
        <p:spPr>
          <a:xfrm>
            <a:off x="-47100" y="-11850"/>
            <a:ext cx="4619100" cy="5215800"/>
          </a:xfrm>
          <a:prstGeom prst="rect">
            <a:avLst/>
          </a:prstGeom>
          <a:solidFill>
            <a:srgbClr val="1C304A"/>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txBox="1">
            <a:spLocks noGrp="1"/>
          </p:cNvSpPr>
          <p:nvPr>
            <p:ph type="sldNum" idx="12"/>
          </p:nvPr>
        </p:nvSpPr>
        <p:spPr>
          <a:xfrm>
            <a:off x="8472450" y="4881625"/>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latin typeface="Source Sans Pro"/>
                <a:ea typeface="Source Sans Pro"/>
                <a:cs typeface="Source Sans Pro"/>
                <a:sym typeface="Source Sans Pro"/>
              </a:rPr>
              <a:t>‹#›</a:t>
            </a:fld>
            <a:endParaRPr lang="en" sz="600">
              <a:solidFill>
                <a:srgbClr val="000000"/>
              </a:solidFill>
              <a:latin typeface="Source Sans Pro"/>
              <a:ea typeface="Source Sans Pro"/>
              <a:cs typeface="Source Sans Pro"/>
              <a:sym typeface="Source Sans Pro"/>
            </a:endParaRPr>
          </a:p>
        </p:txBody>
      </p:sp>
      <p:sp>
        <p:nvSpPr>
          <p:cNvPr id="135" name="Shape 135"/>
          <p:cNvSpPr txBox="1">
            <a:spLocks noGrp="1"/>
          </p:cNvSpPr>
          <p:nvPr>
            <p:ph type="ctrTitle"/>
          </p:nvPr>
        </p:nvSpPr>
        <p:spPr>
          <a:xfrm>
            <a:off x="718656" y="614725"/>
            <a:ext cx="3494700" cy="844200"/>
          </a:xfrm>
          <a:prstGeom prst="rect">
            <a:avLst/>
          </a:prstGeom>
        </p:spPr>
        <p:txBody>
          <a:bodyPr wrap="square" lIns="91425" tIns="91425" rIns="91425" bIns="91425" anchor="t" anchorCtr="0"/>
          <a:lstStyle>
            <a:lvl1pPr lvl="0" rtl="0">
              <a:lnSpc>
                <a:spcPct val="100000"/>
              </a:lnSpc>
              <a:spcBef>
                <a:spcPts val="0"/>
              </a:spcBef>
              <a:buClr>
                <a:srgbClr val="00CFFF"/>
              </a:buClr>
              <a:buSzPct val="100000"/>
              <a:defRPr sz="2600" b="1">
                <a:solidFill>
                  <a:srgbClr val="00CFFF"/>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136" name="Shape 136"/>
          <p:cNvSpPr txBox="1">
            <a:spLocks noGrp="1"/>
          </p:cNvSpPr>
          <p:nvPr>
            <p:ph type="body" idx="1"/>
          </p:nvPr>
        </p:nvSpPr>
        <p:spPr>
          <a:xfrm>
            <a:off x="725275" y="1722025"/>
            <a:ext cx="3515700" cy="2637600"/>
          </a:xfrm>
          <a:prstGeom prst="rect">
            <a:avLst/>
          </a:prstGeom>
        </p:spPr>
        <p:txBody>
          <a:bodyPr wrap="square" lIns="91425" tIns="91425" rIns="91425" bIns="91425" anchor="t" anchorCtr="0"/>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a:endParaRPr/>
          </a:p>
        </p:txBody>
      </p:sp>
      <p:sp>
        <p:nvSpPr>
          <p:cNvPr id="137" name="Shape 137"/>
          <p:cNvSpPr txBox="1">
            <a:spLocks noGrp="1"/>
          </p:cNvSpPr>
          <p:nvPr>
            <p:ph type="subTitle" idx="2"/>
          </p:nvPr>
        </p:nvSpPr>
        <p:spPr>
          <a:xfrm>
            <a:off x="718649" y="292250"/>
            <a:ext cx="3546300" cy="667500"/>
          </a:xfrm>
          <a:prstGeom prst="rect">
            <a:avLst/>
          </a:prstGeom>
        </p:spPr>
        <p:txBody>
          <a:bodyPr wrap="square" lIns="91425" tIns="91425" rIns="91425" bIns="91425" anchor="ctr" anchorCtr="0"/>
          <a:lstStyle>
            <a:lvl1pPr lvl="0" rtl="0">
              <a:spcBef>
                <a:spcPts val="0"/>
              </a:spcBef>
              <a:buNone/>
              <a:defRPr sz="1200" b="1">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Title for Print">
    <p:bg>
      <p:bgPr>
        <a:solidFill>
          <a:srgbClr val="FFFFFF"/>
        </a:solid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712839" y="536231"/>
            <a:ext cx="7386600" cy="925800"/>
          </a:xfrm>
          <a:prstGeom prst="rect">
            <a:avLst/>
          </a:prstGeom>
        </p:spPr>
        <p:txBody>
          <a:bodyPr wrap="square" lIns="91425" tIns="91425" rIns="91425" bIns="91425" anchor="t" anchorCtr="0"/>
          <a:lstStyle>
            <a:lvl1pPr lvl="0" rtl="0">
              <a:spcBef>
                <a:spcPts val="0"/>
              </a:spcBef>
              <a:buClr>
                <a:srgbClr val="1C304A"/>
              </a:buClr>
              <a:buSzPct val="100000"/>
              <a:defRPr sz="5000" b="1">
                <a:solidFill>
                  <a:srgbClr val="1C304A"/>
                </a:solidFill>
              </a:defRPr>
            </a:lvl1pPr>
            <a:lvl2pPr lvl="1" algn="ctr" rtl="0">
              <a:spcBef>
                <a:spcPts val="0"/>
              </a:spcBef>
              <a:buClr>
                <a:srgbClr val="1C304A"/>
              </a:buClr>
              <a:buSzPct val="100000"/>
              <a:defRPr sz="5000">
                <a:solidFill>
                  <a:srgbClr val="1C304A"/>
                </a:solidFill>
              </a:defRPr>
            </a:lvl2pPr>
            <a:lvl3pPr lvl="2" algn="ctr" rtl="0">
              <a:spcBef>
                <a:spcPts val="0"/>
              </a:spcBef>
              <a:buClr>
                <a:srgbClr val="1C304A"/>
              </a:buClr>
              <a:buSzPct val="100000"/>
              <a:defRPr sz="5000">
                <a:solidFill>
                  <a:srgbClr val="1C304A"/>
                </a:solidFill>
              </a:defRPr>
            </a:lvl3pPr>
            <a:lvl4pPr lvl="3" algn="ctr" rtl="0">
              <a:spcBef>
                <a:spcPts val="0"/>
              </a:spcBef>
              <a:buClr>
                <a:srgbClr val="1C304A"/>
              </a:buClr>
              <a:buSzPct val="100000"/>
              <a:defRPr sz="5000">
                <a:solidFill>
                  <a:srgbClr val="1C304A"/>
                </a:solidFill>
              </a:defRPr>
            </a:lvl4pPr>
            <a:lvl5pPr lvl="4" algn="ctr" rtl="0">
              <a:spcBef>
                <a:spcPts val="0"/>
              </a:spcBef>
              <a:buClr>
                <a:srgbClr val="1C304A"/>
              </a:buClr>
              <a:buSzPct val="100000"/>
              <a:defRPr sz="5000">
                <a:solidFill>
                  <a:srgbClr val="1C304A"/>
                </a:solidFill>
              </a:defRPr>
            </a:lvl5pPr>
            <a:lvl6pPr lvl="5" algn="ctr" rtl="0">
              <a:spcBef>
                <a:spcPts val="0"/>
              </a:spcBef>
              <a:buClr>
                <a:srgbClr val="1C304A"/>
              </a:buClr>
              <a:buSzPct val="100000"/>
              <a:defRPr sz="5000">
                <a:solidFill>
                  <a:srgbClr val="1C304A"/>
                </a:solidFill>
              </a:defRPr>
            </a:lvl6pPr>
            <a:lvl7pPr lvl="6" algn="ctr" rtl="0">
              <a:spcBef>
                <a:spcPts val="0"/>
              </a:spcBef>
              <a:buClr>
                <a:srgbClr val="1C304A"/>
              </a:buClr>
              <a:buSzPct val="100000"/>
              <a:defRPr sz="5000">
                <a:solidFill>
                  <a:srgbClr val="1C304A"/>
                </a:solidFill>
              </a:defRPr>
            </a:lvl7pPr>
            <a:lvl8pPr lvl="7" algn="ctr" rtl="0">
              <a:spcBef>
                <a:spcPts val="0"/>
              </a:spcBef>
              <a:buClr>
                <a:srgbClr val="1C304A"/>
              </a:buClr>
              <a:buSzPct val="100000"/>
              <a:defRPr sz="5000">
                <a:solidFill>
                  <a:srgbClr val="1C304A"/>
                </a:solidFill>
              </a:defRPr>
            </a:lvl8pPr>
            <a:lvl9pPr lvl="8" algn="ctr" rtl="0">
              <a:spcBef>
                <a:spcPts val="0"/>
              </a:spcBef>
              <a:buClr>
                <a:srgbClr val="1C304A"/>
              </a:buClr>
              <a:buSzPct val="100000"/>
              <a:defRPr sz="5000">
                <a:solidFill>
                  <a:srgbClr val="1C304A"/>
                </a:solidFill>
              </a:defRPr>
            </a:lvl9pPr>
          </a:lstStyle>
          <a:p>
            <a:endParaRPr/>
          </a:p>
        </p:txBody>
      </p:sp>
      <p:sp>
        <p:nvSpPr>
          <p:cNvPr id="16" name="Shape 16"/>
          <p:cNvSpPr txBox="1">
            <a:spLocks noGrp="1"/>
          </p:cNvSpPr>
          <p:nvPr>
            <p:ph type="subTitle" idx="1"/>
          </p:nvPr>
        </p:nvSpPr>
        <p:spPr>
          <a:xfrm>
            <a:off x="729680" y="2287533"/>
            <a:ext cx="4389300" cy="792600"/>
          </a:xfrm>
          <a:prstGeom prst="rect">
            <a:avLst/>
          </a:prstGeom>
        </p:spPr>
        <p:txBody>
          <a:bodyPr wrap="square" lIns="91425" tIns="91425" rIns="91425" bIns="91425" anchor="t" anchorCtr="0"/>
          <a:lstStyle>
            <a:lvl1pPr lvl="0" rtl="0">
              <a:lnSpc>
                <a:spcPct val="100000"/>
              </a:lnSpc>
              <a:spcBef>
                <a:spcPts val="0"/>
              </a:spcBef>
              <a:spcAft>
                <a:spcPts val="0"/>
              </a:spcAft>
              <a:buClr>
                <a:srgbClr val="1C304A"/>
              </a:buClr>
              <a:buSzPct val="100000"/>
              <a:buNone/>
              <a:defRPr sz="1400">
                <a:solidFill>
                  <a:srgbClr val="1C304A"/>
                </a:solidFill>
              </a:defRPr>
            </a:lvl1pPr>
            <a:lvl2pPr lvl="1" rtl="0">
              <a:lnSpc>
                <a:spcPct val="100000"/>
              </a:lnSpc>
              <a:spcBef>
                <a:spcPts val="0"/>
              </a:spcBef>
              <a:spcAft>
                <a:spcPts val="0"/>
              </a:spcAft>
              <a:buClr>
                <a:srgbClr val="1C304A"/>
              </a:buClr>
              <a:buNone/>
              <a:defRPr>
                <a:solidFill>
                  <a:srgbClr val="1C304A"/>
                </a:solidFill>
              </a:defRPr>
            </a:lvl2pPr>
            <a:lvl3pPr lvl="2" rtl="0">
              <a:lnSpc>
                <a:spcPct val="100000"/>
              </a:lnSpc>
              <a:spcBef>
                <a:spcPts val="0"/>
              </a:spcBef>
              <a:spcAft>
                <a:spcPts val="0"/>
              </a:spcAft>
              <a:buClr>
                <a:srgbClr val="1C304A"/>
              </a:buClr>
              <a:buNone/>
              <a:defRPr>
                <a:solidFill>
                  <a:srgbClr val="1C304A"/>
                </a:solidFill>
              </a:defRPr>
            </a:lvl3pPr>
            <a:lvl4pPr lvl="3" rtl="0">
              <a:lnSpc>
                <a:spcPct val="100000"/>
              </a:lnSpc>
              <a:spcBef>
                <a:spcPts val="0"/>
              </a:spcBef>
              <a:spcAft>
                <a:spcPts val="0"/>
              </a:spcAft>
              <a:buClr>
                <a:srgbClr val="1C304A"/>
              </a:buClr>
              <a:buNone/>
              <a:defRPr>
                <a:solidFill>
                  <a:srgbClr val="1C304A"/>
                </a:solidFill>
              </a:defRPr>
            </a:lvl4pPr>
            <a:lvl5pPr lvl="4" rtl="0">
              <a:lnSpc>
                <a:spcPct val="100000"/>
              </a:lnSpc>
              <a:spcBef>
                <a:spcPts val="0"/>
              </a:spcBef>
              <a:spcAft>
                <a:spcPts val="0"/>
              </a:spcAft>
              <a:buClr>
                <a:srgbClr val="1C304A"/>
              </a:buClr>
              <a:buNone/>
              <a:defRPr>
                <a:solidFill>
                  <a:srgbClr val="1C304A"/>
                </a:solidFill>
              </a:defRPr>
            </a:lvl5pPr>
            <a:lvl6pPr lvl="5" rtl="0">
              <a:lnSpc>
                <a:spcPct val="100000"/>
              </a:lnSpc>
              <a:spcBef>
                <a:spcPts val="0"/>
              </a:spcBef>
              <a:spcAft>
                <a:spcPts val="0"/>
              </a:spcAft>
              <a:buClr>
                <a:srgbClr val="1C304A"/>
              </a:buClr>
              <a:buNone/>
              <a:defRPr>
                <a:solidFill>
                  <a:srgbClr val="1C304A"/>
                </a:solidFill>
              </a:defRPr>
            </a:lvl6pPr>
            <a:lvl7pPr lvl="6" rtl="0">
              <a:lnSpc>
                <a:spcPct val="100000"/>
              </a:lnSpc>
              <a:spcBef>
                <a:spcPts val="0"/>
              </a:spcBef>
              <a:spcAft>
                <a:spcPts val="0"/>
              </a:spcAft>
              <a:buClr>
                <a:srgbClr val="1C304A"/>
              </a:buClr>
              <a:buNone/>
              <a:defRPr>
                <a:solidFill>
                  <a:srgbClr val="1C304A"/>
                </a:solidFill>
              </a:defRPr>
            </a:lvl7pPr>
            <a:lvl8pPr lvl="7" rtl="0">
              <a:lnSpc>
                <a:spcPct val="100000"/>
              </a:lnSpc>
              <a:spcBef>
                <a:spcPts val="0"/>
              </a:spcBef>
              <a:spcAft>
                <a:spcPts val="0"/>
              </a:spcAft>
              <a:buClr>
                <a:srgbClr val="1C304A"/>
              </a:buClr>
              <a:buNone/>
              <a:defRPr>
                <a:solidFill>
                  <a:srgbClr val="1C304A"/>
                </a:solidFill>
              </a:defRPr>
            </a:lvl8pPr>
            <a:lvl9pPr lvl="8" rtl="0">
              <a:lnSpc>
                <a:spcPct val="100000"/>
              </a:lnSpc>
              <a:spcBef>
                <a:spcPts val="0"/>
              </a:spcBef>
              <a:spcAft>
                <a:spcPts val="0"/>
              </a:spcAft>
              <a:buClr>
                <a:srgbClr val="1C304A"/>
              </a:buClr>
              <a:buNone/>
              <a:defRPr>
                <a:solidFill>
                  <a:srgbClr val="1C304A"/>
                </a:solidFill>
              </a:defRPr>
            </a:lvl9pPr>
          </a:lstStyle>
          <a:p>
            <a:endParaRPr/>
          </a:p>
        </p:txBody>
      </p:sp>
      <p:sp>
        <p:nvSpPr>
          <p:cNvPr id="17" name="Shape 17"/>
          <p:cNvSpPr txBox="1">
            <a:spLocks noGrp="1"/>
          </p:cNvSpPr>
          <p:nvPr>
            <p:ph type="subTitle" idx="2"/>
          </p:nvPr>
        </p:nvSpPr>
        <p:spPr>
          <a:xfrm>
            <a:off x="1190575" y="4444054"/>
            <a:ext cx="2736000" cy="261900"/>
          </a:xfrm>
          <a:prstGeom prst="rect">
            <a:avLst/>
          </a:prstGeom>
        </p:spPr>
        <p:txBody>
          <a:bodyPr wrap="square" lIns="91425" tIns="91425" rIns="91425" bIns="91425" anchor="t" anchorCtr="0"/>
          <a:lstStyle>
            <a:lvl1pPr lvl="0" rtl="0">
              <a:spcBef>
                <a:spcPts val="0"/>
              </a:spcBef>
              <a:buNone/>
              <a:defRPr sz="8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8" name="Shape 18" descr="18F-Logo-S.png"/>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1 1">
    <p:bg>
      <p:bgPr>
        <a:solidFill>
          <a:srgbClr val="1C304A"/>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spcBef>
                <a:spcPts val="0"/>
              </a:spcBef>
              <a:buClr>
                <a:srgbClr val="00CFFF"/>
              </a:buClr>
              <a:buSzPct val="100000"/>
              <a:defRPr sz="6000" b="1">
                <a:solidFill>
                  <a:srgbClr val="00CFFF"/>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
        <p:nvSpPr>
          <p:cNvPr id="140" name="Shape 140"/>
          <p:cNvSpPr txBox="1">
            <a:spLocks noGrp="1"/>
          </p:cNvSpPr>
          <p:nvPr>
            <p:ph type="body" idx="1"/>
          </p:nvPr>
        </p:nvSpPr>
        <p:spPr>
          <a:xfrm>
            <a:off x="737118" y="3585135"/>
            <a:ext cx="2258100" cy="1332600"/>
          </a:xfrm>
          <a:prstGeom prst="rect">
            <a:avLst/>
          </a:prstGeom>
        </p:spPr>
        <p:txBody>
          <a:bodyPr wrap="square" lIns="91425" tIns="91425" rIns="91425" bIns="91425" anchor="t" anchorCtr="0"/>
          <a:lstStyle>
            <a:lvl1pPr lvl="0" rtl="0">
              <a:spcBef>
                <a:spcPts val="0"/>
              </a:spcBef>
              <a:buClr>
                <a:srgbClr val="FFFFFF"/>
              </a:buClr>
              <a:buSzPct val="100000"/>
              <a:defRPr sz="1000">
                <a:solidFill>
                  <a:srgbClr val="FFFFFF"/>
                </a:solidFill>
              </a:defRPr>
            </a:lvl1pPr>
            <a:lvl2pPr lvl="1" rtl="0">
              <a:spcBef>
                <a:spcPts val="0"/>
              </a:spcBef>
              <a:buClr>
                <a:srgbClr val="FFFFFF"/>
              </a:buClr>
              <a:buSzPct val="100000"/>
              <a:defRPr sz="1000">
                <a:solidFill>
                  <a:srgbClr val="FFFFFF"/>
                </a:solidFill>
              </a:defRPr>
            </a:lvl2pPr>
            <a:lvl3pPr lvl="2" rtl="0">
              <a:spcBef>
                <a:spcPts val="0"/>
              </a:spcBef>
              <a:buClr>
                <a:srgbClr val="FFFFFF"/>
              </a:buClr>
              <a:buSzPct val="100000"/>
              <a:defRPr sz="1000">
                <a:solidFill>
                  <a:srgbClr val="FFFFFF"/>
                </a:solidFill>
              </a:defRPr>
            </a:lvl3pPr>
            <a:lvl4pPr lvl="3" rtl="0">
              <a:spcBef>
                <a:spcPts val="0"/>
              </a:spcBef>
              <a:buClr>
                <a:srgbClr val="FFFFFF"/>
              </a:buClr>
              <a:buSzPct val="100000"/>
              <a:defRPr sz="1000">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buSzPct val="100000"/>
              <a:defRPr sz="1000">
                <a:solidFill>
                  <a:srgbClr val="FFFFFF"/>
                </a:solidFill>
              </a:defRPr>
            </a:lvl6pPr>
            <a:lvl7pPr lvl="6" rtl="0">
              <a:spcBef>
                <a:spcPts val="0"/>
              </a:spcBef>
              <a:buClr>
                <a:srgbClr val="FFFFFF"/>
              </a:buClr>
              <a:buSzPct val="100000"/>
              <a:defRPr sz="1000">
                <a:solidFill>
                  <a:srgbClr val="FFFFFF"/>
                </a:solidFill>
              </a:defRPr>
            </a:lvl7pPr>
            <a:lvl8pPr lvl="7" rtl="0">
              <a:spcBef>
                <a:spcPts val="0"/>
              </a:spcBef>
              <a:buClr>
                <a:srgbClr val="FFFFFF"/>
              </a:buClr>
              <a:buSzPct val="100000"/>
              <a:defRPr sz="1000">
                <a:solidFill>
                  <a:srgbClr val="FFFFFF"/>
                </a:solidFill>
              </a:defRPr>
            </a:lvl8pPr>
            <a:lvl9pPr lvl="8" rtl="0">
              <a:spcBef>
                <a:spcPts val="0"/>
              </a:spcBef>
              <a:buClr>
                <a:srgbClr val="FFFFFF"/>
              </a:buClr>
              <a:buSzPct val="100000"/>
              <a:defRPr sz="1000">
                <a:solidFill>
                  <a:srgbClr val="FFFFFF"/>
                </a:solidFill>
              </a:defRPr>
            </a:lvl9pPr>
          </a:lstStyle>
          <a:p>
            <a:endParaRPr/>
          </a:p>
        </p:txBody>
      </p:sp>
      <p:pic>
        <p:nvPicPr>
          <p:cNvPr id="141" name="Shape 141"/>
          <p:cNvPicPr preferRelativeResize="0"/>
          <p:nvPr/>
        </p:nvPicPr>
        <p:blipFill>
          <a:blip r:embed="rId2">
            <a:alphaModFix/>
          </a:blip>
          <a:stretch>
            <a:fillRect/>
          </a:stretch>
        </p:blipFill>
        <p:spPr>
          <a:xfrm>
            <a:off x="825504" y="4566349"/>
            <a:ext cx="201374" cy="2013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1">
    <p:spTree>
      <p:nvGrpSpPr>
        <p:cNvPr id="1" name="Shape 142"/>
        <p:cNvGrpSpPr/>
        <p:nvPr/>
      </p:nvGrpSpPr>
      <p:grpSpPr>
        <a:xfrm>
          <a:off x="0" y="0"/>
          <a:ext cx="0" cy="0"/>
          <a:chOff x="0" y="0"/>
          <a:chExt cx="0" cy="0"/>
        </a:xfrm>
      </p:grpSpPr>
      <p:sp>
        <p:nvSpPr>
          <p:cNvPr id="143" name="Shape 1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
        <p:nvSpPr>
          <p:cNvPr id="144" name="Shape 144"/>
          <p:cNvSpPr txBox="1"/>
          <p:nvPr/>
        </p:nvSpPr>
        <p:spPr>
          <a:xfrm>
            <a:off x="712850" y="289400"/>
            <a:ext cx="8212200" cy="844200"/>
          </a:xfrm>
          <a:prstGeom prst="rect">
            <a:avLst/>
          </a:prstGeom>
          <a:noFill/>
          <a:ln>
            <a:noFill/>
          </a:ln>
        </p:spPr>
        <p:txBody>
          <a:bodyPr wrap="square" lIns="91425" tIns="91425" rIns="91425" bIns="91425" anchor="ctr" anchorCtr="0">
            <a:noAutofit/>
          </a:bodyPr>
          <a:lstStyle/>
          <a:p>
            <a:pPr lvl="0" rtl="0">
              <a:spcBef>
                <a:spcPts val="0"/>
              </a:spcBef>
              <a:buNone/>
            </a:pPr>
            <a:r>
              <a:rPr lang="en" sz="2800" b="1">
                <a:solidFill>
                  <a:srgbClr val="046B99"/>
                </a:solidFill>
                <a:latin typeface="Helvetica Neue"/>
                <a:ea typeface="Helvetica Neue"/>
                <a:cs typeface="Helvetica Neue"/>
                <a:sym typeface="Helvetica Neue"/>
              </a:rPr>
              <a:t>Icons to use in presentations</a:t>
            </a:r>
          </a:p>
          <a:p>
            <a:pPr lvl="0" rtl="0">
              <a:spcBef>
                <a:spcPts val="0"/>
              </a:spcBef>
              <a:buNone/>
            </a:pPr>
            <a:r>
              <a:rPr lang="en" sz="1800" b="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lang="en" sz="1800" b="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lang="en" sz="1800" b="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p>
        </p:txBody>
      </p:sp>
      <p:pic>
        <p:nvPicPr>
          <p:cNvPr id="145" name="Shape 145" descr="thin-0001_compose_write_pencil_new.png"/>
          <p:cNvPicPr preferRelativeResize="0"/>
          <p:nvPr/>
        </p:nvPicPr>
        <p:blipFill>
          <a:blip r:embed="rId2">
            <a:alphaModFix/>
          </a:blip>
          <a:stretch>
            <a:fillRect/>
          </a:stretch>
        </p:blipFill>
        <p:spPr>
          <a:xfrm>
            <a:off x="548332" y="1261225"/>
            <a:ext cx="548700" cy="548700"/>
          </a:xfrm>
          <a:prstGeom prst="rect">
            <a:avLst/>
          </a:prstGeom>
          <a:noFill/>
          <a:ln>
            <a:noFill/>
          </a:ln>
        </p:spPr>
      </p:pic>
      <p:pic>
        <p:nvPicPr>
          <p:cNvPr id="146" name="Shape 146" descr="thin-0019_mobile_iphone.png"/>
          <p:cNvPicPr preferRelativeResize="0"/>
          <p:nvPr/>
        </p:nvPicPr>
        <p:blipFill>
          <a:blip r:embed="rId3">
            <a:alphaModFix/>
          </a:blip>
          <a:stretch>
            <a:fillRect/>
          </a:stretch>
        </p:blipFill>
        <p:spPr>
          <a:xfrm>
            <a:off x="1433281" y="1268637"/>
            <a:ext cx="628449" cy="628449"/>
          </a:xfrm>
          <a:prstGeom prst="rect">
            <a:avLst/>
          </a:prstGeom>
          <a:noFill/>
          <a:ln>
            <a:noFill/>
          </a:ln>
        </p:spPr>
      </p:pic>
      <p:pic>
        <p:nvPicPr>
          <p:cNvPr id="147" name="Shape 147" descr="thin-0020_ipad_reading_mobile.png"/>
          <p:cNvPicPr preferRelativeResize="0"/>
          <p:nvPr/>
        </p:nvPicPr>
        <p:blipFill>
          <a:blip r:embed="rId4">
            <a:alphaModFix/>
          </a:blip>
          <a:stretch>
            <a:fillRect/>
          </a:stretch>
        </p:blipFill>
        <p:spPr>
          <a:xfrm>
            <a:off x="2290074" y="1268648"/>
            <a:ext cx="654825" cy="654826"/>
          </a:xfrm>
          <a:prstGeom prst="rect">
            <a:avLst/>
          </a:prstGeom>
          <a:noFill/>
          <a:ln>
            <a:noFill/>
          </a:ln>
        </p:spPr>
      </p:pic>
      <p:pic>
        <p:nvPicPr>
          <p:cNvPr id="148" name="Shape 148" descr="thin-0021_calendar_month_day_planner.png"/>
          <p:cNvPicPr preferRelativeResize="0"/>
          <p:nvPr/>
        </p:nvPicPr>
        <p:blipFill>
          <a:blip r:embed="rId5">
            <a:alphaModFix/>
          </a:blip>
          <a:stretch>
            <a:fillRect/>
          </a:stretch>
        </p:blipFill>
        <p:spPr>
          <a:xfrm>
            <a:off x="5991950" y="2083073"/>
            <a:ext cx="654825" cy="654826"/>
          </a:xfrm>
          <a:prstGeom prst="rect">
            <a:avLst/>
          </a:prstGeom>
          <a:noFill/>
          <a:ln>
            <a:noFill/>
          </a:ln>
        </p:spPr>
      </p:pic>
      <p:pic>
        <p:nvPicPr>
          <p:cNvPr id="149" name="Shape 149" descr="thin-0027_stopwatch_timer_running_time.png"/>
          <p:cNvPicPr preferRelativeResize="0"/>
          <p:nvPr/>
        </p:nvPicPr>
        <p:blipFill>
          <a:blip r:embed="rId6">
            <a:alphaModFix/>
          </a:blip>
          <a:stretch>
            <a:fillRect/>
          </a:stretch>
        </p:blipFill>
        <p:spPr>
          <a:xfrm>
            <a:off x="6801875" y="2083073"/>
            <a:ext cx="654825" cy="654826"/>
          </a:xfrm>
          <a:prstGeom prst="rect">
            <a:avLst/>
          </a:prstGeom>
          <a:noFill/>
          <a:ln>
            <a:noFill/>
          </a:ln>
        </p:spPr>
      </p:pic>
      <p:pic>
        <p:nvPicPr>
          <p:cNvPr id="150" name="Shape 150" descr="thin-0032_flag.png"/>
          <p:cNvPicPr preferRelativeResize="0"/>
          <p:nvPr/>
        </p:nvPicPr>
        <p:blipFill>
          <a:blip r:embed="rId7">
            <a:alphaModFix/>
          </a:blip>
          <a:stretch>
            <a:fillRect/>
          </a:stretch>
        </p:blipFill>
        <p:spPr>
          <a:xfrm>
            <a:off x="7958801" y="2058426"/>
            <a:ext cx="654825" cy="654826"/>
          </a:xfrm>
          <a:prstGeom prst="rect">
            <a:avLst/>
          </a:prstGeom>
          <a:noFill/>
          <a:ln>
            <a:noFill/>
          </a:ln>
        </p:spPr>
      </p:pic>
      <p:pic>
        <p:nvPicPr>
          <p:cNvPr id="151" name="Shape 151" descr="thin-0033_search_find_zoom.png"/>
          <p:cNvPicPr preferRelativeResize="0"/>
          <p:nvPr/>
        </p:nvPicPr>
        <p:blipFill>
          <a:blip r:embed="rId8">
            <a:alphaModFix/>
          </a:blip>
          <a:stretch>
            <a:fillRect/>
          </a:stretch>
        </p:blipFill>
        <p:spPr>
          <a:xfrm>
            <a:off x="8002476" y="1322776"/>
            <a:ext cx="654825" cy="654826"/>
          </a:xfrm>
          <a:prstGeom prst="rect">
            <a:avLst/>
          </a:prstGeom>
          <a:noFill/>
          <a:ln>
            <a:noFill/>
          </a:ln>
        </p:spPr>
      </p:pic>
      <p:pic>
        <p:nvPicPr>
          <p:cNvPr id="152" name="Shape 152" descr="thin-0042_attachment.png"/>
          <p:cNvPicPr preferRelativeResize="0"/>
          <p:nvPr/>
        </p:nvPicPr>
        <p:blipFill>
          <a:blip r:embed="rId9">
            <a:alphaModFix/>
          </a:blip>
          <a:stretch>
            <a:fillRect/>
          </a:stretch>
        </p:blipFill>
        <p:spPr>
          <a:xfrm>
            <a:off x="6991050" y="1255460"/>
            <a:ext cx="654825" cy="654826"/>
          </a:xfrm>
          <a:prstGeom prst="rect">
            <a:avLst/>
          </a:prstGeom>
          <a:noFill/>
          <a:ln>
            <a:noFill/>
          </a:ln>
        </p:spPr>
      </p:pic>
      <p:pic>
        <p:nvPicPr>
          <p:cNvPr id="153" name="Shape 153" descr="thin-0052_settings_gears_preferences_gearbox.png"/>
          <p:cNvPicPr preferRelativeResize="0"/>
          <p:nvPr/>
        </p:nvPicPr>
        <p:blipFill>
          <a:blip r:embed="rId10">
            <a:alphaModFix/>
          </a:blip>
          <a:stretch>
            <a:fillRect/>
          </a:stretch>
        </p:blipFill>
        <p:spPr>
          <a:xfrm>
            <a:off x="6204100" y="1308523"/>
            <a:ext cx="654825" cy="654826"/>
          </a:xfrm>
          <a:prstGeom prst="rect">
            <a:avLst/>
          </a:prstGeom>
          <a:noFill/>
          <a:ln>
            <a:noFill/>
          </a:ln>
        </p:spPr>
      </p:pic>
      <p:pic>
        <p:nvPicPr>
          <p:cNvPr id="154" name="Shape 154" descr="thin-0055_settings_tools_configuration_preferences.png"/>
          <p:cNvPicPr preferRelativeResize="0"/>
          <p:nvPr/>
        </p:nvPicPr>
        <p:blipFill>
          <a:blip r:embed="rId11">
            <a:alphaModFix/>
          </a:blip>
          <a:stretch>
            <a:fillRect/>
          </a:stretch>
        </p:blipFill>
        <p:spPr>
          <a:xfrm>
            <a:off x="5501225" y="1255460"/>
            <a:ext cx="654825" cy="654826"/>
          </a:xfrm>
          <a:prstGeom prst="rect">
            <a:avLst/>
          </a:prstGeom>
          <a:noFill/>
          <a:ln>
            <a:noFill/>
          </a:ln>
        </p:spPr>
      </p:pic>
      <p:pic>
        <p:nvPicPr>
          <p:cNvPr id="155" name="Shape 155" descr="thin-0070_paper_role.png"/>
          <p:cNvPicPr preferRelativeResize="0"/>
          <p:nvPr/>
        </p:nvPicPr>
        <p:blipFill>
          <a:blip r:embed="rId12">
            <a:alphaModFix/>
          </a:blip>
          <a:stretch>
            <a:fillRect/>
          </a:stretch>
        </p:blipFill>
        <p:spPr>
          <a:xfrm>
            <a:off x="4736400" y="1255460"/>
            <a:ext cx="654825" cy="654826"/>
          </a:xfrm>
          <a:prstGeom prst="rect">
            <a:avLst/>
          </a:prstGeom>
          <a:noFill/>
          <a:ln>
            <a:noFill/>
          </a:ln>
        </p:spPr>
      </p:pic>
      <p:pic>
        <p:nvPicPr>
          <p:cNvPr id="156" name="Shape 156" descr="thin-0100_to_do_list_reminder_done.png"/>
          <p:cNvPicPr preferRelativeResize="0"/>
          <p:nvPr/>
        </p:nvPicPr>
        <p:blipFill>
          <a:blip r:embed="rId13">
            <a:alphaModFix/>
          </a:blip>
          <a:stretch>
            <a:fillRect/>
          </a:stretch>
        </p:blipFill>
        <p:spPr>
          <a:xfrm>
            <a:off x="3899075" y="1202398"/>
            <a:ext cx="654825" cy="654826"/>
          </a:xfrm>
          <a:prstGeom prst="rect">
            <a:avLst/>
          </a:prstGeom>
          <a:noFill/>
          <a:ln>
            <a:noFill/>
          </a:ln>
        </p:spPr>
      </p:pic>
      <p:pic>
        <p:nvPicPr>
          <p:cNvPr id="157" name="Shape 157" descr="thin-0128_upload_load_share.png"/>
          <p:cNvPicPr preferRelativeResize="0"/>
          <p:nvPr/>
        </p:nvPicPr>
        <p:blipFill>
          <a:blip r:embed="rId14">
            <a:alphaModFix/>
          </a:blip>
          <a:stretch>
            <a:fillRect/>
          </a:stretch>
        </p:blipFill>
        <p:spPr>
          <a:xfrm>
            <a:off x="3123950" y="1184087"/>
            <a:ext cx="654825" cy="654826"/>
          </a:xfrm>
          <a:prstGeom prst="rect">
            <a:avLst/>
          </a:prstGeom>
          <a:noFill/>
          <a:ln>
            <a:noFill/>
          </a:ln>
        </p:spPr>
      </p:pic>
      <p:pic>
        <p:nvPicPr>
          <p:cNvPr id="158" name="Shape 158" descr="thin-0143_rotate_clockwise.png"/>
          <p:cNvPicPr preferRelativeResize="0"/>
          <p:nvPr/>
        </p:nvPicPr>
        <p:blipFill>
          <a:blip r:embed="rId15">
            <a:alphaModFix/>
          </a:blip>
          <a:stretch>
            <a:fillRect/>
          </a:stretch>
        </p:blipFill>
        <p:spPr>
          <a:xfrm>
            <a:off x="5128600" y="2138362"/>
            <a:ext cx="599525" cy="599525"/>
          </a:xfrm>
          <a:prstGeom prst="rect">
            <a:avLst/>
          </a:prstGeom>
          <a:noFill/>
          <a:ln>
            <a:noFill/>
          </a:ln>
        </p:spPr>
      </p:pic>
      <p:pic>
        <p:nvPicPr>
          <p:cNvPr id="159" name="Shape 159" descr="thin-0153_delete_exit_remove_close.png"/>
          <p:cNvPicPr preferRelativeResize="0"/>
          <p:nvPr/>
        </p:nvPicPr>
        <p:blipFill>
          <a:blip r:embed="rId16">
            <a:alphaModFix/>
          </a:blip>
          <a:stretch>
            <a:fillRect/>
          </a:stretch>
        </p:blipFill>
        <p:spPr>
          <a:xfrm>
            <a:off x="5126025" y="3077561"/>
            <a:ext cx="654825" cy="631300"/>
          </a:xfrm>
          <a:prstGeom prst="rect">
            <a:avLst/>
          </a:prstGeom>
          <a:noFill/>
          <a:ln>
            <a:noFill/>
          </a:ln>
        </p:spPr>
      </p:pic>
      <p:pic>
        <p:nvPicPr>
          <p:cNvPr id="160" name="Shape 160" descr="thin-0154_ok_successful_check.png"/>
          <p:cNvPicPr preferRelativeResize="0"/>
          <p:nvPr/>
        </p:nvPicPr>
        <p:blipFill>
          <a:blip r:embed="rId17">
            <a:alphaModFix/>
          </a:blip>
          <a:stretch>
            <a:fillRect/>
          </a:stretch>
        </p:blipFill>
        <p:spPr>
          <a:xfrm>
            <a:off x="6020662" y="3048649"/>
            <a:ext cx="654825" cy="631300"/>
          </a:xfrm>
          <a:prstGeom prst="rect">
            <a:avLst/>
          </a:prstGeom>
          <a:noFill/>
          <a:ln>
            <a:noFill/>
          </a:ln>
        </p:spPr>
      </p:pic>
      <p:pic>
        <p:nvPicPr>
          <p:cNvPr id="161" name="Shape 161" descr="thin-0207_list_checkbox_todo_done.png"/>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id="162" name="Shape 162" descr="thin-0281_chat_message_discussion_bubble_reply_conversation.png"/>
          <p:cNvPicPr preferRelativeResize="0"/>
          <p:nvPr/>
        </p:nvPicPr>
        <p:blipFill>
          <a:blip r:embed="rId19">
            <a:alphaModFix/>
          </a:blip>
          <a:stretch>
            <a:fillRect/>
          </a:stretch>
        </p:blipFill>
        <p:spPr>
          <a:xfrm>
            <a:off x="8002476" y="3118602"/>
            <a:ext cx="654825" cy="631300"/>
          </a:xfrm>
          <a:prstGeom prst="rect">
            <a:avLst/>
          </a:prstGeom>
          <a:noFill/>
          <a:ln>
            <a:noFill/>
          </a:ln>
        </p:spPr>
      </p:pic>
      <p:pic>
        <p:nvPicPr>
          <p:cNvPr id="163" name="Shape 163" descr="thin-0310_support_help_talk_call.png"/>
          <p:cNvPicPr preferRelativeResize="0"/>
          <p:nvPr/>
        </p:nvPicPr>
        <p:blipFill>
          <a:blip r:embed="rId20">
            <a:alphaModFix/>
          </a:blip>
          <a:stretch>
            <a:fillRect/>
          </a:stretch>
        </p:blipFill>
        <p:spPr>
          <a:xfrm>
            <a:off x="3329075" y="2957986"/>
            <a:ext cx="654825" cy="631300"/>
          </a:xfrm>
          <a:prstGeom prst="rect">
            <a:avLst/>
          </a:prstGeom>
          <a:noFill/>
          <a:ln>
            <a:noFill/>
          </a:ln>
        </p:spPr>
      </p:pic>
      <p:pic>
        <p:nvPicPr>
          <p:cNvPr id="164" name="Shape 164" descr="thin-0358_database_raid.png"/>
          <p:cNvPicPr preferRelativeResize="0"/>
          <p:nvPr/>
        </p:nvPicPr>
        <p:blipFill>
          <a:blip r:embed="rId21">
            <a:alphaModFix/>
          </a:blip>
          <a:stretch>
            <a:fillRect/>
          </a:stretch>
        </p:blipFill>
        <p:spPr>
          <a:xfrm>
            <a:off x="5073300" y="3781903"/>
            <a:ext cx="654825" cy="631300"/>
          </a:xfrm>
          <a:prstGeom prst="rect">
            <a:avLst/>
          </a:prstGeom>
          <a:noFill/>
          <a:ln>
            <a:noFill/>
          </a:ln>
        </p:spPr>
      </p:pic>
      <p:pic>
        <p:nvPicPr>
          <p:cNvPr id="165" name="Shape 165" descr="thin-0383_graph_columns_growth_statistics.png"/>
          <p:cNvPicPr preferRelativeResize="0"/>
          <p:nvPr/>
        </p:nvPicPr>
        <p:blipFill>
          <a:blip r:embed="rId22">
            <a:alphaModFix/>
          </a:blip>
          <a:stretch>
            <a:fillRect/>
          </a:stretch>
        </p:blipFill>
        <p:spPr>
          <a:xfrm>
            <a:off x="3283862" y="3828303"/>
            <a:ext cx="654825" cy="631300"/>
          </a:xfrm>
          <a:prstGeom prst="rect">
            <a:avLst/>
          </a:prstGeom>
          <a:noFill/>
          <a:ln>
            <a:noFill/>
          </a:ln>
        </p:spPr>
      </p:pic>
      <p:pic>
        <p:nvPicPr>
          <p:cNvPr id="166" name="Shape 166" descr="thin-0384_graph_columns_drop_statistics.png"/>
          <p:cNvPicPr preferRelativeResize="0"/>
          <p:nvPr/>
        </p:nvPicPr>
        <p:blipFill>
          <a:blip r:embed="rId23">
            <a:alphaModFix/>
          </a:blip>
          <a:stretch>
            <a:fillRect/>
          </a:stretch>
        </p:blipFill>
        <p:spPr>
          <a:xfrm>
            <a:off x="4189062" y="3799853"/>
            <a:ext cx="654825" cy="631300"/>
          </a:xfrm>
          <a:prstGeom prst="rect">
            <a:avLst/>
          </a:prstGeom>
          <a:noFill/>
          <a:ln>
            <a:noFill/>
          </a:ln>
        </p:spPr>
      </p:pic>
      <p:pic>
        <p:nvPicPr>
          <p:cNvPr id="167" name="Shape 167" descr="thin-0550_attention_error_alert_caution.png"/>
          <p:cNvPicPr preferRelativeResize="0"/>
          <p:nvPr/>
        </p:nvPicPr>
        <p:blipFill>
          <a:blip r:embed="rId24">
            <a:alphaModFix/>
          </a:blip>
          <a:stretch>
            <a:fillRect/>
          </a:stretch>
        </p:blipFill>
        <p:spPr>
          <a:xfrm>
            <a:off x="2402600" y="3764703"/>
            <a:ext cx="654825" cy="631300"/>
          </a:xfrm>
          <a:prstGeom prst="rect">
            <a:avLst/>
          </a:prstGeom>
          <a:noFill/>
          <a:ln>
            <a:noFill/>
          </a:ln>
        </p:spPr>
      </p:pic>
      <p:pic>
        <p:nvPicPr>
          <p:cNvPr id="168" name="Shape 168" descr="thin-0661_like_thumb_up_vote.png"/>
          <p:cNvPicPr preferRelativeResize="0"/>
          <p:nvPr/>
        </p:nvPicPr>
        <p:blipFill>
          <a:blip r:embed="rId25">
            <a:alphaModFix/>
          </a:blip>
          <a:stretch>
            <a:fillRect/>
          </a:stretch>
        </p:blipFill>
        <p:spPr>
          <a:xfrm>
            <a:off x="454057" y="3703078"/>
            <a:ext cx="654825" cy="631300"/>
          </a:xfrm>
          <a:prstGeom prst="rect">
            <a:avLst/>
          </a:prstGeom>
          <a:noFill/>
          <a:ln>
            <a:noFill/>
          </a:ln>
        </p:spPr>
      </p:pic>
      <p:pic>
        <p:nvPicPr>
          <p:cNvPr id="169" name="Shape 169" descr="thin-0662_dislike_thumb_down_vote.png"/>
          <p:cNvPicPr preferRelativeResize="0"/>
          <p:nvPr/>
        </p:nvPicPr>
        <p:blipFill>
          <a:blip r:embed="rId26">
            <a:alphaModFix/>
          </a:blip>
          <a:stretch>
            <a:fillRect/>
          </a:stretch>
        </p:blipFill>
        <p:spPr>
          <a:xfrm>
            <a:off x="1445131" y="3764703"/>
            <a:ext cx="654825" cy="631300"/>
          </a:xfrm>
          <a:prstGeom prst="rect">
            <a:avLst/>
          </a:prstGeom>
          <a:noFill/>
          <a:ln>
            <a:noFill/>
          </a:ln>
        </p:spPr>
      </p:pic>
      <p:pic>
        <p:nvPicPr>
          <p:cNvPr id="170" name="Shape 170" descr="thin-0699_user_profile_avatar_man_male.png"/>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id="171" name="Shape 171" descr="thin-0700_user_profile_avatar_woman_female.png"/>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id="172" name="Shape 172" descr="thin-0704_users_profile_group_couple_man_woman.png"/>
          <p:cNvPicPr preferRelativeResize="0"/>
          <p:nvPr/>
        </p:nvPicPr>
        <p:blipFill>
          <a:blip r:embed="rId29">
            <a:alphaModFix/>
          </a:blip>
          <a:stretch>
            <a:fillRect/>
          </a:stretch>
        </p:blipFill>
        <p:spPr>
          <a:xfrm>
            <a:off x="407407" y="2957974"/>
            <a:ext cx="654825" cy="631300"/>
          </a:xfrm>
          <a:prstGeom prst="rect">
            <a:avLst/>
          </a:prstGeom>
          <a:noFill/>
          <a:ln>
            <a:noFill/>
          </a:ln>
        </p:spPr>
      </p:pic>
      <p:pic>
        <p:nvPicPr>
          <p:cNvPr id="173" name="Shape 173" descr="thin-0709_user_profile_avatar_man_male.png"/>
          <p:cNvPicPr preferRelativeResize="0"/>
          <p:nvPr/>
        </p:nvPicPr>
        <p:blipFill>
          <a:blip r:embed="rId30">
            <a:alphaModFix/>
          </a:blip>
          <a:stretch>
            <a:fillRect/>
          </a:stretch>
        </p:blipFill>
        <p:spPr>
          <a:xfrm>
            <a:off x="3244250" y="2083074"/>
            <a:ext cx="654825" cy="631300"/>
          </a:xfrm>
          <a:prstGeom prst="rect">
            <a:avLst/>
          </a:prstGeom>
          <a:noFill/>
          <a:ln>
            <a:noFill/>
          </a:ln>
        </p:spPr>
      </p:pic>
      <p:pic>
        <p:nvPicPr>
          <p:cNvPr id="174" name="Shape 174" descr="thin-0710_business_tie_user_profile_avatar_man_male.png"/>
          <p:cNvPicPr preferRelativeResize="0"/>
          <p:nvPr/>
        </p:nvPicPr>
        <p:blipFill>
          <a:blip r:embed="rId31">
            <a:alphaModFix/>
          </a:blip>
          <a:stretch>
            <a:fillRect/>
          </a:stretch>
        </p:blipFill>
        <p:spPr>
          <a:xfrm>
            <a:off x="2402600" y="2083074"/>
            <a:ext cx="654825" cy="631300"/>
          </a:xfrm>
          <a:prstGeom prst="rect">
            <a:avLst/>
          </a:prstGeom>
          <a:noFill/>
          <a:ln>
            <a:noFill/>
          </a:ln>
        </p:spPr>
      </p:pic>
      <p:pic>
        <p:nvPicPr>
          <p:cNvPr id="175" name="Shape 175" descr="thin-0711_young_boy_user_profile_avatar_man_male.png"/>
          <p:cNvPicPr preferRelativeResize="0"/>
          <p:nvPr/>
        </p:nvPicPr>
        <p:blipFill>
          <a:blip r:embed="rId32">
            <a:alphaModFix/>
          </a:blip>
          <a:stretch>
            <a:fillRect/>
          </a:stretch>
        </p:blipFill>
        <p:spPr>
          <a:xfrm>
            <a:off x="1426831" y="2083074"/>
            <a:ext cx="654825" cy="631300"/>
          </a:xfrm>
          <a:prstGeom prst="rect">
            <a:avLst/>
          </a:prstGeom>
          <a:noFill/>
          <a:ln>
            <a:noFill/>
          </a:ln>
        </p:spPr>
      </p:pic>
      <p:pic>
        <p:nvPicPr>
          <p:cNvPr id="176" name="Shape 176" descr="thin-0712_user_profile_avatar_girl_woman_female.png"/>
          <p:cNvPicPr preferRelativeResize="0"/>
          <p:nvPr/>
        </p:nvPicPr>
        <p:blipFill>
          <a:blip r:embed="rId33">
            <a:alphaModFix/>
          </a:blip>
          <a:stretch>
            <a:fillRect/>
          </a:stretch>
        </p:blipFill>
        <p:spPr>
          <a:xfrm>
            <a:off x="407407" y="1992099"/>
            <a:ext cx="654825" cy="631300"/>
          </a:xfrm>
          <a:prstGeom prst="rect">
            <a:avLst/>
          </a:prstGeom>
          <a:noFill/>
          <a:ln>
            <a:noFill/>
          </a:ln>
        </p:spPr>
      </p:pic>
      <p:pic>
        <p:nvPicPr>
          <p:cNvPr id="177" name="Shape 177"/>
          <p:cNvPicPr preferRelativeResize="0"/>
          <p:nvPr/>
        </p:nvPicPr>
        <p:blipFill>
          <a:blip r:embed="rId34">
            <a:alphaModFix/>
          </a:blip>
          <a:stretch>
            <a:fillRect/>
          </a:stretch>
        </p:blipFill>
        <p:spPr>
          <a:xfrm>
            <a:off x="5975550" y="3830229"/>
            <a:ext cx="761274" cy="761274"/>
          </a:xfrm>
          <a:prstGeom prst="rect">
            <a:avLst/>
          </a:prstGeom>
          <a:noFill/>
          <a:ln>
            <a:noFill/>
          </a:ln>
        </p:spPr>
      </p:pic>
      <p:pic>
        <p:nvPicPr>
          <p:cNvPr id="178" name="Shape 178" descr="thin-0766_weather_snow_flake_winter.png"/>
          <p:cNvPicPr preferRelativeResize="0"/>
          <p:nvPr/>
        </p:nvPicPr>
        <p:blipFill>
          <a:blip r:embed="rId35">
            <a:alphaModFix/>
          </a:blip>
          <a:stretch>
            <a:fillRect/>
          </a:stretch>
        </p:blipFill>
        <p:spPr>
          <a:xfrm>
            <a:off x="4228837" y="3027162"/>
            <a:ext cx="654825" cy="654825"/>
          </a:xfrm>
          <a:prstGeom prst="rect">
            <a:avLst/>
          </a:prstGeom>
          <a:noFill/>
          <a:ln>
            <a:noFill/>
          </a:ln>
        </p:spPr>
      </p:pic>
      <p:pic>
        <p:nvPicPr>
          <p:cNvPr id="179" name="Shape 179" descr="thin-0719_group_users_circle.png"/>
          <p:cNvPicPr preferRelativeResize="0"/>
          <p:nvPr/>
        </p:nvPicPr>
        <p:blipFill>
          <a:blip r:embed="rId36">
            <a:alphaModFix/>
          </a:blip>
          <a:stretch>
            <a:fillRect/>
          </a:stretch>
        </p:blipFill>
        <p:spPr>
          <a:xfrm>
            <a:off x="4209950" y="2065112"/>
            <a:ext cx="654825" cy="654825"/>
          </a:xfrm>
          <a:prstGeom prst="rect">
            <a:avLst/>
          </a:prstGeom>
          <a:noFill/>
          <a:ln>
            <a:noFill/>
          </a:ln>
        </p:spPr>
      </p:pic>
      <p:pic>
        <p:nvPicPr>
          <p:cNvPr id="180" name="Shape 180" descr="thin-0632_security_lock.png"/>
          <p:cNvPicPr preferRelativeResize="0"/>
          <p:nvPr/>
        </p:nvPicPr>
        <p:blipFill>
          <a:blip r:embed="rId37">
            <a:alphaModFix/>
          </a:blip>
          <a:stretch>
            <a:fillRect/>
          </a:stretch>
        </p:blipFill>
        <p:spPr>
          <a:xfrm>
            <a:off x="8002476" y="3852957"/>
            <a:ext cx="654825" cy="654825"/>
          </a:xfrm>
          <a:prstGeom prst="rect">
            <a:avLst/>
          </a:prstGeom>
          <a:noFill/>
          <a:ln>
            <a:noFill/>
          </a:ln>
        </p:spPr>
      </p:pic>
      <p:pic>
        <p:nvPicPr>
          <p:cNvPr id="181" name="Shape 181" descr="thin-0540_map_path_navigation_location_treasure_hunt.png"/>
          <p:cNvPicPr preferRelativeResize="0"/>
          <p:nvPr/>
        </p:nvPicPr>
        <p:blipFill>
          <a:blip r:embed="rId38">
            <a:alphaModFix/>
          </a:blip>
          <a:stretch>
            <a:fillRect/>
          </a:stretch>
        </p:blipFill>
        <p:spPr>
          <a:xfrm>
            <a:off x="6949812" y="3830229"/>
            <a:ext cx="654825" cy="654825"/>
          </a:xfrm>
          <a:prstGeom prst="rect">
            <a:avLst/>
          </a:prstGeom>
          <a:noFill/>
          <a:ln>
            <a:noFill/>
          </a:ln>
        </p:spPr>
      </p:pic>
      <p:sp>
        <p:nvSpPr>
          <p:cNvPr id="182" name="Shape 182"/>
          <p:cNvSpPr txBox="1"/>
          <p:nvPr/>
        </p:nvSpPr>
        <p:spPr>
          <a:xfrm>
            <a:off x="712075" y="4620875"/>
            <a:ext cx="7098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1 1">
    <p:spTree>
      <p:nvGrpSpPr>
        <p:cNvPr id="1" name="Shape 183"/>
        <p:cNvGrpSpPr/>
        <p:nvPr/>
      </p:nvGrpSpPr>
      <p:grpSpPr>
        <a:xfrm>
          <a:off x="0" y="0"/>
          <a:ext cx="0" cy="0"/>
          <a:chOff x="0" y="0"/>
          <a:chExt cx="0" cy="0"/>
        </a:xfrm>
      </p:grpSpPr>
      <p:sp>
        <p:nvSpPr>
          <p:cNvPr id="184" name="Shape 184"/>
          <p:cNvSpPr txBox="1"/>
          <p:nvPr/>
        </p:nvSpPr>
        <p:spPr>
          <a:xfrm>
            <a:off x="712850" y="289401"/>
            <a:ext cx="7386600" cy="844200"/>
          </a:xfrm>
          <a:prstGeom prst="rect">
            <a:avLst/>
          </a:prstGeom>
          <a:noFill/>
          <a:ln>
            <a:noFill/>
          </a:ln>
        </p:spPr>
        <p:txBody>
          <a:bodyPr wrap="square" lIns="91425" tIns="91425" rIns="91425" bIns="91425" anchor="ctr" anchorCtr="0">
            <a:noAutofit/>
          </a:bodyPr>
          <a:lstStyle/>
          <a:p>
            <a:pPr lvl="0" rtl="0">
              <a:spcBef>
                <a:spcPts val="0"/>
              </a:spcBef>
              <a:buNone/>
            </a:pPr>
            <a:r>
              <a:rPr lang="en" sz="2800" b="1">
                <a:solidFill>
                  <a:srgbClr val="046B99"/>
                </a:solidFill>
                <a:latin typeface="Helvetica Neue"/>
                <a:ea typeface="Helvetica Neue"/>
                <a:cs typeface="Helvetica Neue"/>
                <a:sym typeface="Helvetica Neue"/>
              </a:rPr>
              <a:t>18F Brand Colors</a:t>
            </a:r>
          </a:p>
          <a:p>
            <a:pPr lvl="0" rtl="0">
              <a:spcBef>
                <a:spcPts val="0"/>
              </a:spcBef>
              <a:buNone/>
            </a:pPr>
            <a:r>
              <a:rPr lang="en" sz="1800">
                <a:solidFill>
                  <a:srgbClr val="046B99"/>
                </a:solidFill>
                <a:latin typeface="Helvetica Neue"/>
                <a:ea typeface="Helvetica Neue"/>
                <a:cs typeface="Helvetica Neue"/>
                <a:sym typeface="Helvetica Neue"/>
              </a:rPr>
              <a:t>Add these colors to your custom color swatches in Google</a:t>
            </a:r>
          </a:p>
        </p:txBody>
      </p:sp>
      <p:sp>
        <p:nvSpPr>
          <p:cNvPr id="185" name="Shape 185"/>
          <p:cNvSpPr txBox="1"/>
          <p:nvPr/>
        </p:nvSpPr>
        <p:spPr>
          <a:xfrm>
            <a:off x="712075" y="4620875"/>
            <a:ext cx="7098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p>
        </p:txBody>
      </p:sp>
      <p:sp>
        <p:nvSpPr>
          <p:cNvPr id="186" name="Shape 186"/>
          <p:cNvSpPr/>
          <p:nvPr/>
        </p:nvSpPr>
        <p:spPr>
          <a:xfrm>
            <a:off x="794975" y="1589940"/>
            <a:ext cx="808500" cy="808500"/>
          </a:xfrm>
          <a:prstGeom prst="rect">
            <a:avLst/>
          </a:prstGeom>
          <a:solidFill>
            <a:srgbClr val="FFFFFF"/>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800575" y="1589940"/>
            <a:ext cx="808500" cy="808500"/>
          </a:xfrm>
          <a:prstGeom prst="rect">
            <a:avLst/>
          </a:prstGeom>
          <a:solidFill>
            <a:srgbClr val="B3EFFF"/>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2806175" y="1589940"/>
            <a:ext cx="808500" cy="808500"/>
          </a:xfrm>
          <a:prstGeom prst="rect">
            <a:avLst/>
          </a:prstGeom>
          <a:solidFill>
            <a:srgbClr val="00CFFF"/>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3811775" y="1589940"/>
            <a:ext cx="808500" cy="808500"/>
          </a:xfrm>
          <a:prstGeom prst="rect">
            <a:avLst/>
          </a:prstGeom>
          <a:solidFill>
            <a:srgbClr val="046B99"/>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4817375" y="1589940"/>
            <a:ext cx="808500" cy="808500"/>
          </a:xfrm>
          <a:prstGeom prst="rect">
            <a:avLst/>
          </a:prstGeom>
          <a:solidFill>
            <a:srgbClr val="1C304A"/>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1" name="Shape 191"/>
          <p:cNvSpPr txBox="1"/>
          <p:nvPr/>
        </p:nvSpPr>
        <p:spPr>
          <a:xfrm>
            <a:off x="712075" y="2398440"/>
            <a:ext cx="891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White</a:t>
            </a:r>
          </a:p>
          <a:p>
            <a:pPr lvl="0" rtl="0">
              <a:spcBef>
                <a:spcPts val="0"/>
              </a:spcBef>
              <a:buNone/>
            </a:pPr>
            <a:r>
              <a:rPr lang="en" sz="1000">
                <a:latin typeface="Helvetica Neue"/>
                <a:ea typeface="Helvetica Neue"/>
                <a:cs typeface="Helvetica Neue"/>
                <a:sym typeface="Helvetica Neue"/>
              </a:rPr>
              <a:t>#FFFFF</a:t>
            </a:r>
          </a:p>
        </p:txBody>
      </p:sp>
      <p:sp>
        <p:nvSpPr>
          <p:cNvPr id="192" name="Shape 192"/>
          <p:cNvSpPr txBox="1"/>
          <p:nvPr/>
        </p:nvSpPr>
        <p:spPr>
          <a:xfrm>
            <a:off x="1717781" y="2398440"/>
            <a:ext cx="891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Light</a:t>
            </a:r>
          </a:p>
          <a:p>
            <a:pPr lvl="0" rtl="0">
              <a:spcBef>
                <a:spcPts val="0"/>
              </a:spcBef>
              <a:buNone/>
            </a:pPr>
            <a:r>
              <a:rPr lang="en" sz="1000">
                <a:latin typeface="Helvetica Neue"/>
                <a:ea typeface="Helvetica Neue"/>
                <a:cs typeface="Helvetica Neue"/>
                <a:sym typeface="Helvetica Neue"/>
              </a:rPr>
              <a:t>#B3EFFF</a:t>
            </a:r>
          </a:p>
        </p:txBody>
      </p:sp>
      <p:sp>
        <p:nvSpPr>
          <p:cNvPr id="193" name="Shape 193"/>
          <p:cNvSpPr txBox="1"/>
          <p:nvPr/>
        </p:nvSpPr>
        <p:spPr>
          <a:xfrm>
            <a:off x="2723381" y="2398440"/>
            <a:ext cx="891299"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Bright</a:t>
            </a:r>
          </a:p>
          <a:p>
            <a:pPr lvl="0" rtl="0">
              <a:spcBef>
                <a:spcPts val="0"/>
              </a:spcBef>
              <a:buNone/>
            </a:pPr>
            <a:r>
              <a:rPr lang="en" sz="1000">
                <a:latin typeface="Helvetica Neue"/>
                <a:ea typeface="Helvetica Neue"/>
                <a:cs typeface="Helvetica Neue"/>
                <a:sym typeface="Helvetica Neue"/>
              </a:rPr>
              <a:t>#00CFFF</a:t>
            </a:r>
          </a:p>
        </p:txBody>
      </p:sp>
      <p:sp>
        <p:nvSpPr>
          <p:cNvPr id="194" name="Shape 194"/>
          <p:cNvSpPr txBox="1"/>
          <p:nvPr/>
        </p:nvSpPr>
        <p:spPr>
          <a:xfrm>
            <a:off x="3728981" y="2398440"/>
            <a:ext cx="891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Medium</a:t>
            </a:r>
          </a:p>
          <a:p>
            <a:pPr lvl="0" rtl="0">
              <a:spcBef>
                <a:spcPts val="0"/>
              </a:spcBef>
              <a:buNone/>
            </a:pPr>
            <a:r>
              <a:rPr lang="en" sz="1000">
                <a:latin typeface="Helvetica Neue"/>
                <a:ea typeface="Helvetica Neue"/>
                <a:cs typeface="Helvetica Neue"/>
                <a:sym typeface="Helvetica Neue"/>
              </a:rPr>
              <a:t>#046B99</a:t>
            </a:r>
          </a:p>
        </p:txBody>
      </p:sp>
      <p:sp>
        <p:nvSpPr>
          <p:cNvPr id="195" name="Shape 195"/>
          <p:cNvSpPr txBox="1"/>
          <p:nvPr/>
        </p:nvSpPr>
        <p:spPr>
          <a:xfrm>
            <a:off x="4734581" y="2398440"/>
            <a:ext cx="891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Dark</a:t>
            </a:r>
          </a:p>
          <a:p>
            <a:pPr lvl="0" rtl="0">
              <a:spcBef>
                <a:spcPts val="0"/>
              </a:spcBef>
              <a:buNone/>
            </a:pPr>
            <a:r>
              <a:rPr lang="en" sz="1000">
                <a:latin typeface="Helvetica Neue"/>
                <a:ea typeface="Helvetica Neue"/>
                <a:cs typeface="Helvetica Neue"/>
                <a:sym typeface="Helvetica Neue"/>
              </a:rPr>
              <a:t>#1C304A</a:t>
            </a:r>
          </a:p>
        </p:txBody>
      </p:sp>
      <p:sp>
        <p:nvSpPr>
          <p:cNvPr id="196" name="Shape 196"/>
          <p:cNvSpPr/>
          <p:nvPr/>
        </p:nvSpPr>
        <p:spPr>
          <a:xfrm>
            <a:off x="5822975" y="1589940"/>
            <a:ext cx="808500" cy="808500"/>
          </a:xfrm>
          <a:prstGeom prst="rect">
            <a:avLst/>
          </a:prstGeom>
          <a:solidFill>
            <a:srgbClr val="000000"/>
          </a:solidFill>
          <a:ln w="9525" cap="flat" cmpd="sng">
            <a:solidFill>
              <a:srgbClr val="999999"/>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txBox="1"/>
          <p:nvPr/>
        </p:nvSpPr>
        <p:spPr>
          <a:xfrm>
            <a:off x="5740181" y="2398440"/>
            <a:ext cx="891300" cy="454500"/>
          </a:xfrm>
          <a:prstGeom prst="rect">
            <a:avLst/>
          </a:prstGeom>
          <a:noFill/>
          <a:ln>
            <a:noFill/>
          </a:ln>
        </p:spPr>
        <p:txBody>
          <a:bodyPr wrap="square" lIns="91425" tIns="91425" rIns="91425" bIns="91425" anchor="t" anchorCtr="0">
            <a:noAutofit/>
          </a:bodyPr>
          <a:lstStyle/>
          <a:p>
            <a:pPr lvl="0" rtl="0">
              <a:spcBef>
                <a:spcPts val="0"/>
              </a:spcBef>
              <a:buNone/>
            </a:pPr>
            <a:r>
              <a:rPr lang="en" sz="1000" b="1">
                <a:latin typeface="Helvetica Neue"/>
                <a:ea typeface="Helvetica Neue"/>
                <a:cs typeface="Helvetica Neue"/>
                <a:sym typeface="Helvetica Neue"/>
              </a:rPr>
              <a:t>Black</a:t>
            </a:r>
          </a:p>
          <a:p>
            <a:pPr lvl="0" rtl="0">
              <a:spcBef>
                <a:spcPts val="0"/>
              </a:spcBef>
              <a:buNone/>
            </a:pPr>
            <a:r>
              <a:rPr lang="en" sz="1000">
                <a:latin typeface="Helvetica Neue"/>
                <a:ea typeface="Helvetica Neue"/>
                <a:cs typeface="Helvetica Neue"/>
                <a:sym typeface="Helvetica Neue"/>
              </a:rPr>
              <a:t>#000000</a:t>
            </a:r>
          </a:p>
        </p:txBody>
      </p:sp>
      <p:pic>
        <p:nvPicPr>
          <p:cNvPr id="198" name="Shape 198"/>
          <p:cNvPicPr preferRelativeResize="0"/>
          <p:nvPr/>
        </p:nvPicPr>
        <p:blipFill>
          <a:blip r:embed="rId3">
            <a:alphaModFix/>
          </a:blip>
          <a:stretch>
            <a:fillRect/>
          </a:stretch>
        </p:blipFill>
        <p:spPr>
          <a:xfrm>
            <a:off x="7065773" y="1074050"/>
            <a:ext cx="1692974" cy="292797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_1">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201" name="Shape 20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202" name="Shape 20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_2">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205" name="Shape 205"/>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206" name="Shape 206"/>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ivider Blue">
    <p:bg>
      <p:bgPr>
        <a:solidFill>
          <a:srgbClr val="00CFFF"/>
        </a:solidFill>
        <a:effectLst/>
      </p:bgPr>
    </p:bg>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21" name="Shape 21"/>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spcBef>
                <a:spcPts val="0"/>
              </a:spcBef>
              <a:buClr>
                <a:srgbClr val="1C304A"/>
              </a:buClr>
              <a:buSzPct val="100000"/>
              <a:defRPr sz="6000" b="1">
                <a:solidFill>
                  <a:srgbClr val="1C304A"/>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
        <p:nvSpPr>
          <p:cNvPr id="22" name="Shape 22"/>
          <p:cNvSpPr txBox="1">
            <a:spLocks noGrp="1"/>
          </p:cNvSpPr>
          <p:nvPr>
            <p:ph type="subTitle" idx="1"/>
          </p:nvPr>
        </p:nvSpPr>
        <p:spPr>
          <a:xfrm>
            <a:off x="746072" y="292250"/>
            <a:ext cx="5017500" cy="667500"/>
          </a:xfrm>
          <a:prstGeom prst="rect">
            <a:avLst/>
          </a:prstGeom>
        </p:spPr>
        <p:txBody>
          <a:bodyPr wrap="square" lIns="91425" tIns="91425" rIns="91425" bIns="91425" anchor="ctr" anchorCtr="0"/>
          <a:lstStyle>
            <a:lvl1pPr lvl="0" rtl="0">
              <a:spcBef>
                <a:spcPts val="0"/>
              </a:spcBef>
              <a:buNone/>
              <a:defRPr sz="1200" b="1">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a:endParaRPr/>
          </a:p>
        </p:txBody>
      </p:sp>
      <p:pic>
        <p:nvPicPr>
          <p:cNvPr id="23" name="Shape 23" descr="18F-Logo-S.png"/>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Dark Blue">
    <p:bg>
      <p:bgPr>
        <a:solidFill>
          <a:srgbClr val="1C304A"/>
        </a:solidFill>
        <a:effectLst/>
      </p:bgPr>
    </p:bg>
    <p:spTree>
      <p:nvGrpSpPr>
        <p:cNvPr id="1" name="Shape 24"/>
        <p:cNvGrpSpPr/>
        <p:nvPr/>
      </p:nvGrpSpPr>
      <p:grpSpPr>
        <a:xfrm>
          <a:off x="0" y="0"/>
          <a:ext cx="0" cy="0"/>
          <a:chOff x="0" y="0"/>
          <a:chExt cx="0" cy="0"/>
        </a:xfrm>
      </p:grpSpPr>
      <p:sp>
        <p:nvSpPr>
          <p:cNvPr id="25" name="Shape 25"/>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CFFF"/>
                </a:solidFill>
              </a:rPr>
              <a:t>‹#›</a:t>
            </a:fld>
            <a:endParaRPr lang="en" sz="600">
              <a:solidFill>
                <a:srgbClr val="00CFFF"/>
              </a:solidFill>
            </a:endParaRPr>
          </a:p>
        </p:txBody>
      </p:sp>
      <p:sp>
        <p:nvSpPr>
          <p:cNvPr id="26" name="Shape 26"/>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spcBef>
                <a:spcPts val="0"/>
              </a:spcBef>
              <a:buClr>
                <a:srgbClr val="00CFFF"/>
              </a:buClr>
              <a:buSzPct val="100000"/>
              <a:defRPr sz="6000" b="1">
                <a:solidFill>
                  <a:srgbClr val="00CFFF"/>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
        <p:nvSpPr>
          <p:cNvPr id="27" name="Shape 27"/>
          <p:cNvSpPr txBox="1">
            <a:spLocks noGrp="1"/>
          </p:cNvSpPr>
          <p:nvPr>
            <p:ph type="subTitle" idx="1"/>
          </p:nvPr>
        </p:nvSpPr>
        <p:spPr>
          <a:xfrm>
            <a:off x="746072" y="292250"/>
            <a:ext cx="5017500" cy="667500"/>
          </a:xfrm>
          <a:prstGeom prst="rect">
            <a:avLst/>
          </a:prstGeom>
        </p:spPr>
        <p:txBody>
          <a:bodyPr wrap="square"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pic>
        <p:nvPicPr>
          <p:cNvPr id="28" name="Shape 28"/>
          <p:cNvPicPr preferRelativeResize="0"/>
          <p:nvPr/>
        </p:nvPicPr>
        <p:blipFill>
          <a:blip r:embed="rId2">
            <a:alphaModFix/>
          </a:blip>
          <a:stretch>
            <a:fillRect/>
          </a:stretch>
        </p:blipFill>
        <p:spPr>
          <a:xfrm>
            <a:off x="825504" y="4566349"/>
            <a:ext cx="201374" cy="2013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White">
    <p:bg>
      <p:bgPr>
        <a:solidFill>
          <a:srgbClr val="FFFFFF"/>
        </a:solidFill>
        <a:effectLst/>
      </p:bgPr>
    </p:bg>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31" name="Shape 31"/>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spcBef>
                <a:spcPts val="0"/>
              </a:spcBef>
              <a:buClr>
                <a:srgbClr val="1C304A"/>
              </a:buClr>
              <a:buSzPct val="100000"/>
              <a:defRPr sz="6000" b="1">
                <a:solidFill>
                  <a:srgbClr val="1C304A"/>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
        <p:nvSpPr>
          <p:cNvPr id="32" name="Shape 32"/>
          <p:cNvSpPr txBox="1">
            <a:spLocks noGrp="1"/>
          </p:cNvSpPr>
          <p:nvPr>
            <p:ph type="subTitle" idx="1"/>
          </p:nvPr>
        </p:nvSpPr>
        <p:spPr>
          <a:xfrm>
            <a:off x="746072" y="292250"/>
            <a:ext cx="5017500" cy="667500"/>
          </a:xfrm>
          <a:prstGeom prst="rect">
            <a:avLst/>
          </a:prstGeom>
        </p:spPr>
        <p:txBody>
          <a:bodyPr wrap="square" lIns="91425" tIns="91425" rIns="91425" bIns="91425" anchor="ctr" anchorCtr="0"/>
          <a:lstStyle>
            <a:lvl1pPr lvl="0" rtl="0">
              <a:spcBef>
                <a:spcPts val="0"/>
              </a:spcBef>
              <a:buNone/>
              <a:defRPr sz="1200" b="1">
                <a:solidFill>
                  <a:srgbClr val="046B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33" name="Shape 33" descr="18F-Logo-S.png"/>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right - LG quote">
    <p:bg>
      <p:bgPr>
        <a:solidFill>
          <a:srgbClr val="00CFFF"/>
        </a:solidFill>
        <a:effectLst/>
      </p:bgPr>
    </p:bg>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
        <p:nvSpPr>
          <p:cNvPr id="36" name="Shape 36"/>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lnSpc>
                <a:spcPct val="100000"/>
              </a:lnSpc>
              <a:spcBef>
                <a:spcPts val="0"/>
              </a:spcBef>
              <a:buClr>
                <a:srgbClr val="1C304A"/>
              </a:buClr>
              <a:buSzPct val="100000"/>
              <a:defRPr sz="3200" b="1">
                <a:solidFill>
                  <a:srgbClr val="1C304A"/>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White - LG quote">
    <p:bg>
      <p:bgPr>
        <a:solidFill>
          <a:srgbClr val="FFFFFF"/>
        </a:solidFill>
        <a:effectLst/>
      </p:bgPr>
    </p:bg>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712850" y="536206"/>
            <a:ext cx="7386600" cy="3732900"/>
          </a:xfrm>
          <a:prstGeom prst="rect">
            <a:avLst/>
          </a:prstGeom>
        </p:spPr>
        <p:txBody>
          <a:bodyPr wrap="square" lIns="91425" tIns="91425" rIns="91425" bIns="91425" anchor="ctr" anchorCtr="0"/>
          <a:lstStyle>
            <a:lvl1pPr lvl="0" rtl="0">
              <a:lnSpc>
                <a:spcPct val="100000"/>
              </a:lnSpc>
              <a:spcBef>
                <a:spcPts val="0"/>
              </a:spcBef>
              <a:buClr>
                <a:srgbClr val="1C304A"/>
              </a:buClr>
              <a:buSzPct val="100000"/>
              <a:defRPr sz="3200" b="1">
                <a:solidFill>
                  <a:srgbClr val="1C304A"/>
                </a:solidFill>
              </a:defRPr>
            </a:lvl1pPr>
            <a:lvl2pPr lvl="1" algn="ctr" rtl="0">
              <a:spcBef>
                <a:spcPts val="0"/>
              </a:spcBef>
              <a:buClr>
                <a:srgbClr val="1C304A"/>
              </a:buClr>
              <a:buSzPct val="100000"/>
              <a:defRPr sz="6000">
                <a:solidFill>
                  <a:srgbClr val="1C304A"/>
                </a:solidFill>
              </a:defRPr>
            </a:lvl2pPr>
            <a:lvl3pPr lvl="2" algn="ctr" rtl="0">
              <a:spcBef>
                <a:spcPts val="0"/>
              </a:spcBef>
              <a:buClr>
                <a:srgbClr val="1C304A"/>
              </a:buClr>
              <a:buSzPct val="100000"/>
              <a:defRPr sz="6000">
                <a:solidFill>
                  <a:srgbClr val="1C304A"/>
                </a:solidFill>
              </a:defRPr>
            </a:lvl3pPr>
            <a:lvl4pPr lvl="3" algn="ctr" rtl="0">
              <a:spcBef>
                <a:spcPts val="0"/>
              </a:spcBef>
              <a:buClr>
                <a:srgbClr val="1C304A"/>
              </a:buClr>
              <a:buSzPct val="100000"/>
              <a:defRPr sz="6000">
                <a:solidFill>
                  <a:srgbClr val="1C304A"/>
                </a:solidFill>
              </a:defRPr>
            </a:lvl4pPr>
            <a:lvl5pPr lvl="4" algn="ctr" rtl="0">
              <a:spcBef>
                <a:spcPts val="0"/>
              </a:spcBef>
              <a:buClr>
                <a:srgbClr val="1C304A"/>
              </a:buClr>
              <a:buSzPct val="100000"/>
              <a:defRPr sz="6000">
                <a:solidFill>
                  <a:srgbClr val="1C304A"/>
                </a:solidFill>
              </a:defRPr>
            </a:lvl5pPr>
            <a:lvl6pPr lvl="5" algn="ctr" rtl="0">
              <a:spcBef>
                <a:spcPts val="0"/>
              </a:spcBef>
              <a:buClr>
                <a:srgbClr val="1C304A"/>
              </a:buClr>
              <a:buSzPct val="100000"/>
              <a:defRPr sz="6000">
                <a:solidFill>
                  <a:srgbClr val="1C304A"/>
                </a:solidFill>
              </a:defRPr>
            </a:lvl6pPr>
            <a:lvl7pPr lvl="6" algn="ctr" rtl="0">
              <a:spcBef>
                <a:spcPts val="0"/>
              </a:spcBef>
              <a:buClr>
                <a:srgbClr val="1C304A"/>
              </a:buClr>
              <a:buSzPct val="100000"/>
              <a:defRPr sz="6000">
                <a:solidFill>
                  <a:srgbClr val="1C304A"/>
                </a:solidFill>
              </a:defRPr>
            </a:lvl7pPr>
            <a:lvl8pPr lvl="7" algn="ctr" rtl="0">
              <a:spcBef>
                <a:spcPts val="0"/>
              </a:spcBef>
              <a:buClr>
                <a:srgbClr val="1C304A"/>
              </a:buClr>
              <a:buSzPct val="100000"/>
              <a:defRPr sz="6000">
                <a:solidFill>
                  <a:srgbClr val="1C304A"/>
                </a:solidFill>
              </a:defRPr>
            </a:lvl8pPr>
            <a:lvl9pPr lvl="8" algn="ctr" rtl="0">
              <a:spcBef>
                <a:spcPts val="0"/>
              </a:spcBef>
              <a:buClr>
                <a:srgbClr val="1C304A"/>
              </a:buClr>
              <a:buSzPct val="100000"/>
              <a:defRPr sz="6000">
                <a:solidFill>
                  <a:srgbClr val="1C304A"/>
                </a:solidFill>
              </a:defRPr>
            </a:lvl9pPr>
          </a:lstStyle>
          <a:p>
            <a:endParaRPr/>
          </a:p>
        </p:txBody>
      </p:sp>
      <p:sp>
        <p:nvSpPr>
          <p:cNvPr id="39" name="Shape 39"/>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0000"/>
                </a:solidFill>
              </a:rPr>
              <a:t>‹#›</a:t>
            </a:fld>
            <a:endParaRPr lang="en" sz="6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ark - 1 column">
    <p:bg>
      <p:bgPr>
        <a:solidFill>
          <a:srgbClr val="1C304A"/>
        </a:solidFill>
        <a:effectLst/>
      </p:bgPr>
    </p:bg>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712850" y="289401"/>
            <a:ext cx="7386600" cy="844200"/>
          </a:xfrm>
          <a:prstGeom prst="rect">
            <a:avLst/>
          </a:prstGeom>
        </p:spPr>
        <p:txBody>
          <a:bodyPr wrap="square" lIns="91425" tIns="91425" rIns="91425" bIns="91425" anchor="t" anchorCtr="0"/>
          <a:lstStyle>
            <a:lvl1pPr lvl="0" rtl="0">
              <a:lnSpc>
                <a:spcPct val="100000"/>
              </a:lnSpc>
              <a:spcBef>
                <a:spcPts val="0"/>
              </a:spcBef>
              <a:buClr>
                <a:srgbClr val="00CFFF"/>
              </a:buClr>
              <a:buSzPct val="100000"/>
              <a:defRPr sz="2600" b="1">
                <a:solidFill>
                  <a:srgbClr val="00CFFF"/>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42" name="Shape 42"/>
          <p:cNvSpPr txBox="1">
            <a:spLocks noGrp="1"/>
          </p:cNvSpPr>
          <p:nvPr>
            <p:ph type="body" idx="1"/>
          </p:nvPr>
        </p:nvSpPr>
        <p:spPr>
          <a:xfrm>
            <a:off x="623399" y="1654657"/>
            <a:ext cx="7891500" cy="3416400"/>
          </a:xfrm>
          <a:prstGeom prst="rect">
            <a:avLst/>
          </a:prstGeom>
        </p:spPr>
        <p:txBody>
          <a:bodyPr wrap="square" lIns="91425" tIns="91425" rIns="91425" bIns="91425" anchor="t" anchorCtr="0"/>
          <a:lstStyle>
            <a:lvl1pPr lvl="0" rtl="0">
              <a:spcBef>
                <a:spcPts val="0"/>
              </a:spcBef>
              <a:buClr>
                <a:srgbClr val="FFFFFF"/>
              </a:buClr>
              <a:buChar char="●"/>
              <a:defRPr>
                <a:solidFill>
                  <a:srgbClr val="FFFFFF"/>
                </a:solidFill>
              </a:defRPr>
            </a:lvl1pPr>
            <a:lvl2pPr lvl="1" rtl="0">
              <a:spcBef>
                <a:spcPts val="0"/>
              </a:spcBef>
              <a:buClr>
                <a:srgbClr val="FFFFFF"/>
              </a:buClr>
              <a:buChar char="○"/>
              <a:defRPr>
                <a:solidFill>
                  <a:srgbClr val="FFFFFF"/>
                </a:solidFill>
              </a:defRPr>
            </a:lvl2pPr>
            <a:lvl3pPr lvl="2" rtl="0">
              <a:spcBef>
                <a:spcPts val="0"/>
              </a:spcBef>
              <a:buClr>
                <a:srgbClr val="FFFFFF"/>
              </a:buClr>
              <a:buChar char="■"/>
              <a:defRPr>
                <a:solidFill>
                  <a:srgbClr val="FFFFFF"/>
                </a:solidFill>
              </a:defRPr>
            </a:lvl3pPr>
            <a:lvl4pPr lvl="3" rtl="0">
              <a:spcBef>
                <a:spcPts val="0"/>
              </a:spcBef>
              <a:buClr>
                <a:srgbClr val="FFFFFF"/>
              </a:buClr>
              <a:buChar char="●"/>
              <a:defRPr>
                <a:solidFill>
                  <a:srgbClr val="FFFFFF"/>
                </a:solidFill>
              </a:defRPr>
            </a:lvl4pPr>
            <a:lvl5pPr lvl="4" rtl="0">
              <a:spcBef>
                <a:spcPts val="0"/>
              </a:spcBef>
              <a:buClr>
                <a:srgbClr val="FFFFFF"/>
              </a:buClr>
              <a:buChar char="○"/>
              <a:defRPr>
                <a:solidFill>
                  <a:srgbClr val="FFFFFF"/>
                </a:solidFill>
              </a:defRPr>
            </a:lvl5pPr>
            <a:lvl6pPr lvl="5" rtl="0">
              <a:spcBef>
                <a:spcPts val="0"/>
              </a:spcBef>
              <a:buClr>
                <a:srgbClr val="FFFFFF"/>
              </a:buClr>
              <a:buChar char="■"/>
              <a:defRPr>
                <a:solidFill>
                  <a:srgbClr val="FFFFFF"/>
                </a:solidFill>
              </a:defRPr>
            </a:lvl6pPr>
            <a:lvl7pPr lvl="6" rtl="0">
              <a:spcBef>
                <a:spcPts val="0"/>
              </a:spcBef>
              <a:buClr>
                <a:srgbClr val="FFFFFF"/>
              </a:buClr>
              <a:buChar char="●"/>
              <a:defRPr>
                <a:solidFill>
                  <a:srgbClr val="FFFFFF"/>
                </a:solidFill>
              </a:defRPr>
            </a:lvl7pPr>
            <a:lvl8pPr lvl="7" rtl="0">
              <a:spcBef>
                <a:spcPts val="0"/>
              </a:spcBef>
              <a:buClr>
                <a:srgbClr val="FFFFFF"/>
              </a:buClr>
              <a:buChar char="○"/>
              <a:defRPr>
                <a:solidFill>
                  <a:srgbClr val="FFFFFF"/>
                </a:solidFill>
              </a:defRPr>
            </a:lvl8pPr>
            <a:lvl9pPr lvl="8" rtl="0">
              <a:spcBef>
                <a:spcPts val="0"/>
              </a:spcBef>
              <a:buClr>
                <a:srgbClr val="FFFFFF"/>
              </a:buClr>
              <a:buChar char="■"/>
              <a:defRPr>
                <a:solidFill>
                  <a:srgbClr val="FFFFFF"/>
                </a:solidFill>
              </a:defRPr>
            </a:lvl9pPr>
          </a:lstStyle>
          <a:p>
            <a:endParaRPr/>
          </a:p>
        </p:txBody>
      </p:sp>
      <p:sp>
        <p:nvSpPr>
          <p:cNvPr id="43" name="Shape 43"/>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CFFF"/>
                </a:solidFill>
              </a:rPr>
              <a:t>‹#›</a:t>
            </a:fld>
            <a:endParaRPr lang="en" sz="600">
              <a:solidFill>
                <a:srgbClr val="00C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Dark - 2 column">
    <p:bg>
      <p:bgPr>
        <a:solidFill>
          <a:srgbClr val="1C304A"/>
        </a:solid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sz="600">
                <a:solidFill>
                  <a:srgbClr val="00CFFF"/>
                </a:solidFill>
              </a:rPr>
              <a:t>‹#›</a:t>
            </a:fld>
            <a:endParaRPr lang="en" sz="600">
              <a:solidFill>
                <a:srgbClr val="00CFFF"/>
              </a:solidFill>
            </a:endParaRPr>
          </a:p>
        </p:txBody>
      </p:sp>
      <p:sp>
        <p:nvSpPr>
          <p:cNvPr id="46" name="Shape 46"/>
          <p:cNvSpPr txBox="1">
            <a:spLocks noGrp="1"/>
          </p:cNvSpPr>
          <p:nvPr>
            <p:ph type="ctrTitle"/>
          </p:nvPr>
        </p:nvSpPr>
        <p:spPr>
          <a:xfrm>
            <a:off x="718661" y="614726"/>
            <a:ext cx="7386600" cy="844200"/>
          </a:xfrm>
          <a:prstGeom prst="rect">
            <a:avLst/>
          </a:prstGeom>
        </p:spPr>
        <p:txBody>
          <a:bodyPr wrap="square" lIns="91425" tIns="91425" rIns="91425" bIns="91425" anchor="t" anchorCtr="0"/>
          <a:lstStyle>
            <a:lvl1pPr lvl="0" rtl="0">
              <a:lnSpc>
                <a:spcPct val="100000"/>
              </a:lnSpc>
              <a:spcBef>
                <a:spcPts val="0"/>
              </a:spcBef>
              <a:buClr>
                <a:srgbClr val="00CFFF"/>
              </a:buClr>
              <a:buSzPct val="100000"/>
              <a:defRPr sz="2600" b="1">
                <a:solidFill>
                  <a:srgbClr val="00CFFF"/>
                </a:solidFill>
              </a:defRPr>
            </a:lvl1pPr>
            <a:lvl2pPr lvl="1" algn="ctr" rtl="0">
              <a:spcBef>
                <a:spcPts val="0"/>
              </a:spcBef>
              <a:buClr>
                <a:srgbClr val="1C304A"/>
              </a:buClr>
              <a:defRPr>
                <a:solidFill>
                  <a:srgbClr val="1C304A"/>
                </a:solidFill>
              </a:defRPr>
            </a:lvl2pPr>
            <a:lvl3pPr lvl="2" algn="ctr" rtl="0">
              <a:spcBef>
                <a:spcPts val="0"/>
              </a:spcBef>
              <a:buClr>
                <a:srgbClr val="1C304A"/>
              </a:buClr>
              <a:defRPr>
                <a:solidFill>
                  <a:srgbClr val="1C304A"/>
                </a:solidFill>
              </a:defRPr>
            </a:lvl3pPr>
            <a:lvl4pPr lvl="3" algn="ctr" rtl="0">
              <a:spcBef>
                <a:spcPts val="0"/>
              </a:spcBef>
              <a:buClr>
                <a:srgbClr val="1C304A"/>
              </a:buClr>
              <a:defRPr>
                <a:solidFill>
                  <a:srgbClr val="1C304A"/>
                </a:solidFill>
              </a:defRPr>
            </a:lvl4pPr>
            <a:lvl5pPr lvl="4" algn="ctr" rtl="0">
              <a:spcBef>
                <a:spcPts val="0"/>
              </a:spcBef>
              <a:buClr>
                <a:srgbClr val="1C304A"/>
              </a:buClr>
              <a:defRPr>
                <a:solidFill>
                  <a:srgbClr val="1C304A"/>
                </a:solidFill>
              </a:defRPr>
            </a:lvl5pPr>
            <a:lvl6pPr lvl="5" algn="ctr" rtl="0">
              <a:spcBef>
                <a:spcPts val="0"/>
              </a:spcBef>
              <a:buClr>
                <a:srgbClr val="1C304A"/>
              </a:buClr>
              <a:defRPr>
                <a:solidFill>
                  <a:srgbClr val="1C304A"/>
                </a:solidFill>
              </a:defRPr>
            </a:lvl6pPr>
            <a:lvl7pPr lvl="6" algn="ctr" rtl="0">
              <a:spcBef>
                <a:spcPts val="0"/>
              </a:spcBef>
              <a:buClr>
                <a:srgbClr val="1C304A"/>
              </a:buClr>
              <a:defRPr>
                <a:solidFill>
                  <a:srgbClr val="1C304A"/>
                </a:solidFill>
              </a:defRPr>
            </a:lvl7pPr>
            <a:lvl8pPr lvl="7" algn="ctr" rtl="0">
              <a:spcBef>
                <a:spcPts val="0"/>
              </a:spcBef>
              <a:buClr>
                <a:srgbClr val="1C304A"/>
              </a:buClr>
              <a:defRPr>
                <a:solidFill>
                  <a:srgbClr val="1C304A"/>
                </a:solidFill>
              </a:defRPr>
            </a:lvl8pPr>
            <a:lvl9pPr lvl="8" algn="ctr" rtl="0">
              <a:spcBef>
                <a:spcPts val="0"/>
              </a:spcBef>
              <a:buClr>
                <a:srgbClr val="1C304A"/>
              </a:buClr>
              <a:defRPr>
                <a:solidFill>
                  <a:srgbClr val="1C304A"/>
                </a:solidFill>
              </a:defRPr>
            </a:lvl9pPr>
          </a:lstStyle>
          <a:p>
            <a:endParaRPr/>
          </a:p>
        </p:txBody>
      </p:sp>
      <p:sp>
        <p:nvSpPr>
          <p:cNvPr id="47" name="Shape 47"/>
          <p:cNvSpPr txBox="1">
            <a:spLocks noGrp="1"/>
          </p:cNvSpPr>
          <p:nvPr>
            <p:ph type="body" idx="1"/>
          </p:nvPr>
        </p:nvSpPr>
        <p:spPr>
          <a:xfrm>
            <a:off x="697434" y="1714063"/>
            <a:ext cx="3617700" cy="2637600"/>
          </a:xfrm>
          <a:prstGeom prst="rect">
            <a:avLst/>
          </a:prstGeom>
        </p:spPr>
        <p:txBody>
          <a:bodyPr wrap="square" lIns="91425" tIns="91425" rIns="91425" bIns="91425" anchor="t" anchorCtr="0"/>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a:endParaRPr/>
          </a:p>
        </p:txBody>
      </p:sp>
      <p:sp>
        <p:nvSpPr>
          <p:cNvPr id="48" name="Shape 48"/>
          <p:cNvSpPr txBox="1">
            <a:spLocks noGrp="1"/>
          </p:cNvSpPr>
          <p:nvPr>
            <p:ph type="body" idx="2"/>
          </p:nvPr>
        </p:nvSpPr>
        <p:spPr>
          <a:xfrm>
            <a:off x="4675869" y="1737313"/>
            <a:ext cx="3617699" cy="2637600"/>
          </a:xfrm>
          <a:prstGeom prst="rect">
            <a:avLst/>
          </a:prstGeom>
        </p:spPr>
        <p:txBody>
          <a:bodyPr wrap="square" lIns="91425" tIns="91425" rIns="91425" bIns="91425" anchor="t" anchorCtr="0"/>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a:endParaRPr/>
          </a:p>
        </p:txBody>
      </p:sp>
      <p:sp>
        <p:nvSpPr>
          <p:cNvPr id="49" name="Shape 49"/>
          <p:cNvSpPr txBox="1">
            <a:spLocks noGrp="1"/>
          </p:cNvSpPr>
          <p:nvPr>
            <p:ph type="subTitle" idx="3"/>
          </p:nvPr>
        </p:nvSpPr>
        <p:spPr>
          <a:xfrm>
            <a:off x="718647" y="292250"/>
            <a:ext cx="5017500" cy="667500"/>
          </a:xfrm>
          <a:prstGeom prst="rect">
            <a:avLst/>
          </a:prstGeom>
        </p:spPr>
        <p:txBody>
          <a:bodyPr wrap="square" lIns="91425" tIns="91425" rIns="91425" bIns="91425" anchor="ctr" anchorCtr="0"/>
          <a:lstStyle>
            <a:lvl1pPr lvl="0" rtl="0">
              <a:spcBef>
                <a:spcPts val="0"/>
              </a:spcBef>
              <a:buNone/>
              <a:defRPr sz="1200" b="1">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1"/>
              </a:buClr>
              <a:buSzPct val="100000"/>
              <a:buFont typeface="Helvetica Neue"/>
              <a:buNone/>
              <a:defRPr sz="2600">
                <a:solidFill>
                  <a:schemeClr val="dk1"/>
                </a:solidFill>
                <a:latin typeface="Helvetica Neue"/>
                <a:ea typeface="Helvetica Neue"/>
                <a:cs typeface="Helvetica Neue"/>
                <a:sym typeface="Helvetica Neue"/>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SzPct val="100000"/>
              <a:buFont typeface="Helvetica Neue"/>
              <a:buChar char="●"/>
              <a:defRPr sz="1800">
                <a:latin typeface="Helvetica Neue"/>
                <a:ea typeface="Helvetica Neue"/>
                <a:cs typeface="Helvetica Neue"/>
                <a:sym typeface="Helvetica Neue"/>
              </a:defRPr>
            </a:lvl1pPr>
            <a:lvl2pPr lvl="1" rtl="0">
              <a:lnSpc>
                <a:spcPct val="115000"/>
              </a:lnSpc>
              <a:spcBef>
                <a:spcPts val="0"/>
              </a:spcBef>
              <a:spcAft>
                <a:spcPts val="1600"/>
              </a:spcAft>
              <a:buFont typeface="Helvetica Neue"/>
              <a:buChar char="○"/>
              <a:defRPr>
                <a:latin typeface="Helvetica Neue"/>
                <a:ea typeface="Helvetica Neue"/>
                <a:cs typeface="Helvetica Neue"/>
                <a:sym typeface="Helvetica Neue"/>
              </a:defRPr>
            </a:lvl2pPr>
            <a:lvl3pPr lvl="2" rtl="0">
              <a:lnSpc>
                <a:spcPct val="115000"/>
              </a:lnSpc>
              <a:spcBef>
                <a:spcPts val="0"/>
              </a:spcBef>
              <a:spcAft>
                <a:spcPts val="1600"/>
              </a:spcAft>
              <a:buFont typeface="Helvetica Neue"/>
              <a:buChar char="■"/>
              <a:defRPr>
                <a:latin typeface="Helvetica Neue"/>
                <a:ea typeface="Helvetica Neue"/>
                <a:cs typeface="Helvetica Neue"/>
                <a:sym typeface="Helvetica Neue"/>
              </a:defRPr>
            </a:lvl3pPr>
            <a:lvl4pPr lvl="3" rtl="0">
              <a:lnSpc>
                <a:spcPct val="115000"/>
              </a:lnSpc>
              <a:spcBef>
                <a:spcPts val="0"/>
              </a:spcBef>
              <a:spcAft>
                <a:spcPts val="1600"/>
              </a:spcAft>
              <a:buSzPct val="100000"/>
              <a:buFont typeface="Helvetica Neue"/>
              <a:buChar char="●"/>
              <a:defRPr sz="1200">
                <a:latin typeface="Helvetica Neue"/>
                <a:ea typeface="Helvetica Neue"/>
                <a:cs typeface="Helvetica Neue"/>
                <a:sym typeface="Helvetica Neue"/>
              </a:defRPr>
            </a:lvl4pPr>
            <a:lvl5pPr lvl="4" rtl="0">
              <a:lnSpc>
                <a:spcPct val="115000"/>
              </a:lnSpc>
              <a:spcBef>
                <a:spcPts val="0"/>
              </a:spcBef>
              <a:spcAft>
                <a:spcPts val="1600"/>
              </a:spcAft>
              <a:buSzPct val="100000"/>
              <a:buFont typeface="Helvetica Neue"/>
              <a:buChar char="○"/>
              <a:defRPr sz="1000">
                <a:latin typeface="Helvetica Neue"/>
                <a:ea typeface="Helvetica Neue"/>
                <a:cs typeface="Helvetica Neue"/>
                <a:sym typeface="Helvetica Neue"/>
              </a:defRPr>
            </a:lvl5pPr>
            <a:lvl6pPr lvl="5" rtl="0">
              <a:lnSpc>
                <a:spcPct val="115000"/>
              </a:lnSpc>
              <a:spcBef>
                <a:spcPts val="0"/>
              </a:spcBef>
              <a:spcAft>
                <a:spcPts val="1600"/>
              </a:spcAft>
              <a:buSzPct val="100000"/>
              <a:buFont typeface="Helvetica Neue"/>
              <a:buChar char="■"/>
              <a:defRPr sz="800">
                <a:latin typeface="Helvetica Neue"/>
                <a:ea typeface="Helvetica Neue"/>
                <a:cs typeface="Helvetica Neue"/>
                <a:sym typeface="Helvetica Neue"/>
              </a:defRPr>
            </a:lvl6pPr>
            <a:lvl7pPr lvl="6" rtl="0">
              <a:lnSpc>
                <a:spcPct val="115000"/>
              </a:lnSpc>
              <a:spcBef>
                <a:spcPts val="0"/>
              </a:spcBef>
              <a:spcAft>
                <a:spcPts val="1600"/>
              </a:spcAft>
              <a:buSzPct val="100000"/>
              <a:buFont typeface="Helvetica Neue"/>
              <a:buChar char="●"/>
              <a:defRPr sz="800">
                <a:latin typeface="Helvetica Neue"/>
                <a:ea typeface="Helvetica Neue"/>
                <a:cs typeface="Helvetica Neue"/>
                <a:sym typeface="Helvetica Neue"/>
              </a:defRPr>
            </a:lvl7pPr>
            <a:lvl8pPr lvl="7" rtl="0">
              <a:lnSpc>
                <a:spcPct val="115000"/>
              </a:lnSpc>
              <a:spcBef>
                <a:spcPts val="0"/>
              </a:spcBef>
              <a:spcAft>
                <a:spcPts val="1600"/>
              </a:spcAft>
              <a:buSzPct val="100000"/>
              <a:buFont typeface="Helvetica Neue"/>
              <a:buChar char="○"/>
              <a:defRPr sz="800">
                <a:latin typeface="Helvetica Neue"/>
                <a:ea typeface="Helvetica Neue"/>
                <a:cs typeface="Helvetica Neue"/>
                <a:sym typeface="Helvetica Neue"/>
              </a:defRPr>
            </a:lvl8pPr>
            <a:lvl9pPr lvl="8" rtl="0">
              <a:lnSpc>
                <a:spcPct val="115000"/>
              </a:lnSpc>
              <a:spcBef>
                <a:spcPts val="0"/>
              </a:spcBef>
              <a:spcAft>
                <a:spcPts val="1600"/>
              </a:spcAft>
              <a:buSzPct val="100000"/>
              <a:buFont typeface="Helvetica Neue"/>
              <a:buChar char="■"/>
              <a:defRPr sz="800">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Helvetica Neue"/>
                <a:ea typeface="Helvetica Neue"/>
                <a:cs typeface="Helvetica Neue"/>
                <a:sym typeface="Helvetica Neue"/>
              </a:rPr>
              <a:t>‹#›</a:t>
            </a:fld>
            <a:endParaRPr lang="en" sz="1000">
              <a:solidFill>
                <a:schemeClr val="dk2"/>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4" Type="http://schemas.openxmlformats.org/officeDocument/2006/relationships/image" Target="../media/image44.jpg"/><Relationship Id="rId5" Type="http://schemas.openxmlformats.org/officeDocument/2006/relationships/image" Target="../media/image45.jp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4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718450" y="525025"/>
            <a:ext cx="8103900" cy="1651800"/>
          </a:xfrm>
          <a:prstGeom prst="rect">
            <a:avLst/>
          </a:prstGeom>
        </p:spPr>
        <p:txBody>
          <a:bodyPr wrap="square" lIns="91425" tIns="91425" rIns="91425" bIns="91425" anchor="t" anchorCtr="0">
            <a:noAutofit/>
          </a:bodyPr>
          <a:lstStyle/>
          <a:p>
            <a:pPr lvl="0" rtl="0">
              <a:spcBef>
                <a:spcPts val="0"/>
              </a:spcBef>
              <a:buNone/>
            </a:pPr>
            <a:r>
              <a:rPr lang="en" dirty="0" smtClean="0">
                <a:solidFill>
                  <a:srgbClr val="FFFFFF"/>
                </a:solidFill>
              </a:rPr>
              <a:t>Part 1: What is human-centered design?</a:t>
            </a:r>
            <a:endParaRPr lang="en" dirty="0">
              <a:solidFill>
                <a:srgbClr val="FFFFFF"/>
              </a:solidFill>
            </a:endParaRPr>
          </a:p>
        </p:txBody>
      </p:sp>
      <p:sp>
        <p:nvSpPr>
          <p:cNvPr id="212" name="Shape 212"/>
          <p:cNvSpPr txBox="1">
            <a:spLocks noGrp="1"/>
          </p:cNvSpPr>
          <p:nvPr>
            <p:ph type="subTitle" idx="1"/>
          </p:nvPr>
        </p:nvSpPr>
        <p:spPr>
          <a:xfrm>
            <a:off x="735280" y="2270704"/>
            <a:ext cx="4389300" cy="792600"/>
          </a:xfrm>
          <a:prstGeom prst="rect">
            <a:avLst/>
          </a:prstGeom>
        </p:spPr>
        <p:txBody>
          <a:bodyPr wrap="square" lIns="91425" tIns="91425" rIns="91425" bIns="91425" anchor="t" anchorCtr="0">
            <a:noAutofit/>
          </a:bodyPr>
          <a:lstStyle/>
          <a:p>
            <a:pPr lvl="0" rtl="0">
              <a:spcBef>
                <a:spcPts val="0"/>
              </a:spcBef>
              <a:buNone/>
            </a:pPr>
            <a:r>
              <a:rPr lang="en" dirty="0" smtClean="0"/>
              <a:t>Colin MacArthur</a:t>
            </a:r>
            <a:endParaRPr lang="en" dirty="0"/>
          </a:p>
        </p:txBody>
      </p:sp>
      <p:sp>
        <p:nvSpPr>
          <p:cNvPr id="213" name="Shape 213"/>
          <p:cNvSpPr txBox="1">
            <a:spLocks noGrp="1"/>
          </p:cNvSpPr>
          <p:nvPr>
            <p:ph type="sldNum" idx="4294967295"/>
          </p:nvPr>
        </p:nvSpPr>
        <p:spPr>
          <a:xfrm>
            <a:off x="8472457" y="4663216"/>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a:t>
            </a:fld>
            <a:endParaRPr lang="en"/>
          </a:p>
        </p:txBody>
      </p:sp>
      <p:sp>
        <p:nvSpPr>
          <p:cNvPr id="214" name="Shape 214"/>
          <p:cNvSpPr txBox="1">
            <a:spLocks noGrp="1"/>
          </p:cNvSpPr>
          <p:nvPr>
            <p:ph type="subTitle" idx="2"/>
          </p:nvPr>
        </p:nvSpPr>
        <p:spPr>
          <a:xfrm>
            <a:off x="1190575" y="4444054"/>
            <a:ext cx="2736000" cy="261900"/>
          </a:xfrm>
          <a:prstGeom prst="rect">
            <a:avLst/>
          </a:prstGeom>
        </p:spPr>
        <p:txBody>
          <a:bodyPr wrap="square" lIns="91425" tIns="91425" rIns="91425" bIns="91425" anchor="t" anchorCtr="0">
            <a:noAutofit/>
          </a:bodyPr>
          <a:lstStyle/>
          <a:p>
            <a:pPr lvl="0" rtl="0">
              <a:spcBef>
                <a:spcPts val="0"/>
              </a:spcBef>
              <a:buNone/>
            </a:pPr>
            <a:r>
              <a:rPr lang="en" dirty="0" smtClean="0"/>
              <a:t>in partnership with the U.S. Forest Service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Human-centered design versus business analysis?</a:t>
            </a:r>
          </a:p>
        </p:txBody>
      </p:sp>
      <p:pic>
        <p:nvPicPr>
          <p:cNvPr id="260" name="Shape 260"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4" name="Group 3" descr="Human-centered design exceeds at identifying users, their needs, flow and designing interfaces for them. Business analysis exceeds at identifying stakeholders, their process, business process and data architecture." title="Table comparing human-centered design and business analysis"/>
          <p:cNvGrpSpPr/>
          <p:nvPr/>
        </p:nvGrpSpPr>
        <p:grpSpPr>
          <a:xfrm>
            <a:off x="2012100" y="0"/>
            <a:ext cx="5373300" cy="5143450"/>
            <a:chOff x="2012100" y="0"/>
            <a:chExt cx="5373300" cy="5143450"/>
          </a:xfrm>
        </p:grpSpPr>
        <p:sp>
          <p:nvSpPr>
            <p:cNvPr id="265" name="Shape 265"/>
            <p:cNvSpPr/>
            <p:nvPr/>
          </p:nvSpPr>
          <p:spPr>
            <a:xfrm>
              <a:off x="2012100" y="3470108"/>
              <a:ext cx="2559900" cy="836700"/>
            </a:xfrm>
            <a:prstGeom prst="rect">
              <a:avLst/>
            </a:prstGeom>
            <a:solidFill>
              <a:srgbClr val="00CFFF">
                <a:alpha val="79620"/>
              </a:srgbClr>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latin typeface="Helvetica Neue"/>
                  <a:ea typeface="Helvetica Neue"/>
                  <a:cs typeface="Helvetica Neue"/>
                  <a:sym typeface="Helvetica Neue"/>
                </a:rPr>
                <a:t>User needs</a:t>
              </a:r>
            </a:p>
          </p:txBody>
        </p:sp>
        <p:sp>
          <p:nvSpPr>
            <p:cNvPr id="266" name="Shape 266"/>
            <p:cNvSpPr/>
            <p:nvPr/>
          </p:nvSpPr>
          <p:spPr>
            <a:xfrm>
              <a:off x="4572000" y="3470108"/>
              <a:ext cx="2559900" cy="836700"/>
            </a:xfrm>
            <a:prstGeom prst="rect">
              <a:avLst/>
            </a:prstGeom>
            <a:solidFill>
              <a:srgbClr val="CCCCCC"/>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solidFill>
                    <a:schemeClr val="dk1"/>
                  </a:solidFill>
                  <a:latin typeface="Helvetica Neue"/>
                  <a:ea typeface="Helvetica Neue"/>
                  <a:cs typeface="Helvetica Neue"/>
                  <a:sym typeface="Helvetica Neue"/>
                </a:rPr>
                <a:t>Business goals</a:t>
              </a:r>
            </a:p>
          </p:txBody>
        </p:sp>
        <p:sp>
          <p:nvSpPr>
            <p:cNvPr id="267" name="Shape 267"/>
            <p:cNvSpPr/>
            <p:nvPr/>
          </p:nvSpPr>
          <p:spPr>
            <a:xfrm>
              <a:off x="2012100" y="2633466"/>
              <a:ext cx="2559900" cy="836700"/>
            </a:xfrm>
            <a:prstGeom prst="rect">
              <a:avLst/>
            </a:prstGeom>
            <a:solidFill>
              <a:srgbClr val="00CFFF">
                <a:alpha val="48850"/>
              </a:srgbClr>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Helvetica Neue"/>
                  <a:ea typeface="Helvetica Neue"/>
                  <a:cs typeface="Helvetica Neue"/>
                  <a:sym typeface="Helvetica Neue"/>
                </a:rPr>
                <a:t>User flow</a:t>
              </a:r>
            </a:p>
          </p:txBody>
        </p:sp>
        <p:sp>
          <p:nvSpPr>
            <p:cNvPr id="268" name="Shape 268"/>
            <p:cNvSpPr/>
            <p:nvPr/>
          </p:nvSpPr>
          <p:spPr>
            <a:xfrm>
              <a:off x="2012100" y="4306750"/>
              <a:ext cx="2559900" cy="836700"/>
            </a:xfrm>
            <a:prstGeom prst="rect">
              <a:avLst/>
            </a:prstGeom>
            <a:solidFill>
              <a:srgbClr val="00CFFF"/>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Helvetica Neue"/>
                  <a:ea typeface="Helvetica Neue"/>
                  <a:cs typeface="Helvetica Neue"/>
                  <a:sym typeface="Helvetica Neue"/>
                </a:rPr>
                <a:t>Users</a:t>
              </a:r>
            </a:p>
          </p:txBody>
        </p:sp>
        <p:sp>
          <p:nvSpPr>
            <p:cNvPr id="269" name="Shape 269"/>
            <p:cNvSpPr/>
            <p:nvPr/>
          </p:nvSpPr>
          <p:spPr>
            <a:xfrm>
              <a:off x="4572000" y="4306750"/>
              <a:ext cx="2559900" cy="836700"/>
            </a:xfrm>
            <a:prstGeom prst="rect">
              <a:avLst/>
            </a:prstGeom>
            <a:solidFill>
              <a:srgbClr val="B7B7B7"/>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latin typeface="Helvetica Neue"/>
                  <a:ea typeface="Helvetica Neue"/>
                  <a:cs typeface="Helvetica Neue"/>
                  <a:sym typeface="Helvetica Neue"/>
                </a:rPr>
                <a:t>Stakeholders</a:t>
              </a:r>
            </a:p>
          </p:txBody>
        </p:sp>
        <p:sp>
          <p:nvSpPr>
            <p:cNvPr id="270" name="Shape 270"/>
            <p:cNvSpPr/>
            <p:nvPr/>
          </p:nvSpPr>
          <p:spPr>
            <a:xfrm>
              <a:off x="4572000" y="2633466"/>
              <a:ext cx="2559900" cy="836700"/>
            </a:xfrm>
            <a:prstGeom prst="rect">
              <a:avLst/>
            </a:prstGeom>
            <a:solidFill>
              <a:srgbClr val="D9D9D9"/>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solidFill>
                    <a:schemeClr val="dk1"/>
                  </a:solidFill>
                  <a:latin typeface="Helvetica Neue"/>
                  <a:ea typeface="Helvetica Neue"/>
                  <a:cs typeface="Helvetica Neue"/>
                  <a:sym typeface="Helvetica Neue"/>
                </a:rPr>
                <a:t>Business process</a:t>
              </a:r>
            </a:p>
          </p:txBody>
        </p:sp>
        <p:sp>
          <p:nvSpPr>
            <p:cNvPr id="271" name="Shape 271"/>
            <p:cNvSpPr/>
            <p:nvPr/>
          </p:nvSpPr>
          <p:spPr>
            <a:xfrm>
              <a:off x="4572000" y="1796824"/>
              <a:ext cx="2559900" cy="836700"/>
            </a:xfrm>
            <a:prstGeom prst="rect">
              <a:avLst/>
            </a:prstGeom>
            <a:solidFill>
              <a:srgbClr val="EFEFEF"/>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dirty="0">
                  <a:solidFill>
                    <a:schemeClr val="dk1"/>
                  </a:solidFill>
                  <a:latin typeface="Helvetica Neue"/>
                  <a:ea typeface="Helvetica Neue"/>
                  <a:cs typeface="Helvetica Neue"/>
                  <a:sym typeface="Helvetica Neue"/>
                </a:rPr>
                <a:t>Data architecture</a:t>
              </a:r>
            </a:p>
          </p:txBody>
        </p:sp>
        <p:sp>
          <p:nvSpPr>
            <p:cNvPr id="272" name="Shape 272"/>
            <p:cNvSpPr/>
            <p:nvPr/>
          </p:nvSpPr>
          <p:spPr>
            <a:xfrm>
              <a:off x="2012100" y="1796824"/>
              <a:ext cx="2559900" cy="836700"/>
            </a:xfrm>
            <a:prstGeom prst="rect">
              <a:avLst/>
            </a:prstGeom>
            <a:solidFill>
              <a:srgbClr val="00CFFF">
                <a:alpha val="19620"/>
              </a:srgbClr>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solidFill>
                    <a:schemeClr val="dk1"/>
                  </a:solidFill>
                  <a:latin typeface="Helvetica Neue"/>
                  <a:ea typeface="Helvetica Neue"/>
                  <a:cs typeface="Helvetica Neue"/>
                  <a:sym typeface="Helvetica Neue"/>
                </a:rPr>
                <a:t>Interface design</a:t>
              </a:r>
            </a:p>
          </p:txBody>
        </p:sp>
        <p:cxnSp>
          <p:nvCxnSpPr>
            <p:cNvPr id="273" name="Shape 273"/>
            <p:cNvCxnSpPr/>
            <p:nvPr/>
          </p:nvCxnSpPr>
          <p:spPr>
            <a:xfrm>
              <a:off x="4572000" y="783450"/>
              <a:ext cx="0" cy="4326000"/>
            </a:xfrm>
            <a:prstGeom prst="straightConnector1">
              <a:avLst/>
            </a:prstGeom>
            <a:noFill/>
            <a:ln w="9525" cap="flat" cmpd="sng">
              <a:solidFill>
                <a:srgbClr val="D9D9D9"/>
              </a:solidFill>
              <a:prstDash val="solid"/>
              <a:round/>
              <a:headEnd type="none" w="lg" len="lg"/>
              <a:tailEnd type="none" w="lg" len="lg"/>
            </a:ln>
          </p:spPr>
        </p:cxnSp>
        <p:sp>
          <p:nvSpPr>
            <p:cNvPr id="274" name="Shape 274"/>
            <p:cNvSpPr txBox="1"/>
            <p:nvPr/>
          </p:nvSpPr>
          <p:spPr>
            <a:xfrm>
              <a:off x="2057250" y="866475"/>
              <a:ext cx="2469600" cy="8367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Human-centered design strengths</a:t>
              </a:r>
            </a:p>
          </p:txBody>
        </p:sp>
        <p:sp>
          <p:nvSpPr>
            <p:cNvPr id="275" name="Shape 275"/>
            <p:cNvSpPr txBox="1"/>
            <p:nvPr/>
          </p:nvSpPr>
          <p:spPr>
            <a:xfrm>
              <a:off x="4617150" y="925200"/>
              <a:ext cx="2469600" cy="8367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Business analysis strengths</a:t>
              </a:r>
            </a:p>
          </p:txBody>
        </p:sp>
        <p:sp>
          <p:nvSpPr>
            <p:cNvPr id="276" name="Shape 276"/>
            <p:cNvSpPr txBox="1"/>
            <p:nvPr/>
          </p:nvSpPr>
          <p:spPr>
            <a:xfrm>
              <a:off x="2012100" y="0"/>
              <a:ext cx="5373300" cy="836700"/>
            </a:xfrm>
            <a:prstGeom prst="rect">
              <a:avLst/>
            </a:prstGeom>
            <a:noFill/>
            <a:ln>
              <a:noFill/>
            </a:ln>
          </p:spPr>
          <p:txBody>
            <a:bodyPr wrap="square" lIns="91425" tIns="91425" rIns="91425" bIns="91425" anchor="ctr" anchorCtr="0">
              <a:noAutofit/>
            </a:bodyPr>
            <a:lstStyle/>
            <a:p>
              <a:pPr lvl="0" rtl="0">
                <a:spcBef>
                  <a:spcPts val="0"/>
                </a:spcBef>
                <a:buNone/>
              </a:pPr>
              <a:r>
                <a:rPr lang="en" sz="3200" b="1" dirty="0">
                  <a:solidFill>
                    <a:srgbClr val="1C304A"/>
                  </a:solidFill>
                  <a:latin typeface="Helvetica Neue"/>
                  <a:ea typeface="Helvetica Neue"/>
                  <a:cs typeface="Helvetica Neue"/>
                  <a:sym typeface="Helvetica Neue"/>
                </a:rPr>
                <a:t>Complementary tool sets</a:t>
              </a:r>
            </a:p>
          </p:txBody>
        </p:sp>
      </p:grpSp>
      <p:sp>
        <p:nvSpPr>
          <p:cNvPr id="2" name="Title 1" hidden="1"/>
          <p:cNvSpPr>
            <a:spLocks noGrp="1"/>
          </p:cNvSpPr>
          <p:nvPr>
            <p:ph type="ctrTitle"/>
          </p:nvPr>
        </p:nvSpPr>
        <p:spPr/>
        <p:txBody>
          <a:bodyPr/>
          <a:lstStyle/>
          <a:p>
            <a:r>
              <a:rPr lang="en-US" dirty="0" smtClean="0"/>
              <a:t>Business analysis vs. human-centered</a:t>
            </a:r>
            <a:r>
              <a:rPr lang="en-US" baseline="0" dirty="0" smtClean="0"/>
              <a:t> design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718661" y="614726"/>
            <a:ext cx="7386600" cy="844200"/>
          </a:xfrm>
          <a:prstGeom prst="rect">
            <a:avLst/>
          </a:prstGeom>
        </p:spPr>
        <p:txBody>
          <a:bodyPr wrap="square" lIns="91425" tIns="91425" rIns="91425" bIns="91425" anchor="t" anchorCtr="0">
            <a:noAutofit/>
          </a:bodyPr>
          <a:lstStyle/>
          <a:p>
            <a:pPr lvl="0">
              <a:spcBef>
                <a:spcPts val="0"/>
              </a:spcBef>
              <a:buNone/>
            </a:pPr>
            <a:r>
              <a:rPr lang="en" dirty="0"/>
              <a:t>Four tenets of human-centered design:</a:t>
            </a:r>
          </a:p>
        </p:txBody>
      </p:sp>
      <p:sp>
        <p:nvSpPr>
          <p:cNvPr id="282" name="Shape 282"/>
          <p:cNvSpPr txBox="1">
            <a:spLocks noGrp="1"/>
          </p:cNvSpPr>
          <p:nvPr>
            <p:ph type="subTitle" idx="1"/>
          </p:nvPr>
        </p:nvSpPr>
        <p:spPr>
          <a:xfrm>
            <a:off x="718647" y="292250"/>
            <a:ext cx="5017500" cy="667500"/>
          </a:xfrm>
          <a:prstGeom prst="rect">
            <a:avLst/>
          </a:prstGeom>
        </p:spPr>
        <p:txBody>
          <a:bodyPr wrap="square" lIns="91425" tIns="91425" rIns="91425" bIns="91425" anchor="ctr" anchorCtr="0">
            <a:noAutofit/>
          </a:bodyPr>
          <a:lstStyle/>
          <a:p>
            <a:pPr lvl="0">
              <a:spcBef>
                <a:spcPts val="0"/>
              </a:spcBef>
              <a:buNone/>
            </a:pPr>
            <a:endParaRPr/>
          </a:p>
        </p:txBody>
      </p:sp>
      <p:sp>
        <p:nvSpPr>
          <p:cNvPr id="283" name="Shape 283"/>
          <p:cNvSpPr txBox="1">
            <a:spLocks noGrp="1"/>
          </p:cNvSpPr>
          <p:nvPr>
            <p:ph type="body" idx="2"/>
          </p:nvPr>
        </p:nvSpPr>
        <p:spPr>
          <a:xfrm>
            <a:off x="873513" y="3007750"/>
            <a:ext cx="1278900" cy="821100"/>
          </a:xfrm>
          <a:prstGeom prst="rect">
            <a:avLst/>
          </a:prstGeom>
        </p:spPr>
        <p:txBody>
          <a:bodyPr wrap="square" lIns="91425" tIns="91425" rIns="91425" bIns="91425" anchor="t" anchorCtr="0">
            <a:noAutofit/>
          </a:bodyPr>
          <a:lstStyle/>
          <a:p>
            <a:pPr lvl="0">
              <a:spcBef>
                <a:spcPts val="0"/>
              </a:spcBef>
              <a:buNone/>
            </a:pPr>
            <a:r>
              <a:rPr lang="en"/>
              <a:t>Put people before technology.</a:t>
            </a:r>
          </a:p>
        </p:txBody>
      </p:sp>
      <p:sp>
        <p:nvSpPr>
          <p:cNvPr id="284" name="Shape 284"/>
          <p:cNvSpPr txBox="1">
            <a:spLocks noGrp="1"/>
          </p:cNvSpPr>
          <p:nvPr>
            <p:ph type="body" idx="3"/>
          </p:nvPr>
        </p:nvSpPr>
        <p:spPr>
          <a:xfrm>
            <a:off x="2403713" y="3007750"/>
            <a:ext cx="1278900" cy="821100"/>
          </a:xfrm>
          <a:prstGeom prst="rect">
            <a:avLst/>
          </a:prstGeom>
        </p:spPr>
        <p:txBody>
          <a:bodyPr wrap="square" lIns="91425" tIns="91425" rIns="91425" bIns="91425" anchor="t" anchorCtr="0">
            <a:noAutofit/>
          </a:bodyPr>
          <a:lstStyle/>
          <a:p>
            <a:pPr lvl="0">
              <a:spcBef>
                <a:spcPts val="0"/>
              </a:spcBef>
              <a:buNone/>
            </a:pPr>
            <a:r>
              <a:rPr lang="en"/>
              <a:t>Conduct design research.</a:t>
            </a:r>
          </a:p>
        </p:txBody>
      </p:sp>
      <p:sp>
        <p:nvSpPr>
          <p:cNvPr id="285" name="Shape 285"/>
          <p:cNvSpPr txBox="1">
            <a:spLocks noGrp="1"/>
          </p:cNvSpPr>
          <p:nvPr>
            <p:ph type="body" idx="4"/>
          </p:nvPr>
        </p:nvSpPr>
        <p:spPr>
          <a:xfrm>
            <a:off x="3933913" y="3007750"/>
            <a:ext cx="1278900" cy="821100"/>
          </a:xfrm>
          <a:prstGeom prst="rect">
            <a:avLst/>
          </a:prstGeom>
        </p:spPr>
        <p:txBody>
          <a:bodyPr wrap="square" lIns="91425" tIns="91425" rIns="91425" bIns="91425" anchor="t" anchorCtr="0">
            <a:noAutofit/>
          </a:bodyPr>
          <a:lstStyle/>
          <a:p>
            <a:pPr lvl="0">
              <a:spcBef>
                <a:spcPts val="0"/>
              </a:spcBef>
              <a:buNone/>
            </a:pPr>
            <a:r>
              <a:rPr lang="en" dirty="0"/>
              <a:t>Focus on common user needs.</a:t>
            </a:r>
          </a:p>
        </p:txBody>
      </p:sp>
      <p:sp>
        <p:nvSpPr>
          <p:cNvPr id="286" name="Shape 286"/>
          <p:cNvSpPr txBox="1">
            <a:spLocks noGrp="1"/>
          </p:cNvSpPr>
          <p:nvPr>
            <p:ph type="body" idx="5"/>
          </p:nvPr>
        </p:nvSpPr>
        <p:spPr>
          <a:xfrm>
            <a:off x="5464113" y="3007750"/>
            <a:ext cx="1278900" cy="821100"/>
          </a:xfrm>
          <a:prstGeom prst="rect">
            <a:avLst/>
          </a:prstGeom>
        </p:spPr>
        <p:txBody>
          <a:bodyPr wrap="square" lIns="91425" tIns="91425" rIns="91425" bIns="91425" anchor="t" anchorCtr="0">
            <a:noAutofit/>
          </a:bodyPr>
          <a:lstStyle/>
          <a:p>
            <a:pPr lvl="0">
              <a:spcBef>
                <a:spcPts val="0"/>
              </a:spcBef>
              <a:buNone/>
            </a:pPr>
            <a:r>
              <a:rPr lang="en"/>
              <a:t>Only accept proof in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t>Examples from </a:t>
            </a:r>
            <a:r>
              <a:rPr lang="en" dirty="0" err="1"/>
              <a:t>ePermit</a:t>
            </a:r>
            <a:r>
              <a:rPr lang="en" dirty="0"/>
              <a:t> along the way.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97"/>
        <p:cNvGrpSpPr/>
        <p:nvPr/>
      </p:nvGrpSpPr>
      <p:grpSpPr>
        <a:xfrm>
          <a:off x="0" y="0"/>
          <a:ext cx="0" cy="0"/>
          <a:chOff x="0" y="0"/>
          <a:chExt cx="0" cy="0"/>
        </a:xfrm>
      </p:grpSpPr>
      <p:sp>
        <p:nvSpPr>
          <p:cNvPr id="298" name="Shape 298"/>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US" dirty="0" smtClean="0">
                <a:solidFill>
                  <a:srgbClr val="FFFFFF"/>
                </a:solidFill>
              </a:rPr>
              <a:t>I </a:t>
            </a:r>
            <a:r>
              <a:rPr lang="en" dirty="0" smtClean="0">
                <a:solidFill>
                  <a:srgbClr val="FFFFFF"/>
                </a:solidFill>
              </a:rPr>
              <a:t>will </a:t>
            </a:r>
            <a:r>
              <a:rPr lang="en-US" dirty="0" smtClean="0">
                <a:solidFill>
                  <a:srgbClr val="FFFFFF"/>
                </a:solidFill>
              </a:rPr>
              <a:t>pose</a:t>
            </a:r>
            <a:r>
              <a:rPr lang="en-US" baseline="0" dirty="0" smtClean="0">
                <a:solidFill>
                  <a:srgbClr val="FFFFFF"/>
                </a:solidFill>
              </a:rPr>
              <a:t> </a:t>
            </a:r>
            <a:r>
              <a:rPr lang="en" dirty="0" smtClean="0">
                <a:solidFill>
                  <a:srgbClr val="FFFFFF"/>
                </a:solidFill>
              </a:rPr>
              <a:t>critical </a:t>
            </a:r>
            <a:r>
              <a:rPr lang="en" dirty="0">
                <a:solidFill>
                  <a:srgbClr val="FFFFFF"/>
                </a:solidFill>
              </a:rPr>
              <a:t>questions throughout.</a:t>
            </a:r>
          </a:p>
        </p:txBody>
      </p:sp>
      <p:pic>
        <p:nvPicPr>
          <p:cNvPr id="299" name="Shape 299"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15</a:t>
            </a:fld>
            <a:endParaRPr lang="en"/>
          </a:p>
        </p:txBody>
      </p:sp>
      <p:sp>
        <p:nvSpPr>
          <p:cNvPr id="305" name="Shape 305"/>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1/</a:t>
            </a:r>
            <a:r>
              <a:rPr lang="en" dirty="0"/>
              <a:t> Put people before technology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smtClean="0"/>
              <a:t>We figure out how the best way to meet people’s needs and then figure out how to make it work within our constraints.</a:t>
            </a:r>
            <a:endParaRPr lang="e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6" name="Shape 316" title="FS staffer using a map"/>
          <p:cNvPicPr preferRelativeResize="0"/>
          <p:nvPr/>
        </p:nvPicPr>
        <p:blipFill rotWithShape="1">
          <a:blip r:embed="rId3">
            <a:alphaModFix/>
          </a:blip>
          <a:srcRect l="19110" r="11646"/>
          <a:stretch/>
        </p:blipFill>
        <p:spPr>
          <a:xfrm>
            <a:off x="1095437" y="173062"/>
            <a:ext cx="2568900" cy="2475600"/>
          </a:xfrm>
          <a:prstGeom prst="ellipse">
            <a:avLst/>
          </a:prstGeom>
          <a:noFill/>
          <a:ln>
            <a:noFill/>
          </a:ln>
        </p:spPr>
      </p:pic>
      <p:pic>
        <p:nvPicPr>
          <p:cNvPr id="318" name="Shape 318" title="People walking outside"/>
          <p:cNvPicPr preferRelativeResize="0"/>
          <p:nvPr/>
        </p:nvPicPr>
        <p:blipFill rotWithShape="1">
          <a:blip r:embed="rId4">
            <a:alphaModFix/>
          </a:blip>
          <a:srcRect l="10186" r="24806" b="5979"/>
          <a:stretch/>
        </p:blipFill>
        <p:spPr>
          <a:xfrm>
            <a:off x="5084862" y="1318762"/>
            <a:ext cx="2963700" cy="2852100"/>
          </a:xfrm>
          <a:prstGeom prst="ellipse">
            <a:avLst/>
          </a:prstGeom>
          <a:noFill/>
          <a:ln>
            <a:noFill/>
          </a:ln>
        </p:spPr>
      </p:pic>
      <p:pic>
        <p:nvPicPr>
          <p:cNvPr id="319" name="Shape 319" title="Scientists in the field"/>
          <p:cNvPicPr preferRelativeResize="0"/>
          <p:nvPr/>
        </p:nvPicPr>
        <p:blipFill rotWithShape="1">
          <a:blip r:embed="rId5">
            <a:alphaModFix/>
          </a:blip>
          <a:srcRect l="9850" r="19835" b="4003"/>
          <a:stretch/>
        </p:blipFill>
        <p:spPr>
          <a:xfrm>
            <a:off x="2276687" y="3325837"/>
            <a:ext cx="1602300" cy="1644600"/>
          </a:xfrm>
          <a:prstGeom prst="ellipse">
            <a:avLst/>
          </a:prstGeom>
          <a:noFill/>
          <a:ln>
            <a:noFill/>
          </a:ln>
        </p:spPr>
      </p:pic>
      <p:sp>
        <p:nvSpPr>
          <p:cNvPr id="315" name="Shape 315" title="User needs"/>
          <p:cNvSpPr/>
          <p:nvPr/>
        </p:nvSpPr>
        <p:spPr>
          <a:xfrm>
            <a:off x="3194562" y="1799662"/>
            <a:ext cx="1890300" cy="1890300"/>
          </a:xfrm>
          <a:prstGeom prst="ellipse">
            <a:avLst/>
          </a:prstGeom>
          <a:solidFill>
            <a:srgbClr val="046B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800" b="1">
                <a:solidFill>
                  <a:srgbClr val="FFFFFF"/>
                </a:solidFill>
                <a:latin typeface="Helvetica Neue"/>
                <a:ea typeface="Helvetica Neue"/>
                <a:cs typeface="Helvetica Neue"/>
                <a:sym typeface="Helvetica Neue"/>
              </a:rPr>
              <a:t>User needs</a:t>
            </a:r>
          </a:p>
        </p:txBody>
      </p:sp>
      <p:sp>
        <p:nvSpPr>
          <p:cNvPr id="2" name="Title 1" hidden="1"/>
          <p:cNvSpPr>
            <a:spLocks noGrp="1"/>
          </p:cNvSpPr>
          <p:nvPr>
            <p:ph type="ctrTitle"/>
          </p:nvPr>
        </p:nvSpPr>
        <p:spPr/>
        <p:txBody>
          <a:bodyPr/>
          <a:lstStyle/>
          <a:p>
            <a:r>
              <a:rPr lang="en-US" dirty="0" smtClean="0"/>
              <a:t>What are use needs?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 name="Group 2" descr="User needs are at the center. Surrounding them are the stakeholder's needs. Surrounding them are the policy constraints. We start with user needs and then progress to the outside." title="Chart showing priority of user needs vs. other enedsq"/>
          <p:cNvGrpSpPr/>
          <p:nvPr/>
        </p:nvGrpSpPr>
        <p:grpSpPr>
          <a:xfrm>
            <a:off x="1711950" y="0"/>
            <a:ext cx="5720100" cy="5627700"/>
            <a:chOff x="1711950" y="0"/>
            <a:chExt cx="5720100" cy="5627700"/>
          </a:xfrm>
        </p:grpSpPr>
        <p:sp>
          <p:nvSpPr>
            <p:cNvPr id="324" name="Shape 324"/>
            <p:cNvSpPr/>
            <p:nvPr/>
          </p:nvSpPr>
          <p:spPr>
            <a:xfrm>
              <a:off x="1711950" y="0"/>
              <a:ext cx="5720100" cy="5627700"/>
            </a:xfrm>
            <a:prstGeom prst="ellipse">
              <a:avLst/>
            </a:prstGeom>
            <a:solidFill>
              <a:srgbClr val="EFEFEF"/>
            </a:solidFill>
            <a:ln>
              <a:noFill/>
            </a:ln>
          </p:spPr>
          <p:txBody>
            <a:bodyPr wrap="square" lIns="91425" tIns="91425" rIns="91425" bIns="91425" anchor="ctr" anchorCtr="0">
              <a:noAutofit/>
            </a:bodyPr>
            <a:lstStyle/>
            <a:p>
              <a:pPr lvl="0" algn="ctr" rtl="0">
                <a:spcBef>
                  <a:spcPts val="0"/>
                </a:spcBef>
                <a:buNone/>
              </a:pPr>
              <a:endParaRPr sz="1800">
                <a:solidFill>
                  <a:srgbClr val="FFFFFF"/>
                </a:solidFill>
                <a:latin typeface="Helvetica Neue"/>
                <a:ea typeface="Helvetica Neue"/>
                <a:cs typeface="Helvetica Neue"/>
                <a:sym typeface="Helvetica Neue"/>
              </a:endParaRPr>
            </a:p>
          </p:txBody>
        </p:sp>
        <p:sp>
          <p:nvSpPr>
            <p:cNvPr id="325" name="Shape 325"/>
            <p:cNvSpPr/>
            <p:nvPr/>
          </p:nvSpPr>
          <p:spPr>
            <a:xfrm>
              <a:off x="2746050" y="1014900"/>
              <a:ext cx="3657000" cy="3597900"/>
            </a:xfrm>
            <a:prstGeom prst="ellipse">
              <a:avLst/>
            </a:prstGeom>
            <a:solidFill>
              <a:srgbClr val="26818F">
                <a:alpha val="41540"/>
              </a:srgbClr>
            </a:solidFill>
            <a:ln>
              <a:noFill/>
            </a:ln>
          </p:spPr>
          <p:txBody>
            <a:bodyPr wrap="square" lIns="91425" tIns="91425" rIns="91425" bIns="91425" anchor="ctr" anchorCtr="0">
              <a:noAutofit/>
            </a:bodyPr>
            <a:lstStyle/>
            <a:p>
              <a:pPr lvl="0" algn="ctr" rtl="0">
                <a:spcBef>
                  <a:spcPts val="0"/>
                </a:spcBef>
                <a:buNone/>
              </a:pPr>
              <a:endParaRPr sz="1800">
                <a:solidFill>
                  <a:srgbClr val="FFFFFF"/>
                </a:solidFill>
                <a:latin typeface="Helvetica Neue"/>
                <a:ea typeface="Helvetica Neue"/>
                <a:cs typeface="Helvetica Neue"/>
                <a:sym typeface="Helvetica Neue"/>
              </a:endParaRPr>
            </a:p>
          </p:txBody>
        </p:sp>
        <p:sp>
          <p:nvSpPr>
            <p:cNvPr id="326" name="Shape 326"/>
            <p:cNvSpPr/>
            <p:nvPr/>
          </p:nvSpPr>
          <p:spPr>
            <a:xfrm rot="-5400000">
              <a:off x="3148350" y="613825"/>
              <a:ext cx="2852400" cy="1684200"/>
            </a:xfrm>
            <a:prstGeom prst="rightArrow">
              <a:avLst>
                <a:gd name="adj1" fmla="val 100000"/>
                <a:gd name="adj2" fmla="val 19816"/>
              </a:avLst>
            </a:prstGeom>
            <a:solidFill>
              <a:srgbClr val="00CFFF">
                <a:alpha val="37690"/>
              </a:srgbClr>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3714299" y="1956149"/>
              <a:ext cx="1715400" cy="1715400"/>
            </a:xfrm>
            <a:prstGeom prst="ellipse">
              <a:avLst/>
            </a:prstGeom>
            <a:solidFill>
              <a:srgbClr val="00CFFF"/>
            </a:solidFill>
            <a:ln>
              <a:noFill/>
            </a:ln>
          </p:spPr>
          <p:txBody>
            <a:bodyPr wrap="square" lIns="91425" tIns="91425" rIns="91425" bIns="91425" anchor="ctr" anchorCtr="0">
              <a:noAutofit/>
            </a:bodyPr>
            <a:lstStyle/>
            <a:p>
              <a:pPr lvl="0" algn="ctr" rtl="0">
                <a:spcBef>
                  <a:spcPts val="0"/>
                </a:spcBef>
                <a:buNone/>
              </a:pPr>
              <a:r>
                <a:rPr lang="en" sz="1800" b="1">
                  <a:latin typeface="Helvetica Neue"/>
                  <a:ea typeface="Helvetica Neue"/>
                  <a:cs typeface="Helvetica Neue"/>
                  <a:sym typeface="Helvetica Neue"/>
                </a:rPr>
                <a:t>User needs</a:t>
              </a:r>
            </a:p>
          </p:txBody>
        </p:sp>
        <p:cxnSp>
          <p:nvCxnSpPr>
            <p:cNvPr id="328" name="Shape 328"/>
            <p:cNvCxnSpPr/>
            <p:nvPr/>
          </p:nvCxnSpPr>
          <p:spPr>
            <a:xfrm>
              <a:off x="3720405" y="2355144"/>
              <a:ext cx="0" cy="0"/>
            </a:xfrm>
            <a:prstGeom prst="straightConnector1">
              <a:avLst/>
            </a:prstGeom>
            <a:noFill/>
            <a:ln w="9525" cap="flat" cmpd="sng">
              <a:solidFill>
                <a:schemeClr val="dk2"/>
              </a:solidFill>
              <a:prstDash val="solid"/>
              <a:round/>
              <a:headEnd type="none" w="lg" len="lg"/>
              <a:tailEnd type="none" w="lg" len="lg"/>
            </a:ln>
          </p:spPr>
        </p:cxnSp>
        <p:sp>
          <p:nvSpPr>
            <p:cNvPr id="329" name="Shape 329"/>
            <p:cNvSpPr txBox="1"/>
            <p:nvPr/>
          </p:nvSpPr>
          <p:spPr>
            <a:xfrm>
              <a:off x="3626850" y="242100"/>
              <a:ext cx="1890300" cy="7125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a:latin typeface="Helvetica Neue"/>
                  <a:ea typeface="Helvetica Neue"/>
                  <a:cs typeface="Helvetica Neue"/>
                  <a:sym typeface="Helvetica Neue"/>
                </a:rPr>
                <a:t>Policy/tech constraints</a:t>
              </a:r>
            </a:p>
          </p:txBody>
        </p:sp>
        <p:sp>
          <p:nvSpPr>
            <p:cNvPr id="330" name="Shape 330"/>
            <p:cNvSpPr txBox="1"/>
            <p:nvPr/>
          </p:nvSpPr>
          <p:spPr>
            <a:xfrm>
              <a:off x="3801750" y="1167900"/>
              <a:ext cx="1540500" cy="7125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a:latin typeface="Helvetica Neue"/>
                  <a:ea typeface="Helvetica Neue"/>
                  <a:cs typeface="Helvetica Neue"/>
                  <a:sym typeface="Helvetica Neue"/>
                </a:rPr>
                <a:t>Stakeholder needs</a:t>
              </a:r>
            </a:p>
          </p:txBody>
        </p:sp>
      </p:grpSp>
      <p:sp>
        <p:nvSpPr>
          <p:cNvPr id="2" name="Title 1" hidden="1"/>
          <p:cNvSpPr>
            <a:spLocks noGrp="1"/>
          </p:cNvSpPr>
          <p:nvPr>
            <p:ph type="ctrTitle"/>
          </p:nvPr>
        </p:nvSpPr>
        <p:spPr/>
        <p:txBody>
          <a:bodyPr/>
          <a:lstStyle/>
          <a:p>
            <a:r>
              <a:rPr lang="en-US" dirty="0" smtClean="0"/>
              <a:t>User needs versus</a:t>
            </a:r>
            <a:r>
              <a:rPr lang="en-US" baseline="0" dirty="0" smtClean="0"/>
              <a:t> other constraints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334"/>
        <p:cNvGrpSpPr/>
        <p:nvPr/>
      </p:nvGrpSpPr>
      <p:grpSpPr>
        <a:xfrm>
          <a:off x="0" y="0"/>
          <a:ext cx="0" cy="0"/>
          <a:chOff x="0" y="0"/>
          <a:chExt cx="0" cy="0"/>
        </a:xfrm>
      </p:grpSpPr>
      <p:sp>
        <p:nvSpPr>
          <p:cNvPr id="335" name="Shape 335"/>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Why not </a:t>
            </a:r>
            <a:r>
              <a:rPr lang="en" i="1" dirty="0">
                <a:solidFill>
                  <a:srgbClr val="FFFFFF"/>
                </a:solidFill>
              </a:rPr>
              <a:t>start </a:t>
            </a:r>
            <a:r>
              <a:rPr lang="en" dirty="0">
                <a:solidFill>
                  <a:srgbClr val="FFFFFF"/>
                </a:solidFill>
              </a:rPr>
              <a:t>with your technical constraints?</a:t>
            </a:r>
          </a:p>
        </p:txBody>
      </p:sp>
      <p:pic>
        <p:nvPicPr>
          <p:cNvPr id="336" name="Shape 336"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smtClean="0"/>
              <a:t>An approach for engaging </a:t>
            </a:r>
            <a:r>
              <a:rPr lang="en" dirty="0" smtClean="0">
                <a:solidFill>
                  <a:srgbClr val="206E7C"/>
                </a:solidFill>
              </a:rPr>
              <a:t>end users</a:t>
            </a:r>
            <a:r>
              <a:rPr lang="en" dirty="0" smtClean="0"/>
              <a:t> in product development.</a:t>
            </a:r>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grpSp>
        <p:nvGrpSpPr>
          <p:cNvPr id="3" name="Group 2" descr="One oval is what we can do, as understood by business analysis. The overlapping oval is what users need, as understood from human-centered design." title="Ven diagram of user needs"/>
          <p:cNvGrpSpPr/>
          <p:nvPr/>
        </p:nvGrpSpPr>
        <p:grpSpPr>
          <a:xfrm>
            <a:off x="1529937" y="719550"/>
            <a:ext cx="6144836" cy="3704400"/>
            <a:chOff x="1529937" y="719550"/>
            <a:chExt cx="6144836" cy="3704400"/>
          </a:xfrm>
        </p:grpSpPr>
        <p:sp>
          <p:nvSpPr>
            <p:cNvPr id="341" name="Shape 341"/>
            <p:cNvSpPr/>
            <p:nvPr/>
          </p:nvSpPr>
          <p:spPr>
            <a:xfrm>
              <a:off x="397037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r>
                <a:rPr lang="en" sz="2400" b="1" dirty="0">
                  <a:solidFill>
                    <a:schemeClr val="dk1"/>
                  </a:solidFill>
                  <a:latin typeface="Helvetica Neue"/>
                  <a:ea typeface="Helvetica Neue"/>
                  <a:cs typeface="Helvetica Neue"/>
                  <a:sym typeface="Helvetica Neue"/>
                </a:rPr>
                <a:t>What users</a:t>
              </a:r>
            </a:p>
            <a:p>
              <a:pPr lvl="0" algn="r" rtl="0">
                <a:spcBef>
                  <a:spcPts val="0"/>
                </a:spcBef>
                <a:buNone/>
              </a:pPr>
              <a:r>
                <a:rPr lang="en" sz="2400" b="1" dirty="0">
                  <a:solidFill>
                    <a:schemeClr val="dk1"/>
                  </a:solidFill>
                  <a:latin typeface="Helvetica Neue"/>
                  <a:ea typeface="Helvetica Neue"/>
                  <a:cs typeface="Helvetica Neue"/>
                  <a:sym typeface="Helvetica Neue"/>
                </a:rPr>
                <a:t>need</a:t>
              </a:r>
            </a:p>
            <a:p>
              <a:pPr lvl="0" algn="r" rtl="0">
                <a:spcBef>
                  <a:spcPts val="0"/>
                </a:spcBef>
                <a:buClr>
                  <a:schemeClr val="dk1"/>
                </a:buClr>
                <a:buSzPct val="61111"/>
                <a:buFont typeface="Arial"/>
                <a:buNone/>
              </a:pPr>
              <a:r>
                <a:rPr lang="en" sz="1800" dirty="0">
                  <a:solidFill>
                    <a:schemeClr val="dk1"/>
                  </a:solidFill>
                  <a:latin typeface="Helvetica Neue"/>
                  <a:ea typeface="Helvetica Neue"/>
                  <a:cs typeface="Helvetica Neue"/>
                  <a:sym typeface="Helvetica Neue"/>
                </a:rPr>
                <a:t>(from human- </a:t>
              </a:r>
            </a:p>
            <a:p>
              <a:pPr lvl="0" algn="r" rtl="0">
                <a:spcBef>
                  <a:spcPts val="0"/>
                </a:spcBef>
                <a:buClr>
                  <a:schemeClr val="dk1"/>
                </a:buClr>
                <a:buSzPct val="61111"/>
                <a:buFont typeface="Arial"/>
                <a:buNone/>
              </a:pPr>
              <a:r>
                <a:rPr lang="en" sz="1800" dirty="0">
                  <a:solidFill>
                    <a:schemeClr val="dk1"/>
                  </a:solidFill>
                  <a:latin typeface="Helvetica Neue"/>
                  <a:ea typeface="Helvetica Neue"/>
                  <a:cs typeface="Helvetica Neue"/>
                  <a:sym typeface="Helvetica Neue"/>
                </a:rPr>
                <a:t>centered design)</a:t>
              </a:r>
            </a:p>
          </p:txBody>
        </p:sp>
        <p:sp>
          <p:nvSpPr>
            <p:cNvPr id="342" name="Shape 342"/>
            <p:cNvSpPr/>
            <p:nvPr/>
          </p:nvSpPr>
          <p:spPr>
            <a:xfrm>
              <a:off x="1529937" y="719550"/>
              <a:ext cx="3704400" cy="3704400"/>
            </a:xfrm>
            <a:prstGeom prst="ellipse">
              <a:avLst/>
            </a:prstGeom>
            <a:solidFill>
              <a:srgbClr val="26818F">
                <a:alpha val="41540"/>
              </a:srgbClr>
            </a:solidFill>
            <a:ln>
              <a:noFill/>
            </a:ln>
          </p:spPr>
          <p:txBody>
            <a:bodyPr wrap="square" lIns="91425" tIns="91425" rIns="91425" bIns="91425" anchor="ctr" anchorCtr="0">
              <a:noAutofit/>
            </a:bodyPr>
            <a:lstStyle/>
            <a:p>
              <a:pPr lvl="0">
                <a:spcBef>
                  <a:spcPts val="0"/>
                </a:spcBef>
                <a:buNone/>
              </a:pPr>
              <a:r>
                <a:rPr lang="en" sz="2400" b="1">
                  <a:latin typeface="Helvetica Neue"/>
                  <a:ea typeface="Helvetica Neue"/>
                  <a:cs typeface="Helvetica Neue"/>
                  <a:sym typeface="Helvetica Neue"/>
                </a:rPr>
                <a:t>What we</a:t>
              </a:r>
            </a:p>
            <a:p>
              <a:pPr lvl="0">
                <a:spcBef>
                  <a:spcPts val="0"/>
                </a:spcBef>
                <a:buNone/>
              </a:pPr>
              <a:r>
                <a:rPr lang="en" sz="2400" b="1">
                  <a:latin typeface="Helvetica Neue"/>
                  <a:ea typeface="Helvetica Neue"/>
                  <a:cs typeface="Helvetica Neue"/>
                  <a:sym typeface="Helvetica Neue"/>
                </a:rPr>
                <a:t>can do</a:t>
              </a:r>
            </a:p>
            <a:p>
              <a:pPr lvl="0">
                <a:spcBef>
                  <a:spcPts val="0"/>
                </a:spcBef>
                <a:buNone/>
              </a:pPr>
              <a:r>
                <a:rPr lang="en" sz="1800">
                  <a:latin typeface="Helvetica Neue"/>
                  <a:ea typeface="Helvetica Neue"/>
                  <a:cs typeface="Helvetica Neue"/>
                  <a:sym typeface="Helvetica Neue"/>
                </a:rPr>
                <a:t>(from business </a:t>
              </a:r>
            </a:p>
            <a:p>
              <a:pPr lvl="0">
                <a:spcBef>
                  <a:spcPts val="0"/>
                </a:spcBef>
                <a:buNone/>
              </a:pPr>
              <a:r>
                <a:rPr lang="en" sz="1800">
                  <a:latin typeface="Helvetica Neue"/>
                  <a:ea typeface="Helvetica Neue"/>
                  <a:cs typeface="Helvetica Neue"/>
                  <a:sym typeface="Helvetica Neue"/>
                </a:rPr>
                <a:t>analysis)</a:t>
              </a:r>
            </a:p>
          </p:txBody>
        </p:sp>
      </p:grpSp>
      <p:sp>
        <p:nvSpPr>
          <p:cNvPr id="2" name="Title 1" hidden="1"/>
          <p:cNvSpPr>
            <a:spLocks noGrp="1"/>
          </p:cNvSpPr>
          <p:nvPr>
            <p:ph type="ctrTitle"/>
          </p:nvPr>
        </p:nvSpPr>
        <p:spPr/>
        <p:txBody>
          <a:bodyPr/>
          <a:lstStyle/>
          <a:p>
            <a:r>
              <a:rPr lang="en-US" dirty="0" smtClean="0"/>
              <a:t>Overlap between what we can do and what users need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title="A circle symbolizing what we can do"/>
          <p:cNvSpPr/>
          <p:nvPr/>
        </p:nvSpPr>
        <p:spPr>
          <a:xfrm>
            <a:off x="3987887" y="719550"/>
            <a:ext cx="3704400" cy="3704400"/>
          </a:xfrm>
          <a:prstGeom prst="ellipse">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sz="2400" b="1" dirty="0">
                <a:latin typeface="Helvetica Neue"/>
                <a:ea typeface="Helvetica Neue"/>
                <a:cs typeface="Helvetica Neue"/>
                <a:sym typeface="Helvetica Neue"/>
              </a:rPr>
              <a:t>What we</a:t>
            </a:r>
          </a:p>
          <a:p>
            <a:pPr lvl="0" rtl="0">
              <a:spcBef>
                <a:spcPts val="0"/>
              </a:spcBef>
              <a:buNone/>
            </a:pPr>
            <a:r>
              <a:rPr lang="en" sz="2400" b="1" dirty="0">
                <a:latin typeface="Helvetica Neue"/>
                <a:ea typeface="Helvetica Neue"/>
                <a:cs typeface="Helvetica Neue"/>
                <a:sym typeface="Helvetica Neue"/>
              </a:rPr>
              <a:t>can do</a:t>
            </a:r>
          </a:p>
        </p:txBody>
      </p:sp>
      <p:sp>
        <p:nvSpPr>
          <p:cNvPr id="348" name="Shape 348"/>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rtl="0">
              <a:spcBef>
                <a:spcPts val="0"/>
              </a:spcBef>
              <a:buNone/>
            </a:pPr>
            <a:r>
              <a:rPr lang="en" sz="3600" b="1" dirty="0">
                <a:solidFill>
                  <a:schemeClr val="dk1"/>
                </a:solidFill>
                <a:latin typeface="Helvetica Neue"/>
                <a:ea typeface="Helvetica Neue"/>
                <a:cs typeface="Helvetica Neue"/>
                <a:sym typeface="Helvetica Neue"/>
              </a:rPr>
              <a:t>Limitations first:</a:t>
            </a:r>
          </a:p>
        </p:txBody>
      </p:sp>
      <p:sp>
        <p:nvSpPr>
          <p:cNvPr id="2" name="Title 1" hidden="1"/>
          <p:cNvSpPr>
            <a:spLocks noGrp="1"/>
          </p:cNvSpPr>
          <p:nvPr>
            <p:ph type="ctrTitle"/>
          </p:nvPr>
        </p:nvSpPr>
        <p:spPr/>
        <p:txBody>
          <a:bodyPr/>
          <a:lstStyle/>
          <a:p>
            <a:r>
              <a:rPr lang="en-US" dirty="0" smtClean="0"/>
              <a:t>Limitations</a:t>
            </a:r>
            <a:r>
              <a:rPr lang="en-US" baseline="0" dirty="0" smtClean="0"/>
              <a:t> first what we see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 name="Picture 2" descr="When we start with understanding what we can do, we only see user needs consistent with our constraints." title="Diagram showing user needs versus our limita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715" y="0"/>
            <a:ext cx="6016285" cy="5143500"/>
          </a:xfrm>
          <a:prstGeom prst="rect">
            <a:avLst/>
          </a:prstGeom>
        </p:spPr>
      </p:pic>
      <p:sp>
        <p:nvSpPr>
          <p:cNvPr id="357" name="Shape 357"/>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rtl="0">
              <a:spcBef>
                <a:spcPts val="0"/>
              </a:spcBef>
              <a:buNone/>
            </a:pPr>
            <a:r>
              <a:rPr lang="en" sz="3600" b="1">
                <a:solidFill>
                  <a:schemeClr val="dk1"/>
                </a:solidFill>
                <a:latin typeface="Helvetica Neue"/>
                <a:ea typeface="Helvetica Neue"/>
                <a:cs typeface="Helvetica Neue"/>
                <a:sym typeface="Helvetica Neue"/>
              </a:rPr>
              <a:t>Limitations first:</a:t>
            </a:r>
          </a:p>
        </p:txBody>
      </p:sp>
      <p:sp>
        <p:nvSpPr>
          <p:cNvPr id="2" name="Title 1" hidden="1"/>
          <p:cNvSpPr>
            <a:spLocks noGrp="1"/>
          </p:cNvSpPr>
          <p:nvPr>
            <p:ph type="ctrTitle"/>
          </p:nvPr>
        </p:nvSpPr>
        <p:spPr/>
        <p:txBody>
          <a:bodyPr/>
          <a:lstStyle/>
          <a:p>
            <a:r>
              <a:rPr lang="en-US" dirty="0" smtClean="0"/>
              <a:t>Limitations first limits user needs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If we start by looking for limitations, we only see the user needs we can meet within them.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title="A circle symbolizing what users need"/>
          <p:cNvSpPr/>
          <p:nvPr/>
        </p:nvSpPr>
        <p:spPr>
          <a:xfrm>
            <a:off x="491107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r>
              <a:rPr lang="en" sz="2400" b="1" dirty="0">
                <a:solidFill>
                  <a:schemeClr val="dk1"/>
                </a:solidFill>
                <a:latin typeface="Helvetica Neue"/>
                <a:ea typeface="Helvetica Neue"/>
                <a:cs typeface="Helvetica Neue"/>
                <a:sym typeface="Helvetica Neue"/>
              </a:rPr>
              <a:t>What users</a:t>
            </a:r>
          </a:p>
          <a:p>
            <a:pPr lvl="0" algn="r" rtl="0">
              <a:spcBef>
                <a:spcPts val="0"/>
              </a:spcBef>
              <a:buNone/>
            </a:pPr>
            <a:r>
              <a:rPr lang="en" sz="2400" b="1" dirty="0">
                <a:solidFill>
                  <a:schemeClr val="dk1"/>
                </a:solidFill>
                <a:latin typeface="Helvetica Neue"/>
                <a:ea typeface="Helvetica Neue"/>
                <a:cs typeface="Helvetica Neue"/>
                <a:sym typeface="Helvetica Neue"/>
              </a:rPr>
              <a:t>need</a:t>
            </a:r>
          </a:p>
        </p:txBody>
      </p:sp>
      <p:sp>
        <p:nvSpPr>
          <p:cNvPr id="370" name="Shape 370"/>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rtl="0">
              <a:spcBef>
                <a:spcPts val="0"/>
              </a:spcBef>
              <a:buNone/>
            </a:pPr>
            <a:r>
              <a:rPr lang="en" sz="3600" b="1" dirty="0">
                <a:solidFill>
                  <a:schemeClr val="dk1"/>
                </a:solidFill>
                <a:latin typeface="Helvetica Neue"/>
                <a:ea typeface="Helvetica Neue"/>
                <a:cs typeface="Helvetica Neue"/>
                <a:sym typeface="Helvetica Neue"/>
              </a:rPr>
              <a:t>Users </a:t>
            </a:r>
          </a:p>
          <a:p>
            <a:pPr lvl="0" rtl="0">
              <a:spcBef>
                <a:spcPts val="0"/>
              </a:spcBef>
              <a:buNone/>
            </a:pPr>
            <a:r>
              <a:rPr lang="en" sz="3600" b="1" dirty="0">
                <a:solidFill>
                  <a:schemeClr val="dk1"/>
                </a:solidFill>
                <a:latin typeface="Helvetica Neue"/>
                <a:ea typeface="Helvetica Neue"/>
                <a:cs typeface="Helvetica Neue"/>
                <a:sym typeface="Helvetica Neue"/>
              </a:rPr>
              <a:t>first:</a:t>
            </a:r>
          </a:p>
        </p:txBody>
      </p:sp>
      <p:sp>
        <p:nvSpPr>
          <p:cNvPr id="2" name="Title 1" hidden="1"/>
          <p:cNvSpPr>
            <a:spLocks noGrp="1"/>
          </p:cNvSpPr>
          <p:nvPr>
            <p:ph type="ctrTitle"/>
          </p:nvPr>
        </p:nvSpPr>
        <p:spPr/>
        <p:txBody>
          <a:bodyPr/>
          <a:lstStyle/>
          <a:p>
            <a:r>
              <a:rPr lang="en-US" dirty="0" smtClean="0"/>
              <a:t>Users first what we see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 name="Group 2" descr="There's an overlap between what we can do and what users need." title="Ven diagram of what we can do and what users need"/>
          <p:cNvGrpSpPr/>
          <p:nvPr/>
        </p:nvGrpSpPr>
        <p:grpSpPr>
          <a:xfrm>
            <a:off x="2470637" y="719550"/>
            <a:ext cx="6144836" cy="3704400"/>
            <a:chOff x="2470637" y="719550"/>
            <a:chExt cx="6144836" cy="3704400"/>
          </a:xfrm>
        </p:grpSpPr>
        <p:sp>
          <p:nvSpPr>
            <p:cNvPr id="375" name="Shape 375"/>
            <p:cNvSpPr/>
            <p:nvPr/>
          </p:nvSpPr>
          <p:spPr>
            <a:xfrm>
              <a:off x="491107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r>
                <a:rPr lang="en" sz="2400" b="1" dirty="0">
                  <a:solidFill>
                    <a:schemeClr val="dk1"/>
                  </a:solidFill>
                  <a:latin typeface="Helvetica Neue"/>
                  <a:ea typeface="Helvetica Neue"/>
                  <a:cs typeface="Helvetica Neue"/>
                  <a:sym typeface="Helvetica Neue"/>
                </a:rPr>
                <a:t>What users</a:t>
              </a:r>
            </a:p>
            <a:p>
              <a:pPr lvl="0" algn="r" rtl="0">
                <a:spcBef>
                  <a:spcPts val="0"/>
                </a:spcBef>
                <a:buNone/>
              </a:pPr>
              <a:r>
                <a:rPr lang="en" sz="2400" b="1" dirty="0">
                  <a:solidFill>
                    <a:schemeClr val="dk1"/>
                  </a:solidFill>
                  <a:latin typeface="Helvetica Neue"/>
                  <a:ea typeface="Helvetica Neue"/>
                  <a:cs typeface="Helvetica Neue"/>
                  <a:sym typeface="Helvetica Neue"/>
                </a:rPr>
                <a:t>need</a:t>
              </a:r>
            </a:p>
          </p:txBody>
        </p:sp>
        <p:sp>
          <p:nvSpPr>
            <p:cNvPr id="376" name="Shape 376"/>
            <p:cNvSpPr/>
            <p:nvPr/>
          </p:nvSpPr>
          <p:spPr>
            <a:xfrm>
              <a:off x="2470637" y="719550"/>
              <a:ext cx="3704400" cy="3704400"/>
            </a:xfrm>
            <a:prstGeom prst="ellipse">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sz="2400" b="1">
                  <a:latin typeface="Helvetica Neue"/>
                  <a:ea typeface="Helvetica Neue"/>
                  <a:cs typeface="Helvetica Neue"/>
                  <a:sym typeface="Helvetica Neue"/>
                </a:rPr>
                <a:t>What we</a:t>
              </a:r>
            </a:p>
            <a:p>
              <a:pPr lvl="0" rtl="0">
                <a:spcBef>
                  <a:spcPts val="0"/>
                </a:spcBef>
                <a:buNone/>
              </a:pPr>
              <a:r>
                <a:rPr lang="en" sz="2400" b="1">
                  <a:latin typeface="Helvetica Neue"/>
                  <a:ea typeface="Helvetica Neue"/>
                  <a:cs typeface="Helvetica Neue"/>
                  <a:sym typeface="Helvetica Neue"/>
                </a:rPr>
                <a:t>can do</a:t>
              </a:r>
            </a:p>
          </p:txBody>
        </p:sp>
      </p:grpSp>
      <p:sp>
        <p:nvSpPr>
          <p:cNvPr id="377" name="Shape 377"/>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a:spcBef>
                <a:spcPts val="0"/>
              </a:spcBef>
              <a:buNone/>
            </a:pPr>
            <a:r>
              <a:rPr lang="en" sz="3600" b="1">
                <a:solidFill>
                  <a:schemeClr val="dk1"/>
                </a:solidFill>
                <a:latin typeface="Helvetica Neue"/>
                <a:ea typeface="Helvetica Neue"/>
                <a:cs typeface="Helvetica Neue"/>
                <a:sym typeface="Helvetica Neue"/>
              </a:rPr>
              <a:t>Users </a:t>
            </a:r>
          </a:p>
          <a:p>
            <a:pPr lvl="0" rtl="0">
              <a:spcBef>
                <a:spcPts val="0"/>
              </a:spcBef>
              <a:buNone/>
            </a:pPr>
            <a:r>
              <a:rPr lang="en" sz="3600" b="1">
                <a:solidFill>
                  <a:schemeClr val="dk1"/>
                </a:solidFill>
                <a:latin typeface="Helvetica Neue"/>
                <a:ea typeface="Helvetica Neue"/>
                <a:cs typeface="Helvetica Neue"/>
                <a:sym typeface="Helvetica Neue"/>
              </a:rPr>
              <a:t>first:</a:t>
            </a:r>
          </a:p>
        </p:txBody>
      </p:sp>
      <p:sp>
        <p:nvSpPr>
          <p:cNvPr id="2" name="Title 1" hidden="1"/>
          <p:cNvSpPr>
            <a:spLocks noGrp="1"/>
          </p:cNvSpPr>
          <p:nvPr>
            <p:ph type="ctrTitle"/>
          </p:nvPr>
        </p:nvSpPr>
        <p:spPr/>
        <p:txBody>
          <a:bodyPr/>
          <a:lstStyle/>
          <a:p>
            <a:r>
              <a:rPr lang="en-US" dirty="0" smtClean="0"/>
              <a:t>Users</a:t>
            </a:r>
            <a:r>
              <a:rPr lang="en-US" baseline="0" dirty="0" smtClean="0"/>
              <a:t> first the overlap between needs and what we can do</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4" name="Shape 384"/>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rtl="0">
              <a:spcBef>
                <a:spcPts val="0"/>
              </a:spcBef>
              <a:buNone/>
            </a:pPr>
            <a:r>
              <a:rPr lang="en" sz="3600" b="1">
                <a:solidFill>
                  <a:schemeClr val="dk1"/>
                </a:solidFill>
                <a:latin typeface="Helvetica Neue"/>
                <a:ea typeface="Helvetica Neue"/>
                <a:cs typeface="Helvetica Neue"/>
                <a:sym typeface="Helvetica Neue"/>
              </a:rPr>
              <a:t>Users </a:t>
            </a:r>
          </a:p>
          <a:p>
            <a:pPr lvl="0" rtl="0">
              <a:spcBef>
                <a:spcPts val="0"/>
              </a:spcBef>
              <a:buNone/>
            </a:pPr>
            <a:r>
              <a:rPr lang="en" sz="3600" b="1">
                <a:solidFill>
                  <a:schemeClr val="dk1"/>
                </a:solidFill>
                <a:latin typeface="Helvetica Neue"/>
                <a:ea typeface="Helvetica Neue"/>
                <a:cs typeface="Helvetica Neue"/>
                <a:sym typeface="Helvetica Neue"/>
              </a:rPr>
              <a:t>first:</a:t>
            </a:r>
          </a:p>
        </p:txBody>
      </p:sp>
      <p:grpSp>
        <p:nvGrpSpPr>
          <p:cNvPr id="3" name="Group 2" title="Ven diagram showing how what we can do expands after we understand user needs"/>
          <p:cNvGrpSpPr/>
          <p:nvPr/>
        </p:nvGrpSpPr>
        <p:grpSpPr>
          <a:xfrm>
            <a:off x="2470649" y="-250"/>
            <a:ext cx="6144824" cy="5143500"/>
            <a:chOff x="2470649" y="-250"/>
            <a:chExt cx="6144824" cy="5143500"/>
          </a:xfrm>
        </p:grpSpPr>
        <p:sp>
          <p:nvSpPr>
            <p:cNvPr id="382" name="Shape 382"/>
            <p:cNvSpPr/>
            <p:nvPr/>
          </p:nvSpPr>
          <p:spPr>
            <a:xfrm>
              <a:off x="491107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383" name="Shape 383"/>
            <p:cNvSpPr/>
            <p:nvPr/>
          </p:nvSpPr>
          <p:spPr>
            <a:xfrm>
              <a:off x="2470649" y="-250"/>
              <a:ext cx="5143499" cy="5143500"/>
            </a:xfrm>
            <a:prstGeom prst="ellipse">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sz="2400" b="1">
                  <a:latin typeface="Helvetica Neue"/>
                  <a:ea typeface="Helvetica Neue"/>
                  <a:cs typeface="Helvetica Neue"/>
                  <a:sym typeface="Helvetica Neue"/>
                </a:rPr>
                <a:t>What we</a:t>
              </a:r>
            </a:p>
            <a:p>
              <a:pPr lvl="0" rtl="0">
                <a:spcBef>
                  <a:spcPts val="0"/>
                </a:spcBef>
                <a:buNone/>
              </a:pPr>
              <a:r>
                <a:rPr lang="en" sz="2400" b="1">
                  <a:latin typeface="Helvetica Neue"/>
                  <a:ea typeface="Helvetica Neue"/>
                  <a:cs typeface="Helvetica Neue"/>
                  <a:sym typeface="Helvetica Neue"/>
                </a:rPr>
                <a:t>can do</a:t>
              </a:r>
            </a:p>
          </p:txBody>
        </p:sp>
        <p:sp>
          <p:nvSpPr>
            <p:cNvPr id="385" name="Shape 385"/>
            <p:cNvSpPr txBox="1"/>
            <p:nvPr/>
          </p:nvSpPr>
          <p:spPr>
            <a:xfrm>
              <a:off x="5111550" y="1071750"/>
              <a:ext cx="3000000" cy="3000000"/>
            </a:xfrm>
            <a:prstGeom prst="rect">
              <a:avLst/>
            </a:prstGeom>
            <a:noFill/>
            <a:ln>
              <a:noFill/>
            </a:ln>
          </p:spPr>
          <p:txBody>
            <a:bodyPr wrap="square" lIns="91425" tIns="91425" rIns="91425" bIns="91425" anchor="ctr" anchorCtr="0">
              <a:noAutofit/>
            </a:bodyPr>
            <a:lstStyle/>
            <a:p>
              <a:pPr lvl="0" algn="r" rtl="0">
                <a:spcBef>
                  <a:spcPts val="0"/>
                </a:spcBef>
                <a:buNone/>
              </a:pPr>
              <a:r>
                <a:rPr lang="en" sz="2400" b="1">
                  <a:solidFill>
                    <a:schemeClr val="dk1"/>
                  </a:solidFill>
                  <a:latin typeface="Helvetica Neue"/>
                  <a:ea typeface="Helvetica Neue"/>
                  <a:cs typeface="Helvetica Neue"/>
                  <a:sym typeface="Helvetica Neue"/>
                </a:rPr>
                <a:t>What users</a:t>
              </a:r>
            </a:p>
            <a:p>
              <a:pPr lvl="0" algn="r" rtl="0">
                <a:spcBef>
                  <a:spcPts val="0"/>
                </a:spcBef>
                <a:buNone/>
              </a:pPr>
              <a:r>
                <a:rPr lang="en" sz="2400" b="1">
                  <a:solidFill>
                    <a:schemeClr val="dk1"/>
                  </a:solidFill>
                  <a:latin typeface="Helvetica Neue"/>
                  <a:ea typeface="Helvetica Neue"/>
                  <a:cs typeface="Helvetica Neue"/>
                  <a:sym typeface="Helvetica Neue"/>
                </a:rPr>
                <a:t>need</a:t>
              </a:r>
            </a:p>
          </p:txBody>
        </p:sp>
      </p:grpSp>
      <p:sp>
        <p:nvSpPr>
          <p:cNvPr id="2" name="Title 1" hidden="1"/>
          <p:cNvSpPr>
            <a:spLocks noGrp="1"/>
          </p:cNvSpPr>
          <p:nvPr>
            <p:ph type="ctrTitle"/>
          </p:nvPr>
        </p:nvSpPr>
        <p:spPr/>
        <p:txBody>
          <a:bodyPr/>
          <a:lstStyle/>
          <a:p>
            <a:r>
              <a:rPr lang="en-US" dirty="0" smtClean="0"/>
              <a:t>What</a:t>
            </a:r>
            <a:r>
              <a:rPr lang="en-US" baseline="0" dirty="0" smtClean="0"/>
              <a:t> we can do expands from user needs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If we start with user needs, we can see what needs we </a:t>
            </a:r>
            <a:r>
              <a:rPr lang="en" i="1" dirty="0"/>
              <a:t>can’t</a:t>
            </a:r>
            <a:r>
              <a:rPr lang="en" dirty="0"/>
              <a:t> meet within our current limitations and work on expanding them.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b="0" dirty="0"/>
              <a:t>Example from </a:t>
            </a:r>
            <a:r>
              <a:rPr lang="en" b="0" dirty="0" err="1"/>
              <a:t>ePermit</a:t>
            </a:r>
            <a:r>
              <a:rPr lang="en" b="0" dirty="0"/>
              <a:t>:</a:t>
            </a:r>
          </a:p>
          <a:p>
            <a:pPr lvl="0" rtl="0">
              <a:spcBef>
                <a:spcPts val="0"/>
              </a:spcBef>
              <a:buNone/>
            </a:pPr>
            <a:r>
              <a:rPr lang="en" dirty="0"/>
              <a:t>SUDS connection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solidFill>
                  <a:srgbClr val="046B99"/>
                </a:solidFill>
              </a:rPr>
              <a:t>We hear from users: </a:t>
            </a:r>
          </a:p>
          <a:p>
            <a:pPr lvl="0">
              <a:spcBef>
                <a:spcPts val="0"/>
              </a:spcBef>
              <a:buNone/>
            </a:pPr>
            <a:r>
              <a:rPr lang="en" dirty="0"/>
              <a:t>“All it needs to be...an applicant submits a form, we review it and accept it 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t>Engaging users in product development is </a:t>
            </a:r>
            <a:r>
              <a:rPr lang="en" i="1" dirty="0"/>
              <a:t>hard</a:t>
            </a:r>
            <a:r>
              <a:rPr lang="en"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6" name="Shape 406" descr="An approve application and deny application button, along with a text box for stating a reason for denying the application." title="Screenshot of application review page"/>
          <p:cNvPicPr preferRelativeResize="0"/>
          <p:nvPr/>
        </p:nvPicPr>
        <p:blipFill rotWithShape="1">
          <a:blip r:embed="rId3">
            <a:alphaModFix/>
          </a:blip>
          <a:srcRect t="1244" r="14022"/>
          <a:stretch/>
        </p:blipFill>
        <p:spPr>
          <a:xfrm>
            <a:off x="4709725" y="1843100"/>
            <a:ext cx="3577700" cy="3414699"/>
          </a:xfrm>
          <a:prstGeom prst="rect">
            <a:avLst/>
          </a:prstGeom>
          <a:noFill/>
          <a:ln w="19050" cap="flat" cmpd="sng">
            <a:solidFill>
              <a:srgbClr val="B7B7B7"/>
            </a:solidFill>
            <a:prstDash val="solid"/>
            <a:round/>
            <a:headEnd type="none" w="med" len="med"/>
            <a:tailEnd type="none" w="med" len="med"/>
          </a:ln>
        </p:spPr>
      </p:pic>
      <p:pic>
        <p:nvPicPr>
          <p:cNvPr id="407" name="Shape 407" descr="Showing the fields of electronic permit applicaiton form" title="Screenshot of prototype"/>
          <p:cNvPicPr preferRelativeResize="0"/>
          <p:nvPr/>
        </p:nvPicPr>
        <p:blipFill>
          <a:blip r:embed="rId4">
            <a:alphaModFix/>
          </a:blip>
          <a:stretch>
            <a:fillRect/>
          </a:stretch>
        </p:blipFill>
        <p:spPr>
          <a:xfrm>
            <a:off x="914400" y="1843100"/>
            <a:ext cx="3419449" cy="6391925"/>
          </a:xfrm>
          <a:prstGeom prst="rect">
            <a:avLst/>
          </a:prstGeom>
          <a:noFill/>
          <a:ln w="19050" cap="flat" cmpd="sng">
            <a:solidFill>
              <a:srgbClr val="B7B7B7"/>
            </a:solidFill>
            <a:prstDash val="solid"/>
            <a:round/>
            <a:headEnd type="none" w="med" len="med"/>
            <a:tailEnd type="none" w="med" len="med"/>
          </a:ln>
        </p:spPr>
      </p:pic>
      <p:sp>
        <p:nvSpPr>
          <p:cNvPr id="405" name="Shape 405"/>
          <p:cNvSpPr txBox="1">
            <a:spLocks noGrp="1"/>
          </p:cNvSpPr>
          <p:nvPr>
            <p:ph type="ctrTitle"/>
          </p:nvPr>
        </p:nvSpPr>
        <p:spPr>
          <a:xfrm>
            <a:off x="721317" y="747872"/>
            <a:ext cx="7386600" cy="843861"/>
          </a:xfrm>
          <a:prstGeom prst="rect">
            <a:avLst/>
          </a:prstGeom>
        </p:spPr>
        <p:txBody>
          <a:bodyPr wrap="square" lIns="91425" tIns="91425" rIns="91425" bIns="91425" anchor="ctr" anchorCtr="0">
            <a:noAutofit/>
          </a:bodyPr>
          <a:lstStyle/>
          <a:p>
            <a:pPr lvl="0">
              <a:spcBef>
                <a:spcPts val="0"/>
              </a:spcBef>
              <a:buNone/>
            </a:pPr>
            <a:r>
              <a:rPr lang="en" dirty="0">
                <a:solidFill>
                  <a:srgbClr val="046B99"/>
                </a:solidFill>
              </a:rPr>
              <a:t>We build a prototype in a week</a:t>
            </a:r>
            <a:r>
              <a:rPr lang="en" dirty="0" smtClean="0">
                <a:solidFill>
                  <a:srgbClr val="046B99"/>
                </a:solidFill>
              </a:rPr>
              <a:t>:</a:t>
            </a: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ctrTitle"/>
          </p:nvPr>
        </p:nvSpPr>
        <p:spPr>
          <a:xfrm>
            <a:off x="721316" y="811589"/>
            <a:ext cx="7386600" cy="852327"/>
          </a:xfrm>
          <a:prstGeom prst="rect">
            <a:avLst/>
          </a:prstGeom>
        </p:spPr>
        <p:txBody>
          <a:bodyPr wrap="square" lIns="91425" tIns="91425" rIns="91425" bIns="91425" anchor="ctr" anchorCtr="0">
            <a:noAutofit/>
          </a:bodyPr>
          <a:lstStyle/>
          <a:p>
            <a:pPr lvl="0" rtl="0">
              <a:spcBef>
                <a:spcPts val="0"/>
              </a:spcBef>
              <a:buNone/>
            </a:pPr>
            <a:r>
              <a:rPr lang="en" dirty="0">
                <a:solidFill>
                  <a:srgbClr val="046B99"/>
                </a:solidFill>
              </a:rPr>
              <a:t>What we built</a:t>
            </a:r>
            <a:r>
              <a:rPr lang="en" dirty="0" smtClean="0">
                <a:solidFill>
                  <a:srgbClr val="046B99"/>
                </a:solidFill>
              </a:rPr>
              <a:t>:</a:t>
            </a:r>
            <a:endParaRPr dirty="0"/>
          </a:p>
        </p:txBody>
      </p:sp>
      <p:pic>
        <p:nvPicPr>
          <p:cNvPr id="413" name="Shape 413" descr="ePermit intake is connected to a logic/middleware module. That middleware is connected to the basic SUDS API, which is in turn connected to SUDS itself." title="ePermit architecture diagram"/>
          <p:cNvPicPr preferRelativeResize="0"/>
          <p:nvPr/>
        </p:nvPicPr>
        <p:blipFill>
          <a:blip r:embed="rId3">
            <a:alphaModFix/>
          </a:blip>
          <a:stretch>
            <a:fillRect/>
          </a:stretch>
        </p:blipFill>
        <p:spPr>
          <a:xfrm>
            <a:off x="650087" y="1736099"/>
            <a:ext cx="7843823" cy="184274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t>If we’d started thinking about </a:t>
            </a:r>
            <a:r>
              <a:rPr lang="en" dirty="0" err="1"/>
              <a:t>ePermit</a:t>
            </a:r>
            <a:r>
              <a:rPr lang="en" dirty="0"/>
              <a:t> and SUDS in silos, we might never have gotten there.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33</a:t>
            </a:fld>
            <a:endParaRPr lang="en"/>
          </a:p>
        </p:txBody>
      </p:sp>
      <p:sp>
        <p:nvSpPr>
          <p:cNvPr id="432" name="Shape 432"/>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2/</a:t>
            </a:r>
            <a:r>
              <a:rPr lang="en" dirty="0"/>
              <a:t> Conduct design research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Clr>
                <a:srgbClr val="000000"/>
              </a:buClr>
              <a:buSzPct val="34375"/>
              <a:buFont typeface="Arial"/>
              <a:buNone/>
            </a:pPr>
            <a:r>
              <a:rPr lang="en" dirty="0"/>
              <a:t>We find out peoples’ needs </a:t>
            </a:r>
            <a:r>
              <a:rPr lang="en" dirty="0">
                <a:solidFill>
                  <a:srgbClr val="206E7C"/>
                </a:solidFill>
              </a:rPr>
              <a:t>by observing and speaking directly with them</a:t>
            </a:r>
            <a:r>
              <a:rPr lang="en" dirty="0"/>
              <a:t> with design research methods (not via surrogates or our own assumptions).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1493787" y="1694407"/>
            <a:ext cx="2622900" cy="890400"/>
          </a:xfrm>
          <a:prstGeom prst="rect">
            <a:avLst/>
          </a:prstGeom>
        </p:spPr>
        <p:txBody>
          <a:bodyPr wrap="square" lIns="91425" tIns="91425" rIns="91425" bIns="91425" anchor="ctr" anchorCtr="0">
            <a:noAutofit/>
          </a:bodyPr>
          <a:lstStyle/>
          <a:p>
            <a:pPr lvl="0" rtl="0">
              <a:spcBef>
                <a:spcPts val="0"/>
              </a:spcBef>
              <a:buNone/>
            </a:pPr>
            <a:r>
              <a:rPr lang="en" b="1" dirty="0"/>
              <a:t>Participants are users, </a:t>
            </a:r>
            <a:r>
              <a:rPr lang="en" dirty="0"/>
              <a:t>people who touch the software.</a:t>
            </a:r>
          </a:p>
        </p:txBody>
      </p:sp>
      <p:sp>
        <p:nvSpPr>
          <p:cNvPr id="443" name="Shape 443"/>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35</a:t>
            </a:fld>
            <a:endParaRPr lang="en"/>
          </a:p>
        </p:txBody>
      </p:sp>
      <p:sp>
        <p:nvSpPr>
          <p:cNvPr id="444" name="Shape 444"/>
          <p:cNvSpPr txBox="1">
            <a:spLocks noGrp="1"/>
          </p:cNvSpPr>
          <p:nvPr>
            <p:ph type="body" idx="2"/>
          </p:nvPr>
        </p:nvSpPr>
        <p:spPr>
          <a:xfrm>
            <a:off x="5027312" y="1694407"/>
            <a:ext cx="2622899" cy="890400"/>
          </a:xfrm>
          <a:prstGeom prst="rect">
            <a:avLst/>
          </a:prstGeom>
        </p:spPr>
        <p:txBody>
          <a:bodyPr wrap="square" lIns="91425" tIns="91425" rIns="91425" bIns="91425" anchor="ctr" anchorCtr="0">
            <a:noAutofit/>
          </a:bodyPr>
          <a:lstStyle/>
          <a:p>
            <a:pPr lvl="0" rtl="0">
              <a:spcBef>
                <a:spcPts val="0"/>
              </a:spcBef>
              <a:spcAft>
                <a:spcPts val="0"/>
              </a:spcAft>
              <a:buNone/>
            </a:pPr>
            <a:r>
              <a:rPr lang="en" b="1"/>
              <a:t>Many participants in one-on-one sessions</a:t>
            </a:r>
            <a:r>
              <a:rPr lang="en"/>
              <a:t>, not large groups</a:t>
            </a:r>
          </a:p>
        </p:txBody>
      </p:sp>
      <p:sp>
        <p:nvSpPr>
          <p:cNvPr id="445" name="Shape 445"/>
          <p:cNvSpPr txBox="1">
            <a:spLocks noGrp="1"/>
          </p:cNvSpPr>
          <p:nvPr>
            <p:ph type="body" idx="3"/>
          </p:nvPr>
        </p:nvSpPr>
        <p:spPr>
          <a:xfrm>
            <a:off x="1493787" y="3313631"/>
            <a:ext cx="2622900" cy="890400"/>
          </a:xfrm>
          <a:prstGeom prst="rect">
            <a:avLst/>
          </a:prstGeom>
        </p:spPr>
        <p:txBody>
          <a:bodyPr wrap="square" lIns="91425" tIns="91425" rIns="91425" bIns="91425" anchor="ctr" anchorCtr="0">
            <a:noAutofit/>
          </a:bodyPr>
          <a:lstStyle/>
          <a:p>
            <a:pPr lvl="0" rtl="0">
              <a:spcBef>
                <a:spcPts val="0"/>
              </a:spcBef>
              <a:buNone/>
            </a:pPr>
            <a:r>
              <a:rPr lang="en" b="1">
                <a:solidFill>
                  <a:schemeClr val="dk1"/>
                </a:solidFill>
              </a:rPr>
              <a:t>Standardized </a:t>
            </a:r>
            <a:r>
              <a:rPr lang="en">
                <a:solidFill>
                  <a:schemeClr val="dk1"/>
                </a:solidFill>
              </a:rPr>
              <a:t>questions and targets of observation</a:t>
            </a:r>
          </a:p>
        </p:txBody>
      </p:sp>
      <p:sp>
        <p:nvSpPr>
          <p:cNvPr id="446" name="Shape 446"/>
          <p:cNvSpPr txBox="1">
            <a:spLocks noGrp="1"/>
          </p:cNvSpPr>
          <p:nvPr>
            <p:ph type="body" idx="4"/>
          </p:nvPr>
        </p:nvSpPr>
        <p:spPr>
          <a:xfrm>
            <a:off x="5027312" y="3313631"/>
            <a:ext cx="2622899" cy="890400"/>
          </a:xfrm>
          <a:prstGeom prst="rect">
            <a:avLst/>
          </a:prstGeom>
        </p:spPr>
        <p:txBody>
          <a:bodyPr wrap="square" lIns="91425" tIns="91425" rIns="91425" bIns="91425" anchor="ctr" anchorCtr="0">
            <a:noAutofit/>
          </a:bodyPr>
          <a:lstStyle/>
          <a:p>
            <a:pPr lvl="0" rtl="0">
              <a:spcBef>
                <a:spcPts val="0"/>
              </a:spcBef>
              <a:buNone/>
            </a:pPr>
            <a:r>
              <a:rPr lang="en" b="1"/>
              <a:t>Observing and asking about behaviors</a:t>
            </a:r>
            <a:r>
              <a:rPr lang="en"/>
              <a:t>, instead of opinions</a:t>
            </a:r>
          </a:p>
        </p:txBody>
      </p:sp>
      <p:sp>
        <p:nvSpPr>
          <p:cNvPr id="447" name="Shape 447"/>
          <p:cNvSpPr txBox="1">
            <a:spLocks noGrp="1"/>
          </p:cNvSpPr>
          <p:nvPr>
            <p:ph type="ctrTitle"/>
          </p:nvPr>
        </p:nvSpPr>
        <p:spPr>
          <a:xfrm>
            <a:off x="712850" y="289401"/>
            <a:ext cx="7386600" cy="844200"/>
          </a:xfrm>
          <a:prstGeom prst="rect">
            <a:avLst/>
          </a:prstGeom>
        </p:spPr>
        <p:txBody>
          <a:bodyPr wrap="square" lIns="91425" tIns="91425" rIns="91425" bIns="91425" anchor="t" anchorCtr="0">
            <a:noAutofit/>
          </a:bodyPr>
          <a:lstStyle/>
          <a:p>
            <a:pPr lvl="0" rtl="0">
              <a:spcBef>
                <a:spcPts val="0"/>
              </a:spcBef>
              <a:buNone/>
            </a:pPr>
            <a:r>
              <a:rPr lang="en"/>
              <a:t>In design research: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4" name="Shape 454"/>
          <p:cNvSpPr txBox="1">
            <a:spLocks noGrp="1"/>
          </p:cNvSpPr>
          <p:nvPr>
            <p:ph type="body" idx="3"/>
          </p:nvPr>
        </p:nvSpPr>
        <p:spPr>
          <a:xfrm>
            <a:off x="5909667" y="2471784"/>
            <a:ext cx="2258100" cy="1332600"/>
          </a:xfrm>
          <a:prstGeom prst="rect">
            <a:avLst/>
          </a:prstGeom>
        </p:spPr>
        <p:txBody>
          <a:bodyPr wrap="square" lIns="91425" tIns="91425" rIns="91425" bIns="91425" anchor="t" anchorCtr="0">
            <a:noAutofit/>
          </a:bodyPr>
          <a:lstStyle/>
          <a:p>
            <a:pPr lvl="0" rtl="0">
              <a:spcBef>
                <a:spcPts val="0"/>
              </a:spcBef>
              <a:buNone/>
            </a:pPr>
            <a:r>
              <a:rPr lang="en" b="1"/>
              <a:t>Repeat</a:t>
            </a:r>
            <a:r>
              <a:rPr lang="en"/>
              <a:t> with different users.</a:t>
            </a:r>
          </a:p>
        </p:txBody>
      </p:sp>
      <p:sp>
        <p:nvSpPr>
          <p:cNvPr id="453" name="Shape 453"/>
          <p:cNvSpPr txBox="1">
            <a:spLocks noGrp="1"/>
          </p:cNvSpPr>
          <p:nvPr>
            <p:ph type="body" idx="2"/>
          </p:nvPr>
        </p:nvSpPr>
        <p:spPr>
          <a:xfrm>
            <a:off x="3323392" y="2471784"/>
            <a:ext cx="2258100" cy="1332600"/>
          </a:xfrm>
          <a:prstGeom prst="rect">
            <a:avLst/>
          </a:prstGeom>
        </p:spPr>
        <p:txBody>
          <a:bodyPr wrap="square" lIns="91425" tIns="91425" rIns="91425" bIns="91425" anchor="t" anchorCtr="0">
            <a:noAutofit/>
          </a:bodyPr>
          <a:lstStyle/>
          <a:p>
            <a:pPr lvl="0" rtl="0">
              <a:spcBef>
                <a:spcPts val="0"/>
              </a:spcBef>
              <a:buNone/>
            </a:pPr>
            <a:r>
              <a:rPr lang="en" dirty="0"/>
              <a:t>Ask them </a:t>
            </a:r>
            <a:r>
              <a:rPr lang="en" b="1" dirty="0"/>
              <a:t>what they do,</a:t>
            </a:r>
            <a:r>
              <a:rPr lang="en" dirty="0"/>
              <a:t> observe and ask follow up questions.</a:t>
            </a:r>
          </a:p>
        </p:txBody>
      </p:sp>
      <p:sp>
        <p:nvSpPr>
          <p:cNvPr id="452" name="Shape 452"/>
          <p:cNvSpPr txBox="1">
            <a:spLocks noGrp="1"/>
          </p:cNvSpPr>
          <p:nvPr>
            <p:ph type="body" idx="1"/>
          </p:nvPr>
        </p:nvSpPr>
        <p:spPr>
          <a:xfrm>
            <a:off x="737118" y="2471784"/>
            <a:ext cx="2258100" cy="1332600"/>
          </a:xfrm>
          <a:prstGeom prst="rect">
            <a:avLst/>
          </a:prstGeom>
        </p:spPr>
        <p:txBody>
          <a:bodyPr wrap="square" lIns="91425" tIns="91425" rIns="91425" bIns="91425" anchor="t" anchorCtr="0">
            <a:noAutofit/>
          </a:bodyPr>
          <a:lstStyle/>
          <a:p>
            <a:pPr lvl="0" rtl="0">
              <a:spcBef>
                <a:spcPts val="0"/>
              </a:spcBef>
              <a:buNone/>
            </a:pPr>
            <a:r>
              <a:rPr lang="en"/>
              <a:t>Go to the </a:t>
            </a:r>
            <a:r>
              <a:rPr lang="en" b="1"/>
              <a:t>places users work.</a:t>
            </a:r>
          </a:p>
        </p:txBody>
      </p:sp>
      <p:sp>
        <p:nvSpPr>
          <p:cNvPr id="455" name="Shape 455"/>
          <p:cNvSpPr txBox="1">
            <a:spLocks noGrp="1"/>
          </p:cNvSpPr>
          <p:nvPr>
            <p:ph type="ctrTitle"/>
          </p:nvPr>
        </p:nvSpPr>
        <p:spPr>
          <a:xfrm>
            <a:off x="718661" y="614726"/>
            <a:ext cx="7386600" cy="844200"/>
          </a:xfrm>
          <a:prstGeom prst="rect">
            <a:avLst/>
          </a:prstGeom>
        </p:spPr>
        <p:txBody>
          <a:bodyPr wrap="square" lIns="91425" tIns="91425" rIns="91425" bIns="91425" anchor="t" anchorCtr="0">
            <a:noAutofit/>
          </a:bodyPr>
          <a:lstStyle/>
          <a:p>
            <a:pPr lvl="0" rtl="0">
              <a:spcBef>
                <a:spcPts val="0"/>
              </a:spcBef>
              <a:buNone/>
            </a:pPr>
            <a:r>
              <a:rPr lang="en" dirty="0"/>
              <a:t>Contextual inquiry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460"/>
        <p:cNvGrpSpPr/>
        <p:nvPr/>
      </p:nvGrpSpPr>
      <p:grpSpPr>
        <a:xfrm>
          <a:off x="0" y="0"/>
          <a:ext cx="0" cy="0"/>
          <a:chOff x="0" y="0"/>
          <a:chExt cx="0" cy="0"/>
        </a:xfrm>
      </p:grpSpPr>
      <p:sp>
        <p:nvSpPr>
          <p:cNvPr id="461" name="Shape 461"/>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Why not experts or proxies?</a:t>
            </a:r>
          </a:p>
        </p:txBody>
      </p:sp>
      <p:pic>
        <p:nvPicPr>
          <p:cNvPr id="462" name="Shape 462" title="Thinking faces"/>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grpSp>
        <p:nvGrpSpPr>
          <p:cNvPr id="3" name="Group 2" descr="Each user has a different idea of the process, but the representative collapses all their thoughts into an oversimplified version." title="Representative interacting with many users"/>
          <p:cNvGrpSpPr/>
          <p:nvPr/>
        </p:nvGrpSpPr>
        <p:grpSpPr>
          <a:xfrm>
            <a:off x="1183825" y="416925"/>
            <a:ext cx="6596025" cy="4514325"/>
            <a:chOff x="1183825" y="416925"/>
            <a:chExt cx="6596025" cy="4514325"/>
          </a:xfrm>
        </p:grpSpPr>
        <p:cxnSp>
          <p:nvCxnSpPr>
            <p:cNvPr id="467" name="Shape 467"/>
            <p:cNvCxnSpPr>
              <a:stCxn id="468" idx="2"/>
              <a:endCxn id="469" idx="7"/>
            </p:cNvCxnSpPr>
            <p:nvPr/>
          </p:nvCxnSpPr>
          <p:spPr>
            <a:xfrm flipH="1">
              <a:off x="4515787" y="2385075"/>
              <a:ext cx="2628900" cy="1496700"/>
            </a:xfrm>
            <a:prstGeom prst="straightConnector1">
              <a:avLst/>
            </a:prstGeom>
            <a:noFill/>
            <a:ln w="28575" cap="flat" cmpd="sng">
              <a:solidFill>
                <a:srgbClr val="CCCCCC"/>
              </a:solidFill>
              <a:prstDash val="solid"/>
              <a:round/>
              <a:headEnd type="none" w="lg" len="lg"/>
              <a:tailEnd type="triangle" w="lg" len="lg"/>
            </a:ln>
          </p:spPr>
        </p:cxnSp>
        <p:cxnSp>
          <p:nvCxnSpPr>
            <p:cNvPr id="470" name="Shape 470"/>
            <p:cNvCxnSpPr>
              <a:stCxn id="471" idx="2"/>
              <a:endCxn id="469" idx="0"/>
            </p:cNvCxnSpPr>
            <p:nvPr/>
          </p:nvCxnSpPr>
          <p:spPr>
            <a:xfrm flipH="1">
              <a:off x="4413537" y="2385075"/>
              <a:ext cx="950400" cy="1454100"/>
            </a:xfrm>
            <a:prstGeom prst="straightConnector1">
              <a:avLst/>
            </a:prstGeom>
            <a:noFill/>
            <a:ln w="28575" cap="flat" cmpd="sng">
              <a:solidFill>
                <a:srgbClr val="CCCCCC"/>
              </a:solidFill>
              <a:prstDash val="solid"/>
              <a:round/>
              <a:headEnd type="none" w="lg" len="lg"/>
              <a:tailEnd type="triangle" w="lg" len="lg"/>
            </a:ln>
          </p:spPr>
        </p:cxnSp>
        <p:grpSp>
          <p:nvGrpSpPr>
            <p:cNvPr id="472" name="Shape 472"/>
            <p:cNvGrpSpPr/>
            <p:nvPr/>
          </p:nvGrpSpPr>
          <p:grpSpPr>
            <a:xfrm>
              <a:off x="1668325" y="1302225"/>
              <a:ext cx="394800" cy="684300"/>
              <a:chOff x="762975" y="1539000"/>
              <a:chExt cx="394800" cy="684300"/>
            </a:xfrm>
          </p:grpSpPr>
          <p:sp>
            <p:nvSpPr>
              <p:cNvPr id="473" name="Shape 473"/>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475" name="Shape 475"/>
            <p:cNvSpPr/>
            <p:nvPr/>
          </p:nvSpPr>
          <p:spPr>
            <a:xfrm>
              <a:off x="1412687" y="684075"/>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786812" y="6947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2139312" y="6840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478" name="Shape 478"/>
            <p:cNvCxnSpPr/>
            <p:nvPr/>
          </p:nvCxnSpPr>
          <p:spPr>
            <a:xfrm>
              <a:off x="1643425" y="7629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479" name="Shape 479"/>
            <p:cNvCxnSpPr/>
            <p:nvPr/>
          </p:nvCxnSpPr>
          <p:spPr>
            <a:xfrm>
              <a:off x="1995900" y="762975"/>
              <a:ext cx="92100" cy="0"/>
            </a:xfrm>
            <a:prstGeom prst="straightConnector1">
              <a:avLst/>
            </a:prstGeom>
            <a:noFill/>
            <a:ln w="9525" cap="flat" cmpd="sng">
              <a:solidFill>
                <a:srgbClr val="999999"/>
              </a:solidFill>
              <a:prstDash val="solid"/>
              <a:round/>
              <a:headEnd type="none" w="lg" len="lg"/>
              <a:tailEnd type="triangle" w="lg" len="lg"/>
            </a:ln>
          </p:spPr>
        </p:cxnSp>
        <p:sp>
          <p:nvSpPr>
            <p:cNvPr id="480" name="Shape 480"/>
            <p:cNvSpPr/>
            <p:nvPr/>
          </p:nvSpPr>
          <p:spPr>
            <a:xfrm>
              <a:off x="3233775" y="684075"/>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3960412" y="6947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3607887" y="6840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483" name="Shape 483"/>
            <p:cNvCxnSpPr/>
            <p:nvPr/>
          </p:nvCxnSpPr>
          <p:spPr>
            <a:xfrm>
              <a:off x="3464512" y="7629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484" name="Shape 484"/>
            <p:cNvCxnSpPr/>
            <p:nvPr/>
          </p:nvCxnSpPr>
          <p:spPr>
            <a:xfrm>
              <a:off x="3816987" y="762975"/>
              <a:ext cx="92100" cy="0"/>
            </a:xfrm>
            <a:prstGeom prst="straightConnector1">
              <a:avLst/>
            </a:prstGeom>
            <a:noFill/>
            <a:ln w="9525" cap="flat" cmpd="sng">
              <a:solidFill>
                <a:srgbClr val="999999"/>
              </a:solidFill>
              <a:prstDash val="solid"/>
              <a:round/>
              <a:headEnd type="none" w="lg" len="lg"/>
              <a:tailEnd type="triangle" w="lg" len="lg"/>
            </a:ln>
          </p:spPr>
        </p:cxnSp>
        <p:sp>
          <p:nvSpPr>
            <p:cNvPr id="485" name="Shape 485"/>
            <p:cNvSpPr/>
            <p:nvPr/>
          </p:nvSpPr>
          <p:spPr>
            <a:xfrm>
              <a:off x="5336925" y="7014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5689425" y="6908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487" name="Shape 487"/>
            <p:cNvCxnSpPr/>
            <p:nvPr/>
          </p:nvCxnSpPr>
          <p:spPr>
            <a:xfrm>
              <a:off x="5193537" y="7697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488" name="Shape 488"/>
            <p:cNvCxnSpPr/>
            <p:nvPr/>
          </p:nvCxnSpPr>
          <p:spPr>
            <a:xfrm>
              <a:off x="5546012" y="769725"/>
              <a:ext cx="92100" cy="0"/>
            </a:xfrm>
            <a:prstGeom prst="straightConnector1">
              <a:avLst/>
            </a:prstGeom>
            <a:noFill/>
            <a:ln w="9525" cap="flat" cmpd="sng">
              <a:solidFill>
                <a:srgbClr val="999999"/>
              </a:solidFill>
              <a:prstDash val="solid"/>
              <a:round/>
              <a:headEnd type="none" w="lg" len="lg"/>
              <a:tailEnd type="triangle" w="lg" len="lg"/>
            </a:ln>
          </p:spPr>
        </p:cxnSp>
        <p:sp>
          <p:nvSpPr>
            <p:cNvPr id="489" name="Shape 489"/>
            <p:cNvSpPr/>
            <p:nvPr/>
          </p:nvSpPr>
          <p:spPr>
            <a:xfrm>
              <a:off x="4962800" y="68407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7025987" y="7014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7378487" y="6908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492" name="Shape 492"/>
            <p:cNvCxnSpPr/>
            <p:nvPr/>
          </p:nvCxnSpPr>
          <p:spPr>
            <a:xfrm>
              <a:off x="6882600" y="7697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493" name="Shape 493"/>
            <p:cNvCxnSpPr/>
            <p:nvPr/>
          </p:nvCxnSpPr>
          <p:spPr>
            <a:xfrm>
              <a:off x="7235075" y="769725"/>
              <a:ext cx="92100" cy="0"/>
            </a:xfrm>
            <a:prstGeom prst="straightConnector1">
              <a:avLst/>
            </a:prstGeom>
            <a:noFill/>
            <a:ln w="9525" cap="flat" cmpd="sng">
              <a:solidFill>
                <a:srgbClr val="999999"/>
              </a:solidFill>
              <a:prstDash val="solid"/>
              <a:round/>
              <a:headEnd type="none" w="lg" len="lg"/>
              <a:tailEnd type="triangle" w="lg" len="lg"/>
            </a:ln>
          </p:spPr>
        </p:cxnSp>
        <p:sp>
          <p:nvSpPr>
            <p:cNvPr id="494" name="Shape 494"/>
            <p:cNvSpPr/>
            <p:nvPr/>
          </p:nvSpPr>
          <p:spPr>
            <a:xfrm>
              <a:off x="6651862" y="68407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grpSp>
          <p:nvGrpSpPr>
            <p:cNvPr id="495" name="Shape 495"/>
            <p:cNvGrpSpPr/>
            <p:nvPr/>
          </p:nvGrpSpPr>
          <p:grpSpPr>
            <a:xfrm>
              <a:off x="4216050" y="3839250"/>
              <a:ext cx="394800" cy="684300"/>
              <a:chOff x="2046700" y="1625625"/>
              <a:chExt cx="394800" cy="684300"/>
            </a:xfrm>
          </p:grpSpPr>
          <p:sp>
            <p:nvSpPr>
              <p:cNvPr id="496" name="Shape 496"/>
              <p:cNvSpPr/>
              <p:nvPr/>
            </p:nvSpPr>
            <p:spPr>
              <a:xfrm rot="-5400000">
                <a:off x="2046700" y="1915125"/>
                <a:ext cx="394800" cy="394800"/>
              </a:xfrm>
              <a:prstGeom prst="flowChartDelay">
                <a:avLst/>
              </a:prstGeom>
              <a:solidFill>
                <a:srgbClr val="206E7C"/>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2099350" y="1625625"/>
                <a:ext cx="289500" cy="289500"/>
              </a:xfrm>
              <a:prstGeom prst="ellipse">
                <a:avLst/>
              </a:prstGeom>
              <a:solidFill>
                <a:srgbClr val="206E7C"/>
              </a:solidFill>
              <a:ln>
                <a:noFill/>
              </a:ln>
            </p:spPr>
            <p:txBody>
              <a:bodyPr wrap="square" lIns="91425" tIns="91425" rIns="91425" bIns="91425" anchor="ctr" anchorCtr="0">
                <a:noAutofit/>
              </a:bodyPr>
              <a:lstStyle/>
              <a:p>
                <a:pPr lvl="0">
                  <a:spcBef>
                    <a:spcPts val="0"/>
                  </a:spcBef>
                  <a:buNone/>
                </a:pPr>
                <a:endParaRPr/>
              </a:p>
            </p:txBody>
          </p:sp>
        </p:grpSp>
        <p:sp>
          <p:nvSpPr>
            <p:cNvPr id="497" name="Shape 497"/>
            <p:cNvSpPr/>
            <p:nvPr/>
          </p:nvSpPr>
          <p:spPr>
            <a:xfrm>
              <a:off x="1183825"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498" name="Shape 498"/>
            <p:cNvGrpSpPr/>
            <p:nvPr/>
          </p:nvGrpSpPr>
          <p:grpSpPr>
            <a:xfrm>
              <a:off x="3432550" y="1302225"/>
              <a:ext cx="394800" cy="684300"/>
              <a:chOff x="762975" y="1539000"/>
              <a:chExt cx="394800" cy="684300"/>
            </a:xfrm>
          </p:grpSpPr>
          <p:sp>
            <p:nvSpPr>
              <p:cNvPr id="499" name="Shape 499"/>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01" name="Shape 501"/>
            <p:cNvSpPr/>
            <p:nvPr/>
          </p:nvSpPr>
          <p:spPr>
            <a:xfrm>
              <a:off x="29480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502" name="Shape 502"/>
            <p:cNvGrpSpPr/>
            <p:nvPr/>
          </p:nvGrpSpPr>
          <p:grpSpPr>
            <a:xfrm>
              <a:off x="5187650" y="1302225"/>
              <a:ext cx="394800" cy="684300"/>
              <a:chOff x="762975" y="1539000"/>
              <a:chExt cx="394800" cy="684300"/>
            </a:xfrm>
          </p:grpSpPr>
          <p:sp>
            <p:nvSpPr>
              <p:cNvPr id="503" name="Shape 503"/>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05" name="Shape 505"/>
            <p:cNvSpPr/>
            <p:nvPr/>
          </p:nvSpPr>
          <p:spPr>
            <a:xfrm>
              <a:off x="47031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506" name="Shape 506"/>
            <p:cNvGrpSpPr/>
            <p:nvPr/>
          </p:nvGrpSpPr>
          <p:grpSpPr>
            <a:xfrm>
              <a:off x="6900550" y="1302225"/>
              <a:ext cx="394800" cy="684300"/>
              <a:chOff x="762975" y="1539000"/>
              <a:chExt cx="394800" cy="684300"/>
            </a:xfrm>
          </p:grpSpPr>
          <p:sp>
            <p:nvSpPr>
              <p:cNvPr id="507" name="Shape 507"/>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09" name="Shape 509"/>
            <p:cNvSpPr/>
            <p:nvPr/>
          </p:nvSpPr>
          <p:spPr>
            <a:xfrm>
              <a:off x="64160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4568500" y="2974425"/>
              <a:ext cx="1858200" cy="744899"/>
            </a:xfrm>
            <a:prstGeom prst="wedgeEllipseCallout">
              <a:avLst>
                <a:gd name="adj1" fmla="val -45683"/>
                <a:gd name="adj2" fmla="val 61815"/>
              </a:avLst>
            </a:prstGeom>
            <a:solidFill>
              <a:srgbClr val="FFFFFF"/>
            </a:solidFill>
            <a:ln w="19050" cap="flat" cmpd="sng">
              <a:solidFill>
                <a:srgbClr val="B7B7B7"/>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11" name="Shape 511"/>
            <p:cNvSpPr txBox="1"/>
            <p:nvPr/>
          </p:nvSpPr>
          <p:spPr>
            <a:xfrm>
              <a:off x="2084425" y="416925"/>
              <a:ext cx="267600" cy="342300"/>
            </a:xfrm>
            <a:prstGeom prst="rect">
              <a:avLst/>
            </a:prstGeom>
            <a:noFill/>
            <a:ln>
              <a:noFill/>
            </a:ln>
          </p:spPr>
          <p:txBody>
            <a:bodyPr wrap="square" lIns="91425" tIns="91425" rIns="91425" bIns="91425" anchor="t" anchorCtr="0">
              <a:noAutofit/>
            </a:bodyPr>
            <a:lstStyle/>
            <a:p>
              <a:pPr lvl="0" algn="ctr">
                <a:spcBef>
                  <a:spcPts val="0"/>
                </a:spcBef>
                <a:buNone/>
              </a:pPr>
              <a:r>
                <a:rPr lang="en" sz="1200" b="1">
                  <a:solidFill>
                    <a:srgbClr val="990000"/>
                  </a:solidFill>
                  <a:latin typeface="Helvetica Neue"/>
                  <a:ea typeface="Helvetica Neue"/>
                  <a:cs typeface="Helvetica Neue"/>
                  <a:sym typeface="Helvetica Neue"/>
                </a:rPr>
                <a:t>!</a:t>
              </a:r>
            </a:p>
          </p:txBody>
        </p:sp>
        <p:sp>
          <p:nvSpPr>
            <p:cNvPr id="512" name="Shape 512"/>
            <p:cNvSpPr txBox="1"/>
            <p:nvPr/>
          </p:nvSpPr>
          <p:spPr>
            <a:xfrm>
              <a:off x="3542200" y="4169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13" name="Shape 513"/>
            <p:cNvSpPr txBox="1"/>
            <p:nvPr/>
          </p:nvSpPr>
          <p:spPr>
            <a:xfrm>
              <a:off x="5634525" y="4274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14" name="Shape 514"/>
            <p:cNvSpPr txBox="1"/>
            <p:nvPr/>
          </p:nvSpPr>
          <p:spPr>
            <a:xfrm>
              <a:off x="6960275" y="4274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15" name="Shape 515"/>
            <p:cNvSpPr/>
            <p:nvPr/>
          </p:nvSpPr>
          <p:spPr>
            <a:xfrm>
              <a:off x="5418700" y="32786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5771200" y="32679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17" name="Shape 517"/>
            <p:cNvCxnSpPr/>
            <p:nvPr/>
          </p:nvCxnSpPr>
          <p:spPr>
            <a:xfrm>
              <a:off x="5275312" y="33468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18" name="Shape 518"/>
            <p:cNvCxnSpPr/>
            <p:nvPr/>
          </p:nvCxnSpPr>
          <p:spPr>
            <a:xfrm>
              <a:off x="5627787" y="3346875"/>
              <a:ext cx="92100" cy="0"/>
            </a:xfrm>
            <a:prstGeom prst="straightConnector1">
              <a:avLst/>
            </a:prstGeom>
            <a:noFill/>
            <a:ln w="9525" cap="flat" cmpd="sng">
              <a:solidFill>
                <a:srgbClr val="999999"/>
              </a:solidFill>
              <a:prstDash val="solid"/>
              <a:round/>
              <a:headEnd type="none" w="lg" len="lg"/>
              <a:tailEnd type="triangle" w="lg" len="lg"/>
            </a:ln>
          </p:spPr>
        </p:cxnSp>
        <p:sp>
          <p:nvSpPr>
            <p:cNvPr id="519" name="Shape 519"/>
            <p:cNvSpPr/>
            <p:nvPr/>
          </p:nvSpPr>
          <p:spPr>
            <a:xfrm>
              <a:off x="5044575" y="326122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txBox="1"/>
            <p:nvPr/>
          </p:nvSpPr>
          <p:spPr>
            <a:xfrm>
              <a:off x="5716287" y="29363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21" name="Shape 521"/>
            <p:cNvSpPr txBox="1"/>
            <p:nvPr/>
          </p:nvSpPr>
          <p:spPr>
            <a:xfrm>
              <a:off x="1447225" y="1986525"/>
              <a:ext cx="837000" cy="407700"/>
            </a:xfrm>
            <a:prstGeom prst="rect">
              <a:avLst/>
            </a:prstGeom>
            <a:noFill/>
            <a:ln>
              <a:noFill/>
            </a:ln>
          </p:spPr>
          <p:txBody>
            <a:bodyPr wrap="square" lIns="91425" tIns="91425" rIns="91425" bIns="91425" anchor="t" anchorCtr="0">
              <a:noAutofit/>
            </a:bodyPr>
            <a:lstStyle/>
            <a:p>
              <a:pPr lvl="0" algn="ctr">
                <a:spcBef>
                  <a:spcPts val="0"/>
                </a:spcBef>
                <a:buNone/>
              </a:pPr>
              <a:r>
                <a:rPr lang="en" sz="1200" b="1">
                  <a:solidFill>
                    <a:srgbClr val="B7B7B7"/>
                  </a:solidFill>
                  <a:latin typeface="Helvetica Neue"/>
                  <a:ea typeface="Helvetica Neue"/>
                  <a:cs typeface="Helvetica Neue"/>
                  <a:sym typeface="Helvetica Neue"/>
                </a:rPr>
                <a:t>User</a:t>
              </a:r>
            </a:p>
          </p:txBody>
        </p:sp>
        <p:sp>
          <p:nvSpPr>
            <p:cNvPr id="522" name="Shape 522"/>
            <p:cNvSpPr txBox="1"/>
            <p:nvPr/>
          </p:nvSpPr>
          <p:spPr>
            <a:xfrm>
              <a:off x="3206887" y="1986525"/>
              <a:ext cx="837000" cy="407700"/>
            </a:xfrm>
            <a:prstGeom prst="rect">
              <a:avLst/>
            </a:prstGeom>
            <a:noFill/>
            <a:ln>
              <a:noFill/>
            </a:ln>
          </p:spPr>
          <p:txBody>
            <a:bodyPr wrap="square" lIns="91425" tIns="91425" rIns="91425" bIns="91425" anchor="t" anchorCtr="0">
              <a:noAutofit/>
            </a:bodyPr>
            <a:lstStyle/>
            <a:p>
              <a:pPr lvl="0" algn="ctr" rtl="0">
                <a:spcBef>
                  <a:spcPts val="0"/>
                </a:spcBef>
                <a:buClr>
                  <a:schemeClr val="dk1"/>
                </a:buClr>
                <a:buSzPct val="91666"/>
                <a:buFont typeface="Arial"/>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471" name="Shape 471"/>
            <p:cNvSpPr txBox="1"/>
            <p:nvPr/>
          </p:nvSpPr>
          <p:spPr>
            <a:xfrm>
              <a:off x="4945437" y="1977375"/>
              <a:ext cx="837000" cy="407700"/>
            </a:xfrm>
            <a:prstGeom prst="rect">
              <a:avLst/>
            </a:prstGeom>
            <a:noFill/>
            <a:ln>
              <a:noFill/>
            </a:ln>
          </p:spPr>
          <p:txBody>
            <a:bodyPr wrap="square" lIns="91425" tIns="91425" rIns="91425" bIns="91425" anchor="t" anchorCtr="0">
              <a:noAutofit/>
            </a:bodyPr>
            <a:lstStyle/>
            <a:p>
              <a:pPr lvl="0" algn="ctr" rtl="0">
                <a:spcBef>
                  <a:spcPts val="0"/>
                </a:spcBef>
                <a:buClr>
                  <a:schemeClr val="dk1"/>
                </a:buClr>
                <a:buSzPct val="91666"/>
                <a:buFont typeface="Arial"/>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468" name="Shape 468"/>
            <p:cNvSpPr txBox="1"/>
            <p:nvPr/>
          </p:nvSpPr>
          <p:spPr>
            <a:xfrm>
              <a:off x="6726187" y="1977375"/>
              <a:ext cx="837000" cy="407700"/>
            </a:xfrm>
            <a:prstGeom prst="rect">
              <a:avLst/>
            </a:prstGeom>
            <a:noFill/>
            <a:ln>
              <a:noFill/>
            </a:ln>
          </p:spPr>
          <p:txBody>
            <a:bodyPr wrap="square" lIns="91425" tIns="91425" rIns="91425" bIns="91425" anchor="t" anchorCtr="0">
              <a:noAutofit/>
            </a:bodyPr>
            <a:lstStyle/>
            <a:p>
              <a:pPr lvl="0" algn="ctr" rtl="0">
                <a:spcBef>
                  <a:spcPts val="0"/>
                </a:spcBef>
                <a:buClr>
                  <a:schemeClr val="dk1"/>
                </a:buClr>
                <a:buSzPct val="91666"/>
                <a:buFont typeface="Arial"/>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523" name="Shape 523"/>
            <p:cNvSpPr txBox="1"/>
            <p:nvPr/>
          </p:nvSpPr>
          <p:spPr>
            <a:xfrm>
              <a:off x="3637950" y="4523550"/>
              <a:ext cx="1551000" cy="407700"/>
            </a:xfrm>
            <a:prstGeom prst="rect">
              <a:avLst/>
            </a:prstGeom>
            <a:noFill/>
            <a:ln>
              <a:noFill/>
            </a:ln>
          </p:spPr>
          <p:txBody>
            <a:bodyPr wrap="square" lIns="91425" tIns="91425" rIns="91425" bIns="91425" anchor="t" anchorCtr="0">
              <a:noAutofit/>
            </a:bodyPr>
            <a:lstStyle/>
            <a:p>
              <a:pPr lvl="0" algn="ctr" rtl="0">
                <a:spcBef>
                  <a:spcPts val="0"/>
                </a:spcBef>
                <a:buClr>
                  <a:schemeClr val="dk1"/>
                </a:buClr>
                <a:buSzPct val="91666"/>
                <a:buFont typeface="Arial"/>
                <a:buNone/>
              </a:pPr>
              <a:r>
                <a:rPr lang="en" sz="1200" b="1">
                  <a:solidFill>
                    <a:srgbClr val="434343"/>
                  </a:solidFill>
                  <a:latin typeface="Helvetica Neue"/>
                  <a:ea typeface="Helvetica Neue"/>
                  <a:cs typeface="Helvetica Neue"/>
                  <a:sym typeface="Helvetica Neue"/>
                </a:rPr>
                <a:t>Representative</a:t>
              </a:r>
            </a:p>
            <a:p>
              <a:pPr lvl="0" algn="ctr" rtl="0">
                <a:spcBef>
                  <a:spcPts val="0"/>
                </a:spcBef>
                <a:buNone/>
              </a:pPr>
              <a:endParaRPr sz="1200" b="1">
                <a:solidFill>
                  <a:srgbClr val="434343"/>
                </a:solidFill>
                <a:latin typeface="Helvetica Neue"/>
                <a:ea typeface="Helvetica Neue"/>
                <a:cs typeface="Helvetica Neue"/>
                <a:sym typeface="Helvetica Neue"/>
              </a:endParaRPr>
            </a:p>
          </p:txBody>
        </p:sp>
        <p:cxnSp>
          <p:nvCxnSpPr>
            <p:cNvPr id="524" name="Shape 524"/>
            <p:cNvCxnSpPr>
              <a:endCxn id="469" idx="1"/>
            </p:cNvCxnSpPr>
            <p:nvPr/>
          </p:nvCxnSpPr>
          <p:spPr>
            <a:xfrm>
              <a:off x="1944696" y="2394246"/>
              <a:ext cx="2366400" cy="1487400"/>
            </a:xfrm>
            <a:prstGeom prst="straightConnector1">
              <a:avLst/>
            </a:prstGeom>
            <a:noFill/>
            <a:ln w="28575" cap="flat" cmpd="sng">
              <a:solidFill>
                <a:srgbClr val="CCCCCC"/>
              </a:solidFill>
              <a:prstDash val="solid"/>
              <a:round/>
              <a:headEnd type="none" w="lg" len="lg"/>
              <a:tailEnd type="triangle" w="lg" len="lg"/>
            </a:ln>
          </p:spPr>
        </p:cxnSp>
        <p:cxnSp>
          <p:nvCxnSpPr>
            <p:cNvPr id="525" name="Shape 525"/>
            <p:cNvCxnSpPr>
              <a:stCxn id="522" idx="2"/>
              <a:endCxn id="469" idx="0"/>
            </p:cNvCxnSpPr>
            <p:nvPr/>
          </p:nvCxnSpPr>
          <p:spPr>
            <a:xfrm>
              <a:off x="3625387" y="2394225"/>
              <a:ext cx="788100" cy="1445100"/>
            </a:xfrm>
            <a:prstGeom prst="straightConnector1">
              <a:avLst/>
            </a:prstGeom>
            <a:noFill/>
            <a:ln w="28575" cap="flat" cmpd="sng">
              <a:solidFill>
                <a:srgbClr val="CCCCCC"/>
              </a:solidFill>
              <a:prstDash val="solid"/>
              <a:round/>
              <a:headEnd type="none" w="lg" len="lg"/>
              <a:tailEnd type="triangle" w="lg" len="lg"/>
            </a:ln>
          </p:spPr>
        </p:cxnSp>
      </p:grpSp>
      <p:sp>
        <p:nvSpPr>
          <p:cNvPr id="2" name="Title 1" hidden="1"/>
          <p:cNvSpPr>
            <a:spLocks noGrp="1"/>
          </p:cNvSpPr>
          <p:nvPr>
            <p:ph type="ctrTitle"/>
          </p:nvPr>
        </p:nvSpPr>
        <p:spPr/>
        <p:txBody>
          <a:bodyPr/>
          <a:lstStyle/>
          <a:p>
            <a:r>
              <a:rPr lang="en-US" dirty="0" smtClean="0"/>
              <a:t>The</a:t>
            </a:r>
            <a:r>
              <a:rPr lang="en-US" baseline="0" dirty="0" smtClean="0"/>
              <a:t> problem with proxies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If we rely on experts or representatives, they rarely capture the diversity of process or opinion.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Their feedback is vague, untechnical and sometimes </a:t>
            </a:r>
            <a:r>
              <a:rPr lang="en" dirty="0" err="1"/>
              <a:t>inactionable</a:t>
            </a:r>
            <a:r>
              <a:rPr lang="en" dirty="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534"/>
        <p:cNvGrpSpPr/>
        <p:nvPr/>
      </p:nvGrpSpPr>
      <p:grpSpPr>
        <a:xfrm>
          <a:off x="0" y="0"/>
          <a:ext cx="0" cy="0"/>
          <a:chOff x="0" y="0"/>
          <a:chExt cx="0" cy="0"/>
        </a:xfrm>
      </p:grpSpPr>
      <p:sp>
        <p:nvSpPr>
          <p:cNvPr id="535" name="Shape 535"/>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Why not just a big meeting?</a:t>
            </a:r>
          </a:p>
        </p:txBody>
      </p:sp>
      <p:pic>
        <p:nvPicPr>
          <p:cNvPr id="536" name="Shape 536"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3" name="Group 2" descr="After the meeting, all the users come to the same conclusion about what the process is, even though they had differing opinions before hand." title="Users interacting in a meeting"/>
          <p:cNvGrpSpPr/>
          <p:nvPr/>
        </p:nvGrpSpPr>
        <p:grpSpPr>
          <a:xfrm>
            <a:off x="1183825" y="232775"/>
            <a:ext cx="6686175" cy="4754600"/>
            <a:chOff x="1183825" y="232775"/>
            <a:chExt cx="6686175" cy="4754600"/>
          </a:xfrm>
        </p:grpSpPr>
        <p:grpSp>
          <p:nvGrpSpPr>
            <p:cNvPr id="541" name="Shape 541"/>
            <p:cNvGrpSpPr/>
            <p:nvPr/>
          </p:nvGrpSpPr>
          <p:grpSpPr>
            <a:xfrm>
              <a:off x="1668325" y="1118075"/>
              <a:ext cx="394800" cy="684300"/>
              <a:chOff x="762975" y="1539000"/>
              <a:chExt cx="394800" cy="684300"/>
            </a:xfrm>
          </p:grpSpPr>
          <p:sp>
            <p:nvSpPr>
              <p:cNvPr id="542" name="Shape 542"/>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44" name="Shape 544"/>
            <p:cNvSpPr/>
            <p:nvPr/>
          </p:nvSpPr>
          <p:spPr>
            <a:xfrm>
              <a:off x="1412687" y="499925"/>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1786812" y="5105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2139312" y="4999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47" name="Shape 547"/>
            <p:cNvCxnSpPr/>
            <p:nvPr/>
          </p:nvCxnSpPr>
          <p:spPr>
            <a:xfrm>
              <a:off x="1643425" y="5788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48" name="Shape 548"/>
            <p:cNvCxnSpPr/>
            <p:nvPr/>
          </p:nvCxnSpPr>
          <p:spPr>
            <a:xfrm>
              <a:off x="1995900" y="578825"/>
              <a:ext cx="92100" cy="0"/>
            </a:xfrm>
            <a:prstGeom prst="straightConnector1">
              <a:avLst/>
            </a:prstGeom>
            <a:noFill/>
            <a:ln w="9525" cap="flat" cmpd="sng">
              <a:solidFill>
                <a:srgbClr val="999999"/>
              </a:solidFill>
              <a:prstDash val="solid"/>
              <a:round/>
              <a:headEnd type="none" w="lg" len="lg"/>
              <a:tailEnd type="triangle" w="lg" len="lg"/>
            </a:ln>
          </p:spPr>
        </p:cxnSp>
        <p:sp>
          <p:nvSpPr>
            <p:cNvPr id="549" name="Shape 549"/>
            <p:cNvSpPr/>
            <p:nvPr/>
          </p:nvSpPr>
          <p:spPr>
            <a:xfrm>
              <a:off x="3233775" y="499925"/>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3960412" y="5105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3607887" y="4999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52" name="Shape 552"/>
            <p:cNvCxnSpPr/>
            <p:nvPr/>
          </p:nvCxnSpPr>
          <p:spPr>
            <a:xfrm>
              <a:off x="3464512" y="5788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53" name="Shape 553"/>
            <p:cNvCxnSpPr/>
            <p:nvPr/>
          </p:nvCxnSpPr>
          <p:spPr>
            <a:xfrm>
              <a:off x="3816987" y="578825"/>
              <a:ext cx="92100" cy="0"/>
            </a:xfrm>
            <a:prstGeom prst="straightConnector1">
              <a:avLst/>
            </a:prstGeom>
            <a:noFill/>
            <a:ln w="9525" cap="flat" cmpd="sng">
              <a:solidFill>
                <a:srgbClr val="999999"/>
              </a:solidFill>
              <a:prstDash val="solid"/>
              <a:round/>
              <a:headEnd type="none" w="lg" len="lg"/>
              <a:tailEnd type="triangle" w="lg" len="lg"/>
            </a:ln>
          </p:spPr>
        </p:cxnSp>
        <p:sp>
          <p:nvSpPr>
            <p:cNvPr id="554" name="Shape 554"/>
            <p:cNvSpPr/>
            <p:nvPr/>
          </p:nvSpPr>
          <p:spPr>
            <a:xfrm>
              <a:off x="5336925" y="5173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5689425" y="5066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56" name="Shape 556"/>
            <p:cNvCxnSpPr/>
            <p:nvPr/>
          </p:nvCxnSpPr>
          <p:spPr>
            <a:xfrm>
              <a:off x="5193537" y="5855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57" name="Shape 557"/>
            <p:cNvCxnSpPr/>
            <p:nvPr/>
          </p:nvCxnSpPr>
          <p:spPr>
            <a:xfrm>
              <a:off x="5546012" y="585575"/>
              <a:ext cx="92100" cy="0"/>
            </a:xfrm>
            <a:prstGeom prst="straightConnector1">
              <a:avLst/>
            </a:prstGeom>
            <a:noFill/>
            <a:ln w="9525" cap="flat" cmpd="sng">
              <a:solidFill>
                <a:srgbClr val="999999"/>
              </a:solidFill>
              <a:prstDash val="solid"/>
              <a:round/>
              <a:headEnd type="none" w="lg" len="lg"/>
              <a:tailEnd type="triangle" w="lg" len="lg"/>
            </a:ln>
          </p:spPr>
        </p:cxnSp>
        <p:sp>
          <p:nvSpPr>
            <p:cNvPr id="558" name="Shape 558"/>
            <p:cNvSpPr/>
            <p:nvPr/>
          </p:nvSpPr>
          <p:spPr>
            <a:xfrm>
              <a:off x="4962800" y="49992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7025987" y="5173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7378487" y="5066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61" name="Shape 561"/>
            <p:cNvCxnSpPr/>
            <p:nvPr/>
          </p:nvCxnSpPr>
          <p:spPr>
            <a:xfrm>
              <a:off x="6882600" y="5855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62" name="Shape 562"/>
            <p:cNvCxnSpPr/>
            <p:nvPr/>
          </p:nvCxnSpPr>
          <p:spPr>
            <a:xfrm>
              <a:off x="7235075" y="585575"/>
              <a:ext cx="92100" cy="0"/>
            </a:xfrm>
            <a:prstGeom prst="straightConnector1">
              <a:avLst/>
            </a:prstGeom>
            <a:noFill/>
            <a:ln w="9525" cap="flat" cmpd="sng">
              <a:solidFill>
                <a:srgbClr val="999999"/>
              </a:solidFill>
              <a:prstDash val="solid"/>
              <a:round/>
              <a:headEnd type="none" w="lg" len="lg"/>
              <a:tailEnd type="triangle" w="lg" len="lg"/>
            </a:ln>
          </p:spPr>
        </p:cxnSp>
        <p:sp>
          <p:nvSpPr>
            <p:cNvPr id="563" name="Shape 563"/>
            <p:cNvSpPr/>
            <p:nvPr/>
          </p:nvSpPr>
          <p:spPr>
            <a:xfrm>
              <a:off x="6651862" y="49992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1183825" y="23277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565" name="Shape 565"/>
            <p:cNvGrpSpPr/>
            <p:nvPr/>
          </p:nvGrpSpPr>
          <p:grpSpPr>
            <a:xfrm>
              <a:off x="3432550" y="1118075"/>
              <a:ext cx="394800" cy="684300"/>
              <a:chOff x="762975" y="1539000"/>
              <a:chExt cx="394800" cy="684300"/>
            </a:xfrm>
          </p:grpSpPr>
          <p:sp>
            <p:nvSpPr>
              <p:cNvPr id="566" name="Shape 566"/>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68" name="Shape 568"/>
            <p:cNvSpPr/>
            <p:nvPr/>
          </p:nvSpPr>
          <p:spPr>
            <a:xfrm>
              <a:off x="2948050" y="23277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569" name="Shape 569"/>
            <p:cNvGrpSpPr/>
            <p:nvPr/>
          </p:nvGrpSpPr>
          <p:grpSpPr>
            <a:xfrm>
              <a:off x="5187650" y="1118075"/>
              <a:ext cx="394800" cy="684300"/>
              <a:chOff x="762975" y="1539000"/>
              <a:chExt cx="394800" cy="684300"/>
            </a:xfrm>
          </p:grpSpPr>
          <p:sp>
            <p:nvSpPr>
              <p:cNvPr id="570" name="Shape 570"/>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72" name="Shape 572"/>
            <p:cNvSpPr/>
            <p:nvPr/>
          </p:nvSpPr>
          <p:spPr>
            <a:xfrm>
              <a:off x="4703150" y="23277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573" name="Shape 573"/>
            <p:cNvGrpSpPr/>
            <p:nvPr/>
          </p:nvGrpSpPr>
          <p:grpSpPr>
            <a:xfrm>
              <a:off x="6900550" y="1118075"/>
              <a:ext cx="394800" cy="684300"/>
              <a:chOff x="762975" y="1539000"/>
              <a:chExt cx="394800" cy="684300"/>
            </a:xfrm>
          </p:grpSpPr>
          <p:sp>
            <p:nvSpPr>
              <p:cNvPr id="574" name="Shape 574"/>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76" name="Shape 576"/>
            <p:cNvSpPr/>
            <p:nvPr/>
          </p:nvSpPr>
          <p:spPr>
            <a:xfrm>
              <a:off x="6416050" y="23277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77" name="Shape 577"/>
            <p:cNvSpPr txBox="1"/>
            <p:nvPr/>
          </p:nvSpPr>
          <p:spPr>
            <a:xfrm>
              <a:off x="2084425" y="23277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78" name="Shape 578"/>
            <p:cNvSpPr txBox="1"/>
            <p:nvPr/>
          </p:nvSpPr>
          <p:spPr>
            <a:xfrm>
              <a:off x="3542200" y="23277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79" name="Shape 579"/>
            <p:cNvSpPr txBox="1"/>
            <p:nvPr/>
          </p:nvSpPr>
          <p:spPr>
            <a:xfrm>
              <a:off x="5634525" y="24327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80" name="Shape 580"/>
            <p:cNvSpPr txBox="1"/>
            <p:nvPr/>
          </p:nvSpPr>
          <p:spPr>
            <a:xfrm>
              <a:off x="6960275" y="24327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81" name="Shape 581"/>
            <p:cNvSpPr txBox="1"/>
            <p:nvPr/>
          </p:nvSpPr>
          <p:spPr>
            <a:xfrm>
              <a:off x="1447225" y="1800738"/>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582" name="Shape 582"/>
            <p:cNvSpPr txBox="1"/>
            <p:nvPr/>
          </p:nvSpPr>
          <p:spPr>
            <a:xfrm>
              <a:off x="3206891" y="1800738"/>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583" name="Shape 583"/>
            <p:cNvSpPr txBox="1"/>
            <p:nvPr/>
          </p:nvSpPr>
          <p:spPr>
            <a:xfrm>
              <a:off x="4945444" y="1793225"/>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584" name="Shape 584"/>
            <p:cNvSpPr txBox="1"/>
            <p:nvPr/>
          </p:nvSpPr>
          <p:spPr>
            <a:xfrm>
              <a:off x="6726198" y="1793225"/>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585" name="Shape 585"/>
            <p:cNvSpPr/>
            <p:nvPr/>
          </p:nvSpPr>
          <p:spPr>
            <a:xfrm>
              <a:off x="7116137" y="3248050"/>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7468637" y="3237400"/>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87" name="Shape 587"/>
            <p:cNvCxnSpPr/>
            <p:nvPr/>
          </p:nvCxnSpPr>
          <p:spPr>
            <a:xfrm>
              <a:off x="6972750" y="3316300"/>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88" name="Shape 588"/>
            <p:cNvCxnSpPr/>
            <p:nvPr/>
          </p:nvCxnSpPr>
          <p:spPr>
            <a:xfrm>
              <a:off x="7325225" y="3316300"/>
              <a:ext cx="92100" cy="0"/>
            </a:xfrm>
            <a:prstGeom prst="straightConnector1">
              <a:avLst/>
            </a:prstGeom>
            <a:noFill/>
            <a:ln w="9525" cap="flat" cmpd="sng">
              <a:solidFill>
                <a:srgbClr val="999999"/>
              </a:solidFill>
              <a:prstDash val="solid"/>
              <a:round/>
              <a:headEnd type="none" w="lg" len="lg"/>
              <a:tailEnd type="triangle" w="lg" len="lg"/>
            </a:ln>
          </p:spPr>
        </p:cxnSp>
        <p:sp>
          <p:nvSpPr>
            <p:cNvPr id="589" name="Shape 589"/>
            <p:cNvSpPr/>
            <p:nvPr/>
          </p:nvSpPr>
          <p:spPr>
            <a:xfrm>
              <a:off x="6742012" y="3230650"/>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grpSp>
          <p:nvGrpSpPr>
            <p:cNvPr id="590" name="Shape 590"/>
            <p:cNvGrpSpPr/>
            <p:nvPr/>
          </p:nvGrpSpPr>
          <p:grpSpPr>
            <a:xfrm>
              <a:off x="6990700" y="3848800"/>
              <a:ext cx="394800" cy="684300"/>
              <a:chOff x="762975" y="1539000"/>
              <a:chExt cx="394800" cy="684300"/>
            </a:xfrm>
          </p:grpSpPr>
          <p:sp>
            <p:nvSpPr>
              <p:cNvPr id="591" name="Shape 591"/>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593" name="Shape 593"/>
            <p:cNvSpPr/>
            <p:nvPr/>
          </p:nvSpPr>
          <p:spPr>
            <a:xfrm>
              <a:off x="6506200" y="2963500"/>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94" name="Shape 594"/>
            <p:cNvSpPr txBox="1"/>
            <p:nvPr/>
          </p:nvSpPr>
          <p:spPr>
            <a:xfrm>
              <a:off x="7050425" y="2974000"/>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595" name="Shape 595"/>
            <p:cNvSpPr txBox="1"/>
            <p:nvPr/>
          </p:nvSpPr>
          <p:spPr>
            <a:xfrm>
              <a:off x="6816337" y="4523950"/>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596" name="Shape 596"/>
            <p:cNvSpPr/>
            <p:nvPr/>
          </p:nvSpPr>
          <p:spPr>
            <a:xfrm>
              <a:off x="5343862" y="328872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5696362" y="327807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598" name="Shape 598"/>
            <p:cNvCxnSpPr/>
            <p:nvPr/>
          </p:nvCxnSpPr>
          <p:spPr>
            <a:xfrm>
              <a:off x="5200475" y="335697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599" name="Shape 599"/>
            <p:cNvCxnSpPr/>
            <p:nvPr/>
          </p:nvCxnSpPr>
          <p:spPr>
            <a:xfrm>
              <a:off x="5552950" y="3356975"/>
              <a:ext cx="92100" cy="0"/>
            </a:xfrm>
            <a:prstGeom prst="straightConnector1">
              <a:avLst/>
            </a:prstGeom>
            <a:noFill/>
            <a:ln w="9525" cap="flat" cmpd="sng">
              <a:solidFill>
                <a:srgbClr val="999999"/>
              </a:solidFill>
              <a:prstDash val="solid"/>
              <a:round/>
              <a:headEnd type="none" w="lg" len="lg"/>
              <a:tailEnd type="triangle" w="lg" len="lg"/>
            </a:ln>
          </p:spPr>
        </p:cxnSp>
        <p:sp>
          <p:nvSpPr>
            <p:cNvPr id="600" name="Shape 600"/>
            <p:cNvSpPr/>
            <p:nvPr/>
          </p:nvSpPr>
          <p:spPr>
            <a:xfrm>
              <a:off x="4969737" y="327132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grpSp>
          <p:nvGrpSpPr>
            <p:cNvPr id="601" name="Shape 601"/>
            <p:cNvGrpSpPr/>
            <p:nvPr/>
          </p:nvGrpSpPr>
          <p:grpSpPr>
            <a:xfrm>
              <a:off x="5218425" y="3889475"/>
              <a:ext cx="394800" cy="684300"/>
              <a:chOff x="762975" y="1539000"/>
              <a:chExt cx="394800" cy="684300"/>
            </a:xfrm>
          </p:grpSpPr>
          <p:sp>
            <p:nvSpPr>
              <p:cNvPr id="602" name="Shape 602"/>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604" name="Shape 604"/>
            <p:cNvSpPr/>
            <p:nvPr/>
          </p:nvSpPr>
          <p:spPr>
            <a:xfrm>
              <a:off x="4733925" y="300417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05" name="Shape 605"/>
            <p:cNvSpPr txBox="1"/>
            <p:nvPr/>
          </p:nvSpPr>
          <p:spPr>
            <a:xfrm>
              <a:off x="5278150" y="301467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606" name="Shape 606"/>
            <p:cNvSpPr txBox="1"/>
            <p:nvPr/>
          </p:nvSpPr>
          <p:spPr>
            <a:xfrm>
              <a:off x="4993437" y="456462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607" name="Shape 607"/>
            <p:cNvSpPr/>
            <p:nvPr/>
          </p:nvSpPr>
          <p:spPr>
            <a:xfrm>
              <a:off x="3739850" y="33037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4092350" y="32931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609" name="Shape 609"/>
            <p:cNvCxnSpPr/>
            <p:nvPr/>
          </p:nvCxnSpPr>
          <p:spPr>
            <a:xfrm>
              <a:off x="3596462" y="33720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610" name="Shape 610"/>
            <p:cNvCxnSpPr/>
            <p:nvPr/>
          </p:nvCxnSpPr>
          <p:spPr>
            <a:xfrm>
              <a:off x="3948937" y="3372025"/>
              <a:ext cx="92100" cy="0"/>
            </a:xfrm>
            <a:prstGeom prst="straightConnector1">
              <a:avLst/>
            </a:prstGeom>
            <a:noFill/>
            <a:ln w="9525" cap="flat" cmpd="sng">
              <a:solidFill>
                <a:srgbClr val="999999"/>
              </a:solidFill>
              <a:prstDash val="solid"/>
              <a:round/>
              <a:headEnd type="none" w="lg" len="lg"/>
              <a:tailEnd type="triangle" w="lg" len="lg"/>
            </a:ln>
          </p:spPr>
        </p:cxnSp>
        <p:sp>
          <p:nvSpPr>
            <p:cNvPr id="611" name="Shape 611"/>
            <p:cNvSpPr/>
            <p:nvPr/>
          </p:nvSpPr>
          <p:spPr>
            <a:xfrm>
              <a:off x="3365725" y="328637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grpSp>
          <p:nvGrpSpPr>
            <p:cNvPr id="612" name="Shape 612"/>
            <p:cNvGrpSpPr/>
            <p:nvPr/>
          </p:nvGrpSpPr>
          <p:grpSpPr>
            <a:xfrm>
              <a:off x="3614412" y="3904525"/>
              <a:ext cx="394800" cy="684300"/>
              <a:chOff x="762975" y="1539000"/>
              <a:chExt cx="394800" cy="684300"/>
            </a:xfrm>
          </p:grpSpPr>
          <p:sp>
            <p:nvSpPr>
              <p:cNvPr id="613" name="Shape 613"/>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615" name="Shape 615"/>
            <p:cNvSpPr/>
            <p:nvPr/>
          </p:nvSpPr>
          <p:spPr>
            <a:xfrm>
              <a:off x="3129912" y="30192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16" name="Shape 616"/>
            <p:cNvSpPr txBox="1"/>
            <p:nvPr/>
          </p:nvSpPr>
          <p:spPr>
            <a:xfrm>
              <a:off x="3674137" y="30297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617" name="Shape 617"/>
            <p:cNvSpPr txBox="1"/>
            <p:nvPr/>
          </p:nvSpPr>
          <p:spPr>
            <a:xfrm>
              <a:off x="3389425" y="457967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618" name="Shape 618"/>
            <p:cNvSpPr/>
            <p:nvPr/>
          </p:nvSpPr>
          <p:spPr>
            <a:xfrm>
              <a:off x="2043025" y="33037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2395525" y="3293125"/>
              <a:ext cx="157800" cy="1578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cxnSp>
          <p:nvCxnSpPr>
            <p:cNvPr id="620" name="Shape 620"/>
            <p:cNvCxnSpPr/>
            <p:nvPr/>
          </p:nvCxnSpPr>
          <p:spPr>
            <a:xfrm>
              <a:off x="1899637" y="33720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621" name="Shape 621"/>
            <p:cNvCxnSpPr/>
            <p:nvPr/>
          </p:nvCxnSpPr>
          <p:spPr>
            <a:xfrm>
              <a:off x="2252112" y="3372025"/>
              <a:ext cx="92100" cy="0"/>
            </a:xfrm>
            <a:prstGeom prst="straightConnector1">
              <a:avLst/>
            </a:prstGeom>
            <a:noFill/>
            <a:ln w="9525" cap="flat" cmpd="sng">
              <a:solidFill>
                <a:srgbClr val="999999"/>
              </a:solidFill>
              <a:prstDash val="solid"/>
              <a:round/>
              <a:headEnd type="none" w="lg" len="lg"/>
              <a:tailEnd type="triangle" w="lg" len="lg"/>
            </a:ln>
          </p:spPr>
        </p:cxnSp>
        <p:sp>
          <p:nvSpPr>
            <p:cNvPr id="622" name="Shape 622"/>
            <p:cNvSpPr/>
            <p:nvPr/>
          </p:nvSpPr>
          <p:spPr>
            <a:xfrm>
              <a:off x="1668900" y="3286375"/>
              <a:ext cx="157800" cy="150000"/>
            </a:xfrm>
            <a:prstGeom prst="pentagon">
              <a:avLst>
                <a:gd name="hf" fmla="val 105146"/>
                <a:gd name="vf" fmla="val 110557"/>
              </a:avLst>
            </a:prstGeom>
            <a:solidFill>
              <a:srgbClr val="A64D79"/>
            </a:solidFill>
            <a:ln>
              <a:noFill/>
            </a:ln>
          </p:spPr>
          <p:txBody>
            <a:bodyPr wrap="square" lIns="91425" tIns="91425" rIns="91425" bIns="91425" anchor="ctr" anchorCtr="0">
              <a:noAutofit/>
            </a:bodyPr>
            <a:lstStyle/>
            <a:p>
              <a:pPr lvl="0">
                <a:spcBef>
                  <a:spcPts val="0"/>
                </a:spcBef>
                <a:buNone/>
              </a:pPr>
              <a:endParaRPr/>
            </a:p>
          </p:txBody>
        </p:sp>
        <p:grpSp>
          <p:nvGrpSpPr>
            <p:cNvPr id="623" name="Shape 623"/>
            <p:cNvGrpSpPr/>
            <p:nvPr/>
          </p:nvGrpSpPr>
          <p:grpSpPr>
            <a:xfrm>
              <a:off x="1917587" y="3904525"/>
              <a:ext cx="394800" cy="684300"/>
              <a:chOff x="762975" y="1539000"/>
              <a:chExt cx="394800" cy="684300"/>
            </a:xfrm>
          </p:grpSpPr>
          <p:sp>
            <p:nvSpPr>
              <p:cNvPr id="624" name="Shape 624"/>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626" name="Shape 626"/>
            <p:cNvSpPr/>
            <p:nvPr/>
          </p:nvSpPr>
          <p:spPr>
            <a:xfrm>
              <a:off x="1433087" y="30192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27" name="Shape 627"/>
            <p:cNvSpPr txBox="1"/>
            <p:nvPr/>
          </p:nvSpPr>
          <p:spPr>
            <a:xfrm>
              <a:off x="1977312" y="30297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628" name="Shape 628"/>
            <p:cNvSpPr txBox="1"/>
            <p:nvPr/>
          </p:nvSpPr>
          <p:spPr>
            <a:xfrm>
              <a:off x="1692600" y="457967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cxnSp>
          <p:nvCxnSpPr>
            <p:cNvPr id="629" name="Shape 629"/>
            <p:cNvCxnSpPr>
              <a:stCxn id="581" idx="2"/>
              <a:endCxn id="630" idx="0"/>
            </p:cNvCxnSpPr>
            <p:nvPr/>
          </p:nvCxnSpPr>
          <p:spPr>
            <a:xfrm>
              <a:off x="1865725" y="2135538"/>
              <a:ext cx="2706300" cy="186900"/>
            </a:xfrm>
            <a:prstGeom prst="straightConnector1">
              <a:avLst/>
            </a:prstGeom>
            <a:noFill/>
            <a:ln w="28575" cap="flat" cmpd="sng">
              <a:solidFill>
                <a:srgbClr val="CCCCCC"/>
              </a:solidFill>
              <a:prstDash val="solid"/>
              <a:round/>
              <a:headEnd type="none" w="lg" len="lg"/>
              <a:tailEnd type="triangle" w="lg" len="lg"/>
            </a:ln>
          </p:spPr>
        </p:cxnSp>
        <p:cxnSp>
          <p:nvCxnSpPr>
            <p:cNvPr id="631" name="Shape 631"/>
            <p:cNvCxnSpPr>
              <a:stCxn id="582" idx="2"/>
              <a:endCxn id="630" idx="0"/>
            </p:cNvCxnSpPr>
            <p:nvPr/>
          </p:nvCxnSpPr>
          <p:spPr>
            <a:xfrm>
              <a:off x="3625391" y="2135538"/>
              <a:ext cx="946500" cy="186900"/>
            </a:xfrm>
            <a:prstGeom prst="straightConnector1">
              <a:avLst/>
            </a:prstGeom>
            <a:noFill/>
            <a:ln w="28575" cap="flat" cmpd="sng">
              <a:solidFill>
                <a:srgbClr val="CCCCCC"/>
              </a:solidFill>
              <a:prstDash val="solid"/>
              <a:round/>
              <a:headEnd type="none" w="lg" len="lg"/>
              <a:tailEnd type="triangle" w="lg" len="lg"/>
            </a:ln>
          </p:spPr>
        </p:cxnSp>
        <p:cxnSp>
          <p:nvCxnSpPr>
            <p:cNvPr id="632" name="Shape 632"/>
            <p:cNvCxnSpPr>
              <a:stCxn id="583" idx="2"/>
              <a:endCxn id="630" idx="0"/>
            </p:cNvCxnSpPr>
            <p:nvPr/>
          </p:nvCxnSpPr>
          <p:spPr>
            <a:xfrm flipH="1">
              <a:off x="4571944" y="2128025"/>
              <a:ext cx="792000" cy="194400"/>
            </a:xfrm>
            <a:prstGeom prst="straightConnector1">
              <a:avLst/>
            </a:prstGeom>
            <a:noFill/>
            <a:ln w="28575" cap="flat" cmpd="sng">
              <a:solidFill>
                <a:srgbClr val="CCCCCC"/>
              </a:solidFill>
              <a:prstDash val="solid"/>
              <a:round/>
              <a:headEnd type="none" w="lg" len="lg"/>
              <a:tailEnd type="triangle" w="lg" len="lg"/>
            </a:ln>
          </p:spPr>
        </p:cxnSp>
        <p:cxnSp>
          <p:nvCxnSpPr>
            <p:cNvPr id="633" name="Shape 633"/>
            <p:cNvCxnSpPr>
              <a:stCxn id="584" idx="2"/>
              <a:endCxn id="630" idx="0"/>
            </p:cNvCxnSpPr>
            <p:nvPr/>
          </p:nvCxnSpPr>
          <p:spPr>
            <a:xfrm flipH="1">
              <a:off x="4571898" y="2128025"/>
              <a:ext cx="2572800" cy="194400"/>
            </a:xfrm>
            <a:prstGeom prst="straightConnector1">
              <a:avLst/>
            </a:prstGeom>
            <a:noFill/>
            <a:ln w="28575" cap="flat" cmpd="sng">
              <a:solidFill>
                <a:srgbClr val="CCCCCC"/>
              </a:solidFill>
              <a:prstDash val="solid"/>
              <a:round/>
              <a:headEnd type="none" w="lg" len="lg"/>
              <a:tailEnd type="triangle" w="lg" len="lg"/>
            </a:ln>
          </p:spPr>
        </p:cxnSp>
        <p:cxnSp>
          <p:nvCxnSpPr>
            <p:cNvPr id="634" name="Shape 634"/>
            <p:cNvCxnSpPr>
              <a:stCxn id="630" idx="2"/>
              <a:endCxn id="627" idx="0"/>
            </p:cNvCxnSpPr>
            <p:nvPr/>
          </p:nvCxnSpPr>
          <p:spPr>
            <a:xfrm flipH="1">
              <a:off x="2111100" y="2664737"/>
              <a:ext cx="2460900" cy="365100"/>
            </a:xfrm>
            <a:prstGeom prst="straightConnector1">
              <a:avLst/>
            </a:prstGeom>
            <a:noFill/>
            <a:ln w="28575" cap="flat" cmpd="sng">
              <a:solidFill>
                <a:srgbClr val="CCCCCC"/>
              </a:solidFill>
              <a:prstDash val="solid"/>
              <a:round/>
              <a:headEnd type="none" w="lg" len="lg"/>
              <a:tailEnd type="triangle" w="lg" len="lg"/>
            </a:ln>
          </p:spPr>
        </p:cxnSp>
        <p:cxnSp>
          <p:nvCxnSpPr>
            <p:cNvPr id="635" name="Shape 635"/>
            <p:cNvCxnSpPr>
              <a:stCxn id="630" idx="2"/>
              <a:endCxn id="616" idx="0"/>
            </p:cNvCxnSpPr>
            <p:nvPr/>
          </p:nvCxnSpPr>
          <p:spPr>
            <a:xfrm flipH="1">
              <a:off x="3807900" y="2664737"/>
              <a:ext cx="764100" cy="365100"/>
            </a:xfrm>
            <a:prstGeom prst="straightConnector1">
              <a:avLst/>
            </a:prstGeom>
            <a:noFill/>
            <a:ln w="28575" cap="flat" cmpd="sng">
              <a:solidFill>
                <a:srgbClr val="CCCCCC"/>
              </a:solidFill>
              <a:prstDash val="solid"/>
              <a:round/>
              <a:headEnd type="none" w="lg" len="lg"/>
              <a:tailEnd type="triangle" w="lg" len="lg"/>
            </a:ln>
          </p:spPr>
        </p:cxnSp>
        <p:cxnSp>
          <p:nvCxnSpPr>
            <p:cNvPr id="636" name="Shape 636"/>
            <p:cNvCxnSpPr>
              <a:stCxn id="630" idx="2"/>
              <a:endCxn id="605" idx="0"/>
            </p:cNvCxnSpPr>
            <p:nvPr/>
          </p:nvCxnSpPr>
          <p:spPr>
            <a:xfrm>
              <a:off x="4572000" y="2664737"/>
              <a:ext cx="840000" cy="349800"/>
            </a:xfrm>
            <a:prstGeom prst="straightConnector1">
              <a:avLst/>
            </a:prstGeom>
            <a:noFill/>
            <a:ln w="28575" cap="flat" cmpd="sng">
              <a:solidFill>
                <a:srgbClr val="CCCCCC"/>
              </a:solidFill>
              <a:prstDash val="solid"/>
              <a:round/>
              <a:headEnd type="none" w="lg" len="lg"/>
              <a:tailEnd type="triangle" w="lg" len="lg"/>
            </a:ln>
          </p:spPr>
        </p:cxnSp>
        <p:cxnSp>
          <p:nvCxnSpPr>
            <p:cNvPr id="637" name="Shape 637"/>
            <p:cNvCxnSpPr>
              <a:stCxn id="630" idx="2"/>
              <a:endCxn id="594" idx="0"/>
            </p:cNvCxnSpPr>
            <p:nvPr/>
          </p:nvCxnSpPr>
          <p:spPr>
            <a:xfrm>
              <a:off x="4572000" y="2664737"/>
              <a:ext cx="2612100" cy="309300"/>
            </a:xfrm>
            <a:prstGeom prst="straightConnector1">
              <a:avLst/>
            </a:prstGeom>
            <a:noFill/>
            <a:ln w="28575" cap="flat" cmpd="sng">
              <a:solidFill>
                <a:srgbClr val="CCCCCC"/>
              </a:solidFill>
              <a:prstDash val="solid"/>
              <a:round/>
              <a:headEnd type="none" w="lg" len="lg"/>
              <a:tailEnd type="triangle" w="lg" len="lg"/>
            </a:ln>
          </p:spPr>
        </p:cxnSp>
        <p:sp>
          <p:nvSpPr>
            <p:cNvPr id="630" name="Shape 630"/>
            <p:cNvSpPr/>
            <p:nvPr/>
          </p:nvSpPr>
          <p:spPr>
            <a:xfrm>
              <a:off x="3614400" y="2322437"/>
              <a:ext cx="1915200" cy="342300"/>
            </a:xfrm>
            <a:prstGeom prst="rect">
              <a:avLst/>
            </a:prstGeom>
            <a:solidFill>
              <a:srgbClr val="206E7C"/>
            </a:solidFill>
            <a:ln>
              <a:noFill/>
            </a:ln>
          </p:spPr>
          <p:txBody>
            <a:bodyPr wrap="square" lIns="91425" tIns="91425" rIns="91425" bIns="91425" anchor="ctr" anchorCtr="0">
              <a:noAutofit/>
            </a:bodyPr>
            <a:lstStyle/>
            <a:p>
              <a:pPr lvl="0" algn="ctr">
                <a:spcBef>
                  <a:spcPts val="0"/>
                </a:spcBef>
                <a:buNone/>
              </a:pPr>
              <a:r>
                <a:rPr lang="en" b="1">
                  <a:solidFill>
                    <a:srgbClr val="FFFFFF"/>
                  </a:solidFill>
                </a:rPr>
                <a:t>Meeting</a:t>
              </a:r>
            </a:p>
          </p:txBody>
        </p:sp>
      </p:grpSp>
      <p:sp>
        <p:nvSpPr>
          <p:cNvPr id="2" name="Title 1" hidden="1"/>
          <p:cNvSpPr>
            <a:spLocks noGrp="1"/>
          </p:cNvSpPr>
          <p:nvPr>
            <p:ph type="ctrTitle"/>
          </p:nvPr>
        </p:nvSpPr>
        <p:spPr/>
        <p:txBody>
          <a:bodyPr/>
          <a:lstStyle/>
          <a:p>
            <a:r>
              <a:rPr lang="en-US" dirty="0" smtClean="0"/>
              <a:t>The problem with one big meeting</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If you get everyone in a meeting together, all their opinions start to look the same.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646"/>
        <p:cNvGrpSpPr/>
        <p:nvPr/>
      </p:nvGrpSpPr>
      <p:grpSpPr>
        <a:xfrm>
          <a:off x="0" y="0"/>
          <a:ext cx="0" cy="0"/>
          <a:chOff x="0" y="0"/>
          <a:chExt cx="0" cy="0"/>
        </a:xfrm>
      </p:grpSpPr>
      <p:sp>
        <p:nvSpPr>
          <p:cNvPr id="647" name="Shape 647"/>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Why not informal, loose conversations?</a:t>
            </a:r>
          </a:p>
        </p:txBody>
      </p:sp>
      <p:pic>
        <p:nvPicPr>
          <p:cNvPr id="648" name="Shape 648"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3" name="Group 2" descr="That conversation focuses on the first part of the process, to the exclusion of the rest." title="Questioner has an informal conversation with the first user"/>
          <p:cNvGrpSpPr/>
          <p:nvPr/>
        </p:nvGrpSpPr>
        <p:grpSpPr>
          <a:xfrm>
            <a:off x="1273987" y="879450"/>
            <a:ext cx="6596025" cy="3384600"/>
            <a:chOff x="1273987" y="879450"/>
            <a:chExt cx="6596025" cy="3384600"/>
          </a:xfrm>
        </p:grpSpPr>
        <p:sp>
          <p:nvSpPr>
            <p:cNvPr id="653" name="Shape 653"/>
            <p:cNvSpPr/>
            <p:nvPr/>
          </p:nvSpPr>
          <p:spPr>
            <a:xfrm>
              <a:off x="1273987" y="879450"/>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654" name="Shape 654"/>
            <p:cNvSpPr/>
            <p:nvPr/>
          </p:nvSpPr>
          <p:spPr>
            <a:xfrm>
              <a:off x="3038212" y="879450"/>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4793312" y="879450"/>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6506212" y="879450"/>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657" name="Shape 657"/>
            <p:cNvGrpSpPr/>
            <p:nvPr/>
          </p:nvGrpSpPr>
          <p:grpSpPr>
            <a:xfrm>
              <a:off x="1758487" y="1764750"/>
              <a:ext cx="394800" cy="684300"/>
              <a:chOff x="762975" y="1539000"/>
              <a:chExt cx="394800" cy="684300"/>
            </a:xfrm>
          </p:grpSpPr>
          <p:sp>
            <p:nvSpPr>
              <p:cNvPr id="658" name="Shape 658"/>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660" name="Shape 660"/>
            <p:cNvSpPr/>
            <p:nvPr/>
          </p:nvSpPr>
          <p:spPr>
            <a:xfrm>
              <a:off x="1502850" y="1146600"/>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876975" y="1157250"/>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2229475" y="1146600"/>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663" name="Shape 663"/>
            <p:cNvCxnSpPr/>
            <p:nvPr/>
          </p:nvCxnSpPr>
          <p:spPr>
            <a:xfrm>
              <a:off x="1733587" y="1225500"/>
              <a:ext cx="92100" cy="0"/>
            </a:xfrm>
            <a:prstGeom prst="straightConnector1">
              <a:avLst/>
            </a:prstGeom>
            <a:noFill/>
            <a:ln w="9525" cap="flat" cmpd="sng">
              <a:solidFill>
                <a:srgbClr val="EFEFEF"/>
              </a:solidFill>
              <a:prstDash val="solid"/>
              <a:round/>
              <a:headEnd type="none" w="lg" len="lg"/>
              <a:tailEnd type="triangle" w="lg" len="lg"/>
            </a:ln>
          </p:spPr>
        </p:cxnSp>
        <p:cxnSp>
          <p:nvCxnSpPr>
            <p:cNvPr id="664" name="Shape 664"/>
            <p:cNvCxnSpPr/>
            <p:nvPr/>
          </p:nvCxnSpPr>
          <p:spPr>
            <a:xfrm>
              <a:off x="2086062" y="1225500"/>
              <a:ext cx="92100" cy="0"/>
            </a:xfrm>
            <a:prstGeom prst="straightConnector1">
              <a:avLst/>
            </a:prstGeom>
            <a:noFill/>
            <a:ln w="9525" cap="flat" cmpd="sng">
              <a:solidFill>
                <a:srgbClr val="EFEFEF"/>
              </a:solidFill>
              <a:prstDash val="solid"/>
              <a:round/>
              <a:headEnd type="none" w="lg" len="lg"/>
              <a:tailEnd type="triangle" w="lg" len="lg"/>
            </a:ln>
          </p:spPr>
        </p:cxnSp>
        <p:sp>
          <p:nvSpPr>
            <p:cNvPr id="665" name="Shape 665"/>
            <p:cNvSpPr/>
            <p:nvPr/>
          </p:nvSpPr>
          <p:spPr>
            <a:xfrm>
              <a:off x="3323937" y="1146600"/>
              <a:ext cx="157800" cy="157800"/>
            </a:xfrm>
            <a:prstGeom prst="rect">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4050575" y="1157250"/>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3698050" y="1146600"/>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668" name="Shape 668"/>
            <p:cNvCxnSpPr/>
            <p:nvPr/>
          </p:nvCxnSpPr>
          <p:spPr>
            <a:xfrm>
              <a:off x="3554675" y="1225500"/>
              <a:ext cx="92100" cy="0"/>
            </a:xfrm>
            <a:prstGeom prst="straightConnector1">
              <a:avLst/>
            </a:prstGeom>
            <a:noFill/>
            <a:ln w="9525" cap="flat" cmpd="sng">
              <a:solidFill>
                <a:srgbClr val="EFEFEF"/>
              </a:solidFill>
              <a:prstDash val="solid"/>
              <a:round/>
              <a:headEnd type="none" w="lg" len="lg"/>
              <a:tailEnd type="triangle" w="lg" len="lg"/>
            </a:ln>
          </p:spPr>
        </p:cxnSp>
        <p:cxnSp>
          <p:nvCxnSpPr>
            <p:cNvPr id="669" name="Shape 669"/>
            <p:cNvCxnSpPr/>
            <p:nvPr/>
          </p:nvCxnSpPr>
          <p:spPr>
            <a:xfrm>
              <a:off x="3907150" y="1225500"/>
              <a:ext cx="92100" cy="0"/>
            </a:xfrm>
            <a:prstGeom prst="straightConnector1">
              <a:avLst/>
            </a:prstGeom>
            <a:noFill/>
            <a:ln w="9525" cap="flat" cmpd="sng">
              <a:solidFill>
                <a:srgbClr val="EFEFEF"/>
              </a:solidFill>
              <a:prstDash val="solid"/>
              <a:round/>
              <a:headEnd type="none" w="lg" len="lg"/>
              <a:tailEnd type="triangle" w="lg" len="lg"/>
            </a:ln>
          </p:spPr>
        </p:cxnSp>
        <p:sp>
          <p:nvSpPr>
            <p:cNvPr id="670" name="Shape 670"/>
            <p:cNvSpPr/>
            <p:nvPr/>
          </p:nvSpPr>
          <p:spPr>
            <a:xfrm>
              <a:off x="5427087" y="1164000"/>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5779587" y="1153350"/>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672" name="Shape 672"/>
            <p:cNvCxnSpPr/>
            <p:nvPr/>
          </p:nvCxnSpPr>
          <p:spPr>
            <a:xfrm>
              <a:off x="5283700" y="1232250"/>
              <a:ext cx="92100" cy="0"/>
            </a:xfrm>
            <a:prstGeom prst="straightConnector1">
              <a:avLst/>
            </a:prstGeom>
            <a:noFill/>
            <a:ln w="9525" cap="flat" cmpd="sng">
              <a:solidFill>
                <a:srgbClr val="EFEFEF"/>
              </a:solidFill>
              <a:prstDash val="solid"/>
              <a:round/>
              <a:headEnd type="none" w="lg" len="lg"/>
              <a:tailEnd type="triangle" w="lg" len="lg"/>
            </a:ln>
          </p:spPr>
        </p:cxnSp>
        <p:cxnSp>
          <p:nvCxnSpPr>
            <p:cNvPr id="673" name="Shape 673"/>
            <p:cNvCxnSpPr/>
            <p:nvPr/>
          </p:nvCxnSpPr>
          <p:spPr>
            <a:xfrm>
              <a:off x="5636175" y="1232250"/>
              <a:ext cx="92100" cy="0"/>
            </a:xfrm>
            <a:prstGeom prst="straightConnector1">
              <a:avLst/>
            </a:prstGeom>
            <a:noFill/>
            <a:ln w="9525" cap="flat" cmpd="sng">
              <a:solidFill>
                <a:srgbClr val="EFEFEF"/>
              </a:solidFill>
              <a:prstDash val="solid"/>
              <a:round/>
              <a:headEnd type="none" w="lg" len="lg"/>
              <a:tailEnd type="triangle" w="lg" len="lg"/>
            </a:ln>
          </p:spPr>
        </p:cxnSp>
        <p:sp>
          <p:nvSpPr>
            <p:cNvPr id="674" name="Shape 674"/>
            <p:cNvSpPr/>
            <p:nvPr/>
          </p:nvSpPr>
          <p:spPr>
            <a:xfrm>
              <a:off x="5052962" y="1146600"/>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7116150" y="1164000"/>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7468650" y="1153350"/>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677" name="Shape 677"/>
            <p:cNvCxnSpPr/>
            <p:nvPr/>
          </p:nvCxnSpPr>
          <p:spPr>
            <a:xfrm>
              <a:off x="6972762" y="1232250"/>
              <a:ext cx="92100" cy="0"/>
            </a:xfrm>
            <a:prstGeom prst="straightConnector1">
              <a:avLst/>
            </a:prstGeom>
            <a:noFill/>
            <a:ln w="9525" cap="flat" cmpd="sng">
              <a:solidFill>
                <a:srgbClr val="EFEFEF"/>
              </a:solidFill>
              <a:prstDash val="solid"/>
              <a:round/>
              <a:headEnd type="none" w="lg" len="lg"/>
              <a:tailEnd type="triangle" w="lg" len="lg"/>
            </a:ln>
          </p:spPr>
        </p:cxnSp>
        <p:cxnSp>
          <p:nvCxnSpPr>
            <p:cNvPr id="678" name="Shape 678"/>
            <p:cNvCxnSpPr/>
            <p:nvPr/>
          </p:nvCxnSpPr>
          <p:spPr>
            <a:xfrm>
              <a:off x="7325237" y="1232250"/>
              <a:ext cx="92100" cy="0"/>
            </a:xfrm>
            <a:prstGeom prst="straightConnector1">
              <a:avLst/>
            </a:prstGeom>
            <a:noFill/>
            <a:ln w="9525" cap="flat" cmpd="sng">
              <a:solidFill>
                <a:srgbClr val="EFEFEF"/>
              </a:solidFill>
              <a:prstDash val="solid"/>
              <a:round/>
              <a:headEnd type="none" w="lg" len="lg"/>
              <a:tailEnd type="triangle" w="lg" len="lg"/>
            </a:ln>
          </p:spPr>
        </p:cxnSp>
        <p:sp>
          <p:nvSpPr>
            <p:cNvPr id="679" name="Shape 679"/>
            <p:cNvSpPr/>
            <p:nvPr/>
          </p:nvSpPr>
          <p:spPr>
            <a:xfrm>
              <a:off x="6742025" y="1146600"/>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grpSp>
          <p:nvGrpSpPr>
            <p:cNvPr id="680" name="Shape 680"/>
            <p:cNvGrpSpPr/>
            <p:nvPr/>
          </p:nvGrpSpPr>
          <p:grpSpPr>
            <a:xfrm>
              <a:off x="3522712" y="1764750"/>
              <a:ext cx="394800" cy="684300"/>
              <a:chOff x="762975" y="1539000"/>
              <a:chExt cx="394800" cy="684300"/>
            </a:xfrm>
          </p:grpSpPr>
          <p:sp>
            <p:nvSpPr>
              <p:cNvPr id="681" name="Shape 681"/>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683" name="Shape 683"/>
            <p:cNvGrpSpPr/>
            <p:nvPr/>
          </p:nvGrpSpPr>
          <p:grpSpPr>
            <a:xfrm>
              <a:off x="5277812" y="1764750"/>
              <a:ext cx="394800" cy="684300"/>
              <a:chOff x="762975" y="1539000"/>
              <a:chExt cx="394800" cy="684300"/>
            </a:xfrm>
          </p:grpSpPr>
          <p:sp>
            <p:nvSpPr>
              <p:cNvPr id="684" name="Shape 684"/>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686" name="Shape 686"/>
            <p:cNvGrpSpPr/>
            <p:nvPr/>
          </p:nvGrpSpPr>
          <p:grpSpPr>
            <a:xfrm>
              <a:off x="6990712" y="1764750"/>
              <a:ext cx="394800" cy="684300"/>
              <a:chOff x="762975" y="1539000"/>
              <a:chExt cx="394800" cy="684300"/>
            </a:xfrm>
          </p:grpSpPr>
          <p:sp>
            <p:nvSpPr>
              <p:cNvPr id="687" name="Shape 687"/>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689" name="Shape 689"/>
            <p:cNvSpPr txBox="1"/>
            <p:nvPr/>
          </p:nvSpPr>
          <p:spPr>
            <a:xfrm>
              <a:off x="1537387" y="2447413"/>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690" name="Shape 690"/>
            <p:cNvSpPr txBox="1"/>
            <p:nvPr/>
          </p:nvSpPr>
          <p:spPr>
            <a:xfrm>
              <a:off x="3297053" y="2447413"/>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691" name="Shape 691"/>
            <p:cNvSpPr txBox="1"/>
            <p:nvPr/>
          </p:nvSpPr>
          <p:spPr>
            <a:xfrm>
              <a:off x="5035607" y="2439900"/>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692" name="Shape 692"/>
            <p:cNvSpPr txBox="1"/>
            <p:nvPr/>
          </p:nvSpPr>
          <p:spPr>
            <a:xfrm>
              <a:off x="6816360" y="2439900"/>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nvGrpSpPr>
            <p:cNvPr id="693" name="Shape 693"/>
            <p:cNvGrpSpPr/>
            <p:nvPr/>
          </p:nvGrpSpPr>
          <p:grpSpPr>
            <a:xfrm>
              <a:off x="1759725" y="3196250"/>
              <a:ext cx="394800" cy="684300"/>
              <a:chOff x="762975" y="1539000"/>
              <a:chExt cx="394800" cy="684300"/>
            </a:xfrm>
          </p:grpSpPr>
          <p:sp>
            <p:nvSpPr>
              <p:cNvPr id="694" name="Shape 694"/>
              <p:cNvSpPr/>
              <p:nvPr/>
            </p:nvSpPr>
            <p:spPr>
              <a:xfrm rot="-5400000">
                <a:off x="762975" y="1828500"/>
                <a:ext cx="394800" cy="394800"/>
              </a:xfrm>
              <a:prstGeom prst="flowChartDelay">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sp>
            <p:nvSpPr>
              <p:cNvPr id="695" name="Shape 695"/>
              <p:cNvSpPr/>
              <p:nvPr/>
            </p:nvSpPr>
            <p:spPr>
              <a:xfrm>
                <a:off x="815625" y="1539000"/>
                <a:ext cx="289500" cy="289500"/>
              </a:xfrm>
              <a:prstGeom prst="ellipse">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grpSp>
        <p:sp>
          <p:nvSpPr>
            <p:cNvPr id="696" name="Shape 696"/>
            <p:cNvSpPr txBox="1"/>
            <p:nvPr/>
          </p:nvSpPr>
          <p:spPr>
            <a:xfrm>
              <a:off x="1447237" y="3856350"/>
              <a:ext cx="10173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434343"/>
                  </a:solidFill>
                  <a:latin typeface="Helvetica Neue"/>
                  <a:ea typeface="Helvetica Neue"/>
                  <a:cs typeface="Helvetica Neue"/>
                  <a:sym typeface="Helvetica Neue"/>
                </a:rPr>
                <a:t>Questioner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sp>
        <p:nvSpPr>
          <p:cNvPr id="2" name="Title 1" hidden="1"/>
          <p:cNvSpPr>
            <a:spLocks noGrp="1"/>
          </p:cNvSpPr>
          <p:nvPr>
            <p:ph type="ctrTitle"/>
          </p:nvPr>
        </p:nvSpPr>
        <p:spPr/>
        <p:txBody>
          <a:bodyPr/>
          <a:lstStyle/>
          <a:p>
            <a:r>
              <a:rPr lang="en-US" dirty="0" smtClean="0"/>
              <a:t>What happens when questioner</a:t>
            </a:r>
            <a:r>
              <a:rPr lang="en-US" baseline="0" dirty="0" smtClean="0"/>
              <a:t> asks one user informally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3" name="Group 2" descr="That conversation focuses on the last part of the process" title="Questioner has informal conversation with second user"/>
          <p:cNvGrpSpPr/>
          <p:nvPr/>
        </p:nvGrpSpPr>
        <p:grpSpPr>
          <a:xfrm>
            <a:off x="1273987" y="892612"/>
            <a:ext cx="6596025" cy="3358275"/>
            <a:chOff x="1273987" y="892612"/>
            <a:chExt cx="6596025" cy="3358275"/>
          </a:xfrm>
        </p:grpSpPr>
        <p:sp>
          <p:nvSpPr>
            <p:cNvPr id="701" name="Shape 701"/>
            <p:cNvSpPr/>
            <p:nvPr/>
          </p:nvSpPr>
          <p:spPr>
            <a:xfrm>
              <a:off x="1273987" y="89261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3038212" y="89261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4793312" y="89261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6506212" y="89261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705" name="Shape 705"/>
            <p:cNvGrpSpPr/>
            <p:nvPr/>
          </p:nvGrpSpPr>
          <p:grpSpPr>
            <a:xfrm>
              <a:off x="1758487" y="1777912"/>
              <a:ext cx="394800" cy="684300"/>
              <a:chOff x="762975" y="1539000"/>
              <a:chExt cx="394800" cy="684300"/>
            </a:xfrm>
          </p:grpSpPr>
          <p:sp>
            <p:nvSpPr>
              <p:cNvPr id="706" name="Shape 706"/>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708" name="Shape 708"/>
            <p:cNvSpPr/>
            <p:nvPr/>
          </p:nvSpPr>
          <p:spPr>
            <a:xfrm>
              <a:off x="1502850" y="1159762"/>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876975" y="117041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2229475" y="11597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11" name="Shape 711"/>
            <p:cNvCxnSpPr/>
            <p:nvPr/>
          </p:nvCxnSpPr>
          <p:spPr>
            <a:xfrm>
              <a:off x="1733587" y="12386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12" name="Shape 712"/>
            <p:cNvCxnSpPr/>
            <p:nvPr/>
          </p:nvCxnSpPr>
          <p:spPr>
            <a:xfrm>
              <a:off x="2086062" y="1238662"/>
              <a:ext cx="92100" cy="0"/>
            </a:xfrm>
            <a:prstGeom prst="straightConnector1">
              <a:avLst/>
            </a:prstGeom>
            <a:noFill/>
            <a:ln w="9525" cap="flat" cmpd="sng">
              <a:solidFill>
                <a:srgbClr val="EFEFEF"/>
              </a:solidFill>
              <a:prstDash val="solid"/>
              <a:round/>
              <a:headEnd type="none" w="lg" len="lg"/>
              <a:tailEnd type="triangle" w="lg" len="lg"/>
            </a:ln>
          </p:spPr>
        </p:cxnSp>
        <p:sp>
          <p:nvSpPr>
            <p:cNvPr id="713" name="Shape 713"/>
            <p:cNvSpPr/>
            <p:nvPr/>
          </p:nvSpPr>
          <p:spPr>
            <a:xfrm>
              <a:off x="3323937" y="1159762"/>
              <a:ext cx="157800" cy="157800"/>
            </a:xfrm>
            <a:prstGeom prst="rect">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4050575" y="117041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3698050" y="11597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16" name="Shape 716"/>
            <p:cNvCxnSpPr/>
            <p:nvPr/>
          </p:nvCxnSpPr>
          <p:spPr>
            <a:xfrm>
              <a:off x="3554675" y="12386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17" name="Shape 717"/>
            <p:cNvCxnSpPr/>
            <p:nvPr/>
          </p:nvCxnSpPr>
          <p:spPr>
            <a:xfrm>
              <a:off x="3907150" y="1238662"/>
              <a:ext cx="92100" cy="0"/>
            </a:xfrm>
            <a:prstGeom prst="straightConnector1">
              <a:avLst/>
            </a:prstGeom>
            <a:noFill/>
            <a:ln w="9525" cap="flat" cmpd="sng">
              <a:solidFill>
                <a:srgbClr val="EFEFEF"/>
              </a:solidFill>
              <a:prstDash val="solid"/>
              <a:round/>
              <a:headEnd type="none" w="lg" len="lg"/>
              <a:tailEnd type="triangle" w="lg" len="lg"/>
            </a:ln>
          </p:spPr>
        </p:cxnSp>
        <p:sp>
          <p:nvSpPr>
            <p:cNvPr id="718" name="Shape 718"/>
            <p:cNvSpPr/>
            <p:nvPr/>
          </p:nvSpPr>
          <p:spPr>
            <a:xfrm>
              <a:off x="5427087" y="117716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5779587" y="11665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20" name="Shape 720"/>
            <p:cNvCxnSpPr/>
            <p:nvPr/>
          </p:nvCxnSpPr>
          <p:spPr>
            <a:xfrm>
              <a:off x="5283700" y="12454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21" name="Shape 721"/>
            <p:cNvCxnSpPr/>
            <p:nvPr/>
          </p:nvCxnSpPr>
          <p:spPr>
            <a:xfrm>
              <a:off x="5636175" y="1245412"/>
              <a:ext cx="92100" cy="0"/>
            </a:xfrm>
            <a:prstGeom prst="straightConnector1">
              <a:avLst/>
            </a:prstGeom>
            <a:noFill/>
            <a:ln w="9525" cap="flat" cmpd="sng">
              <a:solidFill>
                <a:srgbClr val="EFEFEF"/>
              </a:solidFill>
              <a:prstDash val="solid"/>
              <a:round/>
              <a:headEnd type="none" w="lg" len="lg"/>
              <a:tailEnd type="triangle" w="lg" len="lg"/>
            </a:ln>
          </p:spPr>
        </p:cxnSp>
        <p:sp>
          <p:nvSpPr>
            <p:cNvPr id="722" name="Shape 722"/>
            <p:cNvSpPr/>
            <p:nvPr/>
          </p:nvSpPr>
          <p:spPr>
            <a:xfrm>
              <a:off x="5052962" y="115976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7116150" y="117716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7468650" y="11665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25" name="Shape 725"/>
            <p:cNvCxnSpPr/>
            <p:nvPr/>
          </p:nvCxnSpPr>
          <p:spPr>
            <a:xfrm>
              <a:off x="6972762" y="12454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26" name="Shape 726"/>
            <p:cNvCxnSpPr/>
            <p:nvPr/>
          </p:nvCxnSpPr>
          <p:spPr>
            <a:xfrm>
              <a:off x="7325237" y="1245412"/>
              <a:ext cx="92100" cy="0"/>
            </a:xfrm>
            <a:prstGeom prst="straightConnector1">
              <a:avLst/>
            </a:prstGeom>
            <a:noFill/>
            <a:ln w="9525" cap="flat" cmpd="sng">
              <a:solidFill>
                <a:srgbClr val="EFEFEF"/>
              </a:solidFill>
              <a:prstDash val="solid"/>
              <a:round/>
              <a:headEnd type="none" w="lg" len="lg"/>
              <a:tailEnd type="triangle" w="lg" len="lg"/>
            </a:ln>
          </p:spPr>
        </p:cxnSp>
        <p:sp>
          <p:nvSpPr>
            <p:cNvPr id="727" name="Shape 727"/>
            <p:cNvSpPr/>
            <p:nvPr/>
          </p:nvSpPr>
          <p:spPr>
            <a:xfrm>
              <a:off x="6742025" y="115976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grpSp>
          <p:nvGrpSpPr>
            <p:cNvPr id="728" name="Shape 728"/>
            <p:cNvGrpSpPr/>
            <p:nvPr/>
          </p:nvGrpSpPr>
          <p:grpSpPr>
            <a:xfrm>
              <a:off x="3522712" y="1777912"/>
              <a:ext cx="394800" cy="684300"/>
              <a:chOff x="762975" y="1539000"/>
              <a:chExt cx="394800" cy="684300"/>
            </a:xfrm>
          </p:grpSpPr>
          <p:sp>
            <p:nvSpPr>
              <p:cNvPr id="729" name="Shape 729"/>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30" name="Shape 730"/>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731" name="Shape 731"/>
            <p:cNvGrpSpPr/>
            <p:nvPr/>
          </p:nvGrpSpPr>
          <p:grpSpPr>
            <a:xfrm>
              <a:off x="5277812" y="1777912"/>
              <a:ext cx="394800" cy="684300"/>
              <a:chOff x="762975" y="1539000"/>
              <a:chExt cx="394800" cy="684300"/>
            </a:xfrm>
          </p:grpSpPr>
          <p:sp>
            <p:nvSpPr>
              <p:cNvPr id="732" name="Shape 732"/>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734" name="Shape 734"/>
            <p:cNvGrpSpPr/>
            <p:nvPr/>
          </p:nvGrpSpPr>
          <p:grpSpPr>
            <a:xfrm>
              <a:off x="6990712" y="1777912"/>
              <a:ext cx="394800" cy="684300"/>
              <a:chOff x="762975" y="1539000"/>
              <a:chExt cx="394800" cy="684300"/>
            </a:xfrm>
          </p:grpSpPr>
          <p:sp>
            <p:nvSpPr>
              <p:cNvPr id="735" name="Shape 735"/>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737" name="Shape 737"/>
            <p:cNvSpPr txBox="1"/>
            <p:nvPr/>
          </p:nvSpPr>
          <p:spPr>
            <a:xfrm>
              <a:off x="1537387" y="246057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738" name="Shape 738"/>
            <p:cNvSpPr txBox="1"/>
            <p:nvPr/>
          </p:nvSpPr>
          <p:spPr>
            <a:xfrm>
              <a:off x="3297053" y="246057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739" name="Shape 739"/>
            <p:cNvSpPr txBox="1"/>
            <p:nvPr/>
          </p:nvSpPr>
          <p:spPr>
            <a:xfrm>
              <a:off x="5035607" y="245306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740" name="Shape 740"/>
            <p:cNvSpPr txBox="1"/>
            <p:nvPr/>
          </p:nvSpPr>
          <p:spPr>
            <a:xfrm>
              <a:off x="6816360" y="245306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nvGrpSpPr>
            <p:cNvPr id="741" name="Shape 741"/>
            <p:cNvGrpSpPr/>
            <p:nvPr/>
          </p:nvGrpSpPr>
          <p:grpSpPr>
            <a:xfrm>
              <a:off x="3523950" y="3183087"/>
              <a:ext cx="394800" cy="684300"/>
              <a:chOff x="762975" y="1539000"/>
              <a:chExt cx="394800" cy="684300"/>
            </a:xfrm>
          </p:grpSpPr>
          <p:sp>
            <p:nvSpPr>
              <p:cNvPr id="742" name="Shape 742"/>
              <p:cNvSpPr/>
              <p:nvPr/>
            </p:nvSpPr>
            <p:spPr>
              <a:xfrm rot="-5400000">
                <a:off x="762975" y="1828500"/>
                <a:ext cx="394800" cy="394800"/>
              </a:xfrm>
              <a:prstGeom prst="flowChartDelay">
                <a:avLst/>
              </a:prstGeom>
              <a:solidFill>
                <a:srgbClr val="046B99"/>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815625" y="1539000"/>
                <a:ext cx="289500" cy="289500"/>
              </a:xfrm>
              <a:prstGeom prst="ellipse">
                <a:avLst/>
              </a:prstGeom>
              <a:solidFill>
                <a:srgbClr val="046B99"/>
              </a:solidFill>
              <a:ln>
                <a:noFill/>
              </a:ln>
            </p:spPr>
            <p:txBody>
              <a:bodyPr wrap="square" lIns="91425" tIns="91425" rIns="91425" bIns="91425" anchor="ctr" anchorCtr="0">
                <a:noAutofit/>
              </a:bodyPr>
              <a:lstStyle/>
              <a:p>
                <a:pPr lvl="0">
                  <a:spcBef>
                    <a:spcPts val="0"/>
                  </a:spcBef>
                  <a:buNone/>
                </a:pPr>
                <a:endParaRPr/>
              </a:p>
            </p:txBody>
          </p:sp>
        </p:grpSp>
        <p:sp>
          <p:nvSpPr>
            <p:cNvPr id="744" name="Shape 744"/>
            <p:cNvSpPr txBox="1"/>
            <p:nvPr/>
          </p:nvSpPr>
          <p:spPr>
            <a:xfrm>
              <a:off x="3211462" y="3843187"/>
              <a:ext cx="10173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434343"/>
                  </a:solidFill>
                  <a:latin typeface="Helvetica Neue"/>
                  <a:ea typeface="Helvetica Neue"/>
                  <a:cs typeface="Helvetica Neue"/>
                  <a:sym typeface="Helvetica Neue"/>
                </a:rPr>
                <a:t>Questioner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sp>
        <p:nvSpPr>
          <p:cNvPr id="2" name="Title 1" hidden="1"/>
          <p:cNvSpPr>
            <a:spLocks noGrp="1"/>
          </p:cNvSpPr>
          <p:nvPr>
            <p:ph type="ctrTitle"/>
          </p:nvPr>
        </p:nvSpPr>
        <p:spPr/>
        <p:txBody>
          <a:bodyPr/>
          <a:lstStyle/>
          <a:p>
            <a:r>
              <a:rPr lang="en-US" dirty="0" smtClean="0"/>
              <a:t>What happens when another questioner asks a user informally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grpSp>
        <p:nvGrpSpPr>
          <p:cNvPr id="3" name="Group 2" descr="That conversation focuses on the middle part of the process, to the exclusion of the others" title="Questioner has a conversation with third user"/>
          <p:cNvGrpSpPr/>
          <p:nvPr/>
        </p:nvGrpSpPr>
        <p:grpSpPr>
          <a:xfrm>
            <a:off x="1273987" y="938662"/>
            <a:ext cx="6596025" cy="3266175"/>
            <a:chOff x="1273987" y="938662"/>
            <a:chExt cx="6596025" cy="3266175"/>
          </a:xfrm>
        </p:grpSpPr>
        <p:sp>
          <p:nvSpPr>
            <p:cNvPr id="749" name="Shape 749"/>
            <p:cNvSpPr/>
            <p:nvPr/>
          </p:nvSpPr>
          <p:spPr>
            <a:xfrm>
              <a:off x="1273987" y="9386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750" name="Shape 750"/>
            <p:cNvSpPr/>
            <p:nvPr/>
          </p:nvSpPr>
          <p:spPr>
            <a:xfrm>
              <a:off x="3038212" y="9386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4793312" y="9386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6506212" y="9386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753" name="Shape 753"/>
            <p:cNvGrpSpPr/>
            <p:nvPr/>
          </p:nvGrpSpPr>
          <p:grpSpPr>
            <a:xfrm>
              <a:off x="1758487" y="1823962"/>
              <a:ext cx="394800" cy="684300"/>
              <a:chOff x="762975" y="1539000"/>
              <a:chExt cx="394800" cy="684300"/>
            </a:xfrm>
          </p:grpSpPr>
          <p:sp>
            <p:nvSpPr>
              <p:cNvPr id="754" name="Shape 754"/>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756" name="Shape 756"/>
            <p:cNvSpPr/>
            <p:nvPr/>
          </p:nvSpPr>
          <p:spPr>
            <a:xfrm>
              <a:off x="1502850" y="1205812"/>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76975" y="121646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2229475" y="12058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59" name="Shape 759"/>
            <p:cNvCxnSpPr/>
            <p:nvPr/>
          </p:nvCxnSpPr>
          <p:spPr>
            <a:xfrm>
              <a:off x="1733587" y="12847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60" name="Shape 760"/>
            <p:cNvCxnSpPr/>
            <p:nvPr/>
          </p:nvCxnSpPr>
          <p:spPr>
            <a:xfrm>
              <a:off x="2086062" y="1284712"/>
              <a:ext cx="92100" cy="0"/>
            </a:xfrm>
            <a:prstGeom prst="straightConnector1">
              <a:avLst/>
            </a:prstGeom>
            <a:noFill/>
            <a:ln w="9525" cap="flat" cmpd="sng">
              <a:solidFill>
                <a:srgbClr val="EFEFEF"/>
              </a:solidFill>
              <a:prstDash val="solid"/>
              <a:round/>
              <a:headEnd type="none" w="lg" len="lg"/>
              <a:tailEnd type="triangle" w="lg" len="lg"/>
            </a:ln>
          </p:spPr>
        </p:cxnSp>
        <p:sp>
          <p:nvSpPr>
            <p:cNvPr id="761" name="Shape 761"/>
            <p:cNvSpPr/>
            <p:nvPr/>
          </p:nvSpPr>
          <p:spPr>
            <a:xfrm>
              <a:off x="3323937" y="1205812"/>
              <a:ext cx="157800" cy="157800"/>
            </a:xfrm>
            <a:prstGeom prst="rect">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4050575" y="121646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3698050" y="12058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64" name="Shape 764"/>
            <p:cNvCxnSpPr/>
            <p:nvPr/>
          </p:nvCxnSpPr>
          <p:spPr>
            <a:xfrm>
              <a:off x="3554675" y="12847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65" name="Shape 765"/>
            <p:cNvCxnSpPr/>
            <p:nvPr/>
          </p:nvCxnSpPr>
          <p:spPr>
            <a:xfrm>
              <a:off x="3907150" y="1284712"/>
              <a:ext cx="92100" cy="0"/>
            </a:xfrm>
            <a:prstGeom prst="straightConnector1">
              <a:avLst/>
            </a:prstGeom>
            <a:noFill/>
            <a:ln w="9525" cap="flat" cmpd="sng">
              <a:solidFill>
                <a:srgbClr val="EFEFEF"/>
              </a:solidFill>
              <a:prstDash val="solid"/>
              <a:round/>
              <a:headEnd type="none" w="lg" len="lg"/>
              <a:tailEnd type="triangle" w="lg" len="lg"/>
            </a:ln>
          </p:spPr>
        </p:cxnSp>
        <p:sp>
          <p:nvSpPr>
            <p:cNvPr id="766" name="Shape 766"/>
            <p:cNvSpPr/>
            <p:nvPr/>
          </p:nvSpPr>
          <p:spPr>
            <a:xfrm>
              <a:off x="5427087" y="122321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5779587" y="12125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68" name="Shape 768"/>
            <p:cNvCxnSpPr/>
            <p:nvPr/>
          </p:nvCxnSpPr>
          <p:spPr>
            <a:xfrm>
              <a:off x="5283700" y="12914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69" name="Shape 769"/>
            <p:cNvCxnSpPr/>
            <p:nvPr/>
          </p:nvCxnSpPr>
          <p:spPr>
            <a:xfrm>
              <a:off x="5636175" y="1291462"/>
              <a:ext cx="92100" cy="0"/>
            </a:xfrm>
            <a:prstGeom prst="straightConnector1">
              <a:avLst/>
            </a:prstGeom>
            <a:noFill/>
            <a:ln w="9525" cap="flat" cmpd="sng">
              <a:solidFill>
                <a:srgbClr val="EFEFEF"/>
              </a:solidFill>
              <a:prstDash val="solid"/>
              <a:round/>
              <a:headEnd type="none" w="lg" len="lg"/>
              <a:tailEnd type="triangle" w="lg" len="lg"/>
            </a:ln>
          </p:spPr>
        </p:cxnSp>
        <p:sp>
          <p:nvSpPr>
            <p:cNvPr id="770" name="Shape 770"/>
            <p:cNvSpPr/>
            <p:nvPr/>
          </p:nvSpPr>
          <p:spPr>
            <a:xfrm>
              <a:off x="5052962" y="120581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7116150" y="122321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7468650" y="12125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773" name="Shape 773"/>
            <p:cNvCxnSpPr/>
            <p:nvPr/>
          </p:nvCxnSpPr>
          <p:spPr>
            <a:xfrm>
              <a:off x="6972762" y="12914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774" name="Shape 774"/>
            <p:cNvCxnSpPr/>
            <p:nvPr/>
          </p:nvCxnSpPr>
          <p:spPr>
            <a:xfrm>
              <a:off x="7325237" y="1291462"/>
              <a:ext cx="92100" cy="0"/>
            </a:xfrm>
            <a:prstGeom prst="straightConnector1">
              <a:avLst/>
            </a:prstGeom>
            <a:noFill/>
            <a:ln w="9525" cap="flat" cmpd="sng">
              <a:solidFill>
                <a:srgbClr val="EFEFEF"/>
              </a:solidFill>
              <a:prstDash val="solid"/>
              <a:round/>
              <a:headEnd type="none" w="lg" len="lg"/>
              <a:tailEnd type="triangle" w="lg" len="lg"/>
            </a:ln>
          </p:spPr>
        </p:cxnSp>
        <p:sp>
          <p:nvSpPr>
            <p:cNvPr id="775" name="Shape 775"/>
            <p:cNvSpPr/>
            <p:nvPr/>
          </p:nvSpPr>
          <p:spPr>
            <a:xfrm>
              <a:off x="6742025" y="120581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grpSp>
          <p:nvGrpSpPr>
            <p:cNvPr id="776" name="Shape 776"/>
            <p:cNvGrpSpPr/>
            <p:nvPr/>
          </p:nvGrpSpPr>
          <p:grpSpPr>
            <a:xfrm>
              <a:off x="3522712" y="1823962"/>
              <a:ext cx="394800" cy="684300"/>
              <a:chOff x="762975" y="1539000"/>
              <a:chExt cx="394800" cy="684300"/>
            </a:xfrm>
          </p:grpSpPr>
          <p:sp>
            <p:nvSpPr>
              <p:cNvPr id="777" name="Shape 777"/>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779" name="Shape 779"/>
            <p:cNvGrpSpPr/>
            <p:nvPr/>
          </p:nvGrpSpPr>
          <p:grpSpPr>
            <a:xfrm>
              <a:off x="5277812" y="1823962"/>
              <a:ext cx="394800" cy="684300"/>
              <a:chOff x="762975" y="1539000"/>
              <a:chExt cx="394800" cy="684300"/>
            </a:xfrm>
          </p:grpSpPr>
          <p:sp>
            <p:nvSpPr>
              <p:cNvPr id="780" name="Shape 780"/>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782" name="Shape 782"/>
            <p:cNvGrpSpPr/>
            <p:nvPr/>
          </p:nvGrpSpPr>
          <p:grpSpPr>
            <a:xfrm>
              <a:off x="6990712" y="1823962"/>
              <a:ext cx="394800" cy="684300"/>
              <a:chOff x="762975" y="1539000"/>
              <a:chExt cx="394800" cy="684300"/>
            </a:xfrm>
          </p:grpSpPr>
          <p:sp>
            <p:nvSpPr>
              <p:cNvPr id="783" name="Shape 783"/>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785" name="Shape 785"/>
            <p:cNvSpPr txBox="1"/>
            <p:nvPr/>
          </p:nvSpPr>
          <p:spPr>
            <a:xfrm>
              <a:off x="1537387" y="250662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786" name="Shape 786"/>
            <p:cNvSpPr txBox="1"/>
            <p:nvPr/>
          </p:nvSpPr>
          <p:spPr>
            <a:xfrm>
              <a:off x="3297053" y="250662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787" name="Shape 787"/>
            <p:cNvSpPr txBox="1"/>
            <p:nvPr/>
          </p:nvSpPr>
          <p:spPr>
            <a:xfrm>
              <a:off x="5035607" y="249911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788" name="Shape 788"/>
            <p:cNvSpPr txBox="1"/>
            <p:nvPr/>
          </p:nvSpPr>
          <p:spPr>
            <a:xfrm>
              <a:off x="6816360" y="249911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nvGrpSpPr>
            <p:cNvPr id="789" name="Shape 789"/>
            <p:cNvGrpSpPr/>
            <p:nvPr/>
          </p:nvGrpSpPr>
          <p:grpSpPr>
            <a:xfrm>
              <a:off x="5257950" y="3137037"/>
              <a:ext cx="394800" cy="684300"/>
              <a:chOff x="762975" y="1539000"/>
              <a:chExt cx="394800" cy="684300"/>
            </a:xfrm>
          </p:grpSpPr>
          <p:sp>
            <p:nvSpPr>
              <p:cNvPr id="790" name="Shape 790"/>
              <p:cNvSpPr/>
              <p:nvPr/>
            </p:nvSpPr>
            <p:spPr>
              <a:xfrm rot="-5400000">
                <a:off x="762975" y="1828500"/>
                <a:ext cx="394800" cy="394800"/>
              </a:xfrm>
              <a:prstGeom prst="flowChartDelay">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sp>
            <p:nvSpPr>
              <p:cNvPr id="791" name="Shape 791"/>
              <p:cNvSpPr/>
              <p:nvPr/>
            </p:nvSpPr>
            <p:spPr>
              <a:xfrm>
                <a:off x="815625" y="1539000"/>
                <a:ext cx="289500" cy="289500"/>
              </a:xfrm>
              <a:prstGeom prst="ellipse">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grpSp>
        <p:sp>
          <p:nvSpPr>
            <p:cNvPr id="792" name="Shape 792"/>
            <p:cNvSpPr txBox="1"/>
            <p:nvPr/>
          </p:nvSpPr>
          <p:spPr>
            <a:xfrm>
              <a:off x="4945462" y="3797137"/>
              <a:ext cx="10173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434343"/>
                  </a:solidFill>
                  <a:latin typeface="Helvetica Neue"/>
                  <a:ea typeface="Helvetica Neue"/>
                  <a:cs typeface="Helvetica Neue"/>
                  <a:sym typeface="Helvetica Neue"/>
                </a:rPr>
                <a:t>Questioner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sp>
        <p:nvSpPr>
          <p:cNvPr id="2" name="Title 1" hidden="1"/>
          <p:cNvSpPr>
            <a:spLocks noGrp="1"/>
          </p:cNvSpPr>
          <p:nvPr>
            <p:ph type="ctrTitle"/>
          </p:nvPr>
        </p:nvSpPr>
        <p:spPr/>
        <p:txBody>
          <a:bodyPr/>
          <a:lstStyle/>
          <a:p>
            <a:r>
              <a:rPr lang="en-US" dirty="0" smtClean="0"/>
              <a:t>What happens when a questioner asks yet another user informally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pSp>
        <p:nvGrpSpPr>
          <p:cNvPr id="3" name="Group 2" descr="The questioner ends up with an inaccurate view of the process, based on the pieces they happened to talk about" title="What the questioner finds"/>
          <p:cNvGrpSpPr/>
          <p:nvPr/>
        </p:nvGrpSpPr>
        <p:grpSpPr>
          <a:xfrm>
            <a:off x="1273987" y="736862"/>
            <a:ext cx="6596025" cy="4051275"/>
            <a:chOff x="1273987" y="736862"/>
            <a:chExt cx="6596025" cy="4051275"/>
          </a:xfrm>
        </p:grpSpPr>
        <p:sp>
          <p:nvSpPr>
            <p:cNvPr id="797" name="Shape 797"/>
            <p:cNvSpPr/>
            <p:nvPr/>
          </p:nvSpPr>
          <p:spPr>
            <a:xfrm>
              <a:off x="1273987" y="7368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798" name="Shape 798"/>
            <p:cNvSpPr/>
            <p:nvPr/>
          </p:nvSpPr>
          <p:spPr>
            <a:xfrm>
              <a:off x="3038212" y="7368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4793312" y="7368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6506212" y="736862"/>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801" name="Shape 801"/>
            <p:cNvGrpSpPr/>
            <p:nvPr/>
          </p:nvGrpSpPr>
          <p:grpSpPr>
            <a:xfrm>
              <a:off x="1758487" y="1622162"/>
              <a:ext cx="394800" cy="684300"/>
              <a:chOff x="762975" y="1539000"/>
              <a:chExt cx="394800" cy="684300"/>
            </a:xfrm>
          </p:grpSpPr>
          <p:sp>
            <p:nvSpPr>
              <p:cNvPr id="802" name="Shape 802"/>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804" name="Shape 804"/>
            <p:cNvSpPr/>
            <p:nvPr/>
          </p:nvSpPr>
          <p:spPr>
            <a:xfrm>
              <a:off x="1502850" y="1004012"/>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1876975" y="101466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229475" y="10040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807" name="Shape 807"/>
            <p:cNvCxnSpPr/>
            <p:nvPr/>
          </p:nvCxnSpPr>
          <p:spPr>
            <a:xfrm>
              <a:off x="1733587" y="10829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808" name="Shape 808"/>
            <p:cNvCxnSpPr/>
            <p:nvPr/>
          </p:nvCxnSpPr>
          <p:spPr>
            <a:xfrm>
              <a:off x="2086062" y="1082912"/>
              <a:ext cx="92100" cy="0"/>
            </a:xfrm>
            <a:prstGeom prst="straightConnector1">
              <a:avLst/>
            </a:prstGeom>
            <a:noFill/>
            <a:ln w="9525" cap="flat" cmpd="sng">
              <a:solidFill>
                <a:srgbClr val="EFEFEF"/>
              </a:solidFill>
              <a:prstDash val="solid"/>
              <a:round/>
              <a:headEnd type="none" w="lg" len="lg"/>
              <a:tailEnd type="triangle" w="lg" len="lg"/>
            </a:ln>
          </p:spPr>
        </p:cxnSp>
        <p:sp>
          <p:nvSpPr>
            <p:cNvPr id="809" name="Shape 809"/>
            <p:cNvSpPr/>
            <p:nvPr/>
          </p:nvSpPr>
          <p:spPr>
            <a:xfrm>
              <a:off x="3323937" y="1004012"/>
              <a:ext cx="157800" cy="157800"/>
            </a:xfrm>
            <a:prstGeom prst="rect">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4050575" y="101466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3698050" y="100401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812" name="Shape 812"/>
            <p:cNvCxnSpPr/>
            <p:nvPr/>
          </p:nvCxnSpPr>
          <p:spPr>
            <a:xfrm>
              <a:off x="3554675" y="108291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813" name="Shape 813"/>
            <p:cNvCxnSpPr/>
            <p:nvPr/>
          </p:nvCxnSpPr>
          <p:spPr>
            <a:xfrm>
              <a:off x="3907150" y="1082912"/>
              <a:ext cx="92100" cy="0"/>
            </a:xfrm>
            <a:prstGeom prst="straightConnector1">
              <a:avLst/>
            </a:prstGeom>
            <a:noFill/>
            <a:ln w="9525" cap="flat" cmpd="sng">
              <a:solidFill>
                <a:srgbClr val="EFEFEF"/>
              </a:solidFill>
              <a:prstDash val="solid"/>
              <a:round/>
              <a:headEnd type="none" w="lg" len="lg"/>
              <a:tailEnd type="triangle" w="lg" len="lg"/>
            </a:ln>
          </p:spPr>
        </p:cxnSp>
        <p:sp>
          <p:nvSpPr>
            <p:cNvPr id="814" name="Shape 814"/>
            <p:cNvSpPr/>
            <p:nvPr/>
          </p:nvSpPr>
          <p:spPr>
            <a:xfrm>
              <a:off x="5427087" y="1021412"/>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5779587" y="10107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816" name="Shape 816"/>
            <p:cNvCxnSpPr/>
            <p:nvPr/>
          </p:nvCxnSpPr>
          <p:spPr>
            <a:xfrm>
              <a:off x="5283700" y="10896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817" name="Shape 817"/>
            <p:cNvCxnSpPr/>
            <p:nvPr/>
          </p:nvCxnSpPr>
          <p:spPr>
            <a:xfrm>
              <a:off x="5636175" y="1089662"/>
              <a:ext cx="92100" cy="0"/>
            </a:xfrm>
            <a:prstGeom prst="straightConnector1">
              <a:avLst/>
            </a:prstGeom>
            <a:noFill/>
            <a:ln w="9525" cap="flat" cmpd="sng">
              <a:solidFill>
                <a:srgbClr val="EFEFEF"/>
              </a:solidFill>
              <a:prstDash val="solid"/>
              <a:round/>
              <a:headEnd type="none" w="lg" len="lg"/>
              <a:tailEnd type="triangle" w="lg" len="lg"/>
            </a:ln>
          </p:spPr>
        </p:cxnSp>
        <p:sp>
          <p:nvSpPr>
            <p:cNvPr id="818" name="Shape 818"/>
            <p:cNvSpPr/>
            <p:nvPr/>
          </p:nvSpPr>
          <p:spPr>
            <a:xfrm>
              <a:off x="5052962" y="100401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7116150" y="1021412"/>
              <a:ext cx="157800" cy="136500"/>
            </a:xfrm>
            <a:prstGeom prst="triangle">
              <a:avLst>
                <a:gd name="adj" fmla="val 50000"/>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7468650" y="1010762"/>
              <a:ext cx="157800" cy="157800"/>
            </a:xfrm>
            <a:prstGeom prst="ellipse">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cxnSp>
          <p:nvCxnSpPr>
            <p:cNvPr id="821" name="Shape 821"/>
            <p:cNvCxnSpPr/>
            <p:nvPr/>
          </p:nvCxnSpPr>
          <p:spPr>
            <a:xfrm>
              <a:off x="6972762" y="1089662"/>
              <a:ext cx="92100" cy="0"/>
            </a:xfrm>
            <a:prstGeom prst="straightConnector1">
              <a:avLst/>
            </a:prstGeom>
            <a:noFill/>
            <a:ln w="9525" cap="flat" cmpd="sng">
              <a:solidFill>
                <a:srgbClr val="EFEFEF"/>
              </a:solidFill>
              <a:prstDash val="solid"/>
              <a:round/>
              <a:headEnd type="none" w="lg" len="lg"/>
              <a:tailEnd type="triangle" w="lg" len="lg"/>
            </a:ln>
          </p:spPr>
        </p:cxnSp>
        <p:cxnSp>
          <p:nvCxnSpPr>
            <p:cNvPr id="822" name="Shape 822"/>
            <p:cNvCxnSpPr/>
            <p:nvPr/>
          </p:nvCxnSpPr>
          <p:spPr>
            <a:xfrm>
              <a:off x="7325237" y="1089662"/>
              <a:ext cx="92100" cy="0"/>
            </a:xfrm>
            <a:prstGeom prst="straightConnector1">
              <a:avLst/>
            </a:prstGeom>
            <a:noFill/>
            <a:ln w="9525" cap="flat" cmpd="sng">
              <a:solidFill>
                <a:srgbClr val="EFEFEF"/>
              </a:solidFill>
              <a:prstDash val="solid"/>
              <a:round/>
              <a:headEnd type="none" w="lg" len="lg"/>
              <a:tailEnd type="triangle" w="lg" len="lg"/>
            </a:ln>
          </p:spPr>
        </p:cxnSp>
        <p:sp>
          <p:nvSpPr>
            <p:cNvPr id="823" name="Shape 823"/>
            <p:cNvSpPr/>
            <p:nvPr/>
          </p:nvSpPr>
          <p:spPr>
            <a:xfrm>
              <a:off x="6742025" y="1004012"/>
              <a:ext cx="157800" cy="150000"/>
            </a:xfrm>
            <a:prstGeom prst="pentagon">
              <a:avLst>
                <a:gd name="hf" fmla="val 105146"/>
                <a:gd name="vf" fmla="val 110557"/>
              </a:avLst>
            </a:prstGeom>
            <a:solidFill>
              <a:srgbClr val="D9D9D9"/>
            </a:solidFill>
            <a:ln>
              <a:noFill/>
            </a:ln>
          </p:spPr>
          <p:txBody>
            <a:bodyPr wrap="square" lIns="91425" tIns="91425" rIns="91425" bIns="91425" anchor="ctr" anchorCtr="0">
              <a:noAutofit/>
            </a:bodyPr>
            <a:lstStyle/>
            <a:p>
              <a:pPr lvl="0">
                <a:spcBef>
                  <a:spcPts val="0"/>
                </a:spcBef>
                <a:buNone/>
              </a:pPr>
              <a:endParaRPr/>
            </a:p>
          </p:txBody>
        </p:sp>
        <p:grpSp>
          <p:nvGrpSpPr>
            <p:cNvPr id="824" name="Shape 824"/>
            <p:cNvGrpSpPr/>
            <p:nvPr/>
          </p:nvGrpSpPr>
          <p:grpSpPr>
            <a:xfrm>
              <a:off x="3522712" y="1622162"/>
              <a:ext cx="394800" cy="684300"/>
              <a:chOff x="762975" y="1539000"/>
              <a:chExt cx="394800" cy="684300"/>
            </a:xfrm>
          </p:grpSpPr>
          <p:sp>
            <p:nvSpPr>
              <p:cNvPr id="825" name="Shape 825"/>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827" name="Shape 827"/>
            <p:cNvGrpSpPr/>
            <p:nvPr/>
          </p:nvGrpSpPr>
          <p:grpSpPr>
            <a:xfrm>
              <a:off x="5277812" y="1622162"/>
              <a:ext cx="394800" cy="684300"/>
              <a:chOff x="762975" y="1539000"/>
              <a:chExt cx="394800" cy="684300"/>
            </a:xfrm>
          </p:grpSpPr>
          <p:sp>
            <p:nvSpPr>
              <p:cNvPr id="828" name="Shape 828"/>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830" name="Shape 830"/>
            <p:cNvGrpSpPr/>
            <p:nvPr/>
          </p:nvGrpSpPr>
          <p:grpSpPr>
            <a:xfrm>
              <a:off x="6990712" y="1622162"/>
              <a:ext cx="394800" cy="684300"/>
              <a:chOff x="762975" y="1539000"/>
              <a:chExt cx="394800" cy="684300"/>
            </a:xfrm>
          </p:grpSpPr>
          <p:sp>
            <p:nvSpPr>
              <p:cNvPr id="831" name="Shape 831"/>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833" name="Shape 833"/>
            <p:cNvSpPr txBox="1"/>
            <p:nvPr/>
          </p:nvSpPr>
          <p:spPr>
            <a:xfrm>
              <a:off x="1537387" y="230482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834" name="Shape 834"/>
            <p:cNvSpPr txBox="1"/>
            <p:nvPr/>
          </p:nvSpPr>
          <p:spPr>
            <a:xfrm>
              <a:off x="3297053" y="2304826"/>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35" name="Shape 835"/>
            <p:cNvSpPr txBox="1"/>
            <p:nvPr/>
          </p:nvSpPr>
          <p:spPr>
            <a:xfrm>
              <a:off x="5035607" y="229731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36" name="Shape 836"/>
            <p:cNvSpPr txBox="1"/>
            <p:nvPr/>
          </p:nvSpPr>
          <p:spPr>
            <a:xfrm>
              <a:off x="6816360" y="2297312"/>
              <a:ext cx="837000" cy="3348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grpSp>
          <p:nvGrpSpPr>
            <p:cNvPr id="837" name="Shape 837"/>
            <p:cNvGrpSpPr/>
            <p:nvPr/>
          </p:nvGrpSpPr>
          <p:grpSpPr>
            <a:xfrm>
              <a:off x="4375825" y="3720337"/>
              <a:ext cx="394800" cy="684300"/>
              <a:chOff x="762975" y="1539000"/>
              <a:chExt cx="394800" cy="684300"/>
            </a:xfrm>
          </p:grpSpPr>
          <p:sp>
            <p:nvSpPr>
              <p:cNvPr id="838" name="Shape 838"/>
              <p:cNvSpPr/>
              <p:nvPr/>
            </p:nvSpPr>
            <p:spPr>
              <a:xfrm rot="-5400000">
                <a:off x="762975" y="1828500"/>
                <a:ext cx="394800" cy="394800"/>
              </a:xfrm>
              <a:prstGeom prst="flowChartDelay">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sp>
            <p:nvSpPr>
              <p:cNvPr id="839" name="Shape 839"/>
              <p:cNvSpPr/>
              <p:nvPr/>
            </p:nvSpPr>
            <p:spPr>
              <a:xfrm>
                <a:off x="815625" y="1539000"/>
                <a:ext cx="289500" cy="289500"/>
              </a:xfrm>
              <a:prstGeom prst="ellipse">
                <a:avLst/>
              </a:prstGeom>
              <a:solidFill>
                <a:srgbClr val="046B99"/>
              </a:solidFill>
              <a:ln>
                <a:noFill/>
              </a:ln>
            </p:spPr>
            <p:txBody>
              <a:bodyPr wrap="square" lIns="91425" tIns="91425" rIns="91425" bIns="91425" anchor="ctr" anchorCtr="0">
                <a:noAutofit/>
              </a:bodyPr>
              <a:lstStyle/>
              <a:p>
                <a:pPr lvl="0" rtl="0">
                  <a:spcBef>
                    <a:spcPts val="0"/>
                  </a:spcBef>
                  <a:buNone/>
                </a:pPr>
                <a:endParaRPr/>
              </a:p>
            </p:txBody>
          </p:sp>
        </p:grpSp>
        <p:sp>
          <p:nvSpPr>
            <p:cNvPr id="840" name="Shape 840"/>
            <p:cNvSpPr txBox="1"/>
            <p:nvPr/>
          </p:nvSpPr>
          <p:spPr>
            <a:xfrm>
              <a:off x="4063337" y="4380437"/>
              <a:ext cx="10173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434343"/>
                  </a:solidFill>
                  <a:latin typeface="Helvetica Neue"/>
                  <a:ea typeface="Helvetica Neue"/>
                  <a:cs typeface="Helvetica Neue"/>
                  <a:sym typeface="Helvetica Neue"/>
                </a:rPr>
                <a:t>Questioner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41" name="Shape 841"/>
            <p:cNvSpPr/>
            <p:nvPr/>
          </p:nvSpPr>
          <p:spPr>
            <a:xfrm>
              <a:off x="4576900" y="2838975"/>
              <a:ext cx="1858200" cy="744899"/>
            </a:xfrm>
            <a:prstGeom prst="wedgeEllipseCallout">
              <a:avLst>
                <a:gd name="adj1" fmla="val -45683"/>
                <a:gd name="adj2" fmla="val 61815"/>
              </a:avLst>
            </a:prstGeom>
            <a:solidFill>
              <a:srgbClr val="FFFFFF"/>
            </a:solidFill>
            <a:ln w="19050" cap="flat" cmpd="sng">
              <a:solidFill>
                <a:srgbClr val="B7B7B7"/>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5427100" y="31431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cxnSp>
          <p:nvCxnSpPr>
            <p:cNvPr id="843" name="Shape 843"/>
            <p:cNvCxnSpPr/>
            <p:nvPr/>
          </p:nvCxnSpPr>
          <p:spPr>
            <a:xfrm>
              <a:off x="5283712" y="3211425"/>
              <a:ext cx="92100" cy="0"/>
            </a:xfrm>
            <a:prstGeom prst="straightConnector1">
              <a:avLst/>
            </a:prstGeom>
            <a:noFill/>
            <a:ln w="9525" cap="flat" cmpd="sng">
              <a:solidFill>
                <a:srgbClr val="999999"/>
              </a:solidFill>
              <a:prstDash val="solid"/>
              <a:round/>
              <a:headEnd type="none" w="lg" len="lg"/>
              <a:tailEnd type="triangle" w="lg" len="lg"/>
            </a:ln>
          </p:spPr>
        </p:cxnSp>
        <p:cxnSp>
          <p:nvCxnSpPr>
            <p:cNvPr id="844" name="Shape 844"/>
            <p:cNvCxnSpPr/>
            <p:nvPr/>
          </p:nvCxnSpPr>
          <p:spPr>
            <a:xfrm>
              <a:off x="5636187" y="3211425"/>
              <a:ext cx="92100" cy="0"/>
            </a:xfrm>
            <a:prstGeom prst="straightConnector1">
              <a:avLst/>
            </a:prstGeom>
            <a:noFill/>
            <a:ln w="9525" cap="flat" cmpd="sng">
              <a:solidFill>
                <a:srgbClr val="999999"/>
              </a:solidFill>
              <a:prstDash val="solid"/>
              <a:round/>
              <a:headEnd type="none" w="lg" len="lg"/>
              <a:tailEnd type="triangle" w="lg" len="lg"/>
            </a:ln>
          </p:spPr>
        </p:cxnSp>
        <p:sp>
          <p:nvSpPr>
            <p:cNvPr id="845" name="Shape 845"/>
            <p:cNvSpPr/>
            <p:nvPr/>
          </p:nvSpPr>
          <p:spPr>
            <a:xfrm>
              <a:off x="5035600" y="3132512"/>
              <a:ext cx="157800" cy="157800"/>
            </a:xfrm>
            <a:prstGeom prst="rect">
              <a:avLst/>
            </a:prstGeom>
            <a:solidFill>
              <a:srgbClr val="0000FF"/>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5728275" y="3143175"/>
              <a:ext cx="157800" cy="136500"/>
            </a:xfrm>
            <a:prstGeom prst="triangle">
              <a:avLst>
                <a:gd name="adj" fmla="val 50000"/>
              </a:avLst>
            </a:prstGeom>
            <a:solidFill>
              <a:srgbClr val="E69138"/>
            </a:solidFill>
            <a:ln>
              <a:noFill/>
            </a:ln>
          </p:spPr>
          <p:txBody>
            <a:bodyPr wrap="square" lIns="91425" tIns="91425" rIns="91425" bIns="91425" anchor="ctr" anchorCtr="0">
              <a:noAutofit/>
            </a:bodyPr>
            <a:lstStyle/>
            <a:p>
              <a:pPr lvl="0">
                <a:spcBef>
                  <a:spcPts val="0"/>
                </a:spcBef>
                <a:buNone/>
              </a:pPr>
              <a:endParaRPr/>
            </a:p>
          </p:txBody>
        </p:sp>
      </p:grpSp>
      <p:sp>
        <p:nvSpPr>
          <p:cNvPr id="2" name="Title 1" hidden="1"/>
          <p:cNvSpPr>
            <a:spLocks noGrp="1"/>
          </p:cNvSpPr>
          <p:nvPr>
            <p:ph type="ctrTitle"/>
          </p:nvPr>
        </p:nvSpPr>
        <p:spPr/>
        <p:txBody>
          <a:bodyPr/>
          <a:lstStyle/>
          <a:p>
            <a:r>
              <a:rPr lang="en-US" dirty="0" smtClean="0"/>
              <a:t>The questioner’s erroneous conclusion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If the conversations are informal, we usually don’t talk about all parts of process with everyone. Just some parts with some people.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855"/>
        <p:cNvGrpSpPr/>
        <p:nvPr/>
      </p:nvGrpSpPr>
      <p:grpSpPr>
        <a:xfrm>
          <a:off x="0" y="0"/>
          <a:ext cx="0" cy="0"/>
          <a:chOff x="0" y="0"/>
          <a:chExt cx="0" cy="0"/>
        </a:xfrm>
      </p:grpSpPr>
      <p:sp>
        <p:nvSpPr>
          <p:cNvPr id="856" name="Shape 856"/>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Wait! Aren’t user opinions important?</a:t>
            </a:r>
          </a:p>
        </p:txBody>
      </p:sp>
      <p:pic>
        <p:nvPicPr>
          <p:cNvPr id="857" name="Shape 857"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Sometimes what people say turns out to be wrong.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3" name="Group 2" descr="The representative ends up with a bag of opinions, not of which are connected to a particular point in the process, so they're hard to act upon." title="Representative hearing just opinions"/>
          <p:cNvGrpSpPr/>
          <p:nvPr/>
        </p:nvGrpSpPr>
        <p:grpSpPr>
          <a:xfrm>
            <a:off x="1183825" y="416925"/>
            <a:ext cx="6596025" cy="4514325"/>
            <a:chOff x="1183825" y="416925"/>
            <a:chExt cx="6596025" cy="4514325"/>
          </a:xfrm>
        </p:grpSpPr>
        <p:sp>
          <p:nvSpPr>
            <p:cNvPr id="862" name="Shape 862"/>
            <p:cNvSpPr/>
            <p:nvPr/>
          </p:nvSpPr>
          <p:spPr>
            <a:xfrm>
              <a:off x="1183825"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9480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47031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6416050" y="416925"/>
              <a:ext cx="1363800" cy="684300"/>
            </a:xfrm>
            <a:prstGeom prst="wedgeEllipseCallout">
              <a:avLst>
                <a:gd name="adj1" fmla="val -799"/>
                <a:gd name="adj2" fmla="val 64007"/>
              </a:avLst>
            </a:prstGeom>
            <a:noFill/>
            <a:ln w="19050" cap="flat" cmpd="sng">
              <a:solidFill>
                <a:srgbClr val="B7B7B7"/>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866" name="Shape 866"/>
            <p:cNvCxnSpPr>
              <a:stCxn id="867" idx="2"/>
              <a:endCxn id="868" idx="7"/>
            </p:cNvCxnSpPr>
            <p:nvPr/>
          </p:nvCxnSpPr>
          <p:spPr>
            <a:xfrm flipH="1">
              <a:off x="4515787" y="2385075"/>
              <a:ext cx="2628900" cy="1496700"/>
            </a:xfrm>
            <a:prstGeom prst="straightConnector1">
              <a:avLst/>
            </a:prstGeom>
            <a:noFill/>
            <a:ln w="28575" cap="flat" cmpd="sng">
              <a:solidFill>
                <a:srgbClr val="CCCCCC"/>
              </a:solidFill>
              <a:prstDash val="solid"/>
              <a:round/>
              <a:headEnd type="none" w="lg" len="lg"/>
              <a:tailEnd type="triangle" w="lg" len="lg"/>
            </a:ln>
          </p:spPr>
        </p:cxnSp>
        <p:cxnSp>
          <p:nvCxnSpPr>
            <p:cNvPr id="869" name="Shape 869"/>
            <p:cNvCxnSpPr>
              <a:stCxn id="870" idx="2"/>
              <a:endCxn id="868" idx="0"/>
            </p:cNvCxnSpPr>
            <p:nvPr/>
          </p:nvCxnSpPr>
          <p:spPr>
            <a:xfrm flipH="1">
              <a:off x="4413537" y="2385075"/>
              <a:ext cx="950400" cy="1454100"/>
            </a:xfrm>
            <a:prstGeom prst="straightConnector1">
              <a:avLst/>
            </a:prstGeom>
            <a:noFill/>
            <a:ln w="28575" cap="flat" cmpd="sng">
              <a:solidFill>
                <a:srgbClr val="CCCCCC"/>
              </a:solidFill>
              <a:prstDash val="solid"/>
              <a:round/>
              <a:headEnd type="none" w="lg" len="lg"/>
              <a:tailEnd type="triangle" w="lg" len="lg"/>
            </a:ln>
          </p:spPr>
        </p:cxnSp>
        <p:grpSp>
          <p:nvGrpSpPr>
            <p:cNvPr id="871" name="Shape 871"/>
            <p:cNvGrpSpPr/>
            <p:nvPr/>
          </p:nvGrpSpPr>
          <p:grpSpPr>
            <a:xfrm>
              <a:off x="1668325" y="1302225"/>
              <a:ext cx="394800" cy="684300"/>
              <a:chOff x="762975" y="1539000"/>
              <a:chExt cx="394800" cy="684300"/>
            </a:xfrm>
          </p:grpSpPr>
          <p:sp>
            <p:nvSpPr>
              <p:cNvPr id="872" name="Shape 872"/>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874" name="Shape 874"/>
            <p:cNvGrpSpPr/>
            <p:nvPr/>
          </p:nvGrpSpPr>
          <p:grpSpPr>
            <a:xfrm>
              <a:off x="4216050" y="3839250"/>
              <a:ext cx="394800" cy="684300"/>
              <a:chOff x="2046700" y="1625625"/>
              <a:chExt cx="394800" cy="684300"/>
            </a:xfrm>
          </p:grpSpPr>
          <p:sp>
            <p:nvSpPr>
              <p:cNvPr id="875" name="Shape 875"/>
              <p:cNvSpPr/>
              <p:nvPr/>
            </p:nvSpPr>
            <p:spPr>
              <a:xfrm rot="-5400000">
                <a:off x="2046700" y="1915125"/>
                <a:ext cx="394800" cy="394800"/>
              </a:xfrm>
              <a:prstGeom prst="flowChartDelay">
                <a:avLst/>
              </a:prstGeom>
              <a:solidFill>
                <a:srgbClr val="206E7C"/>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099350" y="1625625"/>
                <a:ext cx="289500" cy="289500"/>
              </a:xfrm>
              <a:prstGeom prst="ellipse">
                <a:avLst/>
              </a:prstGeom>
              <a:solidFill>
                <a:srgbClr val="206E7C"/>
              </a:solidFill>
              <a:ln>
                <a:noFill/>
              </a:ln>
            </p:spPr>
            <p:txBody>
              <a:bodyPr wrap="square" lIns="91425" tIns="91425" rIns="91425" bIns="91425" anchor="ctr" anchorCtr="0">
                <a:noAutofit/>
              </a:bodyPr>
              <a:lstStyle/>
              <a:p>
                <a:pPr lvl="0">
                  <a:spcBef>
                    <a:spcPts val="0"/>
                  </a:spcBef>
                  <a:buNone/>
                </a:pPr>
                <a:endParaRPr/>
              </a:p>
            </p:txBody>
          </p:sp>
        </p:grpSp>
        <p:grpSp>
          <p:nvGrpSpPr>
            <p:cNvPr id="876" name="Shape 876"/>
            <p:cNvGrpSpPr/>
            <p:nvPr/>
          </p:nvGrpSpPr>
          <p:grpSpPr>
            <a:xfrm>
              <a:off x="3432550" y="1302225"/>
              <a:ext cx="394800" cy="684300"/>
              <a:chOff x="762975" y="1539000"/>
              <a:chExt cx="394800" cy="684300"/>
            </a:xfrm>
          </p:grpSpPr>
          <p:sp>
            <p:nvSpPr>
              <p:cNvPr id="877" name="Shape 877"/>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879" name="Shape 879"/>
            <p:cNvGrpSpPr/>
            <p:nvPr/>
          </p:nvGrpSpPr>
          <p:grpSpPr>
            <a:xfrm>
              <a:off x="5187650" y="1302225"/>
              <a:ext cx="394800" cy="684300"/>
              <a:chOff x="762975" y="1539000"/>
              <a:chExt cx="394800" cy="684300"/>
            </a:xfrm>
          </p:grpSpPr>
          <p:sp>
            <p:nvSpPr>
              <p:cNvPr id="880" name="Shape 880"/>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grpSp>
          <p:nvGrpSpPr>
            <p:cNvPr id="882" name="Shape 882"/>
            <p:cNvGrpSpPr/>
            <p:nvPr/>
          </p:nvGrpSpPr>
          <p:grpSpPr>
            <a:xfrm>
              <a:off x="6900550" y="1302225"/>
              <a:ext cx="394800" cy="684300"/>
              <a:chOff x="762975" y="1539000"/>
              <a:chExt cx="394800" cy="684300"/>
            </a:xfrm>
          </p:grpSpPr>
          <p:sp>
            <p:nvSpPr>
              <p:cNvPr id="883" name="Shape 883"/>
              <p:cNvSpPr/>
              <p:nvPr/>
            </p:nvSpPr>
            <p:spPr>
              <a:xfrm rot="-5400000">
                <a:off x="762975" y="1828500"/>
                <a:ext cx="394800" cy="394800"/>
              </a:xfrm>
              <a:prstGeom prst="flowChartDelay">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815625" y="1539000"/>
                <a:ext cx="289500" cy="289500"/>
              </a:xfrm>
              <a:prstGeom prst="ellipse">
                <a:avLst/>
              </a:prstGeom>
              <a:solidFill>
                <a:srgbClr val="CCCCCC"/>
              </a:solidFill>
              <a:ln>
                <a:noFill/>
              </a:ln>
            </p:spPr>
            <p:txBody>
              <a:bodyPr wrap="square" lIns="91425" tIns="91425" rIns="91425" bIns="91425" anchor="ctr" anchorCtr="0">
                <a:noAutofit/>
              </a:bodyPr>
              <a:lstStyle/>
              <a:p>
                <a:pPr lvl="0">
                  <a:spcBef>
                    <a:spcPts val="0"/>
                  </a:spcBef>
                  <a:buNone/>
                </a:pPr>
                <a:endParaRPr/>
              </a:p>
            </p:txBody>
          </p:sp>
        </p:grpSp>
        <p:sp>
          <p:nvSpPr>
            <p:cNvPr id="885" name="Shape 885"/>
            <p:cNvSpPr/>
            <p:nvPr/>
          </p:nvSpPr>
          <p:spPr>
            <a:xfrm>
              <a:off x="4568500" y="2974425"/>
              <a:ext cx="1858200" cy="744899"/>
            </a:xfrm>
            <a:prstGeom prst="wedgeEllipseCallout">
              <a:avLst>
                <a:gd name="adj1" fmla="val -45683"/>
                <a:gd name="adj2" fmla="val 61815"/>
              </a:avLst>
            </a:prstGeom>
            <a:solidFill>
              <a:srgbClr val="FFFFFF"/>
            </a:solidFill>
            <a:ln w="19050" cap="flat" cmpd="sng">
              <a:solidFill>
                <a:srgbClr val="B7B7B7"/>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86" name="Shape 886"/>
            <p:cNvSpPr txBox="1"/>
            <p:nvPr/>
          </p:nvSpPr>
          <p:spPr>
            <a:xfrm>
              <a:off x="2084425" y="5693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887" name="Shape 887"/>
            <p:cNvSpPr txBox="1"/>
            <p:nvPr/>
          </p:nvSpPr>
          <p:spPr>
            <a:xfrm>
              <a:off x="3542200" y="5693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888" name="Shape 888"/>
            <p:cNvSpPr txBox="1"/>
            <p:nvPr/>
          </p:nvSpPr>
          <p:spPr>
            <a:xfrm>
              <a:off x="5634525" y="5798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889" name="Shape 889"/>
            <p:cNvSpPr txBox="1"/>
            <p:nvPr/>
          </p:nvSpPr>
          <p:spPr>
            <a:xfrm>
              <a:off x="6960275" y="579825"/>
              <a:ext cx="2676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a:t>
              </a:r>
            </a:p>
          </p:txBody>
        </p:sp>
        <p:sp>
          <p:nvSpPr>
            <p:cNvPr id="890" name="Shape 890"/>
            <p:cNvSpPr txBox="1"/>
            <p:nvPr/>
          </p:nvSpPr>
          <p:spPr>
            <a:xfrm>
              <a:off x="4920089" y="3175725"/>
              <a:ext cx="1146900" cy="3423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990000"/>
                  </a:solidFill>
                  <a:latin typeface="Helvetica Neue"/>
                  <a:ea typeface="Helvetica Neue"/>
                  <a:cs typeface="Helvetica Neue"/>
                  <a:sym typeface="Helvetica Neue"/>
                </a:rPr>
                <a:t>!  !  !  !  !</a:t>
              </a:r>
            </a:p>
          </p:txBody>
        </p:sp>
        <p:sp>
          <p:nvSpPr>
            <p:cNvPr id="891" name="Shape 891"/>
            <p:cNvSpPr txBox="1"/>
            <p:nvPr/>
          </p:nvSpPr>
          <p:spPr>
            <a:xfrm>
              <a:off x="1447225" y="198652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p:txBody>
        </p:sp>
        <p:sp>
          <p:nvSpPr>
            <p:cNvPr id="892" name="Shape 892"/>
            <p:cNvSpPr txBox="1"/>
            <p:nvPr/>
          </p:nvSpPr>
          <p:spPr>
            <a:xfrm>
              <a:off x="3206887" y="198652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70" name="Shape 870"/>
            <p:cNvSpPr txBox="1"/>
            <p:nvPr/>
          </p:nvSpPr>
          <p:spPr>
            <a:xfrm>
              <a:off x="4945437" y="197737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67" name="Shape 867"/>
            <p:cNvSpPr txBox="1"/>
            <p:nvPr/>
          </p:nvSpPr>
          <p:spPr>
            <a:xfrm>
              <a:off x="6726187" y="1977375"/>
              <a:ext cx="837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B7B7B7"/>
                  </a:solidFill>
                  <a:latin typeface="Helvetica Neue"/>
                  <a:ea typeface="Helvetica Neue"/>
                  <a:cs typeface="Helvetica Neue"/>
                  <a:sym typeface="Helvetica Neue"/>
                </a:rPr>
                <a:t>User</a:t>
              </a:r>
            </a:p>
            <a:p>
              <a:pPr lvl="0" algn="ctr" rtl="0">
                <a:spcBef>
                  <a:spcPts val="0"/>
                </a:spcBef>
                <a:buNone/>
              </a:pPr>
              <a:endParaRPr sz="1200" b="1">
                <a:solidFill>
                  <a:srgbClr val="B7B7B7"/>
                </a:solidFill>
                <a:latin typeface="Helvetica Neue"/>
                <a:ea typeface="Helvetica Neue"/>
                <a:cs typeface="Helvetica Neue"/>
                <a:sym typeface="Helvetica Neue"/>
              </a:endParaRPr>
            </a:p>
          </p:txBody>
        </p:sp>
        <p:sp>
          <p:nvSpPr>
            <p:cNvPr id="893" name="Shape 893"/>
            <p:cNvSpPr txBox="1"/>
            <p:nvPr/>
          </p:nvSpPr>
          <p:spPr>
            <a:xfrm>
              <a:off x="3637950" y="4523550"/>
              <a:ext cx="1551000" cy="4077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434343"/>
                  </a:solidFill>
                  <a:latin typeface="Helvetica Neue"/>
                  <a:ea typeface="Helvetica Neue"/>
                  <a:cs typeface="Helvetica Neue"/>
                  <a:sym typeface="Helvetica Neue"/>
                </a:rPr>
                <a:t>Representative</a:t>
              </a:r>
            </a:p>
            <a:p>
              <a:pPr lvl="0" algn="ctr" rtl="0">
                <a:spcBef>
                  <a:spcPts val="0"/>
                </a:spcBef>
                <a:buNone/>
              </a:pPr>
              <a:endParaRPr sz="1200" b="1">
                <a:solidFill>
                  <a:srgbClr val="434343"/>
                </a:solidFill>
                <a:latin typeface="Helvetica Neue"/>
                <a:ea typeface="Helvetica Neue"/>
                <a:cs typeface="Helvetica Neue"/>
                <a:sym typeface="Helvetica Neue"/>
              </a:endParaRPr>
            </a:p>
          </p:txBody>
        </p:sp>
        <p:cxnSp>
          <p:nvCxnSpPr>
            <p:cNvPr id="894" name="Shape 894"/>
            <p:cNvCxnSpPr>
              <a:endCxn id="868" idx="1"/>
            </p:cNvCxnSpPr>
            <p:nvPr/>
          </p:nvCxnSpPr>
          <p:spPr>
            <a:xfrm>
              <a:off x="1944696" y="2394246"/>
              <a:ext cx="2366400" cy="1487400"/>
            </a:xfrm>
            <a:prstGeom prst="straightConnector1">
              <a:avLst/>
            </a:prstGeom>
            <a:noFill/>
            <a:ln w="28575" cap="flat" cmpd="sng">
              <a:solidFill>
                <a:srgbClr val="CCCCCC"/>
              </a:solidFill>
              <a:prstDash val="solid"/>
              <a:round/>
              <a:headEnd type="none" w="lg" len="lg"/>
              <a:tailEnd type="triangle" w="lg" len="lg"/>
            </a:ln>
          </p:spPr>
        </p:cxnSp>
        <p:cxnSp>
          <p:nvCxnSpPr>
            <p:cNvPr id="895" name="Shape 895"/>
            <p:cNvCxnSpPr>
              <a:stCxn id="892" idx="2"/>
              <a:endCxn id="868" idx="0"/>
            </p:cNvCxnSpPr>
            <p:nvPr/>
          </p:nvCxnSpPr>
          <p:spPr>
            <a:xfrm>
              <a:off x="3625387" y="2394225"/>
              <a:ext cx="788100" cy="1445100"/>
            </a:xfrm>
            <a:prstGeom prst="straightConnector1">
              <a:avLst/>
            </a:prstGeom>
            <a:noFill/>
            <a:ln w="28575" cap="flat" cmpd="sng">
              <a:solidFill>
                <a:srgbClr val="CCCCCC"/>
              </a:solidFill>
              <a:prstDash val="solid"/>
              <a:round/>
              <a:headEnd type="none" w="lg" len="lg"/>
              <a:tailEnd type="triangle" w="lg" len="lg"/>
            </a:ln>
          </p:spPr>
        </p:cxnSp>
      </p:grpSp>
      <p:sp>
        <p:nvSpPr>
          <p:cNvPr id="2" name="Title 1" hidden="1"/>
          <p:cNvSpPr>
            <a:spLocks noGrp="1"/>
          </p:cNvSpPr>
          <p:nvPr>
            <p:ph type="ctrTitle"/>
          </p:nvPr>
        </p:nvSpPr>
        <p:spPr/>
        <p:txBody>
          <a:bodyPr/>
          <a:lstStyle/>
          <a:p>
            <a:r>
              <a:rPr lang="en-US" dirty="0" smtClean="0"/>
              <a:t>The problem with user opinions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Opinions without an understanding of what people actually </a:t>
            </a:r>
            <a:r>
              <a:rPr lang="en" i="1" dirty="0"/>
              <a:t>do </a:t>
            </a:r>
            <a:r>
              <a:rPr lang="en" dirty="0"/>
              <a:t>are rarely actionable.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txBox="1">
            <a:spLocks noGrp="1"/>
          </p:cNvSpPr>
          <p:nvPr>
            <p:ph type="body" idx="1"/>
          </p:nvPr>
        </p:nvSpPr>
        <p:spPr>
          <a:xfrm>
            <a:off x="1493787" y="1694407"/>
            <a:ext cx="2622900" cy="890400"/>
          </a:xfrm>
          <a:prstGeom prst="rect">
            <a:avLst/>
          </a:prstGeom>
        </p:spPr>
        <p:txBody>
          <a:bodyPr wrap="square" lIns="91425" tIns="91425" rIns="91425" bIns="91425" anchor="ctr" anchorCtr="0">
            <a:noAutofit/>
          </a:bodyPr>
          <a:lstStyle/>
          <a:p>
            <a:pPr lvl="0" rtl="0">
              <a:spcBef>
                <a:spcPts val="0"/>
              </a:spcBef>
              <a:buNone/>
            </a:pPr>
            <a:r>
              <a:rPr lang="en" b="1"/>
              <a:t>Participants are users, </a:t>
            </a:r>
            <a:r>
              <a:rPr lang="en"/>
              <a:t>people who touch the software.</a:t>
            </a:r>
          </a:p>
        </p:txBody>
      </p:sp>
      <p:sp>
        <p:nvSpPr>
          <p:cNvPr id="906" name="Shape 906"/>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52</a:t>
            </a:fld>
            <a:endParaRPr lang="en"/>
          </a:p>
        </p:txBody>
      </p:sp>
      <p:sp>
        <p:nvSpPr>
          <p:cNvPr id="907" name="Shape 907"/>
          <p:cNvSpPr txBox="1">
            <a:spLocks noGrp="1"/>
          </p:cNvSpPr>
          <p:nvPr>
            <p:ph type="body" idx="2"/>
          </p:nvPr>
        </p:nvSpPr>
        <p:spPr>
          <a:xfrm>
            <a:off x="5027312" y="1694407"/>
            <a:ext cx="2622899" cy="890400"/>
          </a:xfrm>
          <a:prstGeom prst="rect">
            <a:avLst/>
          </a:prstGeom>
        </p:spPr>
        <p:txBody>
          <a:bodyPr wrap="square" lIns="91425" tIns="91425" rIns="91425" bIns="91425" anchor="ctr" anchorCtr="0">
            <a:noAutofit/>
          </a:bodyPr>
          <a:lstStyle/>
          <a:p>
            <a:pPr lvl="0" rtl="0">
              <a:spcBef>
                <a:spcPts val="0"/>
              </a:spcBef>
              <a:spcAft>
                <a:spcPts val="0"/>
              </a:spcAft>
              <a:buNone/>
            </a:pPr>
            <a:r>
              <a:rPr lang="en" b="1"/>
              <a:t>Many participants in one-on-one sessions</a:t>
            </a:r>
            <a:r>
              <a:rPr lang="en"/>
              <a:t>, not large groups</a:t>
            </a:r>
          </a:p>
        </p:txBody>
      </p:sp>
      <p:sp>
        <p:nvSpPr>
          <p:cNvPr id="908" name="Shape 908"/>
          <p:cNvSpPr txBox="1">
            <a:spLocks noGrp="1"/>
          </p:cNvSpPr>
          <p:nvPr>
            <p:ph type="body" idx="3"/>
          </p:nvPr>
        </p:nvSpPr>
        <p:spPr>
          <a:xfrm>
            <a:off x="1493787" y="3313631"/>
            <a:ext cx="2622900" cy="890400"/>
          </a:xfrm>
          <a:prstGeom prst="rect">
            <a:avLst/>
          </a:prstGeom>
        </p:spPr>
        <p:txBody>
          <a:bodyPr wrap="square" lIns="91425" tIns="91425" rIns="91425" bIns="91425" anchor="ctr" anchorCtr="0">
            <a:noAutofit/>
          </a:bodyPr>
          <a:lstStyle/>
          <a:p>
            <a:pPr lvl="0" rtl="0">
              <a:spcBef>
                <a:spcPts val="0"/>
              </a:spcBef>
              <a:buNone/>
            </a:pPr>
            <a:r>
              <a:rPr lang="en" b="1" dirty="0">
                <a:solidFill>
                  <a:schemeClr val="dk1"/>
                </a:solidFill>
              </a:rPr>
              <a:t>Standardized </a:t>
            </a:r>
            <a:r>
              <a:rPr lang="en" dirty="0">
                <a:solidFill>
                  <a:schemeClr val="dk1"/>
                </a:solidFill>
              </a:rPr>
              <a:t>questions and targets of observation</a:t>
            </a:r>
          </a:p>
        </p:txBody>
      </p:sp>
      <p:sp>
        <p:nvSpPr>
          <p:cNvPr id="909" name="Shape 909"/>
          <p:cNvSpPr txBox="1">
            <a:spLocks noGrp="1"/>
          </p:cNvSpPr>
          <p:nvPr>
            <p:ph type="body" idx="4"/>
          </p:nvPr>
        </p:nvSpPr>
        <p:spPr>
          <a:xfrm>
            <a:off x="5027312" y="3313631"/>
            <a:ext cx="2622899" cy="890400"/>
          </a:xfrm>
          <a:prstGeom prst="rect">
            <a:avLst/>
          </a:prstGeom>
        </p:spPr>
        <p:txBody>
          <a:bodyPr wrap="square" lIns="91425" tIns="91425" rIns="91425" bIns="91425" anchor="ctr" anchorCtr="0">
            <a:noAutofit/>
          </a:bodyPr>
          <a:lstStyle/>
          <a:p>
            <a:pPr lvl="0" rtl="0">
              <a:spcBef>
                <a:spcPts val="0"/>
              </a:spcBef>
              <a:buNone/>
            </a:pPr>
            <a:r>
              <a:rPr lang="en" b="1"/>
              <a:t>Observing and asking about behaviors</a:t>
            </a:r>
            <a:r>
              <a:rPr lang="en"/>
              <a:t>, instead of opinions</a:t>
            </a:r>
          </a:p>
        </p:txBody>
      </p:sp>
      <p:sp>
        <p:nvSpPr>
          <p:cNvPr id="910" name="Shape 910"/>
          <p:cNvSpPr txBox="1">
            <a:spLocks noGrp="1"/>
          </p:cNvSpPr>
          <p:nvPr>
            <p:ph type="ctrTitle"/>
          </p:nvPr>
        </p:nvSpPr>
        <p:spPr>
          <a:xfrm>
            <a:off x="712850" y="289401"/>
            <a:ext cx="7386600" cy="844200"/>
          </a:xfrm>
          <a:prstGeom prst="rect">
            <a:avLst/>
          </a:prstGeom>
        </p:spPr>
        <p:txBody>
          <a:bodyPr wrap="square" lIns="91425" tIns="91425" rIns="91425" bIns="91425" anchor="t" anchorCtr="0">
            <a:noAutofit/>
          </a:bodyPr>
          <a:lstStyle/>
          <a:p>
            <a:pPr lvl="0" rtl="0">
              <a:spcBef>
                <a:spcPts val="0"/>
              </a:spcBef>
              <a:buNone/>
            </a:pPr>
            <a:r>
              <a:rPr lang="en-US" dirty="0" smtClean="0"/>
              <a:t>In review, </a:t>
            </a:r>
            <a:r>
              <a:rPr lang="en-US" dirty="0" err="1" smtClean="0"/>
              <a:t>i</a:t>
            </a:r>
            <a:r>
              <a:rPr lang="en" dirty="0" smtClean="0"/>
              <a:t>n </a:t>
            </a:r>
            <a:r>
              <a:rPr lang="en" dirty="0"/>
              <a:t>design research: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b="0" dirty="0"/>
              <a:t>Example from </a:t>
            </a:r>
            <a:r>
              <a:rPr lang="en" b="0" dirty="0" err="1"/>
              <a:t>ePermit</a:t>
            </a:r>
            <a:r>
              <a:rPr lang="en" b="0" dirty="0"/>
              <a:t>:</a:t>
            </a:r>
          </a:p>
          <a:p>
            <a:pPr lvl="0" rtl="0">
              <a:spcBef>
                <a:spcPts val="0"/>
              </a:spcBef>
              <a:buNone/>
            </a:pPr>
            <a:r>
              <a:rPr lang="en" dirty="0"/>
              <a:t>Research surprises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Just collecting online applications won’t help outfitters and guides. </a:t>
            </a:r>
            <a:r>
              <a:rPr lang="en" dirty="0">
                <a:solidFill>
                  <a:srgbClr val="046B99"/>
                </a:solidFill>
              </a:rPr>
              <a:t>Helping them choose the right permit and submit the right documentation will.</a:t>
            </a:r>
            <a:r>
              <a:rPr lang="en" dirty="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55</a:t>
            </a:fld>
            <a:endParaRPr lang="en"/>
          </a:p>
        </p:txBody>
      </p:sp>
      <p:sp>
        <p:nvSpPr>
          <p:cNvPr id="926" name="Shape 926"/>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3/</a:t>
            </a:r>
            <a:r>
              <a:rPr lang="en" dirty="0"/>
              <a:t> Focus on common needs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We build products that meet the needs </a:t>
            </a:r>
            <a:r>
              <a:rPr lang="en" dirty="0">
                <a:solidFill>
                  <a:srgbClr val="206E7C"/>
                </a:solidFill>
              </a:rPr>
              <a:t>shared by the most people</a:t>
            </a:r>
            <a:r>
              <a:rPr lang="en" dirty="0"/>
              <a:t> and </a:t>
            </a:r>
            <a:r>
              <a:rPr lang="en" dirty="0">
                <a:solidFill>
                  <a:srgbClr val="206E7C"/>
                </a:solidFill>
              </a:rPr>
              <a:t>meet address business goals</a:t>
            </a:r>
            <a:r>
              <a:rPr lang="en" dirty="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grpSp>
        <p:nvGrpSpPr>
          <p:cNvPr id="3" name="Group 2" descr="In the area most relevant to business goals and with most user needs is the place we should build. In the area less relevant to business goals, but what lots of users want, is &quot;unsustainable user chasing.&quot; In the area most relevant to business goals, but not user needs, are things the business likes, but users won't cooperate." title="Two axes: business goals versus user needs"/>
          <p:cNvGrpSpPr/>
          <p:nvPr/>
        </p:nvGrpSpPr>
        <p:grpSpPr>
          <a:xfrm>
            <a:off x="244450" y="486650"/>
            <a:ext cx="7766900" cy="4395325"/>
            <a:chOff x="244450" y="486650"/>
            <a:chExt cx="7766900" cy="4395325"/>
          </a:xfrm>
        </p:grpSpPr>
        <p:sp>
          <p:nvSpPr>
            <p:cNvPr id="936" name="Shape 936"/>
            <p:cNvSpPr/>
            <p:nvPr/>
          </p:nvSpPr>
          <p:spPr>
            <a:xfrm>
              <a:off x="2144100" y="2989350"/>
              <a:ext cx="1417500" cy="1417500"/>
            </a:xfrm>
            <a:prstGeom prst="ellipse">
              <a:avLst/>
            </a:prstGeom>
            <a:solidFill>
              <a:srgbClr val="F3F3F3"/>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37" name="Shape 937"/>
            <p:cNvSpPr txBox="1"/>
            <p:nvPr/>
          </p:nvSpPr>
          <p:spPr>
            <a:xfrm>
              <a:off x="2271006" y="3316494"/>
              <a:ext cx="1163700" cy="7632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Vocal minority</a:t>
              </a:r>
            </a:p>
          </p:txBody>
        </p:sp>
        <p:cxnSp>
          <p:nvCxnSpPr>
            <p:cNvPr id="938" name="Shape 938"/>
            <p:cNvCxnSpPr/>
            <p:nvPr/>
          </p:nvCxnSpPr>
          <p:spPr>
            <a:xfrm rot="10800000">
              <a:off x="1881125" y="723425"/>
              <a:ext cx="0" cy="3512400"/>
            </a:xfrm>
            <a:prstGeom prst="straightConnector1">
              <a:avLst/>
            </a:prstGeom>
            <a:noFill/>
            <a:ln w="28575" cap="flat" cmpd="sng">
              <a:solidFill>
                <a:srgbClr val="999999"/>
              </a:solidFill>
              <a:prstDash val="solid"/>
              <a:round/>
              <a:headEnd type="none" w="lg" len="lg"/>
              <a:tailEnd type="triangle" w="lg" len="lg"/>
            </a:ln>
          </p:spPr>
        </p:cxnSp>
        <p:cxnSp>
          <p:nvCxnSpPr>
            <p:cNvPr id="939" name="Shape 939"/>
            <p:cNvCxnSpPr/>
            <p:nvPr/>
          </p:nvCxnSpPr>
          <p:spPr>
            <a:xfrm>
              <a:off x="1881125" y="4235825"/>
              <a:ext cx="5569800" cy="0"/>
            </a:xfrm>
            <a:prstGeom prst="straightConnector1">
              <a:avLst/>
            </a:prstGeom>
            <a:noFill/>
            <a:ln w="28575" cap="flat" cmpd="sng">
              <a:solidFill>
                <a:srgbClr val="999999"/>
              </a:solidFill>
              <a:prstDash val="solid"/>
              <a:round/>
              <a:headEnd type="none" w="lg" len="lg"/>
              <a:tailEnd type="triangle" w="lg" len="lg"/>
            </a:ln>
          </p:spPr>
        </p:cxnSp>
        <p:sp>
          <p:nvSpPr>
            <p:cNvPr id="940" name="Shape 940"/>
            <p:cNvSpPr txBox="1"/>
            <p:nvPr/>
          </p:nvSpPr>
          <p:spPr>
            <a:xfrm>
              <a:off x="5880150" y="4355775"/>
              <a:ext cx="2131200" cy="526200"/>
            </a:xfrm>
            <a:prstGeom prst="rect">
              <a:avLst/>
            </a:prstGeom>
            <a:noFill/>
            <a:ln>
              <a:noFill/>
            </a:ln>
          </p:spPr>
          <p:txBody>
            <a:bodyPr wrap="square" lIns="91425" tIns="91425" rIns="91425" bIns="91425" anchor="t" anchorCtr="0">
              <a:noAutofit/>
            </a:bodyPr>
            <a:lstStyle/>
            <a:p>
              <a:pPr lvl="0">
                <a:spcBef>
                  <a:spcPts val="0"/>
                </a:spcBef>
                <a:buNone/>
              </a:pPr>
              <a:r>
                <a:rPr lang="en" b="1"/>
                <a:t>Most users need</a:t>
              </a:r>
            </a:p>
            <a:p>
              <a:pPr lvl="0">
                <a:spcBef>
                  <a:spcPts val="0"/>
                </a:spcBef>
                <a:buClr>
                  <a:schemeClr val="dk1"/>
                </a:buClr>
                <a:buFont typeface="Arial"/>
                <a:buNone/>
              </a:pPr>
              <a:r>
                <a:rPr lang="en">
                  <a:solidFill>
                    <a:schemeClr val="dk1"/>
                  </a:solidFill>
                </a:rPr>
                <a:t>(from human-centered design)</a:t>
              </a:r>
            </a:p>
            <a:p>
              <a:pPr lvl="0">
                <a:spcBef>
                  <a:spcPts val="0"/>
                </a:spcBef>
                <a:buNone/>
              </a:pPr>
              <a:endParaRPr b="1"/>
            </a:p>
          </p:txBody>
        </p:sp>
        <p:sp>
          <p:nvSpPr>
            <p:cNvPr id="941" name="Shape 941"/>
            <p:cNvSpPr txBox="1"/>
            <p:nvPr/>
          </p:nvSpPr>
          <p:spPr>
            <a:xfrm>
              <a:off x="244450" y="723425"/>
              <a:ext cx="1373700" cy="526200"/>
            </a:xfrm>
            <a:prstGeom prst="rect">
              <a:avLst/>
            </a:prstGeom>
            <a:noFill/>
            <a:ln>
              <a:noFill/>
            </a:ln>
          </p:spPr>
          <p:txBody>
            <a:bodyPr wrap="square" lIns="91425" tIns="91425" rIns="91425" bIns="91425" anchor="t" anchorCtr="0">
              <a:noAutofit/>
            </a:bodyPr>
            <a:lstStyle/>
            <a:p>
              <a:pPr lvl="0">
                <a:spcBef>
                  <a:spcPts val="0"/>
                </a:spcBef>
                <a:buNone/>
              </a:pPr>
              <a:r>
                <a:rPr lang="en" b="1"/>
                <a:t>Most relevant to goals</a:t>
              </a:r>
            </a:p>
            <a:p>
              <a:pPr lvl="0" rtl="0">
                <a:spcBef>
                  <a:spcPts val="0"/>
                </a:spcBef>
                <a:buNone/>
              </a:pPr>
              <a:r>
                <a:rPr lang="en"/>
                <a:t>(from business analysis)</a:t>
              </a:r>
            </a:p>
          </p:txBody>
        </p:sp>
        <p:sp>
          <p:nvSpPr>
            <p:cNvPr id="942" name="Shape 942"/>
            <p:cNvSpPr/>
            <p:nvPr/>
          </p:nvSpPr>
          <p:spPr>
            <a:xfrm>
              <a:off x="5938124" y="486650"/>
              <a:ext cx="1749600" cy="17496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43" name="Shape 943"/>
            <p:cNvSpPr txBox="1"/>
            <p:nvPr/>
          </p:nvSpPr>
          <p:spPr>
            <a:xfrm>
              <a:off x="6341875" y="890400"/>
              <a:ext cx="942000" cy="9420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b="1" dirty="0">
                  <a:solidFill>
                    <a:schemeClr val="dk1"/>
                  </a:solidFill>
                  <a:latin typeface="Helvetica Neue"/>
                  <a:ea typeface="Helvetica Neue"/>
                  <a:cs typeface="Helvetica Neue"/>
                  <a:sym typeface="Helvetica Neue"/>
                </a:rPr>
                <a:t>Build here!</a:t>
              </a:r>
            </a:p>
          </p:txBody>
        </p:sp>
        <p:sp>
          <p:nvSpPr>
            <p:cNvPr id="944" name="Shape 944"/>
            <p:cNvSpPr/>
            <p:nvPr/>
          </p:nvSpPr>
          <p:spPr>
            <a:xfrm>
              <a:off x="2144100" y="723425"/>
              <a:ext cx="2131200" cy="2131200"/>
            </a:xfrm>
            <a:prstGeom prst="ellipse">
              <a:avLst/>
            </a:prstGeom>
            <a:solidFill>
              <a:srgbClr val="26818F">
                <a:alpha val="41540"/>
              </a:srgbClr>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45" name="Shape 945"/>
            <p:cNvSpPr txBox="1"/>
            <p:nvPr/>
          </p:nvSpPr>
          <p:spPr>
            <a:xfrm>
              <a:off x="2416350" y="1215275"/>
              <a:ext cx="1586700" cy="11475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Business likes, but users won’t cooperate</a:t>
              </a:r>
            </a:p>
          </p:txBody>
        </p:sp>
        <p:sp>
          <p:nvSpPr>
            <p:cNvPr id="946" name="Shape 946"/>
            <p:cNvSpPr/>
            <p:nvPr/>
          </p:nvSpPr>
          <p:spPr>
            <a:xfrm>
              <a:off x="4335475" y="2054025"/>
              <a:ext cx="2131200" cy="2131200"/>
            </a:xfrm>
            <a:prstGeom prst="ellipse">
              <a:avLst/>
            </a:prstGeom>
            <a:solidFill>
              <a:srgbClr val="F3F3F3"/>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47" name="Shape 947"/>
            <p:cNvSpPr txBox="1"/>
            <p:nvPr/>
          </p:nvSpPr>
          <p:spPr>
            <a:xfrm>
              <a:off x="4526274" y="2545875"/>
              <a:ext cx="1749600" cy="11475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dirty="0">
                  <a:solidFill>
                    <a:schemeClr val="dk1"/>
                  </a:solidFill>
                  <a:latin typeface="Helvetica Neue"/>
                  <a:ea typeface="Helvetica Neue"/>
                  <a:cs typeface="Helvetica Neue"/>
                  <a:sym typeface="Helvetica Neue"/>
                </a:rPr>
                <a:t>Unsustainable</a:t>
              </a:r>
            </a:p>
            <a:p>
              <a:pPr lvl="0" algn="ctr" rtl="0">
                <a:spcBef>
                  <a:spcPts val="0"/>
                </a:spcBef>
                <a:buNone/>
              </a:pPr>
              <a:r>
                <a:rPr lang="en" sz="1800" b="1" dirty="0">
                  <a:solidFill>
                    <a:schemeClr val="dk1"/>
                  </a:solidFill>
                  <a:latin typeface="Helvetica Neue"/>
                  <a:ea typeface="Helvetica Neue"/>
                  <a:cs typeface="Helvetica Neue"/>
                  <a:sym typeface="Helvetica Neue"/>
                </a:rPr>
                <a:t>user-chasing</a:t>
              </a:r>
            </a:p>
          </p:txBody>
        </p:sp>
        <p:sp>
          <p:nvSpPr>
            <p:cNvPr id="948" name="Shape 948"/>
            <p:cNvSpPr/>
            <p:nvPr/>
          </p:nvSpPr>
          <p:spPr>
            <a:xfrm>
              <a:off x="2271000" y="4301600"/>
              <a:ext cx="1163700" cy="3816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grpSp>
      <p:sp>
        <p:nvSpPr>
          <p:cNvPr id="2" name="Title 1" hidden="1"/>
          <p:cNvSpPr>
            <a:spLocks noGrp="1"/>
          </p:cNvSpPr>
          <p:nvPr>
            <p:ph type="ctrTitle"/>
          </p:nvPr>
        </p:nvSpPr>
        <p:spPr/>
        <p:txBody>
          <a:bodyPr/>
          <a:lstStyle/>
          <a:p>
            <a:r>
              <a:rPr lang="en-US" dirty="0" smtClean="0"/>
              <a:t>The trade offs between relevant goals and user needs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b="0" dirty="0"/>
              <a:t>Example from </a:t>
            </a:r>
            <a:r>
              <a:rPr lang="en" b="0" dirty="0" err="1"/>
              <a:t>ePermit</a:t>
            </a:r>
            <a:r>
              <a:rPr lang="en" b="0" dirty="0"/>
              <a:t>:</a:t>
            </a:r>
          </a:p>
          <a:p>
            <a:pPr lvl="0" rtl="0">
              <a:spcBef>
                <a:spcPts val="0"/>
              </a:spcBef>
              <a:buNone/>
            </a:pPr>
            <a:r>
              <a:rPr lang="en" dirty="0"/>
              <a:t>Feature prioritization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3" name="Group 2" descr="Most users needed a form that was autovalidating and one that connected with SUDS. They also wanted fewer hoops to jump through, but that wasn't consistent with business goals. Forcing users to consume certain docs would help the business, but not as many users. And of course, there are idiosyncratic processes that affect both." title="ePermit example of business goals versus user needs"/>
          <p:cNvGrpSpPr/>
          <p:nvPr/>
        </p:nvGrpSpPr>
        <p:grpSpPr>
          <a:xfrm>
            <a:off x="244450" y="486650"/>
            <a:ext cx="7476575" cy="4446400"/>
            <a:chOff x="244450" y="486650"/>
            <a:chExt cx="7476575" cy="4446400"/>
          </a:xfrm>
        </p:grpSpPr>
        <p:sp>
          <p:nvSpPr>
            <p:cNvPr id="958" name="Shape 958"/>
            <p:cNvSpPr/>
            <p:nvPr/>
          </p:nvSpPr>
          <p:spPr>
            <a:xfrm>
              <a:off x="2144100" y="2989350"/>
              <a:ext cx="1417500" cy="1417500"/>
            </a:xfrm>
            <a:prstGeom prst="ellipse">
              <a:avLst/>
            </a:prstGeom>
            <a:solidFill>
              <a:srgbClr val="F3F3F3"/>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59" name="Shape 959"/>
            <p:cNvSpPr txBox="1"/>
            <p:nvPr/>
          </p:nvSpPr>
          <p:spPr>
            <a:xfrm>
              <a:off x="2207549" y="3316500"/>
              <a:ext cx="1290600" cy="763200"/>
            </a:xfrm>
            <a:prstGeom prst="rect">
              <a:avLst/>
            </a:prstGeom>
            <a:noFill/>
            <a:ln>
              <a:noFill/>
            </a:ln>
          </p:spPr>
          <p:txBody>
            <a:bodyPr wrap="square" lIns="91425" tIns="91425" rIns="91425" bIns="91425" anchor="ctr" anchorCtr="0">
              <a:noAutofit/>
            </a:bodyPr>
            <a:lstStyle/>
            <a:p>
              <a:pPr lvl="0" algn="ctr" rtl="0">
                <a:spcBef>
                  <a:spcPts val="0"/>
                </a:spcBef>
                <a:buNone/>
              </a:pPr>
              <a:r>
                <a:rPr lang="en" b="1" dirty="0">
                  <a:solidFill>
                    <a:schemeClr val="dk1"/>
                  </a:solidFill>
                  <a:latin typeface="Helvetica Neue"/>
                  <a:ea typeface="Helvetica Neue"/>
                  <a:cs typeface="Helvetica Neue"/>
                  <a:sym typeface="Helvetica Neue"/>
                </a:rPr>
                <a:t>Idiosyncratic </a:t>
              </a:r>
            </a:p>
            <a:p>
              <a:pPr lvl="0" algn="ctr" rtl="0">
                <a:spcBef>
                  <a:spcPts val="0"/>
                </a:spcBef>
                <a:buNone/>
              </a:pPr>
              <a:r>
                <a:rPr lang="en" b="1" dirty="0">
                  <a:solidFill>
                    <a:schemeClr val="dk1"/>
                  </a:solidFill>
                  <a:latin typeface="Helvetica Neue"/>
                  <a:ea typeface="Helvetica Neue"/>
                  <a:cs typeface="Helvetica Neue"/>
                  <a:sym typeface="Helvetica Neue"/>
                </a:rPr>
                <a:t>processes</a:t>
              </a:r>
            </a:p>
          </p:txBody>
        </p:sp>
        <p:cxnSp>
          <p:nvCxnSpPr>
            <p:cNvPr id="960" name="Shape 960"/>
            <p:cNvCxnSpPr/>
            <p:nvPr/>
          </p:nvCxnSpPr>
          <p:spPr>
            <a:xfrm rot="10800000">
              <a:off x="1881125" y="723425"/>
              <a:ext cx="0" cy="3512400"/>
            </a:xfrm>
            <a:prstGeom prst="straightConnector1">
              <a:avLst/>
            </a:prstGeom>
            <a:noFill/>
            <a:ln w="28575" cap="flat" cmpd="sng">
              <a:solidFill>
                <a:srgbClr val="999999"/>
              </a:solidFill>
              <a:prstDash val="solid"/>
              <a:round/>
              <a:headEnd type="none" w="lg" len="lg"/>
              <a:tailEnd type="triangle" w="lg" len="lg"/>
            </a:ln>
          </p:spPr>
        </p:cxnSp>
        <p:cxnSp>
          <p:nvCxnSpPr>
            <p:cNvPr id="961" name="Shape 961"/>
            <p:cNvCxnSpPr/>
            <p:nvPr/>
          </p:nvCxnSpPr>
          <p:spPr>
            <a:xfrm>
              <a:off x="1881125" y="4235825"/>
              <a:ext cx="5569800" cy="0"/>
            </a:xfrm>
            <a:prstGeom prst="straightConnector1">
              <a:avLst/>
            </a:prstGeom>
            <a:noFill/>
            <a:ln w="28575" cap="flat" cmpd="sng">
              <a:solidFill>
                <a:srgbClr val="999999"/>
              </a:solidFill>
              <a:prstDash val="solid"/>
              <a:round/>
              <a:headEnd type="none" w="lg" len="lg"/>
              <a:tailEnd type="triangle" w="lg" len="lg"/>
            </a:ln>
          </p:spPr>
        </p:cxnSp>
        <p:sp>
          <p:nvSpPr>
            <p:cNvPr id="962" name="Shape 962"/>
            <p:cNvSpPr txBox="1"/>
            <p:nvPr/>
          </p:nvSpPr>
          <p:spPr>
            <a:xfrm>
              <a:off x="5880150" y="4406850"/>
              <a:ext cx="1676100" cy="526200"/>
            </a:xfrm>
            <a:prstGeom prst="rect">
              <a:avLst/>
            </a:prstGeom>
            <a:noFill/>
            <a:ln>
              <a:noFill/>
            </a:ln>
          </p:spPr>
          <p:txBody>
            <a:bodyPr wrap="square" lIns="91425" tIns="91425" rIns="91425" bIns="91425" anchor="t" anchorCtr="0">
              <a:noAutofit/>
            </a:bodyPr>
            <a:lstStyle/>
            <a:p>
              <a:pPr lvl="0" rtl="0">
                <a:spcBef>
                  <a:spcPts val="0"/>
                </a:spcBef>
                <a:buNone/>
              </a:pPr>
              <a:r>
                <a:rPr lang="en" b="1"/>
                <a:t>Most users need</a:t>
              </a:r>
            </a:p>
          </p:txBody>
        </p:sp>
        <p:sp>
          <p:nvSpPr>
            <p:cNvPr id="963" name="Shape 963"/>
            <p:cNvSpPr txBox="1"/>
            <p:nvPr/>
          </p:nvSpPr>
          <p:spPr>
            <a:xfrm>
              <a:off x="244450" y="723425"/>
              <a:ext cx="1373700" cy="526200"/>
            </a:xfrm>
            <a:prstGeom prst="rect">
              <a:avLst/>
            </a:prstGeom>
            <a:noFill/>
            <a:ln>
              <a:noFill/>
            </a:ln>
          </p:spPr>
          <p:txBody>
            <a:bodyPr wrap="square" lIns="91425" tIns="91425" rIns="91425" bIns="91425" anchor="t" anchorCtr="0">
              <a:noAutofit/>
            </a:bodyPr>
            <a:lstStyle/>
            <a:p>
              <a:pPr lvl="0" rtl="0">
                <a:spcBef>
                  <a:spcPts val="0"/>
                </a:spcBef>
                <a:buNone/>
              </a:pPr>
              <a:r>
                <a:rPr lang="en" b="1"/>
                <a:t>Most relevant to goals</a:t>
              </a:r>
            </a:p>
          </p:txBody>
        </p:sp>
        <p:sp>
          <p:nvSpPr>
            <p:cNvPr id="964" name="Shape 964"/>
            <p:cNvSpPr/>
            <p:nvPr/>
          </p:nvSpPr>
          <p:spPr>
            <a:xfrm>
              <a:off x="5938124" y="486650"/>
              <a:ext cx="1749600" cy="17496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65" name="Shape 965"/>
            <p:cNvSpPr txBox="1"/>
            <p:nvPr/>
          </p:nvSpPr>
          <p:spPr>
            <a:xfrm>
              <a:off x="5904825" y="890400"/>
              <a:ext cx="1816200" cy="9420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b="1">
                  <a:solidFill>
                    <a:schemeClr val="dk1"/>
                  </a:solidFill>
                  <a:latin typeface="Helvetica Neue"/>
                  <a:ea typeface="Helvetica Neue"/>
                  <a:cs typeface="Helvetica Neue"/>
                  <a:sym typeface="Helvetica Neue"/>
                </a:rPr>
                <a:t>Validating form</a:t>
              </a:r>
            </a:p>
          </p:txBody>
        </p:sp>
        <p:sp>
          <p:nvSpPr>
            <p:cNvPr id="966" name="Shape 966"/>
            <p:cNvSpPr/>
            <p:nvPr/>
          </p:nvSpPr>
          <p:spPr>
            <a:xfrm>
              <a:off x="2712537" y="723425"/>
              <a:ext cx="2131200" cy="2131200"/>
            </a:xfrm>
            <a:prstGeom prst="ellipse">
              <a:avLst/>
            </a:prstGeom>
            <a:solidFill>
              <a:srgbClr val="26818F">
                <a:alpha val="41540"/>
              </a:srgbClr>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67" name="Shape 967"/>
            <p:cNvSpPr txBox="1"/>
            <p:nvPr/>
          </p:nvSpPr>
          <p:spPr>
            <a:xfrm>
              <a:off x="2940087" y="1080275"/>
              <a:ext cx="1676100" cy="14175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Forcing users to consume certain docs.</a:t>
              </a:r>
            </a:p>
          </p:txBody>
        </p:sp>
        <p:sp>
          <p:nvSpPr>
            <p:cNvPr id="968" name="Shape 968"/>
            <p:cNvSpPr/>
            <p:nvPr/>
          </p:nvSpPr>
          <p:spPr>
            <a:xfrm>
              <a:off x="6009450" y="2716899"/>
              <a:ext cx="1417500" cy="1347900"/>
            </a:xfrm>
            <a:prstGeom prst="ellipse">
              <a:avLst/>
            </a:prstGeom>
            <a:solidFill>
              <a:srgbClr val="F3F3F3"/>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69" name="Shape 969"/>
            <p:cNvSpPr txBox="1"/>
            <p:nvPr/>
          </p:nvSpPr>
          <p:spPr>
            <a:xfrm>
              <a:off x="6136354" y="3027987"/>
              <a:ext cx="1163700" cy="7257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chemeClr val="dk1"/>
                  </a:solidFill>
                  <a:latin typeface="Helvetica Neue"/>
                  <a:ea typeface="Helvetica Neue"/>
                  <a:cs typeface="Helvetica Neue"/>
                  <a:sym typeface="Helvetica Neue"/>
                </a:rPr>
                <a:t>Fewer hoops</a:t>
              </a:r>
            </a:p>
          </p:txBody>
        </p:sp>
        <p:sp>
          <p:nvSpPr>
            <p:cNvPr id="970" name="Shape 970"/>
            <p:cNvSpPr/>
            <p:nvPr/>
          </p:nvSpPr>
          <p:spPr>
            <a:xfrm>
              <a:off x="2271000" y="4301600"/>
              <a:ext cx="1163700" cy="3816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4909067" y="1715375"/>
              <a:ext cx="1528500" cy="15285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endParaRPr sz="2400" b="1">
                <a:latin typeface="Helvetica Neue"/>
                <a:ea typeface="Helvetica Neue"/>
                <a:cs typeface="Helvetica Neue"/>
                <a:sym typeface="Helvetica Neue"/>
              </a:endParaRPr>
            </a:p>
          </p:txBody>
        </p:sp>
        <p:sp>
          <p:nvSpPr>
            <p:cNvPr id="972" name="Shape 972"/>
            <p:cNvSpPr txBox="1"/>
            <p:nvPr/>
          </p:nvSpPr>
          <p:spPr>
            <a:xfrm>
              <a:off x="4879975" y="2068106"/>
              <a:ext cx="1586700" cy="8229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b="1">
                  <a:solidFill>
                    <a:schemeClr val="dk1"/>
                  </a:solidFill>
                  <a:latin typeface="Helvetica Neue"/>
                  <a:ea typeface="Helvetica Neue"/>
                  <a:cs typeface="Helvetica Neue"/>
                  <a:sym typeface="Helvetica Neue"/>
                </a:rPr>
                <a:t>SUDS connect.</a:t>
              </a:r>
            </a:p>
          </p:txBody>
        </p:sp>
      </p:grpSp>
      <p:sp>
        <p:nvSpPr>
          <p:cNvPr id="2" name="Title 1" hidden="1"/>
          <p:cNvSpPr>
            <a:spLocks noGrp="1"/>
          </p:cNvSpPr>
          <p:nvPr>
            <p:ph type="ctrTitle"/>
          </p:nvPr>
        </p:nvSpPr>
        <p:spPr/>
        <p:txBody>
          <a:bodyPr/>
          <a:lstStyle/>
          <a:p>
            <a:r>
              <a:rPr lang="en-US" dirty="0" smtClean="0"/>
              <a:t>Example tradeoffs from</a:t>
            </a:r>
            <a:r>
              <a:rPr lang="en-US" baseline="0" dirty="0" smtClean="0"/>
              <a:t> </a:t>
            </a:r>
            <a:r>
              <a:rPr lang="en-US" baseline="0" dirty="0" err="1" smtClean="0"/>
              <a:t>ePermit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t>There are a lot of end users– </a:t>
            </a:r>
          </a:p>
          <a:p>
            <a:pPr lvl="0" rtl="0">
              <a:spcBef>
                <a:spcPts val="0"/>
              </a:spcBef>
              <a:buNone/>
            </a:pPr>
            <a:r>
              <a:rPr lang="en" dirty="0"/>
              <a:t>so you get lots of hard feedback.</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76"/>
        <p:cNvGrpSpPr/>
        <p:nvPr/>
      </p:nvGrpSpPr>
      <p:grpSpPr>
        <a:xfrm>
          <a:off x="0" y="0"/>
          <a:ext cx="0" cy="0"/>
          <a:chOff x="0" y="0"/>
          <a:chExt cx="0" cy="0"/>
        </a:xfrm>
      </p:grpSpPr>
      <p:sp>
        <p:nvSpPr>
          <p:cNvPr id="977" name="Shape 977"/>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Aren’t we here to focus on business needs?</a:t>
            </a:r>
          </a:p>
        </p:txBody>
      </p:sp>
      <p:pic>
        <p:nvPicPr>
          <p:cNvPr id="978" name="Shape 978"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3" name="Group 2" descr="Our goals and user needs are overlapping more than we often think." title="Ven diagram of our goals and user needs"/>
          <p:cNvGrpSpPr/>
          <p:nvPr/>
        </p:nvGrpSpPr>
        <p:grpSpPr>
          <a:xfrm>
            <a:off x="2470637" y="719550"/>
            <a:ext cx="6902486" cy="3704400"/>
            <a:chOff x="2470637" y="719550"/>
            <a:chExt cx="6902486" cy="3704400"/>
          </a:xfrm>
        </p:grpSpPr>
        <p:sp>
          <p:nvSpPr>
            <p:cNvPr id="983" name="Shape 983"/>
            <p:cNvSpPr/>
            <p:nvPr/>
          </p:nvSpPr>
          <p:spPr>
            <a:xfrm>
              <a:off x="566872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r>
                <a:rPr lang="en" sz="2400" b="1">
                  <a:solidFill>
                    <a:schemeClr val="dk1"/>
                  </a:solidFill>
                  <a:latin typeface="Helvetica Neue"/>
                  <a:ea typeface="Helvetica Neue"/>
                  <a:cs typeface="Helvetica Neue"/>
                  <a:sym typeface="Helvetica Neue"/>
                </a:rPr>
                <a:t>What users</a:t>
              </a:r>
            </a:p>
            <a:p>
              <a:pPr lvl="0" algn="r" rtl="0">
                <a:spcBef>
                  <a:spcPts val="0"/>
                </a:spcBef>
                <a:buNone/>
              </a:pPr>
              <a:r>
                <a:rPr lang="en" sz="2400" b="1">
                  <a:solidFill>
                    <a:schemeClr val="dk1"/>
                  </a:solidFill>
                  <a:latin typeface="Helvetica Neue"/>
                  <a:ea typeface="Helvetica Neue"/>
                  <a:cs typeface="Helvetica Neue"/>
                  <a:sym typeface="Helvetica Neue"/>
                </a:rPr>
                <a:t>need</a:t>
              </a:r>
            </a:p>
          </p:txBody>
        </p:sp>
        <p:sp>
          <p:nvSpPr>
            <p:cNvPr id="984" name="Shape 984"/>
            <p:cNvSpPr/>
            <p:nvPr/>
          </p:nvSpPr>
          <p:spPr>
            <a:xfrm>
              <a:off x="2470637" y="719550"/>
              <a:ext cx="3704400" cy="3704400"/>
            </a:xfrm>
            <a:prstGeom prst="ellipse">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sz="2400" b="1">
                  <a:latin typeface="Helvetica Neue"/>
                  <a:ea typeface="Helvetica Neue"/>
                  <a:cs typeface="Helvetica Neue"/>
                  <a:sym typeface="Helvetica Neue"/>
                </a:rPr>
                <a:t>Our goals</a:t>
              </a:r>
            </a:p>
          </p:txBody>
        </p:sp>
      </p:grpSp>
      <p:sp>
        <p:nvSpPr>
          <p:cNvPr id="985" name="Shape 985"/>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a:spcBef>
                <a:spcPts val="0"/>
              </a:spcBef>
              <a:buNone/>
            </a:pPr>
            <a:r>
              <a:rPr lang="en" sz="3600" b="1">
                <a:solidFill>
                  <a:schemeClr val="dk1"/>
                </a:solidFill>
                <a:latin typeface="Helvetica Neue"/>
                <a:ea typeface="Helvetica Neue"/>
                <a:cs typeface="Helvetica Neue"/>
                <a:sym typeface="Helvetica Neue"/>
              </a:rPr>
              <a:t>What</a:t>
            </a:r>
          </a:p>
          <a:p>
            <a:pPr lvl="0">
              <a:spcBef>
                <a:spcPts val="0"/>
              </a:spcBef>
              <a:buNone/>
            </a:pPr>
            <a:r>
              <a:rPr lang="en" sz="3600" b="1">
                <a:solidFill>
                  <a:schemeClr val="dk1"/>
                </a:solidFill>
                <a:latin typeface="Helvetica Neue"/>
                <a:ea typeface="Helvetica Neue"/>
                <a:cs typeface="Helvetica Neue"/>
                <a:sym typeface="Helvetica Neue"/>
              </a:rPr>
              <a:t>we</a:t>
            </a:r>
          </a:p>
          <a:p>
            <a:pPr lvl="0" rtl="0">
              <a:spcBef>
                <a:spcPts val="0"/>
              </a:spcBef>
              <a:buNone/>
            </a:pPr>
            <a:r>
              <a:rPr lang="en" sz="3600" b="1">
                <a:solidFill>
                  <a:schemeClr val="dk1"/>
                </a:solidFill>
                <a:latin typeface="Helvetica Neue"/>
                <a:ea typeface="Helvetica Neue"/>
                <a:cs typeface="Helvetica Neue"/>
                <a:sym typeface="Helvetica Neue"/>
              </a:rPr>
              <a:t>think:</a:t>
            </a:r>
          </a:p>
        </p:txBody>
      </p:sp>
      <p:sp>
        <p:nvSpPr>
          <p:cNvPr id="2" name="Title 1" hidden="1"/>
          <p:cNvSpPr>
            <a:spLocks noGrp="1"/>
          </p:cNvSpPr>
          <p:nvPr>
            <p:ph type="ctrTitle"/>
          </p:nvPr>
        </p:nvSpPr>
        <p:spPr/>
        <p:txBody>
          <a:bodyPr/>
          <a:lstStyle/>
          <a:p>
            <a:r>
              <a:rPr lang="en-US" dirty="0" smtClean="0"/>
              <a:t>What we assume</a:t>
            </a:r>
            <a:r>
              <a:rPr lang="en-US" baseline="0" dirty="0" smtClean="0"/>
              <a:t> about goals and user needs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grpSp>
        <p:nvGrpSpPr>
          <p:cNvPr id="3" name="Group 2" descr="The overlap is even larger than we expect" title="Ven diagram with larger overlap between our goals and what users need"/>
          <p:cNvGrpSpPr/>
          <p:nvPr/>
        </p:nvGrpSpPr>
        <p:grpSpPr>
          <a:xfrm>
            <a:off x="2470637" y="719550"/>
            <a:ext cx="6048786" cy="3704400"/>
            <a:chOff x="2470637" y="719550"/>
            <a:chExt cx="6048786" cy="3704400"/>
          </a:xfrm>
        </p:grpSpPr>
        <p:sp>
          <p:nvSpPr>
            <p:cNvPr id="990" name="Shape 990"/>
            <p:cNvSpPr/>
            <p:nvPr/>
          </p:nvSpPr>
          <p:spPr>
            <a:xfrm>
              <a:off x="4815024" y="719550"/>
              <a:ext cx="3704399" cy="3704400"/>
            </a:xfrm>
            <a:prstGeom prst="ellipse">
              <a:avLst/>
            </a:prstGeom>
            <a:solidFill>
              <a:srgbClr val="B3EFFF"/>
            </a:solidFill>
            <a:ln>
              <a:noFill/>
            </a:ln>
          </p:spPr>
          <p:txBody>
            <a:bodyPr wrap="square" lIns="91425" tIns="91425" rIns="91425" bIns="91425" anchor="ctr" anchorCtr="0">
              <a:noAutofit/>
            </a:bodyPr>
            <a:lstStyle/>
            <a:p>
              <a:pPr lvl="0" algn="r" rtl="0">
                <a:spcBef>
                  <a:spcPts val="0"/>
                </a:spcBef>
                <a:buNone/>
              </a:pPr>
              <a:r>
                <a:rPr lang="en" sz="2400" b="1">
                  <a:solidFill>
                    <a:schemeClr val="dk1"/>
                  </a:solidFill>
                  <a:latin typeface="Helvetica Neue"/>
                  <a:ea typeface="Helvetica Neue"/>
                  <a:cs typeface="Helvetica Neue"/>
                  <a:sym typeface="Helvetica Neue"/>
                </a:rPr>
                <a:t>What users</a:t>
              </a:r>
            </a:p>
            <a:p>
              <a:pPr lvl="0" algn="r" rtl="0">
                <a:spcBef>
                  <a:spcPts val="0"/>
                </a:spcBef>
                <a:buNone/>
              </a:pPr>
              <a:r>
                <a:rPr lang="en" sz="2400" b="1">
                  <a:solidFill>
                    <a:schemeClr val="dk1"/>
                  </a:solidFill>
                  <a:latin typeface="Helvetica Neue"/>
                  <a:ea typeface="Helvetica Neue"/>
                  <a:cs typeface="Helvetica Neue"/>
                  <a:sym typeface="Helvetica Neue"/>
                </a:rPr>
                <a:t>need</a:t>
              </a:r>
            </a:p>
          </p:txBody>
        </p:sp>
        <p:sp>
          <p:nvSpPr>
            <p:cNvPr id="991" name="Shape 991"/>
            <p:cNvSpPr/>
            <p:nvPr/>
          </p:nvSpPr>
          <p:spPr>
            <a:xfrm>
              <a:off x="2470637" y="719550"/>
              <a:ext cx="3704400" cy="3704400"/>
            </a:xfrm>
            <a:prstGeom prst="ellipse">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sz="2400" b="1">
                  <a:latin typeface="Helvetica Neue"/>
                  <a:ea typeface="Helvetica Neue"/>
                  <a:cs typeface="Helvetica Neue"/>
                  <a:sym typeface="Helvetica Neue"/>
                </a:rPr>
                <a:t>Our goals</a:t>
              </a:r>
            </a:p>
          </p:txBody>
        </p:sp>
      </p:grpSp>
      <p:sp>
        <p:nvSpPr>
          <p:cNvPr id="992" name="Shape 992"/>
          <p:cNvSpPr txBox="1"/>
          <p:nvPr/>
        </p:nvSpPr>
        <p:spPr>
          <a:xfrm>
            <a:off x="546875" y="1071750"/>
            <a:ext cx="3000000" cy="3000000"/>
          </a:xfrm>
          <a:prstGeom prst="rect">
            <a:avLst/>
          </a:prstGeom>
          <a:noFill/>
          <a:ln>
            <a:noFill/>
          </a:ln>
        </p:spPr>
        <p:txBody>
          <a:bodyPr wrap="square" lIns="91425" tIns="91425" rIns="91425" bIns="91425" anchor="ctr" anchorCtr="0">
            <a:noAutofit/>
          </a:bodyPr>
          <a:lstStyle/>
          <a:p>
            <a:pPr lvl="0">
              <a:spcBef>
                <a:spcPts val="0"/>
              </a:spcBef>
              <a:buNone/>
            </a:pPr>
            <a:r>
              <a:rPr lang="en" sz="3600" b="1">
                <a:solidFill>
                  <a:schemeClr val="dk1"/>
                </a:solidFill>
                <a:latin typeface="Helvetica Neue"/>
                <a:ea typeface="Helvetica Neue"/>
                <a:cs typeface="Helvetica Neue"/>
                <a:sym typeface="Helvetica Neue"/>
              </a:rPr>
              <a:t>What’s</a:t>
            </a:r>
          </a:p>
          <a:p>
            <a:pPr lvl="0">
              <a:spcBef>
                <a:spcPts val="0"/>
              </a:spcBef>
              <a:buNone/>
            </a:pPr>
            <a:r>
              <a:rPr lang="en" sz="3600" b="1">
                <a:solidFill>
                  <a:schemeClr val="dk1"/>
                </a:solidFill>
                <a:latin typeface="Helvetica Neue"/>
                <a:ea typeface="Helvetica Neue"/>
                <a:cs typeface="Helvetica Neue"/>
                <a:sym typeface="Helvetica Neue"/>
              </a:rPr>
              <a:t>usually</a:t>
            </a:r>
          </a:p>
          <a:p>
            <a:pPr lvl="0" rtl="0">
              <a:spcBef>
                <a:spcPts val="0"/>
              </a:spcBef>
              <a:buNone/>
            </a:pPr>
            <a:r>
              <a:rPr lang="en" sz="3600" b="1">
                <a:solidFill>
                  <a:schemeClr val="dk1"/>
                </a:solidFill>
                <a:latin typeface="Helvetica Neue"/>
                <a:ea typeface="Helvetica Neue"/>
                <a:cs typeface="Helvetica Neue"/>
                <a:sym typeface="Helvetica Neue"/>
              </a:rPr>
              <a:t>true:</a:t>
            </a:r>
          </a:p>
        </p:txBody>
      </p:sp>
      <p:sp>
        <p:nvSpPr>
          <p:cNvPr id="2" name="Title 1" hidden="1"/>
          <p:cNvSpPr>
            <a:spLocks noGrp="1"/>
          </p:cNvSpPr>
          <p:nvPr>
            <p:ph type="ctrTitle"/>
          </p:nvPr>
        </p:nvSpPr>
        <p:spPr/>
        <p:txBody>
          <a:bodyPr/>
          <a:lstStyle/>
          <a:p>
            <a:r>
              <a:rPr lang="en-US" dirty="0" smtClean="0"/>
              <a:t>What’s actually true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t>When we help users, </a:t>
            </a:r>
          </a:p>
          <a:p>
            <a:pPr lvl="0">
              <a:spcBef>
                <a:spcPts val="0"/>
              </a:spcBef>
              <a:buNone/>
            </a:pPr>
            <a:r>
              <a:rPr lang="en" dirty="0">
                <a:solidFill>
                  <a:srgbClr val="046B99"/>
                </a:solidFill>
              </a:rPr>
              <a:t>they want to help us.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Shape 1002"/>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64</a:t>
            </a:fld>
            <a:endParaRPr lang="en"/>
          </a:p>
        </p:txBody>
      </p:sp>
      <p:sp>
        <p:nvSpPr>
          <p:cNvPr id="1003" name="Shape 1003"/>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4/</a:t>
            </a:r>
            <a:r>
              <a:rPr lang="en" dirty="0"/>
              <a:t> Only accept proof in use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Shape 1008"/>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We’re only done when we see evidence users can accomplish their goals (also via design research).</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grpSp>
        <p:nvGrpSpPr>
          <p:cNvPr id="4" name="Group 3" descr="What users say, what we heard and what's build are often quick different." title="The difference between what's said, heard and needed"/>
          <p:cNvGrpSpPr/>
          <p:nvPr/>
        </p:nvGrpSpPr>
        <p:grpSpPr>
          <a:xfrm>
            <a:off x="152400" y="152400"/>
            <a:ext cx="8810937" cy="4462325"/>
            <a:chOff x="152400" y="152400"/>
            <a:chExt cx="8810937" cy="4462325"/>
          </a:xfrm>
        </p:grpSpPr>
        <p:pic>
          <p:nvPicPr>
            <p:cNvPr id="1013" name="Shape 1013"/>
            <p:cNvPicPr preferRelativeResize="0"/>
            <p:nvPr/>
          </p:nvPicPr>
          <p:blipFill>
            <a:blip r:embed="rId3">
              <a:alphaModFix/>
            </a:blip>
            <a:stretch>
              <a:fillRect/>
            </a:stretch>
          </p:blipFill>
          <p:spPr>
            <a:xfrm>
              <a:off x="152400" y="152400"/>
              <a:ext cx="2104576" cy="3490924"/>
            </a:xfrm>
            <a:prstGeom prst="rect">
              <a:avLst/>
            </a:prstGeom>
            <a:noFill/>
            <a:ln>
              <a:noFill/>
            </a:ln>
          </p:spPr>
        </p:pic>
        <p:pic>
          <p:nvPicPr>
            <p:cNvPr id="1014" name="Shape 1014"/>
            <p:cNvPicPr preferRelativeResize="0"/>
            <p:nvPr/>
          </p:nvPicPr>
          <p:blipFill>
            <a:blip r:embed="rId3">
              <a:alphaModFix/>
            </a:blip>
            <a:stretch>
              <a:fillRect/>
            </a:stretch>
          </p:blipFill>
          <p:spPr>
            <a:xfrm>
              <a:off x="2390600" y="152400"/>
              <a:ext cx="2104576" cy="3490924"/>
            </a:xfrm>
            <a:prstGeom prst="rect">
              <a:avLst/>
            </a:prstGeom>
            <a:noFill/>
            <a:ln>
              <a:noFill/>
            </a:ln>
          </p:spPr>
        </p:pic>
        <p:pic>
          <p:nvPicPr>
            <p:cNvPr id="1015" name="Shape 1015"/>
            <p:cNvPicPr preferRelativeResize="0"/>
            <p:nvPr/>
          </p:nvPicPr>
          <p:blipFill>
            <a:blip r:embed="rId4">
              <a:alphaModFix/>
            </a:blip>
            <a:stretch>
              <a:fillRect/>
            </a:stretch>
          </p:blipFill>
          <p:spPr>
            <a:xfrm>
              <a:off x="4628800" y="173267"/>
              <a:ext cx="2112927" cy="3449167"/>
            </a:xfrm>
            <a:prstGeom prst="rect">
              <a:avLst/>
            </a:prstGeom>
            <a:noFill/>
            <a:ln>
              <a:noFill/>
            </a:ln>
          </p:spPr>
        </p:pic>
        <p:pic>
          <p:nvPicPr>
            <p:cNvPr id="1016" name="Shape 1016"/>
            <p:cNvPicPr preferRelativeResize="0"/>
            <p:nvPr/>
          </p:nvPicPr>
          <p:blipFill>
            <a:blip r:embed="rId5">
              <a:alphaModFix/>
            </a:blip>
            <a:stretch>
              <a:fillRect/>
            </a:stretch>
          </p:blipFill>
          <p:spPr>
            <a:xfrm>
              <a:off x="6875351" y="156564"/>
              <a:ext cx="2087873" cy="3482573"/>
            </a:xfrm>
            <a:prstGeom prst="rect">
              <a:avLst/>
            </a:prstGeom>
            <a:noFill/>
            <a:ln>
              <a:noFill/>
            </a:ln>
          </p:spPr>
        </p:pic>
        <p:sp>
          <p:nvSpPr>
            <p:cNvPr id="1017" name="Shape 1017"/>
            <p:cNvSpPr txBox="1"/>
            <p:nvPr/>
          </p:nvSpPr>
          <p:spPr>
            <a:xfrm>
              <a:off x="160675" y="3643325"/>
              <a:ext cx="2088000" cy="971400"/>
            </a:xfrm>
            <a:prstGeom prst="rect">
              <a:avLst/>
            </a:prstGeom>
            <a:noFill/>
            <a:ln>
              <a:noFill/>
            </a:ln>
          </p:spPr>
          <p:txBody>
            <a:bodyPr wrap="square" lIns="91425" tIns="91425" rIns="91425" bIns="91425" anchor="ctr" anchorCtr="0">
              <a:noAutofit/>
            </a:bodyPr>
            <a:lstStyle/>
            <a:p>
              <a:pPr lvl="0" rtl="0">
                <a:spcBef>
                  <a:spcPts val="0"/>
                </a:spcBef>
                <a:buNone/>
              </a:pPr>
              <a:r>
                <a:rPr lang="en" sz="2400" b="1">
                  <a:solidFill>
                    <a:srgbClr val="1C304A"/>
                  </a:solidFill>
                  <a:latin typeface="Helvetica Neue"/>
                  <a:ea typeface="Helvetica Neue"/>
                  <a:cs typeface="Helvetica Neue"/>
                  <a:sym typeface="Helvetica Neue"/>
                </a:rPr>
                <a:t>What users said</a:t>
              </a:r>
            </a:p>
          </p:txBody>
        </p:sp>
        <p:sp>
          <p:nvSpPr>
            <p:cNvPr id="1018" name="Shape 1018"/>
            <p:cNvSpPr txBox="1"/>
            <p:nvPr/>
          </p:nvSpPr>
          <p:spPr>
            <a:xfrm>
              <a:off x="2398887" y="3643325"/>
              <a:ext cx="2088000" cy="971400"/>
            </a:xfrm>
            <a:prstGeom prst="rect">
              <a:avLst/>
            </a:prstGeom>
            <a:noFill/>
            <a:ln>
              <a:noFill/>
            </a:ln>
          </p:spPr>
          <p:txBody>
            <a:bodyPr wrap="square" lIns="91425" tIns="91425" rIns="91425" bIns="91425" anchor="ctr" anchorCtr="0">
              <a:noAutofit/>
            </a:bodyPr>
            <a:lstStyle/>
            <a:p>
              <a:pPr lvl="0" rtl="0">
                <a:spcBef>
                  <a:spcPts val="0"/>
                </a:spcBef>
                <a:buNone/>
              </a:pPr>
              <a:r>
                <a:rPr lang="en" sz="2400" b="1">
                  <a:solidFill>
                    <a:srgbClr val="1C304A"/>
                  </a:solidFill>
                  <a:latin typeface="Helvetica Neue"/>
                  <a:ea typeface="Helvetica Neue"/>
                  <a:cs typeface="Helvetica Neue"/>
                  <a:sym typeface="Helvetica Neue"/>
                </a:rPr>
                <a:t>What we heard</a:t>
              </a:r>
            </a:p>
          </p:txBody>
        </p:sp>
        <p:sp>
          <p:nvSpPr>
            <p:cNvPr id="1019" name="Shape 1019"/>
            <p:cNvSpPr txBox="1"/>
            <p:nvPr/>
          </p:nvSpPr>
          <p:spPr>
            <a:xfrm>
              <a:off x="4637112" y="3643325"/>
              <a:ext cx="2088000" cy="971400"/>
            </a:xfrm>
            <a:prstGeom prst="rect">
              <a:avLst/>
            </a:prstGeom>
            <a:noFill/>
            <a:ln>
              <a:noFill/>
            </a:ln>
          </p:spPr>
          <p:txBody>
            <a:bodyPr wrap="square" lIns="91425" tIns="91425" rIns="91425" bIns="91425" anchor="ctr" anchorCtr="0">
              <a:noAutofit/>
            </a:bodyPr>
            <a:lstStyle/>
            <a:p>
              <a:pPr lvl="0" rtl="0">
                <a:spcBef>
                  <a:spcPts val="0"/>
                </a:spcBef>
                <a:buNone/>
              </a:pPr>
              <a:r>
                <a:rPr lang="en" sz="2400" b="1">
                  <a:solidFill>
                    <a:srgbClr val="1C304A"/>
                  </a:solidFill>
                  <a:latin typeface="Helvetica Neue"/>
                  <a:ea typeface="Helvetica Neue"/>
                  <a:cs typeface="Helvetica Neue"/>
                  <a:sym typeface="Helvetica Neue"/>
                </a:rPr>
                <a:t>What we built</a:t>
              </a:r>
            </a:p>
          </p:txBody>
        </p:sp>
        <p:sp>
          <p:nvSpPr>
            <p:cNvPr id="1020" name="Shape 1020"/>
            <p:cNvSpPr txBox="1"/>
            <p:nvPr/>
          </p:nvSpPr>
          <p:spPr>
            <a:xfrm>
              <a:off x="6875337" y="3643325"/>
              <a:ext cx="2088000" cy="971400"/>
            </a:xfrm>
            <a:prstGeom prst="rect">
              <a:avLst/>
            </a:prstGeom>
            <a:noFill/>
            <a:ln>
              <a:noFill/>
            </a:ln>
          </p:spPr>
          <p:txBody>
            <a:bodyPr wrap="square" lIns="91425" tIns="91425" rIns="91425" bIns="91425" anchor="ctr" anchorCtr="0">
              <a:noAutofit/>
            </a:bodyPr>
            <a:lstStyle/>
            <a:p>
              <a:pPr lvl="0" rtl="0">
                <a:spcBef>
                  <a:spcPts val="0"/>
                </a:spcBef>
                <a:buNone/>
              </a:pPr>
              <a:r>
                <a:rPr lang="en" sz="2400" b="1">
                  <a:solidFill>
                    <a:srgbClr val="1C304A"/>
                  </a:solidFill>
                  <a:latin typeface="Helvetica Neue"/>
                  <a:ea typeface="Helvetica Neue"/>
                  <a:cs typeface="Helvetica Neue"/>
                  <a:sym typeface="Helvetica Neue"/>
                </a:rPr>
                <a:t>What’s needed</a:t>
              </a:r>
            </a:p>
          </p:txBody>
        </p:sp>
      </p:grpSp>
      <p:sp>
        <p:nvSpPr>
          <p:cNvPr id="2" name="Title 1" hidden="1"/>
          <p:cNvSpPr>
            <a:spLocks noGrp="1"/>
          </p:cNvSpPr>
          <p:nvPr>
            <p:ph type="ctrTitle"/>
          </p:nvPr>
        </p:nvSpPr>
        <p:spPr/>
        <p:txBody>
          <a:bodyPr/>
          <a:lstStyle/>
          <a:p>
            <a:r>
              <a:rPr lang="en-US" dirty="0" smtClean="0"/>
              <a:t>The difference between what’s said, heard</a:t>
            </a:r>
            <a:r>
              <a:rPr lang="en-US" baseline="0" dirty="0" smtClean="0"/>
              <a:t> and built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Shape 1025"/>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Usually, what we hear, what we make and what’s needed aren’t aligned the first time.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2" name="Shape 1032"/>
          <p:cNvSpPr txBox="1">
            <a:spLocks noGrp="1"/>
          </p:cNvSpPr>
          <p:nvPr>
            <p:ph type="body" idx="3"/>
          </p:nvPr>
        </p:nvSpPr>
        <p:spPr>
          <a:xfrm>
            <a:off x="5909667" y="2471784"/>
            <a:ext cx="2258100" cy="1332600"/>
          </a:xfrm>
          <a:prstGeom prst="rect">
            <a:avLst/>
          </a:prstGeom>
        </p:spPr>
        <p:txBody>
          <a:bodyPr wrap="square" lIns="91425" tIns="91425" rIns="91425" bIns="91425" anchor="t" anchorCtr="0">
            <a:noAutofit/>
          </a:bodyPr>
          <a:lstStyle/>
          <a:p>
            <a:pPr lvl="0">
              <a:spcBef>
                <a:spcPts val="0"/>
              </a:spcBef>
              <a:buNone/>
            </a:pPr>
            <a:r>
              <a:rPr lang="en" b="1" dirty="0"/>
              <a:t>Repeat</a:t>
            </a:r>
            <a:r>
              <a:rPr lang="en" dirty="0"/>
              <a:t> with different users.</a:t>
            </a:r>
          </a:p>
        </p:txBody>
      </p:sp>
      <p:sp>
        <p:nvSpPr>
          <p:cNvPr id="1031" name="Shape 1031"/>
          <p:cNvSpPr txBox="1">
            <a:spLocks noGrp="1"/>
          </p:cNvSpPr>
          <p:nvPr>
            <p:ph type="body" idx="2"/>
          </p:nvPr>
        </p:nvSpPr>
        <p:spPr>
          <a:xfrm>
            <a:off x="3323392" y="2471784"/>
            <a:ext cx="2258100" cy="1332600"/>
          </a:xfrm>
          <a:prstGeom prst="rect">
            <a:avLst/>
          </a:prstGeom>
        </p:spPr>
        <p:txBody>
          <a:bodyPr wrap="square" lIns="91425" tIns="91425" rIns="91425" bIns="91425" anchor="t" anchorCtr="0">
            <a:noAutofit/>
          </a:bodyPr>
          <a:lstStyle/>
          <a:p>
            <a:pPr lvl="0">
              <a:spcBef>
                <a:spcPts val="0"/>
              </a:spcBef>
              <a:buNone/>
            </a:pPr>
            <a:r>
              <a:rPr lang="en" dirty="0"/>
              <a:t>Ask them to </a:t>
            </a:r>
            <a:r>
              <a:rPr lang="en" b="1" dirty="0"/>
              <a:t>complete a task</a:t>
            </a:r>
            <a:r>
              <a:rPr lang="en" dirty="0"/>
              <a:t>, observe and be quiet.</a:t>
            </a:r>
          </a:p>
        </p:txBody>
      </p:sp>
      <p:sp>
        <p:nvSpPr>
          <p:cNvPr id="1030" name="Shape 1030"/>
          <p:cNvSpPr txBox="1">
            <a:spLocks noGrp="1"/>
          </p:cNvSpPr>
          <p:nvPr>
            <p:ph type="body" idx="1"/>
          </p:nvPr>
        </p:nvSpPr>
        <p:spPr>
          <a:xfrm>
            <a:off x="737118" y="2471784"/>
            <a:ext cx="2258100" cy="1332600"/>
          </a:xfrm>
          <a:prstGeom prst="rect">
            <a:avLst/>
          </a:prstGeom>
        </p:spPr>
        <p:txBody>
          <a:bodyPr wrap="square" lIns="91425" tIns="91425" rIns="91425" bIns="91425" anchor="t" anchorCtr="0">
            <a:noAutofit/>
          </a:bodyPr>
          <a:lstStyle/>
          <a:p>
            <a:pPr lvl="0">
              <a:spcBef>
                <a:spcPts val="0"/>
              </a:spcBef>
              <a:buNone/>
            </a:pPr>
            <a:r>
              <a:rPr lang="en" dirty="0"/>
              <a:t>Give a user a </a:t>
            </a:r>
            <a:r>
              <a:rPr lang="en" b="1" dirty="0"/>
              <a:t>working software.</a:t>
            </a:r>
          </a:p>
        </p:txBody>
      </p:sp>
      <p:sp>
        <p:nvSpPr>
          <p:cNvPr id="1033" name="Shape 1033"/>
          <p:cNvSpPr txBox="1">
            <a:spLocks noGrp="1"/>
          </p:cNvSpPr>
          <p:nvPr>
            <p:ph type="ctrTitle"/>
          </p:nvPr>
        </p:nvSpPr>
        <p:spPr>
          <a:xfrm>
            <a:off x="718661" y="614726"/>
            <a:ext cx="7386600" cy="844200"/>
          </a:xfrm>
          <a:prstGeom prst="rect">
            <a:avLst/>
          </a:prstGeom>
        </p:spPr>
        <p:txBody>
          <a:bodyPr wrap="square" lIns="91425" tIns="91425" rIns="91425" bIns="91425" anchor="t" anchorCtr="0">
            <a:noAutofit/>
          </a:bodyPr>
          <a:lstStyle/>
          <a:p>
            <a:pPr lvl="0">
              <a:spcBef>
                <a:spcPts val="0"/>
              </a:spcBef>
              <a:buNone/>
            </a:pPr>
            <a:r>
              <a:rPr lang="en" dirty="0"/>
              <a:t>So we conduct usability testing...</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038"/>
        <p:cNvGrpSpPr/>
        <p:nvPr/>
      </p:nvGrpSpPr>
      <p:grpSpPr>
        <a:xfrm>
          <a:off x="0" y="0"/>
          <a:ext cx="0" cy="0"/>
          <a:chOff x="0" y="0"/>
          <a:chExt cx="0" cy="0"/>
        </a:xfrm>
      </p:grpSpPr>
      <p:sp>
        <p:nvSpPr>
          <p:cNvPr id="1039" name="Shape 1039"/>
          <p:cNvSpPr txBox="1">
            <a:spLocks noGrp="1"/>
          </p:cNvSpPr>
          <p:nvPr>
            <p:ph type="ctrTitle"/>
          </p:nvPr>
        </p:nvSpPr>
        <p:spPr>
          <a:xfrm>
            <a:off x="2351750" y="642387"/>
            <a:ext cx="57477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FFFFFF"/>
                </a:solidFill>
              </a:rPr>
              <a:t>Don’t we usually get it right the first time?</a:t>
            </a:r>
          </a:p>
        </p:txBody>
      </p:sp>
      <p:pic>
        <p:nvPicPr>
          <p:cNvPr id="1040" name="Shape 1040" title="Thinking face"/>
          <p:cNvPicPr preferRelativeResize="0"/>
          <p:nvPr/>
        </p:nvPicPr>
        <p:blipFill>
          <a:blip r:embed="rId3">
            <a:alphaModFix/>
          </a:blip>
          <a:stretch>
            <a:fillRect/>
          </a:stretch>
        </p:blipFill>
        <p:spPr>
          <a:xfrm>
            <a:off x="920124" y="1925824"/>
            <a:ext cx="1166074" cy="116607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And then you don’t know which feedback to take!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Shape 1045"/>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b="0" dirty="0"/>
              <a:t>Example from </a:t>
            </a:r>
            <a:r>
              <a:rPr lang="en" b="0" dirty="0" err="1"/>
              <a:t>ePermit</a:t>
            </a:r>
            <a:r>
              <a:rPr lang="en" b="0" dirty="0"/>
              <a:t>:</a:t>
            </a:r>
          </a:p>
          <a:p>
            <a:pPr lvl="0" rtl="0">
              <a:spcBef>
                <a:spcPts val="0"/>
              </a:spcBef>
              <a:buNone/>
            </a:pPr>
            <a:r>
              <a:rPr lang="en" dirty="0"/>
              <a:t>Unexpected reaction to forms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Shape 1050"/>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solidFill>
                  <a:srgbClr val="046B99"/>
                </a:solidFill>
              </a:rPr>
              <a:t>We heard from everyone: </a:t>
            </a:r>
          </a:p>
          <a:p>
            <a:pPr lvl="0" rtl="0">
              <a:spcBef>
                <a:spcPts val="0"/>
              </a:spcBef>
              <a:buNone/>
            </a:pPr>
            <a:r>
              <a:rPr lang="en" dirty="0"/>
              <a:t>“We just need the same form online.”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Shape 1055"/>
          <p:cNvSpPr txBox="1">
            <a:spLocks noGrp="1"/>
          </p:cNvSpPr>
          <p:nvPr>
            <p:ph type="ctrTitle"/>
          </p:nvPr>
        </p:nvSpPr>
        <p:spPr>
          <a:xfrm>
            <a:off x="712837" y="1078073"/>
            <a:ext cx="7386600" cy="1114794"/>
          </a:xfrm>
          <a:prstGeom prst="rect">
            <a:avLst/>
          </a:prstGeom>
        </p:spPr>
        <p:txBody>
          <a:bodyPr wrap="square" lIns="91425" tIns="91425" rIns="91425" bIns="91425" anchor="ctr" anchorCtr="0">
            <a:noAutofit/>
          </a:bodyPr>
          <a:lstStyle/>
          <a:p>
            <a:pPr lvl="0" rtl="0">
              <a:spcBef>
                <a:spcPts val="0"/>
              </a:spcBef>
              <a:buNone/>
            </a:pPr>
            <a:r>
              <a:rPr lang="en" dirty="0">
                <a:solidFill>
                  <a:srgbClr val="046B99"/>
                </a:solidFill>
              </a:rPr>
              <a:t>We put the form online: </a:t>
            </a:r>
          </a:p>
        </p:txBody>
      </p:sp>
      <p:pic>
        <p:nvPicPr>
          <p:cNvPr id="1056" name="Shape 1056"/>
          <p:cNvPicPr preferRelativeResize="0"/>
          <p:nvPr/>
        </p:nvPicPr>
        <p:blipFill>
          <a:blip r:embed="rId3">
            <a:alphaModFix/>
          </a:blip>
          <a:stretch>
            <a:fillRect/>
          </a:stretch>
        </p:blipFill>
        <p:spPr>
          <a:xfrm>
            <a:off x="2003475" y="2424324"/>
            <a:ext cx="4805325" cy="8982524"/>
          </a:xfrm>
          <a:prstGeom prst="rect">
            <a:avLst/>
          </a:prstGeom>
          <a:noFill/>
          <a:ln w="19050" cap="flat" cmpd="sng">
            <a:solidFill>
              <a:srgbClr val="B7B7B7"/>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Shape 1061"/>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a:spcBef>
                <a:spcPts val="0"/>
              </a:spcBef>
              <a:buNone/>
            </a:pPr>
            <a:r>
              <a:rPr lang="en" dirty="0">
                <a:solidFill>
                  <a:srgbClr val="046B99"/>
                </a:solidFill>
              </a:rPr>
              <a:t>Then we heard:</a:t>
            </a:r>
          </a:p>
          <a:p>
            <a:pPr marL="457200" lvl="0" indent="-228600">
              <a:spcBef>
                <a:spcPts val="0"/>
              </a:spcBef>
              <a:buChar char="●"/>
            </a:pPr>
            <a:r>
              <a:rPr lang="en" dirty="0"/>
              <a:t>“Wait! I don’t know what that means.”</a:t>
            </a:r>
          </a:p>
          <a:p>
            <a:pPr marL="457200" lvl="0" indent="-228600">
              <a:spcBef>
                <a:spcPts val="0"/>
              </a:spcBef>
              <a:buChar char="●"/>
            </a:pPr>
            <a:r>
              <a:rPr lang="en" dirty="0"/>
              <a:t>“Wait! That’s going to mislead people.”</a:t>
            </a:r>
          </a:p>
          <a:p>
            <a:pPr lvl="0" rtl="0">
              <a:spcBef>
                <a:spcPts val="0"/>
              </a:spcBef>
              <a:buNone/>
            </a:pPr>
            <a:r>
              <a:rPr lang="en" dirty="0">
                <a:solidFill>
                  <a:srgbClr val="046B99"/>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txBox="1">
            <a:spLocks noGrp="1"/>
          </p:cNvSpPr>
          <p:nvPr>
            <p:ph type="sldNum" idx="12"/>
          </p:nvPr>
        </p:nvSpPr>
        <p:spPr>
          <a:xfrm>
            <a:off x="8472450" y="4765388"/>
            <a:ext cx="548700" cy="2619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74</a:t>
            </a:fld>
            <a:endParaRPr lang="en"/>
          </a:p>
        </p:txBody>
      </p:sp>
      <p:sp>
        <p:nvSpPr>
          <p:cNvPr id="1067" name="Shape 1067"/>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In sum...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7" name="Shape 1077"/>
          <p:cNvSpPr txBox="1">
            <a:spLocks noGrp="1"/>
          </p:cNvSpPr>
          <p:nvPr>
            <p:ph type="body" idx="5"/>
          </p:nvPr>
        </p:nvSpPr>
        <p:spPr>
          <a:xfrm>
            <a:off x="5464113" y="3007750"/>
            <a:ext cx="1278900" cy="821100"/>
          </a:xfrm>
          <a:prstGeom prst="rect">
            <a:avLst/>
          </a:prstGeom>
        </p:spPr>
        <p:txBody>
          <a:bodyPr wrap="square" lIns="91425" tIns="91425" rIns="91425" bIns="91425" anchor="t" anchorCtr="0">
            <a:noAutofit/>
          </a:bodyPr>
          <a:lstStyle/>
          <a:p>
            <a:pPr lvl="0" rtl="0">
              <a:spcBef>
                <a:spcPts val="0"/>
              </a:spcBef>
              <a:buNone/>
            </a:pPr>
            <a:r>
              <a:rPr lang="en"/>
              <a:t>Only accept proof in use.</a:t>
            </a:r>
          </a:p>
        </p:txBody>
      </p:sp>
      <p:sp>
        <p:nvSpPr>
          <p:cNvPr id="1076" name="Shape 1076"/>
          <p:cNvSpPr txBox="1">
            <a:spLocks noGrp="1"/>
          </p:cNvSpPr>
          <p:nvPr>
            <p:ph type="body" idx="4"/>
          </p:nvPr>
        </p:nvSpPr>
        <p:spPr>
          <a:xfrm>
            <a:off x="3933913" y="3007750"/>
            <a:ext cx="1278900" cy="821100"/>
          </a:xfrm>
          <a:prstGeom prst="rect">
            <a:avLst/>
          </a:prstGeom>
        </p:spPr>
        <p:txBody>
          <a:bodyPr wrap="square" lIns="91425" tIns="91425" rIns="91425" bIns="91425" anchor="t" anchorCtr="0">
            <a:noAutofit/>
          </a:bodyPr>
          <a:lstStyle/>
          <a:p>
            <a:pPr lvl="0" rtl="0">
              <a:spcBef>
                <a:spcPts val="0"/>
              </a:spcBef>
              <a:buNone/>
            </a:pPr>
            <a:r>
              <a:rPr lang="en"/>
              <a:t>Focus on common user needs.</a:t>
            </a:r>
          </a:p>
        </p:txBody>
      </p:sp>
      <p:sp>
        <p:nvSpPr>
          <p:cNvPr id="1075" name="Shape 1075"/>
          <p:cNvSpPr txBox="1">
            <a:spLocks noGrp="1"/>
          </p:cNvSpPr>
          <p:nvPr>
            <p:ph type="body" idx="3"/>
          </p:nvPr>
        </p:nvSpPr>
        <p:spPr>
          <a:xfrm>
            <a:off x="2403713" y="3007750"/>
            <a:ext cx="1278900" cy="821100"/>
          </a:xfrm>
          <a:prstGeom prst="rect">
            <a:avLst/>
          </a:prstGeom>
        </p:spPr>
        <p:txBody>
          <a:bodyPr wrap="square" lIns="91425" tIns="91425" rIns="91425" bIns="91425" anchor="t" anchorCtr="0">
            <a:noAutofit/>
          </a:bodyPr>
          <a:lstStyle/>
          <a:p>
            <a:pPr lvl="0" rtl="0">
              <a:spcBef>
                <a:spcPts val="0"/>
              </a:spcBef>
              <a:buNone/>
            </a:pPr>
            <a:r>
              <a:rPr lang="en"/>
              <a:t>Conduct design research.</a:t>
            </a:r>
          </a:p>
        </p:txBody>
      </p:sp>
      <p:sp>
        <p:nvSpPr>
          <p:cNvPr id="1074" name="Shape 1074"/>
          <p:cNvSpPr txBox="1">
            <a:spLocks noGrp="1"/>
          </p:cNvSpPr>
          <p:nvPr>
            <p:ph type="body" idx="2"/>
          </p:nvPr>
        </p:nvSpPr>
        <p:spPr>
          <a:xfrm>
            <a:off x="873513" y="3007750"/>
            <a:ext cx="1278900" cy="821100"/>
          </a:xfrm>
          <a:prstGeom prst="rect">
            <a:avLst/>
          </a:prstGeom>
        </p:spPr>
        <p:txBody>
          <a:bodyPr wrap="square" lIns="91425" tIns="91425" rIns="91425" bIns="91425" anchor="t" anchorCtr="0">
            <a:noAutofit/>
          </a:bodyPr>
          <a:lstStyle/>
          <a:p>
            <a:pPr lvl="0" rtl="0">
              <a:spcBef>
                <a:spcPts val="0"/>
              </a:spcBef>
              <a:buNone/>
            </a:pPr>
            <a:r>
              <a:rPr lang="en" dirty="0"/>
              <a:t>Put people before technology.</a:t>
            </a:r>
          </a:p>
        </p:txBody>
      </p:sp>
      <p:sp>
        <p:nvSpPr>
          <p:cNvPr id="1072" name="Shape 1072"/>
          <p:cNvSpPr txBox="1">
            <a:spLocks noGrp="1"/>
          </p:cNvSpPr>
          <p:nvPr>
            <p:ph type="ctrTitle"/>
          </p:nvPr>
        </p:nvSpPr>
        <p:spPr>
          <a:xfrm>
            <a:off x="718661" y="614726"/>
            <a:ext cx="7386600" cy="844200"/>
          </a:xfrm>
          <a:prstGeom prst="rect">
            <a:avLst/>
          </a:prstGeom>
        </p:spPr>
        <p:txBody>
          <a:bodyPr wrap="square" lIns="91425" tIns="91425" rIns="91425" bIns="91425" anchor="t" anchorCtr="0">
            <a:noAutofit/>
          </a:bodyPr>
          <a:lstStyle/>
          <a:p>
            <a:pPr lvl="0" rtl="0">
              <a:spcBef>
                <a:spcPts val="0"/>
              </a:spcBef>
              <a:buNone/>
            </a:pPr>
            <a:r>
              <a:rPr lang="en-US" dirty="0" smtClean="0"/>
              <a:t>Review: Four </a:t>
            </a:r>
            <a:r>
              <a:rPr lang="en" dirty="0" smtClean="0"/>
              <a:t>tenets </a:t>
            </a:r>
            <a:r>
              <a:rPr lang="en" dirty="0"/>
              <a:t>of human-centered design: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Shape 1084"/>
          <p:cNvSpPr txBox="1">
            <a:spLocks noGrp="1"/>
          </p:cNvSpPr>
          <p:nvPr>
            <p:ph type="ctrTitle"/>
          </p:nvPr>
        </p:nvSpPr>
        <p:spPr>
          <a:xfrm>
            <a:off x="718450" y="525025"/>
            <a:ext cx="8103900" cy="1651800"/>
          </a:xfrm>
          <a:prstGeom prst="rect">
            <a:avLst/>
          </a:prstGeom>
        </p:spPr>
        <p:txBody>
          <a:bodyPr wrap="square" lIns="91425" tIns="91425" rIns="91425" bIns="91425" anchor="t" anchorCtr="0">
            <a:noAutofit/>
          </a:bodyPr>
          <a:lstStyle/>
          <a:p>
            <a:pPr lvl="0">
              <a:spcBef>
                <a:spcPts val="0"/>
              </a:spcBef>
              <a:buNone/>
            </a:pPr>
            <a:r>
              <a:rPr lang="en" dirty="0">
                <a:solidFill>
                  <a:srgbClr val="FFFFFF"/>
                </a:solidFill>
              </a:rPr>
              <a:t>Part 2: </a:t>
            </a:r>
          </a:p>
          <a:p>
            <a:pPr lvl="0" rtl="0">
              <a:spcBef>
                <a:spcPts val="0"/>
              </a:spcBef>
              <a:buNone/>
            </a:pPr>
            <a:r>
              <a:rPr lang="en" dirty="0">
                <a:solidFill>
                  <a:srgbClr val="FFFFFF"/>
                </a:solidFill>
              </a:rPr>
              <a:t>HCD to NRM</a:t>
            </a:r>
          </a:p>
        </p:txBody>
      </p:sp>
      <p:sp>
        <p:nvSpPr>
          <p:cNvPr id="1085" name="Shape 1085"/>
          <p:cNvSpPr txBox="1">
            <a:spLocks noGrp="1"/>
          </p:cNvSpPr>
          <p:nvPr>
            <p:ph type="subTitle" idx="1"/>
          </p:nvPr>
        </p:nvSpPr>
        <p:spPr>
          <a:xfrm>
            <a:off x="735280" y="2270704"/>
            <a:ext cx="4389300" cy="792600"/>
          </a:xfrm>
          <a:prstGeom prst="rect">
            <a:avLst/>
          </a:prstGeom>
        </p:spPr>
        <p:txBody>
          <a:bodyPr wrap="square" lIns="91425" tIns="91425" rIns="91425" bIns="91425" anchor="t" anchorCtr="0">
            <a:noAutofit/>
          </a:bodyPr>
          <a:lstStyle/>
          <a:p>
            <a:pPr lvl="0" rtl="0">
              <a:spcBef>
                <a:spcPts val="0"/>
              </a:spcBef>
              <a:buNone/>
            </a:pPr>
            <a:r>
              <a:rPr lang="en"/>
              <a:t>Colin MacArthur</a:t>
            </a:r>
          </a:p>
        </p:txBody>
      </p:sp>
      <p:sp>
        <p:nvSpPr>
          <p:cNvPr id="1086" name="Shape 1086"/>
          <p:cNvSpPr txBox="1">
            <a:spLocks noGrp="1"/>
          </p:cNvSpPr>
          <p:nvPr>
            <p:ph type="sldNum" idx="4294967295"/>
          </p:nvPr>
        </p:nvSpPr>
        <p:spPr>
          <a:xfrm>
            <a:off x="8472457" y="4663216"/>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76</a:t>
            </a:fld>
            <a:endParaRPr lang="en"/>
          </a:p>
        </p:txBody>
      </p:sp>
      <p:sp>
        <p:nvSpPr>
          <p:cNvPr id="1087" name="Shape 1087"/>
          <p:cNvSpPr txBox="1">
            <a:spLocks noGrp="1"/>
          </p:cNvSpPr>
          <p:nvPr>
            <p:ph type="subTitle" idx="2"/>
          </p:nvPr>
        </p:nvSpPr>
        <p:spPr>
          <a:xfrm>
            <a:off x="1190575" y="4444054"/>
            <a:ext cx="2736000" cy="261900"/>
          </a:xfrm>
          <a:prstGeom prst="rect">
            <a:avLst/>
          </a:prstGeom>
        </p:spPr>
        <p:txBody>
          <a:bodyPr wrap="square" lIns="91425" tIns="91425" rIns="91425" bIns="91425" anchor="t" anchorCtr="0">
            <a:noAutofit/>
          </a:bodyPr>
          <a:lstStyle/>
          <a:p>
            <a:pPr lvl="0" rtl="0">
              <a:spcBef>
                <a:spcPts val="0"/>
              </a:spcBef>
              <a:buNone/>
            </a:pPr>
            <a:r>
              <a:rPr lang="en"/>
              <a:t>in partnership with the U.S. Forest Service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Shape 1092"/>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What’s next?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102" name="Shape 1102"/>
          <p:cNvSpPr/>
          <p:nvPr/>
        </p:nvSpPr>
        <p:spPr>
          <a:xfrm>
            <a:off x="7318347" y="1788375"/>
            <a:ext cx="1163400" cy="1456200"/>
          </a:xfrm>
          <a:prstGeom prst="rect">
            <a:avLst/>
          </a:prstGeom>
          <a:solidFill>
            <a:srgbClr val="26818F">
              <a:alpha val="41540"/>
            </a:srgbClr>
          </a:solidFill>
          <a:ln>
            <a:noFill/>
          </a:ln>
        </p:spPr>
        <p:txBody>
          <a:bodyPr wrap="square" lIns="91425" tIns="91425" rIns="91425" bIns="91425" anchor="ctr" anchorCtr="0">
            <a:noAutofit/>
          </a:bodyPr>
          <a:lstStyle/>
          <a:p>
            <a:pPr lvl="0" rtl="0">
              <a:spcBef>
                <a:spcPts val="0"/>
              </a:spcBef>
              <a:buNone/>
            </a:pPr>
            <a:r>
              <a:rPr lang="en" b="1"/>
              <a:t>Next steps roadmap</a:t>
            </a:r>
          </a:p>
        </p:txBody>
      </p:sp>
      <p:sp>
        <p:nvSpPr>
          <p:cNvPr id="1103" name="Shape 1103"/>
          <p:cNvSpPr/>
          <p:nvPr/>
        </p:nvSpPr>
        <p:spPr>
          <a:xfrm>
            <a:off x="6024090" y="1788375"/>
            <a:ext cx="1163399" cy="1456200"/>
          </a:xfrm>
          <a:prstGeom prst="rect">
            <a:avLst/>
          </a:prstGeom>
          <a:solidFill>
            <a:schemeClr val="lt2"/>
          </a:solidFill>
          <a:ln>
            <a:noFill/>
          </a:ln>
        </p:spPr>
        <p:txBody>
          <a:bodyPr wrap="square" lIns="91425" tIns="91425" rIns="91425" bIns="91425" anchor="ctr" anchorCtr="0">
            <a:noAutofit/>
          </a:bodyPr>
          <a:lstStyle/>
          <a:p>
            <a:pPr lvl="0" rtl="0">
              <a:spcBef>
                <a:spcPts val="0"/>
              </a:spcBef>
              <a:buNone/>
            </a:pPr>
            <a:r>
              <a:rPr lang="en" b="1"/>
              <a:t>Visioning</a:t>
            </a:r>
          </a:p>
        </p:txBody>
      </p:sp>
      <p:sp>
        <p:nvSpPr>
          <p:cNvPr id="1101" name="Shape 1101"/>
          <p:cNvSpPr/>
          <p:nvPr/>
        </p:nvSpPr>
        <p:spPr>
          <a:xfrm>
            <a:off x="4729832" y="1788375"/>
            <a:ext cx="1163400" cy="1456200"/>
          </a:xfrm>
          <a:prstGeom prst="rect">
            <a:avLst/>
          </a:prstGeom>
          <a:solidFill>
            <a:schemeClr val="lt2"/>
          </a:solidFill>
          <a:ln>
            <a:noFill/>
          </a:ln>
        </p:spPr>
        <p:txBody>
          <a:bodyPr wrap="square" lIns="91425" tIns="91425" rIns="91425" bIns="91425" anchor="ctr" anchorCtr="0">
            <a:noAutofit/>
          </a:bodyPr>
          <a:lstStyle/>
          <a:p>
            <a:pPr lvl="0" rtl="0">
              <a:spcBef>
                <a:spcPts val="0"/>
              </a:spcBef>
              <a:buNone/>
            </a:pPr>
            <a:r>
              <a:rPr lang="en" b="1"/>
              <a:t>Journey mapping</a:t>
            </a:r>
          </a:p>
        </p:txBody>
      </p:sp>
      <p:sp>
        <p:nvSpPr>
          <p:cNvPr id="1100" name="Shape 1100"/>
          <p:cNvSpPr/>
          <p:nvPr/>
        </p:nvSpPr>
        <p:spPr>
          <a:xfrm>
            <a:off x="3390838" y="1788375"/>
            <a:ext cx="1163400" cy="1456200"/>
          </a:xfrm>
          <a:prstGeom prst="rect">
            <a:avLst/>
          </a:prstGeom>
          <a:solidFill>
            <a:schemeClr val="lt2"/>
          </a:solidFill>
          <a:ln>
            <a:noFill/>
          </a:ln>
        </p:spPr>
        <p:txBody>
          <a:bodyPr wrap="square" lIns="91425" tIns="91425" rIns="91425" bIns="91425" anchor="ctr" anchorCtr="0">
            <a:noAutofit/>
          </a:bodyPr>
          <a:lstStyle/>
          <a:p>
            <a:pPr lvl="0" rtl="0">
              <a:spcBef>
                <a:spcPts val="0"/>
              </a:spcBef>
              <a:buNone/>
            </a:pPr>
            <a:r>
              <a:rPr lang="en" b="1">
                <a:solidFill>
                  <a:schemeClr val="dk1"/>
                </a:solidFill>
              </a:rPr>
              <a:t>Usability testing</a:t>
            </a:r>
          </a:p>
        </p:txBody>
      </p:sp>
      <p:sp>
        <p:nvSpPr>
          <p:cNvPr id="1099" name="Shape 1099"/>
          <p:cNvSpPr/>
          <p:nvPr/>
        </p:nvSpPr>
        <p:spPr>
          <a:xfrm>
            <a:off x="2051844" y="1788375"/>
            <a:ext cx="1163400" cy="1456200"/>
          </a:xfrm>
          <a:prstGeom prst="rect">
            <a:avLst/>
          </a:prstGeom>
          <a:solidFill>
            <a:schemeClr val="lt2"/>
          </a:solidFill>
          <a:ln>
            <a:noFill/>
          </a:ln>
        </p:spPr>
        <p:txBody>
          <a:bodyPr wrap="square" lIns="91425" tIns="91425" rIns="91425" bIns="91425" anchor="ctr" anchorCtr="0">
            <a:noAutofit/>
          </a:bodyPr>
          <a:lstStyle/>
          <a:p>
            <a:pPr lvl="0" rtl="0">
              <a:spcBef>
                <a:spcPts val="0"/>
              </a:spcBef>
              <a:buNone/>
            </a:pPr>
            <a:r>
              <a:rPr lang="en" b="1"/>
              <a:t>Contextual inquiry</a:t>
            </a:r>
          </a:p>
        </p:txBody>
      </p:sp>
      <p:sp>
        <p:nvSpPr>
          <p:cNvPr id="1098" name="Shape 1098"/>
          <p:cNvSpPr/>
          <p:nvPr/>
        </p:nvSpPr>
        <p:spPr>
          <a:xfrm>
            <a:off x="712850" y="1788375"/>
            <a:ext cx="1163400" cy="1456200"/>
          </a:xfrm>
          <a:prstGeom prst="rect">
            <a:avLst/>
          </a:prstGeom>
          <a:solidFill>
            <a:srgbClr val="00CFFF"/>
          </a:solidFill>
          <a:ln>
            <a:noFill/>
          </a:ln>
        </p:spPr>
        <p:txBody>
          <a:bodyPr wrap="square" lIns="91425" tIns="91425" rIns="91425" bIns="91425" anchor="ctr" anchorCtr="0">
            <a:noAutofit/>
          </a:bodyPr>
          <a:lstStyle/>
          <a:p>
            <a:pPr lvl="0" rtl="0">
              <a:spcBef>
                <a:spcPts val="0"/>
              </a:spcBef>
              <a:buNone/>
            </a:pPr>
            <a:r>
              <a:rPr lang="en" b="1" dirty="0"/>
              <a:t>Discovery and in-person intensive</a:t>
            </a:r>
          </a:p>
        </p:txBody>
      </p:sp>
      <p:sp>
        <p:nvSpPr>
          <p:cNvPr id="1097" name="Shape 1097"/>
          <p:cNvSpPr txBox="1">
            <a:spLocks noGrp="1"/>
          </p:cNvSpPr>
          <p:nvPr>
            <p:ph type="ctrTitle"/>
          </p:nvPr>
        </p:nvSpPr>
        <p:spPr>
          <a:xfrm>
            <a:off x="712850" y="536205"/>
            <a:ext cx="7386600" cy="894600"/>
          </a:xfrm>
          <a:prstGeom prst="rect">
            <a:avLst/>
          </a:prstGeom>
        </p:spPr>
        <p:txBody>
          <a:bodyPr wrap="square" lIns="91425" tIns="91425" rIns="91425" bIns="91425" anchor="ctr" anchorCtr="0">
            <a:noAutofit/>
          </a:bodyPr>
          <a:lstStyle/>
          <a:p>
            <a:pPr lvl="0" rtl="0">
              <a:spcBef>
                <a:spcPts val="0"/>
              </a:spcBef>
              <a:buNone/>
            </a:pPr>
            <a:r>
              <a:rPr lang="en" dirty="0"/>
              <a:t>NRM HCD jumpstart modules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11" name="Shape 1111"/>
          <p:cNvSpPr txBox="1">
            <a:spLocks noGrp="1"/>
          </p:cNvSpPr>
          <p:nvPr>
            <p:ph type="body" idx="4"/>
          </p:nvPr>
        </p:nvSpPr>
        <p:spPr>
          <a:xfrm>
            <a:off x="5027312" y="3313631"/>
            <a:ext cx="2622899" cy="890400"/>
          </a:xfrm>
          <a:prstGeom prst="rect">
            <a:avLst/>
          </a:prstGeom>
        </p:spPr>
        <p:txBody>
          <a:bodyPr wrap="square" lIns="91425" tIns="91425" rIns="91425" bIns="91425" anchor="ctr" anchorCtr="0">
            <a:noAutofit/>
          </a:bodyPr>
          <a:lstStyle/>
          <a:p>
            <a:pPr lvl="0">
              <a:spcBef>
                <a:spcPts val="0"/>
              </a:spcBef>
              <a:buNone/>
            </a:pPr>
            <a:r>
              <a:rPr lang="en" b="1"/>
              <a:t>After jumpstart:</a:t>
            </a:r>
          </a:p>
          <a:p>
            <a:pPr lvl="0">
              <a:spcBef>
                <a:spcPts val="0"/>
              </a:spcBef>
              <a:buNone/>
            </a:pPr>
            <a:r>
              <a:rPr lang="en"/>
              <a:t>Serve as experts and champions</a:t>
            </a:r>
          </a:p>
        </p:txBody>
      </p:sp>
      <p:sp>
        <p:nvSpPr>
          <p:cNvPr id="1110" name="Shape 1110"/>
          <p:cNvSpPr txBox="1">
            <a:spLocks noGrp="1"/>
          </p:cNvSpPr>
          <p:nvPr>
            <p:ph type="body" idx="3"/>
          </p:nvPr>
        </p:nvSpPr>
        <p:spPr>
          <a:xfrm>
            <a:off x="1493787" y="3313631"/>
            <a:ext cx="2622900" cy="890400"/>
          </a:xfrm>
          <a:prstGeom prst="rect">
            <a:avLst/>
          </a:prstGeom>
        </p:spPr>
        <p:txBody>
          <a:bodyPr wrap="square" lIns="91425" tIns="91425" rIns="91425" bIns="91425" anchor="ctr" anchorCtr="0">
            <a:noAutofit/>
          </a:bodyPr>
          <a:lstStyle/>
          <a:p>
            <a:pPr lvl="0">
              <a:spcBef>
                <a:spcPts val="0"/>
              </a:spcBef>
              <a:buNone/>
            </a:pPr>
            <a:r>
              <a:rPr lang="en" b="1"/>
              <a:t>Throughout:</a:t>
            </a:r>
          </a:p>
          <a:p>
            <a:pPr lvl="0">
              <a:spcBef>
                <a:spcPts val="0"/>
              </a:spcBef>
              <a:buNone/>
            </a:pPr>
            <a:r>
              <a:rPr lang="en"/>
              <a:t>Willingly apply techniques to their projects</a:t>
            </a:r>
          </a:p>
        </p:txBody>
      </p:sp>
      <p:sp>
        <p:nvSpPr>
          <p:cNvPr id="1109" name="Shape 1109"/>
          <p:cNvSpPr txBox="1">
            <a:spLocks noGrp="1"/>
          </p:cNvSpPr>
          <p:nvPr>
            <p:ph type="body" idx="2"/>
          </p:nvPr>
        </p:nvSpPr>
        <p:spPr>
          <a:xfrm>
            <a:off x="5027312" y="1694407"/>
            <a:ext cx="2622899" cy="890400"/>
          </a:xfrm>
          <a:prstGeom prst="rect">
            <a:avLst/>
          </a:prstGeom>
        </p:spPr>
        <p:txBody>
          <a:bodyPr wrap="square" lIns="91425" tIns="91425" rIns="91425" bIns="91425" anchor="ctr" anchorCtr="0">
            <a:noAutofit/>
          </a:bodyPr>
          <a:lstStyle/>
          <a:p>
            <a:pPr lvl="0">
              <a:spcBef>
                <a:spcPts val="0"/>
              </a:spcBef>
              <a:buNone/>
            </a:pPr>
            <a:r>
              <a:rPr lang="en" b="1"/>
              <a:t>Monthly until Feb:</a:t>
            </a:r>
          </a:p>
          <a:p>
            <a:pPr lvl="0">
              <a:spcBef>
                <a:spcPts val="0"/>
              </a:spcBef>
              <a:buNone/>
            </a:pPr>
            <a:r>
              <a:rPr lang="en"/>
              <a:t>2 hour webinar</a:t>
            </a:r>
          </a:p>
          <a:p>
            <a:pPr lvl="0">
              <a:spcBef>
                <a:spcPts val="0"/>
              </a:spcBef>
              <a:buNone/>
            </a:pPr>
            <a:r>
              <a:rPr lang="en"/>
              <a:t>2 ½ hour coaching sessions</a:t>
            </a:r>
          </a:p>
        </p:txBody>
      </p:sp>
      <p:sp>
        <p:nvSpPr>
          <p:cNvPr id="1108" name="Shape 1108"/>
          <p:cNvSpPr txBox="1">
            <a:spLocks noGrp="1"/>
          </p:cNvSpPr>
          <p:nvPr>
            <p:ph type="body" idx="1"/>
          </p:nvPr>
        </p:nvSpPr>
        <p:spPr>
          <a:xfrm>
            <a:off x="1493787" y="1694407"/>
            <a:ext cx="2622900" cy="890400"/>
          </a:xfrm>
          <a:prstGeom prst="rect">
            <a:avLst/>
          </a:prstGeom>
        </p:spPr>
        <p:txBody>
          <a:bodyPr wrap="square" lIns="91425" tIns="91425" rIns="91425" bIns="91425" anchor="ctr" anchorCtr="0">
            <a:noAutofit/>
          </a:bodyPr>
          <a:lstStyle/>
          <a:p>
            <a:pPr lvl="0">
              <a:spcBef>
                <a:spcPts val="0"/>
              </a:spcBef>
              <a:buNone/>
            </a:pPr>
            <a:r>
              <a:rPr lang="en" b="1"/>
              <a:t>Once or twice:</a:t>
            </a:r>
            <a:r>
              <a:rPr lang="en"/>
              <a:t> </a:t>
            </a:r>
          </a:p>
          <a:p>
            <a:pPr lvl="0">
              <a:spcBef>
                <a:spcPts val="0"/>
              </a:spcBef>
              <a:buNone/>
            </a:pPr>
            <a:r>
              <a:rPr lang="en"/>
              <a:t>Attend 2 day intensive (uninterrupted)</a:t>
            </a:r>
          </a:p>
        </p:txBody>
      </p:sp>
      <p:sp>
        <p:nvSpPr>
          <p:cNvPr id="1112" name="Shape 1112"/>
          <p:cNvSpPr txBox="1">
            <a:spLocks noGrp="1"/>
          </p:cNvSpPr>
          <p:nvPr>
            <p:ph type="ctrTitle"/>
          </p:nvPr>
        </p:nvSpPr>
        <p:spPr>
          <a:xfrm>
            <a:off x="712850" y="289401"/>
            <a:ext cx="7386600" cy="844200"/>
          </a:xfrm>
          <a:prstGeom prst="rect">
            <a:avLst/>
          </a:prstGeom>
        </p:spPr>
        <p:txBody>
          <a:bodyPr wrap="square" lIns="91425" tIns="91425" rIns="91425" bIns="91425" anchor="t" anchorCtr="0">
            <a:noAutofit/>
          </a:bodyPr>
          <a:lstStyle/>
          <a:p>
            <a:pPr lvl="0">
              <a:spcBef>
                <a:spcPts val="0"/>
              </a:spcBef>
              <a:buNone/>
            </a:pPr>
            <a:r>
              <a:rPr lang="en" sz="3200" dirty="0"/>
              <a:t>6-10 jumpstart participants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Human-centered design is an approach for engaging end users that yields </a:t>
            </a:r>
            <a:r>
              <a:rPr lang="en" dirty="0">
                <a:solidFill>
                  <a:srgbClr val="206E7C"/>
                </a:solidFill>
              </a:rPr>
              <a:t>actionable, prioritized, assumption-challenging results</a:t>
            </a:r>
            <a:r>
              <a:rPr lang="en"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ctrTitle"/>
          </p:nvPr>
        </p:nvSpPr>
        <p:spPr>
          <a:xfrm>
            <a:off x="712850" y="536206"/>
            <a:ext cx="7386600" cy="3732900"/>
          </a:xfrm>
          <a:prstGeom prst="rect">
            <a:avLst/>
          </a:prstGeom>
        </p:spPr>
        <p:txBody>
          <a:bodyPr wrap="square" lIns="91425" tIns="91425" rIns="91425" bIns="91425" anchor="ctr" anchorCtr="0">
            <a:noAutofit/>
          </a:bodyPr>
          <a:lstStyle/>
          <a:p>
            <a:pPr lvl="0" rtl="0">
              <a:spcBef>
                <a:spcPts val="0"/>
              </a:spcBef>
              <a:buNone/>
            </a:pPr>
            <a:r>
              <a:rPr lang="en" dirty="0"/>
              <a:t>Human-centered design builds products that </a:t>
            </a:r>
            <a:r>
              <a:rPr lang="en" dirty="0">
                <a:solidFill>
                  <a:srgbClr val="26818F"/>
                </a:solidFill>
              </a:rPr>
              <a:t>work better for users, require less rework and prompt fewer support calls</a:t>
            </a:r>
            <a:r>
              <a:rPr lang="en"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1303</Words>
  <Application>Microsoft Macintosh PowerPoint</Application>
  <PresentationFormat>On-screen Show (16:9)</PresentationFormat>
  <Paragraphs>277</Paragraphs>
  <Slides>79</Slides>
  <Notes>79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Source Sans Pro</vt:lpstr>
      <vt:lpstr>Arial</vt:lpstr>
      <vt:lpstr>Helvetica Neue</vt:lpstr>
      <vt:lpstr>Simple Light</vt:lpstr>
      <vt:lpstr>Part 1: What is human-centered design?</vt:lpstr>
      <vt:lpstr>An approach for engaging end users in product development.</vt:lpstr>
      <vt:lpstr>Engaging users in product development is hard.</vt:lpstr>
      <vt:lpstr>Their feedback is vague, untechnical and sometimes inactionable.</vt:lpstr>
      <vt:lpstr>Sometimes what people say turns out to be wrong.</vt:lpstr>
      <vt:lpstr>There are a lot of end users–  so you get lots of hard feedback.</vt:lpstr>
      <vt:lpstr>And then you don’t know which feedback to take!</vt:lpstr>
      <vt:lpstr>Human-centered design is an approach for engaging end users that yields actionable, prioritized, assumption-challenging results.</vt:lpstr>
      <vt:lpstr>Human-centered design builds products that work better for users, require less rework and prompt fewer support calls.</vt:lpstr>
      <vt:lpstr>Human-centered design versus business analysis?</vt:lpstr>
      <vt:lpstr>Business analysis vs. human-centered design</vt:lpstr>
      <vt:lpstr>Four tenets of human-centered design:</vt:lpstr>
      <vt:lpstr>Examples from ePermit along the way.</vt:lpstr>
      <vt:lpstr>I will pose critical questions throughout.</vt:lpstr>
      <vt:lpstr>1/ Put people before technology</vt:lpstr>
      <vt:lpstr>We figure out how the best way to meet people’s needs and then figure out how to make it work within our constraints.</vt:lpstr>
      <vt:lpstr>What are use needs?</vt:lpstr>
      <vt:lpstr>User needs versus other constraints</vt:lpstr>
      <vt:lpstr>Why not start with your technical constraints?</vt:lpstr>
      <vt:lpstr>Overlap between what we can do and what users need</vt:lpstr>
      <vt:lpstr>Limitations first what we see</vt:lpstr>
      <vt:lpstr>Limitations first limits user needs</vt:lpstr>
      <vt:lpstr>If we start by looking for limitations, we only see the user needs we can meet within them.</vt:lpstr>
      <vt:lpstr>Users first what we see</vt:lpstr>
      <vt:lpstr>Users first the overlap between needs and what we can do</vt:lpstr>
      <vt:lpstr>What we can do expands from user needs</vt:lpstr>
      <vt:lpstr>If we start with user needs, we can see what needs we can’t meet within our current limitations and work on expanding them.</vt:lpstr>
      <vt:lpstr>Example from ePermit: SUDS connection</vt:lpstr>
      <vt:lpstr>We hear from users:  “All it needs to be...an applicant submits a form, we review it and accept it in.”</vt:lpstr>
      <vt:lpstr>We build a prototype in a week:</vt:lpstr>
      <vt:lpstr>What we built:</vt:lpstr>
      <vt:lpstr>If we’d started thinking about ePermit and SUDS in silos, we might never have gotten there.</vt:lpstr>
      <vt:lpstr>2/ Conduct design research</vt:lpstr>
      <vt:lpstr>We find out peoples’ needs by observing and speaking directly with them with design research methods (not via surrogates or our own assumptions).</vt:lpstr>
      <vt:lpstr>In design research:</vt:lpstr>
      <vt:lpstr>Contextual inquiry</vt:lpstr>
      <vt:lpstr>Why not experts or proxies?</vt:lpstr>
      <vt:lpstr>The problem with proxies</vt:lpstr>
      <vt:lpstr>If we rely on experts or representatives, they rarely capture the diversity of process or opinion.</vt:lpstr>
      <vt:lpstr>Why not just a big meeting?</vt:lpstr>
      <vt:lpstr>The problem with one big meeting</vt:lpstr>
      <vt:lpstr>If you get everyone in a meeting together, all their opinions start to look the same.</vt:lpstr>
      <vt:lpstr>Why not informal, loose conversations?</vt:lpstr>
      <vt:lpstr>What happens when questioner asks one user informally</vt:lpstr>
      <vt:lpstr>What happens when another questioner asks a user informally</vt:lpstr>
      <vt:lpstr>What happens when a questioner asks yet another user informally</vt:lpstr>
      <vt:lpstr>The questioner’s erroneous conclusion</vt:lpstr>
      <vt:lpstr>If the conversations are informal, we usually don’t talk about all parts of process with everyone. Just some parts with some people.</vt:lpstr>
      <vt:lpstr>Wait! Aren’t user opinions important?</vt:lpstr>
      <vt:lpstr>The problem with user opinions</vt:lpstr>
      <vt:lpstr>Opinions without an understanding of what people actually do are rarely actionable.</vt:lpstr>
      <vt:lpstr>In review, in design research:</vt:lpstr>
      <vt:lpstr>Example from ePermit: Research surprises</vt:lpstr>
      <vt:lpstr>Just collecting online applications won’t help outfitters and guides. Helping them choose the right permit and submit the right documentation will. </vt:lpstr>
      <vt:lpstr>3/ Focus on common needs</vt:lpstr>
      <vt:lpstr>We build products that meet the needs shared by the most people and meet address business goals.</vt:lpstr>
      <vt:lpstr>The trade offs between relevant goals and user needs</vt:lpstr>
      <vt:lpstr>Example from ePermit: Feature prioritization</vt:lpstr>
      <vt:lpstr>Example tradeoffs from ePermit</vt:lpstr>
      <vt:lpstr>Aren’t we here to focus on business needs?</vt:lpstr>
      <vt:lpstr>What we assume about goals and user needs</vt:lpstr>
      <vt:lpstr>What’s actually true</vt:lpstr>
      <vt:lpstr>When we help users,  they want to help us.</vt:lpstr>
      <vt:lpstr>4/ Only accept proof in use</vt:lpstr>
      <vt:lpstr>We’re only done when we see evidence users can accomplish their goals (also via design research).</vt:lpstr>
      <vt:lpstr>The difference between what’s said, heard and built</vt:lpstr>
      <vt:lpstr>Usually, what we hear, what we make and what’s needed aren’t aligned the first time.</vt:lpstr>
      <vt:lpstr>So we conduct usability testing...</vt:lpstr>
      <vt:lpstr>Don’t we usually get it right the first time?</vt:lpstr>
      <vt:lpstr>Example from ePermit: Unexpected reaction to forms</vt:lpstr>
      <vt:lpstr>We heard from everyone:  “We just need the same form online.”</vt:lpstr>
      <vt:lpstr>We put the form online: </vt:lpstr>
      <vt:lpstr>Then we heard: “Wait! I don’t know what that means.” “Wait! That’s going to mislead people.”  </vt:lpstr>
      <vt:lpstr>In sum...</vt:lpstr>
      <vt:lpstr>Review: Four tenets of human-centered design:</vt:lpstr>
      <vt:lpstr>Part 2:  HCD to NRM</vt:lpstr>
      <vt:lpstr>What’s next?</vt:lpstr>
      <vt:lpstr>NRM HCD jumpstart modules</vt:lpstr>
      <vt:lpstr>6-10 jumpstart participants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What is human-centered design?</dc:title>
  <cp:lastModifiedBy>colin.macarthur@gsa.gov</cp:lastModifiedBy>
  <cp:revision>12</cp:revision>
  <cp:lastPrinted>2017-09-22T21:43:09Z</cp:lastPrinted>
  <dcterms:modified xsi:type="dcterms:W3CDTF">2017-09-22T21:43:29Z</dcterms:modified>
</cp:coreProperties>
</file>