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75" r:id="rId3"/>
    <p:sldId id="279" r:id="rId4"/>
    <p:sldId id="286" r:id="rId5"/>
    <p:sldId id="285" r:id="rId6"/>
    <p:sldId id="269" r:id="rId7"/>
    <p:sldId id="270" r:id="rId8"/>
    <p:sldId id="280" r:id="rId9"/>
    <p:sldId id="277" r:id="rId10"/>
    <p:sldId id="278" r:id="rId11"/>
    <p:sldId id="271" r:id="rId12"/>
    <p:sldId id="272" r:id="rId13"/>
    <p:sldId id="283" r:id="rId14"/>
    <p:sldId id="282" r:id="rId15"/>
    <p:sldId id="266" r:id="rId16"/>
    <p:sldId id="284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BF5"/>
    <a:srgbClr val="9E5ECE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6177" autoAdjust="0"/>
  </p:normalViewPr>
  <p:slideViewPr>
    <p:cSldViewPr snapToGrid="0">
      <p:cViewPr varScale="1">
        <p:scale>
          <a:sx n="117" d="100"/>
          <a:sy n="117" d="100"/>
        </p:scale>
        <p:origin x="84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B8376-0CED-49F5-AC8F-05A639FDE4C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D88A4C1-D93E-493B-8F82-9ACC7151824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 sz="2000" b="1" dirty="0"/>
        </a:p>
      </dgm:t>
    </dgm:pt>
    <dgm:pt modelId="{D5A16194-A1D8-4390-8053-07843570CDCD}" type="parTrans" cxnId="{27222FB5-A011-4D17-96AF-1768CDD1BC86}">
      <dgm:prSet/>
      <dgm:spPr/>
      <dgm:t>
        <a:bodyPr/>
        <a:lstStyle/>
        <a:p>
          <a:endParaRPr lang="en-US"/>
        </a:p>
      </dgm:t>
    </dgm:pt>
    <dgm:pt modelId="{66C309A3-C4DA-40F5-A5DE-2C5C2C100AD7}" type="sibTrans" cxnId="{27222FB5-A011-4D17-96AF-1768CDD1BC86}">
      <dgm:prSet/>
      <dgm:spPr/>
      <dgm:t>
        <a:bodyPr/>
        <a:lstStyle/>
        <a:p>
          <a:endParaRPr lang="en-US"/>
        </a:p>
      </dgm:t>
    </dgm:pt>
    <dgm:pt modelId="{136665D7-8970-4CDE-B456-EF6C1A1BA4DC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100000"/>
            </a:lnSpc>
          </a:pPr>
          <a:endParaRPr lang="en-US" sz="1800" b="1" dirty="0"/>
        </a:p>
      </dgm:t>
    </dgm:pt>
    <dgm:pt modelId="{A134899F-B33C-4DEE-B9DA-F43A68857A66}" type="parTrans" cxnId="{3400A211-0727-4BBE-8443-40F6CD610D36}">
      <dgm:prSet/>
      <dgm:spPr/>
      <dgm:t>
        <a:bodyPr/>
        <a:lstStyle/>
        <a:p>
          <a:endParaRPr lang="en-US"/>
        </a:p>
      </dgm:t>
    </dgm:pt>
    <dgm:pt modelId="{564CCA11-BAA6-4B7A-AF39-BA12D959D87E}" type="sibTrans" cxnId="{3400A211-0727-4BBE-8443-40F6CD610D36}">
      <dgm:prSet/>
      <dgm:spPr/>
      <dgm:t>
        <a:bodyPr/>
        <a:lstStyle/>
        <a:p>
          <a:endParaRPr lang="en-US"/>
        </a:p>
      </dgm:t>
    </dgm:pt>
    <dgm:pt modelId="{07D9BB2A-071A-406E-BB03-7E31937B0870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 sz="1200" b="1" dirty="0"/>
        </a:p>
      </dgm:t>
    </dgm:pt>
    <dgm:pt modelId="{230B8B72-B698-44A2-B65D-A647E486F94E}" type="parTrans" cxnId="{1D476839-905C-499D-B51C-773854007EE0}">
      <dgm:prSet/>
      <dgm:spPr/>
      <dgm:t>
        <a:bodyPr/>
        <a:lstStyle/>
        <a:p>
          <a:endParaRPr lang="en-US"/>
        </a:p>
      </dgm:t>
    </dgm:pt>
    <dgm:pt modelId="{D597C67F-3319-4B03-8567-13F25875B0A3}" type="sibTrans" cxnId="{1D476839-905C-499D-B51C-773854007EE0}">
      <dgm:prSet/>
      <dgm:spPr/>
      <dgm:t>
        <a:bodyPr/>
        <a:lstStyle/>
        <a:p>
          <a:endParaRPr lang="en-US"/>
        </a:p>
      </dgm:t>
    </dgm:pt>
    <dgm:pt modelId="{4DCAD18F-27C4-407F-AD6B-A286976DDA1D}" type="pres">
      <dgm:prSet presAssocID="{5CCB8376-0CED-49F5-AC8F-05A639FDE4CE}" presName="Name0" presStyleCnt="0">
        <dgm:presLayoutVars>
          <dgm:dir/>
          <dgm:animLvl val="lvl"/>
          <dgm:resizeHandles val="exact"/>
        </dgm:presLayoutVars>
      </dgm:prSet>
      <dgm:spPr/>
    </dgm:pt>
    <dgm:pt modelId="{9FB09CAA-FDB6-4199-BD86-0EC4FF3AB1C3}" type="pres">
      <dgm:prSet presAssocID="{8D88A4C1-D93E-493B-8F82-9ACC71518242}" presName="Name8" presStyleCnt="0"/>
      <dgm:spPr/>
    </dgm:pt>
    <dgm:pt modelId="{FA5A7583-817E-4831-8D80-02497495C66B}" type="pres">
      <dgm:prSet presAssocID="{8D88A4C1-D93E-493B-8F82-9ACC71518242}" presName="level" presStyleLbl="node1" presStyleIdx="0" presStyleCnt="3" custScaleX="977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42EF1-A428-4F8B-8006-540BD595F1D3}" type="pres">
      <dgm:prSet presAssocID="{8D88A4C1-D93E-493B-8F82-9ACC715182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C6332-D646-4C34-A422-D5DD87B3FAF2}" type="pres">
      <dgm:prSet presAssocID="{136665D7-8970-4CDE-B456-EF6C1A1BA4DC}" presName="Name8" presStyleCnt="0"/>
      <dgm:spPr/>
    </dgm:pt>
    <dgm:pt modelId="{D24ECB5B-2F6C-43EB-8224-457EC0F45853}" type="pres">
      <dgm:prSet presAssocID="{136665D7-8970-4CDE-B456-EF6C1A1BA4DC}" presName="level" presStyleLbl="node1" presStyleIdx="1" presStyleCnt="3" custScaleY="97085" custLinFactNeighborX="-3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8C5D0-628E-4073-9245-C15D21B9BC54}" type="pres">
      <dgm:prSet presAssocID="{136665D7-8970-4CDE-B456-EF6C1A1BA4D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089F2-15A0-429D-AC3B-A6E8A52DE490}" type="pres">
      <dgm:prSet presAssocID="{07D9BB2A-071A-406E-BB03-7E31937B0870}" presName="Name8" presStyleCnt="0"/>
      <dgm:spPr/>
    </dgm:pt>
    <dgm:pt modelId="{ADAD953B-48BB-4AE2-A338-14536DA1A70F}" type="pres">
      <dgm:prSet presAssocID="{07D9BB2A-071A-406E-BB03-7E31937B0870}" presName="level" presStyleLbl="node1" presStyleIdx="2" presStyleCnt="3" custLinFactNeighborX="16327" custLinFactNeighborY="31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A986-81AF-4CB4-AC20-B58E6A198515}" type="pres">
      <dgm:prSet presAssocID="{07D9BB2A-071A-406E-BB03-7E31937B087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2FE0B7-7AE6-4290-99DD-23C171014273}" type="presOf" srcId="{5CCB8376-0CED-49F5-AC8F-05A639FDE4CE}" destId="{4DCAD18F-27C4-407F-AD6B-A286976DDA1D}" srcOrd="0" destOrd="0" presId="urn:microsoft.com/office/officeart/2005/8/layout/pyramid1"/>
    <dgm:cxn modelId="{1D476839-905C-499D-B51C-773854007EE0}" srcId="{5CCB8376-0CED-49F5-AC8F-05A639FDE4CE}" destId="{07D9BB2A-071A-406E-BB03-7E31937B0870}" srcOrd="2" destOrd="0" parTransId="{230B8B72-B698-44A2-B65D-A647E486F94E}" sibTransId="{D597C67F-3319-4B03-8567-13F25875B0A3}"/>
    <dgm:cxn modelId="{58A10E23-5578-4B6A-B4CB-506BDBF1B8EC}" type="presOf" srcId="{136665D7-8970-4CDE-B456-EF6C1A1BA4DC}" destId="{7A58C5D0-628E-4073-9245-C15D21B9BC54}" srcOrd="1" destOrd="0" presId="urn:microsoft.com/office/officeart/2005/8/layout/pyramid1"/>
    <dgm:cxn modelId="{43F0D141-7E63-40DD-A02F-813BCD107D98}" type="presOf" srcId="{8D88A4C1-D93E-493B-8F82-9ACC71518242}" destId="{CC642EF1-A428-4F8B-8006-540BD595F1D3}" srcOrd="1" destOrd="0" presId="urn:microsoft.com/office/officeart/2005/8/layout/pyramid1"/>
    <dgm:cxn modelId="{27222FB5-A011-4D17-96AF-1768CDD1BC86}" srcId="{5CCB8376-0CED-49F5-AC8F-05A639FDE4CE}" destId="{8D88A4C1-D93E-493B-8F82-9ACC71518242}" srcOrd="0" destOrd="0" parTransId="{D5A16194-A1D8-4390-8053-07843570CDCD}" sibTransId="{66C309A3-C4DA-40F5-A5DE-2C5C2C100AD7}"/>
    <dgm:cxn modelId="{DFE106C3-0484-4905-B26A-18EDA09DD9D7}" type="presOf" srcId="{8D88A4C1-D93E-493B-8F82-9ACC71518242}" destId="{FA5A7583-817E-4831-8D80-02497495C66B}" srcOrd="0" destOrd="0" presId="urn:microsoft.com/office/officeart/2005/8/layout/pyramid1"/>
    <dgm:cxn modelId="{3400A211-0727-4BBE-8443-40F6CD610D36}" srcId="{5CCB8376-0CED-49F5-AC8F-05A639FDE4CE}" destId="{136665D7-8970-4CDE-B456-EF6C1A1BA4DC}" srcOrd="1" destOrd="0" parTransId="{A134899F-B33C-4DEE-B9DA-F43A68857A66}" sibTransId="{564CCA11-BAA6-4B7A-AF39-BA12D959D87E}"/>
    <dgm:cxn modelId="{7BB62E6E-4333-4443-A6A0-BCCED8E548C2}" type="presOf" srcId="{136665D7-8970-4CDE-B456-EF6C1A1BA4DC}" destId="{D24ECB5B-2F6C-43EB-8224-457EC0F45853}" srcOrd="0" destOrd="0" presId="urn:microsoft.com/office/officeart/2005/8/layout/pyramid1"/>
    <dgm:cxn modelId="{48BA20B3-548C-4DF2-A36B-1E13EE5E0FA3}" type="presOf" srcId="{07D9BB2A-071A-406E-BB03-7E31937B0870}" destId="{CC18A986-81AF-4CB4-AC20-B58E6A198515}" srcOrd="1" destOrd="0" presId="urn:microsoft.com/office/officeart/2005/8/layout/pyramid1"/>
    <dgm:cxn modelId="{A3C8D485-D131-41A8-8327-674C9897775B}" type="presOf" srcId="{07D9BB2A-071A-406E-BB03-7E31937B0870}" destId="{ADAD953B-48BB-4AE2-A338-14536DA1A70F}" srcOrd="0" destOrd="0" presId="urn:microsoft.com/office/officeart/2005/8/layout/pyramid1"/>
    <dgm:cxn modelId="{A7C5384A-D0FB-423C-9083-A1681D7C3483}" type="presParOf" srcId="{4DCAD18F-27C4-407F-AD6B-A286976DDA1D}" destId="{9FB09CAA-FDB6-4199-BD86-0EC4FF3AB1C3}" srcOrd="0" destOrd="0" presId="urn:microsoft.com/office/officeart/2005/8/layout/pyramid1"/>
    <dgm:cxn modelId="{6B9DA725-41C0-42D2-8F86-E4DAFB73CB6C}" type="presParOf" srcId="{9FB09CAA-FDB6-4199-BD86-0EC4FF3AB1C3}" destId="{FA5A7583-817E-4831-8D80-02497495C66B}" srcOrd="0" destOrd="0" presId="urn:microsoft.com/office/officeart/2005/8/layout/pyramid1"/>
    <dgm:cxn modelId="{D98E498D-40F7-4490-AC8A-BE621F254481}" type="presParOf" srcId="{9FB09CAA-FDB6-4199-BD86-0EC4FF3AB1C3}" destId="{CC642EF1-A428-4F8B-8006-540BD595F1D3}" srcOrd="1" destOrd="0" presId="urn:microsoft.com/office/officeart/2005/8/layout/pyramid1"/>
    <dgm:cxn modelId="{92EB8277-ACC9-4A8F-B6B0-A16367D03542}" type="presParOf" srcId="{4DCAD18F-27C4-407F-AD6B-A286976DDA1D}" destId="{5F2C6332-D646-4C34-A422-D5DD87B3FAF2}" srcOrd="1" destOrd="0" presId="urn:microsoft.com/office/officeart/2005/8/layout/pyramid1"/>
    <dgm:cxn modelId="{12D5BB93-D29F-4458-B016-4189A319DCAD}" type="presParOf" srcId="{5F2C6332-D646-4C34-A422-D5DD87B3FAF2}" destId="{D24ECB5B-2F6C-43EB-8224-457EC0F45853}" srcOrd="0" destOrd="0" presId="urn:microsoft.com/office/officeart/2005/8/layout/pyramid1"/>
    <dgm:cxn modelId="{EE9274B7-A322-48D9-B2B1-C5DC14FB436F}" type="presParOf" srcId="{5F2C6332-D646-4C34-A422-D5DD87B3FAF2}" destId="{7A58C5D0-628E-4073-9245-C15D21B9BC54}" srcOrd="1" destOrd="0" presId="urn:microsoft.com/office/officeart/2005/8/layout/pyramid1"/>
    <dgm:cxn modelId="{AA0B6B5A-7978-4D7D-B21D-58CCA99BB278}" type="presParOf" srcId="{4DCAD18F-27C4-407F-AD6B-A286976DDA1D}" destId="{898089F2-15A0-429D-AC3B-A6E8A52DE490}" srcOrd="2" destOrd="0" presId="urn:microsoft.com/office/officeart/2005/8/layout/pyramid1"/>
    <dgm:cxn modelId="{CEB9D23E-DE16-4157-AD22-545714A9460F}" type="presParOf" srcId="{898089F2-15A0-429D-AC3B-A6E8A52DE490}" destId="{ADAD953B-48BB-4AE2-A338-14536DA1A70F}" srcOrd="0" destOrd="0" presId="urn:microsoft.com/office/officeart/2005/8/layout/pyramid1"/>
    <dgm:cxn modelId="{3F629094-298B-41AE-B902-FB67C01A2A39}" type="presParOf" srcId="{898089F2-15A0-429D-AC3B-A6E8A52DE490}" destId="{CC18A986-81AF-4CB4-AC20-B58E6A198515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7583-817E-4831-8D80-02497495C66B}">
      <dsp:nvSpPr>
        <dsp:cNvPr id="0" name=""/>
        <dsp:cNvSpPr/>
      </dsp:nvSpPr>
      <dsp:spPr>
        <a:xfrm>
          <a:off x="2223756" y="0"/>
          <a:ext cx="2181805" cy="1810471"/>
        </a:xfrm>
        <a:prstGeom prst="trapezoid">
          <a:avLst>
            <a:gd name="adj" fmla="val 61626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/>
        </a:p>
      </dsp:txBody>
      <dsp:txXfrm>
        <a:off x="2223756" y="0"/>
        <a:ext cx="2181805" cy="1810471"/>
      </dsp:txXfrm>
    </dsp:sp>
    <dsp:sp modelId="{D24ECB5B-2F6C-43EB-8224-457EC0F45853}">
      <dsp:nvSpPr>
        <dsp:cNvPr id="0" name=""/>
        <dsp:cNvSpPr/>
      </dsp:nvSpPr>
      <dsp:spPr>
        <a:xfrm>
          <a:off x="1102314" y="1810471"/>
          <a:ext cx="4397863" cy="1757696"/>
        </a:xfrm>
        <a:prstGeom prst="trapezoid">
          <a:avLst>
            <a:gd name="adj" fmla="val 61626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1871940" y="1810471"/>
        <a:ext cx="2858610" cy="1757696"/>
      </dsp:txXfrm>
    </dsp:sp>
    <dsp:sp modelId="{ADAD953B-48BB-4AE2-A338-14536DA1A70F}">
      <dsp:nvSpPr>
        <dsp:cNvPr id="0" name=""/>
        <dsp:cNvSpPr/>
      </dsp:nvSpPr>
      <dsp:spPr>
        <a:xfrm>
          <a:off x="0" y="3568168"/>
          <a:ext cx="6629318" cy="1810471"/>
        </a:xfrm>
        <a:prstGeom prst="trapezoid">
          <a:avLst>
            <a:gd name="adj" fmla="val 61626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/>
        </a:p>
      </dsp:txBody>
      <dsp:txXfrm>
        <a:off x="1160130" y="3568168"/>
        <a:ext cx="4309056" cy="1810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6F944CC-690C-4C5B-8D41-0616FD2BDA8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877206-30AD-43FE-8D52-FFDFCF1BE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8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r>
              <a:rPr lang="en-US" baseline="0" dirty="0" smtClean="0"/>
              <a:t> of USFS justifying efforts to broad strategic goals without clearly articulating the business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432E-3752-4402-B36E-7C659DF6341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99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capabilities that deliver the </a:t>
            </a:r>
            <a:r>
              <a:rPr lang="en-US" baseline="0" smtClean="0"/>
              <a:t>business strategy. </a:t>
            </a:r>
            <a:r>
              <a:rPr lang="en-US" smtClean="0"/>
              <a:t>Capabilities</a:t>
            </a:r>
            <a:r>
              <a:rPr lang="en-US" baseline="0" smtClean="0"/>
              <a:t> </a:t>
            </a:r>
            <a:r>
              <a:rPr lang="en-US" baseline="0" dirty="0" smtClean="0"/>
              <a:t>of Strategic Relevance based on 2018 Benefits to Segments mapping. Explain that these are L1 USDA capabilities. We own the L2-4.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432E-3752-4402-B36E-7C659DF6341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42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= Capability targeted</a:t>
            </a:r>
            <a:r>
              <a:rPr lang="en-US" baseline="0" dirty="0" smtClean="0"/>
              <a:t> w/in current business strategy but not w/in IR Segments; Yellow, Capability targeted in current IR Portfolio, but not Business Strategy; Green = Capability targeted within strategy and portfolio. Green does not designate a close relationship. The current portfolio address different business services and outcomes than the business strategy. Only 25% of the NFS segments in the IR portfolio is directly aligned to current business strategy.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432E-3752-4402-B36E-7C659DF6341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83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432E-3752-4402-B36E-7C659DF6341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65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sequencing the delivery of business improvements in</a:t>
            </a:r>
            <a:r>
              <a:rPr lang="en-US" baseline="0" dirty="0" smtClean="0"/>
              <a:t> terms of value, as opposed to scheduling projects and the delivery of solutions (CBP compliments PPM).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432E-3752-4402-B36E-7C659DF6341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87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Planning around business capabilities. Direct bridge to agile development (epics</a:t>
            </a:r>
            <a:r>
              <a:rPr lang="en-US" baseline="0" dirty="0" smtClean="0"/>
              <a:t> &amp; product roadmaps)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432E-3752-4402-B36E-7C659DF634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64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Agile teams are</a:t>
            </a:r>
            <a:r>
              <a:rPr lang="en-US" baseline="0" dirty="0" smtClean="0"/>
              <a:t> concerned with functional requirements of single solutions. What about the nonfunctional requirements? Performance, scalability, use of standards, regulatory compliance, and most importantly strategic direction. Who’s taking care of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432E-3752-4402-B36E-7C659DF6341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4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432E-3752-4402-B36E-7C659DF6341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8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432E-3752-4402-B36E-7C659DF6341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84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sequencing the delivery of business improvements in</a:t>
            </a:r>
            <a:r>
              <a:rPr lang="en-US" baseline="0" dirty="0" smtClean="0"/>
              <a:t> terms of value, as opposed to scheduling projects and the delivery of solutions (CBP compliments PPM).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432E-3752-4402-B36E-7C659DF6341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1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Chess players evaluate moves as to what they improve in the overall </a:t>
            </a:r>
            <a:r>
              <a:rPr lang="en-US" b="1" dirty="0" smtClean="0"/>
              <a:t>CURRENT</a:t>
            </a:r>
            <a:r>
              <a:rPr lang="en-US" dirty="0" smtClean="0"/>
              <a:t> situation. </a:t>
            </a:r>
            <a:r>
              <a:rPr lang="en-US" dirty="0" smtClean="0">
                <a:solidFill>
                  <a:srgbClr val="FF0000"/>
                </a:solidFill>
              </a:rPr>
              <a:t>It’s impossible</a:t>
            </a:r>
            <a:r>
              <a:rPr lang="en-US" baseline="0" dirty="0" smtClean="0">
                <a:solidFill>
                  <a:srgbClr val="FF0000"/>
                </a:solidFill>
              </a:rPr>
              <a:t> for us to know the intricate details of the entire landscape. </a:t>
            </a:r>
            <a:r>
              <a:rPr lang="en-US" b="1" baseline="0" dirty="0" smtClean="0">
                <a:solidFill>
                  <a:srgbClr val="FF0000"/>
                </a:solidFill>
              </a:rPr>
              <a:t>SCENERIOS CHANGE</a:t>
            </a:r>
            <a:r>
              <a:rPr lang="en-US" baseline="0" dirty="0" smtClean="0">
                <a:solidFill>
                  <a:srgbClr val="FF0000"/>
                </a:solidFill>
              </a:rPr>
              <a:t>! i.e. reorgs, technology, administration changes, etc.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432E-3752-4402-B36E-7C659DF6341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change in strategic</a:t>
            </a:r>
            <a:r>
              <a:rPr lang="en-US" baseline="0" dirty="0" smtClean="0"/>
              <a:t> plans might yield a change in </a:t>
            </a:r>
            <a:r>
              <a:rPr lang="en-US" baseline="0" smtClean="0"/>
              <a:t>capabilities. </a:t>
            </a:r>
            <a:r>
              <a:rPr lang="en-US" smtClean="0"/>
              <a:t>Increments </a:t>
            </a:r>
            <a:r>
              <a:rPr lang="en-US" dirty="0" smtClean="0"/>
              <a:t>represent a change in maturity.</a:t>
            </a:r>
            <a:r>
              <a:rPr lang="en-US" baseline="0" dirty="0" smtClean="0"/>
              <a:t>  Dimensions is an aspect of the capability that has to be analyzed, assessed, and actioned in order for the capability to be realized (Open Group 2017).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7206-30AD-43FE-8D52-FFDFCF1BE0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4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432E-3752-4402-B36E-7C659DF6341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07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7206-30AD-43FE-8D52-FFDFCF1BE0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67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Strategic Input</a:t>
            </a:r>
            <a:r>
              <a:rPr lang="en-US" baseline="0" dirty="0" smtClean="0"/>
              <a:t> for CBP. Business Service = An explicitly defined exposed business behavior. A business service is associated </a:t>
            </a:r>
            <a:r>
              <a:rPr lang="en-US" baseline="0" smtClean="0"/>
              <a:t>with value.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7206-30AD-43FE-8D52-FFDFCF1BE0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3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8165-1BF0-426C-B797-CE101A0DF6D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5EA4-247F-4958-8BDE-46C23C9B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4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8165-1BF0-426C-B797-CE101A0DF6D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5EA4-247F-4958-8BDE-46C23C9B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8165-1BF0-426C-B797-CE101A0DF6D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5EA4-247F-4958-8BDE-46C23C9B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3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081314"/>
            <a:ext cx="10972800" cy="5044852"/>
          </a:xfrm>
        </p:spPr>
        <p:txBody>
          <a:bodyPr/>
          <a:lstStyle>
            <a:lvl1pPr>
              <a:buSzPct val="80000"/>
              <a:buFont typeface="Wingdings" pitchFamily="2" charset="2"/>
              <a:buChar char=""/>
              <a:defRPr/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7"/>
          <p:cNvSpPr>
            <a:spLocks noGrp="1"/>
          </p:cNvSpPr>
          <p:nvPr>
            <p:ph type="title" hasCustomPrompt="1"/>
          </p:nvPr>
        </p:nvSpPr>
        <p:spPr>
          <a:xfrm>
            <a:off x="3425371" y="65314"/>
            <a:ext cx="7578876" cy="660400"/>
          </a:xfrm>
          <a:prstGeom prst="rect">
            <a:avLst/>
          </a:prstGeom>
        </p:spPr>
        <p:txBody>
          <a:bodyPr rtlCol="0">
            <a:normAutofit/>
          </a:bodyPr>
          <a:lstStyle>
            <a:lvl1pPr defTabSz="914326">
              <a:defRPr sz="3200"/>
            </a:lvl1pPr>
          </a:lstStyle>
          <a:p>
            <a:pPr defTabSz="914326">
              <a:defRPr/>
            </a:pPr>
            <a:r>
              <a:rPr lang="en-US" sz="2400" b="1" dirty="0" smtClean="0">
                <a:solidFill>
                  <a:srgbClr val="9BBB59">
                    <a:lumMod val="50000"/>
                  </a:srgbClr>
                </a:solidFill>
                <a:cs typeface="Tahoma" pitchFamily="34" charset="0"/>
              </a:rPr>
              <a:t>Title</a:t>
            </a:r>
            <a:endParaRPr lang="en-US" sz="2400" b="1" dirty="0">
              <a:solidFill>
                <a:srgbClr val="9BBB59">
                  <a:lumMod val="50000"/>
                </a:srgbClr>
              </a:solidFill>
              <a:cs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378149ED-DB06-460B-8397-2A2725D882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0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149ED-DB06-460B-8397-2A2725D882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511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 hasCustomPrompt="1"/>
          </p:nvPr>
        </p:nvSpPr>
        <p:spPr>
          <a:xfrm>
            <a:off x="1584476" y="1079500"/>
            <a:ext cx="10319657" cy="838200"/>
          </a:xfrm>
          <a:prstGeom prst="rect">
            <a:avLst/>
          </a:prstGeom>
        </p:spPr>
        <p:txBody>
          <a:bodyPr rtlCol="0">
            <a:normAutofit/>
          </a:bodyPr>
          <a:lstStyle>
            <a:lvl1pPr defTabSz="914326">
              <a:defRPr sz="2800"/>
            </a:lvl1pPr>
          </a:lstStyle>
          <a:p>
            <a:pPr defTabSz="914326">
              <a:defRPr/>
            </a:pPr>
            <a:r>
              <a:rPr lang="en-US" sz="2400" b="1" dirty="0" smtClean="0">
                <a:solidFill>
                  <a:srgbClr val="9BBB59">
                    <a:lumMod val="50000"/>
                  </a:srgbClr>
                </a:solidFill>
                <a:cs typeface="Tahoma" pitchFamily="34" charset="0"/>
              </a:rPr>
              <a:t>Title</a:t>
            </a:r>
            <a:endParaRPr lang="en-US" sz="2400" b="1" dirty="0">
              <a:solidFill>
                <a:srgbClr val="9BBB59">
                  <a:lumMod val="50000"/>
                </a:srgbClr>
              </a:solidFill>
              <a:cs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66962" y="6519554"/>
            <a:ext cx="1282535" cy="338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204696" y="6492876"/>
            <a:ext cx="2844800" cy="365125"/>
          </a:xfrm>
        </p:spPr>
        <p:txBody>
          <a:bodyPr/>
          <a:lstStyle>
            <a:lvl1pPr>
              <a:defRPr smtClean="0"/>
            </a:lvl1pPr>
          </a:lstStyle>
          <a:p>
            <a:fld id="{378149ED-DB06-460B-8397-2A2725D8821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9321" y="6519554"/>
            <a:ext cx="490847" cy="338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579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8165-1BF0-426C-B797-CE101A0DF6D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5EA4-247F-4958-8BDE-46C23C9B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8165-1BF0-426C-B797-CE101A0DF6D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5EA4-247F-4958-8BDE-46C23C9B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8165-1BF0-426C-B797-CE101A0DF6D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5EA4-247F-4958-8BDE-46C23C9B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1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8165-1BF0-426C-B797-CE101A0DF6D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5EA4-247F-4958-8BDE-46C23C9B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8165-1BF0-426C-B797-CE101A0DF6D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5EA4-247F-4958-8BDE-46C23C9B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8165-1BF0-426C-B797-CE101A0DF6D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5EA4-247F-4958-8BDE-46C23C9B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1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8165-1BF0-426C-B797-CE101A0DF6D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5EA4-247F-4958-8BDE-46C23C9B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8165-1BF0-426C-B797-CE101A0DF6D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5EA4-247F-4958-8BDE-46C23C9B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2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C8165-1BF0-426C-B797-CE101A0DF6D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5EA4-247F-4958-8BDE-46C23C9B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6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flipH="1">
            <a:off x="-6" y="962031"/>
            <a:ext cx="2641607" cy="5895971"/>
          </a:xfrm>
          <a:prstGeom prst="rect">
            <a:avLst/>
          </a:prstGeom>
          <a:gradFill flip="none" rotWithShape="1">
            <a:gsLst>
              <a:gs pos="0">
                <a:srgbClr val="CC9900">
                  <a:alpha val="65000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373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9BBB59">
                  <a:lumMod val="50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61144"/>
            <a:ext cx="10972800" cy="496502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27151" y="1"/>
            <a:ext cx="709083" cy="86201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373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9BBB59">
                  <a:lumMod val="50000"/>
                </a:srgb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" y="1"/>
            <a:ext cx="1327151" cy="862013"/>
          </a:xfrm>
          <a:prstGeom prst="rect">
            <a:avLst/>
          </a:prstGeom>
          <a:solidFill>
            <a:srgbClr val="232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373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9BBB59">
                  <a:lumMod val="50000"/>
                </a:srgb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6234" y="1"/>
            <a:ext cx="706967" cy="862013"/>
          </a:xfrm>
          <a:prstGeom prst="rect">
            <a:avLst/>
          </a:prstGeom>
          <a:solidFill>
            <a:srgbClr val="6F9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91373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9BBB59">
                  <a:lumMod val="50000"/>
                </a:srgbClr>
              </a:solidFill>
            </a:endParaRPr>
          </a:p>
        </p:txBody>
      </p:sp>
      <p:pic>
        <p:nvPicPr>
          <p:cNvPr id="3083" name="Picture 14" descr="colorshield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2834" y="66675"/>
            <a:ext cx="884767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0" y="854075"/>
            <a:ext cx="12192000" cy="0"/>
          </a:xfrm>
          <a:prstGeom prst="line">
            <a:avLst/>
          </a:prstGeom>
          <a:ln w="82550">
            <a:gradFill flip="none" rotWithShape="1">
              <a:gsLst>
                <a:gs pos="0">
                  <a:srgbClr val="FFC000">
                    <a:alpha val="52000"/>
                  </a:srgbClr>
                </a:gs>
                <a:gs pos="50000">
                  <a:srgbClr val="FFC000">
                    <a:alpha val="27000"/>
                  </a:srgb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933450"/>
            <a:ext cx="12192000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232C12"/>
                </a:gs>
                <a:gs pos="50000">
                  <a:srgbClr val="232C12">
                    <a:alpha val="34000"/>
                  </a:srgb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6" name="Title Placeholder 17"/>
          <p:cNvSpPr>
            <a:spLocks noGrp="1"/>
          </p:cNvSpPr>
          <p:nvPr>
            <p:ph type="title"/>
          </p:nvPr>
        </p:nvSpPr>
        <p:spPr bwMode="auto">
          <a:xfrm>
            <a:off x="3435047" y="104902"/>
            <a:ext cx="7390644" cy="68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 defTabSz="913731">
              <a:defRPr sz="1200" smtClean="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378149ED-DB06-460B-8397-2A2725D8821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99" y="104903"/>
            <a:ext cx="1210733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12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4F6228"/>
          </a:solidFill>
          <a:latin typeface="Calibri" pitchFamily="34" charset="0"/>
          <a:ea typeface="+mj-ea"/>
          <a:cs typeface="Tahoma" pitchFamily="34" charset="0"/>
        </a:defRPr>
      </a:lvl1pPr>
      <a:lvl2pPr algn="l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F6228"/>
          </a:solidFill>
          <a:latin typeface="Calibri" pitchFamily="34" charset="0"/>
          <a:cs typeface="Tahoma" pitchFamily="34" charset="0"/>
        </a:defRPr>
      </a:lvl2pPr>
      <a:lvl3pPr algn="l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F6228"/>
          </a:solidFill>
          <a:latin typeface="Calibri" pitchFamily="34" charset="0"/>
          <a:cs typeface="Tahoma" pitchFamily="34" charset="0"/>
        </a:defRPr>
      </a:lvl3pPr>
      <a:lvl4pPr algn="l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F6228"/>
          </a:solidFill>
          <a:latin typeface="Calibri" pitchFamily="34" charset="0"/>
          <a:cs typeface="Tahoma" pitchFamily="34" charset="0"/>
        </a:defRPr>
      </a:lvl4pPr>
      <a:lvl5pPr algn="l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F6228"/>
          </a:solidFill>
          <a:latin typeface="Calibri" pitchFamily="34" charset="0"/>
          <a:cs typeface="Tahoma" pitchFamily="34" charset="0"/>
        </a:defRPr>
      </a:lvl5pPr>
      <a:lvl6pPr marL="457200" algn="l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F6228"/>
          </a:solidFill>
          <a:latin typeface="Calibri" pitchFamily="34" charset="0"/>
          <a:cs typeface="Tahoma" pitchFamily="34" charset="0"/>
        </a:defRPr>
      </a:lvl6pPr>
      <a:lvl7pPr marL="914400" algn="l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F6228"/>
          </a:solidFill>
          <a:latin typeface="Calibri" pitchFamily="34" charset="0"/>
          <a:cs typeface="Tahoma" pitchFamily="34" charset="0"/>
        </a:defRPr>
      </a:lvl7pPr>
      <a:lvl8pPr marL="1371600" algn="l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F6228"/>
          </a:solidFill>
          <a:latin typeface="Calibri" pitchFamily="34" charset="0"/>
          <a:cs typeface="Tahoma" pitchFamily="34" charset="0"/>
        </a:defRPr>
      </a:lvl8pPr>
      <a:lvl9pPr marL="1828800" algn="l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F6228"/>
          </a:solidFill>
          <a:latin typeface="Calibri" pitchFamily="34" charset="0"/>
          <a:cs typeface="Tahoma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Clr>
          <a:srgbClr val="4F6228"/>
        </a:buClr>
        <a:buSzPct val="140000"/>
        <a:buFont typeface="Arial" charset="0"/>
        <a:buChar char="•"/>
        <a:defRPr lang="en-US" sz="2800" b="1" kern="1200" dirty="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Clr>
          <a:srgbClr val="984807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•"/>
        <a:defRPr sz="2200" kern="120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5pPr>
      <a:lvl6pPr marL="2514396" indent="-228581" algn="l" defTabSz="9143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9" indent="-228581" algn="l" defTabSz="9143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2" indent="-228581" algn="l" defTabSz="9143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5" indent="-228581" algn="l" defTabSz="9143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6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9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2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5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8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1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3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646"/>
            <a:ext cx="1051560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>
                  <a:solidFill>
                    <a:sysClr val="windowText" lastClr="000000"/>
                  </a:solidFill>
                </a:ln>
              </a:rPr>
              <a:t>Agenda</a:t>
            </a:r>
            <a:endParaRPr lang="en-US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20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Capability-Based Planning (CBP) for NFS Portfolio</a:t>
            </a:r>
          </a:p>
          <a:p>
            <a:pPr lvl="1"/>
            <a:r>
              <a:rPr lang="en-US" dirty="0" smtClean="0"/>
              <a:t>Business Outcomes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Road Mapping Incremental Change</a:t>
            </a:r>
          </a:p>
          <a:p>
            <a:r>
              <a:rPr lang="en-US" dirty="0" smtClean="0"/>
              <a:t>DEMO</a:t>
            </a:r>
          </a:p>
          <a:p>
            <a:pPr marL="457200" lvl="1" indent="0">
              <a:buNone/>
            </a:pPr>
            <a:r>
              <a:rPr lang="en-US" dirty="0" smtClean="0"/>
              <a:t>***Results are Preliminary***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67806"/>
            <a:ext cx="12192000" cy="4996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prstClr val="white"/>
                </a:solidFill>
              </a:rPr>
              <a:t>USDA Forest Service</a:t>
            </a:r>
            <a:r>
              <a:rPr lang="en-US" sz="2400" i="1" dirty="0">
                <a:solidFill>
                  <a:prstClr val="white"/>
                </a:solidFill>
              </a:rPr>
              <a:t> </a:t>
            </a:r>
            <a:r>
              <a:rPr lang="en-US" sz="2400" i="1" dirty="0" smtClean="0">
                <a:solidFill>
                  <a:prstClr val="white"/>
                </a:solidFill>
              </a:rPr>
              <a:t>– NFS RIM &amp; CIO SPIMA</a:t>
            </a:r>
            <a:endParaRPr lang="en-US" sz="2400" i="1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6350"/>
            <a:ext cx="490194" cy="53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1110" y="105189"/>
            <a:ext cx="11149780" cy="963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521110" y="1165123"/>
            <a:ext cx="11149780" cy="3918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521110" y="5179651"/>
            <a:ext cx="11149780" cy="15849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806243" y="264963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Business Management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610464" y="264963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Brand Management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4685" y="264963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 Experience Management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18906" y="264963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Market Management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023127" y="264963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Policy Management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827348" y="264963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Science Leadership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08852" y="402303"/>
            <a:ext cx="100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Strategic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9665" y="2939534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317728" y="578745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91146" y="127328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Commodity &amp; Food Supply Chain Management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495367" y="127328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Disaster &amp; Crisis Management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299588" y="127328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Disease Control &amp; Prevention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103809" y="127328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Easement Management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908030" y="127328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Economics &amp; Statistics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1691146" y="2040200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Food/Nutrition Assistance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485534" y="2040200"/>
            <a:ext cx="1543664" cy="6440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Grants Management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89755" y="2040200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Hazard, Disaster, &amp; Crisis Response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7093976" y="2040200"/>
            <a:ext cx="1543664" cy="6440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Infrastructure Management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98197" y="2040200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Inspection, Grading &amp; Assessment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700979" y="280711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International Trade Management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495367" y="280711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Investigations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299588" y="2807115"/>
            <a:ext cx="1543664" cy="6440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Lands Management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03809" y="280711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Law Enforcement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8908030" y="280711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Loan &amp; Guarantee Management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691146" y="3574030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Market Regulation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485534" y="3574030"/>
            <a:ext cx="1543664" cy="6440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Natural Resource Management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89755" y="3574030"/>
            <a:ext cx="1543664" cy="6440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Partner Management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93976" y="3574030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Public Outreach &amp; Education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8898197" y="3574030"/>
            <a:ext cx="1543664" cy="6440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Recreation &amp; Heritage Management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91146" y="4340945"/>
            <a:ext cx="1543664" cy="6440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Registration, Permit &amp; License Management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85534" y="434094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Regulation Enforcement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5289755" y="434094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Management &amp; Insurance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093976" y="434094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Scientific &amp; Technical Research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8898197" y="434094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Technical Assistance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806243" y="5297127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Acquisition Management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2610464" y="5297127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Asset Management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4414685" y="5297127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Business Continuity Management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6218906" y="5297127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Enterprise Content Management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8023127" y="5297127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Facilities &amp; Property Management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9827348" y="5297127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Financial Management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1720643" y="604560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Geospatial Management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3515031" y="604560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Human Resource Management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5319252" y="604560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IT Management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7123473" y="604560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Legal Management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8927694" y="604560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Program &amp; Project Management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34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1110" y="105189"/>
            <a:ext cx="11149780" cy="963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521110" y="1165123"/>
            <a:ext cx="11149780" cy="3918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521110" y="5179651"/>
            <a:ext cx="11149780" cy="15849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806243" y="264963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Business Management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610464" y="264963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Brand Management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4685" y="264963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 Experience Management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18906" y="264963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Market Management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023127" y="264963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Policy Management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827348" y="264963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Science Leadership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08852" y="402303"/>
            <a:ext cx="100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Strategic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9665" y="2939534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317728" y="578745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91146" y="127328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Commodity &amp; Food Supply Chain Management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495367" y="127328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Disaster &amp; Crisis Management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299588" y="127328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Disease Control &amp; Prevention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103809" y="127328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Easement Management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908030" y="127328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Economics &amp; Statistics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1691146" y="2040200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Food/Nutrition Assistance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485534" y="2040200"/>
            <a:ext cx="1543664" cy="644013"/>
          </a:xfrm>
          <a:prstGeom prst="rect">
            <a:avLst/>
          </a:prstGeom>
          <a:solidFill>
            <a:srgbClr val="FF0000"/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Grants Management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89755" y="2040200"/>
            <a:ext cx="1543664" cy="644013"/>
          </a:xfrm>
          <a:prstGeom prst="rect">
            <a:avLst/>
          </a:prstGeom>
          <a:solidFill>
            <a:srgbClr val="FFFF00"/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Hazard, Disaster, &amp; Crisis Response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93976" y="2040200"/>
            <a:ext cx="1543664" cy="6440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Infrastructure Management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98197" y="2040200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Inspection, Grading &amp; Assessment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700979" y="280711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International Trade Management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495367" y="280711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Investigations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299588" y="2807115"/>
            <a:ext cx="1543664" cy="6440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Lands Management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03809" y="280711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Law Enforcement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8908030" y="280711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Loan &amp; Guarantee Management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691146" y="3574030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Market Regulation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485534" y="3574030"/>
            <a:ext cx="1543664" cy="6440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Natural Resource Management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89755" y="3574030"/>
            <a:ext cx="1543664" cy="6440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Partner Management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93976" y="3574030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Public Outreach &amp; Education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8898197" y="3574030"/>
            <a:ext cx="1543664" cy="6440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Recreation &amp; Heritage Management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91146" y="4340945"/>
            <a:ext cx="1543664" cy="6440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Registration, Permit &amp; License Management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85534" y="434094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Regulation Enforcement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5289755" y="434094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Management &amp; Insurance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093976" y="4340945"/>
            <a:ext cx="1543664" cy="644013"/>
          </a:xfrm>
          <a:prstGeom prst="rect">
            <a:avLst/>
          </a:prstGeom>
          <a:solidFill>
            <a:srgbClr val="FFFF00"/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Scientific &amp; Technical Research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898197" y="434094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Technical Assistance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806243" y="5297127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Acquisition Management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2610464" y="5297127"/>
            <a:ext cx="1543664" cy="644013"/>
          </a:xfrm>
          <a:prstGeom prst="rect">
            <a:avLst/>
          </a:prstGeom>
          <a:solidFill>
            <a:srgbClr val="FFFF00"/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Management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14685" y="5297127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Business Continuity Management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6218906" y="5297127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Enterprise Content Management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8023127" y="5297127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Facilities &amp; Property Management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9827348" y="5297127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Financial Management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1720643" y="6045605"/>
            <a:ext cx="1543664" cy="644013"/>
          </a:xfrm>
          <a:prstGeom prst="rect">
            <a:avLst/>
          </a:prstGeom>
          <a:solidFill>
            <a:srgbClr val="FFFF00"/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Geospatial Management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15031" y="604560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Human Resource Management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5319252" y="6045605"/>
            <a:ext cx="1543664" cy="644013"/>
          </a:xfrm>
          <a:prstGeom prst="rect">
            <a:avLst/>
          </a:prstGeom>
          <a:solidFill>
            <a:srgbClr val="FFFF00"/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IT Management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3473" y="604560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Legal Management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8927694" y="6045605"/>
            <a:ext cx="1543664" cy="644013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Program &amp; Project Management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02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Diagram 82"/>
          <p:cNvGraphicFramePr/>
          <p:nvPr>
            <p:extLst>
              <p:ext uri="{D42A27DB-BD31-4B8C-83A1-F6EECF244321}">
                <p14:modId xmlns:p14="http://schemas.microsoft.com/office/powerpoint/2010/main" val="2016554463"/>
              </p:ext>
            </p:extLst>
          </p:nvPr>
        </p:nvGraphicFramePr>
        <p:xfrm>
          <a:off x="2318920" y="1426073"/>
          <a:ext cx="6629318" cy="537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2825617" y="5683761"/>
            <a:ext cx="5688176" cy="93854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Technology Component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415322" y="5781116"/>
            <a:ext cx="4486031" cy="480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Data Component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038265" y="2598576"/>
            <a:ext cx="1716474" cy="2933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214" y="238521"/>
            <a:ext cx="1149044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Value Delivery and Business Capability Planning</a:t>
            </a:r>
            <a:br>
              <a:rPr lang="en-US" dirty="0"/>
            </a:br>
            <a:r>
              <a:rPr lang="en-US" sz="2700" dirty="0">
                <a:solidFill>
                  <a:schemeClr val="accent5">
                    <a:lumMod val="75000"/>
                  </a:schemeClr>
                </a:solidFill>
              </a:rPr>
              <a:t>Connecting Prioritized Outcomes, Business Capabilities, Services and Products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00385" y="2150907"/>
            <a:ext cx="3014420" cy="813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GOAL</a:t>
            </a:r>
          </a:p>
          <a:p>
            <a:pPr algn="ctr"/>
            <a:r>
              <a:rPr lang="en-US" sz="1400" i="1" dirty="0" smtClean="0">
                <a:solidFill>
                  <a:srgbClr val="5B9BD5">
                    <a:lumMod val="75000"/>
                  </a:srgbClr>
                </a:solidFill>
              </a:rPr>
              <a:t>Deliver Remarkable Customer Service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34" y="2224854"/>
            <a:ext cx="260143" cy="26014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797366" y="2147520"/>
            <a:ext cx="3014420" cy="813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USDA Customers</a:t>
            </a:r>
          </a:p>
          <a:p>
            <a:pPr algn="ctr"/>
            <a:r>
              <a:rPr lang="en-US" sz="1400" i="1" dirty="0" smtClean="0">
                <a:solidFill>
                  <a:srgbClr val="5B9BD5">
                    <a:lumMod val="75000"/>
                  </a:srgbClr>
                </a:solidFill>
              </a:rPr>
              <a:t>(Public, Private Industry, Partners)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18" y="2165832"/>
            <a:ext cx="432744" cy="43274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5144" y="3669434"/>
            <a:ext cx="2296217" cy="8136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Business Capability</a:t>
            </a:r>
          </a:p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Registration, Permit &amp; License Management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62188" y="3671034"/>
            <a:ext cx="2170535" cy="8136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Business Process</a:t>
            </a:r>
          </a:p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Conduct Natural Resource Use Management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73551" y="3650564"/>
            <a:ext cx="1875147" cy="8136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Business Service</a:t>
            </a:r>
          </a:p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Permits &amp; Licensing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3855934" y="4021992"/>
            <a:ext cx="631587" cy="205338"/>
          </a:xfrm>
          <a:prstGeom prst="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47236" y="3780395"/>
            <a:ext cx="681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Realizes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 rot="10800000">
            <a:off x="6787170" y="4021992"/>
            <a:ext cx="631587" cy="205338"/>
          </a:xfrm>
          <a:prstGeom prst="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2376" y="3780395"/>
            <a:ext cx="681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Realizes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 rot="5400000">
            <a:off x="8095330" y="3185567"/>
            <a:ext cx="631587" cy="205338"/>
          </a:xfrm>
          <a:prstGeom prst="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 rot="5400000">
            <a:off x="2357458" y="3207824"/>
            <a:ext cx="631587" cy="205338"/>
          </a:xfrm>
          <a:prstGeom prst="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81429" y="2283042"/>
            <a:ext cx="115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Value Items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32001" y="5151857"/>
            <a:ext cx="1215454" cy="813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App</a:t>
            </a:r>
          </a:p>
          <a:p>
            <a:pPr algn="ctr"/>
            <a:r>
              <a:rPr lang="en-US" sz="1400" i="1" dirty="0" smtClean="0">
                <a:solidFill>
                  <a:srgbClr val="5B9BD5">
                    <a:lumMod val="75000"/>
                  </a:srgbClr>
                </a:solidFill>
              </a:rPr>
              <a:t>Open Forest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763343" y="5141018"/>
            <a:ext cx="1215454" cy="813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App</a:t>
            </a:r>
          </a:p>
          <a:p>
            <a:pPr algn="ctr"/>
            <a:r>
              <a:rPr lang="en-US" sz="1400" i="1" dirty="0" smtClean="0">
                <a:solidFill>
                  <a:srgbClr val="5B9BD5">
                    <a:lumMod val="75000"/>
                  </a:srgbClr>
                </a:solidFill>
              </a:rPr>
              <a:t>NRM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cxnSp>
        <p:nvCxnSpPr>
          <p:cNvPr id="30" name="Elbow Connector 29"/>
          <p:cNvCxnSpPr>
            <a:stCxn id="27" idx="0"/>
            <a:endCxn id="15" idx="2"/>
          </p:cNvCxnSpPr>
          <p:nvPr/>
        </p:nvCxnSpPr>
        <p:spPr>
          <a:xfrm rot="16200000" flipV="1">
            <a:off x="5681102" y="4451050"/>
            <a:ext cx="656323" cy="723614"/>
          </a:xfrm>
          <a:prstGeom prst="bentConnector3">
            <a:avLst>
              <a:gd name="adj1" fmla="val 5369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0"/>
            <a:endCxn id="15" idx="2"/>
          </p:cNvCxnSpPr>
          <p:nvPr/>
        </p:nvCxnSpPr>
        <p:spPr>
          <a:xfrm rot="5400000" flipH="1" flipV="1">
            <a:off x="5010011" y="4514412"/>
            <a:ext cx="667162" cy="607728"/>
          </a:xfrm>
          <a:prstGeom prst="bentConnector3">
            <a:avLst>
              <a:gd name="adj1" fmla="val 5485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01971" y="481832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Operationalizes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04113" y="3295594"/>
            <a:ext cx="591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Serves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3237" y="3278650"/>
            <a:ext cx="860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Influences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0269906" y="2787131"/>
            <a:ext cx="1215454" cy="545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Recreation Opportunities</a:t>
            </a:r>
            <a:endParaRPr lang="en-US" sz="105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269906" y="3448819"/>
            <a:ext cx="1215454" cy="545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Forest Products</a:t>
            </a:r>
            <a:endParaRPr lang="en-US" sz="105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261806" y="4115393"/>
            <a:ext cx="1215454" cy="545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Forage</a:t>
            </a:r>
            <a:endParaRPr lang="en-US" sz="105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255635" y="4761486"/>
            <a:ext cx="1215454" cy="545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Minerals</a:t>
            </a:r>
            <a:endParaRPr lang="en-US" sz="105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51" name="Left Arrow 50"/>
          <p:cNvSpPr/>
          <p:nvPr/>
        </p:nvSpPr>
        <p:spPr>
          <a:xfrm rot="10800000">
            <a:off x="9403490" y="3977373"/>
            <a:ext cx="757922" cy="205338"/>
          </a:xfrm>
          <a:prstGeom prst="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01126" y="3769009"/>
            <a:ext cx="682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Delivers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096206" y="5151857"/>
            <a:ext cx="1215454" cy="813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App</a:t>
            </a:r>
          </a:p>
          <a:p>
            <a:pPr algn="ctr"/>
            <a:r>
              <a:rPr lang="en-US" sz="1400" i="1" dirty="0" smtClean="0">
                <a:solidFill>
                  <a:srgbClr val="5B9BD5">
                    <a:lumMod val="75000"/>
                  </a:srgbClr>
                </a:solidFill>
              </a:rPr>
              <a:t>Rec.gov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102963" y="5141018"/>
            <a:ext cx="1215454" cy="813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App</a:t>
            </a:r>
          </a:p>
          <a:p>
            <a:pPr algn="ctr"/>
            <a:r>
              <a:rPr lang="en-US" sz="1400" i="1" dirty="0" smtClean="0">
                <a:solidFill>
                  <a:srgbClr val="5B9BD5">
                    <a:lumMod val="75000"/>
                  </a:srgbClr>
                </a:solidFill>
              </a:rPr>
              <a:t>Local Solutions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cxnSp>
        <p:nvCxnSpPr>
          <p:cNvPr id="39" name="Elbow Connector 38"/>
          <p:cNvCxnSpPr>
            <a:stCxn id="37" idx="0"/>
            <a:endCxn id="15" idx="2"/>
          </p:cNvCxnSpPr>
          <p:nvPr/>
        </p:nvCxnSpPr>
        <p:spPr>
          <a:xfrm rot="5400000" flipH="1" flipV="1">
            <a:off x="4342113" y="3846515"/>
            <a:ext cx="667162" cy="1943523"/>
          </a:xfrm>
          <a:prstGeom prst="bentConnector3">
            <a:avLst>
              <a:gd name="adj1" fmla="val 55711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8" idx="0"/>
            <a:endCxn id="15" idx="2"/>
          </p:cNvCxnSpPr>
          <p:nvPr/>
        </p:nvCxnSpPr>
        <p:spPr>
          <a:xfrm rot="16200000" flipV="1">
            <a:off x="6350912" y="3781240"/>
            <a:ext cx="656323" cy="2063234"/>
          </a:xfrm>
          <a:prstGeom prst="bentConnector3">
            <a:avLst>
              <a:gd name="adj1" fmla="val 54354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6082638" y="2239385"/>
            <a:ext cx="959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Value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Recipient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67806"/>
            <a:ext cx="12192000" cy="4996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prstClr val="white"/>
                </a:solidFill>
              </a:rPr>
              <a:t>USDA Forest Service</a:t>
            </a:r>
            <a:r>
              <a:rPr lang="en-US" sz="2400" i="1" dirty="0">
                <a:solidFill>
                  <a:prstClr val="white"/>
                </a:solidFill>
              </a:rPr>
              <a:t> </a:t>
            </a:r>
            <a:r>
              <a:rPr lang="en-US" sz="2400" i="1" dirty="0" smtClean="0">
                <a:solidFill>
                  <a:prstClr val="white"/>
                </a:solidFill>
              </a:rPr>
              <a:t>– NFS RIM &amp; CIO SPIMA</a:t>
            </a:r>
            <a:endParaRPr lang="en-US" sz="2400" i="1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6350"/>
            <a:ext cx="490194" cy="53104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3536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Roadmaps for Incremental Change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55" y="2337981"/>
            <a:ext cx="4075290" cy="31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092" y="123569"/>
            <a:ext cx="11986054" cy="51898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Registration, Permit &amp; License Management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092" y="1861753"/>
            <a:ext cx="11986054" cy="345989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IMPLEMENTATION ROADMAP (Capability Increments)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091" y="5362631"/>
            <a:ext cx="4242485" cy="1405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Performance Measures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Number of Permits Issued via Open Forest vs current channels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Permit Administration Time Saved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Application Performance </a:t>
            </a:r>
            <a:r>
              <a:rPr lang="en-US" sz="1200" dirty="0" smtClean="0"/>
              <a:t>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Feedback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349577" y="733167"/>
            <a:ext cx="5338120" cy="10379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Business Outcomes (Value)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Increase customer service through electronic permitting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Increase efficiency of land use and authorization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Increase capacity to deliver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Increase efficiency of mineral authorization and access processes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9819503" y="733168"/>
            <a:ext cx="2273642" cy="10379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Private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USDA Partners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14749" y="5361801"/>
            <a:ext cx="1111636" cy="1424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Risk Level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07092" y="733167"/>
            <a:ext cx="4110678" cy="1037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National Priorities (Goals)</a:t>
            </a:r>
          </a:p>
          <a:p>
            <a:pPr algn="ctr"/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Deliver Remarkable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401" y="701587"/>
            <a:ext cx="432744" cy="4327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95" y="773951"/>
            <a:ext cx="299766" cy="29976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566995" y="5861768"/>
            <a:ext cx="226423" cy="21771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566995" y="6170100"/>
            <a:ext cx="226423" cy="21771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66994" y="6478432"/>
            <a:ext cx="226423" cy="21771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93417" y="5801782"/>
            <a:ext cx="52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9766511" y="610968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Medium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9766511" y="6418012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28" y="6415558"/>
            <a:ext cx="371205" cy="3712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60521" y="2555790"/>
            <a:ext cx="2644818" cy="440960"/>
          </a:xfrm>
          <a:prstGeom prst="rect">
            <a:avLst/>
          </a:prstGeom>
          <a:solidFill>
            <a:srgbClr val="9E5ECE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Scale-up Open Forest app to include new Forests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05338" y="3118262"/>
            <a:ext cx="5289635" cy="440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Open Forest to integrate new permitting capabilities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60520" y="2228340"/>
            <a:ext cx="2644818" cy="290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05338" y="2228340"/>
            <a:ext cx="2644818" cy="290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50155" y="2228340"/>
            <a:ext cx="2644818" cy="290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488611" y="5362631"/>
            <a:ext cx="1922516" cy="1424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Status of Initiative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7604353" y="5750146"/>
            <a:ext cx="1721770" cy="297674"/>
          </a:xfrm>
          <a:prstGeom prst="rect">
            <a:avLst/>
          </a:prstGeom>
          <a:solidFill>
            <a:srgbClr val="E9DBF5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 Progress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04353" y="6102921"/>
            <a:ext cx="1721770" cy="297674"/>
          </a:xfrm>
          <a:prstGeom prst="rect">
            <a:avLst/>
          </a:prstGeom>
          <a:solidFill>
            <a:srgbClr val="9E5ECE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Committed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04353" y="6441474"/>
            <a:ext cx="1721770" cy="2976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Forecast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838" y="1915369"/>
            <a:ext cx="1584960" cy="28275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Responsible Orgs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467697" y="1909369"/>
            <a:ext cx="1584960" cy="28275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Deliverables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947" y="2514660"/>
            <a:ext cx="153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National Forest System</a:t>
            </a:r>
            <a:endParaRPr lang="en-US" sz="1400" dirty="0"/>
          </a:p>
        </p:txBody>
      </p:sp>
      <p:sp>
        <p:nvSpPr>
          <p:cNvPr id="44" name="Right Arrow 43"/>
          <p:cNvSpPr/>
          <p:nvPr/>
        </p:nvSpPr>
        <p:spPr>
          <a:xfrm>
            <a:off x="4741028" y="2624415"/>
            <a:ext cx="5614155" cy="303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60739" y="2667413"/>
            <a:ext cx="226423" cy="2177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408741" y="2560827"/>
            <a:ext cx="1630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Open Forest leveraged by additional field units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>
            <a:off x="4452030" y="5368034"/>
            <a:ext cx="2932959" cy="1405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IR Segment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Enterprise ePermit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Natural Resource Manager</a:t>
            </a:r>
          </a:p>
          <a:p>
            <a:endParaRPr lang="en-US" sz="16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48" name="Right Arrow 47"/>
          <p:cNvSpPr/>
          <p:nvPr/>
        </p:nvSpPr>
        <p:spPr>
          <a:xfrm>
            <a:off x="10034672" y="3147251"/>
            <a:ext cx="320511" cy="303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704321" y="2624415"/>
            <a:ext cx="320511" cy="303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415812" y="3002132"/>
            <a:ext cx="16308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Open Forest can process many permit types for selected field units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119947" y="3064083"/>
            <a:ext cx="1533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National Forest system</a:t>
            </a:r>
            <a:endParaRPr lang="en-US" sz="1400" dirty="0"/>
          </a:p>
        </p:txBody>
      </p:sp>
      <p:sp>
        <p:nvSpPr>
          <p:cNvPr id="53" name="Right Arrow 52"/>
          <p:cNvSpPr/>
          <p:nvPr/>
        </p:nvSpPr>
        <p:spPr>
          <a:xfrm>
            <a:off x="1702147" y="3166052"/>
            <a:ext cx="2942562" cy="303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718801" y="3211665"/>
            <a:ext cx="226423" cy="21771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24" y="5555856"/>
            <a:ext cx="858079" cy="9832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39" y="6492515"/>
            <a:ext cx="533491" cy="224733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060520" y="3677728"/>
            <a:ext cx="7934453" cy="440960"/>
          </a:xfrm>
          <a:prstGeom prst="rect">
            <a:avLst/>
          </a:prstGeom>
          <a:solidFill>
            <a:srgbClr val="E9DBF5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Modernize Special Uses Data System (SUDS)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10034672" y="3746353"/>
            <a:ext cx="320511" cy="303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415812" y="3682765"/>
            <a:ext cx="1630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New SUDS app, Special Uses processes improved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119947" y="3636598"/>
            <a:ext cx="1533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National Forest system</a:t>
            </a:r>
            <a:endParaRPr lang="en-US" sz="1400" dirty="0"/>
          </a:p>
        </p:txBody>
      </p:sp>
      <p:sp>
        <p:nvSpPr>
          <p:cNvPr id="62" name="Right Arrow 61"/>
          <p:cNvSpPr/>
          <p:nvPr/>
        </p:nvSpPr>
        <p:spPr>
          <a:xfrm>
            <a:off x="1702147" y="3746353"/>
            <a:ext cx="322685" cy="303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718801" y="3789351"/>
            <a:ext cx="226423" cy="21771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53449" y="4264272"/>
            <a:ext cx="7934453" cy="440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Develop streamlined approach for handling expired permits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10027601" y="4332897"/>
            <a:ext cx="320511" cy="303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408741" y="4184670"/>
            <a:ext cx="16308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Standard processes, templates for decision making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112876" y="4223142"/>
            <a:ext cx="1533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National Forest system</a:t>
            </a:r>
            <a:endParaRPr lang="en-US" sz="1400" dirty="0"/>
          </a:p>
        </p:txBody>
      </p:sp>
      <p:sp>
        <p:nvSpPr>
          <p:cNvPr id="69" name="Right Arrow 68"/>
          <p:cNvSpPr/>
          <p:nvPr/>
        </p:nvSpPr>
        <p:spPr>
          <a:xfrm>
            <a:off x="1695076" y="4332897"/>
            <a:ext cx="322685" cy="303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711730" y="4375895"/>
            <a:ext cx="226423" cy="21771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57800" y="4799855"/>
            <a:ext cx="7934453" cy="440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Develop streamlined approach for mineral leasing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ight Arrow 71"/>
          <p:cNvSpPr/>
          <p:nvPr/>
        </p:nvSpPr>
        <p:spPr>
          <a:xfrm>
            <a:off x="10031952" y="4868480"/>
            <a:ext cx="320511" cy="303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413092" y="4894428"/>
            <a:ext cx="1630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Standard processes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117227" y="4758725"/>
            <a:ext cx="1533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National Forest system</a:t>
            </a:r>
            <a:endParaRPr lang="en-US" sz="1400" dirty="0"/>
          </a:p>
        </p:txBody>
      </p:sp>
      <p:sp>
        <p:nvSpPr>
          <p:cNvPr id="75" name="Right Arrow 74"/>
          <p:cNvSpPr/>
          <p:nvPr/>
        </p:nvSpPr>
        <p:spPr>
          <a:xfrm>
            <a:off x="1699427" y="4868480"/>
            <a:ext cx="322685" cy="303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716081" y="4911478"/>
            <a:ext cx="226423" cy="21771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8685918">
            <a:off x="-275436" y="319382"/>
            <a:ext cx="16929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DRAFT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992" y="755437"/>
            <a:ext cx="357111" cy="37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7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3" grpId="0" animBg="1"/>
      <p:bldP spid="17" grpId="0" animBg="1"/>
      <p:bldP spid="18" grpId="0" animBg="1"/>
      <p:bldP spid="5" grpId="0"/>
      <p:bldP spid="22" grpId="0"/>
      <p:bldP spid="24" grpId="0"/>
      <p:bldP spid="10" grpId="0" animBg="1"/>
      <p:bldP spid="29" grpId="0" animBg="1"/>
      <p:bldP spid="11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13" grpId="0" animBg="1"/>
      <p:bldP spid="43" grpId="0" animBg="1"/>
      <p:bldP spid="14" grpId="0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/>
      <p:bldP spid="52" grpId="0"/>
      <p:bldP spid="53" grpId="0" animBg="1"/>
      <p:bldP spid="66" grpId="0" animBg="1"/>
      <p:bldP spid="51" grpId="0" animBg="1"/>
      <p:bldP spid="59" grpId="0" animBg="1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5" grpId="0" animBg="1"/>
      <p:bldP spid="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67806"/>
            <a:ext cx="12192000" cy="4996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prstClr val="white"/>
                </a:solidFill>
              </a:rPr>
              <a:t>USDA Forest Service</a:t>
            </a:r>
            <a:r>
              <a:rPr lang="en-US" sz="2400" i="1" dirty="0">
                <a:solidFill>
                  <a:prstClr val="white"/>
                </a:solidFill>
              </a:rPr>
              <a:t> </a:t>
            </a:r>
            <a:r>
              <a:rPr lang="en-US" sz="2400" i="1" dirty="0" smtClean="0">
                <a:solidFill>
                  <a:prstClr val="white"/>
                </a:solidFill>
              </a:rPr>
              <a:t>– NFS RIM &amp; CIO SPIMA</a:t>
            </a:r>
            <a:endParaRPr lang="en-US" sz="2400" i="1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6350"/>
            <a:ext cx="490194" cy="53104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CBP moves us in the direction of managing a portfolio of </a:t>
            </a:r>
            <a:r>
              <a:rPr lang="en-US" dirty="0" smtClean="0">
                <a:solidFill>
                  <a:srgbClr val="FF0000"/>
                </a:solidFill>
              </a:rPr>
              <a:t>capabilities and value streams </a:t>
            </a:r>
            <a:r>
              <a:rPr lang="en-US" dirty="0" smtClean="0"/>
              <a:t>rather than IT projects from the bottom up.</a:t>
            </a:r>
          </a:p>
          <a:p>
            <a:r>
              <a:rPr lang="en-US" dirty="0" smtClean="0"/>
              <a:t>Critical for agile development!</a:t>
            </a:r>
          </a:p>
          <a:p>
            <a:pPr lvl="1"/>
            <a:r>
              <a:rPr lang="en-US" dirty="0" smtClean="0"/>
              <a:t>Agile and CBP bring significant benefits via a mixture of organizational agility and solid strategic decision making. </a:t>
            </a:r>
          </a:p>
          <a:p>
            <a:pPr lvl="1"/>
            <a:r>
              <a:rPr lang="en-US" dirty="0" smtClean="0"/>
              <a:t>Use cases for CBP (i.e. new approach to EA)</a:t>
            </a:r>
          </a:p>
          <a:p>
            <a:pPr lvl="2"/>
            <a:r>
              <a:rPr lang="en-US" dirty="0" smtClean="0"/>
              <a:t>Prioritization based on real business value</a:t>
            </a:r>
          </a:p>
          <a:p>
            <a:pPr lvl="2"/>
            <a:r>
              <a:rPr lang="en-US" dirty="0" smtClean="0"/>
              <a:t>Documentation of non-functional requirements (standards, scalability, strategy, etc.)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Creation of portfolio epics and value streams that guide product management</a:t>
            </a:r>
          </a:p>
          <a:p>
            <a:pPr lvl="2"/>
            <a:r>
              <a:rPr lang="en-US" dirty="0" smtClean="0"/>
              <a:t>On demand architecture for agile teams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2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646"/>
            <a:ext cx="1051560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>
                  <a:solidFill>
                    <a:sysClr val="windowText" lastClr="000000"/>
                  </a:solidFill>
                </a:ln>
              </a:rPr>
              <a:t>What is a business capability?</a:t>
            </a:r>
            <a:endParaRPr lang="en-US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20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business capability</a:t>
            </a:r>
          </a:p>
          <a:p>
            <a:pPr lvl="1"/>
            <a:r>
              <a:rPr lang="en-US" dirty="0" smtClean="0"/>
              <a:t>“A capability is a particular ability or capacity that a business may possess or exchange to achieve a specific purpose or outcome”</a:t>
            </a:r>
          </a:p>
          <a:p>
            <a:pPr lvl="1"/>
            <a:r>
              <a:rPr lang="en-US" dirty="0" smtClean="0"/>
              <a:t>It’s WHAT we do to fulfill the mission of USDA/USFS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67806"/>
            <a:ext cx="12192000" cy="4996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prstClr val="white"/>
                </a:solidFill>
              </a:rPr>
              <a:t>USDA Forest Service</a:t>
            </a:r>
            <a:r>
              <a:rPr lang="en-US" sz="2400" i="1" dirty="0">
                <a:solidFill>
                  <a:prstClr val="white"/>
                </a:solidFill>
              </a:rPr>
              <a:t> </a:t>
            </a:r>
            <a:r>
              <a:rPr lang="en-US" sz="2400" i="1" dirty="0" smtClean="0">
                <a:solidFill>
                  <a:prstClr val="white"/>
                </a:solidFill>
              </a:rPr>
              <a:t>– NFS RIM &amp; CIO SPIMA</a:t>
            </a:r>
            <a:endParaRPr lang="en-US" sz="2400" i="1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6350"/>
            <a:ext cx="490194" cy="53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67806"/>
            <a:ext cx="12192000" cy="4996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prstClr val="white"/>
                </a:solidFill>
              </a:rPr>
              <a:t>USDA Forest Service</a:t>
            </a:r>
            <a:r>
              <a:rPr lang="en-US" sz="2400" i="1" dirty="0">
                <a:solidFill>
                  <a:prstClr val="white"/>
                </a:solidFill>
              </a:rPr>
              <a:t> </a:t>
            </a:r>
            <a:r>
              <a:rPr lang="en-US" sz="2400" i="1" dirty="0" smtClean="0">
                <a:solidFill>
                  <a:prstClr val="white"/>
                </a:solidFill>
              </a:rPr>
              <a:t>– NFS RIM &amp; CIO SPIMA</a:t>
            </a:r>
            <a:endParaRPr lang="en-US" sz="2400" i="1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6350"/>
            <a:ext cx="490194" cy="531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6F921C8-F181-46C3-B5FC-CFC66AD5E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23" y="166134"/>
            <a:ext cx="9420464" cy="60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646"/>
            <a:ext cx="1051560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>
                  <a:solidFill>
                    <a:sysClr val="windowText" lastClr="000000"/>
                  </a:solidFill>
                </a:ln>
              </a:rPr>
              <a:t>Why plan around business capabilities?</a:t>
            </a:r>
            <a:endParaRPr lang="en-US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209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CBP is a technique for planning investments in </a:t>
            </a:r>
            <a:r>
              <a:rPr lang="en-US" dirty="0" smtClean="0">
                <a:solidFill>
                  <a:srgbClr val="FF0000"/>
                </a:solidFill>
              </a:rPr>
              <a:t>capabilities that contribute to realizing the Agency’s strategy</a:t>
            </a:r>
            <a:endParaRPr lang="en-US" dirty="0" smtClean="0"/>
          </a:p>
          <a:p>
            <a:r>
              <a:rPr lang="en-US" dirty="0" smtClean="0"/>
              <a:t>Bridge the gap b/w business strategy and project portfolio management</a:t>
            </a:r>
          </a:p>
          <a:p>
            <a:r>
              <a:rPr lang="en-US" dirty="0" smtClean="0"/>
              <a:t>Focus on </a:t>
            </a:r>
            <a:r>
              <a:rPr lang="en-US" u="sng" dirty="0" smtClean="0"/>
              <a:t>business outcomes</a:t>
            </a:r>
            <a:r>
              <a:rPr lang="en-US" dirty="0" smtClean="0"/>
              <a:t> and </a:t>
            </a:r>
            <a:r>
              <a:rPr lang="en-US" u="sng" dirty="0" smtClean="0"/>
              <a:t>value</a:t>
            </a:r>
            <a:r>
              <a:rPr lang="en-US" dirty="0" smtClean="0"/>
              <a:t> (compliments traditional PPM)</a:t>
            </a:r>
            <a:endParaRPr lang="en-US" u="sng" dirty="0" smtClean="0"/>
          </a:p>
          <a:p>
            <a:r>
              <a:rPr lang="en-US" dirty="0" smtClean="0"/>
              <a:t>CBP helps answer…</a:t>
            </a:r>
          </a:p>
          <a:p>
            <a:pPr lvl="1"/>
            <a:r>
              <a:rPr lang="en-US" dirty="0" smtClean="0"/>
              <a:t>Are we doing the right things?</a:t>
            </a:r>
          </a:p>
          <a:p>
            <a:pPr lvl="1"/>
            <a:r>
              <a:rPr lang="en-US" dirty="0" smtClean="0"/>
              <a:t>Are we doing them the right way?</a:t>
            </a:r>
          </a:p>
          <a:p>
            <a:pPr lvl="1"/>
            <a:r>
              <a:rPr lang="en-US" dirty="0" smtClean="0"/>
              <a:t>Are we getting them done?</a:t>
            </a:r>
          </a:p>
          <a:p>
            <a:pPr lvl="1"/>
            <a:r>
              <a:rPr lang="en-US" dirty="0" smtClean="0"/>
              <a:t>Are we getting the benefits?</a:t>
            </a:r>
          </a:p>
          <a:p>
            <a:r>
              <a:rPr lang="en-US" dirty="0" smtClean="0"/>
              <a:t>Helps satisfy TBM requirements!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67806"/>
            <a:ext cx="12192000" cy="4996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prstClr val="white"/>
                </a:solidFill>
              </a:rPr>
              <a:t>USDA Forest Service</a:t>
            </a:r>
            <a:r>
              <a:rPr lang="en-US" sz="2400" i="1" dirty="0">
                <a:solidFill>
                  <a:prstClr val="white"/>
                </a:solidFill>
              </a:rPr>
              <a:t> </a:t>
            </a:r>
            <a:r>
              <a:rPr lang="en-US" sz="2400" i="1" dirty="0" smtClean="0">
                <a:solidFill>
                  <a:prstClr val="white"/>
                </a:solidFill>
              </a:rPr>
              <a:t>– NFS RIM &amp; CIO SPIMA</a:t>
            </a:r>
            <a:endParaRPr lang="en-US" sz="2400" i="1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6350"/>
            <a:ext cx="490194" cy="53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5" b="8869"/>
          <a:stretch/>
        </p:blipFill>
        <p:spPr>
          <a:xfrm>
            <a:off x="2078288" y="1325563"/>
            <a:ext cx="8572500" cy="468309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CBP is like a game of chess</a:t>
            </a:r>
            <a:br>
              <a:rPr lang="en-US" dirty="0" smtClean="0"/>
            </a:br>
            <a:r>
              <a:rPr lang="en-US" sz="1800" dirty="0" smtClean="0"/>
              <a:t>Trying to make the most strategic </a:t>
            </a:r>
            <a:r>
              <a:rPr lang="en-US" sz="1800" u="sng" dirty="0" smtClean="0"/>
              <a:t>incremental</a:t>
            </a:r>
            <a:r>
              <a:rPr lang="en-US" sz="1800" dirty="0" smtClean="0"/>
              <a:t> moves based on what is known of the current situation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6235262" y="5669698"/>
            <a:ext cx="584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Pivot from traditional approach to EA roadmaps!</a:t>
            </a:r>
          </a:p>
          <a:p>
            <a:r>
              <a:rPr lang="en-US" i="1" dirty="0" smtClean="0">
                <a:solidFill>
                  <a:srgbClr val="00B0F0"/>
                </a:solidFill>
              </a:rPr>
              <a:t>Move forward from current state instead of “back-casting” from ideal future state.</a:t>
            </a:r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704"/>
          <a:stretch/>
        </p:blipFill>
        <p:spPr>
          <a:xfrm>
            <a:off x="1589522" y="1333978"/>
            <a:ext cx="9654753" cy="48590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7490" y="6351293"/>
            <a:ext cx="101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successfully plan around capabilities, they must be managed with respect to increments &amp; dimensions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14799" y="171368"/>
            <a:ext cx="4256117" cy="5765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USFS Business Strategy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17672" y="806335"/>
            <a:ext cx="0" cy="527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17672" y="871021"/>
            <a:ext cx="22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Manages and Creates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69298" y="2306352"/>
            <a:ext cx="119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Consists of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77570" y="3076486"/>
            <a:ext cx="769122" cy="41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Portfolio Backlog Items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175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67806"/>
            <a:ext cx="12192000" cy="4996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prstClr val="white"/>
                </a:solidFill>
              </a:rPr>
              <a:t>USDA Forest Service</a:t>
            </a:r>
            <a:r>
              <a:rPr lang="en-US" sz="2400" i="1" dirty="0">
                <a:solidFill>
                  <a:prstClr val="white"/>
                </a:solidFill>
              </a:rPr>
              <a:t> </a:t>
            </a:r>
            <a:r>
              <a:rPr lang="en-US" sz="2400" i="1" dirty="0" smtClean="0">
                <a:solidFill>
                  <a:prstClr val="white"/>
                </a:solidFill>
              </a:rPr>
              <a:t>– NFS RIM &amp; CIO SPIMA</a:t>
            </a:r>
            <a:endParaRPr lang="en-US" sz="2400" i="1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6350"/>
            <a:ext cx="490194" cy="53104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Aligning to Business Outcomes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90" y="1964197"/>
            <a:ext cx="3832619" cy="38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24" y="145317"/>
            <a:ext cx="10515600" cy="830629"/>
          </a:xfrm>
        </p:spPr>
        <p:txBody>
          <a:bodyPr/>
          <a:lstStyle/>
          <a:p>
            <a:r>
              <a:rPr lang="en-US" dirty="0" smtClean="0"/>
              <a:t>Are we doing the right things?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24" y="1133852"/>
            <a:ext cx="11243529" cy="56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84" y="92563"/>
            <a:ext cx="10515600" cy="1015267"/>
          </a:xfrm>
        </p:spPr>
        <p:txBody>
          <a:bodyPr/>
          <a:lstStyle/>
          <a:p>
            <a:r>
              <a:rPr lang="en-US" dirty="0" smtClean="0"/>
              <a:t>Are we doing them the right way?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43" y="1107830"/>
            <a:ext cx="10283623" cy="55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5C69F2F4-85AA-47DD-A78F-A39358364E15}" vid="{444D9528-14FA-49AB-A579-CA911A5F395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1273</Words>
  <Application>Microsoft Office PowerPoint</Application>
  <PresentationFormat>Widescreen</PresentationFormat>
  <Paragraphs>250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Wingdings</vt:lpstr>
      <vt:lpstr>Office Theme</vt:lpstr>
      <vt:lpstr>Theme2</vt:lpstr>
      <vt:lpstr>Agenda</vt:lpstr>
      <vt:lpstr>What is a business capability?</vt:lpstr>
      <vt:lpstr>PowerPoint Presentation</vt:lpstr>
      <vt:lpstr>Why plan around business capabilities?</vt:lpstr>
      <vt:lpstr>CBP is like a game of chess Trying to make the most strategic incremental moves based on what is known of the current situation</vt:lpstr>
      <vt:lpstr>PowerPoint Presentation</vt:lpstr>
      <vt:lpstr>Aligning to Business Outcomes</vt:lpstr>
      <vt:lpstr>Are we doing the right things?</vt:lpstr>
      <vt:lpstr>Are we doing them the right way?</vt:lpstr>
      <vt:lpstr>PowerPoint Presentation</vt:lpstr>
      <vt:lpstr>PowerPoint Presentation</vt:lpstr>
      <vt:lpstr>Value Delivery and Business Capability Planning Connecting Prioritized Outcomes, Business Capabilities, Services and Products</vt:lpstr>
      <vt:lpstr>Roadmaps for Incremental Change</vt:lpstr>
      <vt:lpstr>PowerPoint Presentation</vt:lpstr>
      <vt:lpstr>In Summary</vt:lpstr>
    </vt:vector>
  </TitlesOfParts>
  <Company>U. S. Forest Service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Sadak, Marcus L -FS</dc:creator>
  <cp:lastModifiedBy>Sadak, Marcus L -FS</cp:lastModifiedBy>
  <cp:revision>169</cp:revision>
  <cp:lastPrinted>2019-01-29T18:51:53Z</cp:lastPrinted>
  <dcterms:created xsi:type="dcterms:W3CDTF">2018-12-04T12:46:57Z</dcterms:created>
  <dcterms:modified xsi:type="dcterms:W3CDTF">2019-11-05T19:32:37Z</dcterms:modified>
</cp:coreProperties>
</file>