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8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94434" autoAdjust="0"/>
  </p:normalViewPr>
  <p:slideViewPr>
    <p:cSldViewPr snapToGrid="0">
      <p:cViewPr varScale="1">
        <p:scale>
          <a:sx n="122" d="100"/>
          <a:sy n="122" d="100"/>
        </p:scale>
        <p:origin x="6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1521-B887-4F26-A2FF-58D4D5EBC1AA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27B6D-32C8-4107-B12D-B23726049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C432E-3752-4402-B36E-7C659DF6341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597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business model describes the rationale of how an organization creates, delivers, and captures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27B6D-32C8-4107-B12D-B237260497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2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1E9DB-23CF-47CE-A24F-7560B3BAF4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12065-6F2B-4DB8-9D18-0BE4DFF2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6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825617" y="5683761"/>
            <a:ext cx="5688176" cy="9385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Technology Component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15322" y="5781116"/>
            <a:ext cx="4486031" cy="480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Data Component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69545" y="1852092"/>
            <a:ext cx="3255256" cy="139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07380" y="1855738"/>
            <a:ext cx="3424621" cy="139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53279" y="2261834"/>
            <a:ext cx="109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Strategic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Leadership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07380" y="3323507"/>
            <a:ext cx="8917424" cy="1562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-161713" y="3729604"/>
            <a:ext cx="152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Implementation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Leadership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7377" y="4951388"/>
            <a:ext cx="8917424" cy="1736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45778" y="5481725"/>
            <a:ext cx="1106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Operations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Leadership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38265" y="2283041"/>
            <a:ext cx="1716474" cy="3400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14" y="238521"/>
            <a:ext cx="1149044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Value Delivery and Business Capability Planning</a:t>
            </a:r>
            <a:br>
              <a:rPr lang="en-US" dirty="0"/>
            </a:br>
            <a:r>
              <a:rPr lang="en-US" sz="2700" dirty="0">
                <a:solidFill>
                  <a:schemeClr val="accent5">
                    <a:lumMod val="75000"/>
                  </a:schemeClr>
                </a:solidFill>
              </a:rPr>
              <a:t>Connecting Prioritized Outcomes, Business Capabilities, Services and Products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00385" y="2150907"/>
            <a:ext cx="3014420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GOAL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Deliver Remarkable Customer Service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934" y="2224854"/>
            <a:ext cx="260143" cy="26014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797366" y="2147520"/>
            <a:ext cx="3014420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USDA Customers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(Public, Private Industry, Partners)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18" y="2165832"/>
            <a:ext cx="432744" cy="43274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525144" y="3669434"/>
            <a:ext cx="2296217" cy="813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Business Capability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Registration, Permit &amp; License Management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62188" y="3671034"/>
            <a:ext cx="2170535" cy="81366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Value Stream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Enable Forest Access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73551" y="3650564"/>
            <a:ext cx="1875147" cy="813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Business Service</a:t>
            </a:r>
          </a:p>
          <a:p>
            <a:pPr algn="ctr"/>
            <a:r>
              <a:rPr lang="en-US" sz="1400" i="1" dirty="0" smtClean="0">
                <a:solidFill>
                  <a:srgbClr val="FF0000"/>
                </a:solidFill>
              </a:rPr>
              <a:t>Permits &amp; Licensing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10800000">
            <a:off x="3884098" y="4021992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96718" y="3607141"/>
            <a:ext cx="672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Invoked</a:t>
            </a:r>
          </a:p>
          <a:p>
            <a:r>
              <a:rPr lang="en-US" sz="1200" dirty="0" smtClean="0">
                <a:solidFill>
                  <a:prstClr val="black"/>
                </a:solidFill>
              </a:rPr>
              <a:t>By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0800000">
            <a:off x="6787170" y="4021992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85284" y="3764627"/>
            <a:ext cx="760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Produces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 rot="5400000">
            <a:off x="8095330" y="3185567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16200000">
            <a:off x="2357458" y="3207824"/>
            <a:ext cx="631587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99975" y="2368340"/>
            <a:ext cx="115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Value Items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432001" y="5151857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Open Forest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63343" y="5141018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NRM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cxnSp>
        <p:nvCxnSpPr>
          <p:cNvPr id="30" name="Elbow Connector 29"/>
          <p:cNvCxnSpPr>
            <a:stCxn id="15" idx="2"/>
            <a:endCxn id="27" idx="0"/>
          </p:cNvCxnSpPr>
          <p:nvPr/>
        </p:nvCxnSpPr>
        <p:spPr>
          <a:xfrm rot="16200000" flipH="1">
            <a:off x="5681102" y="4451049"/>
            <a:ext cx="656323" cy="723614"/>
          </a:xfrm>
          <a:prstGeom prst="bentConnector3">
            <a:avLst>
              <a:gd name="adj1" fmla="val 4166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5" idx="2"/>
            <a:endCxn id="26" idx="0"/>
          </p:cNvCxnSpPr>
          <p:nvPr/>
        </p:nvCxnSpPr>
        <p:spPr>
          <a:xfrm rot="5400000">
            <a:off x="5010011" y="4514412"/>
            <a:ext cx="667162" cy="607728"/>
          </a:xfrm>
          <a:prstGeom prst="bentConnector3">
            <a:avLst>
              <a:gd name="adj1" fmla="val 418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43609" y="4489839"/>
            <a:ext cx="1388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Operationalized By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11123" y="3334595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Serves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75773" y="2970137"/>
            <a:ext cx="111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Achieved Thru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269906" y="2787131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Recreation Opportunities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0269906" y="3448819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Forest Products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261806" y="4115393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Forage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0255635" y="4761486"/>
            <a:ext cx="1215454" cy="545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Minerals</a:t>
            </a:r>
            <a:endParaRPr lang="en-US" sz="105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9403490" y="3977373"/>
            <a:ext cx="757922" cy="205338"/>
          </a:xfrm>
          <a:prstGeom prst="lef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301126" y="3769009"/>
            <a:ext cx="682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Delivers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096206" y="5151857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Rec.gov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102963" y="5141018"/>
            <a:ext cx="1215454" cy="8136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App</a:t>
            </a:r>
          </a:p>
          <a:p>
            <a:pPr algn="ctr"/>
            <a:r>
              <a:rPr lang="en-US" sz="1400" i="1" dirty="0" smtClean="0">
                <a:solidFill>
                  <a:srgbClr val="5B9BD5">
                    <a:lumMod val="75000"/>
                  </a:srgbClr>
                </a:solidFill>
              </a:rPr>
              <a:t>Local Solutions</a:t>
            </a:r>
            <a:endParaRPr lang="en-US" sz="1400" i="1" dirty="0">
              <a:solidFill>
                <a:srgbClr val="5B9BD5">
                  <a:lumMod val="75000"/>
                </a:srgbClr>
              </a:solidFill>
            </a:endParaRPr>
          </a:p>
        </p:txBody>
      </p:sp>
      <p:cxnSp>
        <p:nvCxnSpPr>
          <p:cNvPr id="39" name="Elbow Connector 38"/>
          <p:cNvCxnSpPr>
            <a:stCxn id="15" idx="2"/>
            <a:endCxn id="37" idx="0"/>
          </p:cNvCxnSpPr>
          <p:nvPr/>
        </p:nvCxnSpPr>
        <p:spPr>
          <a:xfrm rot="5400000">
            <a:off x="4342114" y="3846515"/>
            <a:ext cx="667162" cy="1943523"/>
          </a:xfrm>
          <a:prstGeom prst="bentConnector3">
            <a:avLst>
              <a:gd name="adj1" fmla="val 4062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2"/>
            <a:endCxn id="38" idx="0"/>
          </p:cNvCxnSpPr>
          <p:nvPr/>
        </p:nvCxnSpPr>
        <p:spPr>
          <a:xfrm rot="16200000" flipH="1">
            <a:off x="6350912" y="3781239"/>
            <a:ext cx="656323" cy="2063234"/>
          </a:xfrm>
          <a:prstGeom prst="bentConnector3">
            <a:avLst>
              <a:gd name="adj1" fmla="val 4166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583139" y="1813122"/>
            <a:ext cx="165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Value Recipient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10" r="791" b="2865"/>
          <a:stretch/>
        </p:blipFill>
        <p:spPr>
          <a:xfrm>
            <a:off x="633046" y="114301"/>
            <a:ext cx="10858499" cy="6626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01176" y="875426"/>
            <a:ext cx="1846385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Public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124700" y="5172807"/>
            <a:ext cx="1846385" cy="24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Cost Recovery Fees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7310806" y="872758"/>
            <a:ext cx="1846385" cy="35169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Self-Service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7302829" y="1268170"/>
            <a:ext cx="1846385" cy="35169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Personal Assistance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5131379" y="793102"/>
            <a:ext cx="1846385" cy="26264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Enable Forest Access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5139102" y="2521541"/>
            <a:ext cx="1846385" cy="3516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Permit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39101" y="2927274"/>
            <a:ext cx="1846385" cy="3516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Term Permit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39100" y="3333007"/>
            <a:ext cx="1846385" cy="3516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Temporary Permit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03963" y="3641586"/>
            <a:ext cx="1846385" cy="217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Infrastructure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3003967" y="4163772"/>
            <a:ext cx="1846385" cy="2348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Financial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003963" y="4437829"/>
            <a:ext cx="1846385" cy="216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Information Technology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003963" y="3901035"/>
            <a:ext cx="1846385" cy="2203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Human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785900" y="1480862"/>
            <a:ext cx="1932202" cy="2588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Department of Agriculture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785899" y="879371"/>
            <a:ext cx="1932203" cy="2588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General Services Agency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81317" y="1175431"/>
            <a:ext cx="1940788" cy="268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18F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2317488" y="5201828"/>
            <a:ext cx="2448732" cy="3516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Fixed Costs (Salaries, Rent, IR Segments, etc.)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2313327" y="5604933"/>
            <a:ext cx="2448732" cy="3378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Variable Costs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7302828" y="4669093"/>
            <a:ext cx="1846385" cy="2407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One-Off Solutions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7310806" y="3905705"/>
            <a:ext cx="1846385" cy="214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Field Unit Offices &amp; Websites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7310806" y="4154538"/>
            <a:ext cx="1846385" cy="214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Unit Specific Apps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7124700" y="5451242"/>
            <a:ext cx="1846385" cy="24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Land Use Fees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003963" y="872758"/>
            <a:ext cx="1846385" cy="2654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Capture Permit Information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398978" y="1258537"/>
            <a:ext cx="1846385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Private Industry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9398978" y="1649518"/>
            <a:ext cx="1846385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USDA Partners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7310806" y="4409958"/>
            <a:ext cx="1846385" cy="214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Vending Machines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5131379" y="1115320"/>
            <a:ext cx="1846385" cy="35169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Deliver Recreation Opportunities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5139100" y="3747567"/>
            <a:ext cx="1846385" cy="3516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Lease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39099" y="4162127"/>
            <a:ext cx="1846385" cy="3516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Easement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4700" y="5721397"/>
            <a:ext cx="1846385" cy="24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Associated Costs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3003963" y="1183629"/>
            <a:ext cx="1846385" cy="2654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Evaluate Permit Application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03963" y="1495510"/>
            <a:ext cx="1846385" cy="2654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Establish Terms &amp; Conditions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03963" y="1808568"/>
            <a:ext cx="1846385" cy="2654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Issue Permit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03963" y="2124720"/>
            <a:ext cx="1846385" cy="2654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Process Payment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003963" y="2429346"/>
            <a:ext cx="1846385" cy="2654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Monitor Uses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1317" y="1776922"/>
            <a:ext cx="1932202" cy="25884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Department of Interior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310805" y="3641586"/>
            <a:ext cx="1846385" cy="214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Open Forest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302827" y="3377467"/>
            <a:ext cx="1846385" cy="2141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Recreation.gov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5134732" y="1505742"/>
            <a:ext cx="1846385" cy="27868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Forest Products</a:t>
            </a:r>
            <a:endParaRPr lang="en-US" sz="1200" dirty="0"/>
          </a:p>
        </p:txBody>
      </p:sp>
      <p:sp>
        <p:nvSpPr>
          <p:cNvPr id="43" name="Rectangle 42"/>
          <p:cNvSpPr/>
          <p:nvPr/>
        </p:nvSpPr>
        <p:spPr>
          <a:xfrm>
            <a:off x="5139099" y="4576206"/>
            <a:ext cx="1846385" cy="3516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Other Permit 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131380" y="1830266"/>
            <a:ext cx="1846385" cy="2290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 Forage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5131379" y="2101120"/>
            <a:ext cx="1846385" cy="27437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Supply Mineral Resources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3003963" y="4703641"/>
            <a:ext cx="1846385" cy="216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489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6" grpId="0" animBg="1"/>
      <p:bldP spid="47" grpId="0" animBg="1"/>
      <p:bldP spid="53" grpId="0" animBg="1"/>
      <p:bldP spid="54" grpId="0" animBg="1"/>
      <p:bldP spid="56" grpId="0" animBg="1"/>
      <p:bldP spid="57" grpId="0" animBg="1"/>
      <p:bldP spid="62" grpId="0" animBg="1"/>
      <p:bldP spid="48" grpId="0" animBg="1"/>
      <p:bldP spid="49" grpId="0" animBg="1"/>
      <p:bldP spid="50" grpId="0" animBg="1"/>
      <p:bldP spid="51" grpId="0" animBg="1"/>
      <p:bldP spid="5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3879463" y="4887255"/>
            <a:ext cx="8223327" cy="188595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9535"/>
            <a:ext cx="10515600" cy="68309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Complexity of </a:t>
            </a:r>
            <a:r>
              <a:rPr lang="en-US" sz="3600" dirty="0" smtClean="0"/>
              <a:t>our </a:t>
            </a:r>
            <a:r>
              <a:rPr lang="en-US" sz="3600" dirty="0" smtClean="0"/>
              <a:t>permitting service landscape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48396"/>
            <a:ext cx="10515600" cy="4351338"/>
          </a:xfrm>
        </p:spPr>
        <p:txBody>
          <a:bodyPr/>
          <a:lstStyle/>
          <a:p>
            <a:r>
              <a:rPr lang="en-US" dirty="0" smtClean="0"/>
              <a:t>The challenges facing the USFS are shifting away from efficiency and automation towards questions of complexity management and business agility.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A complex web of existing apps &amp; interfaces creates highly complex landscapes where change becomes more difficult and costly.</a:t>
            </a:r>
          </a:p>
          <a:p>
            <a:pPr lvl="1"/>
            <a:r>
              <a:rPr lang="en-US" dirty="0" smtClean="0"/>
              <a:t>Impacts of change are harder to predict and understand.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0" t="8677" r="18792" b="12145"/>
          <a:stretch/>
        </p:blipFill>
        <p:spPr>
          <a:xfrm>
            <a:off x="327103" y="4887255"/>
            <a:ext cx="1397620" cy="173959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126166" y="4887255"/>
            <a:ext cx="1219200" cy="18183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Business Interfaces</a:t>
            </a:r>
          </a:p>
          <a:p>
            <a:pPr algn="ctr"/>
            <a:r>
              <a:rPr lang="en-US" sz="1600" dirty="0" smtClean="0"/>
              <a:t>(websites, portals, kiosks, etc.)</a:t>
            </a:r>
          </a:p>
        </p:txBody>
      </p:sp>
      <p:sp>
        <p:nvSpPr>
          <p:cNvPr id="10" name="Right Triangle 9"/>
          <p:cNvSpPr/>
          <p:nvPr/>
        </p:nvSpPr>
        <p:spPr>
          <a:xfrm rot="2479167">
            <a:off x="3605013" y="5349541"/>
            <a:ext cx="260195" cy="28993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/>
          <p:cNvSpPr/>
          <p:nvPr/>
        </p:nvSpPr>
        <p:spPr>
          <a:xfrm rot="13232859">
            <a:off x="3423615" y="5867922"/>
            <a:ext cx="260195" cy="289932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268</Words>
  <Application>Microsoft Office PowerPoint</Application>
  <PresentationFormat>Widescreen</PresentationFormat>
  <Paragraphs>92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Value Delivery and Business Capability Planning Connecting Prioritized Outcomes, Business Capabilities, Services and Products</vt:lpstr>
      <vt:lpstr>PowerPoint Presentation</vt:lpstr>
      <vt:lpstr>Complexity of our permitting service landscape</vt:lpstr>
    </vt:vector>
  </TitlesOfParts>
  <Company>USDA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Sadak, Marcus L -FS</dc:creator>
  <cp:lastModifiedBy>Sadak, Marcus L -FS</cp:lastModifiedBy>
  <cp:revision>91</cp:revision>
  <dcterms:created xsi:type="dcterms:W3CDTF">2017-06-29T19:35:01Z</dcterms:created>
  <dcterms:modified xsi:type="dcterms:W3CDTF">2019-04-05T11:36:35Z</dcterms:modified>
</cp:coreProperties>
</file>