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7.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9.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26" r:id="rId2"/>
    <p:sldMasterId id="2147483728" r:id="rId3"/>
    <p:sldMasterId id="2147483730" r:id="rId4"/>
    <p:sldMasterId id="2147483731" r:id="rId5"/>
    <p:sldMasterId id="2147483734" r:id="rId6"/>
    <p:sldMasterId id="2147483736" r:id="rId7"/>
    <p:sldMasterId id="2147483740" r:id="rId8"/>
    <p:sldMasterId id="2147483746" r:id="rId9"/>
    <p:sldMasterId id="2147483758" r:id="rId10"/>
  </p:sldMasterIdLst>
  <p:notesMasterIdLst>
    <p:notesMasterId r:id="rId48"/>
  </p:notesMasterIdLst>
  <p:sldIdLst>
    <p:sldId id="451" r:id="rId11"/>
    <p:sldId id="517" r:id="rId12"/>
    <p:sldId id="560" r:id="rId13"/>
    <p:sldId id="563" r:id="rId14"/>
    <p:sldId id="564" r:id="rId15"/>
    <p:sldId id="565" r:id="rId16"/>
    <p:sldId id="568" r:id="rId17"/>
    <p:sldId id="569" r:id="rId18"/>
    <p:sldId id="570" r:id="rId19"/>
    <p:sldId id="571" r:id="rId20"/>
    <p:sldId id="572" r:id="rId21"/>
    <p:sldId id="541" r:id="rId22"/>
    <p:sldId id="518" r:id="rId23"/>
    <p:sldId id="542" r:id="rId24"/>
    <p:sldId id="543" r:id="rId25"/>
    <p:sldId id="557" r:id="rId26"/>
    <p:sldId id="549" r:id="rId27"/>
    <p:sldId id="558" r:id="rId28"/>
    <p:sldId id="551" r:id="rId29"/>
    <p:sldId id="547" r:id="rId30"/>
    <p:sldId id="545" r:id="rId31"/>
    <p:sldId id="573" r:id="rId32"/>
    <p:sldId id="548" r:id="rId33"/>
    <p:sldId id="550" r:id="rId34"/>
    <p:sldId id="552" r:id="rId35"/>
    <p:sldId id="553" r:id="rId36"/>
    <p:sldId id="554" r:id="rId37"/>
    <p:sldId id="555" r:id="rId38"/>
    <p:sldId id="556" r:id="rId39"/>
    <p:sldId id="534" r:id="rId40"/>
    <p:sldId id="535" r:id="rId41"/>
    <p:sldId id="536" r:id="rId42"/>
    <p:sldId id="537" r:id="rId43"/>
    <p:sldId id="538" r:id="rId44"/>
    <p:sldId id="476" r:id="rId45"/>
    <p:sldId id="478" r:id="rId46"/>
    <p:sldId id="516" r:id="rId47"/>
  </p:sldIdLst>
  <p:sldSz cx="12192000" cy="6858000"/>
  <p:notesSz cx="7010400" cy="9296400"/>
  <p:defaultTextStyle>
    <a:defPPr>
      <a:defRPr lang="en-US"/>
    </a:defPPr>
    <a:lvl1pPr algn="l" rtl="0" fontAlgn="base">
      <a:spcBef>
        <a:spcPct val="0"/>
      </a:spcBef>
      <a:spcAft>
        <a:spcPct val="0"/>
      </a:spcAft>
      <a:defRPr sz="1000" b="1" kern="1200">
        <a:solidFill>
          <a:schemeClr val="bg1"/>
        </a:solidFill>
        <a:latin typeface="Arial" charset="0"/>
        <a:ea typeface="+mn-ea"/>
        <a:cs typeface="Arial" charset="0"/>
      </a:defRPr>
    </a:lvl1pPr>
    <a:lvl2pPr marL="457200" algn="l" rtl="0" fontAlgn="base">
      <a:spcBef>
        <a:spcPct val="0"/>
      </a:spcBef>
      <a:spcAft>
        <a:spcPct val="0"/>
      </a:spcAft>
      <a:defRPr sz="1000" b="1" kern="1200">
        <a:solidFill>
          <a:schemeClr val="bg1"/>
        </a:solidFill>
        <a:latin typeface="Arial" charset="0"/>
        <a:ea typeface="+mn-ea"/>
        <a:cs typeface="Arial" charset="0"/>
      </a:defRPr>
    </a:lvl2pPr>
    <a:lvl3pPr marL="914400" algn="l" rtl="0" fontAlgn="base">
      <a:spcBef>
        <a:spcPct val="0"/>
      </a:spcBef>
      <a:spcAft>
        <a:spcPct val="0"/>
      </a:spcAft>
      <a:defRPr sz="1000" b="1" kern="1200">
        <a:solidFill>
          <a:schemeClr val="bg1"/>
        </a:solidFill>
        <a:latin typeface="Arial" charset="0"/>
        <a:ea typeface="+mn-ea"/>
        <a:cs typeface="Arial" charset="0"/>
      </a:defRPr>
    </a:lvl3pPr>
    <a:lvl4pPr marL="1371600" algn="l" rtl="0" fontAlgn="base">
      <a:spcBef>
        <a:spcPct val="0"/>
      </a:spcBef>
      <a:spcAft>
        <a:spcPct val="0"/>
      </a:spcAft>
      <a:defRPr sz="1000" b="1" kern="1200">
        <a:solidFill>
          <a:schemeClr val="bg1"/>
        </a:solidFill>
        <a:latin typeface="Arial" charset="0"/>
        <a:ea typeface="+mn-ea"/>
        <a:cs typeface="Arial" charset="0"/>
      </a:defRPr>
    </a:lvl4pPr>
    <a:lvl5pPr marL="1828800" algn="l" rtl="0" fontAlgn="base">
      <a:spcBef>
        <a:spcPct val="0"/>
      </a:spcBef>
      <a:spcAft>
        <a:spcPct val="0"/>
      </a:spcAft>
      <a:defRPr sz="1000" b="1" kern="1200">
        <a:solidFill>
          <a:schemeClr val="bg1"/>
        </a:solidFill>
        <a:latin typeface="Arial" charset="0"/>
        <a:ea typeface="+mn-ea"/>
        <a:cs typeface="Arial" charset="0"/>
      </a:defRPr>
    </a:lvl5pPr>
    <a:lvl6pPr marL="2286000" algn="l" defTabSz="914400" rtl="0" eaLnBrk="1" latinLnBrk="0" hangingPunct="1">
      <a:defRPr sz="1000" b="1" kern="1200">
        <a:solidFill>
          <a:schemeClr val="bg1"/>
        </a:solidFill>
        <a:latin typeface="Arial" charset="0"/>
        <a:ea typeface="+mn-ea"/>
        <a:cs typeface="Arial" charset="0"/>
      </a:defRPr>
    </a:lvl6pPr>
    <a:lvl7pPr marL="2743200" algn="l" defTabSz="914400" rtl="0" eaLnBrk="1" latinLnBrk="0" hangingPunct="1">
      <a:defRPr sz="1000" b="1" kern="1200">
        <a:solidFill>
          <a:schemeClr val="bg1"/>
        </a:solidFill>
        <a:latin typeface="Arial" charset="0"/>
        <a:ea typeface="+mn-ea"/>
        <a:cs typeface="Arial" charset="0"/>
      </a:defRPr>
    </a:lvl7pPr>
    <a:lvl8pPr marL="3200400" algn="l" defTabSz="914400" rtl="0" eaLnBrk="1" latinLnBrk="0" hangingPunct="1">
      <a:defRPr sz="1000" b="1" kern="1200">
        <a:solidFill>
          <a:schemeClr val="bg1"/>
        </a:solidFill>
        <a:latin typeface="Arial" charset="0"/>
        <a:ea typeface="+mn-ea"/>
        <a:cs typeface="Arial" charset="0"/>
      </a:defRPr>
    </a:lvl8pPr>
    <a:lvl9pPr marL="3657600" algn="l" defTabSz="914400" rtl="0" eaLnBrk="1" latinLnBrk="0" hangingPunct="1">
      <a:defRPr sz="1000" b="1"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YDER, EMILY E 2d Lt USAF HAF SAF/SAF/AQI"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DAF8D"/>
    <a:srgbClr val="153F57"/>
    <a:srgbClr val="EE8741"/>
    <a:srgbClr val="2D3E50"/>
    <a:srgbClr val="2E75B6"/>
    <a:srgbClr val="1F4E79"/>
    <a:srgbClr val="800000"/>
    <a:srgbClr val="4D3347"/>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1505E-FF6A-4B6D-918A-27AF76F9BC4F}" v="1048" dt="2018-08-20T21:53:14.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1" autoAdjust="0"/>
    <p:restoredTop sz="93256" autoAdjust="0"/>
  </p:normalViewPr>
  <p:slideViewPr>
    <p:cSldViewPr snapToGrid="0">
      <p:cViewPr varScale="1">
        <p:scale>
          <a:sx n="102" d="100"/>
          <a:sy n="102" d="100"/>
        </p:scale>
        <p:origin x="1140" y="102"/>
      </p:cViewPr>
      <p:guideLst/>
    </p:cSldViewPr>
  </p:slideViewPr>
  <p:outlineViewPr>
    <p:cViewPr>
      <p:scale>
        <a:sx n="33" d="100"/>
        <a:sy n="33" d="100"/>
      </p:scale>
      <p:origin x="0" y="-440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77" Type="http://schemas.microsoft.com/office/2015/10/relationships/revisionInfo" Target="revisionInfo.xml"/><Relationship Id="rId8" Type="http://schemas.openxmlformats.org/officeDocument/2006/relationships/slideMaster" Target="slideMasters/slideMaster8.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C3540D5-98AC-4918-85C5-02F69E80DA3A}" type="datetimeFigureOut">
              <a:rPr lang="en-US" smtClean="0"/>
              <a:t>11/27/2019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7DFCA39-4259-47AE-894A-AC45B1711C36}" type="slidenum">
              <a:rPr lang="en-US" smtClean="0"/>
              <a:t>‹#›</a:t>
            </a:fld>
            <a:endParaRPr lang="en-US"/>
          </a:p>
        </p:txBody>
      </p:sp>
    </p:spTree>
    <p:extLst>
      <p:ext uri="{BB962C8B-B14F-4D97-AF65-F5344CB8AC3E}">
        <p14:creationId xmlns:p14="http://schemas.microsoft.com/office/powerpoint/2010/main" val="277185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7DFCA39-4259-47AE-894A-AC45B1711C36}" type="slidenum">
              <a:rPr kumimoji="0" lang="en-US" sz="1200" b="1" i="0" u="none" strike="noStrike" kern="1200" cap="none" spc="0" normalizeH="0" baseline="0" noProof="0" smtClean="0">
                <a:ln>
                  <a:noFill/>
                </a:ln>
                <a:solidFill>
                  <a:prstClr val="white"/>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1" i="0" u="none" strike="noStrike" kern="1200" cap="none" spc="0" normalizeH="0" baseline="0" noProof="0">
              <a:ln>
                <a:noFill/>
              </a:ln>
              <a:solidFill>
                <a:prstClr val="white"/>
              </a:solidFill>
              <a:effectLst/>
              <a:uLnTx/>
              <a:uFillTx/>
              <a:latin typeface="Arial" charset="0"/>
              <a:ea typeface="+mn-ea"/>
              <a:cs typeface="Arial" charset="0"/>
            </a:endParaRPr>
          </a:p>
        </p:txBody>
      </p:sp>
    </p:spTree>
    <p:extLst>
      <p:ext uri="{BB962C8B-B14F-4D97-AF65-F5344CB8AC3E}">
        <p14:creationId xmlns:p14="http://schemas.microsoft.com/office/powerpoint/2010/main" val="75728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2D1C53-9631-4991-9262-FFC53B32FDD8}" type="slidenum">
              <a:rPr kumimoji="0" lang="en-US" sz="1200" b="1" i="0" u="none" strike="noStrike" kern="1200" cap="none" spc="0" normalizeH="0" baseline="0" noProof="0" smtClean="0">
                <a:ln>
                  <a:noFill/>
                </a:ln>
                <a:solidFill>
                  <a:prstClr val="white"/>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1" i="0" u="none" strike="noStrike" kern="1200" cap="none" spc="0" normalizeH="0" baseline="0" noProof="0" dirty="0">
              <a:ln>
                <a:noFill/>
              </a:ln>
              <a:solidFill>
                <a:prstClr val="white"/>
              </a:solidFill>
              <a:effectLst/>
              <a:uLnTx/>
              <a:uFillTx/>
              <a:latin typeface="Arial" charset="0"/>
              <a:ea typeface="+mn-ea"/>
              <a:cs typeface="Arial" charset="0"/>
            </a:endParaRPr>
          </a:p>
        </p:txBody>
      </p:sp>
    </p:spTree>
    <p:extLst>
      <p:ext uri="{BB962C8B-B14F-4D97-AF65-F5344CB8AC3E}">
        <p14:creationId xmlns:p14="http://schemas.microsoft.com/office/powerpoint/2010/main" val="158993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7DFCA39-4259-47AE-894A-AC45B1711C36}" type="slidenum">
              <a:rPr kumimoji="0" lang="en-US" sz="1200" b="1" i="0" u="none" strike="noStrike" kern="1200" cap="none" spc="0" normalizeH="0" baseline="0" noProof="0" smtClean="0">
                <a:ln>
                  <a:noFill/>
                </a:ln>
                <a:solidFill>
                  <a:prstClr val="white"/>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1" i="0" u="none" strike="noStrike" kern="1200" cap="none" spc="0" normalizeH="0" baseline="0" noProof="0">
              <a:ln>
                <a:noFill/>
              </a:ln>
              <a:solidFill>
                <a:prstClr val="white"/>
              </a:solidFill>
              <a:effectLst/>
              <a:uLnTx/>
              <a:uFillTx/>
              <a:latin typeface="Arial" charset="0"/>
              <a:ea typeface="+mn-ea"/>
              <a:cs typeface="Arial" charset="0"/>
            </a:endParaRPr>
          </a:p>
        </p:txBody>
      </p:sp>
    </p:spTree>
    <p:extLst>
      <p:ext uri="{BB962C8B-B14F-4D97-AF65-F5344CB8AC3E}">
        <p14:creationId xmlns:p14="http://schemas.microsoft.com/office/powerpoint/2010/main" val="2190081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2D1C53-9631-4991-9262-FFC53B32FDD8}" type="slidenum">
              <a:rPr kumimoji="0" lang="en-US" sz="1200" b="1" i="0" u="none" strike="noStrike" kern="1200" cap="none" spc="0" normalizeH="0" baseline="0" noProof="0" smtClean="0">
                <a:ln>
                  <a:noFill/>
                </a:ln>
                <a:solidFill>
                  <a:prstClr val="white"/>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1" i="0" u="none" strike="noStrike" kern="1200" cap="none" spc="0" normalizeH="0" baseline="0" noProof="0" dirty="0">
              <a:ln>
                <a:noFill/>
              </a:ln>
              <a:solidFill>
                <a:prstClr val="white"/>
              </a:solidFill>
              <a:effectLst/>
              <a:uLnTx/>
              <a:uFillTx/>
              <a:latin typeface="Arial" charset="0"/>
              <a:ea typeface="+mn-ea"/>
              <a:cs typeface="Arial" charset="0"/>
            </a:endParaRPr>
          </a:p>
        </p:txBody>
      </p:sp>
    </p:spTree>
    <p:extLst>
      <p:ext uri="{BB962C8B-B14F-4D97-AF65-F5344CB8AC3E}">
        <p14:creationId xmlns:p14="http://schemas.microsoft.com/office/powerpoint/2010/main" val="173662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2D1C53-9631-4991-9262-FFC53B32FDD8}" type="slidenum">
              <a:rPr lang="en-US" smtClean="0"/>
              <a:t>34</a:t>
            </a:fld>
            <a:endParaRPr lang="en-US" dirty="0"/>
          </a:p>
        </p:txBody>
      </p:sp>
    </p:spTree>
    <p:extLst>
      <p:ext uri="{BB962C8B-B14F-4D97-AF65-F5344CB8AC3E}">
        <p14:creationId xmlns:p14="http://schemas.microsoft.com/office/powerpoint/2010/main" val="2289837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2D1C53-9631-4991-9262-FFC53B32FDD8}" type="slidenum">
              <a:rPr lang="en-US" smtClean="0"/>
              <a:t>35</a:t>
            </a:fld>
            <a:endParaRPr lang="en-US" dirty="0"/>
          </a:p>
        </p:txBody>
      </p:sp>
    </p:spTree>
    <p:extLst>
      <p:ext uri="{BB962C8B-B14F-4D97-AF65-F5344CB8AC3E}">
        <p14:creationId xmlns:p14="http://schemas.microsoft.com/office/powerpoint/2010/main" val="415902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2D1C53-9631-4991-9262-FFC53B32FDD8}" type="slidenum">
              <a:rPr lang="en-US" smtClean="0"/>
              <a:t>37</a:t>
            </a:fld>
            <a:endParaRPr lang="en-US" dirty="0"/>
          </a:p>
        </p:txBody>
      </p:sp>
    </p:spTree>
    <p:extLst>
      <p:ext uri="{BB962C8B-B14F-4D97-AF65-F5344CB8AC3E}">
        <p14:creationId xmlns:p14="http://schemas.microsoft.com/office/powerpoint/2010/main" val="305985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584200" y="1504950"/>
            <a:ext cx="11006667" cy="4743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dirty="0" smtClean="0"/>
              <a:t>As of: </a:t>
            </a:r>
            <a:endParaRPr lang="en-US" dirty="0"/>
          </a:p>
        </p:txBody>
      </p:sp>
      <p:sp>
        <p:nvSpPr>
          <p:cNvPr id="5" name="Rectangle 1028"/>
          <p:cNvSpPr>
            <a:spLocks noGrp="1" noChangeArrowheads="1"/>
          </p:cNvSpPr>
          <p:nvPr>
            <p:ph type="sldNum" sz="quarter" idx="11"/>
          </p:nvPr>
        </p:nvSpPr>
        <p:spPr>
          <a:ln/>
        </p:spPr>
        <p:txBody>
          <a:bodyPr/>
          <a:lstStyle>
            <a:lvl1pPr>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216742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584200" y="1504950"/>
            <a:ext cx="11006667" cy="4743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dirty="0" smtClean="0"/>
              <a:t>As of: </a:t>
            </a:r>
            <a:endParaRPr lang="en-US" dirty="0"/>
          </a:p>
        </p:txBody>
      </p:sp>
      <p:sp>
        <p:nvSpPr>
          <p:cNvPr id="5" name="Rectangle 1028"/>
          <p:cNvSpPr>
            <a:spLocks noGrp="1" noChangeArrowheads="1"/>
          </p:cNvSpPr>
          <p:nvPr>
            <p:ph type="sldNum" sz="quarter" idx="11"/>
          </p:nvPr>
        </p:nvSpPr>
        <p:spPr>
          <a:ln/>
        </p:spPr>
        <p:txBody>
          <a:bodyPr/>
          <a:lstStyle>
            <a:lvl1pPr>
              <a:defRPr/>
            </a:lvl1pPr>
          </a:lstStyle>
          <a:p>
            <a:pPr>
              <a:defRPr/>
            </a:pPr>
            <a:fld id="{77FC5674-A1A8-480F-9472-1EE3C7CAEA6F}"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37987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7"/>
          <p:cNvSpPr>
            <a:spLocks noGrp="1" noChangeArrowheads="1"/>
          </p:cNvSpPr>
          <p:nvPr>
            <p:ph type="dt" sz="half" idx="10"/>
          </p:nvPr>
        </p:nvSpPr>
        <p:spPr>
          <a:ln/>
        </p:spPr>
        <p:txBody>
          <a:bodyPr/>
          <a:lstStyle>
            <a:lvl1pPr>
              <a:defRPr/>
            </a:lvl1pPr>
          </a:lstStyle>
          <a:p>
            <a:pPr>
              <a:defRPr/>
            </a:pPr>
            <a:r>
              <a:rPr lang="en-US" smtClean="0"/>
              <a:t>12 October 2016</a:t>
            </a:r>
            <a:endParaRPr lang="en-US" dirty="0"/>
          </a:p>
        </p:txBody>
      </p:sp>
      <p:sp>
        <p:nvSpPr>
          <p:cNvPr id="3" name="Rectangle 1028"/>
          <p:cNvSpPr>
            <a:spLocks noGrp="1" noChangeArrowheads="1"/>
          </p:cNvSpPr>
          <p:nvPr>
            <p:ph type="sldNum" sz="quarter" idx="11"/>
          </p:nvPr>
        </p:nvSpPr>
        <p:spPr>
          <a:ln/>
        </p:spPr>
        <p:txBody>
          <a:bodyPr/>
          <a:lstStyle>
            <a:lvl1pPr>
              <a:defRPr/>
            </a:lvl1pPr>
          </a:lstStyle>
          <a:p>
            <a:pPr>
              <a:defRPr/>
            </a:pPr>
            <a:fld id="{3B3F7690-B060-4C3E-BB0F-14168751E5B5}" type="slidenum">
              <a:rPr lang="en-US"/>
              <a:pPr>
                <a:defRPr/>
              </a:pPr>
              <a:t>‹#›</a:t>
            </a:fld>
            <a:endParaRPr lang="en-US" dirty="0">
              <a:solidFill>
                <a:srgbClr val="808080"/>
              </a:solidFill>
            </a:endParaRPr>
          </a:p>
        </p:txBody>
      </p:sp>
    </p:spTree>
    <p:extLst>
      <p:ext uri="{BB962C8B-B14F-4D97-AF65-F5344CB8AC3E}">
        <p14:creationId xmlns:p14="http://schemas.microsoft.com/office/powerpoint/2010/main" val="1711405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7"/>
          <p:cNvSpPr>
            <a:spLocks noGrp="1" noChangeArrowheads="1"/>
          </p:cNvSpPr>
          <p:nvPr>
            <p:ph type="dt" sz="half" idx="10"/>
          </p:nvPr>
        </p:nvSpPr>
        <p:spPr>
          <a:ln/>
        </p:spPr>
        <p:txBody>
          <a:bodyPr/>
          <a:lstStyle>
            <a:lvl1pPr>
              <a:defRPr/>
            </a:lvl1pPr>
          </a:lstStyle>
          <a:p>
            <a:pPr>
              <a:defRPr/>
            </a:pPr>
            <a:r>
              <a:rPr lang="en-US" smtClean="0"/>
              <a:t>As of: </a:t>
            </a:r>
            <a:endParaRPr lang="en-US" dirty="0"/>
          </a:p>
        </p:txBody>
      </p:sp>
      <p:sp>
        <p:nvSpPr>
          <p:cNvPr id="4" name="Rectangle 1028"/>
          <p:cNvSpPr>
            <a:spLocks noGrp="1" noChangeArrowheads="1"/>
          </p:cNvSpPr>
          <p:nvPr>
            <p:ph type="sldNum" sz="quarter" idx="11"/>
          </p:nvPr>
        </p:nvSpPr>
        <p:spPr>
          <a:ln/>
        </p:spPr>
        <p:txBody>
          <a:bodyPr/>
          <a:lstStyle>
            <a:lvl1pPr>
              <a:defRPr/>
            </a:lvl1pPr>
          </a:lstStyle>
          <a:p>
            <a:pPr>
              <a:defRPr/>
            </a:pPr>
            <a:fld id="{8309F416-5C3B-40DD-A15B-F59B5D493C66}"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72468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gray">
          <a:xfrm>
            <a:off x="508000" y="6451600"/>
            <a:ext cx="11176000" cy="0"/>
          </a:xfrm>
          <a:prstGeom prst="line">
            <a:avLst/>
          </a:prstGeom>
          <a:noFill/>
          <a:ln w="57150">
            <a:solidFill>
              <a:srgbClr val="0C2D83"/>
            </a:solidFill>
            <a:round/>
            <a:headEnd/>
            <a:tailEnd/>
          </a:ln>
          <a:effectLst/>
        </p:spPr>
        <p:txBody>
          <a:bodyPr wrap="none" anchor="ctr"/>
          <a:lstStyle/>
          <a:p>
            <a:pPr eaLnBrk="0" hangingPunct="0">
              <a:defRPr/>
            </a:pPr>
            <a:endParaRPr lang="en-US" sz="2400" b="0" dirty="0">
              <a:solidFill>
                <a:srgbClr val="000000"/>
              </a:solidFill>
              <a:latin typeface="Arial"/>
            </a:endParaRPr>
          </a:p>
        </p:txBody>
      </p:sp>
      <p:sp>
        <p:nvSpPr>
          <p:cNvPr id="5" name="Text Box 26"/>
          <p:cNvSpPr txBox="1">
            <a:spLocks noChangeArrowheads="1"/>
          </p:cNvSpPr>
          <p:nvPr/>
        </p:nvSpPr>
        <p:spPr bwMode="gray">
          <a:xfrm>
            <a:off x="1693333" y="1233489"/>
            <a:ext cx="8737600" cy="396875"/>
          </a:xfrm>
          <a:prstGeom prst="rect">
            <a:avLst/>
          </a:prstGeom>
          <a:noFill/>
          <a:ln w="9525">
            <a:noFill/>
            <a:miter lim="800000"/>
            <a:headEnd/>
            <a:tailEnd/>
          </a:ln>
          <a:effectLst/>
        </p:spPr>
        <p:txBody>
          <a:bodyPr>
            <a:spAutoFit/>
          </a:bodyPr>
          <a:lstStyle/>
          <a:p>
            <a:pPr algn="ctr" eaLnBrk="0" hangingPunct="0">
              <a:spcBef>
                <a:spcPct val="50000"/>
              </a:spcBef>
              <a:defRPr/>
            </a:pPr>
            <a:r>
              <a:rPr lang="en-US" sz="2000" b="0" i="1" dirty="0">
                <a:solidFill>
                  <a:srgbClr val="000000"/>
                </a:solidFill>
                <a:latin typeface="Century Schoolbook" pitchFamily="18" charset="0"/>
              </a:rPr>
              <a:t>I n t e g r i t y  -  S e r v i c e  -  E x c e l l e n c e</a:t>
            </a:r>
          </a:p>
        </p:txBody>
      </p:sp>
      <p:sp>
        <p:nvSpPr>
          <p:cNvPr id="6" name="Text Box 27"/>
          <p:cNvSpPr txBox="1">
            <a:spLocks noChangeArrowheads="1"/>
          </p:cNvSpPr>
          <p:nvPr/>
        </p:nvSpPr>
        <p:spPr bwMode="gray">
          <a:xfrm>
            <a:off x="3067307" y="500064"/>
            <a:ext cx="5989652" cy="646331"/>
          </a:xfrm>
          <a:prstGeom prst="rect">
            <a:avLst/>
          </a:prstGeom>
          <a:noFill/>
          <a:ln w="9525">
            <a:noFill/>
            <a:miter lim="800000"/>
            <a:headEnd/>
            <a:tailEnd/>
          </a:ln>
          <a:effectLst/>
        </p:spPr>
        <p:txBody>
          <a:bodyPr wrap="none">
            <a:spAutoFit/>
          </a:bodyPr>
          <a:lstStyle/>
          <a:p>
            <a:pPr algn="ctr" eaLnBrk="0" hangingPunct="0">
              <a:defRPr/>
            </a:pPr>
            <a:r>
              <a:rPr lang="en-US" sz="3600" b="0" i="1" dirty="0">
                <a:solidFill>
                  <a:srgbClr val="000000"/>
                </a:solidFill>
                <a:latin typeface="Arial"/>
              </a:rPr>
              <a:t>Headquarters U.S. Air Force</a:t>
            </a:r>
          </a:p>
        </p:txBody>
      </p:sp>
      <p:sp>
        <p:nvSpPr>
          <p:cNvPr id="7" name="Line 28"/>
          <p:cNvSpPr>
            <a:spLocks noChangeShapeType="1"/>
          </p:cNvSpPr>
          <p:nvPr/>
        </p:nvSpPr>
        <p:spPr bwMode="gray">
          <a:xfrm>
            <a:off x="508000" y="1231900"/>
            <a:ext cx="11176000" cy="0"/>
          </a:xfrm>
          <a:prstGeom prst="line">
            <a:avLst/>
          </a:prstGeom>
          <a:noFill/>
          <a:ln w="57150">
            <a:solidFill>
              <a:srgbClr val="0C2D83"/>
            </a:solidFill>
            <a:round/>
            <a:headEnd/>
            <a:tailEnd/>
          </a:ln>
          <a:effectLst/>
        </p:spPr>
        <p:txBody>
          <a:bodyPr wrap="none" anchor="ctr"/>
          <a:lstStyle/>
          <a:p>
            <a:pPr eaLnBrk="0" hangingPunct="0">
              <a:defRPr/>
            </a:pPr>
            <a:endParaRPr lang="en-US" sz="2400" b="0" dirty="0">
              <a:solidFill>
                <a:srgbClr val="000000"/>
              </a:solidFill>
              <a:latin typeface="Arial"/>
            </a:endParaRPr>
          </a:p>
        </p:txBody>
      </p:sp>
      <p:pic>
        <p:nvPicPr>
          <p:cNvPr id="8" name="Picture 33" descr="afsymbol"/>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558801" y="4382881"/>
            <a:ext cx="3249801" cy="1921082"/>
          </a:xfrm>
          <a:prstGeom prst="rect">
            <a:avLst/>
          </a:prstGeom>
          <a:noFill/>
          <a:ln w="9525">
            <a:noFill/>
            <a:miter lim="800000"/>
            <a:headEnd/>
            <a:tailEnd/>
          </a:ln>
        </p:spPr>
      </p:pic>
      <p:sp>
        <p:nvSpPr>
          <p:cNvPr id="33826" name="Rectangle 34"/>
          <p:cNvSpPr>
            <a:spLocks noGrp="1" noChangeArrowheads="1"/>
          </p:cNvSpPr>
          <p:nvPr>
            <p:ph type="subTitle" idx="1"/>
          </p:nvPr>
        </p:nvSpPr>
        <p:spPr>
          <a:xfrm>
            <a:off x="5461000" y="3924300"/>
            <a:ext cx="5994400" cy="1047750"/>
          </a:xfrm>
        </p:spPr>
        <p:txBody>
          <a:bodyPr/>
          <a:lstStyle>
            <a:lvl1pPr marL="0" indent="0" algn="r">
              <a:buFont typeface="Wingdings" pitchFamily="2" charset="2"/>
              <a:buNone/>
              <a:defRPr sz="2800">
                <a:solidFill>
                  <a:srgbClr val="151C77"/>
                </a:solidFill>
              </a:defRPr>
            </a:lvl1pPr>
          </a:lstStyle>
          <a:p>
            <a:r>
              <a:rPr lang="en-US" smtClean="0"/>
              <a:t>Click to edit Master subtitle style</a:t>
            </a:r>
            <a:endParaRPr lang="en-US"/>
          </a:p>
        </p:txBody>
      </p:sp>
      <p:sp>
        <p:nvSpPr>
          <p:cNvPr id="33827" name="Rectangle 35"/>
          <p:cNvSpPr>
            <a:spLocks noGrp="1" noChangeArrowheads="1"/>
          </p:cNvSpPr>
          <p:nvPr>
            <p:ph type="ctrTitle"/>
          </p:nvPr>
        </p:nvSpPr>
        <p:spPr>
          <a:xfrm>
            <a:off x="4622800" y="1962150"/>
            <a:ext cx="6858000" cy="1600200"/>
          </a:xfrm>
        </p:spPr>
        <p:txBody>
          <a:bodyPr/>
          <a:lstStyle>
            <a:lvl1pPr>
              <a:defRPr sz="4000" i="0"/>
            </a:lvl1pPr>
          </a:lstStyle>
          <a:p>
            <a:r>
              <a:rPr lang="en-US" smtClean="0"/>
              <a:t>Click to edit Master title style</a:t>
            </a:r>
            <a:endParaRPr lang="en-US"/>
          </a:p>
        </p:txBody>
      </p:sp>
      <p:sp>
        <p:nvSpPr>
          <p:cNvPr id="9" name="Rectangle 30"/>
          <p:cNvSpPr>
            <a:spLocks noGrp="1" noChangeArrowheads="1"/>
          </p:cNvSpPr>
          <p:nvPr>
            <p:ph type="sldNum" sz="quarter" idx="10"/>
          </p:nvPr>
        </p:nvSpPr>
        <p:spPr/>
        <p:txBody>
          <a:bodyPr/>
          <a:lstStyle>
            <a:lvl1pPr>
              <a:defRPr b="0">
                <a:latin typeface="+mn-lt"/>
              </a:defRPr>
            </a:lvl1pPr>
          </a:lstStyle>
          <a:p>
            <a:pPr>
              <a:defRPr/>
            </a:pPr>
            <a:fld id="{55981FF4-0E22-4497-AE2E-23B03EF598B5}" type="slidenum">
              <a:rPr lang="en-US" smtClean="0"/>
              <a:pPr>
                <a:defRPr/>
              </a:pPr>
              <a:t>‹#›</a:t>
            </a:fld>
            <a:endParaRPr lang="en-US" dirty="0">
              <a:solidFill>
                <a:srgbClr val="808080"/>
              </a:solidFill>
            </a:endParaRPr>
          </a:p>
        </p:txBody>
      </p:sp>
      <p:pic>
        <p:nvPicPr>
          <p:cNvPr id="10" name="Picture 8" descr="Image result for dod logo">
            <a:extLst>
              <a:ext uri="{FF2B5EF4-FFF2-40B4-BE49-F238E27FC236}">
                <a16:creationId xmlns:a16="http://schemas.microsoft.com/office/drawing/2014/main" id="{977877C9-6CD0-41E5-AE5F-F4857140EEBA}"/>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054370" y="1784753"/>
            <a:ext cx="2250892" cy="225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431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a:ln/>
        </p:spPr>
        <p:txBody>
          <a:bodyPr/>
          <a:lstStyle>
            <a:lvl1pPr>
              <a:defRPr b="0">
                <a:latin typeface="+mn-lt"/>
              </a:defRPr>
            </a:lvl1pPr>
          </a:lstStyle>
          <a:p>
            <a:pPr>
              <a:defRPr/>
            </a:pPr>
            <a:fld id="{666263F3-CC4F-456E-B39C-3B15E6C6777B}" type="slidenum">
              <a:rPr lang="en-US" smtClean="0"/>
              <a:pPr>
                <a:defRPr/>
              </a:pPr>
              <a:t>‹#›</a:t>
            </a:fld>
            <a:endParaRPr lang="en-US" dirty="0">
              <a:solidFill>
                <a:srgbClr val="808080"/>
              </a:solidFill>
            </a:endParaRPr>
          </a:p>
        </p:txBody>
      </p:sp>
    </p:spTree>
    <p:extLst>
      <p:ext uri="{BB962C8B-B14F-4D97-AF65-F5344CB8AC3E}">
        <p14:creationId xmlns:p14="http://schemas.microsoft.com/office/powerpoint/2010/main" val="9261269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b="0">
                <a:latin typeface="+mn-lt"/>
              </a:defRPr>
            </a:lvl1pPr>
          </a:lstStyle>
          <a:p>
            <a:pPr>
              <a:defRPr/>
            </a:pPr>
            <a:fld id="{03AE4B48-83CE-4B49-9394-980B21B2770C}" type="slidenum">
              <a:rPr lang="en-US" smtClean="0"/>
              <a:pPr>
                <a:defRPr/>
              </a:pPr>
              <a:t>‹#›</a:t>
            </a:fld>
            <a:endParaRPr lang="en-US" dirty="0">
              <a:solidFill>
                <a:srgbClr val="808080"/>
              </a:solidFill>
            </a:endParaRPr>
          </a:p>
        </p:txBody>
      </p:sp>
    </p:spTree>
    <p:extLst>
      <p:ext uri="{BB962C8B-B14F-4D97-AF65-F5344CB8AC3E}">
        <p14:creationId xmlns:p14="http://schemas.microsoft.com/office/powerpoint/2010/main" val="1901623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b="0">
                <a:latin typeface="+mn-lt"/>
              </a:defRPr>
            </a:lvl1pPr>
          </a:lstStyle>
          <a:p>
            <a:pPr>
              <a:defRPr/>
            </a:pPr>
            <a:fld id="{9F81C417-DB4D-4E30-874D-94C6EED0160A}" type="slidenum">
              <a:rPr lang="en-US" smtClean="0"/>
              <a:pPr>
                <a:defRPr/>
              </a:pPr>
              <a:t>‹#›</a:t>
            </a:fld>
            <a:endParaRPr lang="en-US" dirty="0">
              <a:solidFill>
                <a:srgbClr val="808080"/>
              </a:solidFill>
            </a:endParaRPr>
          </a:p>
        </p:txBody>
      </p:sp>
    </p:spTree>
    <p:extLst>
      <p:ext uri="{BB962C8B-B14F-4D97-AF65-F5344CB8AC3E}">
        <p14:creationId xmlns:p14="http://schemas.microsoft.com/office/powerpoint/2010/main" val="42616798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0" y="6524625"/>
            <a:ext cx="1625600" cy="304800"/>
          </a:xfrm>
          <a:prstGeom prst="rect">
            <a:avLst/>
          </a:prstGeom>
        </p:spPr>
        <p:txBody>
          <a:bodyPr/>
          <a:lstStyle/>
          <a:p>
            <a:pPr>
              <a:defRPr/>
            </a:pPr>
            <a:endParaRPr lang="en-US" dirty="0"/>
          </a:p>
        </p:txBody>
      </p:sp>
      <p:sp>
        <p:nvSpPr>
          <p:cNvPr id="4" name="Slide Number Placeholder 3"/>
          <p:cNvSpPr>
            <a:spLocks noGrp="1"/>
          </p:cNvSpPr>
          <p:nvPr>
            <p:ph type="sldNum" sz="quarter" idx="11"/>
          </p:nvPr>
        </p:nvSpPr>
        <p:spPr/>
        <p:txBody>
          <a:bodyPr/>
          <a:lstStyle/>
          <a:p>
            <a:pPr>
              <a:defRPr/>
            </a:pPr>
            <a:fld id="{DF2265EF-A15C-4C57-ACF4-A0EA43E30316}" type="slidenum">
              <a:rPr lang="en-US" smtClean="0"/>
              <a:pPr>
                <a:defRPr/>
              </a:pPr>
              <a:t>‹#›</a:t>
            </a:fld>
            <a:endParaRPr lang="en-US" dirty="0"/>
          </a:p>
        </p:txBody>
      </p:sp>
    </p:spTree>
    <p:extLst>
      <p:ext uri="{BB962C8B-B14F-4D97-AF65-F5344CB8AC3E}">
        <p14:creationId xmlns:p14="http://schemas.microsoft.com/office/powerpoint/2010/main" val="247138012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8819A5-157C-4CD6-B2F0-BCF3A4E56827}"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1658423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242716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7"/>
          <p:cNvSpPr>
            <a:spLocks noGrp="1" noChangeArrowheads="1"/>
          </p:cNvSpPr>
          <p:nvPr>
            <p:ph type="dt" sz="half" idx="10"/>
          </p:nvPr>
        </p:nvSpPr>
        <p:spPr>
          <a:ln/>
        </p:spPr>
        <p:txBody>
          <a:bodyPr/>
          <a:lstStyle>
            <a:lvl1pPr>
              <a:defRPr/>
            </a:lvl1pPr>
          </a:lstStyle>
          <a:p>
            <a:pPr>
              <a:defRPr/>
            </a:pPr>
            <a:r>
              <a:rPr lang="en-US" smtClean="0"/>
              <a:t>As of: </a:t>
            </a:r>
            <a:endParaRPr lang="en-US" dirty="0"/>
          </a:p>
        </p:txBody>
      </p:sp>
      <p:sp>
        <p:nvSpPr>
          <p:cNvPr id="4" name="Rectangle 1028"/>
          <p:cNvSpPr>
            <a:spLocks noGrp="1" noChangeArrowheads="1"/>
          </p:cNvSpPr>
          <p:nvPr>
            <p:ph type="sldNum" sz="quarter" idx="11"/>
          </p:nvPr>
        </p:nvSpPr>
        <p:spPr>
          <a:ln/>
        </p:spPr>
        <p:txBody>
          <a:bodyPr/>
          <a:lstStyle>
            <a:lvl1pPr>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424369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r>
              <a:rPr lang="en-US" smtClean="0"/>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835146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r>
              <a:rPr lang="en-US" smtClean="0"/>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4170830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r>
              <a:rPr lang="en-US" smtClean="0"/>
              <a:t>As of: </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934908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As of: </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157475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819A5-157C-4CD6-B2F0-BCF3A4E56827}"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0584657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r>
              <a:rPr lang="en-US" smtClean="0"/>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041850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r>
              <a:rPr lang="en-US" smtClean="0"/>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2804336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850825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3931618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r>
              <a:rPr lang="en-US" smtClean="0"/>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17566402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826" name="Rectangle 34"/>
          <p:cNvSpPr>
            <a:spLocks noGrp="1" noChangeArrowheads="1"/>
          </p:cNvSpPr>
          <p:nvPr>
            <p:ph type="subTitle" idx="1"/>
          </p:nvPr>
        </p:nvSpPr>
        <p:spPr>
          <a:xfrm>
            <a:off x="5461000" y="3924300"/>
            <a:ext cx="5994400" cy="1047750"/>
          </a:xfrm>
        </p:spPr>
        <p:txBody>
          <a:bodyPr/>
          <a:lstStyle>
            <a:lvl1pPr marL="0" indent="0" algn="r">
              <a:buFont typeface="Wingdings" pitchFamily="2" charset="2"/>
              <a:buNone/>
              <a:defRPr sz="2800"/>
            </a:lvl1pPr>
          </a:lstStyle>
          <a:p>
            <a:r>
              <a:rPr lang="en-US" smtClean="0"/>
              <a:t>Click to edit Master subtitle style</a:t>
            </a:r>
            <a:endParaRPr lang="en-US"/>
          </a:p>
        </p:txBody>
      </p:sp>
      <p:sp>
        <p:nvSpPr>
          <p:cNvPr id="33827" name="Rectangle 35"/>
          <p:cNvSpPr>
            <a:spLocks noGrp="1" noChangeArrowheads="1"/>
          </p:cNvSpPr>
          <p:nvPr>
            <p:ph type="ctrTitle"/>
          </p:nvPr>
        </p:nvSpPr>
        <p:spPr>
          <a:xfrm>
            <a:off x="4622800" y="1962150"/>
            <a:ext cx="6858000" cy="1600200"/>
          </a:xfrm>
        </p:spPr>
        <p:txBody>
          <a:bodyPr/>
          <a:lstStyle>
            <a:lvl1pPr>
              <a:defRPr sz="4000" i="0"/>
            </a:lvl1pPr>
          </a:lstStyle>
          <a:p>
            <a:r>
              <a:rPr lang="en-US" smtClean="0"/>
              <a:t>Click to edit Master title style</a:t>
            </a:r>
            <a:endParaRPr lang="en-US"/>
          </a:p>
        </p:txBody>
      </p:sp>
      <p:sp>
        <p:nvSpPr>
          <p:cNvPr id="9" name="Rectangle 30"/>
          <p:cNvSpPr>
            <a:spLocks noGrp="1" noChangeArrowheads="1"/>
          </p:cNvSpPr>
          <p:nvPr>
            <p:ph type="sldNum" sz="quarter" idx="10"/>
          </p:nvPr>
        </p:nvSpPr>
        <p:spPr/>
        <p:txBody>
          <a:bodyPr/>
          <a:lstStyle>
            <a:lvl1pPr>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94680957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77FC5674-A1A8-480F-9472-1EE3C7CAEA6F}"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832279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r>
              <a:rPr lang="en-US" smtClean="0"/>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63069139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r>
              <a:rPr lang="en-US" smtClean="0"/>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425373879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r>
              <a:rPr lang="en-US" smtClean="0"/>
              <a:t>As of: </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32865914"/>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As of: </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218724324"/>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As of: </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2138928379"/>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r>
              <a:rPr lang="en-US" smtClean="0"/>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201641769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r>
              <a:rPr lang="en-US" smtClean="0"/>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103250283"/>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252920330"/>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10307840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4868515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584200" y="1504950"/>
            <a:ext cx="11006667" cy="4743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smtClean="0"/>
              <a:t>As of: </a:t>
            </a:r>
            <a:endParaRPr lang="en-US" dirty="0"/>
          </a:p>
        </p:txBody>
      </p:sp>
      <p:sp>
        <p:nvSpPr>
          <p:cNvPr id="5" name="Rectangle 1028"/>
          <p:cNvSpPr>
            <a:spLocks noGrp="1" noChangeArrowheads="1"/>
          </p:cNvSpPr>
          <p:nvPr>
            <p:ph type="sldNum" sz="quarter" idx="11"/>
          </p:nvPr>
        </p:nvSpPr>
        <p:spPr>
          <a:ln/>
        </p:spPr>
        <p:txBody>
          <a:bodyPr/>
          <a:lstStyle>
            <a:lvl1pPr>
              <a:defRPr/>
            </a:lvl1pPr>
          </a:lstStyle>
          <a:p>
            <a:pPr>
              <a:defRPr/>
            </a:pPr>
            <a:fld id="{77FC5674-A1A8-480F-9472-1EE3C7CAEA6F}"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427771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7"/>
          <p:cNvSpPr>
            <a:spLocks noGrp="1" noChangeArrowheads="1"/>
          </p:cNvSpPr>
          <p:nvPr>
            <p:ph type="dt" sz="half" idx="10"/>
          </p:nvPr>
        </p:nvSpPr>
        <p:spPr>
          <a:ln/>
        </p:spPr>
        <p:txBody>
          <a:bodyPr/>
          <a:lstStyle>
            <a:lvl1pPr>
              <a:defRPr/>
            </a:lvl1pPr>
          </a:lstStyle>
          <a:p>
            <a:pPr>
              <a:defRPr/>
            </a:pPr>
            <a:r>
              <a:rPr lang="en-US" smtClean="0"/>
              <a:t>12 October 2016</a:t>
            </a:r>
            <a:endParaRPr lang="en-US" dirty="0"/>
          </a:p>
        </p:txBody>
      </p:sp>
      <p:sp>
        <p:nvSpPr>
          <p:cNvPr id="3" name="Rectangle 1028"/>
          <p:cNvSpPr>
            <a:spLocks noGrp="1" noChangeArrowheads="1"/>
          </p:cNvSpPr>
          <p:nvPr>
            <p:ph type="sldNum" sz="quarter" idx="11"/>
          </p:nvPr>
        </p:nvSpPr>
        <p:spPr>
          <a:ln/>
        </p:spPr>
        <p:txBody>
          <a:bodyPr/>
          <a:lstStyle>
            <a:lvl1pPr>
              <a:defRPr/>
            </a:lvl1pPr>
          </a:lstStyle>
          <a:p>
            <a:pPr>
              <a:defRPr/>
            </a:pPr>
            <a:fld id="{3B3F7690-B060-4C3E-BB0F-14168751E5B5}" type="slidenum">
              <a:rPr lang="en-US"/>
              <a:pPr>
                <a:defRPr/>
              </a:pPr>
              <a:t>‹#›</a:t>
            </a:fld>
            <a:endParaRPr lang="en-US" dirty="0">
              <a:solidFill>
                <a:srgbClr val="808080"/>
              </a:solidFill>
            </a:endParaRPr>
          </a:p>
        </p:txBody>
      </p:sp>
    </p:spTree>
    <p:extLst>
      <p:ext uri="{BB962C8B-B14F-4D97-AF65-F5344CB8AC3E}">
        <p14:creationId xmlns:p14="http://schemas.microsoft.com/office/powerpoint/2010/main" val="239352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584200" y="1504950"/>
            <a:ext cx="11006667" cy="4743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smtClean="0"/>
              <a:t>As of: </a:t>
            </a:r>
            <a:endParaRPr lang="en-US" dirty="0"/>
          </a:p>
        </p:txBody>
      </p:sp>
      <p:sp>
        <p:nvSpPr>
          <p:cNvPr id="5" name="Rectangle 1028"/>
          <p:cNvSpPr>
            <a:spLocks noGrp="1" noChangeArrowheads="1"/>
          </p:cNvSpPr>
          <p:nvPr>
            <p:ph type="sldNum" sz="quarter" idx="11"/>
          </p:nvPr>
        </p:nvSpPr>
        <p:spPr>
          <a:ln/>
        </p:spPr>
        <p:txBody>
          <a:bodyPr/>
          <a:lstStyle>
            <a:lvl1pPr>
              <a:defRPr/>
            </a:lvl1pPr>
          </a:lstStyle>
          <a:p>
            <a:pPr>
              <a:defRPr/>
            </a:pPr>
            <a:fld id="{77FC5674-A1A8-480F-9472-1EE3C7CAEA6F}"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133285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As of: </a:t>
            </a:r>
            <a:endParaRPr lang="en-US" dirty="0"/>
          </a:p>
        </p:txBody>
      </p:sp>
      <p:sp>
        <p:nvSpPr>
          <p:cNvPr id="5" name="Rectangle 6"/>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endParaRPr lang="en-US" dirty="0"/>
          </a:p>
          <a:p>
            <a:pPr>
              <a:defRPr/>
            </a:pPr>
            <a:fld id="{8C6D34BF-1774-484A-9E8B-FF2B9098CF9E}" type="slidenum">
              <a:rPr lang="en-US"/>
              <a:pPr>
                <a:defRPr/>
              </a:pPr>
              <a:t>‹#›</a:t>
            </a:fld>
            <a:endParaRPr lang="en-US" dirty="0"/>
          </a:p>
        </p:txBody>
      </p:sp>
    </p:spTree>
    <p:extLst>
      <p:ext uri="{BB962C8B-B14F-4D97-AF65-F5344CB8AC3E}">
        <p14:creationId xmlns:p14="http://schemas.microsoft.com/office/powerpoint/2010/main" val="404906477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584200" y="1504950"/>
            <a:ext cx="11006667" cy="4743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dirty="0" smtClean="0"/>
              <a:t>As of: </a:t>
            </a:r>
            <a:endParaRPr lang="en-US" dirty="0"/>
          </a:p>
        </p:txBody>
      </p:sp>
      <p:sp>
        <p:nvSpPr>
          <p:cNvPr id="5" name="Rectangle 1028"/>
          <p:cNvSpPr>
            <a:spLocks noGrp="1" noChangeArrowheads="1"/>
          </p:cNvSpPr>
          <p:nvPr>
            <p:ph type="sldNum" sz="quarter" idx="11"/>
          </p:nvPr>
        </p:nvSpPr>
        <p:spPr>
          <a:ln/>
        </p:spPr>
        <p:txBody>
          <a:bodyPr/>
          <a:lstStyle>
            <a:lvl1pPr>
              <a:defRPr/>
            </a:lvl1pPr>
          </a:lstStyle>
          <a:p>
            <a:pPr>
              <a:defRPr/>
            </a:pPr>
            <a:fld id="{77FC5674-A1A8-480F-9472-1EE3C7CAEA6F}"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933162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1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dirty="0" smtClean="0"/>
              <a:t>As of: </a:t>
            </a:r>
            <a:endParaRPr lang="en-US" dirty="0"/>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fld id="{DC3BC0D1-0E50-44C5-815C-13BC5507F9F0}" type="slidenum">
              <a:rPr lang="en-US" smtClean="0"/>
              <a:t>‹#›</a:t>
            </a:fld>
            <a:endParaRPr lang="en-US"/>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24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2400" dirty="0">
              <a:latin typeface="Arial" charset="0"/>
            </a:endParaRPr>
          </a:p>
        </p:txBody>
      </p:sp>
      <p:pic>
        <p:nvPicPr>
          <p:cNvPr id="7176" name="Picture 1037" descr="afsymbol"/>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15794" y="90489"/>
            <a:ext cx="1794933" cy="1062037"/>
          </a:xfrm>
          <a:prstGeom prst="rect">
            <a:avLst/>
          </a:prstGeom>
          <a:noFill/>
          <a:ln w="9525">
            <a:noFill/>
            <a:miter lim="800000"/>
            <a:headEnd/>
            <a:tailEnd/>
          </a:ln>
        </p:spPr>
      </p:pic>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0"/>
            <a:r>
              <a:rPr lang="en-US" smtClean="0"/>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spTree>
    <p:extLst>
      <p:ext uri="{BB962C8B-B14F-4D97-AF65-F5344CB8AC3E}">
        <p14:creationId xmlns:p14="http://schemas.microsoft.com/office/powerpoint/2010/main" val="1239880499"/>
      </p:ext>
    </p:extLst>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 id="2147483725" r:id="rId4"/>
  </p:sldLayoutIdLst>
  <p:timing>
    <p:tnLst>
      <p:par>
        <p:cTn id="1" dur="indefinite" restart="never" nodeType="tmRoot"/>
      </p:par>
    </p:tnLst>
  </p:timing>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smtClean="0"/>
              <a:t>As of: </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57684668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smtClean="0"/>
              <a:t>As of: </a:t>
            </a:r>
            <a:endParaRPr lang="en-US" dirty="0"/>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pPr>
              <a:defRPr/>
            </a:pPr>
            <a:fld id="{989638D3-C09D-4296-9F44-23E2A74047B6}" type="slidenum">
              <a:rPr lang="en-US"/>
              <a:pPr>
                <a:defRPr/>
              </a:pPr>
              <a:t>‹#›</a:t>
            </a:fld>
            <a:endParaRPr lang="en-US" dirty="0">
              <a:solidFill>
                <a:schemeClr val="bg2"/>
              </a:solidFill>
            </a:endParaRPr>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pic>
        <p:nvPicPr>
          <p:cNvPr id="7176" name="Picture 1037" descr="afsymbol"/>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5794" y="90489"/>
            <a:ext cx="1794933" cy="1062037"/>
          </a:xfrm>
          <a:prstGeom prst="rect">
            <a:avLst/>
          </a:prstGeom>
          <a:noFill/>
          <a:ln w="9525">
            <a:noFill/>
            <a:miter lim="800000"/>
            <a:headEnd/>
            <a:tailEnd/>
          </a:ln>
        </p:spPr>
      </p:pic>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0"/>
            <a:r>
              <a:rPr lang="en-US" smtClean="0"/>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spTree>
    <p:extLst>
      <p:ext uri="{BB962C8B-B14F-4D97-AF65-F5344CB8AC3E}">
        <p14:creationId xmlns:p14="http://schemas.microsoft.com/office/powerpoint/2010/main" val="2883209078"/>
      </p:ext>
    </p:extLst>
  </p:cSld>
  <p:clrMap bg1="lt1" tx1="dk1" bg2="lt2" tx2="dk2" accent1="accent1" accent2="accent2" accent3="accent3" accent4="accent4" accent5="accent5" accent6="accent6" hlink="hlink" folHlink="folHlink"/>
  <p:sldLayoutIdLst>
    <p:sldLayoutId id="2147483727" r:id="rId1"/>
  </p:sldLayoutIdLst>
  <p:timing>
    <p:tnLst>
      <p:par>
        <p:cTn id="1" dur="indefinite" restart="never" nodeType="tmRoot"/>
      </p:par>
    </p:tnLst>
  </p:timing>
  <p:hf hdr="0" ftr="0" dt="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00">
                <a:solidFill>
                  <a:srgbClr val="969696"/>
                </a:solidFill>
              </a:defRPr>
            </a:lvl1pPr>
          </a:lstStyle>
          <a:p>
            <a:pPr>
              <a:defRPr/>
            </a:pPr>
            <a:r>
              <a:rPr lang="en-US" b="0" smtClean="0">
                <a:latin typeface="Arial"/>
                <a:cs typeface="+mn-cs"/>
              </a:rPr>
              <a:t>12 October 2016</a:t>
            </a:r>
            <a:endParaRPr lang="en-US" b="0" dirty="0">
              <a:latin typeface="Arial"/>
              <a:cs typeface="+mn-cs"/>
            </a:endParaRPr>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solidFill>
                  <a:srgbClr val="969696"/>
                </a:solidFill>
              </a:defRPr>
            </a:lvl1pPr>
          </a:lstStyle>
          <a:p>
            <a:pPr>
              <a:defRPr/>
            </a:pPr>
            <a:fld id="{1B6AF36B-6559-4148-878D-52AB31E5AD92}" type="slidenum">
              <a:rPr lang="en-US" b="0">
                <a:latin typeface="Arial"/>
                <a:cs typeface="+mn-cs"/>
              </a:rPr>
              <a:pPr>
                <a:defRPr/>
              </a:pPr>
              <a:t>‹#›</a:t>
            </a:fld>
            <a:endParaRPr lang="en-US" b="0" dirty="0">
              <a:solidFill>
                <a:srgbClr val="808080"/>
              </a:solidFill>
              <a:latin typeface="Arial"/>
              <a:cs typeface="+mn-cs"/>
            </a:endParaRPr>
          </a:p>
        </p:txBody>
      </p:sp>
      <p:sp>
        <p:nvSpPr>
          <p:cNvPr id="49157" name="Text Box 1029"/>
          <p:cNvSpPr txBox="1">
            <a:spLocks noChangeArrowheads="1"/>
          </p:cNvSpPr>
          <p:nvPr/>
        </p:nvSpPr>
        <p:spPr bwMode="auto">
          <a:xfrm>
            <a:off x="1727200" y="6491289"/>
            <a:ext cx="8737600" cy="307777"/>
          </a:xfrm>
          <a:prstGeom prst="rect">
            <a:avLst/>
          </a:prstGeom>
          <a:noFill/>
          <a:ln w="9525">
            <a:noFill/>
            <a:miter lim="800000"/>
            <a:headEnd/>
            <a:tailEnd/>
          </a:ln>
          <a:effectLst/>
        </p:spPr>
        <p:txBody>
          <a:bodyPr>
            <a:spAutoFit/>
          </a:bodyPr>
          <a:lstStyle/>
          <a:p>
            <a:pPr algn="ctr" eaLnBrk="0" hangingPunct="0">
              <a:spcBef>
                <a:spcPct val="50000"/>
              </a:spcBef>
              <a:defRPr/>
            </a:pPr>
            <a:r>
              <a:rPr lang="en-US" sz="1400" i="1" dirty="0">
                <a:solidFill>
                  <a:srgbClr val="000000"/>
                </a:solidFill>
                <a:latin typeface="Century Schoolbook" pitchFamily="18" charset="0"/>
                <a:cs typeface="+mn-cs"/>
              </a:rPr>
              <a:t>I n t e g r i t y  -  S e r v i c e  -  E x c e l l e n c e</a:t>
            </a:r>
          </a:p>
        </p:txBody>
      </p:sp>
      <p:sp>
        <p:nvSpPr>
          <p:cNvPr id="11269"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508000" y="6511560"/>
            <a:ext cx="11176000" cy="0"/>
          </a:xfrm>
          <a:prstGeom prst="line">
            <a:avLst/>
          </a:prstGeom>
          <a:noFill/>
          <a:ln w="57150">
            <a:solidFill>
              <a:srgbClr val="0C2D83"/>
            </a:solidFill>
            <a:round/>
            <a:headEnd/>
            <a:tailEnd/>
          </a:ln>
          <a:effectLst/>
        </p:spPr>
        <p:txBody>
          <a:bodyPr wrap="none" anchor="ctr"/>
          <a:lstStyle/>
          <a:p>
            <a:pPr algn="ctr" eaLnBrk="0" hangingPunct="0">
              <a:defRPr/>
            </a:pPr>
            <a:endParaRPr lang="en-US" sz="1400" b="0" dirty="0">
              <a:solidFill>
                <a:srgbClr val="000000"/>
              </a:solidFill>
              <a:latin typeface="Arial"/>
              <a:cs typeface="+mn-cs"/>
            </a:endParaRPr>
          </a:p>
        </p:txBody>
      </p:sp>
      <p:sp>
        <p:nvSpPr>
          <p:cNvPr id="49164" name="Line 1036"/>
          <p:cNvSpPr>
            <a:spLocks noChangeShapeType="1"/>
          </p:cNvSpPr>
          <p:nvPr/>
        </p:nvSpPr>
        <p:spPr bwMode="auto">
          <a:xfrm>
            <a:off x="468027" y="1141959"/>
            <a:ext cx="11176000" cy="0"/>
          </a:xfrm>
          <a:prstGeom prst="line">
            <a:avLst/>
          </a:prstGeom>
          <a:noFill/>
          <a:ln w="57150">
            <a:solidFill>
              <a:srgbClr val="0C2D83"/>
            </a:solidFill>
            <a:round/>
            <a:headEnd/>
            <a:tailEnd/>
          </a:ln>
          <a:effectLst/>
        </p:spPr>
        <p:txBody>
          <a:bodyPr wrap="none" anchor="ctr"/>
          <a:lstStyle/>
          <a:p>
            <a:pPr algn="ctr" eaLnBrk="0" hangingPunct="0">
              <a:defRPr/>
            </a:pPr>
            <a:endParaRPr lang="en-US" sz="1400" b="0" dirty="0">
              <a:solidFill>
                <a:srgbClr val="000000"/>
              </a:solidFill>
              <a:latin typeface="Arial"/>
              <a:cs typeface="+mn-cs"/>
            </a:endParaRPr>
          </a:p>
        </p:txBody>
      </p:sp>
      <p:pic>
        <p:nvPicPr>
          <p:cNvPr id="11272" name="Picture 1037" descr="afsymbol"/>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1601" y="90489"/>
            <a:ext cx="1655753" cy="979686"/>
          </a:xfrm>
          <a:prstGeom prst="rect">
            <a:avLst/>
          </a:prstGeom>
          <a:noFill/>
          <a:ln w="9525">
            <a:noFill/>
            <a:miter lim="800000"/>
            <a:headEnd/>
            <a:tailEnd/>
          </a:ln>
        </p:spPr>
      </p:pic>
      <p:sp>
        <p:nvSpPr>
          <p:cNvPr id="11273"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0"/>
            <a:r>
              <a:rPr lang="en-US" smtClean="0"/>
              <a:t>2nd Bullet</a:t>
            </a:r>
          </a:p>
        </p:txBody>
      </p:sp>
    </p:spTree>
    <p:extLst>
      <p:ext uri="{BB962C8B-B14F-4D97-AF65-F5344CB8AC3E}">
        <p14:creationId xmlns:p14="http://schemas.microsoft.com/office/powerpoint/2010/main" val="4263816616"/>
      </p:ext>
    </p:extLst>
  </p:cSld>
  <p:clrMap bg1="lt1" tx1="dk1" bg2="lt2" tx2="dk2" accent1="accent1" accent2="accent2" accent3="accent3" accent4="accent4" accent5="accent5" accent6="accent6" hlink="hlink" folHlink="folHlink"/>
  <p:sldLayoutIdLst>
    <p:sldLayoutId id="2147483729" r:id="rId1"/>
  </p:sldLayoutIdLst>
  <p:hf hdr="0" ftr="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67784" y="1544638"/>
            <a:ext cx="11334749"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012" tIns="50800" rIns="100012" bIns="5080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3"/>
          <p:cNvSpPr>
            <a:spLocks noGrp="1" noChangeArrowheads="1"/>
          </p:cNvSpPr>
          <p:nvPr>
            <p:ph type="title"/>
          </p:nvPr>
        </p:nvSpPr>
        <p:spPr bwMode="auto">
          <a:xfrm>
            <a:off x="2228851" y="198438"/>
            <a:ext cx="9806516"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012" tIns="50800" rIns="100012" bIns="50800" numCol="1" anchor="ctr" anchorCtr="0" compatLnSpc="1">
            <a:prstTxWarp prst="textNoShape">
              <a:avLst/>
            </a:prstTxWarp>
          </a:bodyPr>
          <a:lstStyle/>
          <a:p>
            <a:pPr lvl="0"/>
            <a:r>
              <a:rPr lang="en-US" smtClean="0"/>
              <a:t>Slide Title</a:t>
            </a:r>
          </a:p>
        </p:txBody>
      </p:sp>
      <p:sp>
        <p:nvSpPr>
          <p:cNvPr id="1028" name="Text Box 4"/>
          <p:cNvSpPr txBox="1">
            <a:spLocks noChangeArrowheads="1"/>
          </p:cNvSpPr>
          <p:nvPr/>
        </p:nvSpPr>
        <p:spPr bwMode="auto">
          <a:xfrm>
            <a:off x="342703" y="6510338"/>
            <a:ext cx="1321196" cy="2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lnSpc>
                <a:spcPct val="80000"/>
              </a:lnSpc>
              <a:spcBef>
                <a:spcPct val="50000"/>
              </a:spcBef>
              <a:spcAft>
                <a:spcPct val="0"/>
              </a:spcAft>
              <a:defRPr/>
            </a:pPr>
            <a:r>
              <a:rPr lang="en-US" sz="1200" smtClean="0">
                <a:solidFill>
                  <a:srgbClr val="FFFFFF"/>
                </a:solidFill>
              </a:rPr>
              <a:t>UNCLASSIFIED</a:t>
            </a:r>
          </a:p>
        </p:txBody>
      </p:sp>
      <p:grpSp>
        <p:nvGrpSpPr>
          <p:cNvPr id="1029" name="Group 5"/>
          <p:cNvGrpSpPr>
            <a:grpSpLocks/>
          </p:cNvGrpSpPr>
          <p:nvPr/>
        </p:nvGrpSpPr>
        <p:grpSpPr bwMode="auto">
          <a:xfrm>
            <a:off x="0" y="496887"/>
            <a:ext cx="12158133" cy="1168403"/>
            <a:chOff x="0" y="333"/>
            <a:chExt cx="5744" cy="736"/>
          </a:xfrm>
        </p:grpSpPr>
        <p:sp>
          <p:nvSpPr>
            <p:cNvPr id="1034" name="AutoShape 6"/>
            <p:cNvSpPr>
              <a:spLocks noChangeArrowheads="1"/>
            </p:cNvSpPr>
            <p:nvPr/>
          </p:nvSpPr>
          <p:spPr bwMode="auto">
            <a:xfrm>
              <a:off x="5410" y="337"/>
              <a:ext cx="334" cy="732"/>
            </a:xfrm>
            <a:prstGeom prst="triangle">
              <a:avLst>
                <a:gd name="adj" fmla="val 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sp>
          <p:nvSpPr>
            <p:cNvPr id="1035" name="Rectangle 7"/>
            <p:cNvSpPr>
              <a:spLocks noChangeArrowheads="1"/>
            </p:cNvSpPr>
            <p:nvPr/>
          </p:nvSpPr>
          <p:spPr bwMode="auto">
            <a:xfrm>
              <a:off x="1957" y="557"/>
              <a:ext cx="1785" cy="368"/>
            </a:xfrm>
            <a:prstGeom prst="rect">
              <a:avLst/>
            </a:prstGeom>
            <a:gradFill rotWithShape="1">
              <a:gsLst>
                <a:gs pos="0">
                  <a:srgbClr val="000080"/>
                </a:gs>
                <a:gs pos="100000">
                  <a:srgbClr val="00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sp>
          <p:nvSpPr>
            <p:cNvPr id="1036" name="Rectangle 8"/>
            <p:cNvSpPr>
              <a:spLocks noChangeArrowheads="1"/>
            </p:cNvSpPr>
            <p:nvPr/>
          </p:nvSpPr>
          <p:spPr bwMode="auto">
            <a:xfrm>
              <a:off x="0" y="557"/>
              <a:ext cx="1785" cy="368"/>
            </a:xfrm>
            <a:prstGeom prst="rect">
              <a:avLst/>
            </a:prstGeom>
            <a:gradFill rotWithShape="1">
              <a:gsLst>
                <a:gs pos="0">
                  <a:srgbClr val="FF0000"/>
                </a:gs>
                <a:gs pos="100000">
                  <a:srgbClr val="000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sp>
          <p:nvSpPr>
            <p:cNvPr id="1037" name="Rectangle 9"/>
            <p:cNvSpPr>
              <a:spLocks noChangeArrowheads="1"/>
            </p:cNvSpPr>
            <p:nvPr/>
          </p:nvSpPr>
          <p:spPr bwMode="auto">
            <a:xfrm>
              <a:off x="1785" y="557"/>
              <a:ext cx="173" cy="36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sp>
          <p:nvSpPr>
            <p:cNvPr id="1038" name="AutoShape 10"/>
            <p:cNvSpPr>
              <a:spLocks noChangeArrowheads="1"/>
            </p:cNvSpPr>
            <p:nvPr/>
          </p:nvSpPr>
          <p:spPr bwMode="auto">
            <a:xfrm>
              <a:off x="5406" y="333"/>
              <a:ext cx="100" cy="732"/>
            </a:xfrm>
            <a:prstGeom prst="triangle">
              <a:avLst>
                <a:gd name="adj" fmla="val 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sp>
          <p:nvSpPr>
            <p:cNvPr id="1039" name="Rectangle 11"/>
            <p:cNvSpPr>
              <a:spLocks noChangeArrowheads="1"/>
            </p:cNvSpPr>
            <p:nvPr/>
          </p:nvSpPr>
          <p:spPr bwMode="auto">
            <a:xfrm>
              <a:off x="3685" y="557"/>
              <a:ext cx="1843" cy="368"/>
            </a:xfrm>
            <a:prstGeom prst="rect">
              <a:avLst/>
            </a:prstGeom>
            <a:gradFill rotWithShape="1">
              <a:gsLst>
                <a:gs pos="0">
                  <a:srgbClr val="00CCFF"/>
                </a:gs>
                <a:gs pos="100000">
                  <a:srgbClr val="008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grpSp>
      <p:pic>
        <p:nvPicPr>
          <p:cNvPr id="1030" name="Picture 12" descr="Updated GS Emblem - Two Stars"/>
          <p:cNvPicPr>
            <a:picLocks noChangeAspect="1" noChangeArrowheads="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0" y="0"/>
            <a:ext cx="1644651"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3"/>
          <p:cNvSpPr txBox="1">
            <a:spLocks noChangeArrowheads="1"/>
          </p:cNvSpPr>
          <p:nvPr/>
        </p:nvSpPr>
        <p:spPr bwMode="auto">
          <a:xfrm>
            <a:off x="11819783" y="6619876"/>
            <a:ext cx="372218" cy="2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fontAlgn="base" hangingPunct="1">
              <a:lnSpc>
                <a:spcPct val="80000"/>
              </a:lnSpc>
              <a:spcBef>
                <a:spcPct val="50000"/>
              </a:spcBef>
              <a:spcAft>
                <a:spcPct val="0"/>
              </a:spcAft>
              <a:defRPr/>
            </a:pPr>
            <a:fld id="{45734D2F-4225-49F6-B29F-EA9428B831AB}" type="slidenum">
              <a:rPr lang="en-US" sz="1200" smtClean="0">
                <a:solidFill>
                  <a:srgbClr val="000000"/>
                </a:solidFill>
              </a:rPr>
              <a:pPr algn="r" eaLnBrk="1" fontAlgn="base" hangingPunct="1">
                <a:lnSpc>
                  <a:spcPct val="80000"/>
                </a:lnSpc>
                <a:spcBef>
                  <a:spcPct val="50000"/>
                </a:spcBef>
                <a:spcAft>
                  <a:spcPct val="0"/>
                </a:spcAft>
                <a:defRPr/>
              </a:pPr>
              <a:t>‹#›</a:t>
            </a:fld>
            <a:endParaRPr lang="en-US" sz="1200" smtClean="0">
              <a:solidFill>
                <a:srgbClr val="000000"/>
              </a:solidFill>
            </a:endParaRPr>
          </a:p>
        </p:txBody>
      </p:sp>
    </p:spTree>
    <p:extLst>
      <p:ext uri="{BB962C8B-B14F-4D97-AF65-F5344CB8AC3E}">
        <p14:creationId xmlns:p14="http://schemas.microsoft.com/office/powerpoint/2010/main" val="149592632"/>
      </p:ext>
    </p:extLst>
  </p:cSld>
  <p:clrMap bg1="lt1" tx1="dk1" bg2="lt2" tx2="dk2" accent1="accent1" accent2="accent2" accent3="accent3" accent4="accent4" accent5="accent5" accent6="accent6" hlink="hlink" folHlink="folHlink"/>
  <p:transition/>
  <p:timing>
    <p:tnLst>
      <p:par>
        <p:cTn id="1" dur="indefinite" restart="never" nodeType="tmRoot"/>
      </p:par>
    </p:tnLst>
  </p:timing>
  <p:txStyles>
    <p:titleStyle>
      <a:lvl1pPr algn="r" defTabSz="989013" rtl="0" eaLnBrk="1" fontAlgn="base" hangingPunct="1">
        <a:lnSpc>
          <a:spcPct val="80000"/>
        </a:lnSpc>
        <a:spcBef>
          <a:spcPct val="0"/>
        </a:spcBef>
        <a:spcAft>
          <a:spcPct val="0"/>
        </a:spcAft>
        <a:defRPr sz="2800" b="1" i="1">
          <a:solidFill>
            <a:schemeClr val="tx1"/>
          </a:solidFill>
          <a:latin typeface="+mj-lt"/>
          <a:ea typeface="+mj-ea"/>
          <a:cs typeface="+mj-cs"/>
        </a:defRPr>
      </a:lvl1pPr>
      <a:lvl2pPr algn="r" defTabSz="989013" rtl="0" eaLnBrk="1" fontAlgn="base" hangingPunct="1">
        <a:lnSpc>
          <a:spcPct val="80000"/>
        </a:lnSpc>
        <a:spcBef>
          <a:spcPct val="0"/>
        </a:spcBef>
        <a:spcAft>
          <a:spcPct val="0"/>
        </a:spcAft>
        <a:defRPr sz="2800" b="1" i="1">
          <a:solidFill>
            <a:schemeClr val="tx1"/>
          </a:solidFill>
          <a:latin typeface="Arial" pitchFamily="34" charset="0"/>
        </a:defRPr>
      </a:lvl2pPr>
      <a:lvl3pPr algn="r" defTabSz="989013" rtl="0" eaLnBrk="1" fontAlgn="base" hangingPunct="1">
        <a:lnSpc>
          <a:spcPct val="80000"/>
        </a:lnSpc>
        <a:spcBef>
          <a:spcPct val="0"/>
        </a:spcBef>
        <a:spcAft>
          <a:spcPct val="0"/>
        </a:spcAft>
        <a:defRPr sz="2800" b="1" i="1">
          <a:solidFill>
            <a:schemeClr val="tx1"/>
          </a:solidFill>
          <a:latin typeface="Arial" pitchFamily="34" charset="0"/>
        </a:defRPr>
      </a:lvl3pPr>
      <a:lvl4pPr algn="r" defTabSz="989013" rtl="0" eaLnBrk="1" fontAlgn="base" hangingPunct="1">
        <a:lnSpc>
          <a:spcPct val="80000"/>
        </a:lnSpc>
        <a:spcBef>
          <a:spcPct val="0"/>
        </a:spcBef>
        <a:spcAft>
          <a:spcPct val="0"/>
        </a:spcAft>
        <a:defRPr sz="2800" b="1" i="1">
          <a:solidFill>
            <a:schemeClr val="tx1"/>
          </a:solidFill>
          <a:latin typeface="Arial" pitchFamily="34" charset="0"/>
        </a:defRPr>
      </a:lvl4pPr>
      <a:lvl5pPr algn="r" defTabSz="989013" rtl="0" eaLnBrk="1" fontAlgn="base" hangingPunct="1">
        <a:lnSpc>
          <a:spcPct val="80000"/>
        </a:lnSpc>
        <a:spcBef>
          <a:spcPct val="0"/>
        </a:spcBef>
        <a:spcAft>
          <a:spcPct val="0"/>
        </a:spcAft>
        <a:defRPr sz="2800" b="1" i="1">
          <a:solidFill>
            <a:schemeClr val="tx1"/>
          </a:solidFill>
          <a:latin typeface="Arial" pitchFamily="34" charset="0"/>
        </a:defRPr>
      </a:lvl5pPr>
      <a:lvl6pPr marL="457200" algn="r" defTabSz="989013" rtl="0" eaLnBrk="1" fontAlgn="base" hangingPunct="1">
        <a:lnSpc>
          <a:spcPct val="80000"/>
        </a:lnSpc>
        <a:spcBef>
          <a:spcPct val="0"/>
        </a:spcBef>
        <a:spcAft>
          <a:spcPct val="0"/>
        </a:spcAft>
        <a:defRPr sz="2800" b="1" i="1">
          <a:solidFill>
            <a:schemeClr val="tx1"/>
          </a:solidFill>
          <a:latin typeface="Arial" pitchFamily="34" charset="0"/>
        </a:defRPr>
      </a:lvl6pPr>
      <a:lvl7pPr marL="914400" algn="r" defTabSz="989013" rtl="0" eaLnBrk="1" fontAlgn="base" hangingPunct="1">
        <a:lnSpc>
          <a:spcPct val="80000"/>
        </a:lnSpc>
        <a:spcBef>
          <a:spcPct val="0"/>
        </a:spcBef>
        <a:spcAft>
          <a:spcPct val="0"/>
        </a:spcAft>
        <a:defRPr sz="2800" b="1" i="1">
          <a:solidFill>
            <a:schemeClr val="tx1"/>
          </a:solidFill>
          <a:latin typeface="Arial" pitchFamily="34" charset="0"/>
        </a:defRPr>
      </a:lvl7pPr>
      <a:lvl8pPr marL="1371600" algn="r" defTabSz="989013" rtl="0" eaLnBrk="1" fontAlgn="base" hangingPunct="1">
        <a:lnSpc>
          <a:spcPct val="80000"/>
        </a:lnSpc>
        <a:spcBef>
          <a:spcPct val="0"/>
        </a:spcBef>
        <a:spcAft>
          <a:spcPct val="0"/>
        </a:spcAft>
        <a:defRPr sz="2800" b="1" i="1">
          <a:solidFill>
            <a:schemeClr val="tx1"/>
          </a:solidFill>
          <a:latin typeface="Arial" pitchFamily="34" charset="0"/>
        </a:defRPr>
      </a:lvl8pPr>
      <a:lvl9pPr marL="1828800" algn="r" defTabSz="989013" rtl="0" eaLnBrk="1" fontAlgn="base" hangingPunct="1">
        <a:lnSpc>
          <a:spcPct val="80000"/>
        </a:lnSpc>
        <a:spcBef>
          <a:spcPct val="0"/>
        </a:spcBef>
        <a:spcAft>
          <a:spcPct val="0"/>
        </a:spcAft>
        <a:defRPr sz="2800" b="1" i="1">
          <a:solidFill>
            <a:schemeClr val="tx1"/>
          </a:solidFill>
          <a:latin typeface="Arial" pitchFamily="34" charset="0"/>
        </a:defRPr>
      </a:lvl9pPr>
    </p:titleStyle>
    <p:bodyStyle>
      <a:lvl1pPr marL="309563" indent="-309563" algn="l" defTabSz="989013" rtl="0" eaLnBrk="1" fontAlgn="base" hangingPunct="1">
        <a:lnSpc>
          <a:spcPct val="90000"/>
        </a:lnSpc>
        <a:spcBef>
          <a:spcPct val="50000"/>
        </a:spcBef>
        <a:spcAft>
          <a:spcPct val="0"/>
        </a:spcAft>
        <a:buClr>
          <a:schemeClr val="tx1"/>
        </a:buClr>
        <a:buSzPct val="65000"/>
        <a:buFont typeface="Wingdings" pitchFamily="2" charset="2"/>
        <a:buChar char="l"/>
        <a:defRPr sz="2400" b="1">
          <a:solidFill>
            <a:schemeClr val="tx1"/>
          </a:solidFill>
          <a:latin typeface="+mn-lt"/>
          <a:ea typeface="+mn-ea"/>
          <a:cs typeface="+mn-cs"/>
        </a:defRPr>
      </a:lvl1pPr>
      <a:lvl2pPr marL="787400" indent="-292100" algn="l" defTabSz="989013" rtl="0" eaLnBrk="1" fontAlgn="base" hangingPunct="1">
        <a:lnSpc>
          <a:spcPct val="90000"/>
        </a:lnSpc>
        <a:spcBef>
          <a:spcPct val="20000"/>
        </a:spcBef>
        <a:spcAft>
          <a:spcPct val="0"/>
        </a:spcAft>
        <a:buClr>
          <a:schemeClr val="tx1"/>
        </a:buClr>
        <a:buSzPct val="65000"/>
        <a:buChar char="–"/>
        <a:defRPr sz="2200" b="1">
          <a:solidFill>
            <a:schemeClr val="tx1"/>
          </a:solidFill>
          <a:latin typeface="+mn-lt"/>
        </a:defRPr>
      </a:lvl2pPr>
      <a:lvl3pPr marL="1279525" indent="-290513" algn="l" defTabSz="989013" rtl="0" eaLnBrk="1" fontAlgn="base" hangingPunct="1">
        <a:lnSpc>
          <a:spcPct val="90000"/>
        </a:lnSpc>
        <a:spcBef>
          <a:spcPct val="20000"/>
        </a:spcBef>
        <a:spcAft>
          <a:spcPct val="0"/>
        </a:spcAft>
        <a:buClr>
          <a:schemeClr val="tx1"/>
        </a:buClr>
        <a:buSzPct val="65000"/>
        <a:buFont typeface="Wingdings" pitchFamily="2" charset="2"/>
        <a:buChar char="l"/>
        <a:defRPr b="1">
          <a:solidFill>
            <a:schemeClr val="tx1"/>
          </a:solidFill>
          <a:latin typeface="+mn-lt"/>
        </a:defRPr>
      </a:lvl3pPr>
      <a:lvl4pPr marL="1820863" indent="-314325" algn="l" defTabSz="989013" rtl="0" eaLnBrk="1" fontAlgn="base" hangingPunct="1">
        <a:lnSpc>
          <a:spcPct val="90000"/>
        </a:lnSpc>
        <a:spcBef>
          <a:spcPct val="20000"/>
        </a:spcBef>
        <a:spcAft>
          <a:spcPct val="0"/>
        </a:spcAft>
        <a:buClr>
          <a:schemeClr val="tx1"/>
        </a:buClr>
        <a:buSzPct val="65000"/>
        <a:buChar char="–"/>
        <a:defRPr sz="1600" b="1">
          <a:solidFill>
            <a:schemeClr val="tx1"/>
          </a:solidFill>
          <a:latin typeface="+mn-lt"/>
        </a:defRPr>
      </a:lvl4pPr>
      <a:lvl5pPr marL="2289175" indent="-314325" algn="l" defTabSz="989013" rtl="0" eaLnBrk="1" fontAlgn="base" hangingPunct="1">
        <a:lnSpc>
          <a:spcPct val="90000"/>
        </a:lnSpc>
        <a:spcBef>
          <a:spcPct val="20000"/>
        </a:spcBef>
        <a:spcAft>
          <a:spcPct val="0"/>
        </a:spcAft>
        <a:buClr>
          <a:schemeClr val="tx1"/>
        </a:buClr>
        <a:buSzPct val="65000"/>
        <a:buFont typeface="Wingdings" pitchFamily="2" charset="2"/>
        <a:buChar char="l"/>
        <a:defRPr sz="1400" b="1">
          <a:solidFill>
            <a:schemeClr val="tx1"/>
          </a:solidFill>
          <a:latin typeface="+mn-lt"/>
        </a:defRPr>
      </a:lvl5pPr>
      <a:lvl6pPr marL="2746375" indent="-314325" algn="l" defTabSz="989013" rtl="0" eaLnBrk="1" fontAlgn="base" hangingPunct="1">
        <a:lnSpc>
          <a:spcPct val="90000"/>
        </a:lnSpc>
        <a:spcBef>
          <a:spcPct val="20000"/>
        </a:spcBef>
        <a:spcAft>
          <a:spcPct val="0"/>
        </a:spcAft>
        <a:buClr>
          <a:schemeClr val="tx1"/>
        </a:buClr>
        <a:buSzPct val="65000"/>
        <a:buFont typeface="Wingdings" pitchFamily="2" charset="2"/>
        <a:buChar char="l"/>
        <a:defRPr sz="1400" b="1">
          <a:solidFill>
            <a:schemeClr val="tx1"/>
          </a:solidFill>
          <a:latin typeface="+mn-lt"/>
        </a:defRPr>
      </a:lvl6pPr>
      <a:lvl7pPr marL="3203575" indent="-314325" algn="l" defTabSz="989013" rtl="0" eaLnBrk="1" fontAlgn="base" hangingPunct="1">
        <a:lnSpc>
          <a:spcPct val="90000"/>
        </a:lnSpc>
        <a:spcBef>
          <a:spcPct val="20000"/>
        </a:spcBef>
        <a:spcAft>
          <a:spcPct val="0"/>
        </a:spcAft>
        <a:buClr>
          <a:schemeClr val="tx1"/>
        </a:buClr>
        <a:buSzPct val="65000"/>
        <a:buFont typeface="Wingdings" pitchFamily="2" charset="2"/>
        <a:buChar char="l"/>
        <a:defRPr sz="1400" b="1">
          <a:solidFill>
            <a:schemeClr val="tx1"/>
          </a:solidFill>
          <a:latin typeface="+mn-lt"/>
        </a:defRPr>
      </a:lvl7pPr>
      <a:lvl8pPr marL="3660775" indent="-314325" algn="l" defTabSz="989013" rtl="0" eaLnBrk="1" fontAlgn="base" hangingPunct="1">
        <a:lnSpc>
          <a:spcPct val="90000"/>
        </a:lnSpc>
        <a:spcBef>
          <a:spcPct val="20000"/>
        </a:spcBef>
        <a:spcAft>
          <a:spcPct val="0"/>
        </a:spcAft>
        <a:buClr>
          <a:schemeClr val="tx1"/>
        </a:buClr>
        <a:buSzPct val="65000"/>
        <a:buFont typeface="Wingdings" pitchFamily="2" charset="2"/>
        <a:buChar char="l"/>
        <a:defRPr sz="1400" b="1">
          <a:solidFill>
            <a:schemeClr val="tx1"/>
          </a:solidFill>
          <a:latin typeface="+mn-lt"/>
        </a:defRPr>
      </a:lvl8pPr>
      <a:lvl9pPr marL="4117975" indent="-314325" algn="l" defTabSz="989013" rtl="0" eaLnBrk="1" fontAlgn="base" hangingPunct="1">
        <a:lnSpc>
          <a:spcPct val="90000"/>
        </a:lnSpc>
        <a:spcBef>
          <a:spcPct val="20000"/>
        </a:spcBef>
        <a:spcAft>
          <a:spcPct val="0"/>
        </a:spcAft>
        <a:buClr>
          <a:schemeClr val="tx1"/>
        </a:buClr>
        <a:buSzPct val="65000"/>
        <a:buFont typeface="Wingdings" pitchFamily="2" charset="2"/>
        <a:buChar char="l"/>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smtClean="0"/>
              <a:t>As of: </a:t>
            </a:r>
            <a:endParaRPr lang="en-US" dirty="0"/>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pPr>
              <a:defRPr/>
            </a:pPr>
            <a:fld id="{989638D3-C09D-4296-9F44-23E2A74047B6}" type="slidenum">
              <a:rPr lang="en-US"/>
              <a:pPr>
                <a:defRPr/>
              </a:pPr>
              <a:t>‹#›</a:t>
            </a:fld>
            <a:endParaRPr lang="en-US" dirty="0">
              <a:solidFill>
                <a:schemeClr val="bg2"/>
              </a:solidFill>
            </a:endParaRPr>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pic>
        <p:nvPicPr>
          <p:cNvPr id="7176" name="Picture 1037" descr="afsymbol"/>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15794" y="90489"/>
            <a:ext cx="1794933" cy="1062037"/>
          </a:xfrm>
          <a:prstGeom prst="rect">
            <a:avLst/>
          </a:prstGeom>
          <a:noFill/>
          <a:ln w="9525">
            <a:noFill/>
            <a:miter lim="800000"/>
            <a:headEnd/>
            <a:tailEnd/>
          </a:ln>
        </p:spPr>
      </p:pic>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0"/>
            <a:r>
              <a:rPr lang="en-US" smtClean="0"/>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spTree>
    <p:extLst>
      <p:ext uri="{BB962C8B-B14F-4D97-AF65-F5344CB8AC3E}">
        <p14:creationId xmlns:p14="http://schemas.microsoft.com/office/powerpoint/2010/main" val="225591281"/>
      </p:ext>
    </p:extLst>
  </p:cSld>
  <p:clrMap bg1="lt1" tx1="dk1" bg2="lt2" tx2="dk2" accent1="accent1" accent2="accent2" accent3="accent3" accent4="accent4" accent5="accent5" accent6="accent6" hlink="hlink" folHlink="folHlink"/>
  <p:sldLayoutIdLst>
    <p:sldLayoutId id="2147483732" r:id="rId1"/>
    <p:sldLayoutId id="2147483733" r:id="rId2"/>
  </p:sldLayoutIdLst>
  <p:timing>
    <p:tnLst>
      <p:par>
        <p:cTn id="1" dur="indefinite" restart="never" nodeType="tmRoot"/>
      </p:par>
    </p:tnLst>
  </p:timing>
  <p:hf hdr="0" ftr="0" dt="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dirty="0" smtClean="0"/>
              <a:t>As of: </a:t>
            </a:r>
            <a:endParaRPr lang="en-US" dirty="0"/>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pPr>
              <a:defRPr/>
            </a:pPr>
            <a:fld id="{989638D3-C09D-4296-9F44-23E2A74047B6}" type="slidenum">
              <a:rPr lang="en-US"/>
              <a:pPr>
                <a:defRPr/>
              </a:pPr>
              <a:t>‹#›</a:t>
            </a:fld>
            <a:endParaRPr lang="en-US" dirty="0">
              <a:solidFill>
                <a:schemeClr val="bg2"/>
              </a:solidFill>
            </a:endParaRPr>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pic>
        <p:nvPicPr>
          <p:cNvPr id="7176" name="Picture 1037" descr="afsymbol"/>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5794" y="90489"/>
            <a:ext cx="1794933" cy="1062037"/>
          </a:xfrm>
          <a:prstGeom prst="rect">
            <a:avLst/>
          </a:prstGeom>
          <a:noFill/>
          <a:ln w="9525">
            <a:noFill/>
            <a:miter lim="800000"/>
            <a:headEnd/>
            <a:tailEnd/>
          </a:ln>
        </p:spPr>
      </p:pic>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0"/>
            <a:r>
              <a:rPr lang="en-US" smtClean="0"/>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spTree>
    <p:extLst>
      <p:ext uri="{BB962C8B-B14F-4D97-AF65-F5344CB8AC3E}">
        <p14:creationId xmlns:p14="http://schemas.microsoft.com/office/powerpoint/2010/main" val="1055212115"/>
      </p:ext>
    </p:extLst>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dt="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dirty="0" smtClean="0"/>
              <a:t>As of: </a:t>
            </a:r>
            <a:endParaRPr lang="en-US" dirty="0"/>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pPr>
              <a:defRPr/>
            </a:pPr>
            <a:fld id="{989638D3-C09D-4296-9F44-23E2A74047B6}" type="slidenum">
              <a:rPr lang="en-US"/>
              <a:pPr>
                <a:defRPr/>
              </a:pPr>
              <a:t>‹#›</a:t>
            </a:fld>
            <a:endParaRPr lang="en-US" dirty="0">
              <a:solidFill>
                <a:schemeClr val="bg2"/>
              </a:solidFill>
            </a:endParaRPr>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pic>
        <p:nvPicPr>
          <p:cNvPr id="7176" name="Picture 1037" descr="afsymbol"/>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15794" y="90489"/>
            <a:ext cx="1794933" cy="1062037"/>
          </a:xfrm>
          <a:prstGeom prst="rect">
            <a:avLst/>
          </a:prstGeom>
          <a:noFill/>
          <a:ln w="9525">
            <a:noFill/>
            <a:miter lim="800000"/>
            <a:headEnd/>
            <a:tailEnd/>
          </a:ln>
        </p:spPr>
      </p:pic>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0"/>
            <a:r>
              <a:rPr lang="en-US" smtClean="0"/>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spTree>
    <p:extLst>
      <p:ext uri="{BB962C8B-B14F-4D97-AF65-F5344CB8AC3E}">
        <p14:creationId xmlns:p14="http://schemas.microsoft.com/office/powerpoint/2010/main" val="389554378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Lst>
  <p:timing>
    <p:tnLst>
      <p:par>
        <p:cTn id="1" dur="indefinite" restart="never" nodeType="tmRoot"/>
      </p:par>
    </p:tnLst>
  </p:timing>
  <p:hf hdr="0" dt="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bwMode="gray">
          <a:xfrm>
            <a:off x="378780" y="1273175"/>
            <a:ext cx="11529587" cy="5092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30" name="Rectangle 6"/>
          <p:cNvSpPr>
            <a:spLocks noGrp="1" noChangeArrowheads="1"/>
          </p:cNvSpPr>
          <p:nvPr>
            <p:ph type="sldNum" sz="quarter" idx="4"/>
          </p:nvPr>
        </p:nvSpPr>
        <p:spPr bwMode="gray">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pPr eaLnBrk="0" hangingPunct="0">
              <a:defRPr/>
            </a:pPr>
            <a:fld id="{8F9036C3-89A6-4E25-A8F1-3AEA3DAEE170}" type="slidenum">
              <a:rPr lang="en-US" b="0" smtClean="0">
                <a:latin typeface="Arial"/>
              </a:rPr>
              <a:pPr eaLnBrk="0" hangingPunct="0">
                <a:defRPr/>
              </a:pPr>
              <a:t>‹#›</a:t>
            </a:fld>
            <a:endParaRPr lang="en-US" b="0" dirty="0">
              <a:latin typeface="Arial"/>
            </a:endParaRPr>
          </a:p>
        </p:txBody>
      </p:sp>
      <p:sp>
        <p:nvSpPr>
          <p:cNvPr id="10244" name="Rectangle 2"/>
          <p:cNvSpPr>
            <a:spLocks noGrp="1" noChangeArrowheads="1"/>
          </p:cNvSpPr>
          <p:nvPr>
            <p:ph type="title"/>
          </p:nvPr>
        </p:nvSpPr>
        <p:spPr bwMode="gray">
          <a:xfrm>
            <a:off x="2218267" y="41275"/>
            <a:ext cx="944456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39" name="Line 15"/>
          <p:cNvSpPr>
            <a:spLocks noChangeShapeType="1"/>
          </p:cNvSpPr>
          <p:nvPr/>
        </p:nvSpPr>
        <p:spPr bwMode="gray">
          <a:xfrm>
            <a:off x="508000" y="6451600"/>
            <a:ext cx="11176000" cy="0"/>
          </a:xfrm>
          <a:prstGeom prst="line">
            <a:avLst/>
          </a:prstGeom>
          <a:noFill/>
          <a:ln w="57150">
            <a:solidFill>
              <a:srgbClr val="0C2D83"/>
            </a:solidFill>
            <a:round/>
            <a:headEnd/>
            <a:tailEnd/>
          </a:ln>
          <a:effectLst/>
        </p:spPr>
        <p:txBody>
          <a:bodyPr wrap="none" anchor="ctr"/>
          <a:lstStyle/>
          <a:p>
            <a:pPr eaLnBrk="0" hangingPunct="0">
              <a:defRPr/>
            </a:pPr>
            <a:endParaRPr lang="en-US" sz="2400" b="0" dirty="0">
              <a:solidFill>
                <a:srgbClr val="000000"/>
              </a:solidFill>
              <a:latin typeface="Arial"/>
            </a:endParaRPr>
          </a:p>
        </p:txBody>
      </p:sp>
      <p:sp>
        <p:nvSpPr>
          <p:cNvPr id="1041" name="Line 17"/>
          <p:cNvSpPr>
            <a:spLocks noChangeShapeType="1"/>
          </p:cNvSpPr>
          <p:nvPr/>
        </p:nvSpPr>
        <p:spPr bwMode="gray">
          <a:xfrm>
            <a:off x="508000" y="1231900"/>
            <a:ext cx="11176000" cy="0"/>
          </a:xfrm>
          <a:prstGeom prst="line">
            <a:avLst/>
          </a:prstGeom>
          <a:noFill/>
          <a:ln w="57150">
            <a:solidFill>
              <a:srgbClr val="0C2D83"/>
            </a:solidFill>
            <a:round/>
            <a:headEnd/>
            <a:tailEnd/>
          </a:ln>
          <a:effectLst/>
        </p:spPr>
        <p:txBody>
          <a:bodyPr wrap="none" anchor="ctr"/>
          <a:lstStyle/>
          <a:p>
            <a:pPr eaLnBrk="0" hangingPunct="0">
              <a:defRPr/>
            </a:pPr>
            <a:endParaRPr lang="en-US" sz="2400" b="0" dirty="0">
              <a:solidFill>
                <a:srgbClr val="000000"/>
              </a:solidFill>
              <a:latin typeface="Arial"/>
            </a:endParaRPr>
          </a:p>
        </p:txBody>
      </p:sp>
      <p:pic>
        <p:nvPicPr>
          <p:cNvPr id="10" name="Picture 1037" descr="afsymbol"/>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22818" y="90489"/>
            <a:ext cx="1794933" cy="1062037"/>
          </a:xfrm>
          <a:prstGeom prst="rect">
            <a:avLst/>
          </a:prstGeom>
          <a:noFill/>
          <a:ln w="9525">
            <a:noFill/>
            <a:miter lim="800000"/>
            <a:headEnd/>
            <a:tailEnd/>
          </a:ln>
        </p:spPr>
      </p:pic>
      <p:sp>
        <p:nvSpPr>
          <p:cNvPr id="8" name="Text Box 9"/>
          <p:cNvSpPr txBox="1">
            <a:spLocks noChangeArrowheads="1"/>
          </p:cNvSpPr>
          <p:nvPr/>
        </p:nvSpPr>
        <p:spPr bwMode="auto">
          <a:xfrm>
            <a:off x="4308109" y="3652"/>
            <a:ext cx="3577903" cy="307777"/>
          </a:xfrm>
          <a:prstGeom prst="rect">
            <a:avLst/>
          </a:prstGeom>
          <a:noFill/>
          <a:ln w="12700">
            <a:noFill/>
            <a:miter lim="800000"/>
            <a:headEnd/>
            <a:tailEnd/>
          </a:ln>
          <a:effectLst/>
        </p:spPr>
        <p:txBody>
          <a:bodyPr wrap="none">
            <a:spAutoFit/>
          </a:bodyPr>
          <a:lstStyle/>
          <a:p>
            <a:pPr algn="ctr" eaLnBrk="0" hangingPunct="0">
              <a:defRPr/>
            </a:pPr>
            <a:r>
              <a:rPr lang="en-US" sz="1400" b="0" dirty="0">
                <a:solidFill>
                  <a:srgbClr val="CC0000"/>
                </a:solidFill>
                <a:latin typeface="Arial" charset="0"/>
                <a:cs typeface="+mn-cs"/>
              </a:rPr>
              <a:t>PRE-DECISIONAL – NOT FOR RELEASE</a:t>
            </a:r>
          </a:p>
        </p:txBody>
      </p:sp>
      <p:sp>
        <p:nvSpPr>
          <p:cNvPr id="9" name="Text Box 13"/>
          <p:cNvSpPr txBox="1">
            <a:spLocks noChangeArrowheads="1"/>
          </p:cNvSpPr>
          <p:nvPr/>
        </p:nvSpPr>
        <p:spPr bwMode="auto">
          <a:xfrm>
            <a:off x="10834257" y="0"/>
            <a:ext cx="1357743" cy="215444"/>
          </a:xfrm>
          <a:prstGeom prst="rect">
            <a:avLst/>
          </a:prstGeom>
          <a:noFill/>
          <a:ln w="9525" algn="ctr">
            <a:noFill/>
            <a:miter lim="800000"/>
            <a:headEnd/>
            <a:tailEnd/>
          </a:ln>
          <a:effectLst/>
        </p:spPr>
        <p:txBody>
          <a:bodyPr wrap="none" lIns="0" tIns="0" rIns="0" bIns="0">
            <a:spAutoFit/>
          </a:bodyPr>
          <a:lstStyle/>
          <a:p>
            <a:pPr algn="r" eaLnBrk="0" hangingPunct="0">
              <a:defRPr/>
            </a:pPr>
            <a:r>
              <a:rPr lang="en-US" sz="1400" b="0" dirty="0">
                <a:solidFill>
                  <a:srgbClr val="006600"/>
                </a:solidFill>
                <a:latin typeface="Arial" charset="0"/>
                <a:cs typeface="+mn-cs"/>
              </a:rPr>
              <a:t>UNCLASSIFIED </a:t>
            </a:r>
          </a:p>
        </p:txBody>
      </p:sp>
      <p:sp>
        <p:nvSpPr>
          <p:cNvPr id="11" name="TextBox 10"/>
          <p:cNvSpPr txBox="1"/>
          <p:nvPr/>
        </p:nvSpPr>
        <p:spPr>
          <a:xfrm>
            <a:off x="158751" y="6572250"/>
            <a:ext cx="2766483" cy="254000"/>
          </a:xfrm>
          <a:prstGeom prst="rect">
            <a:avLst/>
          </a:prstGeom>
          <a:noFill/>
        </p:spPr>
        <p:txBody>
          <a:bodyPr>
            <a:spAutoFit/>
          </a:bodyPr>
          <a:lstStyle/>
          <a:p>
            <a:pPr eaLnBrk="0" hangingPunct="0">
              <a:defRPr/>
            </a:pPr>
            <a:r>
              <a:rPr lang="en-US" sz="1050" dirty="0">
                <a:latin typeface="+mn-lt"/>
                <a:cs typeface="+mn-cs"/>
              </a:rPr>
              <a:t>For Official Use Only - FOUO</a:t>
            </a:r>
          </a:p>
        </p:txBody>
      </p:sp>
      <p:sp>
        <p:nvSpPr>
          <p:cNvPr id="12" name="Text Box 4"/>
          <p:cNvSpPr txBox="1">
            <a:spLocks noChangeArrowheads="1"/>
          </p:cNvSpPr>
          <p:nvPr/>
        </p:nvSpPr>
        <p:spPr bwMode="auto">
          <a:xfrm>
            <a:off x="1727200" y="6491288"/>
            <a:ext cx="8737600" cy="338554"/>
          </a:xfrm>
          <a:prstGeom prst="rect">
            <a:avLst/>
          </a:prstGeom>
          <a:noFill/>
          <a:ln w="9525">
            <a:noFill/>
            <a:miter lim="800000"/>
            <a:headEnd/>
            <a:tailEnd/>
          </a:ln>
          <a:effectLst/>
        </p:spPr>
        <p:txBody>
          <a:bodyPr>
            <a:spAutoFit/>
          </a:bodyPr>
          <a:lstStyle/>
          <a:p>
            <a:pPr algn="ctr">
              <a:defRPr/>
            </a:pPr>
            <a:r>
              <a:rPr lang="en-US" sz="1600" b="0" i="1" dirty="0" smtClean="0">
                <a:solidFill>
                  <a:srgbClr val="000000"/>
                </a:solidFill>
                <a:latin typeface="Century Schoolbook" pitchFamily="18" charset="0"/>
              </a:rPr>
              <a:t>I n t e g r </a:t>
            </a:r>
            <a:r>
              <a:rPr lang="en-US" sz="1600" b="0" i="1" dirty="0" err="1" smtClean="0">
                <a:solidFill>
                  <a:srgbClr val="000000"/>
                </a:solidFill>
                <a:latin typeface="Century Schoolbook" pitchFamily="18" charset="0"/>
              </a:rPr>
              <a:t>i</a:t>
            </a:r>
            <a:r>
              <a:rPr lang="en-US" sz="1600" b="0" i="1" dirty="0" smtClean="0">
                <a:solidFill>
                  <a:srgbClr val="000000"/>
                </a:solidFill>
                <a:latin typeface="Century Schoolbook" pitchFamily="18" charset="0"/>
              </a:rPr>
              <a:t> t y  -  S e r v </a:t>
            </a:r>
            <a:r>
              <a:rPr lang="en-US" sz="1600" b="0" i="1" dirty="0" err="1" smtClean="0">
                <a:solidFill>
                  <a:srgbClr val="000000"/>
                </a:solidFill>
                <a:latin typeface="Century Schoolbook" pitchFamily="18" charset="0"/>
              </a:rPr>
              <a:t>i</a:t>
            </a:r>
            <a:r>
              <a:rPr lang="en-US" sz="1600" b="0" i="1" dirty="0" smtClean="0">
                <a:solidFill>
                  <a:srgbClr val="000000"/>
                </a:solidFill>
                <a:latin typeface="Century Schoolbook" pitchFamily="18" charset="0"/>
              </a:rPr>
              <a:t> c e  -  E x c e l </a:t>
            </a:r>
            <a:r>
              <a:rPr lang="en-US" sz="1600" b="0" i="1" dirty="0" err="1" smtClean="0">
                <a:solidFill>
                  <a:srgbClr val="000000"/>
                </a:solidFill>
                <a:latin typeface="Century Schoolbook" pitchFamily="18" charset="0"/>
              </a:rPr>
              <a:t>l</a:t>
            </a:r>
            <a:r>
              <a:rPr lang="en-US" sz="1600" b="0" i="1" dirty="0" smtClean="0">
                <a:solidFill>
                  <a:srgbClr val="000000"/>
                </a:solidFill>
                <a:latin typeface="Century Schoolbook" pitchFamily="18" charset="0"/>
              </a:rPr>
              <a:t> e n c e</a:t>
            </a:r>
          </a:p>
        </p:txBody>
      </p:sp>
    </p:spTree>
    <p:extLst>
      <p:ext uri="{BB962C8B-B14F-4D97-AF65-F5344CB8AC3E}">
        <p14:creationId xmlns:p14="http://schemas.microsoft.com/office/powerpoint/2010/main" val="292763930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timing>
    <p:tnLst>
      <p:par>
        <p:cTn id="1" dur="indefinite" restart="never" nodeType="tmRoot"/>
      </p:par>
    </p:tnLst>
  </p:timing>
  <p:hf hdr="0" dt="0"/>
  <p:txStyles>
    <p:titleStyle>
      <a:lvl1pPr algn="r" rtl="0" eaLnBrk="1" fontAlgn="base" hangingPunct="1">
        <a:lnSpc>
          <a:spcPct val="90000"/>
        </a:lnSpc>
        <a:spcBef>
          <a:spcPct val="0"/>
        </a:spcBef>
        <a:spcAft>
          <a:spcPct val="0"/>
        </a:spcAft>
        <a:defRPr sz="3200" b="1" i="1">
          <a:solidFill>
            <a:srgbClr val="151C77"/>
          </a:solidFill>
          <a:latin typeface="+mj-lt"/>
          <a:ea typeface="+mj-ea"/>
          <a:cs typeface="+mj-cs"/>
        </a:defRPr>
      </a:lvl1pPr>
      <a:lvl2pPr algn="r" rtl="0" eaLnBrk="1" fontAlgn="base" hangingPunct="1">
        <a:lnSpc>
          <a:spcPct val="90000"/>
        </a:lnSpc>
        <a:spcBef>
          <a:spcPct val="0"/>
        </a:spcBef>
        <a:spcAft>
          <a:spcPct val="0"/>
        </a:spcAft>
        <a:defRPr sz="3200" b="1" i="1">
          <a:solidFill>
            <a:srgbClr val="151C77"/>
          </a:solidFill>
          <a:latin typeface="Arial" charset="0"/>
        </a:defRPr>
      </a:lvl2pPr>
      <a:lvl3pPr algn="r" rtl="0" eaLnBrk="1" fontAlgn="base" hangingPunct="1">
        <a:lnSpc>
          <a:spcPct val="90000"/>
        </a:lnSpc>
        <a:spcBef>
          <a:spcPct val="0"/>
        </a:spcBef>
        <a:spcAft>
          <a:spcPct val="0"/>
        </a:spcAft>
        <a:defRPr sz="3200" b="1" i="1">
          <a:solidFill>
            <a:srgbClr val="151C77"/>
          </a:solidFill>
          <a:latin typeface="Arial" charset="0"/>
        </a:defRPr>
      </a:lvl3pPr>
      <a:lvl4pPr algn="r" rtl="0" eaLnBrk="1" fontAlgn="base" hangingPunct="1">
        <a:lnSpc>
          <a:spcPct val="90000"/>
        </a:lnSpc>
        <a:spcBef>
          <a:spcPct val="0"/>
        </a:spcBef>
        <a:spcAft>
          <a:spcPct val="0"/>
        </a:spcAft>
        <a:defRPr sz="3200" b="1" i="1">
          <a:solidFill>
            <a:srgbClr val="151C77"/>
          </a:solidFill>
          <a:latin typeface="Arial" charset="0"/>
        </a:defRPr>
      </a:lvl4pPr>
      <a:lvl5pPr algn="r" rtl="0" eaLnBrk="1" fontAlgn="base" hangingPunct="1">
        <a:lnSpc>
          <a:spcPct val="90000"/>
        </a:lnSpc>
        <a:spcBef>
          <a:spcPct val="0"/>
        </a:spcBef>
        <a:spcAft>
          <a:spcPct val="0"/>
        </a:spcAft>
        <a:defRPr sz="3200" b="1" i="1">
          <a:solidFill>
            <a:srgbClr val="151C77"/>
          </a:solidFill>
          <a:latin typeface="Arial" charset="0"/>
        </a:defRPr>
      </a:lvl5pPr>
      <a:lvl6pPr marL="457200" algn="r" rtl="0" eaLnBrk="1" fontAlgn="base" hangingPunct="1">
        <a:lnSpc>
          <a:spcPct val="90000"/>
        </a:lnSpc>
        <a:spcBef>
          <a:spcPct val="0"/>
        </a:spcBef>
        <a:spcAft>
          <a:spcPct val="0"/>
        </a:spcAft>
        <a:defRPr sz="3200" b="1" i="1">
          <a:solidFill>
            <a:srgbClr val="151C77"/>
          </a:solidFill>
          <a:latin typeface="Arial" charset="0"/>
        </a:defRPr>
      </a:lvl6pPr>
      <a:lvl7pPr marL="914400" algn="r" rtl="0" eaLnBrk="1" fontAlgn="base" hangingPunct="1">
        <a:lnSpc>
          <a:spcPct val="90000"/>
        </a:lnSpc>
        <a:spcBef>
          <a:spcPct val="0"/>
        </a:spcBef>
        <a:spcAft>
          <a:spcPct val="0"/>
        </a:spcAft>
        <a:defRPr sz="3200" b="1" i="1">
          <a:solidFill>
            <a:srgbClr val="151C77"/>
          </a:solidFill>
          <a:latin typeface="Arial" charset="0"/>
        </a:defRPr>
      </a:lvl7pPr>
      <a:lvl8pPr marL="1371600" algn="r" rtl="0" eaLnBrk="1" fontAlgn="base" hangingPunct="1">
        <a:lnSpc>
          <a:spcPct val="90000"/>
        </a:lnSpc>
        <a:spcBef>
          <a:spcPct val="0"/>
        </a:spcBef>
        <a:spcAft>
          <a:spcPct val="0"/>
        </a:spcAft>
        <a:defRPr sz="3200" b="1" i="1">
          <a:solidFill>
            <a:srgbClr val="151C77"/>
          </a:solidFill>
          <a:latin typeface="Arial" charset="0"/>
        </a:defRPr>
      </a:lvl8pPr>
      <a:lvl9pPr marL="1828800" algn="r" rtl="0" eaLnBrk="1" fontAlgn="base" hangingPunct="1">
        <a:lnSpc>
          <a:spcPct val="90000"/>
        </a:lnSpc>
        <a:spcBef>
          <a:spcPct val="0"/>
        </a:spcBef>
        <a:spcAft>
          <a:spcPct val="0"/>
        </a:spcAft>
        <a:defRPr sz="3200" b="1" i="1">
          <a:solidFill>
            <a:srgbClr val="151C77"/>
          </a:solidFill>
          <a:latin typeface="Arial" charset="0"/>
        </a:defRPr>
      </a:lvl9pPr>
    </p:titleStyle>
    <p:bodyStyle>
      <a:lvl1pPr marL="285750" indent="-285750" algn="l" rtl="0" eaLnBrk="1" fontAlgn="base" hangingPunct="1">
        <a:spcBef>
          <a:spcPct val="20000"/>
        </a:spcBef>
        <a:spcAft>
          <a:spcPct val="0"/>
        </a:spcAft>
        <a:buClr>
          <a:srgbClr val="151C77"/>
        </a:buClr>
        <a:buSzPct val="80000"/>
        <a:buFont typeface="Wingdings" pitchFamily="2" charset="2"/>
        <a:buChar char="n"/>
        <a:defRPr sz="2400" b="1">
          <a:solidFill>
            <a:schemeClr val="tx1"/>
          </a:solidFill>
          <a:latin typeface="+mn-lt"/>
          <a:ea typeface="+mn-ea"/>
          <a:cs typeface="+mn-cs"/>
        </a:defRPr>
      </a:lvl1pPr>
      <a:lvl2pPr marL="682625" indent="-282575" algn="l" rtl="0" eaLnBrk="1" fontAlgn="base" hangingPunct="1">
        <a:spcBef>
          <a:spcPct val="20000"/>
        </a:spcBef>
        <a:spcAft>
          <a:spcPct val="0"/>
        </a:spcAft>
        <a:buClr>
          <a:srgbClr val="151C77"/>
        </a:buClr>
        <a:buSzPct val="80000"/>
        <a:buFont typeface="Wingdings" pitchFamily="2" charset="2"/>
        <a:buChar char="n"/>
        <a:defRPr sz="2200" b="1">
          <a:solidFill>
            <a:schemeClr val="tx1"/>
          </a:solidFill>
          <a:latin typeface="+mn-lt"/>
        </a:defRPr>
      </a:lvl2pPr>
      <a:lvl3pPr marL="1020763" indent="-223838" algn="l" rtl="0" eaLnBrk="1" fontAlgn="base" hangingPunct="1">
        <a:spcBef>
          <a:spcPct val="20000"/>
        </a:spcBef>
        <a:spcAft>
          <a:spcPct val="0"/>
        </a:spcAft>
        <a:buClr>
          <a:srgbClr val="151C77"/>
        </a:buClr>
        <a:buSzPct val="80000"/>
        <a:buFont typeface="Wingdings" pitchFamily="2" charset="2"/>
        <a:buChar char="n"/>
        <a:defRPr b="1">
          <a:solidFill>
            <a:schemeClr val="tx1"/>
          </a:solidFill>
          <a:latin typeface="+mn-lt"/>
        </a:defRPr>
      </a:lvl3pPr>
      <a:lvl4pPr marL="1600200" indent="-228600" algn="l" rtl="0" eaLnBrk="1" fontAlgn="base" hangingPunct="1">
        <a:spcBef>
          <a:spcPct val="20000"/>
        </a:spcBef>
        <a:spcAft>
          <a:spcPct val="0"/>
        </a:spcAft>
        <a:buClr>
          <a:srgbClr val="003399"/>
        </a:buClr>
        <a:buSzPct val="80000"/>
        <a:buFont typeface="Wingdings" pitchFamily="2" charset="2"/>
        <a:buChar char="n"/>
        <a:defRPr>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smtClean="0"/>
              <a:t>As of: </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28743445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car.dsop.io/" TargetMode="External"/><Relationship Id="rId2" Type="http://schemas.openxmlformats.org/officeDocument/2006/relationships/hyperlink" Target="https://dccscr.dsop.io/dsop/"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3" Type="http://schemas.openxmlformats.org/officeDocument/2006/relationships/image" Target="../media/image28.jpe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54.png"/><Relationship Id="rId3" Type="http://schemas.openxmlformats.org/officeDocument/2006/relationships/image" Target="../media/image18.png"/><Relationship Id="rId21" Type="http://schemas.openxmlformats.org/officeDocument/2006/relationships/image" Target="../media/image36.jpeg"/><Relationship Id="rId34" Type="http://schemas.openxmlformats.org/officeDocument/2006/relationships/image" Target="../media/image49.png"/><Relationship Id="rId42" Type="http://schemas.openxmlformats.org/officeDocument/2006/relationships/image" Target="../media/image57.png"/><Relationship Id="rId47" Type="http://schemas.openxmlformats.org/officeDocument/2006/relationships/image" Target="../media/image62.png"/><Relationship Id="rId7" Type="http://schemas.openxmlformats.org/officeDocument/2006/relationships/image" Target="../media/image22.jpeg"/><Relationship Id="rId12" Type="http://schemas.openxmlformats.org/officeDocument/2006/relationships/image" Target="../media/image27.png"/><Relationship Id="rId17" Type="http://schemas.openxmlformats.org/officeDocument/2006/relationships/image" Target="../media/image32.jpeg"/><Relationship Id="rId25" Type="http://schemas.openxmlformats.org/officeDocument/2006/relationships/image" Target="../media/image40.png"/><Relationship Id="rId33" Type="http://schemas.openxmlformats.org/officeDocument/2006/relationships/image" Target="../media/image48.png"/><Relationship Id="rId38" Type="http://schemas.openxmlformats.org/officeDocument/2006/relationships/image" Target="../media/image53.png"/><Relationship Id="rId46" Type="http://schemas.openxmlformats.org/officeDocument/2006/relationships/image" Target="../media/image61.png"/><Relationship Id="rId2" Type="http://schemas.openxmlformats.org/officeDocument/2006/relationships/notesSlide" Target="../notesSlides/notesSlide1.xml"/><Relationship Id="rId16" Type="http://schemas.openxmlformats.org/officeDocument/2006/relationships/image" Target="../media/image31.jpeg"/><Relationship Id="rId20" Type="http://schemas.openxmlformats.org/officeDocument/2006/relationships/image" Target="../media/image35.png"/><Relationship Id="rId29" Type="http://schemas.openxmlformats.org/officeDocument/2006/relationships/image" Target="../media/image44.png"/><Relationship Id="rId41" Type="http://schemas.openxmlformats.org/officeDocument/2006/relationships/image" Target="../media/image56.png"/><Relationship Id="rId1" Type="http://schemas.openxmlformats.org/officeDocument/2006/relationships/slideLayout" Target="../slideLayouts/slideLayout24.xml"/><Relationship Id="rId6" Type="http://schemas.openxmlformats.org/officeDocument/2006/relationships/image" Target="../media/image21.png"/><Relationship Id="rId11" Type="http://schemas.openxmlformats.org/officeDocument/2006/relationships/image" Target="../media/image26.jpe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jpeg"/><Relationship Id="rId40" Type="http://schemas.openxmlformats.org/officeDocument/2006/relationships/image" Target="../media/image55.png"/><Relationship Id="rId45" Type="http://schemas.openxmlformats.org/officeDocument/2006/relationships/image" Target="../media/image60.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36" Type="http://schemas.openxmlformats.org/officeDocument/2006/relationships/image" Target="../media/image51.png"/><Relationship Id="rId49" Type="http://schemas.openxmlformats.org/officeDocument/2006/relationships/image" Target="../media/image64.png"/><Relationship Id="rId10" Type="http://schemas.openxmlformats.org/officeDocument/2006/relationships/image" Target="../media/image25.jpeg"/><Relationship Id="rId19" Type="http://schemas.openxmlformats.org/officeDocument/2006/relationships/image" Target="../media/image34.jpeg"/><Relationship Id="rId31" Type="http://schemas.openxmlformats.org/officeDocument/2006/relationships/image" Target="../media/image46.jpeg"/><Relationship Id="rId44" Type="http://schemas.openxmlformats.org/officeDocument/2006/relationships/image" Target="../media/image59.jpeg"/><Relationship Id="rId4" Type="http://schemas.openxmlformats.org/officeDocument/2006/relationships/image" Target="../media/image19.png"/><Relationship Id="rId9" Type="http://schemas.openxmlformats.org/officeDocument/2006/relationships/image" Target="../media/image24.jpeg"/><Relationship Id="rId14" Type="http://schemas.openxmlformats.org/officeDocument/2006/relationships/image" Target="../media/image29.jpe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35" Type="http://schemas.openxmlformats.org/officeDocument/2006/relationships/image" Target="../media/image50.png"/><Relationship Id="rId43" Type="http://schemas.openxmlformats.org/officeDocument/2006/relationships/image" Target="../media/image58.png"/><Relationship Id="rId48" Type="http://schemas.openxmlformats.org/officeDocument/2006/relationships/image" Target="../media/image63.png"/><Relationship Id="rId8"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ibm.com/developerworks/cloud/library/cl-strangler-application-pattern-microservices-apps-trs/index.html" TargetMode="External"/><Relationship Id="rId2" Type="http://schemas.openxmlformats.org/officeDocument/2006/relationships/hyperlink" Target="https://martinfowler.com/bliki/StranglerFigApplication.html" TargetMode="External"/><Relationship Id="rId1" Type="http://schemas.openxmlformats.org/officeDocument/2006/relationships/slideLayout" Target="../slideLayouts/slideLayout1.xml"/><Relationship Id="rId4" Type="http://schemas.openxmlformats.org/officeDocument/2006/relationships/hyperlink" Target="https://www.michielrook.nl/2016/11/strangler-pattern-practic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playlist?list=PLSIv_F9TtLlxxXX0oCzt7laO6mD61UIQw" TargetMode="External"/><Relationship Id="rId2" Type="http://schemas.openxmlformats.org/officeDocument/2006/relationships/hyperlink" Target="https://www.youtube.com/playlist?list=PLSIv_F9TtLlzz0zt03Ludtid7icrXBesg" TargetMode="External"/><Relationship Id="rId1" Type="http://schemas.openxmlformats.org/officeDocument/2006/relationships/slideLayout" Target="../slideLayouts/slideLayout1.xml"/><Relationship Id="rId6" Type="http://schemas.openxmlformats.org/officeDocument/2006/relationships/hyperlink" Target="https://www.youtube.com/playlist?list=PLSIv_F9TtLlytdAJiVqbHucWOvn5LrTNW" TargetMode="External"/><Relationship Id="rId5" Type="http://schemas.openxmlformats.org/officeDocument/2006/relationships/hyperlink" Target="https://www.youtube.com/playlist?list=PLSIv_F9TtLlx8dSFH_jFLK40Tt7KUXTN_" TargetMode="External"/><Relationship Id="rId4" Type="http://schemas.openxmlformats.org/officeDocument/2006/relationships/hyperlink" Target="https://www.youtube.com/playlist?list=PLSIv_F9TtLlydFzQzkYYDdQK7k5cEKubQ"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playlist?list=PLSIv_F9TtLlwWK_Y_Cas8Nyw-DsdbH6vl" TargetMode="External"/><Relationship Id="rId7" Type="http://schemas.openxmlformats.org/officeDocument/2006/relationships/hyperlink" Target="https://www.youtube.com/playlist?list=PLSIv_F9TtLlw4CF4F4t3gVV3j0512CMsu" TargetMode="External"/><Relationship Id="rId2" Type="http://schemas.openxmlformats.org/officeDocument/2006/relationships/hyperlink" Target="https://www.youtube.com/playlist?list=PLSIv_F9TtLlxtC4rDIMQ8QiG5UBCjz7VH" TargetMode="External"/><Relationship Id="rId1" Type="http://schemas.openxmlformats.org/officeDocument/2006/relationships/slideLayout" Target="../slideLayouts/slideLayout1.xml"/><Relationship Id="rId6" Type="http://schemas.openxmlformats.org/officeDocument/2006/relationships/hyperlink" Target="https://www.youtube.com/playlist?list=PLSIv_F9TtLlxqjuAXxoRMjvspaEE8L2cB" TargetMode="External"/><Relationship Id="rId5" Type="http://schemas.openxmlformats.org/officeDocument/2006/relationships/hyperlink" Target="https://www.youtube.com/playlist?list=PLSIv_F9TtLlz_U2_RaONTGYLkz0lh-A_L" TargetMode="External"/><Relationship Id="rId4" Type="http://schemas.openxmlformats.org/officeDocument/2006/relationships/hyperlink" Target="https://www.youtube.com/playlist?list=PLSIv_F9TtLlx8VW2MFONMRwS_-2rSJwd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mailto:usaf.cso@mail.mi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62947" y="4105369"/>
            <a:ext cx="6892453" cy="1047750"/>
          </a:xfrm>
        </p:spPr>
        <p:txBody>
          <a:bodyPr/>
          <a:lstStyle/>
          <a:p>
            <a:r>
              <a:rPr lang="en-US" sz="2000" dirty="0" smtClean="0">
                <a:solidFill>
                  <a:schemeClr val="tx1"/>
                </a:solidFill>
              </a:rPr>
              <a:t>Mr. Nicolas Chaillan</a:t>
            </a:r>
          </a:p>
          <a:p>
            <a:r>
              <a:rPr lang="en-US" sz="2000" dirty="0" smtClean="0">
                <a:solidFill>
                  <a:schemeClr val="tx1"/>
                </a:solidFill>
              </a:rPr>
              <a:t>Chief Software Officer, U.S. Air Force</a:t>
            </a:r>
          </a:p>
          <a:p>
            <a:r>
              <a:rPr lang="en-US" sz="2000" dirty="0" smtClean="0">
                <a:solidFill>
                  <a:schemeClr val="tx1"/>
                </a:solidFill>
              </a:rPr>
              <a:t>Co-Lead, DoD Enterprise DevSecOps Initiative</a:t>
            </a:r>
          </a:p>
          <a:p>
            <a:endParaRPr lang="en-US" dirty="0">
              <a:solidFill>
                <a:schemeClr val="tx1"/>
              </a:solidFill>
            </a:endParaRPr>
          </a:p>
          <a:p>
            <a:r>
              <a:rPr lang="en-US" sz="2000" smtClean="0">
                <a:solidFill>
                  <a:srgbClr val="FFCC00"/>
                </a:solidFill>
              </a:rPr>
              <a:t>v1.6 </a:t>
            </a:r>
            <a:r>
              <a:rPr lang="en-US" sz="2000" dirty="0" smtClean="0">
                <a:solidFill>
                  <a:srgbClr val="FFCC00"/>
                </a:solidFill>
              </a:rPr>
              <a:t>– UNCLASSFIED</a:t>
            </a:r>
            <a:endParaRPr lang="en-US" sz="2000" dirty="0">
              <a:solidFill>
                <a:srgbClr val="FFCC00"/>
              </a:solidFill>
            </a:endParaRPr>
          </a:p>
        </p:txBody>
      </p:sp>
      <p:sp>
        <p:nvSpPr>
          <p:cNvPr id="4" name="Title 3"/>
          <p:cNvSpPr>
            <a:spLocks noGrp="1"/>
          </p:cNvSpPr>
          <p:nvPr>
            <p:ph type="ctrTitle"/>
          </p:nvPr>
        </p:nvSpPr>
        <p:spPr>
          <a:xfrm>
            <a:off x="3847723" y="1783533"/>
            <a:ext cx="7607677" cy="2321836"/>
          </a:xfrm>
        </p:spPr>
        <p:txBody>
          <a:bodyPr/>
          <a:lstStyle/>
          <a:p>
            <a:r>
              <a:rPr lang="en-US" sz="3600" dirty="0" smtClean="0"/>
              <a:t>DoD </a:t>
            </a:r>
            <a:r>
              <a:rPr lang="en-US" sz="3600" smtClean="0"/>
              <a:t>Enterprise </a:t>
            </a:r>
            <a:br>
              <a:rPr lang="en-US" sz="3600" smtClean="0"/>
            </a:br>
            <a:r>
              <a:rPr lang="en-US" sz="3600" smtClean="0"/>
              <a:t>DevSecOps </a:t>
            </a:r>
            <a:r>
              <a:rPr lang="en-US" sz="3600" dirty="0" smtClean="0"/>
              <a:t>Initiative</a:t>
            </a:r>
            <a:br>
              <a:rPr lang="en-US" sz="3600" dirty="0" smtClean="0"/>
            </a:br>
            <a:r>
              <a:rPr lang="en-US" sz="3600" dirty="0" smtClean="0"/>
              <a:t>(Software Factory)</a:t>
            </a:r>
            <a:br>
              <a:rPr lang="en-US" sz="3600" dirty="0" smtClean="0"/>
            </a:br>
            <a:endParaRPr lang="en-US" sz="3600" dirty="0"/>
          </a:p>
        </p:txBody>
      </p:sp>
    </p:spTree>
    <p:extLst>
      <p:ext uri="{BB962C8B-B14F-4D97-AF65-F5344CB8AC3E}">
        <p14:creationId xmlns:p14="http://schemas.microsoft.com/office/powerpoint/2010/main" val="1501664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10</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smtClean="0"/>
              <a:t>Must Adapt To Challenges</a:t>
            </a:r>
            <a:endParaRPr lang="en-US" sz="4800" dirty="0"/>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smtClean="0"/>
              <a:t>Work as a Team!</a:t>
            </a:r>
            <a:endParaRPr lang="en-US" sz="4800" dirty="0"/>
          </a:p>
        </p:txBody>
      </p:sp>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smtClean="0"/>
              <a:t>A Large Team!</a:t>
            </a:r>
            <a:endParaRPr lang="en-US" sz="4800" dirty="0"/>
          </a:p>
        </p:txBody>
      </p:sp>
      <p:sp>
        <p:nvSpPr>
          <p:cNvPr id="13" name="TextBox 12"/>
          <p:cNvSpPr txBox="1"/>
          <p:nvPr/>
        </p:nvSpPr>
        <p:spPr>
          <a:xfrm>
            <a:off x="3743988" y="1162834"/>
            <a:ext cx="8279013" cy="830997"/>
          </a:xfrm>
          <a:prstGeom prst="rect">
            <a:avLst/>
          </a:prstGeom>
          <a:noFill/>
        </p:spPr>
        <p:txBody>
          <a:bodyPr wrap="square" rtlCol="0">
            <a:spAutoFit/>
          </a:bodyPr>
          <a:lstStyle/>
          <a:p>
            <a:r>
              <a:rPr lang="en-US" sz="4800" dirty="0" smtClean="0"/>
              <a:t>With Various Technologies</a:t>
            </a:r>
            <a:endParaRPr lang="en-US" sz="4800" dirty="0"/>
          </a:p>
        </p:txBody>
      </p:sp>
      <p:sp>
        <p:nvSpPr>
          <p:cNvPr id="14" name="TextBox 13"/>
          <p:cNvSpPr txBox="1"/>
          <p:nvPr/>
        </p:nvSpPr>
        <p:spPr>
          <a:xfrm>
            <a:off x="3425277" y="5583011"/>
            <a:ext cx="8279013" cy="830997"/>
          </a:xfrm>
          <a:prstGeom prst="rect">
            <a:avLst/>
          </a:prstGeom>
          <a:noFill/>
        </p:spPr>
        <p:txBody>
          <a:bodyPr wrap="square" rtlCol="0">
            <a:spAutoFit/>
          </a:bodyPr>
          <a:lstStyle/>
          <a:p>
            <a:r>
              <a:rPr lang="en-US" sz="4800" dirty="0" smtClean="0"/>
              <a:t>Bring It With Us!</a:t>
            </a:r>
            <a:endParaRPr lang="en-US" sz="4800" dirty="0"/>
          </a:p>
        </p:txBody>
      </p:sp>
      <p:sp>
        <p:nvSpPr>
          <p:cNvPr id="15" name="TextBox 14"/>
          <p:cNvSpPr txBox="1"/>
          <p:nvPr/>
        </p:nvSpPr>
        <p:spPr>
          <a:xfrm>
            <a:off x="752996" y="4142414"/>
            <a:ext cx="8279013" cy="830997"/>
          </a:xfrm>
          <a:prstGeom prst="rect">
            <a:avLst/>
          </a:prstGeom>
          <a:noFill/>
        </p:spPr>
        <p:txBody>
          <a:bodyPr wrap="square" rtlCol="0">
            <a:spAutoFit/>
          </a:bodyPr>
          <a:lstStyle/>
          <a:p>
            <a:r>
              <a:rPr lang="en-US" sz="4800" dirty="0" smtClean="0"/>
              <a:t>To Space!</a:t>
            </a:r>
            <a:endParaRPr lang="en-US" sz="4800" dirty="0"/>
          </a:p>
        </p:txBody>
      </p:sp>
      <p:pic>
        <p:nvPicPr>
          <p:cNvPr id="16" name="Picture 1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46040"/>
            <a:ext cx="12192000" cy="7569198"/>
          </a:xfrm>
          <a:prstGeom prst="rect">
            <a:avLst/>
          </a:prstGeom>
        </p:spPr>
      </p:pic>
      <p:sp>
        <p:nvSpPr>
          <p:cNvPr id="17" name="TextBox 16"/>
          <p:cNvSpPr txBox="1"/>
          <p:nvPr/>
        </p:nvSpPr>
        <p:spPr>
          <a:xfrm>
            <a:off x="969101" y="5579039"/>
            <a:ext cx="8279013" cy="830997"/>
          </a:xfrm>
          <a:prstGeom prst="rect">
            <a:avLst/>
          </a:prstGeom>
          <a:noFill/>
        </p:spPr>
        <p:txBody>
          <a:bodyPr wrap="square" rtlCol="0">
            <a:spAutoFit/>
          </a:bodyPr>
          <a:lstStyle/>
          <a:p>
            <a:r>
              <a:rPr lang="en-US" sz="4800" dirty="0" smtClean="0"/>
              <a:t>With a Few Sensors!</a:t>
            </a:r>
            <a:endParaRPr lang="en-US" sz="4800" dirty="0"/>
          </a:p>
        </p:txBody>
      </p:sp>
    </p:spTree>
    <p:extLst>
      <p:ext uri="{BB962C8B-B14F-4D97-AF65-F5344CB8AC3E}">
        <p14:creationId xmlns:p14="http://schemas.microsoft.com/office/powerpoint/2010/main" val="1080253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11</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smtClean="0"/>
              <a:t>Must Adapt To Challenges</a:t>
            </a:r>
            <a:endParaRPr lang="en-US" sz="4800" dirty="0"/>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smtClean="0"/>
              <a:t>Work as a Team!</a:t>
            </a:r>
            <a:endParaRPr lang="en-US" sz="4800" dirty="0"/>
          </a:p>
        </p:txBody>
      </p:sp>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smtClean="0"/>
              <a:t>A Large Team!</a:t>
            </a:r>
            <a:endParaRPr lang="en-US" sz="4800" dirty="0"/>
          </a:p>
        </p:txBody>
      </p:sp>
      <p:sp>
        <p:nvSpPr>
          <p:cNvPr id="13" name="TextBox 12"/>
          <p:cNvSpPr txBox="1"/>
          <p:nvPr/>
        </p:nvSpPr>
        <p:spPr>
          <a:xfrm>
            <a:off x="3743988" y="1162834"/>
            <a:ext cx="8279013" cy="830997"/>
          </a:xfrm>
          <a:prstGeom prst="rect">
            <a:avLst/>
          </a:prstGeom>
          <a:noFill/>
        </p:spPr>
        <p:txBody>
          <a:bodyPr wrap="square" rtlCol="0">
            <a:spAutoFit/>
          </a:bodyPr>
          <a:lstStyle/>
          <a:p>
            <a:r>
              <a:rPr lang="en-US" sz="4800" dirty="0" smtClean="0"/>
              <a:t>With Various Technologies</a:t>
            </a:r>
            <a:endParaRPr lang="en-US" sz="4800" dirty="0"/>
          </a:p>
        </p:txBody>
      </p:sp>
      <p:sp>
        <p:nvSpPr>
          <p:cNvPr id="14" name="TextBox 13"/>
          <p:cNvSpPr txBox="1"/>
          <p:nvPr/>
        </p:nvSpPr>
        <p:spPr>
          <a:xfrm>
            <a:off x="3425277" y="5583011"/>
            <a:ext cx="8279013" cy="830997"/>
          </a:xfrm>
          <a:prstGeom prst="rect">
            <a:avLst/>
          </a:prstGeom>
          <a:noFill/>
        </p:spPr>
        <p:txBody>
          <a:bodyPr wrap="square" rtlCol="0">
            <a:spAutoFit/>
          </a:bodyPr>
          <a:lstStyle/>
          <a:p>
            <a:r>
              <a:rPr lang="en-US" sz="4800" dirty="0" smtClean="0"/>
              <a:t>Bring It With Us!</a:t>
            </a:r>
            <a:endParaRPr lang="en-US" sz="4800" dirty="0"/>
          </a:p>
        </p:txBody>
      </p:sp>
      <p:sp>
        <p:nvSpPr>
          <p:cNvPr id="15" name="TextBox 14"/>
          <p:cNvSpPr txBox="1"/>
          <p:nvPr/>
        </p:nvSpPr>
        <p:spPr>
          <a:xfrm>
            <a:off x="752996" y="4142414"/>
            <a:ext cx="8279013" cy="830997"/>
          </a:xfrm>
          <a:prstGeom prst="rect">
            <a:avLst/>
          </a:prstGeom>
          <a:noFill/>
        </p:spPr>
        <p:txBody>
          <a:bodyPr wrap="square" rtlCol="0">
            <a:spAutoFit/>
          </a:bodyPr>
          <a:lstStyle/>
          <a:p>
            <a:r>
              <a:rPr lang="en-US" sz="4800" dirty="0" smtClean="0"/>
              <a:t>To Space!</a:t>
            </a:r>
            <a:endParaRPr lang="en-US" sz="4800" dirty="0"/>
          </a:p>
        </p:txBody>
      </p:sp>
      <p:sp>
        <p:nvSpPr>
          <p:cNvPr id="17" name="TextBox 16"/>
          <p:cNvSpPr txBox="1"/>
          <p:nvPr/>
        </p:nvSpPr>
        <p:spPr>
          <a:xfrm>
            <a:off x="969101" y="5579039"/>
            <a:ext cx="8279013" cy="830997"/>
          </a:xfrm>
          <a:prstGeom prst="rect">
            <a:avLst/>
          </a:prstGeom>
          <a:noFill/>
        </p:spPr>
        <p:txBody>
          <a:bodyPr wrap="square" rtlCol="0">
            <a:spAutoFit/>
          </a:bodyPr>
          <a:lstStyle/>
          <a:p>
            <a:r>
              <a:rPr lang="en-US" sz="4800" dirty="0" smtClean="0"/>
              <a:t>With a Few Sensors!</a:t>
            </a:r>
            <a:endParaRPr lang="en-US" sz="4800" dirty="0"/>
          </a:p>
        </p:txBody>
      </p:sp>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370" y="0"/>
            <a:ext cx="12184264" cy="6858000"/>
          </a:xfrm>
          <a:prstGeom prst="rect">
            <a:avLst/>
          </a:prstGeom>
        </p:spPr>
      </p:pic>
      <p:sp>
        <p:nvSpPr>
          <p:cNvPr id="19" name="TextBox 18"/>
          <p:cNvSpPr txBox="1"/>
          <p:nvPr/>
        </p:nvSpPr>
        <p:spPr>
          <a:xfrm>
            <a:off x="878003" y="444522"/>
            <a:ext cx="8279013" cy="830997"/>
          </a:xfrm>
          <a:prstGeom prst="rect">
            <a:avLst/>
          </a:prstGeom>
          <a:noFill/>
        </p:spPr>
        <p:txBody>
          <a:bodyPr wrap="square" rtlCol="0">
            <a:spAutoFit/>
          </a:bodyPr>
          <a:lstStyle/>
          <a:p>
            <a:r>
              <a:rPr lang="en-US" sz="4800" smtClean="0"/>
              <a:t>With Their </a:t>
            </a:r>
            <a:r>
              <a:rPr lang="en-US" sz="4800" dirty="0" smtClean="0"/>
              <a:t>Help!</a:t>
            </a:r>
            <a:endParaRPr lang="en-US" sz="4800" dirty="0"/>
          </a:p>
        </p:txBody>
      </p:sp>
    </p:spTree>
    <p:extLst>
      <p:ext uri="{BB962C8B-B14F-4D97-AF65-F5344CB8AC3E}">
        <p14:creationId xmlns:p14="http://schemas.microsoft.com/office/powerpoint/2010/main" val="3847420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DoD Enterprise DevSecOps Initiative?</a:t>
            </a:r>
            <a:endParaRPr lang="en-US" dirty="0"/>
          </a:p>
        </p:txBody>
      </p:sp>
      <p:sp>
        <p:nvSpPr>
          <p:cNvPr id="3" name="Content Placeholder 2"/>
          <p:cNvSpPr>
            <a:spLocks noGrp="1"/>
          </p:cNvSpPr>
          <p:nvPr>
            <p:ph idx="1"/>
          </p:nvPr>
        </p:nvSpPr>
        <p:spPr>
          <a:xfrm>
            <a:off x="584199" y="1251457"/>
            <a:ext cx="11006667" cy="4743450"/>
          </a:xfrm>
        </p:spPr>
        <p:txBody>
          <a:bodyPr/>
          <a:lstStyle/>
          <a:p>
            <a:r>
              <a:rPr lang="en-US" sz="1600" b="0" dirty="0" smtClean="0"/>
              <a:t>Joint </a:t>
            </a:r>
            <a:r>
              <a:rPr lang="en-US" sz="1600" b="0" dirty="0"/>
              <a:t>Program with </a:t>
            </a:r>
            <a:r>
              <a:rPr lang="en-US" sz="1600" b="0" dirty="0" smtClean="0"/>
              <a:t>OUSD(A&amp;S), </a:t>
            </a:r>
            <a:r>
              <a:rPr lang="en-US" sz="1600" b="0" dirty="0"/>
              <a:t>DoD </a:t>
            </a:r>
            <a:r>
              <a:rPr lang="en-US" sz="1600" b="0" dirty="0" smtClean="0"/>
              <a:t>CIO, U.S. Air Force, DISA </a:t>
            </a:r>
            <a:r>
              <a:rPr lang="en-US" sz="1600" b="0" dirty="0"/>
              <a:t>and the </a:t>
            </a:r>
            <a:r>
              <a:rPr lang="en-US" sz="1600" b="0" dirty="0" smtClean="0"/>
              <a:t>Military </a:t>
            </a:r>
            <a:r>
              <a:rPr lang="en-US" sz="1600" b="0" dirty="0"/>
              <a:t>Services. </a:t>
            </a:r>
          </a:p>
          <a:p>
            <a:r>
              <a:rPr lang="en-US" sz="1600" b="0" dirty="0" smtClean="0"/>
              <a:t>Technology:</a:t>
            </a:r>
            <a:endParaRPr lang="en-US" sz="1600" b="0" dirty="0"/>
          </a:p>
          <a:p>
            <a:pPr lvl="1"/>
            <a:r>
              <a:rPr lang="en-US" sz="1600" dirty="0"/>
              <a:t>Avoid vendor lock-in</a:t>
            </a:r>
            <a:r>
              <a:rPr lang="en-US" sz="1600" b="0" dirty="0"/>
              <a:t> at the Infrastructure and Platform Layer by leveraging FOSS with Kubernetes and OCI containers,</a:t>
            </a:r>
          </a:p>
          <a:p>
            <a:pPr lvl="1"/>
            <a:r>
              <a:rPr lang="en-US" sz="1600" b="0" dirty="0"/>
              <a:t>Creating the </a:t>
            </a:r>
            <a:r>
              <a:rPr lang="en-US" sz="1600" b="0" u="sng" dirty="0"/>
              <a:t>DoD Centralized Artifacts Repository (DCAR)</a:t>
            </a:r>
            <a:r>
              <a:rPr lang="en-US" sz="1600" b="0" dirty="0"/>
              <a:t> of hardened and centrally accredited containers: selecting, certifying, and securing best of breed development tools and software capabilities (over 170+ containers) - </a:t>
            </a:r>
            <a:r>
              <a:rPr lang="en-US" sz="1600" b="0" dirty="0">
                <a:hlinkClick r:id="rId2"/>
              </a:rPr>
              <a:t>https://dccscr.dsop.io/dsop</a:t>
            </a:r>
            <a:r>
              <a:rPr lang="en-US" sz="1600" b="0" dirty="0" smtClean="0">
                <a:hlinkClick r:id="rId2"/>
              </a:rPr>
              <a:t>/</a:t>
            </a:r>
            <a:r>
              <a:rPr lang="en-US" sz="1600" b="0" dirty="0" smtClean="0"/>
              <a:t> and </a:t>
            </a:r>
            <a:r>
              <a:rPr lang="en-US" sz="1600" b="0" dirty="0">
                <a:hlinkClick r:id="rId3"/>
              </a:rPr>
              <a:t>https://</a:t>
            </a:r>
            <a:r>
              <a:rPr lang="en-US" sz="1600" b="0" dirty="0" smtClean="0">
                <a:hlinkClick r:id="rId3"/>
              </a:rPr>
              <a:t>dcar.dsop.io</a:t>
            </a:r>
            <a:r>
              <a:rPr lang="en-US" sz="1600" b="0" dirty="0" smtClean="0"/>
              <a:t>    </a:t>
            </a:r>
            <a:endParaRPr lang="en-US" sz="1600" b="0" dirty="0"/>
          </a:p>
          <a:p>
            <a:pPr lvl="1"/>
            <a:r>
              <a:rPr lang="en-US" sz="1600" dirty="0"/>
              <a:t>Baked-in Zero Trust Security </a:t>
            </a:r>
            <a:r>
              <a:rPr lang="en-US" sz="1600" b="0" dirty="0"/>
              <a:t>with our Sidecar Container Security Stack (SCSS) leveraging behavior detection, zero trust down to the container/function level.</a:t>
            </a:r>
          </a:p>
          <a:p>
            <a:pPr lvl="1"/>
            <a:r>
              <a:rPr lang="en-US" sz="1600" b="0" dirty="0"/>
              <a:t>Leveraging a Scalable </a:t>
            </a:r>
            <a:r>
              <a:rPr lang="en-US" sz="1600" b="0" dirty="0" err="1"/>
              <a:t>Microservices</a:t>
            </a:r>
            <a:r>
              <a:rPr lang="en-US" sz="1600" b="0" dirty="0"/>
              <a:t> Architecture with Service Mesh/API Gateway and baked-in security (</a:t>
            </a:r>
            <a:r>
              <a:rPr lang="en-US" sz="1600" b="0" dirty="0" err="1"/>
              <a:t>Istio</a:t>
            </a:r>
            <a:r>
              <a:rPr lang="en-US" sz="1600" b="0" dirty="0"/>
              <a:t>)</a:t>
            </a:r>
          </a:p>
          <a:p>
            <a:pPr lvl="1"/>
            <a:r>
              <a:rPr lang="en-US" sz="1600" b="0" dirty="0"/>
              <a:t>Leveraging </a:t>
            </a:r>
            <a:r>
              <a:rPr lang="en-US" sz="1600" b="0" dirty="0" err="1"/>
              <a:t>KNative</a:t>
            </a:r>
            <a:r>
              <a:rPr lang="en-US" sz="1600" b="0" dirty="0"/>
              <a:t> to avoid lock-in to Cloud provider </a:t>
            </a:r>
            <a:r>
              <a:rPr lang="en-US" sz="1600" b="0" dirty="0" err="1"/>
              <a:t>Serverless</a:t>
            </a:r>
            <a:r>
              <a:rPr lang="en-US" sz="1600" b="0" dirty="0"/>
              <a:t> stacks</a:t>
            </a:r>
          </a:p>
          <a:p>
            <a:r>
              <a:rPr lang="en-US" sz="1600" b="0" dirty="0" smtClean="0"/>
              <a:t>Bringing </a:t>
            </a:r>
            <a:r>
              <a:rPr lang="en-US" sz="1600" dirty="0"/>
              <a:t>Enterprise IT Capabilities with Cloud One and Platform One</a:t>
            </a:r>
            <a:r>
              <a:rPr lang="en-US" sz="1600" b="0" dirty="0"/>
              <a:t> – Cloud and DevSecOps as Managed Services capabilities, on-boarding and support!</a:t>
            </a:r>
          </a:p>
          <a:p>
            <a:r>
              <a:rPr lang="en-US" sz="1600" b="0" dirty="0"/>
              <a:t>Standardizing metrics and define acceptable thresholds for </a:t>
            </a:r>
            <a:r>
              <a:rPr lang="en-US" sz="1600" u="sng" dirty="0"/>
              <a:t>DoD-wide continuous Authority to Operate</a:t>
            </a:r>
          </a:p>
          <a:p>
            <a:r>
              <a:rPr lang="en-US" sz="1600" b="0" dirty="0"/>
              <a:t>Massive </a:t>
            </a:r>
            <a:r>
              <a:rPr lang="en-US" sz="1600" dirty="0"/>
              <a:t>Scale Training with Self Learning Capabilities</a:t>
            </a:r>
            <a:r>
              <a:rPr lang="en-US" sz="1600" b="0" dirty="0"/>
              <a:t> (train over 100K people within a year) and bring state of the art DevSecOps curriculum</a:t>
            </a:r>
          </a:p>
          <a:p>
            <a:r>
              <a:rPr lang="en-US" sz="1600" b="0" dirty="0"/>
              <a:t>Creating new Agile contracting language to enable and incentivize the use of DevSecOps</a:t>
            </a:r>
          </a:p>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12</a:t>
            </a:fld>
            <a:endParaRPr lang="en-US" dirty="0">
              <a:solidFill>
                <a:schemeClr val="bg2"/>
              </a:solidFill>
            </a:endParaRPr>
          </a:p>
        </p:txBody>
      </p:sp>
    </p:spTree>
    <p:extLst>
      <p:ext uri="{BB962C8B-B14F-4D97-AF65-F5344CB8AC3E}">
        <p14:creationId xmlns:p14="http://schemas.microsoft.com/office/powerpoint/2010/main" val="1027086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Waterfall to DevSecOps</a:t>
            </a:r>
            <a:endParaRPr lang="en-US"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13</a:t>
            </a:fld>
            <a:endParaRPr lang="en-US" dirty="0">
              <a:solidFill>
                <a:schemeClr val="bg2"/>
              </a:solidFill>
            </a:endParaRPr>
          </a:p>
        </p:txBody>
      </p:sp>
      <p:pic>
        <p:nvPicPr>
          <p:cNvPr id="5" name="Picture 16" descr="image001"/>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2519363" y="1552575"/>
            <a:ext cx="71532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09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for DoD </a:t>
            </a:r>
            <a:r>
              <a:rPr lang="en-US" dirty="0" smtClean="0"/>
              <a:t>Programs</a:t>
            </a:r>
            <a:endParaRPr lang="en-US" dirty="0"/>
          </a:p>
        </p:txBody>
      </p:sp>
      <p:sp>
        <p:nvSpPr>
          <p:cNvPr id="3" name="Content Placeholder 2"/>
          <p:cNvSpPr>
            <a:spLocks noGrp="1"/>
          </p:cNvSpPr>
          <p:nvPr>
            <p:ph idx="1"/>
          </p:nvPr>
        </p:nvSpPr>
        <p:spPr/>
        <p:txBody>
          <a:bodyPr/>
          <a:lstStyle/>
          <a:p>
            <a:pPr lvl="0"/>
            <a:r>
              <a:rPr lang="en-US" sz="1800" b="0" dirty="0"/>
              <a:t>Enables any DoD Program across DoD Services deploy a DoD hardened Software Factory, on their existing or new environments (including classified, disconnected and Clouds), within </a:t>
            </a:r>
            <a:r>
              <a:rPr lang="en-US" sz="1800" b="0" u="sng" dirty="0"/>
              <a:t>days instead of a year</a:t>
            </a:r>
            <a:r>
              <a:rPr lang="en-US" sz="1800" b="0" dirty="0"/>
              <a:t>. </a:t>
            </a:r>
            <a:r>
              <a:rPr lang="en-US" sz="1800" b="0" u="sng" dirty="0"/>
              <a:t>Tremendous cost and time savings.</a:t>
            </a:r>
          </a:p>
          <a:p>
            <a:pPr lvl="0"/>
            <a:r>
              <a:rPr lang="en-US" sz="1800" b="0" dirty="0"/>
              <a:t>Multiple DevSecOps </a:t>
            </a:r>
            <a:r>
              <a:rPr lang="en-US" sz="1800" b="0" dirty="0" smtClean="0"/>
              <a:t>pipelines are </a:t>
            </a:r>
            <a:r>
              <a:rPr lang="en-US" sz="1800" b="0" dirty="0"/>
              <a:t>available with various </a:t>
            </a:r>
            <a:r>
              <a:rPr lang="en-US" sz="1800" b="0" dirty="0" smtClean="0"/>
              <a:t>options (no one-size-fits-all)</a:t>
            </a:r>
            <a:endParaRPr lang="en-US" sz="1800" b="0" dirty="0"/>
          </a:p>
          <a:p>
            <a:pPr lvl="0"/>
            <a:r>
              <a:rPr lang="en-US" sz="1800" b="0" dirty="0"/>
              <a:t>Enables </a:t>
            </a:r>
            <a:r>
              <a:rPr lang="en-US" sz="1800" b="0" u="sng" dirty="0"/>
              <a:t>rapid prototyping</a:t>
            </a:r>
            <a:r>
              <a:rPr lang="en-US" sz="1800" b="0" dirty="0"/>
              <a:t> (in days and not months or years) for </a:t>
            </a:r>
            <a:r>
              <a:rPr lang="en-US" sz="1800" b="0" u="sng" dirty="0"/>
              <a:t>any Business, C4ISR and Weapons system</a:t>
            </a:r>
            <a:r>
              <a:rPr lang="en-US" sz="1800" b="0" dirty="0"/>
              <a:t>. Deployment in PRODUCTION!</a:t>
            </a:r>
          </a:p>
          <a:p>
            <a:pPr lvl="0"/>
            <a:r>
              <a:rPr lang="en-US" sz="1800" b="0" dirty="0"/>
              <a:t>Enables learning and </a:t>
            </a:r>
            <a:r>
              <a:rPr lang="en-US" sz="1800" b="0" u="sng" dirty="0"/>
              <a:t>continuous feedback</a:t>
            </a:r>
            <a:r>
              <a:rPr lang="en-US" sz="1800" b="0" dirty="0"/>
              <a:t> from actual end-users (</a:t>
            </a:r>
            <a:r>
              <a:rPr lang="en-US" sz="1800" b="0" u="sng" dirty="0"/>
              <a:t>warfighters</a:t>
            </a:r>
            <a:r>
              <a:rPr lang="en-US" sz="1800" b="0" dirty="0"/>
              <a:t>).</a:t>
            </a:r>
          </a:p>
          <a:p>
            <a:pPr lvl="0"/>
            <a:r>
              <a:rPr lang="en-US" sz="1800" b="0" dirty="0"/>
              <a:t>Enables </a:t>
            </a:r>
            <a:r>
              <a:rPr lang="en-US" sz="1800" u="sng" dirty="0"/>
              <a:t>bug and security fixes in minutes</a:t>
            </a:r>
            <a:r>
              <a:rPr lang="en-US" sz="1800" dirty="0"/>
              <a:t> </a:t>
            </a:r>
            <a:r>
              <a:rPr lang="en-US" sz="1800" b="0" dirty="0"/>
              <a:t>instead of weeks/months.</a:t>
            </a:r>
          </a:p>
          <a:p>
            <a:pPr lvl="0"/>
            <a:r>
              <a:rPr lang="en-US" sz="1800" b="0" dirty="0"/>
              <a:t>Enables automated testing and security.</a:t>
            </a:r>
          </a:p>
          <a:p>
            <a:r>
              <a:rPr lang="en-US" sz="1800" b="0" dirty="0"/>
              <a:t>Enables </a:t>
            </a:r>
            <a:r>
              <a:rPr lang="en-US" sz="1800" u="sng" dirty="0"/>
              <a:t>continuous Authorization to Operate (c-ATO)</a:t>
            </a:r>
            <a:r>
              <a:rPr lang="en-US" sz="1800" b="0" dirty="0"/>
              <a:t> </a:t>
            </a:r>
            <a:r>
              <a:rPr lang="en-US" sz="1800" b="0" dirty="0" smtClean="0"/>
              <a:t>process. </a:t>
            </a:r>
            <a:r>
              <a:rPr lang="en-US" sz="1800" b="0" u="sng" dirty="0"/>
              <a:t>Authorize ONCE, use MANY times!</a:t>
            </a:r>
          </a:p>
          <a:p>
            <a:pPr lvl="0"/>
            <a:r>
              <a:rPr lang="en-US" sz="1800" b="0" dirty="0"/>
              <a:t>Brings a holistic and </a:t>
            </a:r>
            <a:r>
              <a:rPr lang="en-US" sz="1800" b="0" u="sng" dirty="0"/>
              <a:t>baked-in cybersecurity stack</a:t>
            </a:r>
            <a:r>
              <a:rPr lang="en-US" sz="1800" b="0" dirty="0"/>
              <a:t>, gaining complete visibility of all assets, software security state and infrastructure as code</a:t>
            </a:r>
            <a:r>
              <a:rPr lang="en-US" sz="1800" b="0" dirty="0" smtClean="0"/>
              <a:t>.</a:t>
            </a:r>
            <a:endParaRPr lang="en-US" sz="18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14</a:t>
            </a:fld>
            <a:endParaRPr lang="en-US" dirty="0">
              <a:solidFill>
                <a:schemeClr val="bg2"/>
              </a:solidFill>
            </a:endParaRPr>
          </a:p>
        </p:txBody>
      </p:sp>
    </p:spTree>
    <p:extLst>
      <p:ext uri="{BB962C8B-B14F-4D97-AF65-F5344CB8AC3E}">
        <p14:creationId xmlns:p14="http://schemas.microsoft.com/office/powerpoint/2010/main" val="1251992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One” vs</a:t>
            </a:r>
            <a:br>
              <a:rPr lang="en-US" dirty="0" smtClean="0"/>
            </a:br>
            <a:r>
              <a:rPr lang="en-US" dirty="0" smtClean="0"/>
              <a:t>“Platform One by </a:t>
            </a:r>
            <a:r>
              <a:rPr lang="en-US" dirty="0" err="1" smtClean="0"/>
              <a:t>LevelUP</a:t>
            </a:r>
            <a:r>
              <a:rPr lang="en-US" dirty="0" smtClean="0"/>
              <a:t>”</a:t>
            </a:r>
            <a:endParaRPr lang="en-US" dirty="0"/>
          </a:p>
        </p:txBody>
      </p:sp>
      <p:sp>
        <p:nvSpPr>
          <p:cNvPr id="3" name="Content Placeholder 2"/>
          <p:cNvSpPr>
            <a:spLocks noGrp="1"/>
          </p:cNvSpPr>
          <p:nvPr>
            <p:ph idx="1"/>
          </p:nvPr>
        </p:nvSpPr>
        <p:spPr/>
        <p:txBody>
          <a:bodyPr>
            <a:normAutofit/>
          </a:bodyPr>
          <a:lstStyle/>
          <a:p>
            <a:pPr lvl="0"/>
            <a:r>
              <a:rPr lang="en-US" b="0" dirty="0" smtClean="0"/>
              <a:t>Cloud One:</a:t>
            </a:r>
          </a:p>
          <a:p>
            <a:pPr lvl="1"/>
            <a:r>
              <a:rPr lang="en-US" b="0" dirty="0"/>
              <a:t>C</a:t>
            </a:r>
            <a:r>
              <a:rPr lang="en-US" b="0" dirty="0" smtClean="0"/>
              <a:t>entralized team to provide Cloud Infrastructure with baked-in security to DoD programs. Think of it as the Infrastructure team with baked-in security, CSSP and Authority to Operate (ATO).</a:t>
            </a:r>
            <a:endParaRPr lang="fr-FR" b="0" dirty="0" smtClean="0"/>
          </a:p>
          <a:p>
            <a:r>
              <a:rPr lang="fr-FR" b="0" dirty="0" smtClean="0"/>
              <a:t>Platform One by </a:t>
            </a:r>
            <a:r>
              <a:rPr lang="fr-FR" b="0" dirty="0" err="1" smtClean="0"/>
              <a:t>LevelUP</a:t>
            </a:r>
            <a:r>
              <a:rPr lang="fr-FR" b="0" dirty="0" smtClean="0"/>
              <a:t>:</a:t>
            </a:r>
          </a:p>
          <a:p>
            <a:pPr lvl="1"/>
            <a:r>
              <a:rPr lang="en-US" b="0" dirty="0"/>
              <a:t>Centralized team to provide DevSecOps/Software Factory with baked-in security to DoD Programs. Think of it as the Platform Team with the ability to deploy a </a:t>
            </a:r>
            <a:r>
              <a:rPr lang="en-US" b="0" dirty="0" smtClean="0"/>
              <a:t>DevSecOps (Kubernetes compliant) </a:t>
            </a:r>
            <a:r>
              <a:rPr lang="en-US" b="0" dirty="0"/>
              <a:t>Platform and CI/CD pipeline with a Continuous ATO (c-ATO). You </a:t>
            </a:r>
            <a:r>
              <a:rPr lang="en-US" b="0" dirty="0" smtClean="0"/>
              <a:t>select </a:t>
            </a:r>
            <a:r>
              <a:rPr lang="en-US" b="0" dirty="0"/>
              <a:t>from accredited tools to accelerate your ability to </a:t>
            </a:r>
            <a:r>
              <a:rPr lang="en-US" b="0" dirty="0" smtClean="0"/>
              <a:t>focus on delivering mission capabilities.</a:t>
            </a:r>
            <a:endParaRPr lang="fr-FR" b="0" dirty="0" smtClean="0"/>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pic>
        <p:nvPicPr>
          <p:cNvPr id="5" name="Picture 4">
            <a:extLst>
              <a:ext uri="{FF2B5EF4-FFF2-40B4-BE49-F238E27FC236}">
                <a16:creationId xmlns:a16="http://schemas.microsoft.com/office/drawing/2014/main" id="{D4547FB4-55E5-2541-9A0F-5729302C9C5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92904" y="-81482"/>
            <a:ext cx="1432263" cy="1088077"/>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75221" y="246236"/>
            <a:ext cx="1323563" cy="595603"/>
          </a:xfrm>
          <a:prstGeom prst="rect">
            <a:avLst/>
          </a:prstGeom>
        </p:spPr>
      </p:pic>
    </p:spTree>
    <p:extLst>
      <p:ext uri="{BB962C8B-B14F-4D97-AF65-F5344CB8AC3E}">
        <p14:creationId xmlns:p14="http://schemas.microsoft.com/office/powerpoint/2010/main" val="4086482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a:xfrm>
            <a:off x="6558710" y="1553727"/>
            <a:ext cx="5602186" cy="681364"/>
          </a:xfrm>
          <a:prstGeom prst="roundRect">
            <a:avLst/>
          </a:prstGeom>
          <a:solidFill>
            <a:schemeClr val="accent3">
              <a:lumMod val="65000"/>
            </a:schemeClr>
          </a:solidFill>
          <a:ln w="6350" cap="flat" cmpd="sng" algn="ctr">
            <a:noFill/>
            <a:prstDash val="solid"/>
            <a:miter lim="800000"/>
          </a:ln>
          <a:effectLst/>
        </p:spPr>
        <p:txBody>
          <a:bodyPr vert="vert" rtlCol="0" anchor="t"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prstClr val="black"/>
              </a:solidFill>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prstClr val="black"/>
                </a:solidFill>
                <a:uLnTx/>
                <a:uFillTx/>
                <a:latin typeface="Calibri" panose="020F0502020204030204"/>
                <a:ea typeface="+mn-ea"/>
                <a:cs typeface="+mn-cs"/>
              </a:rPr>
              <a:t>YOU</a:t>
            </a:r>
            <a:endParaRPr kumimoji="0" lang="en-US" sz="2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2" name="Title 1"/>
          <p:cNvSpPr>
            <a:spLocks noGrp="1"/>
          </p:cNvSpPr>
          <p:nvPr>
            <p:ph type="title"/>
          </p:nvPr>
        </p:nvSpPr>
        <p:spPr/>
        <p:txBody>
          <a:bodyPr/>
          <a:lstStyle/>
          <a:p>
            <a:r>
              <a:rPr lang="en-US" dirty="0" smtClean="0"/>
              <a:t>Understanding the DevSecOps Layers</a:t>
            </a:r>
            <a:endParaRPr lang="en-US" dirty="0"/>
          </a:p>
        </p:txBody>
      </p:sp>
      <p:sp>
        <p:nvSpPr>
          <p:cNvPr id="46" name="Rounded Rectangle 45"/>
          <p:cNvSpPr/>
          <p:nvPr/>
        </p:nvSpPr>
        <p:spPr>
          <a:xfrm>
            <a:off x="7247982" y="4948541"/>
            <a:ext cx="4879871" cy="1017013"/>
          </a:xfrm>
          <a:prstGeom prst="roundRect">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p:spPr>
        <p:txBody>
          <a:bodyPr vert="vert" rtlCol="0" anchor="t"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panose="020F0502020204030204"/>
                <a:ea typeface="+mn-ea"/>
                <a:cs typeface="+mn-cs"/>
              </a:rPr>
              <a:t>Cloud One</a:t>
            </a:r>
          </a:p>
        </p:txBody>
      </p:sp>
      <p:sp>
        <p:nvSpPr>
          <p:cNvPr id="47" name="Rounded Rectangle 46"/>
          <p:cNvSpPr/>
          <p:nvPr/>
        </p:nvSpPr>
        <p:spPr>
          <a:xfrm>
            <a:off x="6932342" y="2244185"/>
            <a:ext cx="5195511" cy="2744905"/>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noFill/>
            <a:prstDash val="solid"/>
            <a:miter lim="800000"/>
          </a:ln>
          <a:effectLst/>
        </p:spPr>
        <p:txBody>
          <a:bodyPr vert="vert" rtlCol="0" anchor="t"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uLnTx/>
                <a:uFillTx/>
                <a:latin typeface="Calibri" panose="020F0502020204030204"/>
                <a:ea typeface="+mn-ea"/>
                <a:cs typeface="+mn-cs"/>
              </a:rPr>
              <a:t>Platform</a:t>
            </a:r>
            <a:r>
              <a:rPr kumimoji="0" lang="en-US" sz="2400" b="0" i="0" u="none" strike="noStrike" kern="0" cap="none" spc="0" normalizeH="0" baseline="0" noProof="0" dirty="0" smtClean="0">
                <a:ln>
                  <a:noFill/>
                </a:ln>
                <a:solidFill>
                  <a:prstClr val="black"/>
                </a:solidFill>
                <a:effectLst/>
                <a:uLnTx/>
                <a:uFillTx/>
                <a:latin typeface="Calibri" panose="020F050202020403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panose="020F0502020204030204"/>
                <a:ea typeface="+mn-ea"/>
                <a:cs typeface="+mn-cs"/>
              </a:rPr>
              <a:t>One</a:t>
            </a:r>
          </a:p>
        </p:txBody>
      </p:sp>
      <p:sp>
        <p:nvSpPr>
          <p:cNvPr id="48" name="Up-Down Arrow 47"/>
          <p:cNvSpPr/>
          <p:nvPr/>
        </p:nvSpPr>
        <p:spPr bwMode="auto">
          <a:xfrm>
            <a:off x="57665" y="1444488"/>
            <a:ext cx="1359307" cy="4878640"/>
          </a:xfrm>
          <a:prstGeom prst="upDownArrow">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vert270" wrap="square" lIns="91440" tIns="45720" rIns="91440" bIns="45720" numCol="1" rtlCol="0" anchor="t" anchorCtr="0" compatLnSpc="1">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Continuous Monitoring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a:ea typeface="+mn-ea"/>
                <a:cs typeface="+mn-cs"/>
              </a:rPr>
              <a:t>Leverages the Sidecar Container Security Stack</a:t>
            </a:r>
          </a:p>
        </p:txBody>
      </p:sp>
      <p:sp>
        <p:nvSpPr>
          <p:cNvPr id="49" name="Can 48"/>
          <p:cNvSpPr/>
          <p:nvPr/>
        </p:nvSpPr>
        <p:spPr>
          <a:xfrm>
            <a:off x="1223072" y="4471497"/>
            <a:ext cx="7703580" cy="1964603"/>
          </a:xfrm>
          <a:prstGeom prst="can">
            <a:avLst>
              <a:gd name="adj" fmla="val 50000"/>
            </a:avLst>
          </a:prstGeom>
          <a:solidFill>
            <a:srgbClr val="AC8300"/>
          </a:solidFill>
          <a:ln w="12700" cap="flat" cmpd="sng" algn="ctr">
            <a:noFill/>
            <a:prstDash val="solid"/>
            <a:round/>
            <a:headEnd type="none" w="med" len="med"/>
            <a:tailEnd type="none" w="med" len="med"/>
          </a:ln>
          <a:effectLst>
            <a:outerShdw blurRad="50800" dist="38100" algn="l" rotWithShape="0">
              <a:prstClr val="black">
                <a:alpha val="40000"/>
              </a:prstClr>
            </a:outerShdw>
          </a:effectLst>
          <a:scene3d>
            <a:camera prst="obliqueTopRight"/>
            <a:lightRig rig="threePt" dir="t"/>
          </a:scene3d>
        </p:spPr>
        <p:txBody>
          <a:bodyPr vert="horz" wrap="square" lIns="91440" tIns="45720" rIns="91440" bIns="45720" numCol="1" rtlCol="0" anchor="ctr" anchorCtr="0" compatLnSpc="1">
            <a:prstTxWarp prst="textNoShape">
              <a:avLst/>
            </a:prstTxWarp>
          </a:bodyPr>
          <a:lstStyle/>
          <a:p>
            <a:pPr algn="ctr" eaLnBrk="0" fontAlgn="auto" hangingPunct="0">
              <a:spcBef>
                <a:spcPts val="0"/>
              </a:spcBef>
              <a:spcAft>
                <a:spcPts val="0"/>
              </a:spcAft>
            </a:pPr>
            <a:endParaRPr lang="en-US" sz="1400" b="0" u="sng" dirty="0" smtClean="0">
              <a:solidFill>
                <a:prstClr val="black"/>
              </a:solidFill>
              <a:latin typeface="Calibri" panose="020F0502020204030204"/>
            </a:endParaRPr>
          </a:p>
          <a:p>
            <a:pPr algn="ctr" eaLnBrk="0" fontAlgn="auto" hangingPunct="0">
              <a:spcBef>
                <a:spcPts val="0"/>
              </a:spcBef>
              <a:spcAft>
                <a:spcPts val="0"/>
              </a:spcAft>
            </a:pPr>
            <a:endParaRPr lang="en-US" sz="1400" b="0" u="sng" dirty="0">
              <a:solidFill>
                <a:prstClr val="black"/>
              </a:solidFill>
              <a:latin typeface="Calibri" panose="020F0502020204030204"/>
            </a:endParaRPr>
          </a:p>
          <a:p>
            <a:pPr algn="ctr" eaLnBrk="0" fontAlgn="auto" hangingPunct="0">
              <a:spcBef>
                <a:spcPts val="0"/>
              </a:spcBef>
              <a:spcAft>
                <a:spcPts val="0"/>
              </a:spcAft>
            </a:pPr>
            <a:r>
              <a:rPr lang="en-US" sz="1400" b="0" u="sng" dirty="0" smtClean="0">
                <a:solidFill>
                  <a:prstClr val="black"/>
                </a:solidFill>
                <a:latin typeface="Calibri" panose="020F0502020204030204"/>
              </a:rPr>
              <a:t>Environment Agnostic </a:t>
            </a:r>
          </a:p>
          <a:p>
            <a:pPr algn="ctr" eaLnBrk="0" fontAlgn="auto" hangingPunct="0">
              <a:spcBef>
                <a:spcPts val="0"/>
              </a:spcBef>
              <a:spcAft>
                <a:spcPts val="0"/>
              </a:spcAft>
            </a:pPr>
            <a:r>
              <a:rPr lang="en-US" sz="1400" b="0" dirty="0" smtClean="0">
                <a:solidFill>
                  <a:prstClr val="black"/>
                </a:solidFill>
                <a:latin typeface="Calibri" panose="020F0502020204030204"/>
              </a:rPr>
              <a:t>Cloud </a:t>
            </a:r>
            <a:r>
              <a:rPr lang="en-US" sz="1400" b="0" dirty="0">
                <a:solidFill>
                  <a:prstClr val="black"/>
                </a:solidFill>
                <a:latin typeface="Calibri" panose="020F0502020204030204"/>
              </a:rPr>
              <a:t>One Preferred for unclassified (IL2, IL4, IL5)</a:t>
            </a:r>
          </a:p>
          <a:p>
            <a:pPr algn="ctr" eaLnBrk="0" fontAlgn="auto" hangingPunct="0">
              <a:spcBef>
                <a:spcPts val="0"/>
              </a:spcBef>
              <a:spcAft>
                <a:spcPts val="0"/>
              </a:spcAft>
            </a:pPr>
            <a:r>
              <a:rPr lang="en-US" sz="1400" b="0" dirty="0">
                <a:solidFill>
                  <a:prstClr val="black"/>
                </a:solidFill>
                <a:latin typeface="Calibri" panose="020F0502020204030204"/>
              </a:rPr>
              <a:t>Or SC2S/C2S/FENCES </a:t>
            </a:r>
          </a:p>
          <a:p>
            <a:pPr algn="ctr" eaLnBrk="0" fontAlgn="auto" hangingPunct="0">
              <a:spcBef>
                <a:spcPts val="0"/>
              </a:spcBef>
              <a:spcAft>
                <a:spcPts val="0"/>
              </a:spcAft>
            </a:pPr>
            <a:r>
              <a:rPr lang="en-US" sz="1400" b="0" dirty="0">
                <a:solidFill>
                  <a:prstClr val="black"/>
                </a:solidFill>
                <a:latin typeface="Calibri" panose="020F0502020204030204"/>
              </a:rPr>
              <a:t>Or </a:t>
            </a:r>
            <a:r>
              <a:rPr lang="en-US" sz="1400" b="0" dirty="0" err="1">
                <a:solidFill>
                  <a:prstClr val="black"/>
                </a:solidFill>
                <a:latin typeface="Calibri" panose="020F0502020204030204"/>
              </a:rPr>
              <a:t>on-premise</a:t>
            </a:r>
            <a:r>
              <a:rPr lang="en-US" sz="1400" b="0" dirty="0">
                <a:solidFill>
                  <a:prstClr val="black"/>
                </a:solidFill>
                <a:latin typeface="Calibri" panose="020F0502020204030204"/>
              </a:rPr>
              <a:t>/classified environments</a:t>
            </a:r>
          </a:p>
        </p:txBody>
      </p:sp>
      <p:sp>
        <p:nvSpPr>
          <p:cNvPr id="50" name="Can 49"/>
          <p:cNvSpPr/>
          <p:nvPr/>
        </p:nvSpPr>
        <p:spPr>
          <a:xfrm>
            <a:off x="1768126" y="3785695"/>
            <a:ext cx="6613473" cy="1600537"/>
          </a:xfrm>
          <a:prstGeom prst="can">
            <a:avLst>
              <a:gd name="adj" fmla="val 50000"/>
            </a:avLst>
          </a:prstGeom>
          <a:solidFill>
            <a:srgbClr val="92D050"/>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endParaRPr lang="en-US" sz="1400" b="0" u="sng" dirty="0" smtClean="0">
              <a:solidFill>
                <a:prstClr val="black"/>
              </a:solidFill>
              <a:latin typeface="Calibri" panose="020F0502020204030204"/>
            </a:endParaRPr>
          </a:p>
          <a:p>
            <a:pPr algn="ctr" eaLnBrk="0" hangingPunct="0"/>
            <a:r>
              <a:rPr lang="en-US" sz="1400" b="0" u="sng" dirty="0" smtClean="0">
                <a:solidFill>
                  <a:prstClr val="black"/>
                </a:solidFill>
                <a:latin typeface="Calibri" panose="020F0502020204030204"/>
              </a:rPr>
              <a:t>CNCF </a:t>
            </a:r>
            <a:r>
              <a:rPr lang="en-US" sz="1400" b="0" u="sng" dirty="0">
                <a:solidFill>
                  <a:prstClr val="black"/>
                </a:solidFill>
                <a:latin typeface="Calibri" panose="020F0502020204030204"/>
              </a:rPr>
              <a:t>compliant Kubernetes (K8S)</a:t>
            </a:r>
            <a:endParaRPr lang="en-US" sz="1400" b="0" dirty="0">
              <a:solidFill>
                <a:prstClr val="black"/>
              </a:solidFill>
              <a:latin typeface="Calibri" panose="020F0502020204030204"/>
            </a:endParaRPr>
          </a:p>
          <a:p>
            <a:pPr algn="ctr" eaLnBrk="0" hangingPunct="0"/>
            <a:r>
              <a:rPr lang="en-US" sz="1400" b="0" dirty="0">
                <a:solidFill>
                  <a:prstClr val="black"/>
                </a:solidFill>
                <a:latin typeface="Calibri" panose="020F0502020204030204"/>
              </a:rPr>
              <a:t>Includes Site Reliability Engineers (SREs) etc.</a:t>
            </a:r>
          </a:p>
          <a:p>
            <a:pPr algn="ctr" eaLnBrk="0" hangingPunct="0"/>
            <a:r>
              <a:rPr lang="en-US" sz="1400" b="0" dirty="0">
                <a:solidFill>
                  <a:prstClr val="black"/>
                </a:solidFill>
                <a:latin typeface="Calibri" panose="020F0502020204030204"/>
              </a:rPr>
              <a:t>Development Team selects between approved K8S stacks</a:t>
            </a:r>
          </a:p>
        </p:txBody>
      </p:sp>
      <p:sp>
        <p:nvSpPr>
          <p:cNvPr id="51" name="Can 50"/>
          <p:cNvSpPr/>
          <p:nvPr/>
        </p:nvSpPr>
        <p:spPr>
          <a:xfrm>
            <a:off x="2244274" y="2682323"/>
            <a:ext cx="5661177" cy="1808356"/>
          </a:xfrm>
          <a:prstGeom prst="can">
            <a:avLst>
              <a:gd name="adj" fmla="val 50000"/>
            </a:avLst>
          </a:prstGeom>
          <a:solidFill>
            <a:srgbClr val="4472C4">
              <a:lumMod val="60000"/>
              <a:lumOff val="40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400" b="0" i="0" u="sng" strike="noStrike" kern="0" cap="none" spc="0" normalizeH="0" baseline="0" noProof="0" dirty="0" smtClean="0">
              <a:ln>
                <a:noFill/>
              </a:ln>
              <a:solidFill>
                <a:prstClr val="black"/>
              </a:solidFill>
              <a:effectLst/>
              <a:uLnTx/>
              <a:uFillTx/>
              <a:latin typeface="Calibri" panose="020F0502020204030204"/>
            </a:endParaRPr>
          </a:p>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400" b="0" i="0" u="sng" strike="noStrike" kern="0" cap="none" spc="0" normalizeH="0" baseline="0" noProof="0" dirty="0" smtClean="0">
              <a:ln>
                <a:noFill/>
              </a:ln>
              <a:solidFill>
                <a:prstClr val="black"/>
              </a:solidFill>
              <a:effectLst/>
              <a:uLnTx/>
              <a:uFillTx/>
              <a:latin typeface="Calibri" panose="020F0502020204030204"/>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sng" strike="noStrike" kern="0" cap="none" spc="0" normalizeH="0" baseline="0" noProof="0" dirty="0" smtClean="0">
                <a:ln>
                  <a:noFill/>
                </a:ln>
                <a:solidFill>
                  <a:prstClr val="black"/>
                </a:solidFill>
                <a:effectLst/>
                <a:uLnTx/>
                <a:uFillTx/>
                <a:latin typeface="Calibri" panose="020F0502020204030204"/>
              </a:rPr>
              <a:t>Fully</a:t>
            </a:r>
            <a:r>
              <a:rPr kumimoji="0" lang="en-US" sz="1400" b="0" i="0" u="none" strike="noStrike" kern="0" cap="none" spc="0" normalizeH="0" baseline="0" noProof="0" dirty="0" smtClean="0">
                <a:ln>
                  <a:noFill/>
                </a:ln>
                <a:solidFill>
                  <a:prstClr val="black"/>
                </a:solidFill>
                <a:effectLst/>
                <a:uLnTx/>
                <a:uFillTx/>
                <a:latin typeface="Calibri" panose="020F0502020204030204"/>
              </a:rPr>
              <a:t> containerized, leverages DoD approved containers from DCAR</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panose="020F0502020204030204"/>
              </a:rPr>
              <a:t>Development Team selects tools from 172 approved containers or custom containers</a:t>
            </a:r>
          </a:p>
        </p:txBody>
      </p:sp>
      <p:sp>
        <p:nvSpPr>
          <p:cNvPr id="52" name="Can 51"/>
          <p:cNvSpPr/>
          <p:nvPr/>
        </p:nvSpPr>
        <p:spPr>
          <a:xfrm>
            <a:off x="2840339" y="1950869"/>
            <a:ext cx="4469046" cy="1447610"/>
          </a:xfrm>
          <a:prstGeom prst="can">
            <a:avLst>
              <a:gd name="adj" fmla="val 50000"/>
            </a:avLst>
          </a:prstGeom>
          <a:solidFill>
            <a:srgbClr val="00C495"/>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endParaRPr lang="en-US" sz="1400" b="0" dirty="0" smtClean="0">
              <a:solidFill>
                <a:prstClr val="black"/>
              </a:solidFill>
              <a:latin typeface="Calibri" panose="020F0502020204030204"/>
            </a:endParaRPr>
          </a:p>
          <a:p>
            <a:pPr algn="ctr" eaLnBrk="0" hangingPunct="0"/>
            <a:r>
              <a:rPr lang="en-US" sz="1400" b="0" dirty="0" smtClean="0">
                <a:solidFill>
                  <a:prstClr val="black"/>
                </a:solidFill>
                <a:latin typeface="Calibri" panose="020F0502020204030204"/>
              </a:rPr>
              <a:t>Brings </a:t>
            </a:r>
            <a:r>
              <a:rPr lang="en-US" sz="1400" b="0" dirty="0">
                <a:solidFill>
                  <a:prstClr val="black"/>
                </a:solidFill>
                <a:latin typeface="Calibri" panose="020F0502020204030204"/>
              </a:rPr>
              <a:t>baked-in security and </a:t>
            </a:r>
            <a:endParaRPr lang="en-US" sz="1400" b="0" dirty="0" smtClean="0">
              <a:solidFill>
                <a:prstClr val="black"/>
              </a:solidFill>
              <a:latin typeface="Calibri" panose="020F0502020204030204"/>
            </a:endParaRPr>
          </a:p>
          <a:p>
            <a:pPr algn="ctr" eaLnBrk="0" hangingPunct="0"/>
            <a:r>
              <a:rPr lang="en-US" sz="1400" b="0" dirty="0" err="1" smtClean="0">
                <a:solidFill>
                  <a:prstClr val="black"/>
                </a:solidFill>
                <a:latin typeface="Calibri" panose="020F0502020204030204"/>
              </a:rPr>
              <a:t>Microservices</a:t>
            </a:r>
            <a:r>
              <a:rPr lang="en-US" sz="1400" b="0" dirty="0" smtClean="0">
                <a:solidFill>
                  <a:prstClr val="black"/>
                </a:solidFill>
                <a:latin typeface="Calibri" panose="020F0502020204030204"/>
              </a:rPr>
              <a:t> </a:t>
            </a:r>
            <a:r>
              <a:rPr lang="en-US" sz="1400" b="0" dirty="0">
                <a:solidFill>
                  <a:prstClr val="black"/>
                </a:solidFill>
                <a:latin typeface="Calibri" panose="020F0502020204030204"/>
              </a:rPr>
              <a:t>architecture enablement</a:t>
            </a:r>
          </a:p>
        </p:txBody>
      </p:sp>
      <p:sp>
        <p:nvSpPr>
          <p:cNvPr id="53" name="Can 52"/>
          <p:cNvSpPr/>
          <p:nvPr/>
        </p:nvSpPr>
        <p:spPr>
          <a:xfrm>
            <a:off x="3591016" y="1311688"/>
            <a:ext cx="2967693" cy="1211706"/>
          </a:xfrm>
          <a:prstGeom prst="can">
            <a:avLst>
              <a:gd name="adj" fmla="val 41291"/>
            </a:avLst>
          </a:prstGeom>
          <a:solidFill>
            <a:schemeClr val="accent3">
              <a:lumMod val="65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black"/>
              </a:solidFill>
              <a:effectLst/>
              <a:uLnTx/>
              <a:uFillTx/>
              <a:latin typeface="Calibri" panose="020F0502020204030204"/>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panose="020F0502020204030204"/>
              </a:rPr>
              <a:t>Development Teams can build software/</a:t>
            </a:r>
            <a:r>
              <a:rPr kumimoji="0" lang="en-US" sz="1400" b="0" i="0" u="none" strike="noStrike" kern="0" cap="none" spc="0" normalizeH="0" baseline="0" noProof="0" dirty="0" err="1" smtClean="0">
                <a:ln>
                  <a:noFill/>
                </a:ln>
                <a:solidFill>
                  <a:prstClr val="black"/>
                </a:solidFill>
                <a:effectLst/>
                <a:uLnTx/>
                <a:uFillTx/>
                <a:latin typeface="Calibri" panose="020F0502020204030204"/>
              </a:rPr>
              <a:t>microservices</a:t>
            </a:r>
            <a:r>
              <a:rPr kumimoji="0" lang="en-US" sz="1400" b="0" i="0" u="none" strike="noStrike" kern="0" cap="none" spc="0" normalizeH="0" baseline="0" noProof="0" dirty="0" smtClean="0">
                <a:ln>
                  <a:noFill/>
                </a:ln>
                <a:solidFill>
                  <a:prstClr val="black"/>
                </a:solidFill>
                <a:effectLst/>
                <a:uLnTx/>
                <a:uFillTx/>
                <a:latin typeface="Calibri" panose="020F0502020204030204"/>
              </a:rPr>
              <a:t> leveraging hardened containers</a:t>
            </a:r>
          </a:p>
        </p:txBody>
      </p:sp>
      <p:cxnSp>
        <p:nvCxnSpPr>
          <p:cNvPr id="54" name="Straight Connector 53"/>
          <p:cNvCxnSpPr/>
          <p:nvPr/>
        </p:nvCxnSpPr>
        <p:spPr>
          <a:xfrm>
            <a:off x="8381599" y="4989090"/>
            <a:ext cx="2584851" cy="0"/>
          </a:xfrm>
          <a:prstGeom prst="line">
            <a:avLst/>
          </a:prstGeom>
          <a:noFill/>
          <a:ln w="28575" cap="flat" cmpd="sng" algn="ctr">
            <a:solidFill>
              <a:sysClr val="windowText" lastClr="000000"/>
            </a:solidFill>
            <a:prstDash val="solid"/>
            <a:miter lim="800000"/>
          </a:ln>
          <a:effectLst/>
        </p:spPr>
      </p:cxnSp>
      <p:cxnSp>
        <p:nvCxnSpPr>
          <p:cNvPr id="55" name="Straight Connector 54"/>
          <p:cNvCxnSpPr/>
          <p:nvPr/>
        </p:nvCxnSpPr>
        <p:spPr>
          <a:xfrm>
            <a:off x="8934050" y="5965554"/>
            <a:ext cx="2005585" cy="0"/>
          </a:xfrm>
          <a:prstGeom prst="line">
            <a:avLst/>
          </a:prstGeom>
          <a:noFill/>
          <a:ln w="28575" cap="flat" cmpd="sng" algn="ctr">
            <a:solidFill>
              <a:sysClr val="windowText" lastClr="000000"/>
            </a:solidFill>
            <a:prstDash val="solid"/>
            <a:miter lim="800000"/>
          </a:ln>
          <a:effectLst/>
        </p:spPr>
      </p:cxnSp>
      <p:sp>
        <p:nvSpPr>
          <p:cNvPr id="56" name="Rectangle 55"/>
          <p:cNvSpPr/>
          <p:nvPr/>
        </p:nvSpPr>
        <p:spPr>
          <a:xfrm>
            <a:off x="9236611" y="5130632"/>
            <a:ext cx="1553438" cy="646331"/>
          </a:xfrm>
          <a:prstGeom prst="rect">
            <a:avLst/>
          </a:prstGeom>
        </p:spPr>
        <p:txBody>
          <a:bodyPr wrap="none">
            <a:spAutoFit/>
          </a:bodyPr>
          <a:lstStyle/>
          <a:p>
            <a:pPr algn="ctr" eaLnBrk="0" fontAlgn="auto" hangingPunct="0">
              <a:spcBef>
                <a:spcPts val="0"/>
              </a:spcBef>
              <a:spcAft>
                <a:spcPts val="0"/>
              </a:spcAft>
            </a:pPr>
            <a:r>
              <a:rPr lang="en-US" sz="1800" dirty="0">
                <a:solidFill>
                  <a:prstClr val="black"/>
                </a:solidFill>
                <a:latin typeface="Calibri" panose="020F0502020204030204"/>
              </a:rPr>
              <a:t>Infrastructure </a:t>
            </a:r>
            <a:endParaRPr lang="en-US" sz="1800" dirty="0" smtClean="0">
              <a:solidFill>
                <a:prstClr val="black"/>
              </a:solidFill>
              <a:latin typeface="Calibri" panose="020F0502020204030204"/>
            </a:endParaRPr>
          </a:p>
          <a:p>
            <a:pPr algn="ctr" eaLnBrk="0" fontAlgn="auto" hangingPunct="0">
              <a:spcBef>
                <a:spcPts val="0"/>
              </a:spcBef>
              <a:spcAft>
                <a:spcPts val="0"/>
              </a:spcAft>
            </a:pPr>
            <a:r>
              <a:rPr lang="en-US" sz="1800" dirty="0" smtClean="0">
                <a:solidFill>
                  <a:prstClr val="black"/>
                </a:solidFill>
                <a:latin typeface="Calibri" panose="020F0502020204030204"/>
              </a:rPr>
              <a:t>Layer </a:t>
            </a:r>
            <a:endParaRPr lang="en-US" sz="1800" dirty="0">
              <a:solidFill>
                <a:prstClr val="black"/>
              </a:solidFill>
              <a:latin typeface="Calibri" panose="020F0502020204030204"/>
            </a:endParaRPr>
          </a:p>
        </p:txBody>
      </p:sp>
      <p:cxnSp>
        <p:nvCxnSpPr>
          <p:cNvPr id="57" name="Straight Connector 56"/>
          <p:cNvCxnSpPr/>
          <p:nvPr/>
        </p:nvCxnSpPr>
        <p:spPr>
          <a:xfrm>
            <a:off x="7878956" y="4098497"/>
            <a:ext cx="3087494" cy="0"/>
          </a:xfrm>
          <a:prstGeom prst="line">
            <a:avLst/>
          </a:prstGeom>
          <a:noFill/>
          <a:ln w="28575" cap="flat" cmpd="sng" algn="ctr">
            <a:solidFill>
              <a:sysClr val="windowText" lastClr="000000"/>
            </a:solidFill>
            <a:prstDash val="solid"/>
            <a:miter lim="800000"/>
          </a:ln>
          <a:effectLst/>
        </p:spPr>
      </p:cxnSp>
      <p:sp>
        <p:nvSpPr>
          <p:cNvPr id="58" name="Rectangle 57"/>
          <p:cNvSpPr/>
          <p:nvPr/>
        </p:nvSpPr>
        <p:spPr>
          <a:xfrm>
            <a:off x="9217974" y="4211892"/>
            <a:ext cx="1071960" cy="646331"/>
          </a:xfrm>
          <a:prstGeom prst="rect">
            <a:avLst/>
          </a:prstGeom>
        </p:spPr>
        <p:txBody>
          <a:bodyPr wrap="none">
            <a:spAutoFit/>
          </a:bodyPr>
          <a:lstStyle/>
          <a:p>
            <a:pPr algn="ctr" eaLnBrk="0" fontAlgn="auto" hangingPunct="0">
              <a:spcBef>
                <a:spcPts val="0"/>
              </a:spcBef>
              <a:spcAft>
                <a:spcPts val="0"/>
              </a:spcAft>
            </a:pPr>
            <a:r>
              <a:rPr lang="en-US" sz="1800" dirty="0" smtClean="0">
                <a:solidFill>
                  <a:prstClr val="black"/>
                </a:solidFill>
                <a:latin typeface="Calibri" panose="020F0502020204030204"/>
              </a:rPr>
              <a:t>Platform </a:t>
            </a:r>
          </a:p>
          <a:p>
            <a:pPr algn="ctr" eaLnBrk="0" fontAlgn="auto" hangingPunct="0">
              <a:spcBef>
                <a:spcPts val="0"/>
              </a:spcBef>
              <a:spcAft>
                <a:spcPts val="0"/>
              </a:spcAft>
            </a:pPr>
            <a:r>
              <a:rPr lang="en-US" sz="1800" dirty="0" smtClean="0">
                <a:solidFill>
                  <a:prstClr val="black"/>
                </a:solidFill>
                <a:latin typeface="Calibri" panose="020F0502020204030204"/>
              </a:rPr>
              <a:t>Layer </a:t>
            </a:r>
            <a:endParaRPr lang="en-US" sz="1800" dirty="0">
              <a:solidFill>
                <a:prstClr val="black"/>
              </a:solidFill>
              <a:latin typeface="Calibri" panose="020F0502020204030204"/>
            </a:endParaRPr>
          </a:p>
        </p:txBody>
      </p:sp>
      <p:pic>
        <p:nvPicPr>
          <p:cNvPr id="59" name="Picture 58">
            <a:extLst>
              <a:ext uri="{FF2B5EF4-FFF2-40B4-BE49-F238E27FC236}">
                <a16:creationId xmlns:a16="http://schemas.microsoft.com/office/drawing/2014/main" id="{D4547FB4-55E5-2541-9A0F-5729302C9C5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75959" y="4379009"/>
            <a:ext cx="881772" cy="669874"/>
          </a:xfrm>
          <a:prstGeom prst="rect">
            <a:avLst/>
          </a:prstGeom>
        </p:spPr>
      </p:pic>
      <p:pic>
        <p:nvPicPr>
          <p:cNvPr id="60" name="Picture 59">
            <a:extLst>
              <a:ext uri="{FF2B5EF4-FFF2-40B4-BE49-F238E27FC236}">
                <a16:creationId xmlns:a16="http://schemas.microsoft.com/office/drawing/2014/main" id="{D4547FB4-55E5-2541-9A0F-5729302C9C5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29495" y="3192933"/>
            <a:ext cx="881772" cy="669874"/>
          </a:xfrm>
          <a:prstGeom prst="rect">
            <a:avLst/>
          </a:prstGeom>
        </p:spPr>
      </p:pic>
      <p:pic>
        <p:nvPicPr>
          <p:cNvPr id="61" name="Picture 60">
            <a:extLst>
              <a:ext uri="{FF2B5EF4-FFF2-40B4-BE49-F238E27FC236}">
                <a16:creationId xmlns:a16="http://schemas.microsoft.com/office/drawing/2014/main" id="{D4547FB4-55E5-2541-9A0F-5729302C9C5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81359" y="2474995"/>
            <a:ext cx="881772" cy="669874"/>
          </a:xfrm>
          <a:prstGeom prst="rect">
            <a:avLst/>
          </a:prstGeom>
        </p:spPr>
      </p:pic>
      <p:cxnSp>
        <p:nvCxnSpPr>
          <p:cNvPr id="62" name="Straight Connector 61"/>
          <p:cNvCxnSpPr/>
          <p:nvPr/>
        </p:nvCxnSpPr>
        <p:spPr>
          <a:xfrm>
            <a:off x="7276724" y="3079762"/>
            <a:ext cx="3689726" cy="0"/>
          </a:xfrm>
          <a:prstGeom prst="line">
            <a:avLst/>
          </a:prstGeom>
          <a:noFill/>
          <a:ln w="28575" cap="flat" cmpd="sng" algn="ctr">
            <a:solidFill>
              <a:sysClr val="windowText" lastClr="000000"/>
            </a:solidFill>
            <a:prstDash val="solid"/>
            <a:miter lim="800000"/>
          </a:ln>
          <a:effectLst/>
        </p:spPr>
      </p:cxnSp>
      <p:sp>
        <p:nvSpPr>
          <p:cNvPr id="63" name="Rectangle 62"/>
          <p:cNvSpPr/>
          <p:nvPr/>
        </p:nvSpPr>
        <p:spPr>
          <a:xfrm>
            <a:off x="7794183" y="3182440"/>
            <a:ext cx="3050768" cy="923330"/>
          </a:xfrm>
          <a:prstGeom prst="rect">
            <a:avLst/>
          </a:prstGeom>
        </p:spPr>
        <p:txBody>
          <a:bodyPr wrap="square">
            <a:spAutoFit/>
          </a:bodyPr>
          <a:lstStyle/>
          <a:p>
            <a:pPr algn="ctr" eaLnBrk="0" fontAlgn="auto" hangingPunct="0">
              <a:spcBef>
                <a:spcPts val="0"/>
              </a:spcBef>
              <a:spcAft>
                <a:spcPts val="0"/>
              </a:spcAft>
            </a:pPr>
            <a:r>
              <a:rPr lang="en-US" sz="1800" dirty="0">
                <a:solidFill>
                  <a:prstClr val="black"/>
                </a:solidFill>
                <a:latin typeface="Calibri" panose="020F0502020204030204"/>
              </a:rPr>
              <a:t>Continuous Integration / Continuous Delivery </a:t>
            </a:r>
            <a:endParaRPr lang="en-US" sz="1800" dirty="0" smtClean="0">
              <a:solidFill>
                <a:prstClr val="black"/>
              </a:solidFill>
              <a:latin typeface="Calibri" panose="020F0502020204030204"/>
            </a:endParaRPr>
          </a:p>
          <a:p>
            <a:pPr algn="ctr" eaLnBrk="0" fontAlgn="auto" hangingPunct="0">
              <a:spcBef>
                <a:spcPts val="0"/>
              </a:spcBef>
              <a:spcAft>
                <a:spcPts val="0"/>
              </a:spcAft>
            </a:pPr>
            <a:r>
              <a:rPr lang="en-US" sz="1800" dirty="0" smtClean="0">
                <a:solidFill>
                  <a:prstClr val="black"/>
                </a:solidFill>
                <a:latin typeface="Calibri" panose="020F0502020204030204"/>
              </a:rPr>
              <a:t>(</a:t>
            </a:r>
            <a:r>
              <a:rPr lang="en-US" sz="1800" dirty="0">
                <a:solidFill>
                  <a:prstClr val="black"/>
                </a:solidFill>
                <a:latin typeface="Calibri" panose="020F0502020204030204"/>
              </a:rPr>
              <a:t>CI/CD) </a:t>
            </a:r>
            <a:r>
              <a:rPr lang="en-US" sz="1800" dirty="0" smtClean="0">
                <a:solidFill>
                  <a:prstClr val="black"/>
                </a:solidFill>
                <a:latin typeface="Calibri" panose="020F0502020204030204"/>
              </a:rPr>
              <a:t>Layer</a:t>
            </a:r>
            <a:endParaRPr lang="en-US" sz="1800" dirty="0">
              <a:solidFill>
                <a:prstClr val="black"/>
              </a:solidFill>
              <a:latin typeface="Calibri" panose="020F0502020204030204"/>
            </a:endParaRPr>
          </a:p>
        </p:txBody>
      </p:sp>
      <p:sp>
        <p:nvSpPr>
          <p:cNvPr id="64" name="Rectangle 63"/>
          <p:cNvSpPr/>
          <p:nvPr/>
        </p:nvSpPr>
        <p:spPr>
          <a:xfrm>
            <a:off x="2834251" y="3581769"/>
            <a:ext cx="5356888" cy="307777"/>
          </a:xfrm>
          <a:prstGeom prst="rect">
            <a:avLst/>
          </a:prstGeom>
        </p:spPr>
        <p:txBody>
          <a:bodyPr wrap="square">
            <a:spAutoFit/>
          </a:bodyPr>
          <a:lstStyle/>
          <a:p>
            <a:pPr algn="ctr" eaLnBrk="0" hangingPunct="0"/>
            <a:endParaRPr lang="en-US" sz="1400" b="0" dirty="0">
              <a:solidFill>
                <a:prstClr val="white"/>
              </a:solidFill>
              <a:latin typeface="Calibri" panose="020F0502020204030204"/>
            </a:endParaRPr>
          </a:p>
        </p:txBody>
      </p:sp>
      <p:cxnSp>
        <p:nvCxnSpPr>
          <p:cNvPr id="65" name="Straight Connector 64"/>
          <p:cNvCxnSpPr/>
          <p:nvPr/>
        </p:nvCxnSpPr>
        <p:spPr>
          <a:xfrm flipV="1">
            <a:off x="6525579" y="2236991"/>
            <a:ext cx="4389120" cy="0"/>
          </a:xfrm>
          <a:prstGeom prst="line">
            <a:avLst/>
          </a:prstGeom>
          <a:noFill/>
          <a:ln w="28575" cap="flat" cmpd="sng" algn="ctr">
            <a:solidFill>
              <a:sysClr val="windowText" lastClr="000000"/>
            </a:solidFill>
            <a:prstDash val="solid"/>
            <a:miter lim="800000"/>
          </a:ln>
          <a:effectLst/>
        </p:spPr>
      </p:cxnSp>
      <p:sp>
        <p:nvSpPr>
          <p:cNvPr id="66" name="Rectangle 65"/>
          <p:cNvSpPr/>
          <p:nvPr/>
        </p:nvSpPr>
        <p:spPr>
          <a:xfrm>
            <a:off x="7994002" y="2343368"/>
            <a:ext cx="1569138" cy="646331"/>
          </a:xfrm>
          <a:prstGeom prst="rect">
            <a:avLst/>
          </a:prstGeom>
        </p:spPr>
        <p:txBody>
          <a:bodyPr wrap="square">
            <a:spAutoFit/>
          </a:bodyPr>
          <a:lstStyle/>
          <a:p>
            <a:pPr algn="ctr" eaLnBrk="0" fontAlgn="auto" hangingPunct="0">
              <a:spcBef>
                <a:spcPts val="0"/>
              </a:spcBef>
              <a:spcAft>
                <a:spcPts val="0"/>
              </a:spcAft>
            </a:pPr>
            <a:r>
              <a:rPr lang="en-US" sz="1800" dirty="0" smtClean="0">
                <a:solidFill>
                  <a:prstClr val="black"/>
                </a:solidFill>
                <a:latin typeface="Calibri" panose="020F0502020204030204"/>
              </a:rPr>
              <a:t>Service Mesh </a:t>
            </a:r>
          </a:p>
          <a:p>
            <a:pPr algn="ctr" eaLnBrk="0" fontAlgn="auto" hangingPunct="0">
              <a:spcBef>
                <a:spcPts val="0"/>
              </a:spcBef>
              <a:spcAft>
                <a:spcPts val="0"/>
              </a:spcAft>
            </a:pPr>
            <a:r>
              <a:rPr lang="en-US" sz="1800" dirty="0" smtClean="0">
                <a:solidFill>
                  <a:prstClr val="black"/>
                </a:solidFill>
                <a:latin typeface="Calibri" panose="020F0502020204030204"/>
              </a:rPr>
              <a:t>Layer</a:t>
            </a:r>
            <a:endParaRPr lang="en-US" sz="1800" dirty="0">
              <a:solidFill>
                <a:prstClr val="black"/>
              </a:solidFill>
              <a:latin typeface="Calibri" panose="020F0502020204030204"/>
            </a:endParaRPr>
          </a:p>
        </p:txBody>
      </p:sp>
      <p:cxnSp>
        <p:nvCxnSpPr>
          <p:cNvPr id="67" name="Straight Connector 66"/>
          <p:cNvCxnSpPr/>
          <p:nvPr/>
        </p:nvCxnSpPr>
        <p:spPr>
          <a:xfrm flipV="1">
            <a:off x="6548514" y="1553727"/>
            <a:ext cx="4417936" cy="4865"/>
          </a:xfrm>
          <a:prstGeom prst="line">
            <a:avLst/>
          </a:prstGeom>
          <a:noFill/>
          <a:ln w="28575" cap="flat" cmpd="sng" algn="ctr">
            <a:solidFill>
              <a:sysClr val="windowText" lastClr="000000"/>
            </a:solidFill>
            <a:prstDash val="solid"/>
            <a:miter lim="800000"/>
          </a:ln>
          <a:effectLst/>
        </p:spPr>
      </p:cxnSp>
      <p:sp>
        <p:nvSpPr>
          <p:cNvPr id="68" name="Rectangle 67"/>
          <p:cNvSpPr/>
          <p:nvPr/>
        </p:nvSpPr>
        <p:spPr>
          <a:xfrm>
            <a:off x="7347388" y="1592561"/>
            <a:ext cx="1569138" cy="646331"/>
          </a:xfrm>
          <a:prstGeom prst="rect">
            <a:avLst/>
          </a:prstGeom>
        </p:spPr>
        <p:txBody>
          <a:bodyPr wrap="square">
            <a:spAutoFit/>
          </a:bodyPr>
          <a:lstStyle/>
          <a:p>
            <a:pPr algn="ctr" eaLnBrk="0" fontAlgn="auto" hangingPunct="0">
              <a:spcBef>
                <a:spcPts val="0"/>
              </a:spcBef>
              <a:spcAft>
                <a:spcPts val="0"/>
              </a:spcAft>
            </a:pPr>
            <a:r>
              <a:rPr lang="en-US" sz="1800" dirty="0" smtClean="0">
                <a:solidFill>
                  <a:prstClr val="black"/>
                </a:solidFill>
                <a:latin typeface="Calibri" panose="020F0502020204030204"/>
              </a:rPr>
              <a:t>Application</a:t>
            </a:r>
          </a:p>
          <a:p>
            <a:pPr algn="ctr" eaLnBrk="0" fontAlgn="auto" hangingPunct="0">
              <a:spcBef>
                <a:spcPts val="0"/>
              </a:spcBef>
              <a:spcAft>
                <a:spcPts val="0"/>
              </a:spcAft>
            </a:pPr>
            <a:r>
              <a:rPr lang="en-US" sz="1800" dirty="0" smtClean="0">
                <a:solidFill>
                  <a:prstClr val="black"/>
                </a:solidFill>
                <a:latin typeface="Calibri" panose="020F0502020204030204"/>
              </a:rPr>
              <a:t>Layer</a:t>
            </a:r>
            <a:endParaRPr lang="en-US" sz="1800" dirty="0">
              <a:solidFill>
                <a:prstClr val="black"/>
              </a:solidFill>
              <a:latin typeface="Calibri" panose="020F0502020204030204"/>
            </a:endParaRPr>
          </a:p>
        </p:txBody>
      </p:sp>
      <p:pic>
        <p:nvPicPr>
          <p:cNvPr id="69" name="Picture 6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16972" y="5491425"/>
            <a:ext cx="871727" cy="392277"/>
          </a:xfrm>
          <a:prstGeom prst="rect">
            <a:avLst/>
          </a:prstGeom>
        </p:spPr>
      </p:pic>
      <p:cxnSp>
        <p:nvCxnSpPr>
          <p:cNvPr id="70" name="Straight Connector 69"/>
          <p:cNvCxnSpPr/>
          <p:nvPr/>
        </p:nvCxnSpPr>
        <p:spPr>
          <a:xfrm flipH="1">
            <a:off x="10939636" y="1553727"/>
            <a:ext cx="26814" cy="4417302"/>
          </a:xfrm>
          <a:prstGeom prst="line">
            <a:avLst/>
          </a:prstGeom>
          <a:noFill/>
          <a:ln w="57150" cap="flat" cmpd="sng" algn="ctr">
            <a:solidFill>
              <a:sysClr val="windowText" lastClr="000000"/>
            </a:solidFill>
            <a:prstDash val="solid"/>
            <a:miter lim="800000"/>
          </a:ln>
          <a:effectLst/>
        </p:spPr>
      </p:cxnSp>
    </p:spTree>
    <p:extLst>
      <p:ext uri="{BB962C8B-B14F-4D97-AF65-F5344CB8AC3E}">
        <p14:creationId xmlns:p14="http://schemas.microsoft.com/office/powerpoint/2010/main" val="1180989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allout: Line 26">
            <a:extLst>
              <a:ext uri="{FF2B5EF4-FFF2-40B4-BE49-F238E27FC236}">
                <a16:creationId xmlns:a16="http://schemas.microsoft.com/office/drawing/2014/main" id="{3ACEC9D0-CA0A-4D31-9E5F-BA89AD8D6EC2}"/>
              </a:ext>
            </a:extLst>
          </p:cNvPr>
          <p:cNvSpPr/>
          <p:nvPr/>
        </p:nvSpPr>
        <p:spPr>
          <a:xfrm>
            <a:off x="143101" y="5816380"/>
            <a:ext cx="1772084" cy="841432"/>
          </a:xfrm>
          <a:prstGeom prst="borderCallout1">
            <a:avLst>
              <a:gd name="adj1" fmla="val 49312"/>
              <a:gd name="adj2" fmla="val 99883"/>
              <a:gd name="adj3" fmla="val 49058"/>
              <a:gd name="adj4" fmla="val 1301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Flowchart: Off-page Connector 81">
            <a:extLst>
              <a:ext uri="{FF2B5EF4-FFF2-40B4-BE49-F238E27FC236}">
                <a16:creationId xmlns:a16="http://schemas.microsoft.com/office/drawing/2014/main" id="{0161F143-5D05-4B29-A831-6F1703BAD03E}"/>
              </a:ext>
            </a:extLst>
          </p:cNvPr>
          <p:cNvSpPr/>
          <p:nvPr/>
        </p:nvSpPr>
        <p:spPr>
          <a:xfrm>
            <a:off x="2180573" y="5110972"/>
            <a:ext cx="2038350" cy="1544547"/>
          </a:xfrm>
          <a:prstGeom prst="flowChartOffpageConnecto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STORE ARTIFACTS</a:t>
            </a:r>
          </a:p>
        </p:txBody>
      </p:sp>
      <p:sp>
        <p:nvSpPr>
          <p:cNvPr id="69" name="Callout: Line 68">
            <a:extLst>
              <a:ext uri="{FF2B5EF4-FFF2-40B4-BE49-F238E27FC236}">
                <a16:creationId xmlns:a16="http://schemas.microsoft.com/office/drawing/2014/main" id="{F0817BAB-1610-42DE-8341-6987E1740860}"/>
              </a:ext>
            </a:extLst>
          </p:cNvPr>
          <p:cNvSpPr/>
          <p:nvPr/>
        </p:nvSpPr>
        <p:spPr>
          <a:xfrm>
            <a:off x="10270411" y="4492724"/>
            <a:ext cx="1772084" cy="2293087"/>
          </a:xfrm>
          <a:prstGeom prst="borderCallout1">
            <a:avLst>
              <a:gd name="adj1" fmla="val 48022"/>
              <a:gd name="adj2" fmla="val -8"/>
              <a:gd name="adj3" fmla="val 48003"/>
              <a:gd name="adj4" fmla="val -2117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lowchart: Off-page Connector 66">
            <a:extLst>
              <a:ext uri="{FF2B5EF4-FFF2-40B4-BE49-F238E27FC236}">
                <a16:creationId xmlns:a16="http://schemas.microsoft.com/office/drawing/2014/main" id="{187856CE-7479-48AE-B810-E81B4FE8582F}"/>
              </a:ext>
            </a:extLst>
          </p:cNvPr>
          <p:cNvSpPr/>
          <p:nvPr/>
        </p:nvSpPr>
        <p:spPr>
          <a:xfrm>
            <a:off x="7970752" y="4229973"/>
            <a:ext cx="2038350" cy="2215399"/>
          </a:xfrm>
          <a:prstGeom prst="flowChartOffpageConnector">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SCALE</a:t>
            </a:r>
          </a:p>
        </p:txBody>
      </p:sp>
      <p:sp>
        <p:nvSpPr>
          <p:cNvPr id="65" name="Callout: Line 64">
            <a:extLst>
              <a:ext uri="{FF2B5EF4-FFF2-40B4-BE49-F238E27FC236}">
                <a16:creationId xmlns:a16="http://schemas.microsoft.com/office/drawing/2014/main" id="{0D9B99EF-3118-47D6-A0F5-B2C422C01FF0}"/>
              </a:ext>
            </a:extLst>
          </p:cNvPr>
          <p:cNvSpPr/>
          <p:nvPr/>
        </p:nvSpPr>
        <p:spPr>
          <a:xfrm>
            <a:off x="10276815" y="2385624"/>
            <a:ext cx="1772084" cy="2030045"/>
          </a:xfrm>
          <a:prstGeom prst="borderCallout1">
            <a:avLst>
              <a:gd name="adj1" fmla="val 48257"/>
              <a:gd name="adj2" fmla="val -327"/>
              <a:gd name="adj3" fmla="val 48003"/>
              <a:gd name="adj4" fmla="val -2117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lowchart: Off-page Connector 59">
            <a:extLst>
              <a:ext uri="{FF2B5EF4-FFF2-40B4-BE49-F238E27FC236}">
                <a16:creationId xmlns:a16="http://schemas.microsoft.com/office/drawing/2014/main" id="{7936E487-4235-4424-A111-147505F83C8C}"/>
              </a:ext>
            </a:extLst>
          </p:cNvPr>
          <p:cNvSpPr/>
          <p:nvPr/>
        </p:nvSpPr>
        <p:spPr>
          <a:xfrm>
            <a:off x="7970752" y="2324391"/>
            <a:ext cx="2038350" cy="2415133"/>
          </a:xfrm>
          <a:prstGeom prst="flowChartOffpageConnector">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MONITOR</a:t>
            </a:r>
          </a:p>
        </p:txBody>
      </p:sp>
      <p:sp>
        <p:nvSpPr>
          <p:cNvPr id="40" name="Callout: Line 39">
            <a:extLst>
              <a:ext uri="{FF2B5EF4-FFF2-40B4-BE49-F238E27FC236}">
                <a16:creationId xmlns:a16="http://schemas.microsoft.com/office/drawing/2014/main" id="{82BD6D4B-1040-4371-867B-0A282A2772E0}"/>
              </a:ext>
            </a:extLst>
          </p:cNvPr>
          <p:cNvSpPr/>
          <p:nvPr/>
        </p:nvSpPr>
        <p:spPr>
          <a:xfrm>
            <a:off x="139401" y="4153868"/>
            <a:ext cx="1772084" cy="1608026"/>
          </a:xfrm>
          <a:prstGeom prst="borderCallout1">
            <a:avLst>
              <a:gd name="adj1" fmla="val 49312"/>
              <a:gd name="adj2" fmla="val 99883"/>
              <a:gd name="adj3" fmla="val 49058"/>
              <a:gd name="adj4" fmla="val 1301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lowchart: Off-page Connector 40">
            <a:extLst>
              <a:ext uri="{FF2B5EF4-FFF2-40B4-BE49-F238E27FC236}">
                <a16:creationId xmlns:a16="http://schemas.microsoft.com/office/drawing/2014/main" id="{53D1CF24-E6C4-442B-98D8-FE56963CAE2C}"/>
              </a:ext>
            </a:extLst>
          </p:cNvPr>
          <p:cNvSpPr/>
          <p:nvPr/>
        </p:nvSpPr>
        <p:spPr>
          <a:xfrm>
            <a:off x="2185929" y="3964512"/>
            <a:ext cx="2038350" cy="1544547"/>
          </a:xfrm>
          <a:prstGeom prst="flowChartOffpageConnecto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SECURE</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Callout: Line 33">
            <a:extLst>
              <a:ext uri="{FF2B5EF4-FFF2-40B4-BE49-F238E27FC236}">
                <a16:creationId xmlns:a16="http://schemas.microsoft.com/office/drawing/2014/main" id="{E6C43D9E-11C2-44BE-B6C5-DC2F68F63B44}"/>
              </a:ext>
            </a:extLst>
          </p:cNvPr>
          <p:cNvSpPr/>
          <p:nvPr/>
        </p:nvSpPr>
        <p:spPr>
          <a:xfrm>
            <a:off x="149505" y="3113743"/>
            <a:ext cx="1772084" cy="950964"/>
          </a:xfrm>
          <a:prstGeom prst="borderCallout1">
            <a:avLst>
              <a:gd name="adj1" fmla="val 49312"/>
              <a:gd name="adj2" fmla="val 99883"/>
              <a:gd name="adj3" fmla="val 49058"/>
              <a:gd name="adj4" fmla="val 1301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lowchart: Off-page Connector 34">
            <a:extLst>
              <a:ext uri="{FF2B5EF4-FFF2-40B4-BE49-F238E27FC236}">
                <a16:creationId xmlns:a16="http://schemas.microsoft.com/office/drawing/2014/main" id="{3672724C-F0DD-44F8-844C-9ECCBAEB4DF7}"/>
              </a:ext>
            </a:extLst>
          </p:cNvPr>
          <p:cNvSpPr/>
          <p:nvPr/>
        </p:nvSpPr>
        <p:spPr>
          <a:xfrm>
            <a:off x="2179411" y="2906057"/>
            <a:ext cx="2038350" cy="1544547"/>
          </a:xfrm>
          <a:prstGeom prst="flowChartOffpageConnecto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TEST</a:t>
            </a:r>
          </a:p>
        </p:txBody>
      </p:sp>
      <p:pic>
        <p:nvPicPr>
          <p:cNvPr id="37" name="Picture 36">
            <a:extLst>
              <a:ext uri="{FF2B5EF4-FFF2-40B4-BE49-F238E27FC236}">
                <a16:creationId xmlns:a16="http://schemas.microsoft.com/office/drawing/2014/main" id="{8D59A341-4C4A-4262-A938-7B2E77FB7B4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4510" y="3149539"/>
            <a:ext cx="1045029" cy="365760"/>
          </a:xfrm>
          <a:prstGeom prst="rect">
            <a:avLst/>
          </a:prstGeom>
        </p:spPr>
      </p:pic>
      <p:pic>
        <p:nvPicPr>
          <p:cNvPr id="38" name="Picture 37">
            <a:extLst>
              <a:ext uri="{FF2B5EF4-FFF2-40B4-BE49-F238E27FC236}">
                <a16:creationId xmlns:a16="http://schemas.microsoft.com/office/drawing/2014/main" id="{8832EAF4-4B4F-4D01-A590-6D497B442A3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7317" y="3589594"/>
            <a:ext cx="1197254" cy="365760"/>
          </a:xfrm>
          <a:prstGeom prst="rect">
            <a:avLst/>
          </a:prstGeom>
        </p:spPr>
      </p:pic>
      <p:pic>
        <p:nvPicPr>
          <p:cNvPr id="39" name="Picture 38">
            <a:extLst>
              <a:ext uri="{FF2B5EF4-FFF2-40B4-BE49-F238E27FC236}">
                <a16:creationId xmlns:a16="http://schemas.microsoft.com/office/drawing/2014/main" id="{A695CB1F-D2D5-4963-B6FB-5CE787D2F7A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7259" y="3159044"/>
            <a:ext cx="404155" cy="365760"/>
          </a:xfrm>
          <a:prstGeom prst="rect">
            <a:avLst/>
          </a:prstGeom>
        </p:spPr>
      </p:pic>
      <p:pic>
        <p:nvPicPr>
          <p:cNvPr id="19" name="Picture 18">
            <a:extLst>
              <a:ext uri="{FF2B5EF4-FFF2-40B4-BE49-F238E27FC236}">
                <a16:creationId xmlns:a16="http://schemas.microsoft.com/office/drawing/2014/main" id="{AF09D8A0-B20F-4988-9515-A19937F6B87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263457" y="2161146"/>
            <a:ext cx="669828" cy="461437"/>
          </a:xfrm>
          <a:prstGeom prst="rect">
            <a:avLst/>
          </a:prstGeom>
        </p:spPr>
      </p:pic>
      <p:pic>
        <p:nvPicPr>
          <p:cNvPr id="20" name="Picture 19">
            <a:extLst>
              <a:ext uri="{FF2B5EF4-FFF2-40B4-BE49-F238E27FC236}">
                <a16:creationId xmlns:a16="http://schemas.microsoft.com/office/drawing/2014/main" id="{343E1671-A098-4DFD-B949-3594AD77301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12265" y="1897495"/>
            <a:ext cx="968189" cy="274320"/>
          </a:xfrm>
          <a:prstGeom prst="rect">
            <a:avLst/>
          </a:prstGeom>
        </p:spPr>
      </p:pic>
      <p:pic>
        <p:nvPicPr>
          <p:cNvPr id="25" name="Picture 24">
            <a:extLst>
              <a:ext uri="{FF2B5EF4-FFF2-40B4-BE49-F238E27FC236}">
                <a16:creationId xmlns:a16="http://schemas.microsoft.com/office/drawing/2014/main" id="{58510297-CD82-493A-9118-9AC81D04F96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99621" y="2269676"/>
            <a:ext cx="1084521" cy="274320"/>
          </a:xfrm>
          <a:prstGeom prst="rect">
            <a:avLst/>
          </a:prstGeom>
        </p:spPr>
      </p:pic>
      <p:sp>
        <p:nvSpPr>
          <p:cNvPr id="21" name="Callout: Line 20">
            <a:extLst>
              <a:ext uri="{FF2B5EF4-FFF2-40B4-BE49-F238E27FC236}">
                <a16:creationId xmlns:a16="http://schemas.microsoft.com/office/drawing/2014/main" id="{BCB9E7E2-6428-45D9-BA5E-5BA6F2F316B2}"/>
              </a:ext>
            </a:extLst>
          </p:cNvPr>
          <p:cNvSpPr/>
          <p:nvPr/>
        </p:nvSpPr>
        <p:spPr>
          <a:xfrm>
            <a:off x="148309" y="1805104"/>
            <a:ext cx="1772084" cy="1260825"/>
          </a:xfrm>
          <a:prstGeom prst="borderCallout1">
            <a:avLst>
              <a:gd name="adj1" fmla="val 49312"/>
              <a:gd name="adj2" fmla="val 99883"/>
              <a:gd name="adj3" fmla="val 49058"/>
              <a:gd name="adj4" fmla="val 1301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lowchart: Off-page Connector 21">
            <a:extLst>
              <a:ext uri="{FF2B5EF4-FFF2-40B4-BE49-F238E27FC236}">
                <a16:creationId xmlns:a16="http://schemas.microsoft.com/office/drawing/2014/main" id="{0F8C1E37-A4EB-497E-AB51-2426D514E483}"/>
              </a:ext>
            </a:extLst>
          </p:cNvPr>
          <p:cNvSpPr/>
          <p:nvPr/>
        </p:nvSpPr>
        <p:spPr>
          <a:xfrm>
            <a:off x="2182442" y="1675237"/>
            <a:ext cx="2038350" cy="1544547"/>
          </a:xfrm>
          <a:prstGeom prst="flowChartOffpageConnecto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BUILD</a:t>
            </a:r>
          </a:p>
        </p:txBody>
      </p:sp>
      <p:sp>
        <p:nvSpPr>
          <p:cNvPr id="4" name="Ribbon: Curved and Tilted Up 3">
            <a:extLst>
              <a:ext uri="{FF2B5EF4-FFF2-40B4-BE49-F238E27FC236}">
                <a16:creationId xmlns:a16="http://schemas.microsoft.com/office/drawing/2014/main" id="{A57334B3-9637-4D28-A900-7B359FA789B8}"/>
              </a:ext>
            </a:extLst>
          </p:cNvPr>
          <p:cNvSpPr/>
          <p:nvPr/>
        </p:nvSpPr>
        <p:spPr>
          <a:xfrm>
            <a:off x="4549896" y="2457450"/>
            <a:ext cx="3092208" cy="1943100"/>
          </a:xfrm>
          <a:prstGeom prst="ellipseRibbon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“Continuous Integration &amp;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Continuous Delivery”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Orchestration</a:t>
            </a:r>
          </a:p>
        </p:txBody>
      </p:sp>
      <p:pic>
        <p:nvPicPr>
          <p:cNvPr id="74" name="Picture 73">
            <a:extLst>
              <a:ext uri="{FF2B5EF4-FFF2-40B4-BE49-F238E27FC236}">
                <a16:creationId xmlns:a16="http://schemas.microsoft.com/office/drawing/2014/main" id="{FF3D9E0F-5DC6-466F-918D-7D7B8ACB455E}"/>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544806" y="2015643"/>
            <a:ext cx="1169813" cy="376221"/>
          </a:xfrm>
          <a:prstGeom prst="rect">
            <a:avLst/>
          </a:prstGeom>
        </p:spPr>
      </p:pic>
      <p:sp>
        <p:nvSpPr>
          <p:cNvPr id="142" name="TextBox 141">
            <a:extLst>
              <a:ext uri="{FF2B5EF4-FFF2-40B4-BE49-F238E27FC236}">
                <a16:creationId xmlns:a16="http://schemas.microsoft.com/office/drawing/2014/main" id="{462C1500-FE0B-4735-9B0A-DE08BBEE61DD}"/>
              </a:ext>
            </a:extLst>
          </p:cNvPr>
          <p:cNvSpPr txBox="1"/>
          <p:nvPr/>
        </p:nvSpPr>
        <p:spPr>
          <a:xfrm>
            <a:off x="4234345" y="214981"/>
            <a:ext cx="3744384" cy="1015663"/>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sng" strike="noStrike" kern="1200" cap="none" spc="0" normalizeH="0" baseline="0" noProof="0" dirty="0" smtClean="0">
                <a:ln>
                  <a:noFill/>
                </a:ln>
                <a:solidFill>
                  <a:prstClr val="black"/>
                </a:solidFill>
                <a:effectLst/>
                <a:uLnTx/>
                <a:uFillTx/>
                <a:latin typeface="Arial" charset="0"/>
                <a:ea typeface="+mn-ea"/>
                <a:cs typeface="Arial" charset="0"/>
              </a:rPr>
              <a:t>DoD Enterprise DevSecOps </a:t>
            </a:r>
            <a:endParaRPr kumimoji="0" lang="en-US" sz="2000" b="0" i="0" u="sng"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sng" strike="noStrike" kern="1200" cap="none" spc="0" normalizeH="0" baseline="0" noProof="0" dirty="0">
                <a:ln>
                  <a:noFill/>
                </a:ln>
                <a:solidFill>
                  <a:prstClr val="black"/>
                </a:solidFill>
                <a:effectLst/>
                <a:uLnTx/>
                <a:uFillTx/>
                <a:latin typeface="Arial" charset="0"/>
                <a:ea typeface="+mn-ea"/>
                <a:cs typeface="Arial" charset="0"/>
              </a:rPr>
              <a:t>Technology </a:t>
            </a:r>
            <a:r>
              <a:rPr kumimoji="0" lang="en-US" sz="2000" b="0" i="0" u="sng" strike="noStrike" kern="1200" cap="none" spc="0" normalizeH="0" baseline="0" noProof="0" dirty="0" smtClean="0">
                <a:ln>
                  <a:noFill/>
                </a:ln>
                <a:solidFill>
                  <a:prstClr val="black"/>
                </a:solidFill>
                <a:effectLst/>
                <a:uLnTx/>
                <a:uFillTx/>
                <a:latin typeface="Arial" charset="0"/>
                <a:ea typeface="+mn-ea"/>
                <a:cs typeface="Arial" charset="0"/>
              </a:rPr>
              <a:t>Stack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sng" strike="noStrike" kern="1200" cap="none" spc="0" normalizeH="0" baseline="0" noProof="0" dirty="0" smtClean="0">
                <a:ln>
                  <a:noFill/>
                </a:ln>
                <a:solidFill>
                  <a:prstClr val="black"/>
                </a:solidFill>
                <a:effectLst/>
                <a:uLnTx/>
                <a:uFillTx/>
                <a:latin typeface="Arial" charset="0"/>
                <a:ea typeface="+mn-ea"/>
                <a:cs typeface="Arial" charset="0"/>
              </a:rPr>
              <a:t>(Exemplar)</a:t>
            </a:r>
            <a:endParaRPr kumimoji="0" lang="en-US" sz="2000" b="0" i="0" u="sng"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1" name="Callout: Line 10">
            <a:extLst>
              <a:ext uri="{FF2B5EF4-FFF2-40B4-BE49-F238E27FC236}">
                <a16:creationId xmlns:a16="http://schemas.microsoft.com/office/drawing/2014/main" id="{C5A28880-8ADE-4DBB-B0A9-5D89F58103D4}"/>
              </a:ext>
            </a:extLst>
          </p:cNvPr>
          <p:cNvSpPr/>
          <p:nvPr/>
        </p:nvSpPr>
        <p:spPr>
          <a:xfrm>
            <a:off x="138149" y="294346"/>
            <a:ext cx="1772084" cy="1456271"/>
          </a:xfrm>
          <a:prstGeom prst="borderCallout1">
            <a:avLst>
              <a:gd name="adj1" fmla="val 49312"/>
              <a:gd name="adj2" fmla="val 99883"/>
              <a:gd name="adj3" fmla="val 49058"/>
              <a:gd name="adj4" fmla="val 1301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lowchart: Off-page Connector 11">
            <a:extLst>
              <a:ext uri="{FF2B5EF4-FFF2-40B4-BE49-F238E27FC236}">
                <a16:creationId xmlns:a16="http://schemas.microsoft.com/office/drawing/2014/main" id="{CE24A949-1BDC-4D2F-9E36-93A166B493C7}"/>
              </a:ext>
            </a:extLst>
          </p:cNvPr>
          <p:cNvSpPr/>
          <p:nvPr/>
        </p:nvSpPr>
        <p:spPr>
          <a:xfrm>
            <a:off x="2183602" y="315420"/>
            <a:ext cx="2038350" cy="1822450"/>
          </a:xfrm>
          <a:prstGeom prst="flowChartOffpageConnecto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PLAN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&amp;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DEVELOP</a:t>
            </a:r>
          </a:p>
        </p:txBody>
      </p:sp>
      <p:pic>
        <p:nvPicPr>
          <p:cNvPr id="13" name="Picture 12">
            <a:extLst>
              <a:ext uri="{FF2B5EF4-FFF2-40B4-BE49-F238E27FC236}">
                <a16:creationId xmlns:a16="http://schemas.microsoft.com/office/drawing/2014/main" id="{BAB9A3D9-041D-4CF7-B76C-CF0AE3E888EE}"/>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77048" y="389121"/>
            <a:ext cx="705612" cy="184341"/>
          </a:xfrm>
          <a:prstGeom prst="rect">
            <a:avLst/>
          </a:prstGeom>
        </p:spPr>
      </p:pic>
      <p:pic>
        <p:nvPicPr>
          <p:cNvPr id="14" name="Picture 13">
            <a:extLst>
              <a:ext uri="{FF2B5EF4-FFF2-40B4-BE49-F238E27FC236}">
                <a16:creationId xmlns:a16="http://schemas.microsoft.com/office/drawing/2014/main" id="{9CCBD658-BFBE-47EA-B26F-BD81F8656EE7}"/>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8749" y="1005939"/>
            <a:ext cx="529367" cy="529367"/>
          </a:xfrm>
          <a:prstGeom prst="rect">
            <a:avLst/>
          </a:prstGeom>
        </p:spPr>
      </p:pic>
      <p:pic>
        <p:nvPicPr>
          <p:cNvPr id="16" name="Picture 15">
            <a:extLst>
              <a:ext uri="{FF2B5EF4-FFF2-40B4-BE49-F238E27FC236}">
                <a16:creationId xmlns:a16="http://schemas.microsoft.com/office/drawing/2014/main" id="{AFEE7461-B77D-46AB-90B8-FF5ED4442660}"/>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979009" y="1016761"/>
            <a:ext cx="542369" cy="542369"/>
          </a:xfrm>
          <a:prstGeom prst="rect">
            <a:avLst/>
          </a:prstGeom>
        </p:spPr>
      </p:pic>
      <p:sp>
        <p:nvSpPr>
          <p:cNvPr id="18" name="Arrow: Left-Right 17">
            <a:extLst>
              <a:ext uri="{FF2B5EF4-FFF2-40B4-BE49-F238E27FC236}">
                <a16:creationId xmlns:a16="http://schemas.microsoft.com/office/drawing/2014/main" id="{78AF04D3-5870-4781-A222-84182F842188}"/>
              </a:ext>
            </a:extLst>
          </p:cNvPr>
          <p:cNvSpPr/>
          <p:nvPr/>
        </p:nvSpPr>
        <p:spPr>
          <a:xfrm rot="3098243">
            <a:off x="3729877" y="1657623"/>
            <a:ext cx="1766276"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222908F9-40F6-4389-8460-0AA94F1669AD}"/>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701414" y="2577352"/>
            <a:ext cx="698014" cy="465422"/>
          </a:xfrm>
          <a:prstGeom prst="rect">
            <a:avLst/>
          </a:prstGeom>
        </p:spPr>
      </p:pic>
      <p:pic>
        <p:nvPicPr>
          <p:cNvPr id="24" name="Picture 23">
            <a:extLst>
              <a:ext uri="{FF2B5EF4-FFF2-40B4-BE49-F238E27FC236}">
                <a16:creationId xmlns:a16="http://schemas.microsoft.com/office/drawing/2014/main" id="{70ADB49E-9BCF-4DB1-9D00-A82011E12D60}"/>
              </a:ext>
            </a:extLst>
          </p:cNvPr>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1073473" y="1887460"/>
            <a:ext cx="802895" cy="274320"/>
          </a:xfrm>
          <a:prstGeom prst="rect">
            <a:avLst/>
          </a:prstGeom>
        </p:spPr>
      </p:pic>
      <p:sp>
        <p:nvSpPr>
          <p:cNvPr id="26" name="Arrow: Left-Right 25">
            <a:extLst>
              <a:ext uri="{FF2B5EF4-FFF2-40B4-BE49-F238E27FC236}">
                <a16:creationId xmlns:a16="http://schemas.microsoft.com/office/drawing/2014/main" id="{1D77B507-C691-4493-9B2E-16A78B37173A}"/>
              </a:ext>
            </a:extLst>
          </p:cNvPr>
          <p:cNvSpPr/>
          <p:nvPr/>
        </p:nvSpPr>
        <p:spPr>
          <a:xfrm rot="1328032">
            <a:off x="3989853" y="2489174"/>
            <a:ext cx="1049766"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Arrow: Left-Right 42">
            <a:extLst>
              <a:ext uri="{FF2B5EF4-FFF2-40B4-BE49-F238E27FC236}">
                <a16:creationId xmlns:a16="http://schemas.microsoft.com/office/drawing/2014/main" id="{52FEC05D-9FC1-4C80-97A4-6D67DB853599}"/>
              </a:ext>
            </a:extLst>
          </p:cNvPr>
          <p:cNvSpPr/>
          <p:nvPr/>
        </p:nvSpPr>
        <p:spPr>
          <a:xfrm rot="19329034">
            <a:off x="3732459" y="4135665"/>
            <a:ext cx="1766276"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4" name="Picture 43">
            <a:extLst>
              <a:ext uri="{FF2B5EF4-FFF2-40B4-BE49-F238E27FC236}">
                <a16:creationId xmlns:a16="http://schemas.microsoft.com/office/drawing/2014/main" id="{7D48CEAA-2FE5-4761-BDFA-0B1EBF47F1AA}"/>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162320" y="4786236"/>
            <a:ext cx="580571" cy="182880"/>
          </a:xfrm>
          <a:prstGeom prst="rect">
            <a:avLst/>
          </a:prstGeom>
        </p:spPr>
      </p:pic>
      <p:pic>
        <p:nvPicPr>
          <p:cNvPr id="45" name="Picture 44">
            <a:extLst>
              <a:ext uri="{FF2B5EF4-FFF2-40B4-BE49-F238E27FC236}">
                <a16:creationId xmlns:a16="http://schemas.microsoft.com/office/drawing/2014/main" id="{A0F26370-353D-4936-A222-64503064BAB2}"/>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298965" y="4436507"/>
            <a:ext cx="206426" cy="274320"/>
          </a:xfrm>
          <a:prstGeom prst="rect">
            <a:avLst/>
          </a:prstGeom>
        </p:spPr>
      </p:pic>
      <p:pic>
        <p:nvPicPr>
          <p:cNvPr id="46" name="Picture 45">
            <a:extLst>
              <a:ext uri="{FF2B5EF4-FFF2-40B4-BE49-F238E27FC236}">
                <a16:creationId xmlns:a16="http://schemas.microsoft.com/office/drawing/2014/main" id="{A5CD98B7-62CE-4CC6-9E2C-B80D2C0EED6A}"/>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51007" y="4743827"/>
            <a:ext cx="816864" cy="274320"/>
          </a:xfrm>
          <a:prstGeom prst="rect">
            <a:avLst/>
          </a:prstGeom>
        </p:spPr>
      </p:pic>
      <p:pic>
        <p:nvPicPr>
          <p:cNvPr id="47" name="Picture 46">
            <a:extLst>
              <a:ext uri="{FF2B5EF4-FFF2-40B4-BE49-F238E27FC236}">
                <a16:creationId xmlns:a16="http://schemas.microsoft.com/office/drawing/2014/main" id="{F5E16938-A4C0-4268-9545-901CF01572AB}"/>
              </a:ext>
            </a:extLst>
          </p:cNvPr>
          <p:cNvPicPr>
            <a:picLocks noChangeAspect="1"/>
          </p:cNvPicPr>
          <p:nvPr/>
        </p:nvPicPr>
        <p:blipFill rotWithShape="1">
          <a:blip r:embed="rId18" cstate="screen">
            <a:extLst>
              <a:ext uri="{28A0092B-C50C-407E-A947-70E740481C1C}">
                <a14:useLocalDpi xmlns:a14="http://schemas.microsoft.com/office/drawing/2010/main"/>
              </a:ext>
            </a:extLst>
          </a:blip>
          <a:srcRect t="27842" b="26285"/>
          <a:stretch/>
        </p:blipFill>
        <p:spPr>
          <a:xfrm>
            <a:off x="184253" y="4437587"/>
            <a:ext cx="898636" cy="274320"/>
          </a:xfrm>
          <a:prstGeom prst="rect">
            <a:avLst/>
          </a:prstGeom>
        </p:spPr>
      </p:pic>
      <p:pic>
        <p:nvPicPr>
          <p:cNvPr id="48" name="Picture 47">
            <a:extLst>
              <a:ext uri="{FF2B5EF4-FFF2-40B4-BE49-F238E27FC236}">
                <a16:creationId xmlns:a16="http://schemas.microsoft.com/office/drawing/2014/main" id="{464BE9B4-0A01-4CA7-851D-74BE1980D660}"/>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1147946" y="4206339"/>
            <a:ext cx="512748" cy="182880"/>
          </a:xfrm>
          <a:prstGeom prst="rect">
            <a:avLst/>
          </a:prstGeom>
        </p:spPr>
      </p:pic>
      <p:pic>
        <p:nvPicPr>
          <p:cNvPr id="49" name="Picture 48">
            <a:extLst>
              <a:ext uri="{FF2B5EF4-FFF2-40B4-BE49-F238E27FC236}">
                <a16:creationId xmlns:a16="http://schemas.microsoft.com/office/drawing/2014/main" id="{8376921D-4575-44C8-999B-B6C7B21E217A}"/>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290678" y="4180121"/>
            <a:ext cx="658368" cy="182880"/>
          </a:xfrm>
          <a:prstGeom prst="rect">
            <a:avLst/>
          </a:prstGeom>
        </p:spPr>
      </p:pic>
      <p:pic>
        <p:nvPicPr>
          <p:cNvPr id="50" name="Picture 49">
            <a:extLst>
              <a:ext uri="{FF2B5EF4-FFF2-40B4-BE49-F238E27FC236}">
                <a16:creationId xmlns:a16="http://schemas.microsoft.com/office/drawing/2014/main" id="{8C227077-9E9D-445B-938E-8352F0F209E0}"/>
              </a:ext>
            </a:extLst>
          </p:cNvPr>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317991" y="5123161"/>
            <a:ext cx="633046" cy="182880"/>
          </a:xfrm>
          <a:prstGeom prst="rect">
            <a:avLst/>
          </a:prstGeom>
        </p:spPr>
      </p:pic>
      <p:sp>
        <p:nvSpPr>
          <p:cNvPr id="52" name="Callout: Line 51">
            <a:extLst>
              <a:ext uri="{FF2B5EF4-FFF2-40B4-BE49-F238E27FC236}">
                <a16:creationId xmlns:a16="http://schemas.microsoft.com/office/drawing/2014/main" id="{9C787895-A0BD-473A-999C-7E85857B515A}"/>
              </a:ext>
            </a:extLst>
          </p:cNvPr>
          <p:cNvSpPr/>
          <p:nvPr/>
        </p:nvSpPr>
        <p:spPr>
          <a:xfrm>
            <a:off x="10280382" y="294346"/>
            <a:ext cx="1772084" cy="2030045"/>
          </a:xfrm>
          <a:prstGeom prst="borderCallout1">
            <a:avLst>
              <a:gd name="adj1" fmla="val 48092"/>
              <a:gd name="adj2" fmla="val -304"/>
              <a:gd name="adj3" fmla="val 48003"/>
              <a:gd name="adj4" fmla="val -2117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Flowchart: Off-page Connector 52">
            <a:extLst>
              <a:ext uri="{FF2B5EF4-FFF2-40B4-BE49-F238E27FC236}">
                <a16:creationId xmlns:a16="http://schemas.microsoft.com/office/drawing/2014/main" id="{F3B67C60-9F63-4B63-9877-1EEAF4F98AE2}"/>
              </a:ext>
            </a:extLst>
          </p:cNvPr>
          <p:cNvSpPr/>
          <p:nvPr/>
        </p:nvSpPr>
        <p:spPr>
          <a:xfrm>
            <a:off x="7970753" y="315420"/>
            <a:ext cx="2038350" cy="2693026"/>
          </a:xfrm>
          <a:prstGeom prst="flowChartOffpageConnector">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DEPLOY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&amp;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OPERATE</a:t>
            </a:r>
          </a:p>
        </p:txBody>
      </p:sp>
      <p:pic>
        <p:nvPicPr>
          <p:cNvPr id="54" name="Picture 53">
            <a:extLst>
              <a:ext uri="{FF2B5EF4-FFF2-40B4-BE49-F238E27FC236}">
                <a16:creationId xmlns:a16="http://schemas.microsoft.com/office/drawing/2014/main" id="{94BCF6CA-AD48-45A1-8D20-D02AE3A1ED1B}"/>
              </a:ext>
            </a:extLst>
          </p:cNvPr>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0689100" y="1342878"/>
            <a:ext cx="1012122" cy="365760"/>
          </a:xfrm>
          <a:prstGeom prst="rect">
            <a:avLst/>
          </a:prstGeom>
        </p:spPr>
      </p:pic>
      <p:pic>
        <p:nvPicPr>
          <p:cNvPr id="55" name="Picture 54">
            <a:extLst>
              <a:ext uri="{FF2B5EF4-FFF2-40B4-BE49-F238E27FC236}">
                <a16:creationId xmlns:a16="http://schemas.microsoft.com/office/drawing/2014/main" id="{DC5CBDCD-8FB9-4B0E-AE56-3ECB2E00C401}"/>
              </a:ext>
            </a:extLst>
          </p:cNvPr>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0424482" y="762666"/>
            <a:ext cx="678051" cy="457200"/>
          </a:xfrm>
          <a:prstGeom prst="rect">
            <a:avLst/>
          </a:prstGeom>
        </p:spPr>
      </p:pic>
      <p:pic>
        <p:nvPicPr>
          <p:cNvPr id="56" name="Picture 55">
            <a:extLst>
              <a:ext uri="{FF2B5EF4-FFF2-40B4-BE49-F238E27FC236}">
                <a16:creationId xmlns:a16="http://schemas.microsoft.com/office/drawing/2014/main" id="{BFE93211-76F6-4291-B043-CB799CF2F441}"/>
              </a:ext>
            </a:extLst>
          </p:cNvPr>
          <p:cNvPicPr>
            <a:picLocks noChangeAspect="1"/>
          </p:cNvPicPr>
          <p:nvPr/>
        </p:nvPicPr>
        <p:blipFill rotWithShape="1">
          <a:blip r:embed="rId24" cstate="screen">
            <a:extLst>
              <a:ext uri="{28A0092B-C50C-407E-A947-70E740481C1C}">
                <a14:useLocalDpi xmlns:a14="http://schemas.microsoft.com/office/drawing/2010/main"/>
              </a:ext>
            </a:extLst>
          </a:blip>
          <a:srcRect/>
          <a:stretch/>
        </p:blipFill>
        <p:spPr>
          <a:xfrm>
            <a:off x="10570885" y="304858"/>
            <a:ext cx="1209022" cy="457200"/>
          </a:xfrm>
          <a:prstGeom prst="rect">
            <a:avLst/>
          </a:prstGeom>
        </p:spPr>
      </p:pic>
      <p:pic>
        <p:nvPicPr>
          <p:cNvPr id="57" name="Picture 56">
            <a:extLst>
              <a:ext uri="{FF2B5EF4-FFF2-40B4-BE49-F238E27FC236}">
                <a16:creationId xmlns:a16="http://schemas.microsoft.com/office/drawing/2014/main" id="{C2B19C5D-1752-405D-8C93-62F26952F4BF}"/>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11263165" y="804895"/>
            <a:ext cx="729465" cy="457200"/>
          </a:xfrm>
          <a:prstGeom prst="rect">
            <a:avLst/>
          </a:prstGeom>
        </p:spPr>
      </p:pic>
      <p:sp>
        <p:nvSpPr>
          <p:cNvPr id="58" name="Arrow: Left-Right 57">
            <a:extLst>
              <a:ext uri="{FF2B5EF4-FFF2-40B4-BE49-F238E27FC236}">
                <a16:creationId xmlns:a16="http://schemas.microsoft.com/office/drawing/2014/main" id="{6ECB9143-35D1-49FE-BFBF-9A7BDB74DC60}"/>
              </a:ext>
            </a:extLst>
          </p:cNvPr>
          <p:cNvSpPr/>
          <p:nvPr/>
        </p:nvSpPr>
        <p:spPr>
          <a:xfrm rot="18501757" flipV="1">
            <a:off x="6889620" y="1719597"/>
            <a:ext cx="1766276"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9" name="Picture 58">
            <a:extLst>
              <a:ext uri="{FF2B5EF4-FFF2-40B4-BE49-F238E27FC236}">
                <a16:creationId xmlns:a16="http://schemas.microsoft.com/office/drawing/2014/main" id="{CEDFD393-5F03-45A1-B817-398566B7B531}"/>
              </a:ext>
            </a:extLst>
          </p:cNvPr>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10768420" y="3165214"/>
            <a:ext cx="809615" cy="548640"/>
          </a:xfrm>
          <a:prstGeom prst="rect">
            <a:avLst/>
          </a:prstGeom>
        </p:spPr>
      </p:pic>
      <p:pic>
        <p:nvPicPr>
          <p:cNvPr id="61" name="Picture 60">
            <a:extLst>
              <a:ext uri="{FF2B5EF4-FFF2-40B4-BE49-F238E27FC236}">
                <a16:creationId xmlns:a16="http://schemas.microsoft.com/office/drawing/2014/main" id="{A4905676-900A-436B-9D6A-3A3F3AE92F96}"/>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0979976" y="2435509"/>
            <a:ext cx="457200" cy="457200"/>
          </a:xfrm>
          <a:prstGeom prst="rect">
            <a:avLst/>
          </a:prstGeom>
        </p:spPr>
      </p:pic>
      <p:pic>
        <p:nvPicPr>
          <p:cNvPr id="62" name="Picture 61">
            <a:extLst>
              <a:ext uri="{FF2B5EF4-FFF2-40B4-BE49-F238E27FC236}">
                <a16:creationId xmlns:a16="http://schemas.microsoft.com/office/drawing/2014/main" id="{556CE495-7024-42C6-8B7B-CBDC6DC9CB5E}"/>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10482708" y="4036022"/>
            <a:ext cx="1377376" cy="246888"/>
          </a:xfrm>
          <a:prstGeom prst="rect">
            <a:avLst/>
          </a:prstGeom>
        </p:spPr>
      </p:pic>
      <p:pic>
        <p:nvPicPr>
          <p:cNvPr id="63" name="Picture 62">
            <a:extLst>
              <a:ext uri="{FF2B5EF4-FFF2-40B4-BE49-F238E27FC236}">
                <a16:creationId xmlns:a16="http://schemas.microsoft.com/office/drawing/2014/main" id="{761E2178-E016-4C25-A5E4-77B6A89567D8}"/>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10670157" y="3633659"/>
            <a:ext cx="1033678" cy="320040"/>
          </a:xfrm>
          <a:prstGeom prst="rect">
            <a:avLst/>
          </a:prstGeom>
        </p:spPr>
      </p:pic>
      <p:pic>
        <p:nvPicPr>
          <p:cNvPr id="64" name="Picture 63">
            <a:extLst>
              <a:ext uri="{FF2B5EF4-FFF2-40B4-BE49-F238E27FC236}">
                <a16:creationId xmlns:a16="http://schemas.microsoft.com/office/drawing/2014/main" id="{68D8338F-E60E-4C4F-A323-BDB28D016976}"/>
              </a:ext>
            </a:extLst>
          </p:cNvPr>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10882987" y="2885661"/>
            <a:ext cx="576073" cy="457200"/>
          </a:xfrm>
          <a:prstGeom prst="rect">
            <a:avLst/>
          </a:prstGeom>
        </p:spPr>
      </p:pic>
      <p:sp>
        <p:nvSpPr>
          <p:cNvPr id="66" name="Arrow: Left-Right 65">
            <a:extLst>
              <a:ext uri="{FF2B5EF4-FFF2-40B4-BE49-F238E27FC236}">
                <a16:creationId xmlns:a16="http://schemas.microsoft.com/office/drawing/2014/main" id="{59FCCAB5-556A-4EF0-A683-F5D9729AC778}"/>
              </a:ext>
            </a:extLst>
          </p:cNvPr>
          <p:cNvSpPr/>
          <p:nvPr/>
        </p:nvSpPr>
        <p:spPr>
          <a:xfrm flipV="1">
            <a:off x="7223304" y="3353073"/>
            <a:ext cx="859857"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Arrow: Left-Right 67">
            <a:extLst>
              <a:ext uri="{FF2B5EF4-FFF2-40B4-BE49-F238E27FC236}">
                <a16:creationId xmlns:a16="http://schemas.microsoft.com/office/drawing/2014/main" id="{B5E60810-90EC-4BEF-83CA-AD51B5469D3C}"/>
              </a:ext>
            </a:extLst>
          </p:cNvPr>
          <p:cNvSpPr/>
          <p:nvPr/>
        </p:nvSpPr>
        <p:spPr>
          <a:xfrm rot="3120000" flipV="1">
            <a:off x="6907553" y="4963012"/>
            <a:ext cx="1766276"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0" name="Picture 69">
            <a:extLst>
              <a:ext uri="{FF2B5EF4-FFF2-40B4-BE49-F238E27FC236}">
                <a16:creationId xmlns:a16="http://schemas.microsoft.com/office/drawing/2014/main" id="{463C038E-569A-4892-BF2F-D7C02C4F75CB}"/>
              </a:ext>
            </a:extLst>
          </p:cNvPr>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10699220" y="6382157"/>
            <a:ext cx="943606" cy="359514"/>
          </a:xfrm>
          <a:prstGeom prst="rect">
            <a:avLst/>
          </a:prstGeom>
        </p:spPr>
      </p:pic>
      <p:pic>
        <p:nvPicPr>
          <p:cNvPr id="71" name="Picture 70">
            <a:extLst>
              <a:ext uri="{FF2B5EF4-FFF2-40B4-BE49-F238E27FC236}">
                <a16:creationId xmlns:a16="http://schemas.microsoft.com/office/drawing/2014/main" id="{E698B47F-EBDE-4E5A-80AD-A3011EDC2CA0}"/>
              </a:ext>
            </a:extLst>
          </p:cNvPr>
          <p:cNvPicPr>
            <a:picLocks noChangeAspect="1"/>
          </p:cNvPicPr>
          <p:nvPr/>
        </p:nvPicPr>
        <p:blipFill rotWithShape="1">
          <a:blip r:embed="rId32" cstate="screen">
            <a:extLst>
              <a:ext uri="{28A0092B-C50C-407E-A947-70E740481C1C}">
                <a14:useLocalDpi xmlns:a14="http://schemas.microsoft.com/office/drawing/2010/main"/>
              </a:ext>
            </a:extLst>
          </a:blip>
          <a:srcRect/>
          <a:stretch/>
        </p:blipFill>
        <p:spPr>
          <a:xfrm>
            <a:off x="10617568" y="5964198"/>
            <a:ext cx="1025762" cy="365760"/>
          </a:xfrm>
          <a:prstGeom prst="rect">
            <a:avLst/>
          </a:prstGeom>
        </p:spPr>
      </p:pic>
      <p:pic>
        <p:nvPicPr>
          <p:cNvPr id="72" name="Picture 71">
            <a:extLst>
              <a:ext uri="{FF2B5EF4-FFF2-40B4-BE49-F238E27FC236}">
                <a16:creationId xmlns:a16="http://schemas.microsoft.com/office/drawing/2014/main" id="{A59C1E45-0766-41AF-82AA-FDDC68C809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582183" y="5547306"/>
            <a:ext cx="1119554" cy="365760"/>
          </a:xfrm>
          <a:prstGeom prst="rect">
            <a:avLst/>
          </a:prstGeom>
        </p:spPr>
      </p:pic>
      <p:sp>
        <p:nvSpPr>
          <p:cNvPr id="75" name="Rectangle 74">
            <a:extLst>
              <a:ext uri="{FF2B5EF4-FFF2-40B4-BE49-F238E27FC236}">
                <a16:creationId xmlns:a16="http://schemas.microsoft.com/office/drawing/2014/main" id="{73F32419-8EB2-4E5A-89C5-87A218FF5501}"/>
              </a:ext>
            </a:extLst>
          </p:cNvPr>
          <p:cNvSpPr/>
          <p:nvPr/>
        </p:nvSpPr>
        <p:spPr>
          <a:xfrm>
            <a:off x="4853988" y="5066925"/>
            <a:ext cx="2573079" cy="1674746"/>
          </a:xfrm>
          <a:prstGeom prst="rect">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Container and Container Management</a:t>
            </a:r>
          </a:p>
        </p:txBody>
      </p:sp>
      <p:pic>
        <p:nvPicPr>
          <p:cNvPr id="76" name="Picture 75">
            <a:extLst>
              <a:ext uri="{FF2B5EF4-FFF2-40B4-BE49-F238E27FC236}">
                <a16:creationId xmlns:a16="http://schemas.microsoft.com/office/drawing/2014/main" id="{38317E2A-A72C-4826-9580-9B99F6880240}"/>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5444484" y="5897906"/>
            <a:ext cx="1421356" cy="735552"/>
          </a:xfrm>
          <a:prstGeom prst="rect">
            <a:avLst/>
          </a:prstGeom>
        </p:spPr>
      </p:pic>
      <p:pic>
        <p:nvPicPr>
          <p:cNvPr id="79" name="Picture 78">
            <a:extLst>
              <a:ext uri="{FF2B5EF4-FFF2-40B4-BE49-F238E27FC236}">
                <a16:creationId xmlns:a16="http://schemas.microsoft.com/office/drawing/2014/main" id="{D2AFF5B9-367F-4DFA-B917-55C29013E66D}"/>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5166101" y="5359509"/>
            <a:ext cx="1859797" cy="548640"/>
          </a:xfrm>
          <a:prstGeom prst="rect">
            <a:avLst/>
          </a:prstGeom>
        </p:spPr>
      </p:pic>
      <p:pic>
        <p:nvPicPr>
          <p:cNvPr id="2" name="Picture 1"/>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21330453" y="9346613"/>
            <a:ext cx="252585" cy="142289"/>
          </a:xfrm>
          <a:prstGeom prst="rect">
            <a:avLst/>
          </a:prstGeom>
        </p:spPr>
      </p:pic>
      <p:pic>
        <p:nvPicPr>
          <p:cNvPr id="1026" name="Picture 2" descr="MilCloud"/>
          <p:cNvPicPr>
            <a:picLocks noChangeAspect="1" noChangeArrowheads="1"/>
          </p:cNvPicPr>
          <p:nvPr/>
        </p:nvPicPr>
        <p:blipFill>
          <a:blip r:embed="rId37" cstate="screen">
            <a:extLst>
              <a:ext uri="{28A0092B-C50C-407E-A947-70E740481C1C}">
                <a14:useLocalDpi xmlns:a14="http://schemas.microsoft.com/office/drawing/2010/main"/>
              </a:ext>
            </a:extLst>
          </a:blip>
          <a:srcRect/>
          <a:stretch>
            <a:fillRect/>
          </a:stretch>
        </p:blipFill>
        <p:spPr bwMode="auto">
          <a:xfrm>
            <a:off x="10659974" y="5139106"/>
            <a:ext cx="940950" cy="2930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10701555" y="4539203"/>
            <a:ext cx="938936" cy="528934"/>
          </a:xfrm>
          <a:prstGeom prst="rect">
            <a:avLst/>
          </a:prstGeom>
        </p:spPr>
      </p:pic>
      <p:pic>
        <p:nvPicPr>
          <p:cNvPr id="5" name="Picture 2" descr="Image result for twistlock logo"/>
          <p:cNvPicPr>
            <a:picLocks noChangeAspect="1" noChangeArrowheads="1"/>
          </p:cNvPicPr>
          <p:nvPr/>
        </p:nvPicPr>
        <p:blipFill>
          <a:blip r:embed="rId38" cstate="screen">
            <a:extLst>
              <a:ext uri="{28A0092B-C50C-407E-A947-70E740481C1C}">
                <a14:useLocalDpi xmlns:a14="http://schemas.microsoft.com/office/drawing/2010/main"/>
              </a:ext>
            </a:extLst>
          </a:blip>
          <a:srcRect/>
          <a:stretch>
            <a:fillRect/>
          </a:stretch>
        </p:blipFill>
        <p:spPr bwMode="auto">
          <a:xfrm>
            <a:off x="209619" y="5421987"/>
            <a:ext cx="793471" cy="191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qua security logo"/>
          <p:cNvPicPr>
            <a:picLocks noChangeAspect="1" noChangeArrowheads="1"/>
          </p:cNvPicPr>
          <p:nvPr/>
        </p:nvPicPr>
        <p:blipFill>
          <a:blip r:embed="rId39" cstate="screen">
            <a:extLst>
              <a:ext uri="{28A0092B-C50C-407E-A947-70E740481C1C}">
                <a14:useLocalDpi xmlns:a14="http://schemas.microsoft.com/office/drawing/2010/main"/>
              </a:ext>
            </a:extLst>
          </a:blip>
          <a:srcRect/>
          <a:stretch>
            <a:fillRect/>
          </a:stretch>
        </p:blipFill>
        <p:spPr bwMode="auto">
          <a:xfrm>
            <a:off x="1096525" y="5402546"/>
            <a:ext cx="574206" cy="20699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Image result for gitlab logo"/>
          <p:cNvPicPr>
            <a:picLocks noChangeAspect="1" noChangeArrowheads="1"/>
          </p:cNvPicPr>
          <p:nvPr/>
        </p:nvPicPr>
        <p:blipFill>
          <a:blip r:embed="rId40" cstate="screen">
            <a:extLst>
              <a:ext uri="{28A0092B-C50C-407E-A947-70E740481C1C}">
                <a14:useLocalDpi xmlns:a14="http://schemas.microsoft.com/office/drawing/2010/main"/>
              </a:ext>
            </a:extLst>
          </a:blip>
          <a:srcRect/>
          <a:stretch>
            <a:fillRect/>
          </a:stretch>
        </p:blipFill>
        <p:spPr bwMode="auto">
          <a:xfrm>
            <a:off x="933634" y="664577"/>
            <a:ext cx="860869" cy="3060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Image result for gitlab logo"/>
          <p:cNvPicPr>
            <a:picLocks noChangeAspect="1" noChangeArrowheads="1"/>
          </p:cNvPicPr>
          <p:nvPr/>
        </p:nvPicPr>
        <p:blipFill>
          <a:blip r:embed="rId41" cstate="screen">
            <a:extLst>
              <a:ext uri="{28A0092B-C50C-407E-A947-70E740481C1C}">
                <a14:useLocalDpi xmlns:a14="http://schemas.microsoft.com/office/drawing/2010/main"/>
              </a:ext>
            </a:extLst>
          </a:blip>
          <a:srcRect/>
          <a:stretch>
            <a:fillRect/>
          </a:stretch>
        </p:blipFill>
        <p:spPr bwMode="auto">
          <a:xfrm>
            <a:off x="5529490" y="1252708"/>
            <a:ext cx="1133017" cy="4027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nchore"/>
          <p:cNvPicPr>
            <a:picLocks noChangeAspect="1" noChangeArrowheads="1"/>
          </p:cNvPicPr>
          <p:nvPr/>
        </p:nvPicPr>
        <p:blipFill>
          <a:blip r:embed="rId42" cstate="screen">
            <a:extLst>
              <a:ext uri="{28A0092B-C50C-407E-A947-70E740481C1C}">
                <a14:useLocalDpi xmlns:a14="http://schemas.microsoft.com/office/drawing/2010/main"/>
              </a:ext>
            </a:extLst>
          </a:blip>
          <a:srcRect/>
          <a:stretch>
            <a:fillRect/>
          </a:stretch>
        </p:blipFill>
        <p:spPr bwMode="auto">
          <a:xfrm>
            <a:off x="1121996" y="5086328"/>
            <a:ext cx="660608" cy="172880"/>
          </a:xfrm>
          <a:prstGeom prst="rect">
            <a:avLst/>
          </a:prstGeom>
          <a:noFill/>
          <a:effectLst>
            <a:outerShdw blurRad="76200" dist="38100" dir="2700000" algn="tl" rotWithShape="0">
              <a:prstClr val="black">
                <a:alpha val="90000"/>
              </a:prstClr>
            </a:outerShdw>
          </a:effectLst>
          <a:extLst>
            <a:ext uri="{909E8E84-426E-40DD-AFC4-6F175D3DCCD1}">
              <a14:hiddenFill xmlns:a14="http://schemas.microsoft.com/office/drawing/2010/main">
                <a:solidFill>
                  <a:srgbClr val="FFFFFF"/>
                </a:solidFill>
              </a14:hiddenFill>
            </a:ext>
          </a:extLst>
        </p:spPr>
      </p:pic>
      <p:pic>
        <p:nvPicPr>
          <p:cNvPr id="6" name="Picture 2" descr="Image result for helm kubernetes"/>
          <p:cNvPicPr>
            <a:picLocks noChangeAspect="1" noChangeArrowheads="1"/>
          </p:cNvPicPr>
          <p:nvPr/>
        </p:nvPicPr>
        <p:blipFill>
          <a:blip r:embed="rId43" cstate="screen">
            <a:extLst>
              <a:ext uri="{28A0092B-C50C-407E-A947-70E740481C1C}">
                <a14:useLocalDpi xmlns:a14="http://schemas.microsoft.com/office/drawing/2010/main"/>
              </a:ext>
            </a:extLst>
          </a:blip>
          <a:srcRect/>
          <a:stretch>
            <a:fillRect/>
          </a:stretch>
        </p:blipFill>
        <p:spPr bwMode="auto">
          <a:xfrm>
            <a:off x="11446791" y="1700640"/>
            <a:ext cx="545839" cy="54583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20A074E3-3D96-4CF9-A0D6-8C65451FB49D}"/>
              </a:ext>
            </a:extLst>
          </p:cNvPr>
          <p:cNvPicPr>
            <a:picLocks noChangeAspect="1"/>
          </p:cNvPicPr>
          <p:nvPr/>
        </p:nvPicPr>
        <p:blipFill>
          <a:blip r:embed="rId44" cstate="screen">
            <a:extLst>
              <a:ext uri="{28A0092B-C50C-407E-A947-70E740481C1C}">
                <a14:useLocalDpi xmlns:a14="http://schemas.microsoft.com/office/drawing/2010/main"/>
              </a:ext>
            </a:extLst>
          </a:blip>
          <a:stretch>
            <a:fillRect/>
          </a:stretch>
        </p:blipFill>
        <p:spPr>
          <a:xfrm>
            <a:off x="1108703" y="5856504"/>
            <a:ext cx="685800" cy="274320"/>
          </a:xfrm>
          <a:prstGeom prst="rect">
            <a:avLst/>
          </a:prstGeom>
        </p:spPr>
      </p:pic>
      <p:pic>
        <p:nvPicPr>
          <p:cNvPr id="83" name="Picture 82">
            <a:extLst>
              <a:ext uri="{FF2B5EF4-FFF2-40B4-BE49-F238E27FC236}">
                <a16:creationId xmlns:a16="http://schemas.microsoft.com/office/drawing/2014/main" id="{1D8B85E0-7CE4-46D7-B0AC-390AC26CE416}"/>
              </a:ext>
            </a:extLst>
          </p:cNvPr>
          <p:cNvPicPr>
            <a:picLocks noChangeAspect="1"/>
          </p:cNvPicPr>
          <p:nvPr/>
        </p:nvPicPr>
        <p:blipFill>
          <a:blip r:embed="rId45" cstate="screen">
            <a:extLst>
              <a:ext uri="{28A0092B-C50C-407E-A947-70E740481C1C}">
                <a14:useLocalDpi xmlns:a14="http://schemas.microsoft.com/office/drawing/2010/main"/>
              </a:ext>
            </a:extLst>
          </a:blip>
          <a:stretch>
            <a:fillRect/>
          </a:stretch>
        </p:blipFill>
        <p:spPr>
          <a:xfrm>
            <a:off x="206730" y="5881682"/>
            <a:ext cx="826265" cy="274320"/>
          </a:xfrm>
          <a:prstGeom prst="rect">
            <a:avLst/>
          </a:prstGeom>
        </p:spPr>
      </p:pic>
      <p:pic>
        <p:nvPicPr>
          <p:cNvPr id="85" name="Picture 84">
            <a:extLst>
              <a:ext uri="{FF2B5EF4-FFF2-40B4-BE49-F238E27FC236}">
                <a16:creationId xmlns:a16="http://schemas.microsoft.com/office/drawing/2014/main" id="{A2B7685E-3B0E-42C3-BE5F-27C2638709AE}"/>
              </a:ext>
            </a:extLst>
          </p:cNvPr>
          <p:cNvPicPr>
            <a:picLocks noChangeAspect="1"/>
          </p:cNvPicPr>
          <p:nvPr/>
        </p:nvPicPr>
        <p:blipFill>
          <a:blip r:embed="rId46" cstate="screen">
            <a:extLst>
              <a:ext uri="{28A0092B-C50C-407E-A947-70E740481C1C}">
                <a14:useLocalDpi xmlns:a14="http://schemas.microsoft.com/office/drawing/2010/main"/>
              </a:ext>
            </a:extLst>
          </a:blip>
          <a:stretch>
            <a:fillRect/>
          </a:stretch>
        </p:blipFill>
        <p:spPr>
          <a:xfrm>
            <a:off x="1090031" y="6443195"/>
            <a:ext cx="723014" cy="182880"/>
          </a:xfrm>
          <a:prstGeom prst="rect">
            <a:avLst/>
          </a:prstGeom>
        </p:spPr>
      </p:pic>
      <p:sp>
        <p:nvSpPr>
          <p:cNvPr id="86" name="Arrow: Left-Right 29">
            <a:extLst>
              <a:ext uri="{FF2B5EF4-FFF2-40B4-BE49-F238E27FC236}">
                <a16:creationId xmlns:a16="http://schemas.microsoft.com/office/drawing/2014/main" id="{889F70C5-ACBC-46EE-82DD-D096DDFEE722}"/>
              </a:ext>
            </a:extLst>
          </p:cNvPr>
          <p:cNvSpPr/>
          <p:nvPr/>
        </p:nvSpPr>
        <p:spPr>
          <a:xfrm rot="18584804">
            <a:off x="3666131" y="4776686"/>
            <a:ext cx="2367023"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row: Left-Right 65">
            <a:extLst>
              <a:ext uri="{FF2B5EF4-FFF2-40B4-BE49-F238E27FC236}">
                <a16:creationId xmlns:a16="http://schemas.microsoft.com/office/drawing/2014/main" id="{59FCCAB5-556A-4EF0-A683-F5D9729AC778}"/>
              </a:ext>
            </a:extLst>
          </p:cNvPr>
          <p:cNvSpPr/>
          <p:nvPr/>
        </p:nvSpPr>
        <p:spPr>
          <a:xfrm flipV="1">
            <a:off x="4082300" y="3330483"/>
            <a:ext cx="859857"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2" descr="Image result for kubernetes operators"/>
          <p:cNvPicPr>
            <a:picLocks noChangeAspect="1" noChangeArrowheads="1"/>
          </p:cNvPicPr>
          <p:nvPr/>
        </p:nvPicPr>
        <p:blipFill rotWithShape="1">
          <a:blip r:embed="rId47" cstate="screen">
            <a:extLst>
              <a:ext uri="{28A0092B-C50C-407E-A947-70E740481C1C}">
                <a14:useLocalDpi xmlns:a14="http://schemas.microsoft.com/office/drawing/2010/main"/>
              </a:ext>
            </a:extLst>
          </a:blip>
          <a:srcRect l="16423" t="17425" r="48603" b="49324"/>
          <a:stretch/>
        </p:blipFill>
        <p:spPr bwMode="auto">
          <a:xfrm>
            <a:off x="10455669" y="1814592"/>
            <a:ext cx="894258" cy="3570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8" cstate="screen">
            <a:extLst>
              <a:ext uri="{28A0092B-C50C-407E-A947-70E740481C1C}">
                <a14:useLocalDpi xmlns:a14="http://schemas.microsoft.com/office/drawing/2010/main"/>
              </a:ext>
            </a:extLst>
          </a:blip>
          <a:stretch>
            <a:fillRect/>
          </a:stretch>
        </p:blipFill>
        <p:spPr>
          <a:xfrm>
            <a:off x="5536413" y="1589086"/>
            <a:ext cx="1230280" cy="435534"/>
          </a:xfrm>
          <a:prstGeom prst="rect">
            <a:avLst/>
          </a:prstGeom>
        </p:spPr>
      </p:pic>
      <p:pic>
        <p:nvPicPr>
          <p:cNvPr id="10" name="Picture 9"/>
          <p:cNvPicPr>
            <a:picLocks noChangeAspect="1"/>
          </p:cNvPicPr>
          <p:nvPr/>
        </p:nvPicPr>
        <p:blipFill>
          <a:blip r:embed="rId49" cstate="screen">
            <a:extLst>
              <a:ext uri="{28A0092B-C50C-407E-A947-70E740481C1C}">
                <a14:useLocalDpi xmlns:a14="http://schemas.microsoft.com/office/drawing/2010/main"/>
              </a:ext>
            </a:extLst>
          </a:blip>
          <a:stretch>
            <a:fillRect/>
          </a:stretch>
        </p:blipFill>
        <p:spPr>
          <a:xfrm>
            <a:off x="174980" y="6151151"/>
            <a:ext cx="1341365" cy="292044"/>
          </a:xfrm>
          <a:prstGeom prst="rect">
            <a:avLst/>
          </a:prstGeom>
        </p:spPr>
      </p:pic>
    </p:spTree>
    <p:extLst>
      <p:ext uri="{BB962C8B-B14F-4D97-AF65-F5344CB8AC3E}">
        <p14:creationId xmlns:p14="http://schemas.microsoft.com/office/powerpoint/2010/main" val="1394730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Sidecar Container Security Stack</a:t>
            </a:r>
            <a:endParaRPr lang="en-US" dirty="0"/>
          </a:p>
        </p:txBody>
      </p:sp>
      <p:sp>
        <p:nvSpPr>
          <p:cNvPr id="3" name="Content Placeholder 2"/>
          <p:cNvSpPr>
            <a:spLocks noGrp="1"/>
          </p:cNvSpPr>
          <p:nvPr>
            <p:ph idx="1"/>
          </p:nvPr>
        </p:nvSpPr>
        <p:spPr/>
        <p:txBody>
          <a:bodyPr>
            <a:normAutofit/>
          </a:bodyPr>
          <a:lstStyle/>
          <a:p>
            <a:r>
              <a:rPr lang="en-US" sz="2400" b="0" dirty="0"/>
              <a:t>Baked-in Zero Trust security down to the Container/Function level with </a:t>
            </a:r>
            <a:r>
              <a:rPr lang="en-US" sz="2400" b="0" dirty="0" err="1"/>
              <a:t>Istio</a:t>
            </a:r>
            <a:r>
              <a:rPr lang="en-US" sz="2400" b="0" dirty="0"/>
              <a:t> (Envoy) and </a:t>
            </a:r>
            <a:r>
              <a:rPr lang="en-US" sz="2400" b="0" dirty="0" err="1"/>
              <a:t>Knative</a:t>
            </a:r>
            <a:r>
              <a:rPr lang="en-US" sz="2400" b="0" dirty="0"/>
              <a:t>.</a:t>
            </a:r>
          </a:p>
          <a:p>
            <a:r>
              <a:rPr lang="en-US" sz="2400" b="0" dirty="0"/>
              <a:t>Centralized logging and telemetry with </a:t>
            </a:r>
            <a:r>
              <a:rPr lang="en-US" sz="2400" b="0" dirty="0" err="1"/>
              <a:t>Elasticsearch</a:t>
            </a:r>
            <a:r>
              <a:rPr lang="en-US" sz="2400" b="0" dirty="0"/>
              <a:t>, </a:t>
            </a:r>
            <a:r>
              <a:rPr lang="en-US" sz="2400" b="0" dirty="0" err="1"/>
              <a:t>Fluentd</a:t>
            </a:r>
            <a:r>
              <a:rPr lang="en-US" sz="2400" b="0" dirty="0"/>
              <a:t>, </a:t>
            </a:r>
            <a:r>
              <a:rPr lang="en-US" sz="2400" b="0" dirty="0" err="1"/>
              <a:t>Kibana</a:t>
            </a:r>
            <a:r>
              <a:rPr lang="en-US" sz="2400" b="0" dirty="0"/>
              <a:t> (EFK).</a:t>
            </a:r>
          </a:p>
          <a:p>
            <a:r>
              <a:rPr lang="en-US" sz="2400" b="0" dirty="0"/>
              <a:t>Container security: Continuous Scanning, Alerting, CVE scanning, Behavior detection both in development and production (Build, Registry, Runtime) with </a:t>
            </a:r>
            <a:r>
              <a:rPr lang="en-US" sz="2400" b="0" dirty="0" err="1"/>
              <a:t>Twistlock</a:t>
            </a:r>
            <a:endParaRPr lang="en-US" sz="2400" b="0" dirty="0"/>
          </a:p>
          <a:p>
            <a:r>
              <a:rPr lang="en-US" sz="2400" b="0" dirty="0"/>
              <a:t>Container security and insider threat (custom policies detecting unapproved changes to </a:t>
            </a:r>
            <a:r>
              <a:rPr lang="en-US" sz="2400" b="0" dirty="0" err="1"/>
              <a:t>Dockerfiles</a:t>
            </a:r>
            <a:r>
              <a:rPr lang="en-US" sz="2400" b="0" dirty="0"/>
              <a:t>) with </a:t>
            </a:r>
            <a:r>
              <a:rPr lang="en-US" sz="2400" b="0" dirty="0" err="1"/>
              <a:t>Anchore</a:t>
            </a:r>
            <a:r>
              <a:rPr lang="en-US" sz="2400" b="0" dirty="0"/>
              <a:t> </a:t>
            </a:r>
          </a:p>
          <a:p>
            <a:r>
              <a:rPr lang="en-US" sz="2400" b="0" dirty="0"/>
              <a:t>Automated STIG compliance with </a:t>
            </a:r>
            <a:r>
              <a:rPr lang="en-US" sz="2400" b="0" dirty="0" err="1"/>
              <a:t>OpenSCAP</a:t>
            </a:r>
            <a:endParaRPr lang="en-US" sz="24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18</a:t>
            </a:fld>
            <a:endParaRPr lang="en-US" dirty="0">
              <a:solidFill>
                <a:schemeClr val="bg2"/>
              </a:solidFill>
            </a:endParaRPr>
          </a:p>
        </p:txBody>
      </p:sp>
    </p:spTree>
    <p:extLst>
      <p:ext uri="{BB962C8B-B14F-4D97-AF65-F5344CB8AC3E}">
        <p14:creationId xmlns:p14="http://schemas.microsoft.com/office/powerpoint/2010/main" val="4041241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Architecture (ISTIO)</a:t>
            </a:r>
            <a:endParaRPr lang="en-US" dirty="0"/>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sp>
        <p:nvSpPr>
          <p:cNvPr id="6" name="Content Placeholder 2"/>
          <p:cNvSpPr>
            <a:spLocks noGrp="1"/>
          </p:cNvSpPr>
          <p:nvPr>
            <p:ph idx="1"/>
          </p:nvPr>
        </p:nvSpPr>
        <p:spPr>
          <a:xfrm>
            <a:off x="517525" y="1371600"/>
            <a:ext cx="5464175" cy="4743450"/>
          </a:xfrm>
        </p:spPr>
        <p:txBody>
          <a:bodyPr>
            <a:normAutofit fontScale="92500" lnSpcReduction="20000"/>
          </a:bodyPr>
          <a:lstStyle/>
          <a:p>
            <a:pPr lvl="0"/>
            <a:r>
              <a:rPr lang="en-US" b="0" dirty="0" smtClean="0"/>
              <a:t>Turnkey Service Mesh (ISTIO) architecture</a:t>
            </a:r>
          </a:p>
          <a:p>
            <a:pPr lvl="0"/>
            <a:r>
              <a:rPr lang="en-US" b="0" dirty="0" smtClean="0"/>
              <a:t>ISTIO side car proxy, baked-in security, with visibility across containers, by default, without any developer interaction or code change</a:t>
            </a:r>
          </a:p>
          <a:p>
            <a:pPr lvl="0"/>
            <a:r>
              <a:rPr lang="en-US" b="0" dirty="0" smtClean="0"/>
              <a:t>Benefits:</a:t>
            </a:r>
          </a:p>
          <a:p>
            <a:pPr lvl="1"/>
            <a:r>
              <a:rPr lang="en-US" b="0" dirty="0" smtClean="0"/>
              <a:t>API Management, service discovery, authentication…</a:t>
            </a:r>
          </a:p>
          <a:p>
            <a:pPr lvl="1"/>
            <a:r>
              <a:rPr lang="en-US" b="0" dirty="0" smtClean="0"/>
              <a:t>Dynamic </a:t>
            </a:r>
            <a:r>
              <a:rPr lang="en-US" b="0" dirty="0"/>
              <a:t>request routing for A/B testing, gradual rollouts, canary releases, resilience, observability, </a:t>
            </a:r>
            <a:r>
              <a:rPr lang="en-US" b="0" dirty="0" smtClean="0"/>
              <a:t>retries</a:t>
            </a:r>
            <a:r>
              <a:rPr lang="en-US" b="0" dirty="0"/>
              <a:t>, circuit breakers and fault </a:t>
            </a:r>
            <a:r>
              <a:rPr lang="en-US" b="0" dirty="0" smtClean="0"/>
              <a:t>injection</a:t>
            </a:r>
          </a:p>
          <a:p>
            <a:pPr lvl="1"/>
            <a:r>
              <a:rPr lang="en-US" b="0" dirty="0"/>
              <a:t>Layer 7 Load </a:t>
            </a:r>
            <a:r>
              <a:rPr lang="en-US" b="0" dirty="0" smtClean="0"/>
              <a:t>balancing</a:t>
            </a:r>
          </a:p>
          <a:p>
            <a:pPr lvl="1"/>
            <a:r>
              <a:rPr lang="en-US" b="0" dirty="0"/>
              <a:t>Zero Trust model</a:t>
            </a:r>
            <a:r>
              <a:rPr lang="en-US" b="0" dirty="0" smtClean="0"/>
              <a:t>: East/West Traffic </a:t>
            </a:r>
            <a:r>
              <a:rPr lang="en-US" b="0" dirty="0"/>
              <a:t>Whitelisting, </a:t>
            </a:r>
            <a:r>
              <a:rPr lang="en-US" b="0" dirty="0" smtClean="0"/>
              <a:t>ACL, RBAC…</a:t>
            </a:r>
            <a:endParaRPr lang="en-US" b="0" dirty="0"/>
          </a:p>
          <a:p>
            <a:pPr lvl="1"/>
            <a:r>
              <a:rPr lang="en-US" b="0" dirty="0" smtClean="0"/>
              <a:t>TLS encryption by default, </a:t>
            </a:r>
            <a:r>
              <a:rPr lang="en-US" b="0" dirty="0"/>
              <a:t>Key management, </a:t>
            </a:r>
            <a:r>
              <a:rPr lang="en-US" b="0" dirty="0" smtClean="0"/>
              <a:t>signing…</a:t>
            </a:r>
          </a:p>
          <a:p>
            <a:pPr lvl="1"/>
            <a:endParaRPr lang="en-US" b="0" dirty="0" smtClean="0"/>
          </a:p>
          <a:p>
            <a:pPr lvl="1"/>
            <a:endParaRPr lang="en-US" b="0" dirty="0"/>
          </a:p>
        </p:txBody>
      </p:sp>
      <p:pic>
        <p:nvPicPr>
          <p:cNvPr id="7" name="Picture 2" descr="Image result for istio"/>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06228" y="1892173"/>
            <a:ext cx="6268839" cy="37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883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Problem Statement</a:t>
            </a:r>
          </a:p>
        </p:txBody>
      </p:sp>
      <p:sp>
        <p:nvSpPr>
          <p:cNvPr id="6" name="Content Placeholder 5"/>
          <p:cNvSpPr>
            <a:spLocks noGrp="1"/>
          </p:cNvSpPr>
          <p:nvPr>
            <p:ph idx="1"/>
          </p:nvPr>
        </p:nvSpPr>
        <p:spPr/>
        <p:txBody>
          <a:bodyPr/>
          <a:lstStyle/>
          <a:p>
            <a:pPr lvl="0"/>
            <a:r>
              <a:rPr lang="en-US" sz="1600" dirty="0"/>
              <a:t>What is DevSecOps? </a:t>
            </a:r>
          </a:p>
          <a:p>
            <a:pPr lvl="1"/>
            <a:r>
              <a:rPr lang="en-US" sz="1600" b="0" dirty="0"/>
              <a:t>The software automated tools, services, and standards that enable programs to develop, secure, deploy, and operate applications in a secure, flexible and interoperable fashion.</a:t>
            </a:r>
          </a:p>
          <a:p>
            <a:r>
              <a:rPr lang="en-US" sz="1600" dirty="0"/>
              <a:t>Why should I care? </a:t>
            </a:r>
          </a:p>
          <a:p>
            <a:pPr lvl="1"/>
            <a:r>
              <a:rPr lang="en-US" sz="1600" b="0" dirty="0"/>
              <a:t>Software and cybersecurity pervades all aspects of DoD's mission (from business systems to weapons systems to Artificial Intelligence to cybersecurity to space) - establishing DevSecOps capabilities will:</a:t>
            </a:r>
          </a:p>
          <a:p>
            <a:pPr lvl="2"/>
            <a:r>
              <a:rPr lang="en-US" sz="1600" b="0" dirty="0"/>
              <a:t>Deliver applications rapidly and in a secure manner, increasing the warfighters competitive advantage</a:t>
            </a:r>
          </a:p>
          <a:p>
            <a:pPr lvl="2"/>
            <a:r>
              <a:rPr lang="en-US" sz="1600" b="0" dirty="0"/>
              <a:t>Bake-in and enforce cybersecurity functions and policy from inception through operations</a:t>
            </a:r>
          </a:p>
          <a:p>
            <a:pPr lvl="2"/>
            <a:r>
              <a:rPr lang="en-US" sz="1600" b="0" dirty="0"/>
              <a:t>Enhance enterprise visibility of development activities and reduce accreditation timelines</a:t>
            </a:r>
          </a:p>
          <a:p>
            <a:pPr lvl="2"/>
            <a:r>
              <a:rPr lang="en-US" sz="1600" b="0" dirty="0"/>
              <a:t>Ensure seamless application portability across enterprise, Cloud and disconnected, intermittent and classified environments</a:t>
            </a:r>
          </a:p>
          <a:p>
            <a:pPr lvl="2"/>
            <a:r>
              <a:rPr lang="en-US" sz="1600" b="0" dirty="0"/>
              <a:t>Drive DoD transformation to Agile and Lean Software Development and Delivery</a:t>
            </a:r>
          </a:p>
          <a:p>
            <a:pPr lvl="1"/>
            <a:r>
              <a:rPr lang="en-US" sz="1600" b="0" dirty="0"/>
              <a:t>Leveraging industry acquisition best practices combined with centralized contract vehicle for DevSecOps tools and services will enable rapid prototyping, real-time deployments and </a:t>
            </a:r>
            <a:r>
              <a:rPr lang="en-US" sz="1600" b="0" dirty="0" smtClean="0"/>
              <a:t>scalability.</a:t>
            </a:r>
            <a:endParaRPr lang="en-US" sz="1600" b="0" dirty="0"/>
          </a:p>
          <a:p>
            <a:pPr lvl="1"/>
            <a:r>
              <a:rPr lang="en-US" sz="1600" b="0" dirty="0"/>
              <a:t>We cannot be left behind: China, Russia and North Korea are already massively implementing </a:t>
            </a:r>
            <a:r>
              <a:rPr lang="en-US" sz="1600" b="0" dirty="0" smtClean="0"/>
              <a:t>DevOps.</a:t>
            </a:r>
            <a:endParaRPr lang="en-US" sz="1400" b="0" dirty="0"/>
          </a:p>
        </p:txBody>
      </p:sp>
    </p:spTree>
    <p:extLst>
      <p:ext uri="{BB962C8B-B14F-4D97-AF65-F5344CB8AC3E}">
        <p14:creationId xmlns:p14="http://schemas.microsoft.com/office/powerpoint/2010/main" val="28399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One</a:t>
            </a:r>
            <a:endParaRPr lang="en-US" dirty="0"/>
          </a:p>
        </p:txBody>
      </p:sp>
      <p:sp>
        <p:nvSpPr>
          <p:cNvPr id="3" name="Content Placeholder 2"/>
          <p:cNvSpPr>
            <a:spLocks noGrp="1"/>
          </p:cNvSpPr>
          <p:nvPr>
            <p:ph idx="1"/>
          </p:nvPr>
        </p:nvSpPr>
        <p:spPr/>
        <p:txBody>
          <a:bodyPr>
            <a:normAutofit fontScale="77500" lnSpcReduction="20000"/>
          </a:bodyPr>
          <a:lstStyle/>
          <a:p>
            <a:r>
              <a:rPr lang="en-US" b="0" u="sng" dirty="0" smtClean="0"/>
              <a:t>Air Force Cloud Office</a:t>
            </a:r>
            <a:r>
              <a:rPr lang="en-US" b="0" dirty="0" smtClean="0"/>
              <a:t> with turnkey access to AWS </a:t>
            </a:r>
            <a:r>
              <a:rPr lang="en-US" b="0" dirty="0" err="1" smtClean="0"/>
              <a:t>GovCloud</a:t>
            </a:r>
            <a:r>
              <a:rPr lang="en-US" b="0" dirty="0" smtClean="0"/>
              <a:t> and Azure Government at </a:t>
            </a:r>
            <a:r>
              <a:rPr lang="en-US" b="0" u="sng" dirty="0" smtClean="0"/>
              <a:t>IL2, 4 and 5. IL6 </a:t>
            </a:r>
            <a:r>
              <a:rPr lang="en-US" b="0" dirty="0" smtClean="0"/>
              <a:t>available by December 2019.</a:t>
            </a:r>
          </a:p>
          <a:p>
            <a:r>
              <a:rPr lang="en-US" b="0" u="sng" dirty="0" smtClean="0"/>
              <a:t>Simple “Pay per use” model</a:t>
            </a:r>
            <a:r>
              <a:rPr lang="en-US" b="0" dirty="0" smtClean="0"/>
              <a:t> with ability to instantiate your own Development and Production VPCs at various Impact Levels within days with full compliance/security and a baked-in ATO.</a:t>
            </a:r>
          </a:p>
          <a:p>
            <a:r>
              <a:rPr lang="en-US" b="0" dirty="0" smtClean="0"/>
              <a:t>Enterprise Solution: we provide the guardrails to the cloud in a standard manner so you can  focus on your mission</a:t>
            </a:r>
          </a:p>
          <a:p>
            <a:r>
              <a:rPr lang="en-US" b="0" dirty="0" smtClean="0"/>
              <a:t>Fully Automated: All environmental stand-up is managed by Infrastructure as Code, drastically speeding up  deployment, reducing manual work, and human error</a:t>
            </a:r>
          </a:p>
          <a:p>
            <a:r>
              <a:rPr lang="en-US" b="0" dirty="0" smtClean="0"/>
              <a:t>Centralized Identities and </a:t>
            </a:r>
            <a:r>
              <a:rPr lang="en-US" b="0" u="sng" dirty="0" smtClean="0"/>
              <a:t>Single-Sign-On (SSO)</a:t>
            </a:r>
            <a:r>
              <a:rPr lang="en-US" b="0" dirty="0" smtClean="0"/>
              <a:t>: one login across the Cloud stack</a:t>
            </a:r>
          </a:p>
          <a:p>
            <a:r>
              <a:rPr lang="en-US" b="0" dirty="0" smtClean="0"/>
              <a:t>Internet facing </a:t>
            </a:r>
            <a:r>
              <a:rPr lang="en-US" b="0" u="sng" dirty="0" smtClean="0"/>
              <a:t>Cloud based VPN</a:t>
            </a:r>
            <a:r>
              <a:rPr lang="en-US" b="0" dirty="0" smtClean="0"/>
              <a:t> to connect to IL5 enclaves with a Virtual Internet Access Point (coming within January 2020).</a:t>
            </a:r>
          </a:p>
          <a:p>
            <a:r>
              <a:rPr lang="en-US" b="0" u="sng" dirty="0" smtClean="0"/>
              <a:t>DevSecOps Focused</a:t>
            </a:r>
            <a:r>
              <a:rPr lang="en-US" b="0" dirty="0" smtClean="0"/>
              <a:t>: secure, mission driven deployments are built into the framework to ensure self-service and seamless deployments. Leverages Zero Trust model.</a:t>
            </a:r>
          </a:p>
          <a:p>
            <a:r>
              <a:rPr lang="en-US" b="0" dirty="0" smtClean="0"/>
              <a:t>Proactive Scaling and System Monitoring: Mission Owners can see all operational metrics and provide rules  and alerts to manage each mission their way</a:t>
            </a:r>
          </a:p>
          <a:p>
            <a:r>
              <a:rPr lang="en-US" b="0" u="sng" dirty="0" smtClean="0"/>
              <a:t>Accreditation Inheritance</a:t>
            </a:r>
            <a:r>
              <a:rPr lang="en-US" b="0" dirty="0" smtClean="0"/>
              <a:t> has been identified in the AF-Cloud One </a:t>
            </a:r>
            <a:r>
              <a:rPr lang="en-US" b="0" dirty="0" err="1" smtClean="0"/>
              <a:t>eMASS</a:t>
            </a:r>
            <a:r>
              <a:rPr lang="en-US" b="0" dirty="0" smtClean="0"/>
              <a:t> accounts (AWS &amp; Azure) to include  inheritance from the CSP, USAF, DoD and CSSP. All that’s left for the mission is the controls that are unique to  them.</a:t>
            </a:r>
            <a:endParaRPr lang="en-US" b="0" dirty="0"/>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08221" y="252733"/>
            <a:ext cx="1489949" cy="670477"/>
          </a:xfrm>
          <a:prstGeom prst="rect">
            <a:avLst/>
          </a:prstGeom>
        </p:spPr>
      </p:pic>
    </p:spTree>
    <p:extLst>
      <p:ext uri="{BB962C8B-B14F-4D97-AF65-F5344CB8AC3E}">
        <p14:creationId xmlns:p14="http://schemas.microsoft.com/office/powerpoint/2010/main" val="1205885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One by </a:t>
            </a:r>
            <a:r>
              <a:rPr lang="en-US" dirty="0" err="1" smtClean="0"/>
              <a:t>LevelUP</a:t>
            </a:r>
            <a:r>
              <a:rPr lang="en-US" dirty="0" smtClean="0"/>
              <a:t>”</a:t>
            </a:r>
            <a:br>
              <a:rPr lang="en-US" dirty="0" smtClean="0"/>
            </a:br>
            <a:r>
              <a:rPr lang="en-US" dirty="0" smtClean="0"/>
              <a:t>The Air Force Software Factory Team</a:t>
            </a:r>
            <a:endParaRPr lang="en-US" dirty="0"/>
          </a:p>
        </p:txBody>
      </p:sp>
      <p:sp>
        <p:nvSpPr>
          <p:cNvPr id="3" name="Content Placeholder 2"/>
          <p:cNvSpPr>
            <a:spLocks noGrp="1"/>
          </p:cNvSpPr>
          <p:nvPr>
            <p:ph idx="1"/>
          </p:nvPr>
        </p:nvSpPr>
        <p:spPr>
          <a:xfrm>
            <a:off x="584200" y="1504950"/>
            <a:ext cx="11493123" cy="4743450"/>
          </a:xfrm>
        </p:spPr>
        <p:txBody>
          <a:bodyPr>
            <a:noAutofit/>
          </a:bodyPr>
          <a:lstStyle/>
          <a:p>
            <a:pPr lvl="0"/>
            <a:r>
              <a:rPr lang="en-US" sz="1600" b="0" u="sng" dirty="0" smtClean="0"/>
              <a:t>Merged top talent across U.S. Air Force</a:t>
            </a:r>
            <a:r>
              <a:rPr lang="en-US" sz="1600" b="0" dirty="0" smtClean="0"/>
              <a:t> from various Factories (Kessel Run, </a:t>
            </a:r>
            <a:r>
              <a:rPr lang="en-US" sz="1600" b="0" dirty="0" err="1" smtClean="0"/>
              <a:t>SpaceCAMP</a:t>
            </a:r>
            <a:r>
              <a:rPr lang="en-US" sz="1600" b="0" dirty="0" smtClean="0"/>
              <a:t> and UP. </a:t>
            </a:r>
          </a:p>
          <a:p>
            <a:r>
              <a:rPr lang="en-US" sz="1600" b="0" dirty="0" smtClean="0"/>
              <a:t>Helps </a:t>
            </a:r>
            <a:r>
              <a:rPr lang="en-US" sz="1600" b="0" u="sng" dirty="0" smtClean="0"/>
              <a:t>instantiate DevSecOps CI/CD pipelines</a:t>
            </a:r>
            <a:r>
              <a:rPr lang="en-US" sz="1600" b="0" dirty="0" smtClean="0"/>
              <a:t> / Software Factories </a:t>
            </a:r>
            <a:r>
              <a:rPr lang="en-US" sz="1600" b="0" u="sng" dirty="0" smtClean="0"/>
              <a:t>within days at various classification levels.</a:t>
            </a:r>
          </a:p>
          <a:p>
            <a:pPr lvl="0"/>
            <a:r>
              <a:rPr lang="en-US" sz="1600" b="0" dirty="0" smtClean="0"/>
              <a:t>Manages Software Factories for Development teams so they can </a:t>
            </a:r>
            <a:r>
              <a:rPr lang="en-US" sz="1600" b="0" u="sng" dirty="0" smtClean="0"/>
              <a:t>focus on building mission applications.</a:t>
            </a:r>
          </a:p>
          <a:p>
            <a:pPr lvl="0"/>
            <a:r>
              <a:rPr lang="en-US" sz="1600" b="0" dirty="0" smtClean="0"/>
              <a:t>Provides </a:t>
            </a:r>
            <a:r>
              <a:rPr lang="en-US" sz="1600" b="0" u="sng" dirty="0" smtClean="0"/>
              <a:t>Blanket Purchase Agreement (BPA) DoD-wide DevSecOps contracts</a:t>
            </a:r>
            <a:r>
              <a:rPr lang="en-US" sz="1600" b="0" dirty="0" smtClean="0"/>
              <a:t> for Cloud Service, Talent and Licenses. Enables awards every 15/30 days with bulk discounts.</a:t>
            </a:r>
          </a:p>
          <a:p>
            <a:pPr lvl="0"/>
            <a:r>
              <a:rPr lang="en-US" sz="1600" b="0" dirty="0" smtClean="0"/>
              <a:t>Decouples Development Teams from Factory teams with DevSecOps and Site Reliability Engineer (SRE) expertise.</a:t>
            </a:r>
          </a:p>
          <a:p>
            <a:pPr lvl="0"/>
            <a:r>
              <a:rPr lang="en-US" sz="1600" b="0" u="sng" dirty="0" smtClean="0"/>
              <a:t>Partners with Cloud One to provide IL2, 4, 5 and 6 access but also uses C2S/SC2S and various </a:t>
            </a:r>
            <a:r>
              <a:rPr lang="en-US" sz="1600" b="0" u="sng" dirty="0" err="1" smtClean="0"/>
              <a:t>on-premise</a:t>
            </a:r>
            <a:r>
              <a:rPr lang="en-US" sz="1600" b="0" u="sng" dirty="0" smtClean="0"/>
              <a:t> environments!</a:t>
            </a:r>
          </a:p>
          <a:p>
            <a:pPr lvl="0"/>
            <a:r>
              <a:rPr lang="fr-FR" sz="1600" b="0" u="sng" dirty="0" smtClean="0"/>
              <a:t>Self-</a:t>
            </a:r>
            <a:r>
              <a:rPr lang="fr-FR" sz="1600" b="0" u="sng" dirty="0" err="1" smtClean="0"/>
              <a:t>learning</a:t>
            </a:r>
            <a:r>
              <a:rPr lang="fr-FR" sz="1600" b="0" u="sng" dirty="0" smtClean="0"/>
              <a:t> and training </a:t>
            </a:r>
            <a:r>
              <a:rPr lang="fr-FR" sz="1600" b="0" u="sng" dirty="0" err="1" smtClean="0"/>
              <a:t>capabilities</a:t>
            </a:r>
            <a:r>
              <a:rPr lang="fr-FR" sz="1600" b="0" u="sng" dirty="0" smtClean="0"/>
              <a:t> </a:t>
            </a:r>
            <a:r>
              <a:rPr lang="fr-FR" sz="1600" b="0" dirty="0" smtClean="0"/>
              <a:t>to </a:t>
            </a:r>
            <a:r>
              <a:rPr lang="fr-FR" sz="1600" b="0" dirty="0" err="1" smtClean="0"/>
              <a:t>enable</a:t>
            </a:r>
            <a:r>
              <a:rPr lang="fr-FR" sz="1600" b="0" dirty="0" smtClean="0"/>
              <a:t> teams move to </a:t>
            </a:r>
            <a:r>
              <a:rPr lang="fr-FR" sz="1600" b="0" dirty="0" err="1" smtClean="0"/>
              <a:t>Scrum</a:t>
            </a:r>
            <a:r>
              <a:rPr lang="fr-FR" sz="1600" b="0" dirty="0" smtClean="0"/>
              <a:t>/Kanban/</a:t>
            </a:r>
            <a:r>
              <a:rPr lang="fr-FR" sz="1600" b="0" dirty="0" err="1" smtClean="0"/>
              <a:t>eXtreme</a:t>
            </a:r>
            <a:r>
              <a:rPr lang="fr-FR" sz="1600" b="0" dirty="0" smtClean="0"/>
              <a:t> </a:t>
            </a:r>
            <a:r>
              <a:rPr lang="fr-FR" sz="1600" b="0" dirty="0" err="1" smtClean="0"/>
              <a:t>Programming</a:t>
            </a:r>
            <a:r>
              <a:rPr lang="fr-FR" sz="1600" b="0" dirty="0" smtClean="0"/>
              <a:t> (XP) Agile practices.</a:t>
            </a:r>
            <a:endParaRPr lang="en-US" sz="1600" b="0" dirty="0" smtClean="0"/>
          </a:p>
          <a:p>
            <a:pPr lvl="0"/>
            <a:r>
              <a:rPr lang="en-US" sz="1600" b="0" u="sng" dirty="0" smtClean="0"/>
              <a:t>Leverages the DoD hardened containers while avoiding one-size-fits-all architectures.</a:t>
            </a:r>
          </a:p>
          <a:p>
            <a:pPr lvl="0"/>
            <a:r>
              <a:rPr lang="en-US" sz="1600" b="0" dirty="0" smtClean="0"/>
              <a:t>Fully </a:t>
            </a:r>
            <a:r>
              <a:rPr lang="en-US" sz="1600" b="0" u="sng" dirty="0" smtClean="0"/>
              <a:t>compliant with the DoD Enterprise DevSecOps Initiative</a:t>
            </a:r>
            <a:r>
              <a:rPr lang="en-US" sz="1600" b="0" dirty="0" smtClean="0"/>
              <a:t> (DSOP) with DoD-wide reciprocity and an </a:t>
            </a:r>
            <a:r>
              <a:rPr lang="en-US" sz="1600" b="0" u="sng" dirty="0" smtClean="0"/>
              <a:t>ATO</a:t>
            </a:r>
            <a:r>
              <a:rPr lang="en-US" sz="1600" b="0" dirty="0"/>
              <a:t>. Leverages Zero Trust model.</a:t>
            </a:r>
            <a:endParaRPr lang="en-US" sz="1600" b="0" dirty="0" smtClean="0"/>
          </a:p>
          <a:p>
            <a:pPr lvl="0"/>
            <a:r>
              <a:rPr lang="en-US" sz="1600" b="0" dirty="0" smtClean="0"/>
              <a:t>Hardens the </a:t>
            </a:r>
            <a:r>
              <a:rPr lang="en-US" sz="1600" b="0" u="sng" dirty="0" smtClean="0"/>
              <a:t>172 DoD enterprise containers</a:t>
            </a:r>
            <a:r>
              <a:rPr lang="en-US" sz="1600" b="0" dirty="0" smtClean="0"/>
              <a:t> (databases, development tools, CI/CD tools, cybersecurity tools etc.).</a:t>
            </a:r>
          </a:p>
          <a:p>
            <a:pPr lvl="0"/>
            <a:r>
              <a:rPr lang="en-US" sz="1600" b="0" u="sng" dirty="0" smtClean="0"/>
              <a:t>Provides Software Enterprise Services</a:t>
            </a:r>
            <a:r>
              <a:rPr lang="en-US" sz="1600" b="0" dirty="0" smtClean="0"/>
              <a:t> with Collaboration tools, Cybersecurity tools, Source code repositories, Artifact repositories, Development tools, DevSecOps as a Service, Chats etc. These services will be MANAGED services on Cloud One.</a:t>
            </a:r>
            <a:endParaRPr lang="en-US" sz="1600" b="0" dirty="0"/>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1498" y="76200"/>
            <a:ext cx="1480823" cy="622164"/>
          </a:xfrm>
          <a:prstGeom prst="rect">
            <a:avLst/>
          </a:prstGeom>
        </p:spPr>
      </p:pic>
    </p:spTree>
    <p:extLst>
      <p:ext uri="{BB962C8B-B14F-4D97-AF65-F5344CB8AC3E}">
        <p14:creationId xmlns:p14="http://schemas.microsoft.com/office/powerpoint/2010/main" val="172389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One by LevelUP” </a:t>
            </a:r>
            <a:br>
              <a:rPr lang="en-US" dirty="0"/>
            </a:br>
            <a:r>
              <a:rPr lang="en-US" dirty="0"/>
              <a:t>Managed Services “A La Carte”</a:t>
            </a:r>
          </a:p>
        </p:txBody>
      </p:sp>
      <p:sp>
        <p:nvSpPr>
          <p:cNvPr id="3" name="Content Placeholder 2"/>
          <p:cNvSpPr>
            <a:spLocks noGrp="1"/>
          </p:cNvSpPr>
          <p:nvPr>
            <p:ph idx="1"/>
          </p:nvPr>
        </p:nvSpPr>
        <p:spPr>
          <a:xfrm>
            <a:off x="584200" y="1504950"/>
            <a:ext cx="11006667" cy="4920564"/>
          </a:xfrm>
        </p:spPr>
        <p:txBody>
          <a:bodyPr>
            <a:normAutofit fontScale="62500" lnSpcReduction="20000"/>
          </a:bodyPr>
          <a:lstStyle/>
          <a:p>
            <a:r>
              <a:rPr lang="en-US" sz="2400" b="0" dirty="0"/>
              <a:t>Hardened Containers Options</a:t>
            </a:r>
          </a:p>
          <a:p>
            <a:pPr lvl="1"/>
            <a:r>
              <a:rPr lang="en-US" sz="2400" b="0" dirty="0"/>
              <a:t>Delivery of hardened enterprise containers with accreditation reciprocity (existing containers only).</a:t>
            </a:r>
          </a:p>
          <a:p>
            <a:pPr lvl="1"/>
            <a:r>
              <a:rPr lang="en-US" sz="2400" b="0" dirty="0"/>
              <a:t>Delivery of custom hardened containers as needed.</a:t>
            </a:r>
          </a:p>
          <a:p>
            <a:r>
              <a:rPr lang="en-US" sz="2400" b="0" dirty="0"/>
              <a:t>Continuous Integration / Continuous Delivery (CI/CD) Options</a:t>
            </a:r>
          </a:p>
          <a:p>
            <a:pPr lvl="1"/>
            <a:r>
              <a:rPr lang="en-US" sz="2400" b="0" dirty="0"/>
              <a:t>Delivery of existing hardened Kubernetes/OpenShift/PKS playbooks (full Infrastructure as Code).</a:t>
            </a:r>
          </a:p>
          <a:p>
            <a:pPr lvl="1"/>
            <a:r>
              <a:rPr lang="en-US" sz="2400" b="0" dirty="0"/>
              <a:t>Delivery of a </a:t>
            </a:r>
            <a:r>
              <a:rPr lang="en-US" sz="2400" u="sng" dirty="0"/>
              <a:t>turnkey CI/CD pipeline</a:t>
            </a:r>
            <a:r>
              <a:rPr lang="en-US" sz="2400" b="0" dirty="0"/>
              <a:t> (Software Factory) with complete « Infrastructure as Code » to instantiate on any environment (development teams picks the tools from the approved hardened containers) on various classified/unclassified environment.</a:t>
            </a:r>
          </a:p>
          <a:p>
            <a:r>
              <a:rPr lang="en-US" sz="2400" b="0" dirty="0"/>
              <a:t>Training/On-Boarding Options</a:t>
            </a:r>
          </a:p>
          <a:p>
            <a:pPr lvl="1"/>
            <a:r>
              <a:rPr lang="en-US" sz="2400" b="0" dirty="0"/>
              <a:t>1-day training Session: introduction to DevSecOps. Overview and understanding of the vision and activities. </a:t>
            </a:r>
          </a:p>
          <a:p>
            <a:pPr lvl="1"/>
            <a:r>
              <a:rPr lang="en-US" sz="2400" b="0" dirty="0"/>
              <a:t>A 3 day introduction to </a:t>
            </a:r>
            <a:r>
              <a:rPr lang="en-US" sz="2400" b="0" dirty="0" err="1"/>
              <a:t>LevelUP</a:t>
            </a:r>
            <a:r>
              <a:rPr lang="en-US" sz="2400" b="0" dirty="0"/>
              <a:t> </a:t>
            </a:r>
            <a:r>
              <a:rPr lang="en-US" sz="2400" b="0" dirty="0" err="1"/>
              <a:t>DevSecOps</a:t>
            </a:r>
            <a:r>
              <a:rPr lang="en-US" sz="2400" b="0" dirty="0"/>
              <a:t> tech stack. Hands on code and User-Centered Design (UCD) to deploy your first demo app to production.</a:t>
            </a:r>
          </a:p>
          <a:p>
            <a:pPr lvl="1"/>
            <a:r>
              <a:rPr lang="en-US" sz="2400" b="0" dirty="0"/>
              <a:t>A several week full on-boarding, that concludes with an MVP ready for production.</a:t>
            </a:r>
          </a:p>
          <a:p>
            <a:pPr lvl="1"/>
            <a:r>
              <a:rPr lang="en-US" sz="2400" b="0" dirty="0"/>
              <a:t>A several month full on-boarding, that concludes with your platform team being able to support your own DevSecOps applications for development and production.</a:t>
            </a:r>
          </a:p>
          <a:p>
            <a:pPr lvl="1"/>
            <a:r>
              <a:rPr lang="en-US" sz="2400" b="0" dirty="0"/>
              <a:t>Customized training options (both at our locations or on your premises).</a:t>
            </a:r>
          </a:p>
          <a:p>
            <a:r>
              <a:rPr lang="en-US" sz="2400" b="0" dirty="0"/>
              <a:t>Contracting Support Options</a:t>
            </a:r>
          </a:p>
          <a:p>
            <a:pPr lvl="1"/>
            <a:r>
              <a:rPr lang="en-US" sz="2400" b="0" dirty="0"/>
              <a:t>Ability to leverage the DevSecOps BOAs (Cloud Services, Talent and Licenses).</a:t>
            </a:r>
          </a:p>
          <a:p>
            <a:pPr lvl="1"/>
            <a:r>
              <a:rPr lang="en-US" sz="2400" b="0" dirty="0"/>
              <a:t>Enable access to DevSecOps engineers/SREs Full-Time-Equivalent (FTEs) (Medics/Counselors) to assist Programs.</a:t>
            </a:r>
          </a:p>
          <a:p>
            <a:endParaRPr lang="en-US"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22</a:t>
            </a:fld>
            <a:endParaRPr lang="en-US" dirty="0">
              <a:solidFill>
                <a:schemeClr val="bg2"/>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87835" y="235244"/>
            <a:ext cx="1480823" cy="622164"/>
          </a:xfrm>
          <a:prstGeom prst="rect">
            <a:avLst/>
          </a:prstGeom>
        </p:spPr>
      </p:pic>
    </p:spTree>
    <p:extLst>
      <p:ext uri="{BB962C8B-B14F-4D97-AF65-F5344CB8AC3E}">
        <p14:creationId xmlns:p14="http://schemas.microsoft.com/office/powerpoint/2010/main" val="1303756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244304"/>
            <a:ext cx="12192000" cy="1754326"/>
          </a:xfrm>
          <a:prstGeom prst="rect">
            <a:avLst/>
          </a:prstGeom>
          <a:noFill/>
        </p:spPr>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00"/>
                </a:solidFill>
                <a:effectLst/>
                <a:uLnTx/>
                <a:uFillTx/>
                <a:latin typeface="Calibri" panose="020F0502020204030204" pitchFamily="34" charset="0"/>
                <a:ea typeface="Fira Sans" pitchFamily="50" charset="0"/>
                <a:cs typeface="Arial" charset="0"/>
              </a:rPr>
              <a:t>DoD Enterprise DevSecOps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00"/>
                </a:solidFill>
                <a:effectLst/>
                <a:uLnTx/>
                <a:uFillTx/>
                <a:latin typeface="Calibri" panose="020F0502020204030204" pitchFamily="34" charset="0"/>
                <a:ea typeface="Fira Sans" pitchFamily="50" charset="0"/>
                <a:cs typeface="Arial" charset="0"/>
              </a:rPr>
              <a:t>Architecture</a:t>
            </a:r>
            <a:endParaRPr kumimoji="0" lang="en-US" sz="5400" b="1" i="0" u="none" strike="noStrike" kern="1200" cap="none" spc="0" normalizeH="0" baseline="0" noProof="0" dirty="0">
              <a:ln>
                <a:noFill/>
              </a:ln>
              <a:solidFill>
                <a:srgbClr val="000000"/>
              </a:solidFill>
              <a:effectLst/>
              <a:uLnTx/>
              <a:uFillTx/>
              <a:latin typeface="Calibri" panose="020F0502020204030204" pitchFamily="34" charset="0"/>
              <a:ea typeface="Fira Sans" pitchFamily="50" charset="0"/>
              <a:cs typeface="Arial" charset="0"/>
            </a:endParaRPr>
          </a:p>
        </p:txBody>
      </p:sp>
      <p:sp>
        <p:nvSpPr>
          <p:cNvPr id="6" name="TextBox 5"/>
          <p:cNvSpPr txBox="1"/>
          <p:nvPr/>
        </p:nvSpPr>
        <p:spPr>
          <a:xfrm>
            <a:off x="323506" y="5887963"/>
            <a:ext cx="3871976"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srgbClr val="FFFFFF"/>
              </a:solidFill>
              <a:effectLst/>
              <a:uLnTx/>
              <a:uFillTx/>
              <a:latin typeface="Calibri" panose="020F0502020204030204" pitchFamily="34" charset="0"/>
              <a:ea typeface="Fira Sans" panose="020B0503050000020004" pitchFamily="34" charset="0"/>
              <a:cs typeface="Arial" charset="0"/>
            </a:endParaRPr>
          </a:p>
        </p:txBody>
      </p:sp>
      <p:pic>
        <p:nvPicPr>
          <p:cNvPr id="5" name="Picture 8" descr="Image result for dod logo">
            <a:extLst>
              <a:ext uri="{FF2B5EF4-FFF2-40B4-BE49-F238E27FC236}">
                <a16:creationId xmlns:a16="http://schemas.microsoft.com/office/drawing/2014/main" id="{046856C6-58F6-4D76-827B-CA51465BCDB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06412" y="1472554"/>
            <a:ext cx="2771750" cy="2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13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790603" y="1406116"/>
            <a:ext cx="5719157" cy="44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rPr>
              <a:t>Bare-metal, GovCloud, AWS Secret, Azure Secret,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rPr>
              <a:t>mil Cloud, C2S, Jedi…***</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p:cNvSpPr/>
          <p:nvPr/>
        </p:nvSpPr>
        <p:spPr>
          <a:xfrm>
            <a:off x="7711792" y="3292627"/>
            <a:ext cx="1498710" cy="877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Elasticsearch</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p:cNvSpPr/>
          <p:nvPr/>
        </p:nvSpPr>
        <p:spPr>
          <a:xfrm>
            <a:off x="4056137" y="2074871"/>
            <a:ext cx="2693798" cy="18974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sng" strike="noStrike" kern="1200" cap="none" spc="0" normalizeH="0" baseline="0" noProof="0" dirty="0" smtClean="0">
                <a:ln>
                  <a:noFill/>
                </a:ln>
                <a:solidFill>
                  <a:prstClr val="white"/>
                </a:solidFill>
                <a:effectLst/>
                <a:uLnTx/>
                <a:uFillTx/>
                <a:latin typeface="Calibri" panose="020F0502020204030204"/>
                <a:ea typeface="+mn-ea"/>
                <a:cs typeface="+mn-cs"/>
              </a:rPr>
              <a:t>DoD Enterprise DevSecOps </a:t>
            </a:r>
            <a:r>
              <a:rPr kumimoji="0" lang="en-US" sz="1200" b="1" i="0" u="sng" strike="noStrike" kern="1200" cap="none" spc="0" normalizeH="0" baseline="0" noProof="0" dirty="0">
                <a:ln>
                  <a:noFill/>
                </a:ln>
                <a:solidFill>
                  <a:prstClr val="white"/>
                </a:solidFill>
                <a:effectLst/>
                <a:uLnTx/>
                <a:uFillTx/>
                <a:latin typeface="Calibri" panose="020F0502020204030204"/>
                <a:ea typeface="+mn-ea"/>
                <a:cs typeface="+mn-cs"/>
              </a:rPr>
              <a:t>P</a:t>
            </a:r>
            <a:r>
              <a:rPr kumimoji="0" lang="en-US" sz="1200" b="1" i="0" u="sng" strike="noStrike" kern="1200" cap="none" spc="0" normalizeH="0" baseline="0" noProof="0" dirty="0" smtClean="0">
                <a:ln>
                  <a:noFill/>
                </a:ln>
                <a:solidFill>
                  <a:prstClr val="white"/>
                </a:solidFill>
                <a:effectLst/>
                <a:uLnTx/>
                <a:uFillTx/>
                <a:latin typeface="Calibri" panose="020F0502020204030204"/>
                <a:ea typeface="+mn-ea"/>
                <a:cs typeface="+mn-cs"/>
              </a:rPr>
              <a:t>latform**</a:t>
            </a:r>
            <a:endParaRPr kumimoji="0" lang="en-US" sz="1200" b="1"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534400" y="6356352"/>
            <a:ext cx="2057400"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01C167-F447-7C45-B6F6-A5C7392EAD5E}" type="slidenum">
              <a:rPr kumimoji="0" lang="en-US" sz="1200" b="1" i="0" u="none" strike="noStrike" kern="1200" cap="none" spc="0" normalizeH="0" baseline="0" noProof="0" smtClean="0">
                <a:ln>
                  <a:noFill/>
                </a:ln>
                <a:solidFill>
                  <a:prstClr val="white"/>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1" i="0" u="none" strike="noStrike" kern="1200" cap="none" spc="0" normalizeH="0" baseline="0" noProof="0" dirty="0">
              <a:ln>
                <a:noFill/>
              </a:ln>
              <a:solidFill>
                <a:prstClr val="white"/>
              </a:solidFill>
              <a:effectLst/>
              <a:uLnTx/>
              <a:uFillTx/>
              <a:latin typeface="Arial" charset="0"/>
              <a:ea typeface="+mn-ea"/>
              <a:cs typeface="Arial" charset="0"/>
            </a:endParaRPr>
          </a:p>
        </p:txBody>
      </p:sp>
      <p:cxnSp>
        <p:nvCxnSpPr>
          <p:cNvPr id="6" name="Straight Connector 5">
            <a:extLst>
              <a:ext uri="{FF2B5EF4-FFF2-40B4-BE49-F238E27FC236}">
                <a16:creationId xmlns:a16="http://schemas.microsoft.com/office/drawing/2014/main" id="{154ADF82-C878-4F7A-AEFF-3ABEE4CE2E4C}"/>
              </a:ext>
            </a:extLst>
          </p:cNvPr>
          <p:cNvCxnSpPr/>
          <p:nvPr/>
        </p:nvCxnSpPr>
        <p:spPr>
          <a:xfrm>
            <a:off x="0" y="1179742"/>
            <a:ext cx="12192000" cy="0"/>
          </a:xfrm>
          <a:prstGeom prst="line">
            <a:avLst/>
          </a:prstGeom>
          <a:ln>
            <a:solidFill>
              <a:srgbClr val="77859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BC9FE261-3BEC-4938-9761-1F126AEB6CA8}"/>
              </a:ext>
            </a:extLst>
          </p:cNvPr>
          <p:cNvSpPr txBox="1">
            <a:spLocks/>
          </p:cNvSpPr>
          <p:nvPr/>
        </p:nvSpPr>
        <p:spPr>
          <a:xfrm>
            <a:off x="198156" y="-5790"/>
            <a:ext cx="10515600" cy="10081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rgbClr val="2D3E50"/>
                </a:solidFill>
                <a:effectLst/>
                <a:uLnTx/>
                <a:uFillTx/>
                <a:latin typeface="Calibri" panose="020F0502020204030204" pitchFamily="34" charset="0"/>
                <a:ea typeface="Fira Sans" pitchFamily="50" charset="0"/>
                <a:cs typeface="+mj-cs"/>
              </a:rPr>
              <a:t>DoD Enterprise DevSecOps Architecture*</a:t>
            </a:r>
            <a:endParaRPr kumimoji="0" lang="en-US" sz="4400" b="1" i="0" u="none" strike="noStrike" kern="1200" cap="none" spc="0" normalizeH="0" baseline="0" noProof="0" dirty="0">
              <a:ln>
                <a:noFill/>
              </a:ln>
              <a:solidFill>
                <a:srgbClr val="2D3E50"/>
              </a:solidFill>
              <a:effectLst/>
              <a:uLnTx/>
              <a:uFillTx/>
              <a:latin typeface="Calibri" panose="020F0502020204030204" pitchFamily="34" charset="0"/>
              <a:ea typeface="Fira Sans" pitchFamily="50" charset="0"/>
              <a:cs typeface="+mj-cs"/>
            </a:endParaRPr>
          </a:p>
        </p:txBody>
      </p:sp>
      <p:sp>
        <p:nvSpPr>
          <p:cNvPr id="2" name="Rectangle 1"/>
          <p:cNvSpPr/>
          <p:nvPr/>
        </p:nvSpPr>
        <p:spPr>
          <a:xfrm>
            <a:off x="4171949" y="3042004"/>
            <a:ext cx="1308101" cy="80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err="1" smtClean="0">
                <a:ln>
                  <a:noFill/>
                </a:ln>
                <a:solidFill>
                  <a:prstClr val="white"/>
                </a:solidFill>
                <a:effectLst/>
                <a:uLnTx/>
                <a:uFillTx/>
                <a:latin typeface="Calibri" panose="020F0502020204030204"/>
                <a:ea typeface="+mn-ea"/>
                <a:cs typeface="+mn-cs"/>
              </a:rPr>
              <a:t>DevSecOps</a:t>
            </a:r>
            <a:r>
              <a:rPr kumimoji="0" lang="en-US" sz="1600" b="1" i="0" u="none" strike="noStrike" kern="1200" cap="none" spc="0" normalizeH="0" baseline="0" noProof="0" dirty="0" smtClean="0">
                <a:ln>
                  <a:noFill/>
                </a:ln>
                <a:solidFill>
                  <a:prstClr val="white"/>
                </a:solidFill>
                <a:effectLst/>
                <a:uLnTx/>
                <a:uFillTx/>
                <a:latin typeface="Calibri" panose="020F0502020204030204"/>
                <a:ea typeface="+mn-ea"/>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prstClr val="white"/>
                </a:solidFill>
                <a:effectLst/>
                <a:uLnTx/>
                <a:uFillTx/>
                <a:latin typeface="Calibri" panose="020F0502020204030204"/>
                <a:ea typeface="+mn-ea"/>
                <a:cs typeface="+mn-cs"/>
              </a:rPr>
              <a:t>CI/CD pipeline**</a:t>
            </a:r>
          </a:p>
        </p:txBody>
      </p:sp>
      <p:sp>
        <p:nvSpPr>
          <p:cNvPr id="3" name="Rectangle 2"/>
          <p:cNvSpPr/>
          <p:nvPr/>
        </p:nvSpPr>
        <p:spPr>
          <a:xfrm>
            <a:off x="4056136" y="3978613"/>
            <a:ext cx="2693799" cy="3883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Calibri" panose="020F0502020204030204"/>
                <a:ea typeface="+mn-ea"/>
                <a:cs typeface="+mn-cs"/>
              </a:rPr>
              <a:t>Kubernetes</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4056135" y="4371304"/>
            <a:ext cx="2693800" cy="659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Optional Abstraction Layer with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Red Hat OpenShift or PKS or CNCF compliant Kubernetes Product</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p:cNvSpPr/>
          <p:nvPr/>
        </p:nvSpPr>
        <p:spPr>
          <a:xfrm>
            <a:off x="7615046" y="1657528"/>
            <a:ext cx="1750978" cy="14811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libri" panose="020F0502020204030204"/>
                <a:ea typeface="+mn-ea"/>
                <a:cs typeface="+mn-cs"/>
              </a:rPr>
              <a:t>Artifacts Repository**</a:t>
            </a:r>
          </a:p>
        </p:txBody>
      </p:sp>
      <p:sp>
        <p:nvSpPr>
          <p:cNvPr id="18" name="Rectangle 17"/>
          <p:cNvSpPr/>
          <p:nvPr/>
        </p:nvSpPr>
        <p:spPr>
          <a:xfrm>
            <a:off x="5480051" y="3025154"/>
            <a:ext cx="1134462" cy="8264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rPr>
              <a:t>Sidecar Container Security Stack</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p:cNvSpPr/>
          <p:nvPr/>
        </p:nvSpPr>
        <p:spPr>
          <a:xfrm>
            <a:off x="10022966" y="1228742"/>
            <a:ext cx="1930225" cy="1352734"/>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rPr>
              <a:t>Centralized DoD Enterprise DevSecOps Artifacts Repository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Continuously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Hardens Docker Public Images and </a:t>
            </a: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Assesses </a:t>
            </a: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Open Source </a:t>
            </a: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Libraries</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ight Arrow 19"/>
          <p:cNvSpPr/>
          <p:nvPr/>
        </p:nvSpPr>
        <p:spPr>
          <a:xfrm>
            <a:off x="9332422" y="1729046"/>
            <a:ext cx="759229" cy="448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smtClean="0">
                <a:ln>
                  <a:noFill/>
                </a:ln>
                <a:solidFill>
                  <a:prstClr val="white"/>
                </a:solidFill>
                <a:effectLst/>
                <a:uLnTx/>
                <a:uFillTx/>
                <a:latin typeface="Calibri" panose="020F0502020204030204"/>
                <a:ea typeface="+mn-ea"/>
                <a:cs typeface="+mn-cs"/>
              </a:rPr>
              <a:t>pulls</a:t>
            </a:r>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ight Arrow 20"/>
          <p:cNvSpPr/>
          <p:nvPr/>
        </p:nvSpPr>
        <p:spPr>
          <a:xfrm>
            <a:off x="6628016" y="2123946"/>
            <a:ext cx="1205696" cy="48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smtClean="0">
                <a:ln>
                  <a:noFill/>
                </a:ln>
                <a:solidFill>
                  <a:prstClr val="white"/>
                </a:solidFill>
                <a:effectLst/>
                <a:uLnTx/>
                <a:uFillTx/>
                <a:latin typeface="Calibri" panose="020F0502020204030204"/>
                <a:ea typeface="+mn-ea"/>
                <a:cs typeface="+mn-cs"/>
              </a:rPr>
              <a:t>pulls</a:t>
            </a:r>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p:cNvSpPr/>
          <p:nvPr/>
        </p:nvSpPr>
        <p:spPr>
          <a:xfrm>
            <a:off x="693084" y="1480931"/>
            <a:ext cx="1750978" cy="1025403"/>
          </a:xfrm>
          <a:prstGeom prst="rect">
            <a:avLst/>
          </a:prstGeom>
          <a:solidFill>
            <a:srgbClr val="0DAF8D"/>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rPr>
              <a:t>Source code repository</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p:cNvSpPr/>
          <p:nvPr/>
        </p:nvSpPr>
        <p:spPr>
          <a:xfrm>
            <a:off x="4056136" y="1521118"/>
            <a:ext cx="2693799" cy="5197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Application / </a:t>
            </a:r>
            <a:r>
              <a:rPr kumimoji="0" lang="en-US" sz="1200" b="1" i="0" u="none" strike="noStrike" kern="1200" cap="none" spc="0" normalizeH="0" baseline="0" noProof="0" dirty="0" err="1" smtClean="0">
                <a:ln>
                  <a:noFill/>
                </a:ln>
                <a:solidFill>
                  <a:prstClr val="white"/>
                </a:solidFill>
                <a:effectLst/>
                <a:uLnTx/>
                <a:uFillTx/>
                <a:latin typeface="Calibri" panose="020F0502020204030204"/>
                <a:ea typeface="+mn-ea"/>
                <a:cs typeface="+mn-cs"/>
              </a:rPr>
              <a:t>Microservices</a:t>
            </a: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built by DoD Programs. </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ight Arrow 23"/>
          <p:cNvSpPr/>
          <p:nvPr/>
        </p:nvSpPr>
        <p:spPr>
          <a:xfrm flipH="1">
            <a:off x="2305159" y="1520094"/>
            <a:ext cx="2011681" cy="561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smtClean="0">
                <a:ln>
                  <a:noFill/>
                </a:ln>
                <a:solidFill>
                  <a:prstClr val="white"/>
                </a:solidFill>
                <a:effectLst/>
                <a:uLnTx/>
                <a:uFillTx/>
                <a:latin typeface="Calibri" panose="020F0502020204030204"/>
                <a:ea typeface="+mn-ea"/>
                <a:cs typeface="+mn-cs"/>
              </a:rPr>
              <a:t>pulls</a:t>
            </a:r>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p:cNvSpPr txBox="1"/>
          <p:nvPr/>
        </p:nvSpPr>
        <p:spPr>
          <a:xfrm>
            <a:off x="99751" y="4334745"/>
            <a:ext cx="3657600" cy="212365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charset="0"/>
                <a:ea typeface="+mn-ea"/>
                <a:cs typeface="Arial" charset="0"/>
              </a:rPr>
              <a:t>*each DoD Program can have its own instantiation of the DoD Enterprise DevSecOps Platform on any Cloud.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charset="0"/>
                <a:ea typeface="+mn-ea"/>
                <a:cs typeface="Arial" charset="0"/>
              </a:rPr>
              <a:t>** can </a:t>
            </a: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be installed with single </a:t>
            </a:r>
            <a:r>
              <a:rPr kumimoji="0" lang="en-US" sz="1200" b="0" i="0" u="none" strike="noStrike" kern="1200" cap="none" spc="0" normalizeH="0" baseline="0" noProof="0" dirty="0" smtClean="0">
                <a:ln>
                  <a:noFill/>
                </a:ln>
                <a:solidFill>
                  <a:prstClr val="black"/>
                </a:solidFill>
                <a:effectLst/>
                <a:uLnTx/>
                <a:uFillTx/>
                <a:latin typeface="Arial" charset="0"/>
                <a:ea typeface="+mn-ea"/>
                <a:cs typeface="Arial" charset="0"/>
              </a:rPr>
              <a:t>command and deployed on any Cloud.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charset="0"/>
                <a:ea typeface="+mn-ea"/>
                <a:cs typeface="Arial" charset="0"/>
              </a:rPr>
              <a:t>*** could be deployed inside an enclave or on-premises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charset="0"/>
                <a:ea typeface="+mn-ea"/>
                <a:cs typeface="Arial" charset="0"/>
              </a:rPr>
              <a:t>**** gives complete visibilities of assets, security/vulnerability state etc. can be integrated to existing cybersecurity shared services.</a:t>
            </a:r>
            <a:endParaRPr kumimoji="0" lang="en-US" sz="12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28" name="Rectangle 27"/>
          <p:cNvSpPr/>
          <p:nvPr/>
        </p:nvSpPr>
        <p:spPr>
          <a:xfrm>
            <a:off x="10128211" y="2900711"/>
            <a:ext cx="1824981" cy="1014031"/>
          </a:xfrm>
          <a:prstGeom prst="rect">
            <a:avLst/>
          </a:prstGeom>
          <a:solidFill>
            <a:schemeClr val="bg2">
              <a:lumMod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rPr>
              <a:t>DoD OCIO/DISA</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1400" b="1" i="0" u="none" strike="noStrike" kern="1200" cap="none" spc="0" normalizeH="0" baseline="0" noProof="0" dirty="0" err="1" smtClean="0">
                <a:ln>
                  <a:noFill/>
                </a:ln>
                <a:solidFill>
                  <a:prstClr val="white"/>
                </a:solidFill>
                <a:effectLst/>
                <a:uLnTx/>
                <a:uFillTx/>
                <a:latin typeface="Calibri" panose="020F0502020204030204"/>
                <a:ea typeface="+mn-ea"/>
                <a:cs typeface="+mn-cs"/>
              </a:rPr>
              <a:t>Centralized</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rPr>
              <a:t>Logs/Telemetry****</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ight Arrow 28"/>
          <p:cNvSpPr/>
          <p:nvPr/>
        </p:nvSpPr>
        <p:spPr>
          <a:xfrm>
            <a:off x="6699250" y="3420389"/>
            <a:ext cx="1192299" cy="68055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smtClean="0">
                <a:ln>
                  <a:noFill/>
                </a:ln>
                <a:solidFill>
                  <a:prstClr val="white"/>
                </a:solidFill>
                <a:effectLst/>
                <a:uLnTx/>
                <a:uFillTx/>
                <a:latin typeface="Calibri" panose="020F0502020204030204"/>
                <a:ea typeface="+mn-ea"/>
                <a:cs typeface="+mn-cs"/>
              </a:rPr>
              <a:t>Fluentd Real-time pushes</a:t>
            </a:r>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p:cNvSpPr/>
          <p:nvPr/>
        </p:nvSpPr>
        <p:spPr>
          <a:xfrm>
            <a:off x="10128211" y="3932421"/>
            <a:ext cx="1824981" cy="842497"/>
          </a:xfrm>
          <a:prstGeom prst="rect">
            <a:avLst/>
          </a:prstGeom>
          <a:solidFill>
            <a:schemeClr val="bg2">
              <a:lumMod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rPr>
              <a:t>Per DoD Service for Service-wide Visibility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Calibri" panose="020F0502020204030204"/>
                <a:ea typeface="+mn-ea"/>
                <a:cs typeface="+mn-cs"/>
              </a:rPr>
              <a:t>Logs/Telemetry****</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ight Arrow 30"/>
          <p:cNvSpPr/>
          <p:nvPr/>
        </p:nvSpPr>
        <p:spPr>
          <a:xfrm flipH="1">
            <a:off x="9171707" y="3208987"/>
            <a:ext cx="1032742" cy="48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smtClean="0">
                <a:ln>
                  <a:noFill/>
                </a:ln>
                <a:solidFill>
                  <a:prstClr val="white"/>
                </a:solidFill>
                <a:effectLst/>
                <a:uLnTx/>
                <a:uFillTx/>
                <a:latin typeface="Calibri" panose="020F0502020204030204"/>
                <a:ea typeface="+mn-ea"/>
                <a:cs typeface="+mn-cs"/>
              </a:rPr>
              <a:t>pulls</a:t>
            </a:r>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ight Arrow 32"/>
          <p:cNvSpPr/>
          <p:nvPr/>
        </p:nvSpPr>
        <p:spPr>
          <a:xfrm flipH="1">
            <a:off x="9171708" y="3780820"/>
            <a:ext cx="1032741" cy="48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smtClean="0">
                <a:ln>
                  <a:noFill/>
                </a:ln>
                <a:solidFill>
                  <a:prstClr val="white"/>
                </a:solidFill>
                <a:effectLst/>
                <a:uLnTx/>
                <a:uFillTx/>
                <a:latin typeface="Calibri" panose="020F0502020204030204"/>
                <a:ea typeface="+mn-ea"/>
                <a:cs typeface="+mn-cs"/>
              </a:rPr>
              <a:t>pulls</a:t>
            </a:r>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p:cNvSpPr/>
          <p:nvPr/>
        </p:nvSpPr>
        <p:spPr>
          <a:xfrm>
            <a:off x="4171950" y="2460825"/>
            <a:ext cx="2456066" cy="57499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prstClr val="white"/>
                </a:solidFill>
                <a:effectLst/>
                <a:uLnTx/>
                <a:uFillTx/>
                <a:latin typeface="Calibri" panose="020F0502020204030204"/>
                <a:ea typeface="+mn-ea"/>
                <a:cs typeface="+mn-cs"/>
              </a:rPr>
              <a:t>Microservices Architecture (ISTIO)</a:t>
            </a:r>
            <a:endPar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7760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244304"/>
            <a:ext cx="12192000" cy="1754326"/>
          </a:xfrm>
          <a:prstGeom prst="rect">
            <a:avLst/>
          </a:prstGeom>
          <a:noFill/>
        </p:spPr>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00"/>
                </a:solidFill>
                <a:effectLst/>
                <a:uLnTx/>
                <a:uFillTx/>
                <a:latin typeface="Calibri" panose="020F0502020204030204" pitchFamily="34" charset="0"/>
                <a:ea typeface="Fira Sans" pitchFamily="50" charset="0"/>
                <a:cs typeface="Arial" charset="0"/>
              </a:rPr>
              <a:t>DevSecOps Platform Stack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00"/>
                </a:solidFill>
                <a:effectLst/>
                <a:uLnTx/>
                <a:uFillTx/>
                <a:latin typeface="Calibri" panose="020F0502020204030204" pitchFamily="34" charset="0"/>
                <a:ea typeface="Fira Sans" pitchFamily="50" charset="0"/>
                <a:cs typeface="Arial" charset="0"/>
              </a:rPr>
              <a:t>(continuously evolving)</a:t>
            </a:r>
            <a:endParaRPr kumimoji="0" lang="en-US" sz="5400" b="1" i="0" u="none" strike="noStrike" kern="1200" cap="none" spc="0" normalizeH="0" baseline="0" noProof="0" dirty="0">
              <a:ln>
                <a:noFill/>
              </a:ln>
              <a:solidFill>
                <a:srgbClr val="000000"/>
              </a:solidFill>
              <a:effectLst/>
              <a:uLnTx/>
              <a:uFillTx/>
              <a:latin typeface="Calibri" panose="020F0502020204030204" pitchFamily="34" charset="0"/>
              <a:ea typeface="Fira Sans" pitchFamily="50" charset="0"/>
              <a:cs typeface="Arial" charset="0"/>
            </a:endParaRPr>
          </a:p>
        </p:txBody>
      </p:sp>
      <p:sp>
        <p:nvSpPr>
          <p:cNvPr id="6" name="TextBox 5"/>
          <p:cNvSpPr txBox="1"/>
          <p:nvPr/>
        </p:nvSpPr>
        <p:spPr>
          <a:xfrm>
            <a:off x="323506" y="5887963"/>
            <a:ext cx="3871976"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srgbClr val="FFFFFF"/>
              </a:solidFill>
              <a:effectLst/>
              <a:uLnTx/>
              <a:uFillTx/>
              <a:latin typeface="Calibri" panose="020F0502020204030204" pitchFamily="34" charset="0"/>
              <a:ea typeface="Fira Sans" panose="020B0503050000020004" pitchFamily="34" charset="0"/>
              <a:cs typeface="Arial" charset="0"/>
            </a:endParaRPr>
          </a:p>
        </p:txBody>
      </p:sp>
      <p:pic>
        <p:nvPicPr>
          <p:cNvPr id="5" name="Picture 8" descr="Image result for dod logo">
            <a:extLst>
              <a:ext uri="{FF2B5EF4-FFF2-40B4-BE49-F238E27FC236}">
                <a16:creationId xmlns:a16="http://schemas.microsoft.com/office/drawing/2014/main" id="{046856C6-58F6-4D76-827B-CA51465BCDB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06412" y="1472554"/>
            <a:ext cx="2771750" cy="2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005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DevSecOps Product Stack (1)</a:t>
            </a:r>
            <a:endParaRPr lang="en-US" dirty="0"/>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graphicFrame>
        <p:nvGraphicFramePr>
          <p:cNvPr id="7" name="Content Placeholder 1">
            <a:extLst>
              <a:ext uri="{FF2B5EF4-FFF2-40B4-BE49-F238E27FC236}">
                <a16:creationId xmlns:a16="http://schemas.microsoft.com/office/drawing/2014/main" id="{2E4F0E99-3D32-4B27-BBFD-BEA9D7F39357}"/>
              </a:ext>
            </a:extLst>
          </p:cNvPr>
          <p:cNvGraphicFramePr>
            <a:graphicFrameLocks noGrp="1"/>
          </p:cNvGraphicFramePr>
          <p:nvPr>
            <p:ph idx="1"/>
            <p:extLst/>
          </p:nvPr>
        </p:nvGraphicFramePr>
        <p:xfrm>
          <a:off x="1239587" y="1425666"/>
          <a:ext cx="9524984" cy="4676369"/>
        </p:xfrm>
        <a:graphic>
          <a:graphicData uri="http://schemas.openxmlformats.org/drawingml/2006/table">
            <a:tbl>
              <a:tblPr firstRow="1" bandRow="1">
                <a:tableStyleId>{5C22544A-7EE6-4342-B048-85BDC9FD1C3A}</a:tableStyleId>
              </a:tblPr>
              <a:tblGrid>
                <a:gridCol w="2381246">
                  <a:extLst>
                    <a:ext uri="{9D8B030D-6E8A-4147-A177-3AD203B41FA5}">
                      <a16:colId xmlns:a16="http://schemas.microsoft.com/office/drawing/2014/main" val="950898329"/>
                    </a:ext>
                  </a:extLst>
                </a:gridCol>
                <a:gridCol w="2381246">
                  <a:extLst>
                    <a:ext uri="{9D8B030D-6E8A-4147-A177-3AD203B41FA5}">
                      <a16:colId xmlns:a16="http://schemas.microsoft.com/office/drawing/2014/main" val="2818836406"/>
                    </a:ext>
                  </a:extLst>
                </a:gridCol>
                <a:gridCol w="2381246">
                  <a:extLst>
                    <a:ext uri="{9D8B030D-6E8A-4147-A177-3AD203B41FA5}">
                      <a16:colId xmlns:a16="http://schemas.microsoft.com/office/drawing/2014/main" val="285279125"/>
                    </a:ext>
                  </a:extLst>
                </a:gridCol>
                <a:gridCol w="2381246">
                  <a:extLst>
                    <a:ext uri="{9D8B030D-6E8A-4147-A177-3AD203B41FA5}">
                      <a16:colId xmlns:a16="http://schemas.microsoft.com/office/drawing/2014/main" val="1586501091"/>
                    </a:ext>
                  </a:extLst>
                </a:gridCol>
              </a:tblGrid>
              <a:tr h="4676369">
                <a:tc>
                  <a:txBody>
                    <a:bodyPr/>
                    <a:lstStyle/>
                    <a:p>
                      <a:r>
                        <a:rPr lang="en-US" sz="1400" b="1" kern="1200" dirty="0">
                          <a:solidFill>
                            <a:schemeClr val="lt1"/>
                          </a:solidFill>
                          <a:effectLst/>
                          <a:latin typeface="+mn-lt"/>
                          <a:ea typeface="+mn-ea"/>
                          <a:cs typeface="+mn-cs"/>
                        </a:rPr>
                        <a:t>Source Repository</a:t>
                      </a:r>
                    </a:p>
                    <a:p>
                      <a:r>
                        <a:rPr lang="en-US" sz="1400" b="0" kern="1200" dirty="0">
                          <a:solidFill>
                            <a:schemeClr val="lt1"/>
                          </a:solidFill>
                          <a:effectLst/>
                          <a:latin typeface="+mn-lt"/>
                          <a:ea typeface="+mn-ea"/>
                          <a:cs typeface="+mn-cs"/>
                        </a:rPr>
                        <a:t>GitHub Government</a:t>
                      </a:r>
                    </a:p>
                    <a:p>
                      <a:r>
                        <a:rPr lang="en-US" sz="1400" b="0" kern="1200" dirty="0">
                          <a:solidFill>
                            <a:schemeClr val="lt1"/>
                          </a:solidFill>
                          <a:effectLst/>
                          <a:latin typeface="+mn-lt"/>
                          <a:ea typeface="+mn-ea"/>
                          <a:cs typeface="+mn-cs"/>
                        </a:rPr>
                        <a:t>GitLab</a:t>
                      </a:r>
                    </a:p>
                    <a:p>
                      <a:r>
                        <a:rPr lang="en-US" sz="1400" b="0" kern="1200" dirty="0">
                          <a:solidFill>
                            <a:schemeClr val="lt1"/>
                          </a:solidFill>
                          <a:effectLst/>
                          <a:latin typeface="+mn-lt"/>
                          <a:ea typeface="+mn-ea"/>
                          <a:cs typeface="+mn-cs"/>
                        </a:rPr>
                        <a:t> </a:t>
                      </a:r>
                    </a:p>
                    <a:p>
                      <a:r>
                        <a:rPr lang="en-US" sz="1400" b="0" kern="1200" dirty="0">
                          <a:solidFill>
                            <a:schemeClr val="lt1"/>
                          </a:solidFill>
                          <a:effectLst/>
                          <a:latin typeface="+mn-lt"/>
                          <a:ea typeface="+mn-ea"/>
                          <a:cs typeface="+mn-cs"/>
                        </a:rPr>
                        <a:t> </a:t>
                      </a:r>
                    </a:p>
                    <a:p>
                      <a:r>
                        <a:rPr lang="en-US" sz="1400" b="1" kern="1200" dirty="0">
                          <a:solidFill>
                            <a:schemeClr val="lt1"/>
                          </a:solidFill>
                          <a:effectLst/>
                          <a:latin typeface="+mn-lt"/>
                          <a:ea typeface="+mn-ea"/>
                          <a:cs typeface="+mn-cs"/>
                        </a:rPr>
                        <a:t>Container Management technologies: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kern="1200" dirty="0">
                          <a:solidFill>
                            <a:schemeClr val="lt1"/>
                          </a:solidFill>
                          <a:effectLst/>
                          <a:latin typeface="+mn-lt"/>
                          <a:ea typeface="+mn-ea"/>
                          <a:cs typeface="+mn-cs"/>
                        </a:rPr>
                        <a:t>Kubernetes</a:t>
                      </a:r>
                    </a:p>
                    <a:p>
                      <a:r>
                        <a:rPr lang="en-US" sz="1400" b="0" u="none" kern="1200" dirty="0" err="1" smtClean="0">
                          <a:solidFill>
                            <a:schemeClr val="lt1"/>
                          </a:solidFill>
                          <a:effectLst/>
                          <a:latin typeface="+mn-lt"/>
                          <a:ea typeface="+mn-ea"/>
                          <a:cs typeface="+mn-cs"/>
                        </a:rPr>
                        <a:t>Openshift</a:t>
                      </a:r>
                      <a:endParaRPr lang="en-US" sz="1400" b="0" u="none" kern="1200" dirty="0" smtClean="0">
                        <a:solidFill>
                          <a:schemeClr val="lt1"/>
                        </a:solidFill>
                        <a:effectLst/>
                        <a:latin typeface="+mn-lt"/>
                        <a:ea typeface="+mn-ea"/>
                        <a:cs typeface="+mn-cs"/>
                      </a:endParaRPr>
                    </a:p>
                    <a:p>
                      <a:r>
                        <a:rPr lang="fr-FR" sz="1400" b="0" u="none" kern="1200" dirty="0" err="1" smtClean="0">
                          <a:solidFill>
                            <a:schemeClr val="lt1"/>
                          </a:solidFill>
                          <a:effectLst/>
                          <a:latin typeface="+mn-lt"/>
                          <a:ea typeface="+mn-ea"/>
                          <a:cs typeface="+mn-cs"/>
                        </a:rPr>
                        <a:t>VMWare</a:t>
                      </a:r>
                      <a:r>
                        <a:rPr lang="fr-FR" sz="1400" b="0" u="none" kern="1200" dirty="0" smtClean="0">
                          <a:solidFill>
                            <a:schemeClr val="lt1"/>
                          </a:solidFill>
                          <a:effectLst/>
                          <a:latin typeface="+mn-lt"/>
                          <a:ea typeface="+mn-ea"/>
                          <a:cs typeface="+mn-cs"/>
                        </a:rPr>
                        <a:t> </a:t>
                      </a:r>
                      <a:r>
                        <a:rPr lang="fr-FR" sz="1400" b="0" u="none" kern="1200" dirty="0" err="1" smtClean="0">
                          <a:solidFill>
                            <a:schemeClr val="lt1"/>
                          </a:solidFill>
                          <a:effectLst/>
                          <a:latin typeface="+mn-lt"/>
                          <a:ea typeface="+mn-ea"/>
                          <a:cs typeface="+mn-cs"/>
                        </a:rPr>
                        <a:t>Tanzu</a:t>
                      </a:r>
                      <a:endParaRPr lang="fr-FR" sz="1400" b="0" u="none" kern="1200" dirty="0" smtClean="0">
                        <a:solidFill>
                          <a:schemeClr val="lt1"/>
                        </a:solidFill>
                        <a:effectLst/>
                        <a:latin typeface="+mn-lt"/>
                        <a:ea typeface="+mn-ea"/>
                        <a:cs typeface="+mn-cs"/>
                      </a:endParaRPr>
                    </a:p>
                    <a:p>
                      <a:r>
                        <a:rPr lang="fr-FR" sz="1400" b="0" u="none" kern="1200" dirty="0" smtClean="0">
                          <a:solidFill>
                            <a:schemeClr val="lt1"/>
                          </a:solidFill>
                          <a:effectLst/>
                          <a:latin typeface="+mn-lt"/>
                          <a:ea typeface="+mn-ea"/>
                          <a:cs typeface="+mn-cs"/>
                        </a:rPr>
                        <a:t>PKS</a:t>
                      </a:r>
                      <a:endParaRPr lang="en-US" sz="1400" b="0" u="none" kern="1200" dirty="0" smtClean="0">
                        <a:solidFill>
                          <a:schemeClr val="lt1"/>
                        </a:solidFill>
                        <a:effectLst/>
                        <a:latin typeface="+mn-lt"/>
                        <a:ea typeface="+mn-ea"/>
                        <a:cs typeface="+mn-cs"/>
                      </a:endParaRPr>
                    </a:p>
                    <a:p>
                      <a:r>
                        <a:rPr lang="fr-FR" sz="1400" b="0" kern="1200" dirty="0" smtClean="0">
                          <a:solidFill>
                            <a:schemeClr val="lt1"/>
                          </a:solidFill>
                          <a:effectLst/>
                          <a:latin typeface="+mn-lt"/>
                          <a:ea typeface="+mn-ea"/>
                          <a:cs typeface="+mn-cs"/>
                        </a:rPr>
                        <a:t>OKD</a:t>
                      </a:r>
                    </a:p>
                    <a:p>
                      <a:r>
                        <a:rPr lang="fr-FR" sz="1400" b="0" kern="1200" dirty="0" smtClean="0">
                          <a:solidFill>
                            <a:schemeClr val="lt1"/>
                          </a:solidFill>
                          <a:effectLst/>
                          <a:latin typeface="+mn-lt"/>
                          <a:ea typeface="+mn-ea"/>
                          <a:cs typeface="+mn-cs"/>
                        </a:rPr>
                        <a:t>Rancher (K8S </a:t>
                      </a:r>
                      <a:r>
                        <a:rPr lang="fr-FR" sz="1400" b="0" kern="1200" dirty="0" err="1" smtClean="0">
                          <a:solidFill>
                            <a:schemeClr val="lt1"/>
                          </a:solidFill>
                          <a:effectLst/>
                          <a:latin typeface="+mn-lt"/>
                          <a:ea typeface="+mn-ea"/>
                          <a:cs typeface="+mn-cs"/>
                        </a:rPr>
                        <a:t>only</a:t>
                      </a:r>
                      <a:r>
                        <a:rPr lang="fr-FR" sz="1400" b="0" kern="1200" dirty="0" smtClean="0">
                          <a:solidFill>
                            <a:schemeClr val="lt1"/>
                          </a:solidFill>
                          <a:effectLst/>
                          <a:latin typeface="+mn-lt"/>
                          <a:ea typeface="+mn-ea"/>
                          <a:cs typeface="+mn-cs"/>
                        </a:rPr>
                        <a:t>)</a:t>
                      </a:r>
                    </a:p>
                    <a:p>
                      <a:r>
                        <a:rPr lang="fr-FR" sz="1400" b="0" kern="1200" dirty="0" smtClean="0">
                          <a:solidFill>
                            <a:schemeClr val="lt1"/>
                          </a:solidFill>
                          <a:effectLst/>
                          <a:latin typeface="+mn-lt"/>
                          <a:ea typeface="+mn-ea"/>
                          <a:cs typeface="+mn-cs"/>
                        </a:rPr>
                        <a:t>D2IQ (K8S</a:t>
                      </a:r>
                      <a:r>
                        <a:rPr lang="fr-FR" sz="1400" b="0" kern="1200" baseline="0" dirty="0" smtClean="0">
                          <a:solidFill>
                            <a:schemeClr val="lt1"/>
                          </a:solidFill>
                          <a:effectLst/>
                          <a:latin typeface="+mn-lt"/>
                          <a:ea typeface="+mn-ea"/>
                          <a:cs typeface="+mn-cs"/>
                        </a:rPr>
                        <a:t> </a:t>
                      </a:r>
                      <a:r>
                        <a:rPr lang="fr-FR" sz="1400" b="0" kern="1200" baseline="0" dirty="0" err="1" smtClean="0">
                          <a:solidFill>
                            <a:schemeClr val="lt1"/>
                          </a:solidFill>
                          <a:effectLst/>
                          <a:latin typeface="+mn-lt"/>
                          <a:ea typeface="+mn-ea"/>
                          <a:cs typeface="+mn-cs"/>
                        </a:rPr>
                        <a:t>only</a:t>
                      </a:r>
                      <a:r>
                        <a:rPr lang="fr-FR" sz="1400" b="0" kern="1200" baseline="0" dirty="0" smtClean="0">
                          <a:solidFill>
                            <a:schemeClr val="lt1"/>
                          </a:solidFill>
                          <a:effectLst/>
                          <a:latin typeface="+mn-lt"/>
                          <a:ea typeface="+mn-ea"/>
                          <a:cs typeface="+mn-cs"/>
                        </a:rPr>
                        <a:t>)</a:t>
                      </a:r>
                    </a:p>
                    <a:p>
                      <a:r>
                        <a:rPr lang="fr-FR" sz="1400" b="0" kern="1200" baseline="0" dirty="0" smtClean="0">
                          <a:solidFill>
                            <a:schemeClr val="lt1"/>
                          </a:solidFill>
                          <a:effectLst/>
                          <a:latin typeface="+mn-lt"/>
                          <a:ea typeface="+mn-ea"/>
                          <a:cs typeface="+mn-cs"/>
                        </a:rPr>
                        <a:t>Docker EE (K8S </a:t>
                      </a:r>
                      <a:r>
                        <a:rPr lang="fr-FR" sz="1400" b="0" kern="1200" baseline="0" dirty="0" err="1" smtClean="0">
                          <a:solidFill>
                            <a:schemeClr val="lt1"/>
                          </a:solidFill>
                          <a:effectLst/>
                          <a:latin typeface="+mn-lt"/>
                          <a:ea typeface="+mn-ea"/>
                          <a:cs typeface="+mn-cs"/>
                        </a:rPr>
                        <a:t>only</a:t>
                      </a:r>
                      <a:r>
                        <a:rPr lang="fr-FR" sz="1400" b="0" kern="1200" baseline="0" dirty="0" smtClean="0">
                          <a:solidFill>
                            <a:schemeClr val="lt1"/>
                          </a:solidFill>
                          <a:effectLst/>
                          <a:latin typeface="+mn-lt"/>
                          <a:ea typeface="+mn-ea"/>
                          <a:cs typeface="+mn-cs"/>
                        </a:rPr>
                        <a:t>)</a:t>
                      </a:r>
                      <a:endParaRPr lang="fr-FR" sz="1400" b="0" kern="1200" dirty="0" smtClean="0">
                        <a:solidFill>
                          <a:schemeClr val="lt1"/>
                        </a:solidFill>
                        <a:effectLst/>
                        <a:latin typeface="+mn-lt"/>
                        <a:ea typeface="+mn-ea"/>
                        <a:cs typeface="+mn-cs"/>
                      </a:endParaRPr>
                    </a:p>
                    <a:p>
                      <a:endParaRPr lang="fr-FR" sz="1400" b="0" kern="1200" dirty="0" smtClean="0">
                        <a:solidFill>
                          <a:schemeClr val="lt1"/>
                        </a:solidFill>
                        <a:effectLst/>
                        <a:latin typeface="+mn-lt"/>
                        <a:ea typeface="+mn-ea"/>
                        <a:cs typeface="+mn-cs"/>
                      </a:endParaRPr>
                    </a:p>
                    <a:p>
                      <a:r>
                        <a:rPr lang="fr-FR" sz="1400" b="1" u="none" kern="1200" dirty="0" smtClean="0">
                          <a:solidFill>
                            <a:schemeClr val="lt1"/>
                          </a:solidFill>
                          <a:effectLst/>
                          <a:latin typeface="+mn-lt"/>
                          <a:ea typeface="+mn-ea"/>
                          <a:cs typeface="+mn-cs"/>
                        </a:rPr>
                        <a:t>Container Packagers:</a:t>
                      </a:r>
                    </a:p>
                    <a:p>
                      <a:r>
                        <a:rPr lang="fr-FR" sz="1400" b="0" u="none" kern="1200" dirty="0" err="1" smtClean="0">
                          <a:solidFill>
                            <a:schemeClr val="lt1"/>
                          </a:solidFill>
                          <a:effectLst/>
                          <a:latin typeface="+mn-lt"/>
                          <a:ea typeface="+mn-ea"/>
                          <a:cs typeface="+mn-cs"/>
                        </a:rPr>
                        <a:t>Helm</a:t>
                      </a:r>
                      <a:endParaRPr lang="fr-FR" sz="1400" b="0" u="none" kern="1200" dirty="0" smtClean="0">
                        <a:solidFill>
                          <a:schemeClr val="lt1"/>
                        </a:solidFill>
                        <a:effectLst/>
                        <a:latin typeface="+mn-lt"/>
                        <a:ea typeface="+mn-ea"/>
                        <a:cs typeface="+mn-cs"/>
                      </a:endParaRPr>
                    </a:p>
                    <a:p>
                      <a:r>
                        <a:rPr lang="fr-FR" sz="1400" b="0" u="none" kern="1200" dirty="0" err="1" smtClean="0">
                          <a:solidFill>
                            <a:schemeClr val="lt1"/>
                          </a:solidFill>
                          <a:effectLst/>
                          <a:latin typeface="+mn-lt"/>
                          <a:ea typeface="+mn-ea"/>
                          <a:cs typeface="+mn-cs"/>
                        </a:rPr>
                        <a:t>Kubernetes</a:t>
                      </a:r>
                      <a:r>
                        <a:rPr lang="fr-FR" sz="1400" b="0" u="none" kern="1200" dirty="0" smtClean="0">
                          <a:solidFill>
                            <a:schemeClr val="lt1"/>
                          </a:solidFill>
                          <a:effectLst/>
                          <a:latin typeface="+mn-lt"/>
                          <a:ea typeface="+mn-ea"/>
                          <a:cs typeface="+mn-cs"/>
                        </a:rPr>
                        <a:t> </a:t>
                      </a:r>
                      <a:r>
                        <a:rPr lang="fr-FR" sz="1400" b="0" u="none" kern="1200" dirty="0" err="1" smtClean="0">
                          <a:solidFill>
                            <a:schemeClr val="lt1"/>
                          </a:solidFill>
                          <a:effectLst/>
                          <a:latin typeface="+mn-lt"/>
                          <a:ea typeface="+mn-ea"/>
                          <a:cs typeface="+mn-cs"/>
                        </a:rPr>
                        <a:t>Operators</a:t>
                      </a:r>
                      <a:r>
                        <a:rPr lang="en-US" sz="1400" b="0" kern="1200" dirty="0">
                          <a:solidFill>
                            <a:schemeClr val="lt1"/>
                          </a:solidFill>
                          <a:effectLst/>
                          <a:latin typeface="+mn-lt"/>
                          <a:ea typeface="+mn-ea"/>
                          <a:cs typeface="+mn-cs"/>
                        </a:rPr>
                        <a:t> </a:t>
                      </a:r>
                    </a:p>
                  </a:txBody>
                  <a:tcPr>
                    <a:solidFill>
                      <a:srgbClr val="00B0F0"/>
                    </a:solidFill>
                  </a:tcPr>
                </a:tc>
                <a:tc>
                  <a:txBody>
                    <a:bodyPr/>
                    <a:lstStyle/>
                    <a:p>
                      <a:r>
                        <a:rPr lang="en-US" sz="1400" b="1" kern="1200" dirty="0">
                          <a:solidFill>
                            <a:schemeClr val="lt1"/>
                          </a:solidFill>
                          <a:effectLst/>
                          <a:latin typeface="+mn-lt"/>
                          <a:ea typeface="+mn-ea"/>
                          <a:cs typeface="+mn-cs"/>
                        </a:rPr>
                        <a:t>API Gateways</a:t>
                      </a:r>
                    </a:p>
                    <a:p>
                      <a:r>
                        <a:rPr lang="en-US" sz="1400" b="0" kern="1200" dirty="0">
                          <a:solidFill>
                            <a:schemeClr val="lt1"/>
                          </a:solidFill>
                          <a:effectLst/>
                          <a:latin typeface="+mn-lt"/>
                          <a:ea typeface="+mn-ea"/>
                          <a:cs typeface="+mn-cs"/>
                        </a:rPr>
                        <a:t>Kong</a:t>
                      </a:r>
                    </a:p>
                    <a:p>
                      <a:r>
                        <a:rPr lang="en-US" sz="1400" b="0" kern="1200" dirty="0">
                          <a:solidFill>
                            <a:schemeClr val="lt1"/>
                          </a:solidFill>
                          <a:effectLst/>
                          <a:latin typeface="+mn-lt"/>
                          <a:ea typeface="+mn-ea"/>
                          <a:cs typeface="+mn-cs"/>
                        </a:rPr>
                        <a:t>Azure API</a:t>
                      </a:r>
                    </a:p>
                    <a:p>
                      <a:r>
                        <a:rPr lang="en-US" sz="1400" b="0" kern="1200" dirty="0">
                          <a:solidFill>
                            <a:schemeClr val="lt1"/>
                          </a:solidFill>
                          <a:effectLst/>
                          <a:latin typeface="+mn-lt"/>
                          <a:ea typeface="+mn-ea"/>
                          <a:cs typeface="+mn-cs"/>
                        </a:rPr>
                        <a:t>AWS API</a:t>
                      </a:r>
                    </a:p>
                    <a:p>
                      <a:r>
                        <a:rPr lang="en-US" sz="1400" b="0" kern="1200" dirty="0" err="1">
                          <a:solidFill>
                            <a:schemeClr val="lt1"/>
                          </a:solidFill>
                          <a:effectLst/>
                          <a:latin typeface="+mn-lt"/>
                          <a:ea typeface="+mn-ea"/>
                          <a:cs typeface="+mn-cs"/>
                        </a:rPr>
                        <a:t>Axway</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3Scale</a:t>
                      </a:r>
                    </a:p>
                    <a:p>
                      <a:r>
                        <a:rPr lang="en-US" sz="1400" b="0" kern="1200" dirty="0" err="1" smtClean="0">
                          <a:solidFill>
                            <a:schemeClr val="lt1"/>
                          </a:solidFill>
                          <a:effectLst/>
                          <a:latin typeface="+mn-lt"/>
                          <a:ea typeface="+mn-ea"/>
                          <a:cs typeface="+mn-cs"/>
                        </a:rPr>
                        <a:t>Apigee</a:t>
                      </a:r>
                      <a:endParaRPr lang="en-US" sz="1400" b="0" kern="1200" dirty="0" smtClean="0">
                        <a:solidFill>
                          <a:schemeClr val="lt1"/>
                        </a:solidFill>
                        <a:effectLst/>
                        <a:latin typeface="+mn-lt"/>
                        <a:ea typeface="+mn-ea"/>
                        <a:cs typeface="+mn-cs"/>
                      </a:endParaRPr>
                    </a:p>
                    <a:p>
                      <a:r>
                        <a:rPr lang="en-US" sz="1400" b="0" kern="1200" dirty="0" smtClean="0">
                          <a:solidFill>
                            <a:schemeClr val="lt1"/>
                          </a:solidFill>
                          <a:effectLst/>
                          <a:latin typeface="+mn-lt"/>
                          <a:ea typeface="+mn-ea"/>
                          <a:cs typeface="+mn-cs"/>
                        </a:rPr>
                        <a:t>ISTIO (service mesh)</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 </a:t>
                      </a:r>
                      <a:endParaRPr lang="en-US" sz="1400" b="1" kern="1200" dirty="0">
                        <a:solidFill>
                          <a:schemeClr val="lt1"/>
                        </a:solidFill>
                        <a:effectLst/>
                        <a:latin typeface="+mn-lt"/>
                        <a:ea typeface="+mn-ea"/>
                        <a:cs typeface="+mn-cs"/>
                      </a:endParaRPr>
                    </a:p>
                    <a:p>
                      <a:endParaRPr lang="en-US" sz="1400" b="0"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Artifacts</a:t>
                      </a:r>
                    </a:p>
                    <a:p>
                      <a:r>
                        <a:rPr lang="en-US" sz="1400" b="0" kern="1200" dirty="0">
                          <a:solidFill>
                            <a:schemeClr val="lt1"/>
                          </a:solidFill>
                          <a:effectLst/>
                          <a:latin typeface="+mn-lt"/>
                          <a:ea typeface="+mn-ea"/>
                          <a:cs typeface="+mn-cs"/>
                        </a:rPr>
                        <a:t>Artifactory</a:t>
                      </a:r>
                    </a:p>
                    <a:p>
                      <a:r>
                        <a:rPr lang="en-US" sz="1400" b="0" kern="1200" dirty="0">
                          <a:solidFill>
                            <a:schemeClr val="lt1"/>
                          </a:solidFill>
                          <a:effectLst/>
                          <a:latin typeface="+mn-lt"/>
                          <a:ea typeface="+mn-ea"/>
                          <a:cs typeface="+mn-cs"/>
                        </a:rPr>
                        <a:t>Nexus</a:t>
                      </a:r>
                    </a:p>
                    <a:p>
                      <a:r>
                        <a:rPr lang="en-US" sz="1400" b="0" kern="1200" dirty="0">
                          <a:solidFill>
                            <a:schemeClr val="lt1"/>
                          </a:solidFill>
                          <a:effectLst/>
                          <a:latin typeface="+mn-lt"/>
                          <a:ea typeface="+mn-ea"/>
                          <a:cs typeface="+mn-cs"/>
                        </a:rPr>
                        <a:t>Maven</a:t>
                      </a:r>
                    </a:p>
                    <a:p>
                      <a:r>
                        <a:rPr lang="en-US" sz="1400" b="0" kern="1200" dirty="0" err="1">
                          <a:solidFill>
                            <a:schemeClr val="lt1"/>
                          </a:solidFill>
                          <a:effectLst/>
                          <a:latin typeface="+mn-lt"/>
                          <a:ea typeface="+mn-ea"/>
                          <a:cs typeface="+mn-cs"/>
                        </a:rPr>
                        <a:t>Archiva</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S3 bucket</a:t>
                      </a:r>
                    </a:p>
                    <a:p>
                      <a:endParaRPr lang="en-US" sz="1400" b="0" kern="1200" dirty="0">
                        <a:solidFill>
                          <a:schemeClr val="lt1"/>
                        </a:solidFill>
                        <a:effectLst/>
                        <a:latin typeface="+mn-lt"/>
                        <a:ea typeface="+mn-ea"/>
                        <a:cs typeface="+mn-cs"/>
                      </a:endParaRPr>
                    </a:p>
                  </a:txBody>
                  <a:tcPr>
                    <a:solidFill>
                      <a:srgbClr val="00B0F0"/>
                    </a:solidFill>
                  </a:tcPr>
                </a:tc>
                <a:tc>
                  <a:txBody>
                    <a:bodyPr/>
                    <a:lstStyle/>
                    <a:p>
                      <a:r>
                        <a:rPr lang="en-US" sz="1400" b="1" kern="1200" dirty="0" smtClean="0">
                          <a:solidFill>
                            <a:schemeClr val="lt1"/>
                          </a:solidFill>
                          <a:effectLst/>
                          <a:latin typeface="+mn-lt"/>
                          <a:ea typeface="+mn-ea"/>
                          <a:cs typeface="+mn-cs"/>
                        </a:rPr>
                        <a:t>Programming </a:t>
                      </a:r>
                      <a:r>
                        <a:rPr lang="en-US" sz="1400" b="1" kern="1200" dirty="0">
                          <a:solidFill>
                            <a:schemeClr val="lt1"/>
                          </a:solidFill>
                          <a:effectLst/>
                          <a:latin typeface="+mn-lt"/>
                          <a:ea typeface="+mn-ea"/>
                          <a:cs typeface="+mn-cs"/>
                        </a:rPr>
                        <a:t>Languages</a:t>
                      </a:r>
                    </a:p>
                    <a:p>
                      <a:r>
                        <a:rPr lang="en-US" sz="1400" b="0" kern="1200" dirty="0">
                          <a:solidFill>
                            <a:schemeClr val="lt1"/>
                          </a:solidFill>
                          <a:effectLst/>
                          <a:latin typeface="+mn-lt"/>
                          <a:ea typeface="+mn-ea"/>
                          <a:cs typeface="+mn-cs"/>
                        </a:rPr>
                        <a:t>C/C++</a:t>
                      </a:r>
                    </a:p>
                    <a:p>
                      <a:r>
                        <a:rPr lang="en-US" sz="1400" b="0" kern="1200" dirty="0">
                          <a:solidFill>
                            <a:schemeClr val="lt1"/>
                          </a:solidFill>
                          <a:effectLst/>
                          <a:latin typeface="+mn-lt"/>
                          <a:ea typeface="+mn-ea"/>
                          <a:cs typeface="+mn-cs"/>
                        </a:rPr>
                        <a:t>C#/.NET</a:t>
                      </a:r>
                    </a:p>
                    <a:p>
                      <a:r>
                        <a:rPr lang="fr-FR" sz="1400" b="0" kern="1200" dirty="0">
                          <a:solidFill>
                            <a:schemeClr val="lt1"/>
                          </a:solidFill>
                          <a:effectLst/>
                          <a:latin typeface="+mn-lt"/>
                          <a:ea typeface="+mn-ea"/>
                          <a:cs typeface="+mn-cs"/>
                        </a:rPr>
                        <a:t>.NET </a:t>
                      </a:r>
                      <a:r>
                        <a:rPr lang="fr-FR" sz="1400" b="0" kern="1200" dirty="0" err="1">
                          <a:solidFill>
                            <a:schemeClr val="lt1"/>
                          </a:solidFill>
                          <a:effectLst/>
                          <a:latin typeface="+mn-lt"/>
                          <a:ea typeface="+mn-ea"/>
                          <a:cs typeface="+mn-cs"/>
                        </a:rPr>
                        <a:t>Core</a:t>
                      </a:r>
                      <a:endParaRPr lang="en-US" sz="1400" b="0" kern="1200" dirty="0">
                        <a:solidFill>
                          <a:schemeClr val="lt1"/>
                        </a:solidFill>
                        <a:effectLst/>
                        <a:latin typeface="+mn-lt"/>
                        <a:ea typeface="+mn-ea"/>
                        <a:cs typeface="+mn-cs"/>
                      </a:endParaRPr>
                    </a:p>
                    <a:p>
                      <a:r>
                        <a:rPr lang="fr-FR" sz="1400" b="0" kern="1200" dirty="0">
                          <a:solidFill>
                            <a:schemeClr val="lt1"/>
                          </a:solidFill>
                          <a:effectLst/>
                          <a:latin typeface="+mn-lt"/>
                          <a:ea typeface="+mn-ea"/>
                          <a:cs typeface="+mn-cs"/>
                        </a:rPr>
                        <a:t>Java</a:t>
                      </a:r>
                      <a:endParaRPr lang="en-US" sz="1400" b="0" kern="1200" dirty="0">
                        <a:solidFill>
                          <a:schemeClr val="lt1"/>
                        </a:solidFill>
                        <a:effectLst/>
                        <a:latin typeface="+mn-lt"/>
                        <a:ea typeface="+mn-ea"/>
                        <a:cs typeface="+mn-cs"/>
                      </a:endParaRPr>
                    </a:p>
                    <a:p>
                      <a:r>
                        <a:rPr lang="fr-FR" sz="1400" b="0" kern="1200" dirty="0">
                          <a:solidFill>
                            <a:schemeClr val="lt1"/>
                          </a:solidFill>
                          <a:effectLst/>
                          <a:latin typeface="+mn-lt"/>
                          <a:ea typeface="+mn-ea"/>
                          <a:cs typeface="+mn-cs"/>
                        </a:rPr>
                        <a:t>PHP</a:t>
                      </a:r>
                      <a:endParaRPr lang="en-US" sz="1400" b="0" kern="1200" dirty="0">
                        <a:solidFill>
                          <a:schemeClr val="lt1"/>
                        </a:solidFill>
                        <a:effectLst/>
                        <a:latin typeface="+mn-lt"/>
                        <a:ea typeface="+mn-ea"/>
                        <a:cs typeface="+mn-cs"/>
                      </a:endParaRPr>
                    </a:p>
                    <a:p>
                      <a:r>
                        <a:rPr lang="fr-FR" sz="1400" b="0" kern="1200" dirty="0">
                          <a:solidFill>
                            <a:schemeClr val="lt1"/>
                          </a:solidFill>
                          <a:effectLst/>
                          <a:latin typeface="+mn-lt"/>
                          <a:ea typeface="+mn-ea"/>
                          <a:cs typeface="+mn-cs"/>
                        </a:rPr>
                        <a:t>Python</a:t>
                      </a:r>
                      <a:endParaRPr lang="en-US" sz="1400" b="0" kern="1200" dirty="0">
                        <a:solidFill>
                          <a:schemeClr val="lt1"/>
                        </a:solidFill>
                        <a:effectLst/>
                        <a:latin typeface="+mn-lt"/>
                        <a:ea typeface="+mn-ea"/>
                        <a:cs typeface="+mn-cs"/>
                      </a:endParaRPr>
                    </a:p>
                    <a:p>
                      <a:r>
                        <a:rPr lang="fr-FR" sz="1400" b="0" kern="1200" dirty="0">
                          <a:solidFill>
                            <a:schemeClr val="lt1"/>
                          </a:solidFill>
                          <a:effectLst/>
                          <a:latin typeface="+mn-lt"/>
                          <a:ea typeface="+mn-ea"/>
                          <a:cs typeface="+mn-cs"/>
                        </a:rPr>
                        <a:t>Groovy</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Ruby</a:t>
                      </a:r>
                    </a:p>
                    <a:p>
                      <a:r>
                        <a:rPr lang="en-US" sz="1400" b="0" kern="1200" dirty="0">
                          <a:solidFill>
                            <a:schemeClr val="lt1"/>
                          </a:solidFill>
                          <a:effectLst/>
                          <a:latin typeface="+mn-lt"/>
                          <a:ea typeface="+mn-ea"/>
                          <a:cs typeface="+mn-cs"/>
                        </a:rPr>
                        <a:t>R</a:t>
                      </a:r>
                    </a:p>
                    <a:p>
                      <a:r>
                        <a:rPr lang="en-US" sz="1400" b="0" kern="1200" dirty="0">
                          <a:solidFill>
                            <a:schemeClr val="lt1"/>
                          </a:solidFill>
                          <a:effectLst/>
                          <a:latin typeface="+mn-lt"/>
                          <a:ea typeface="+mn-ea"/>
                          <a:cs typeface="+mn-cs"/>
                        </a:rPr>
                        <a:t>Rust</a:t>
                      </a:r>
                    </a:p>
                    <a:p>
                      <a:r>
                        <a:rPr lang="en-US" sz="1400" b="0" kern="1200" dirty="0">
                          <a:solidFill>
                            <a:schemeClr val="lt1"/>
                          </a:solidFill>
                          <a:effectLst/>
                          <a:latin typeface="+mn-lt"/>
                          <a:ea typeface="+mn-ea"/>
                          <a:cs typeface="+mn-cs"/>
                        </a:rPr>
                        <a:t>Scala</a:t>
                      </a:r>
                    </a:p>
                    <a:p>
                      <a:r>
                        <a:rPr lang="en-US" sz="1400" b="0" kern="1200" dirty="0">
                          <a:solidFill>
                            <a:schemeClr val="lt1"/>
                          </a:solidFill>
                          <a:effectLst/>
                          <a:latin typeface="+mn-lt"/>
                          <a:ea typeface="+mn-ea"/>
                          <a:cs typeface="+mn-cs"/>
                        </a:rPr>
                        <a:t>Perl</a:t>
                      </a:r>
                    </a:p>
                    <a:p>
                      <a:r>
                        <a:rPr lang="en-US" sz="1400" b="0" kern="1200" dirty="0">
                          <a:solidFill>
                            <a:schemeClr val="lt1"/>
                          </a:solidFill>
                          <a:effectLst/>
                          <a:latin typeface="+mn-lt"/>
                          <a:ea typeface="+mn-ea"/>
                          <a:cs typeface="+mn-cs"/>
                        </a:rPr>
                        <a:t>Go</a:t>
                      </a:r>
                    </a:p>
                    <a:p>
                      <a:r>
                        <a:rPr lang="en-US" sz="1400" b="0" kern="1200" dirty="0">
                          <a:solidFill>
                            <a:schemeClr val="lt1"/>
                          </a:solidFill>
                          <a:effectLst/>
                          <a:latin typeface="+mn-lt"/>
                          <a:ea typeface="+mn-ea"/>
                          <a:cs typeface="+mn-cs"/>
                        </a:rPr>
                        <a:t>Node.JS</a:t>
                      </a:r>
                    </a:p>
                    <a:p>
                      <a:r>
                        <a:rPr lang="en-US" sz="1400" b="0" kern="1200" dirty="0">
                          <a:solidFill>
                            <a:schemeClr val="lt1"/>
                          </a:solidFill>
                          <a:effectLst/>
                          <a:latin typeface="+mn-lt"/>
                          <a:ea typeface="+mn-ea"/>
                          <a:cs typeface="+mn-cs"/>
                        </a:rPr>
                        <a:t>Swift</a:t>
                      </a:r>
                    </a:p>
                    <a:p>
                      <a:endParaRPr lang="en-US" sz="1400" b="0" dirty="0"/>
                    </a:p>
                  </a:txBody>
                  <a:tcPr>
                    <a:solidFill>
                      <a:srgbClr val="00B0F0"/>
                    </a:solidFill>
                  </a:tcPr>
                </a:tc>
                <a:tc>
                  <a:txBody>
                    <a:bodyPr/>
                    <a:lstStyle/>
                    <a:p>
                      <a:r>
                        <a:rPr lang="en-US" sz="1400" b="1" kern="1200" dirty="0">
                          <a:solidFill>
                            <a:schemeClr val="lt1"/>
                          </a:solidFill>
                          <a:effectLst/>
                          <a:latin typeface="+mn-lt"/>
                          <a:ea typeface="+mn-ea"/>
                          <a:cs typeface="+mn-cs"/>
                        </a:rPr>
                        <a:t>Databases</a:t>
                      </a:r>
                    </a:p>
                    <a:p>
                      <a:r>
                        <a:rPr lang="en-US" sz="1400" b="0" kern="1200" dirty="0">
                          <a:solidFill>
                            <a:schemeClr val="lt1"/>
                          </a:solidFill>
                          <a:effectLst/>
                          <a:latin typeface="+mn-lt"/>
                          <a:ea typeface="+mn-ea"/>
                          <a:cs typeface="+mn-cs"/>
                        </a:rPr>
                        <a:t>SQL Server</a:t>
                      </a:r>
                    </a:p>
                    <a:p>
                      <a:r>
                        <a:rPr lang="en-US" sz="1400" b="0" kern="1200" dirty="0">
                          <a:solidFill>
                            <a:schemeClr val="lt1"/>
                          </a:solidFill>
                          <a:effectLst/>
                          <a:latin typeface="+mn-lt"/>
                          <a:ea typeface="+mn-ea"/>
                          <a:cs typeface="+mn-cs"/>
                        </a:rPr>
                        <a:t>MySQL</a:t>
                      </a:r>
                    </a:p>
                    <a:p>
                      <a:r>
                        <a:rPr lang="en-US" sz="1400" b="0" kern="1200" dirty="0">
                          <a:solidFill>
                            <a:schemeClr val="lt1"/>
                          </a:solidFill>
                          <a:effectLst/>
                          <a:latin typeface="+mn-lt"/>
                          <a:ea typeface="+mn-ea"/>
                          <a:cs typeface="+mn-cs"/>
                        </a:rPr>
                        <a:t>PostgreSQL</a:t>
                      </a:r>
                    </a:p>
                    <a:p>
                      <a:r>
                        <a:rPr lang="en-US" sz="1400" b="0" kern="1200" dirty="0">
                          <a:solidFill>
                            <a:schemeClr val="lt1"/>
                          </a:solidFill>
                          <a:effectLst/>
                          <a:latin typeface="+mn-lt"/>
                          <a:ea typeface="+mn-ea"/>
                          <a:cs typeface="+mn-cs"/>
                        </a:rPr>
                        <a:t>MongoDB</a:t>
                      </a:r>
                    </a:p>
                    <a:p>
                      <a:r>
                        <a:rPr lang="en-US" sz="1400" b="0" kern="1200" dirty="0">
                          <a:solidFill>
                            <a:schemeClr val="lt1"/>
                          </a:solidFill>
                          <a:effectLst/>
                          <a:latin typeface="+mn-lt"/>
                          <a:ea typeface="+mn-ea"/>
                          <a:cs typeface="+mn-cs"/>
                        </a:rPr>
                        <a:t>SQLite</a:t>
                      </a:r>
                    </a:p>
                    <a:p>
                      <a:r>
                        <a:rPr lang="en-US" sz="1400" b="0" kern="1200" dirty="0">
                          <a:solidFill>
                            <a:schemeClr val="lt1"/>
                          </a:solidFill>
                          <a:effectLst/>
                          <a:latin typeface="+mn-lt"/>
                          <a:ea typeface="+mn-ea"/>
                          <a:cs typeface="+mn-cs"/>
                        </a:rPr>
                        <a:t>Redis</a:t>
                      </a:r>
                    </a:p>
                    <a:p>
                      <a:r>
                        <a:rPr lang="en-US" sz="1400" b="0" kern="1200" dirty="0">
                          <a:solidFill>
                            <a:schemeClr val="lt1"/>
                          </a:solidFill>
                          <a:effectLst/>
                          <a:latin typeface="+mn-lt"/>
                          <a:ea typeface="+mn-ea"/>
                          <a:cs typeface="+mn-cs"/>
                        </a:rPr>
                        <a:t>Elasticsearch</a:t>
                      </a:r>
                    </a:p>
                    <a:p>
                      <a:r>
                        <a:rPr lang="en-US" sz="1400" b="0" kern="1200" dirty="0">
                          <a:solidFill>
                            <a:schemeClr val="lt1"/>
                          </a:solidFill>
                          <a:effectLst/>
                          <a:latin typeface="+mn-lt"/>
                          <a:ea typeface="+mn-ea"/>
                          <a:cs typeface="+mn-cs"/>
                        </a:rPr>
                        <a:t>Oracle</a:t>
                      </a:r>
                    </a:p>
                    <a:p>
                      <a:r>
                        <a:rPr lang="en-US" sz="1400" b="0" kern="1200" dirty="0" err="1">
                          <a:solidFill>
                            <a:schemeClr val="lt1"/>
                          </a:solidFill>
                          <a:effectLst/>
                          <a:latin typeface="+mn-lt"/>
                          <a:ea typeface="+mn-ea"/>
                          <a:cs typeface="+mn-cs"/>
                        </a:rPr>
                        <a:t>etcd</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Hadoop/HDInsight</a:t>
                      </a:r>
                    </a:p>
                    <a:p>
                      <a:r>
                        <a:rPr lang="en-US" sz="1400" b="0" kern="1200" dirty="0">
                          <a:solidFill>
                            <a:schemeClr val="lt1"/>
                          </a:solidFill>
                          <a:effectLst/>
                          <a:latin typeface="+mn-lt"/>
                          <a:ea typeface="+mn-ea"/>
                          <a:cs typeface="+mn-cs"/>
                        </a:rPr>
                        <a:t>Cloudera</a:t>
                      </a:r>
                    </a:p>
                    <a:p>
                      <a:r>
                        <a:rPr lang="en-US" sz="1400" b="0" kern="1200" dirty="0">
                          <a:solidFill>
                            <a:schemeClr val="lt1"/>
                          </a:solidFill>
                          <a:effectLst/>
                          <a:latin typeface="+mn-lt"/>
                          <a:ea typeface="+mn-ea"/>
                          <a:cs typeface="+mn-cs"/>
                        </a:rPr>
                        <a:t>Oracle Big Data</a:t>
                      </a:r>
                    </a:p>
                    <a:p>
                      <a:r>
                        <a:rPr lang="en-US" sz="1400" b="0" kern="1200" dirty="0">
                          <a:solidFill>
                            <a:schemeClr val="lt1"/>
                          </a:solidFill>
                          <a:effectLst/>
                          <a:latin typeface="+mn-lt"/>
                          <a:ea typeface="+mn-ea"/>
                          <a:cs typeface="+mn-cs"/>
                        </a:rPr>
                        <a:t>Solr</a:t>
                      </a:r>
                    </a:p>
                    <a:p>
                      <a:r>
                        <a:rPr lang="en-US" sz="1400" b="0" kern="1200" dirty="0">
                          <a:solidFill>
                            <a:schemeClr val="lt1"/>
                          </a:solidFill>
                          <a:effectLst/>
                          <a:latin typeface="+mn-lt"/>
                          <a:ea typeface="+mn-ea"/>
                          <a:cs typeface="+mn-cs"/>
                        </a:rPr>
                        <a:t>Neo4J</a:t>
                      </a:r>
                    </a:p>
                    <a:p>
                      <a:r>
                        <a:rPr lang="en-US" sz="1400" b="0" kern="1200" dirty="0">
                          <a:solidFill>
                            <a:schemeClr val="lt1"/>
                          </a:solidFill>
                          <a:effectLst/>
                          <a:latin typeface="+mn-lt"/>
                          <a:ea typeface="+mn-ea"/>
                          <a:cs typeface="+mn-cs"/>
                        </a:rPr>
                        <a:t>Memcached</a:t>
                      </a:r>
                    </a:p>
                    <a:p>
                      <a:r>
                        <a:rPr lang="en-US" sz="1400" b="0" kern="1200" dirty="0">
                          <a:solidFill>
                            <a:schemeClr val="lt1"/>
                          </a:solidFill>
                          <a:effectLst/>
                          <a:latin typeface="+mn-lt"/>
                          <a:ea typeface="+mn-ea"/>
                          <a:cs typeface="+mn-cs"/>
                        </a:rPr>
                        <a:t>Cassandra</a:t>
                      </a:r>
                    </a:p>
                    <a:p>
                      <a:r>
                        <a:rPr lang="en-US" sz="1400" b="0" kern="1200" dirty="0">
                          <a:solidFill>
                            <a:schemeClr val="lt1"/>
                          </a:solidFill>
                          <a:effectLst/>
                          <a:latin typeface="+mn-lt"/>
                          <a:ea typeface="+mn-ea"/>
                          <a:cs typeface="+mn-cs"/>
                        </a:rPr>
                        <a:t>MariaDB</a:t>
                      </a:r>
                    </a:p>
                    <a:p>
                      <a:r>
                        <a:rPr lang="en-US" sz="1400" b="0" kern="1200" dirty="0">
                          <a:solidFill>
                            <a:schemeClr val="lt1"/>
                          </a:solidFill>
                          <a:effectLst/>
                          <a:latin typeface="+mn-lt"/>
                          <a:ea typeface="+mn-ea"/>
                          <a:cs typeface="+mn-cs"/>
                        </a:rPr>
                        <a:t>CouchDB</a:t>
                      </a:r>
                    </a:p>
                    <a:p>
                      <a:r>
                        <a:rPr lang="en-US" sz="1400" b="0" kern="1200" dirty="0" err="1">
                          <a:solidFill>
                            <a:schemeClr val="lt1"/>
                          </a:solidFill>
                          <a:effectLst/>
                          <a:latin typeface="+mn-lt"/>
                          <a:ea typeface="+mn-ea"/>
                          <a:cs typeface="+mn-cs"/>
                        </a:rPr>
                        <a:t>InfluxDB</a:t>
                      </a:r>
                      <a:r>
                        <a:rPr lang="en-US" sz="1400" b="0" kern="1200" dirty="0">
                          <a:solidFill>
                            <a:schemeClr val="lt1"/>
                          </a:solidFill>
                          <a:effectLst/>
                          <a:latin typeface="+mn-lt"/>
                          <a:ea typeface="+mn-ea"/>
                          <a:cs typeface="+mn-cs"/>
                        </a:rPr>
                        <a:t> (time)</a:t>
                      </a:r>
                    </a:p>
                  </a:txBody>
                  <a:tcPr>
                    <a:solidFill>
                      <a:srgbClr val="00B0F0"/>
                    </a:solidFill>
                  </a:tcPr>
                </a:tc>
                <a:extLst>
                  <a:ext uri="{0D108BD9-81ED-4DB2-BD59-A6C34878D82A}">
                    <a16:rowId xmlns:a16="http://schemas.microsoft.com/office/drawing/2014/main" val="1460207438"/>
                  </a:ext>
                </a:extLst>
              </a:tr>
            </a:tbl>
          </a:graphicData>
        </a:graphic>
      </p:graphicFrame>
    </p:spTree>
    <p:extLst>
      <p:ext uri="{BB962C8B-B14F-4D97-AF65-F5344CB8AC3E}">
        <p14:creationId xmlns:p14="http://schemas.microsoft.com/office/powerpoint/2010/main" val="3658044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DevSecOps Product Stack (2)</a:t>
            </a:r>
            <a:endParaRPr lang="en-US" dirty="0"/>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graphicFrame>
        <p:nvGraphicFramePr>
          <p:cNvPr id="8" name="Content Placeholder 1">
            <a:extLst>
              <a:ext uri="{FF2B5EF4-FFF2-40B4-BE49-F238E27FC236}">
                <a16:creationId xmlns:a16="http://schemas.microsoft.com/office/drawing/2014/main" id="{2E4F0E99-3D32-4B27-BBFD-BEA9D7F39357}"/>
              </a:ext>
            </a:extLst>
          </p:cNvPr>
          <p:cNvGraphicFramePr>
            <a:graphicFrameLocks noGrp="1"/>
          </p:cNvGraphicFramePr>
          <p:nvPr>
            <p:ph idx="1"/>
            <p:extLst/>
          </p:nvPr>
        </p:nvGraphicFramePr>
        <p:xfrm>
          <a:off x="711621" y="1560615"/>
          <a:ext cx="10710987" cy="4369476"/>
        </p:xfrm>
        <a:graphic>
          <a:graphicData uri="http://schemas.openxmlformats.org/drawingml/2006/table">
            <a:tbl>
              <a:tblPr firstRow="1" bandRow="1">
                <a:tableStyleId>{5C22544A-7EE6-4342-B048-85BDC9FD1C3A}</a:tableStyleId>
              </a:tblPr>
              <a:tblGrid>
                <a:gridCol w="3570329">
                  <a:extLst>
                    <a:ext uri="{9D8B030D-6E8A-4147-A177-3AD203B41FA5}">
                      <a16:colId xmlns:a16="http://schemas.microsoft.com/office/drawing/2014/main" val="950898329"/>
                    </a:ext>
                  </a:extLst>
                </a:gridCol>
                <a:gridCol w="3570329">
                  <a:extLst>
                    <a:ext uri="{9D8B030D-6E8A-4147-A177-3AD203B41FA5}">
                      <a16:colId xmlns:a16="http://schemas.microsoft.com/office/drawing/2014/main" val="2818836406"/>
                    </a:ext>
                  </a:extLst>
                </a:gridCol>
                <a:gridCol w="3570329">
                  <a:extLst>
                    <a:ext uri="{9D8B030D-6E8A-4147-A177-3AD203B41FA5}">
                      <a16:colId xmlns:a16="http://schemas.microsoft.com/office/drawing/2014/main" val="285279125"/>
                    </a:ext>
                  </a:extLst>
                </a:gridCol>
              </a:tblGrid>
              <a:tr h="4369476">
                <a:tc>
                  <a:txBody>
                    <a:bodyPr/>
                    <a:lstStyle/>
                    <a:p>
                      <a:r>
                        <a:rPr lang="en-US" sz="1400" b="1" kern="1200" dirty="0">
                          <a:solidFill>
                            <a:schemeClr val="lt1"/>
                          </a:solidFill>
                          <a:effectLst/>
                          <a:latin typeface="+mn-lt"/>
                          <a:ea typeface="+mn-ea"/>
                          <a:cs typeface="+mn-cs"/>
                        </a:rPr>
                        <a:t>Message bus/Streams</a:t>
                      </a:r>
                    </a:p>
                    <a:p>
                      <a:r>
                        <a:rPr lang="en-US" sz="1400" b="0" kern="1200" dirty="0">
                          <a:solidFill>
                            <a:schemeClr val="lt1"/>
                          </a:solidFill>
                          <a:effectLst/>
                          <a:latin typeface="+mn-lt"/>
                          <a:ea typeface="+mn-ea"/>
                          <a:cs typeface="+mn-cs"/>
                        </a:rPr>
                        <a:t>Kafka</a:t>
                      </a:r>
                    </a:p>
                    <a:p>
                      <a:r>
                        <a:rPr lang="en-US" sz="1400" b="0" kern="1200" dirty="0" err="1">
                          <a:solidFill>
                            <a:schemeClr val="lt1"/>
                          </a:solidFill>
                          <a:effectLst/>
                          <a:latin typeface="+mn-lt"/>
                          <a:ea typeface="+mn-ea"/>
                          <a:cs typeface="+mn-cs"/>
                        </a:rPr>
                        <a:t>Flink</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Nats</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RabbitMQ</a:t>
                      </a:r>
                    </a:p>
                    <a:p>
                      <a:r>
                        <a:rPr lang="en-US" sz="1400" b="0" kern="1200" dirty="0">
                          <a:solidFill>
                            <a:schemeClr val="lt1"/>
                          </a:solidFill>
                          <a:effectLst/>
                          <a:latin typeface="+mn-lt"/>
                          <a:ea typeface="+mn-ea"/>
                          <a:cs typeface="+mn-cs"/>
                        </a:rPr>
                        <a:t>ActiveMQ</a:t>
                      </a:r>
                    </a:p>
                    <a:p>
                      <a:endParaRPr lang="en-US" sz="1400" b="0"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Proxy</a:t>
                      </a:r>
                    </a:p>
                    <a:p>
                      <a:r>
                        <a:rPr lang="en-US" sz="1400" b="0" kern="1200" dirty="0">
                          <a:solidFill>
                            <a:schemeClr val="lt1"/>
                          </a:solidFill>
                          <a:effectLst/>
                          <a:latin typeface="+mn-lt"/>
                          <a:ea typeface="+mn-ea"/>
                          <a:cs typeface="+mn-cs"/>
                        </a:rPr>
                        <a:t>Oauth2 proxy</a:t>
                      </a:r>
                    </a:p>
                    <a:p>
                      <a:r>
                        <a:rPr lang="en-US" sz="1400" b="0" kern="1200" dirty="0" err="1">
                          <a:solidFill>
                            <a:schemeClr val="lt1"/>
                          </a:solidFill>
                          <a:effectLst/>
                          <a:latin typeface="+mn-lt"/>
                          <a:ea typeface="+mn-ea"/>
                          <a:cs typeface="+mn-cs"/>
                        </a:rPr>
                        <a:t>nginx</a:t>
                      </a:r>
                      <a:r>
                        <a:rPr lang="en-US" sz="1400" b="0" kern="1200" dirty="0">
                          <a:solidFill>
                            <a:schemeClr val="lt1"/>
                          </a:solidFill>
                          <a:effectLst/>
                          <a:latin typeface="+mn-lt"/>
                          <a:ea typeface="+mn-ea"/>
                          <a:cs typeface="+mn-cs"/>
                        </a:rPr>
                        <a:t> </a:t>
                      </a:r>
                      <a:r>
                        <a:rPr lang="en-US" sz="1400" b="0" kern="1200" dirty="0" err="1">
                          <a:solidFill>
                            <a:schemeClr val="lt1"/>
                          </a:solidFill>
                          <a:effectLst/>
                          <a:latin typeface="+mn-lt"/>
                          <a:ea typeface="+mn-ea"/>
                          <a:cs typeface="+mn-cs"/>
                        </a:rPr>
                        <a:t>ldap</a:t>
                      </a:r>
                      <a:r>
                        <a:rPr lang="en-US" sz="1400" b="0" kern="1200" dirty="0">
                          <a:solidFill>
                            <a:schemeClr val="lt1"/>
                          </a:solidFill>
                          <a:effectLst/>
                          <a:latin typeface="+mn-lt"/>
                          <a:ea typeface="+mn-ea"/>
                          <a:cs typeface="+mn-cs"/>
                        </a:rPr>
                        <a:t> auth proxy</a:t>
                      </a:r>
                    </a:p>
                    <a:p>
                      <a:r>
                        <a:rPr lang="en-US" sz="1400" b="0" kern="1200" dirty="0" err="1">
                          <a:solidFill>
                            <a:schemeClr val="lt1"/>
                          </a:solidFill>
                          <a:effectLst/>
                          <a:latin typeface="+mn-lt"/>
                          <a:ea typeface="+mn-ea"/>
                          <a:cs typeface="+mn-cs"/>
                        </a:rPr>
                        <a:t>openldap</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HA Proxy</a:t>
                      </a:r>
                    </a:p>
                    <a:p>
                      <a:endParaRPr lang="en-US" sz="1400" b="0"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Visualization</a:t>
                      </a:r>
                    </a:p>
                    <a:p>
                      <a:r>
                        <a:rPr lang="en-US" sz="1400" b="0" kern="1200" dirty="0">
                          <a:solidFill>
                            <a:schemeClr val="lt1"/>
                          </a:solidFill>
                          <a:effectLst/>
                          <a:latin typeface="+mn-lt"/>
                          <a:ea typeface="+mn-ea"/>
                          <a:cs typeface="+mn-cs"/>
                        </a:rPr>
                        <a:t>Tableau</a:t>
                      </a:r>
                    </a:p>
                    <a:p>
                      <a:r>
                        <a:rPr lang="en-US" sz="1400" b="0" kern="1200" dirty="0">
                          <a:solidFill>
                            <a:schemeClr val="lt1"/>
                          </a:solidFill>
                          <a:effectLst/>
                          <a:latin typeface="+mn-lt"/>
                          <a:ea typeface="+mn-ea"/>
                          <a:cs typeface="+mn-cs"/>
                        </a:rPr>
                        <a:t>Kibana</a:t>
                      </a:r>
                    </a:p>
                    <a:p>
                      <a:endParaRPr lang="en-US" sz="1400" b="0" kern="1200" dirty="0">
                        <a:solidFill>
                          <a:schemeClr val="lt1"/>
                        </a:solidFill>
                        <a:effectLst/>
                        <a:latin typeface="+mn-lt"/>
                        <a:ea typeface="+mn-ea"/>
                        <a:cs typeface="+mn-cs"/>
                      </a:endParaRPr>
                    </a:p>
                    <a:p>
                      <a:endParaRPr lang="en-US" sz="1400" b="0" kern="1200" dirty="0">
                        <a:solidFill>
                          <a:schemeClr val="lt1"/>
                        </a:solidFill>
                        <a:effectLst/>
                        <a:latin typeface="+mn-lt"/>
                        <a:ea typeface="+mn-ea"/>
                        <a:cs typeface="+mn-cs"/>
                      </a:endParaRPr>
                    </a:p>
                  </a:txBody>
                  <a:tcPr>
                    <a:solidFill>
                      <a:srgbClr val="00B0F0"/>
                    </a:solidFill>
                  </a:tcPr>
                </a:tc>
                <a:tc>
                  <a:txBody>
                    <a:bodyPr/>
                    <a:lstStyle/>
                    <a:p>
                      <a:r>
                        <a:rPr lang="en-US" sz="1400" b="1" kern="1200" dirty="0">
                          <a:solidFill>
                            <a:schemeClr val="lt1"/>
                          </a:solidFill>
                          <a:effectLst/>
                          <a:latin typeface="+mn-lt"/>
                          <a:ea typeface="+mn-ea"/>
                          <a:cs typeface="+mn-cs"/>
                        </a:rPr>
                        <a:t>Logs</a:t>
                      </a:r>
                    </a:p>
                    <a:p>
                      <a:r>
                        <a:rPr lang="en-US" sz="1400" b="0" kern="1200" dirty="0">
                          <a:solidFill>
                            <a:schemeClr val="lt1"/>
                          </a:solidFill>
                          <a:effectLst/>
                          <a:latin typeface="+mn-lt"/>
                          <a:ea typeface="+mn-ea"/>
                          <a:cs typeface="+mn-cs"/>
                        </a:rPr>
                        <a:t>Logstash</a:t>
                      </a:r>
                    </a:p>
                    <a:p>
                      <a:r>
                        <a:rPr lang="en-US" sz="1400" b="0" kern="1200" dirty="0">
                          <a:solidFill>
                            <a:schemeClr val="lt1"/>
                          </a:solidFill>
                          <a:effectLst/>
                          <a:latin typeface="+mn-lt"/>
                          <a:ea typeface="+mn-ea"/>
                          <a:cs typeface="+mn-cs"/>
                        </a:rPr>
                        <a:t>Splunk Forwarder</a:t>
                      </a:r>
                    </a:p>
                    <a:p>
                      <a:r>
                        <a:rPr lang="en-US" sz="1400" b="0" kern="1200" dirty="0" err="1">
                          <a:solidFill>
                            <a:schemeClr val="lt1"/>
                          </a:solidFill>
                          <a:effectLst/>
                          <a:latin typeface="+mn-lt"/>
                          <a:ea typeface="+mn-ea"/>
                          <a:cs typeface="+mn-cs"/>
                        </a:rPr>
                        <a:t>Fluentd</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Syslogd</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Filebeat</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rsyslog</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 </a:t>
                      </a:r>
                    </a:p>
                    <a:p>
                      <a:r>
                        <a:rPr lang="en-US" sz="1400" b="1" kern="1200" dirty="0">
                          <a:solidFill>
                            <a:schemeClr val="lt1"/>
                          </a:solidFill>
                          <a:effectLst/>
                          <a:latin typeface="+mn-lt"/>
                          <a:ea typeface="+mn-ea"/>
                          <a:cs typeface="+mn-cs"/>
                        </a:rPr>
                        <a:t>Webservers</a:t>
                      </a:r>
                    </a:p>
                    <a:p>
                      <a:r>
                        <a:rPr lang="en-US" sz="1400" b="0" kern="1200" dirty="0">
                          <a:solidFill>
                            <a:schemeClr val="lt1"/>
                          </a:solidFill>
                          <a:effectLst/>
                          <a:latin typeface="+mn-lt"/>
                          <a:ea typeface="+mn-ea"/>
                          <a:cs typeface="+mn-cs"/>
                        </a:rPr>
                        <a:t>Apache2</a:t>
                      </a:r>
                    </a:p>
                    <a:p>
                      <a:r>
                        <a:rPr lang="en-US" sz="1400" b="0" kern="1200" dirty="0">
                          <a:solidFill>
                            <a:schemeClr val="lt1"/>
                          </a:solidFill>
                          <a:effectLst/>
                          <a:latin typeface="+mn-lt"/>
                          <a:ea typeface="+mn-ea"/>
                          <a:cs typeface="+mn-cs"/>
                        </a:rPr>
                        <a:t>Nginx</a:t>
                      </a:r>
                    </a:p>
                    <a:p>
                      <a:r>
                        <a:rPr lang="en-US" sz="1400" b="0" kern="1200" dirty="0">
                          <a:solidFill>
                            <a:schemeClr val="lt1"/>
                          </a:solidFill>
                          <a:effectLst/>
                          <a:latin typeface="+mn-lt"/>
                          <a:ea typeface="+mn-ea"/>
                          <a:cs typeface="+mn-cs"/>
                        </a:rPr>
                        <a:t>IIS</a:t>
                      </a:r>
                    </a:p>
                    <a:p>
                      <a:r>
                        <a:rPr lang="en-US" sz="1400" b="0" kern="1200" dirty="0" err="1">
                          <a:solidFill>
                            <a:schemeClr val="lt1"/>
                          </a:solidFill>
                          <a:effectLst/>
                          <a:latin typeface="+mn-lt"/>
                          <a:ea typeface="+mn-ea"/>
                          <a:cs typeface="+mn-cs"/>
                        </a:rPr>
                        <a:t>Lighttpd</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Tomcat</a:t>
                      </a:r>
                    </a:p>
                    <a:p>
                      <a:r>
                        <a:rPr lang="en-US" sz="1400" b="0" kern="1200" dirty="0">
                          <a:solidFill>
                            <a:schemeClr val="lt1"/>
                          </a:solidFill>
                          <a:effectLst/>
                          <a:latin typeface="+mn-lt"/>
                          <a:ea typeface="+mn-ea"/>
                          <a:cs typeface="+mn-cs"/>
                        </a:rPr>
                        <a:t>  </a:t>
                      </a:r>
                    </a:p>
                    <a:p>
                      <a:endParaRPr lang="en-US" sz="1400" b="0" dirty="0"/>
                    </a:p>
                  </a:txBody>
                  <a:tcPr>
                    <a:solidFill>
                      <a:srgbClr val="00B0F0"/>
                    </a:solidFill>
                  </a:tcPr>
                </a:tc>
                <a:tc>
                  <a:txBody>
                    <a:bodyPr/>
                    <a:lstStyle/>
                    <a:p>
                      <a:r>
                        <a:rPr lang="en-US" sz="1400" b="1" kern="1200" dirty="0">
                          <a:solidFill>
                            <a:schemeClr val="lt1"/>
                          </a:solidFill>
                          <a:effectLst/>
                          <a:latin typeface="+mn-lt"/>
                          <a:ea typeface="+mn-ea"/>
                          <a:cs typeface="+mn-cs"/>
                        </a:rPr>
                        <a:t>Docker base images OS:</a:t>
                      </a:r>
                    </a:p>
                    <a:p>
                      <a:r>
                        <a:rPr lang="en-US" sz="1400" b="0" strike="sngStrike" kern="1200" dirty="0">
                          <a:solidFill>
                            <a:schemeClr val="lt1"/>
                          </a:solidFill>
                          <a:effectLst/>
                          <a:latin typeface="+mn-lt"/>
                          <a:ea typeface="+mn-ea"/>
                          <a:cs typeface="+mn-cs"/>
                        </a:rPr>
                        <a:t>Alpine</a:t>
                      </a:r>
                    </a:p>
                    <a:p>
                      <a:r>
                        <a:rPr lang="en-US" sz="1400" b="0" strike="sngStrike" kern="1200" dirty="0" err="1">
                          <a:solidFill>
                            <a:schemeClr val="lt1"/>
                          </a:solidFill>
                          <a:effectLst/>
                          <a:latin typeface="+mn-lt"/>
                          <a:ea typeface="+mn-ea"/>
                          <a:cs typeface="+mn-cs"/>
                        </a:rPr>
                        <a:t>Busybox</a:t>
                      </a:r>
                      <a:endParaRPr lang="en-US" sz="1400" b="0" strike="sngStrike" kern="1200" dirty="0">
                        <a:solidFill>
                          <a:schemeClr val="lt1"/>
                        </a:solidFill>
                        <a:effectLst/>
                        <a:latin typeface="+mn-lt"/>
                        <a:ea typeface="+mn-ea"/>
                        <a:cs typeface="+mn-cs"/>
                      </a:endParaRPr>
                    </a:p>
                    <a:p>
                      <a:r>
                        <a:rPr lang="en-US" sz="1400" b="0" strike="sngStrike" kern="1200" dirty="0">
                          <a:solidFill>
                            <a:schemeClr val="lt1"/>
                          </a:solidFill>
                          <a:effectLst/>
                          <a:latin typeface="+mn-lt"/>
                          <a:ea typeface="+mn-ea"/>
                          <a:cs typeface="+mn-cs"/>
                        </a:rPr>
                        <a:t>Ubuntu</a:t>
                      </a:r>
                    </a:p>
                    <a:p>
                      <a:r>
                        <a:rPr lang="en-US" sz="1400" b="0" strike="sngStrike" kern="1200" dirty="0">
                          <a:solidFill>
                            <a:schemeClr val="lt1"/>
                          </a:solidFill>
                          <a:effectLst/>
                          <a:latin typeface="+mn-lt"/>
                          <a:ea typeface="+mn-ea"/>
                          <a:cs typeface="+mn-cs"/>
                        </a:rPr>
                        <a:t>Centos</a:t>
                      </a:r>
                    </a:p>
                    <a:p>
                      <a:r>
                        <a:rPr lang="en-US" sz="1400" b="0" strike="sngStrike" kern="1200" dirty="0">
                          <a:solidFill>
                            <a:schemeClr val="lt1"/>
                          </a:solidFill>
                          <a:effectLst/>
                          <a:latin typeface="+mn-lt"/>
                          <a:ea typeface="+mn-ea"/>
                          <a:cs typeface="+mn-cs"/>
                        </a:rPr>
                        <a:t>Debian</a:t>
                      </a:r>
                    </a:p>
                    <a:p>
                      <a:r>
                        <a:rPr lang="en-US" sz="1400" b="0" strike="sngStrike" kern="1200" dirty="0" smtClean="0">
                          <a:solidFill>
                            <a:schemeClr val="lt1"/>
                          </a:solidFill>
                          <a:effectLst/>
                          <a:latin typeface="+mn-lt"/>
                          <a:ea typeface="+mn-ea"/>
                          <a:cs typeface="+mn-cs"/>
                        </a:rPr>
                        <a:t>Fedora</a:t>
                      </a:r>
                    </a:p>
                    <a:p>
                      <a:r>
                        <a:rPr lang="en-US" sz="1400" b="0" kern="1200" dirty="0" smtClean="0">
                          <a:solidFill>
                            <a:schemeClr val="lt1"/>
                          </a:solidFill>
                          <a:effectLst/>
                          <a:latin typeface="+mn-lt"/>
                          <a:ea typeface="+mn-ea"/>
                          <a:cs typeface="+mn-cs"/>
                        </a:rPr>
                        <a:t>Universal Base Image</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 </a:t>
                      </a:r>
                    </a:p>
                    <a:p>
                      <a:endParaRPr lang="en-US" sz="1400" b="0" dirty="0" smtClean="0"/>
                    </a:p>
                    <a:p>
                      <a:r>
                        <a:rPr lang="en-US" sz="1400" b="1" dirty="0" err="1" smtClean="0"/>
                        <a:t>Serverless</a:t>
                      </a:r>
                      <a:endParaRPr lang="en-US" sz="1400" b="1" dirty="0" smtClean="0"/>
                    </a:p>
                    <a:p>
                      <a:r>
                        <a:rPr lang="en-US" sz="1400" b="0" u="none" dirty="0" err="1" smtClean="0"/>
                        <a:t>Knative</a:t>
                      </a:r>
                      <a:endParaRPr lang="en-US" sz="1400" b="0" u="none" dirty="0"/>
                    </a:p>
                  </a:txBody>
                  <a:tcPr>
                    <a:solidFill>
                      <a:srgbClr val="00B0F0"/>
                    </a:solidFill>
                  </a:tcPr>
                </a:tc>
                <a:extLst>
                  <a:ext uri="{0D108BD9-81ED-4DB2-BD59-A6C34878D82A}">
                    <a16:rowId xmlns:a16="http://schemas.microsoft.com/office/drawing/2014/main" val="1460207438"/>
                  </a:ext>
                </a:extLst>
              </a:tr>
            </a:tbl>
          </a:graphicData>
        </a:graphic>
      </p:graphicFrame>
    </p:spTree>
    <p:extLst>
      <p:ext uri="{BB962C8B-B14F-4D97-AF65-F5344CB8AC3E}">
        <p14:creationId xmlns:p14="http://schemas.microsoft.com/office/powerpoint/2010/main" val="2642420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DevSecOps Product Stack (3)</a:t>
            </a:r>
            <a:endParaRPr lang="en-US" dirty="0"/>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sp>
        <p:nvSpPr>
          <p:cNvPr id="3" name="Content Placeholder 2"/>
          <p:cNvSpPr>
            <a:spLocks noGrp="1"/>
          </p:cNvSpPr>
          <p:nvPr>
            <p:ph idx="1"/>
          </p:nvPr>
        </p:nvSpPr>
        <p:spPr/>
        <p:txBody>
          <a:bodyPr/>
          <a:lstStyle/>
          <a:p>
            <a:endParaRPr lang="en-US"/>
          </a:p>
        </p:txBody>
      </p:sp>
      <p:graphicFrame>
        <p:nvGraphicFramePr>
          <p:cNvPr id="6" name="Content Placeholder 1">
            <a:extLst>
              <a:ext uri="{FF2B5EF4-FFF2-40B4-BE49-F238E27FC236}">
                <a16:creationId xmlns:a16="http://schemas.microsoft.com/office/drawing/2014/main" id="{2E4F0E99-3D32-4B27-BBFD-BEA9D7F39357}"/>
              </a:ext>
            </a:extLst>
          </p:cNvPr>
          <p:cNvGraphicFramePr>
            <a:graphicFrameLocks/>
          </p:cNvGraphicFramePr>
          <p:nvPr>
            <p:extLst/>
          </p:nvPr>
        </p:nvGraphicFramePr>
        <p:xfrm>
          <a:off x="198438" y="1423406"/>
          <a:ext cx="11695112" cy="4632163"/>
        </p:xfrm>
        <a:graphic>
          <a:graphicData uri="http://schemas.openxmlformats.org/drawingml/2006/table">
            <a:tbl>
              <a:tblPr firstRow="1" bandRow="1">
                <a:tableStyleId>{5C22544A-7EE6-4342-B048-85BDC9FD1C3A}</a:tableStyleId>
              </a:tblPr>
              <a:tblGrid>
                <a:gridCol w="2923778">
                  <a:extLst>
                    <a:ext uri="{9D8B030D-6E8A-4147-A177-3AD203B41FA5}">
                      <a16:colId xmlns:a16="http://schemas.microsoft.com/office/drawing/2014/main" val="950898329"/>
                    </a:ext>
                  </a:extLst>
                </a:gridCol>
                <a:gridCol w="2923778">
                  <a:extLst>
                    <a:ext uri="{9D8B030D-6E8A-4147-A177-3AD203B41FA5}">
                      <a16:colId xmlns:a16="http://schemas.microsoft.com/office/drawing/2014/main" val="2818836406"/>
                    </a:ext>
                  </a:extLst>
                </a:gridCol>
                <a:gridCol w="2923778">
                  <a:extLst>
                    <a:ext uri="{9D8B030D-6E8A-4147-A177-3AD203B41FA5}">
                      <a16:colId xmlns:a16="http://schemas.microsoft.com/office/drawing/2014/main" val="285279125"/>
                    </a:ext>
                  </a:extLst>
                </a:gridCol>
                <a:gridCol w="2923778">
                  <a:extLst>
                    <a:ext uri="{9D8B030D-6E8A-4147-A177-3AD203B41FA5}">
                      <a16:colId xmlns:a16="http://schemas.microsoft.com/office/drawing/2014/main" val="2610674293"/>
                    </a:ext>
                  </a:extLst>
                </a:gridCol>
              </a:tblGrid>
              <a:tr h="4632163">
                <a:tc>
                  <a:txBody>
                    <a:bodyPr/>
                    <a:lstStyle/>
                    <a:p>
                      <a:r>
                        <a:rPr lang="en-US" sz="1400" b="1" kern="1200" dirty="0">
                          <a:solidFill>
                            <a:schemeClr val="lt1"/>
                          </a:solidFill>
                          <a:effectLst/>
                          <a:latin typeface="+mn-lt"/>
                          <a:ea typeface="+mn-ea"/>
                          <a:cs typeface="+mn-cs"/>
                        </a:rPr>
                        <a:t>Build </a:t>
                      </a:r>
                    </a:p>
                    <a:p>
                      <a:r>
                        <a:rPr lang="en-US" sz="1400" b="0" kern="1200" dirty="0" err="1">
                          <a:solidFill>
                            <a:schemeClr val="lt1"/>
                          </a:solidFill>
                          <a:effectLst/>
                          <a:latin typeface="+mn-lt"/>
                          <a:ea typeface="+mn-ea"/>
                          <a:cs typeface="+mn-cs"/>
                        </a:rPr>
                        <a:t>MSBuild</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CMake</a:t>
                      </a:r>
                    </a:p>
                    <a:p>
                      <a:r>
                        <a:rPr lang="en-US" sz="1400" b="0" kern="1200" dirty="0">
                          <a:solidFill>
                            <a:schemeClr val="lt1"/>
                          </a:solidFill>
                          <a:effectLst/>
                          <a:latin typeface="+mn-lt"/>
                          <a:ea typeface="+mn-ea"/>
                          <a:cs typeface="+mn-cs"/>
                        </a:rPr>
                        <a:t>Maven</a:t>
                      </a:r>
                    </a:p>
                    <a:p>
                      <a:r>
                        <a:rPr lang="en-US" sz="1400" b="0" kern="1200" dirty="0">
                          <a:solidFill>
                            <a:schemeClr val="lt1"/>
                          </a:solidFill>
                          <a:effectLst/>
                          <a:latin typeface="+mn-lt"/>
                          <a:ea typeface="+mn-ea"/>
                          <a:cs typeface="+mn-cs"/>
                        </a:rPr>
                        <a:t>Gradle</a:t>
                      </a:r>
                    </a:p>
                    <a:p>
                      <a:r>
                        <a:rPr lang="en-US" sz="1400" b="0" kern="1200" dirty="0">
                          <a:solidFill>
                            <a:schemeClr val="lt1"/>
                          </a:solidFill>
                          <a:effectLst/>
                          <a:latin typeface="+mn-lt"/>
                          <a:ea typeface="+mn-ea"/>
                          <a:cs typeface="+mn-cs"/>
                        </a:rPr>
                        <a:t>Apache Ant</a:t>
                      </a:r>
                    </a:p>
                    <a:p>
                      <a:endParaRPr lang="en-US" sz="1400" b="0"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Tests suite</a:t>
                      </a:r>
                    </a:p>
                    <a:p>
                      <a:r>
                        <a:rPr lang="en-US" sz="1400" b="0" kern="1200" dirty="0">
                          <a:solidFill>
                            <a:schemeClr val="lt1"/>
                          </a:solidFill>
                          <a:effectLst/>
                          <a:latin typeface="+mn-lt"/>
                          <a:ea typeface="+mn-ea"/>
                          <a:cs typeface="+mn-cs"/>
                        </a:rPr>
                        <a:t>Cucumber</a:t>
                      </a:r>
                    </a:p>
                    <a:p>
                      <a:r>
                        <a:rPr lang="en-US" sz="1400" b="0" kern="1200" dirty="0">
                          <a:solidFill>
                            <a:schemeClr val="lt1"/>
                          </a:solidFill>
                          <a:effectLst/>
                          <a:latin typeface="+mn-lt"/>
                          <a:ea typeface="+mn-ea"/>
                          <a:cs typeface="+mn-cs"/>
                        </a:rPr>
                        <a:t>J-Unit</a:t>
                      </a:r>
                    </a:p>
                    <a:p>
                      <a:r>
                        <a:rPr lang="en-US" sz="1400" b="0" kern="1200" dirty="0">
                          <a:solidFill>
                            <a:schemeClr val="lt1"/>
                          </a:solidFill>
                          <a:effectLst/>
                          <a:latin typeface="+mn-lt"/>
                          <a:ea typeface="+mn-ea"/>
                          <a:cs typeface="+mn-cs"/>
                        </a:rPr>
                        <a:t>Selenium</a:t>
                      </a:r>
                    </a:p>
                    <a:p>
                      <a:r>
                        <a:rPr lang="en-US" sz="1400" b="0" kern="1200" dirty="0" err="1">
                          <a:solidFill>
                            <a:schemeClr val="lt1"/>
                          </a:solidFill>
                          <a:effectLst/>
                          <a:latin typeface="+mn-lt"/>
                          <a:ea typeface="+mn-ea"/>
                          <a:cs typeface="+mn-cs"/>
                        </a:rPr>
                        <a:t>TestingWhiz</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Watir</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Sahi</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Zephyr</a:t>
                      </a:r>
                    </a:p>
                    <a:p>
                      <a:r>
                        <a:rPr lang="en-US" sz="1400" b="0" kern="1200" dirty="0">
                          <a:solidFill>
                            <a:schemeClr val="lt1"/>
                          </a:solidFill>
                          <a:effectLst/>
                          <a:latin typeface="+mn-lt"/>
                          <a:ea typeface="+mn-ea"/>
                          <a:cs typeface="+mn-cs"/>
                        </a:rPr>
                        <a:t>Vagrant</a:t>
                      </a:r>
                    </a:p>
                    <a:p>
                      <a:r>
                        <a:rPr lang="en-US" sz="1400" b="0" kern="1200" dirty="0" err="1">
                          <a:solidFill>
                            <a:schemeClr val="lt1"/>
                          </a:solidFill>
                          <a:effectLst/>
                          <a:latin typeface="+mn-lt"/>
                          <a:ea typeface="+mn-ea"/>
                          <a:cs typeface="+mn-cs"/>
                        </a:rPr>
                        <a:t>AppVerify</a:t>
                      </a:r>
                      <a:endParaRPr lang="en-US" sz="1400" b="0" kern="1200" dirty="0">
                        <a:solidFill>
                          <a:schemeClr val="lt1"/>
                        </a:solidFill>
                        <a:effectLst/>
                        <a:latin typeface="+mn-lt"/>
                        <a:ea typeface="+mn-ea"/>
                        <a:cs typeface="+mn-cs"/>
                      </a:endParaRPr>
                    </a:p>
                    <a:p>
                      <a:r>
                        <a:rPr lang="en-US" sz="1400" b="0" i="0" kern="1200" dirty="0" err="1">
                          <a:solidFill>
                            <a:schemeClr val="lt1"/>
                          </a:solidFill>
                          <a:effectLst/>
                          <a:latin typeface="+mn-lt"/>
                          <a:ea typeface="+mn-ea"/>
                          <a:cs typeface="+mn-cs"/>
                        </a:rPr>
                        <a:t>nosetests</a:t>
                      </a:r>
                      <a:r>
                        <a:rPr lang="en-US" sz="1400" b="0" i="0" kern="1200" dirty="0">
                          <a:solidFill>
                            <a:schemeClr val="lt1"/>
                          </a:solidFill>
                          <a:effectLst/>
                          <a:latin typeface="+mn-lt"/>
                          <a:ea typeface="+mn-ea"/>
                          <a:cs typeface="+mn-cs"/>
                        </a:rPr>
                        <a:t> </a:t>
                      </a:r>
                      <a:endParaRPr lang="en-US" sz="1400" b="0" i="0" kern="1200" dirty="0" smtClean="0">
                        <a:solidFill>
                          <a:schemeClr val="lt1"/>
                        </a:solidFill>
                        <a:effectLst/>
                        <a:latin typeface="+mn-lt"/>
                        <a:ea typeface="+mn-ea"/>
                        <a:cs typeface="+mn-cs"/>
                      </a:endParaRPr>
                    </a:p>
                    <a:p>
                      <a:r>
                        <a:rPr lang="fr-FR" sz="1400" b="0" i="0" kern="1200" dirty="0" err="1" smtClean="0">
                          <a:solidFill>
                            <a:schemeClr val="lt1"/>
                          </a:solidFill>
                          <a:effectLst/>
                          <a:latin typeface="+mn-lt"/>
                          <a:ea typeface="+mn-ea"/>
                          <a:cs typeface="+mn-cs"/>
                        </a:rPr>
                        <a:t>SoapUI</a:t>
                      </a:r>
                      <a:endParaRPr lang="fr-FR" sz="1400" b="0" i="0" kern="1200" dirty="0" smtClean="0">
                        <a:solidFill>
                          <a:schemeClr val="lt1"/>
                        </a:solidFill>
                        <a:effectLst/>
                        <a:latin typeface="+mn-lt"/>
                        <a:ea typeface="+mn-ea"/>
                        <a:cs typeface="+mn-cs"/>
                      </a:endParaRPr>
                    </a:p>
                    <a:p>
                      <a:r>
                        <a:rPr lang="fr-FR" sz="1400" b="0" i="0" kern="1200" dirty="0" err="1" smtClean="0">
                          <a:solidFill>
                            <a:schemeClr val="lt1"/>
                          </a:solidFill>
                          <a:effectLst/>
                          <a:latin typeface="+mn-lt"/>
                          <a:ea typeface="+mn-ea"/>
                          <a:cs typeface="+mn-cs"/>
                        </a:rPr>
                        <a:t>LeanFT</a:t>
                      </a:r>
                      <a:endParaRPr lang="en-US" sz="1400" b="0" kern="1200" dirty="0">
                        <a:solidFill>
                          <a:schemeClr val="lt1"/>
                        </a:solidFill>
                        <a:effectLst/>
                        <a:latin typeface="+mn-lt"/>
                        <a:ea typeface="+mn-ea"/>
                        <a:cs typeface="+mn-cs"/>
                      </a:endParaRPr>
                    </a:p>
                  </a:txBody>
                  <a:tcPr>
                    <a:solidFill>
                      <a:srgbClr val="00B0F0"/>
                    </a:solidFill>
                  </a:tcPr>
                </a:tc>
                <a:tc>
                  <a:txBody>
                    <a:bodyPr/>
                    <a:lstStyle/>
                    <a:p>
                      <a:r>
                        <a:rPr lang="en-US" sz="1400" b="1" dirty="0"/>
                        <a:t>Test coverage</a:t>
                      </a:r>
                    </a:p>
                    <a:p>
                      <a:r>
                        <a:rPr lang="en-US" sz="1400" b="0" dirty="0" err="1"/>
                        <a:t>JaCoCo</a:t>
                      </a:r>
                      <a:endParaRPr lang="en-US" sz="1400" b="0" dirty="0"/>
                    </a:p>
                    <a:p>
                      <a:r>
                        <a:rPr lang="en-US" sz="1400" b="0" dirty="0"/>
                        <a:t>Emma</a:t>
                      </a:r>
                    </a:p>
                    <a:p>
                      <a:r>
                        <a:rPr lang="en-US" sz="1400" b="0" dirty="0" err="1" smtClean="0"/>
                        <a:t>Cobertura</a:t>
                      </a:r>
                      <a:endParaRPr lang="en-US" sz="1400" b="0" dirty="0" smtClean="0"/>
                    </a:p>
                    <a:p>
                      <a:r>
                        <a:rPr lang="en-US" sz="1600" b="0" i="0" kern="1200" dirty="0" err="1" smtClean="0">
                          <a:solidFill>
                            <a:schemeClr val="lt1"/>
                          </a:solidFill>
                          <a:effectLst/>
                          <a:latin typeface="+mn-lt"/>
                          <a:ea typeface="+mn-ea"/>
                          <a:cs typeface="+mn-cs"/>
                        </a:rPr>
                        <a:t>codecov</a:t>
                      </a:r>
                      <a:r>
                        <a:rPr lang="en-US" sz="1600" b="0" i="0" kern="1200" dirty="0" smtClean="0">
                          <a:solidFill>
                            <a:schemeClr val="lt1"/>
                          </a:solidFill>
                          <a:effectLst/>
                          <a:latin typeface="+mn-lt"/>
                          <a:ea typeface="+mn-ea"/>
                          <a:cs typeface="+mn-cs"/>
                        </a:rPr>
                        <a:t> </a:t>
                      </a:r>
                      <a:endParaRPr lang="en-US" sz="1400" b="0" dirty="0"/>
                    </a:p>
                    <a:p>
                      <a:endParaRPr lang="en-US" sz="1400" b="1" dirty="0"/>
                    </a:p>
                    <a:p>
                      <a:r>
                        <a:rPr lang="en-US" sz="1400" b="1" dirty="0"/>
                        <a:t>CI/CD Orchestration</a:t>
                      </a:r>
                    </a:p>
                    <a:p>
                      <a:r>
                        <a:rPr lang="en-US" sz="1400" b="0" u="none" dirty="0" smtClean="0"/>
                        <a:t>Jenkins (open source)</a:t>
                      </a:r>
                    </a:p>
                    <a:p>
                      <a:r>
                        <a:rPr lang="en-US" sz="1400" b="0" u="none" dirty="0" err="1" smtClean="0"/>
                        <a:t>CloudBees</a:t>
                      </a:r>
                      <a:r>
                        <a:rPr lang="en-US" sz="1400" b="0" u="none" baseline="0" dirty="0" smtClean="0"/>
                        <a:t> Jenkins</a:t>
                      </a:r>
                      <a:endParaRPr lang="en-US" sz="1400" b="0" u="none" dirty="0" smtClean="0"/>
                    </a:p>
                    <a:p>
                      <a:r>
                        <a:rPr lang="en-US" sz="1400" b="0" kern="1200" dirty="0" err="1" smtClean="0">
                          <a:solidFill>
                            <a:schemeClr val="lt1"/>
                          </a:solidFill>
                          <a:effectLst/>
                          <a:latin typeface="+mn-lt"/>
                          <a:ea typeface="+mn-ea"/>
                          <a:cs typeface="+mn-cs"/>
                        </a:rPr>
                        <a:t>GitLab</a:t>
                      </a:r>
                      <a:endParaRPr lang="en-US" sz="1400" b="0" u="none" dirty="0" smtClean="0"/>
                    </a:p>
                    <a:p>
                      <a:endParaRPr lang="en-US" sz="1400" b="0" u="none" dirty="0" smtClean="0"/>
                    </a:p>
                    <a:p>
                      <a:r>
                        <a:rPr lang="en-US" sz="1400" b="1" dirty="0" smtClean="0"/>
                        <a:t>Jenkins plugins</a:t>
                      </a:r>
                    </a:p>
                    <a:p>
                      <a:r>
                        <a:rPr lang="en-US" sz="1400" b="0" dirty="0" smtClean="0"/>
                        <a:t>Dozens (Need to verify security).</a:t>
                      </a:r>
                      <a:endParaRPr lang="en-US" sz="1400" b="0" u="none" dirty="0"/>
                    </a:p>
                    <a:p>
                      <a:endParaRPr lang="en-US" sz="1400" b="0" dirty="0"/>
                    </a:p>
                    <a:p>
                      <a:r>
                        <a:rPr lang="en-US" sz="1400" b="1" dirty="0"/>
                        <a:t>Configuration Management / Delivery</a:t>
                      </a:r>
                    </a:p>
                    <a:p>
                      <a:r>
                        <a:rPr lang="en-US" sz="1400" b="0" dirty="0"/>
                        <a:t>Puppet</a:t>
                      </a:r>
                    </a:p>
                    <a:p>
                      <a:r>
                        <a:rPr lang="en-US" sz="1400" b="0" dirty="0"/>
                        <a:t>Chef</a:t>
                      </a:r>
                    </a:p>
                    <a:p>
                      <a:r>
                        <a:rPr lang="en-US" sz="1400" b="0" dirty="0"/>
                        <a:t>Ansible</a:t>
                      </a:r>
                    </a:p>
                    <a:p>
                      <a:r>
                        <a:rPr lang="en-US" sz="1400" b="0" dirty="0" err="1"/>
                        <a:t>Saltstack</a:t>
                      </a:r>
                      <a:endParaRPr lang="en-US" sz="1400" b="0" dirty="0"/>
                    </a:p>
                  </a:txBody>
                  <a:tcPr>
                    <a:solidFill>
                      <a:srgbClr val="00B0F0"/>
                    </a:solidFill>
                  </a:tcPr>
                </a:tc>
                <a:tc>
                  <a:txBody>
                    <a:bodyPr/>
                    <a:lstStyle/>
                    <a:p>
                      <a:r>
                        <a:rPr lang="en-US" sz="1400" b="1" dirty="0"/>
                        <a:t>Security</a:t>
                      </a:r>
                    </a:p>
                    <a:p>
                      <a:r>
                        <a:rPr lang="en-US" sz="1400" b="0" dirty="0"/>
                        <a:t>Tenable / Nessus </a:t>
                      </a:r>
                      <a:r>
                        <a:rPr lang="en-US" sz="1400" b="0" dirty="0" smtClean="0"/>
                        <a:t>Agents</a:t>
                      </a:r>
                      <a:endParaRPr lang="en-US" sz="1400" b="0" dirty="0"/>
                    </a:p>
                    <a:p>
                      <a:r>
                        <a:rPr lang="en-US" sz="1400" b="0" dirty="0"/>
                        <a:t>Fortify</a:t>
                      </a:r>
                    </a:p>
                    <a:p>
                      <a:r>
                        <a:rPr lang="en-US" sz="1400" b="0" dirty="0" err="1"/>
                        <a:t>Twistlock</a:t>
                      </a:r>
                      <a:endParaRPr lang="en-US" sz="1400" b="0" dirty="0"/>
                    </a:p>
                    <a:p>
                      <a:r>
                        <a:rPr lang="en-US" sz="1400" b="0" dirty="0"/>
                        <a:t>Aqua</a:t>
                      </a:r>
                    </a:p>
                    <a:p>
                      <a:r>
                        <a:rPr lang="en-US" sz="1400" b="0" dirty="0" err="1"/>
                        <a:t>SonarQBE</a:t>
                      </a:r>
                      <a:endParaRPr lang="en-US" sz="1400" b="0" dirty="0"/>
                    </a:p>
                    <a:p>
                      <a:r>
                        <a:rPr lang="en-US" sz="1400" b="0" dirty="0"/>
                        <a:t>Qualys</a:t>
                      </a:r>
                    </a:p>
                    <a:p>
                      <a:r>
                        <a:rPr lang="en-US" sz="1400" b="0" dirty="0" err="1"/>
                        <a:t>StackRox</a:t>
                      </a:r>
                      <a:endParaRPr lang="en-US" sz="1400" b="0" dirty="0"/>
                    </a:p>
                    <a:p>
                      <a:r>
                        <a:rPr lang="en-US" sz="1400" b="0" dirty="0" err="1"/>
                        <a:t>Aporeto</a:t>
                      </a:r>
                      <a:endParaRPr lang="en-US" sz="1400" b="0" dirty="0"/>
                    </a:p>
                    <a:p>
                      <a:r>
                        <a:rPr lang="en-US" sz="1400" b="0" dirty="0"/>
                        <a:t>Snort</a:t>
                      </a:r>
                    </a:p>
                    <a:p>
                      <a:r>
                        <a:rPr lang="en-US" sz="1400" b="0" dirty="0" smtClean="0"/>
                        <a:t>OWASP ZAP</a:t>
                      </a:r>
                      <a:endParaRPr lang="en-US" sz="1400" b="0" dirty="0"/>
                    </a:p>
                    <a:p>
                      <a:r>
                        <a:rPr lang="en-US" sz="1400" b="0" dirty="0"/>
                        <a:t>Contrast Security</a:t>
                      </a:r>
                    </a:p>
                    <a:p>
                      <a:r>
                        <a:rPr lang="en-US" sz="1400" b="0" dirty="0"/>
                        <a:t>OpenVAS</a:t>
                      </a:r>
                    </a:p>
                    <a:p>
                      <a:r>
                        <a:rPr lang="en-US" sz="1400" b="0" dirty="0"/>
                        <a:t>Metasploit</a:t>
                      </a:r>
                    </a:p>
                    <a:p>
                      <a:r>
                        <a:rPr lang="en-US" sz="1400" b="0" dirty="0" err="1"/>
                        <a:t>ThreadFix</a:t>
                      </a:r>
                      <a:endParaRPr lang="en-US" sz="1400" b="0" dirty="0"/>
                    </a:p>
                    <a:p>
                      <a:r>
                        <a:rPr lang="en-US" sz="1400" b="0" dirty="0" err="1"/>
                        <a:t>pylint</a:t>
                      </a:r>
                      <a:r>
                        <a:rPr lang="en-US" sz="1400" b="0" dirty="0"/>
                        <a:t> </a:t>
                      </a:r>
                    </a:p>
                    <a:p>
                      <a:r>
                        <a:rPr lang="en-US" sz="1400" b="0" dirty="0" err="1"/>
                        <a:t>JFrog</a:t>
                      </a:r>
                      <a:r>
                        <a:rPr lang="en-US" sz="1400" b="0" dirty="0"/>
                        <a:t> </a:t>
                      </a:r>
                      <a:r>
                        <a:rPr lang="en-US" sz="1400" b="0" dirty="0" err="1" smtClean="0"/>
                        <a:t>Xray</a:t>
                      </a:r>
                      <a:endParaRPr lang="en-US" sz="1400" b="0" dirty="0" smtClean="0"/>
                    </a:p>
                    <a:p>
                      <a:r>
                        <a:rPr lang="en-US" sz="1400" b="0" dirty="0" err="1" smtClean="0"/>
                        <a:t>OpenSCAP</a:t>
                      </a:r>
                      <a:r>
                        <a:rPr lang="en-US" sz="1400" b="0" dirty="0" smtClean="0"/>
                        <a:t> (can check against DISA</a:t>
                      </a:r>
                      <a:r>
                        <a:rPr lang="en-US" sz="1400" b="0" baseline="0" dirty="0" smtClean="0"/>
                        <a:t> STIG)</a:t>
                      </a:r>
                      <a:endParaRPr lang="en-US" sz="1400" b="0" dirty="0" smtClean="0"/>
                    </a:p>
                    <a:p>
                      <a:r>
                        <a:rPr lang="fr-FR" sz="1400" b="0" dirty="0" err="1" smtClean="0"/>
                        <a:t>OpenControl</a:t>
                      </a:r>
                      <a:r>
                        <a:rPr lang="fr-FR" sz="1400" b="0" baseline="0" dirty="0" smtClean="0"/>
                        <a:t> for compliance documentation</a:t>
                      </a:r>
                      <a:endParaRPr lang="en-US" sz="1400" b="0" dirty="0"/>
                    </a:p>
                  </a:txBody>
                  <a:tcPr>
                    <a:solidFill>
                      <a:srgbClr val="00B0F0"/>
                    </a:solidFill>
                  </a:tcPr>
                </a:tc>
                <a:tc>
                  <a:txBody>
                    <a:bodyPr/>
                    <a:lstStyle/>
                    <a:p>
                      <a:r>
                        <a:rPr lang="en-US" sz="1400" b="1" dirty="0" smtClean="0"/>
                        <a:t>Security (2)</a:t>
                      </a:r>
                    </a:p>
                    <a:p>
                      <a:r>
                        <a:rPr lang="en-US" sz="1400" b="0" dirty="0" err="1" smtClean="0"/>
                        <a:t>Snyk</a:t>
                      </a:r>
                      <a:endParaRPr lang="en-US" sz="1400" b="0" dirty="0" smtClean="0"/>
                    </a:p>
                    <a:p>
                      <a:r>
                        <a:rPr lang="en-US" sz="1400" b="0" dirty="0" smtClean="0"/>
                        <a:t>Code</a:t>
                      </a:r>
                      <a:r>
                        <a:rPr lang="en-US" sz="1400" b="0" baseline="0" dirty="0"/>
                        <a:t> </a:t>
                      </a:r>
                      <a:r>
                        <a:rPr lang="en-US" sz="1400" b="0" baseline="0" dirty="0" smtClean="0"/>
                        <a:t>Climate</a:t>
                      </a:r>
                    </a:p>
                    <a:p>
                      <a:r>
                        <a:rPr lang="en-US" sz="1400" b="0" baseline="0" dirty="0" smtClean="0"/>
                        <a:t>AJAX Spider</a:t>
                      </a:r>
                    </a:p>
                    <a:p>
                      <a:r>
                        <a:rPr lang="en-US" sz="1400" b="0" baseline="0" dirty="0" err="1" smtClean="0"/>
                        <a:t>Tanaguru</a:t>
                      </a:r>
                      <a:r>
                        <a:rPr lang="en-US" sz="1400" b="0" baseline="0" dirty="0" smtClean="0"/>
                        <a:t> (508 compliance)</a:t>
                      </a:r>
                    </a:p>
                    <a:p>
                      <a:r>
                        <a:rPr lang="en-US" sz="1400" b="0" dirty="0" err="1" smtClean="0"/>
                        <a:t>InSpec</a:t>
                      </a:r>
                      <a:r>
                        <a:rPr lang="en-US" sz="1400" b="0" dirty="0" smtClean="0"/>
                        <a:t> </a:t>
                      </a:r>
                    </a:p>
                    <a:p>
                      <a:r>
                        <a:rPr lang="en-US" sz="1400" b="0" dirty="0" smtClean="0"/>
                        <a:t>OWASP</a:t>
                      </a:r>
                      <a:r>
                        <a:rPr lang="en-US" sz="1400" b="0" baseline="0" dirty="0" smtClean="0"/>
                        <a:t> Dependency-Check</a:t>
                      </a:r>
                    </a:p>
                    <a:p>
                      <a:r>
                        <a:rPr lang="en-US" sz="1400" b="0" baseline="0" dirty="0" smtClean="0"/>
                        <a:t>Burp</a:t>
                      </a:r>
                    </a:p>
                    <a:p>
                      <a:r>
                        <a:rPr lang="en-US" sz="1400" b="0" dirty="0" smtClean="0"/>
                        <a:t>HBSS</a:t>
                      </a:r>
                    </a:p>
                    <a:p>
                      <a:r>
                        <a:rPr lang="en-US" sz="1400" b="0" dirty="0" smtClean="0"/>
                        <a:t>Anchore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smtClean="0"/>
                        <a:t>Checkmarx</a:t>
                      </a:r>
                      <a:endParaRPr lang="en-US" sz="1400" b="0" dirty="0" smtClean="0"/>
                    </a:p>
                    <a:p>
                      <a:r>
                        <a:rPr lang="en-US" sz="1400" b="0" dirty="0" smtClean="0"/>
                        <a:t>SD</a:t>
                      </a:r>
                      <a:r>
                        <a:rPr lang="en-US" sz="1400" b="0" baseline="0" dirty="0" smtClean="0"/>
                        <a:t> Elements</a:t>
                      </a:r>
                    </a:p>
                    <a:p>
                      <a:r>
                        <a:rPr lang="en-US" sz="1400" b="0" baseline="0" dirty="0" smtClean="0"/>
                        <a:t>Clair</a:t>
                      </a:r>
                    </a:p>
                    <a:p>
                      <a:r>
                        <a:rPr lang="en-US" sz="1400" b="0" baseline="0" dirty="0" smtClean="0"/>
                        <a:t>Docker Bench Security</a:t>
                      </a:r>
                    </a:p>
                    <a:p>
                      <a:r>
                        <a:rPr lang="en-US" sz="1400" b="0" baseline="0" dirty="0" smtClean="0"/>
                        <a:t>Notary</a:t>
                      </a:r>
                    </a:p>
                    <a:p>
                      <a:r>
                        <a:rPr lang="en-US" sz="1400" b="0" baseline="0" dirty="0" err="1" smtClean="0"/>
                        <a:t>Sysdig</a:t>
                      </a:r>
                      <a:endParaRPr lang="en-US" sz="1400" b="0" baseline="0" dirty="0" smtClean="0"/>
                    </a:p>
                    <a:p>
                      <a:r>
                        <a:rPr lang="en-US" sz="1400" b="0" baseline="0" dirty="0" smtClean="0"/>
                        <a:t>Layered Insight</a:t>
                      </a:r>
                    </a:p>
                    <a:p>
                      <a:r>
                        <a:rPr lang="fr-FR" sz="1400" b="0" baseline="0" dirty="0" err="1" smtClean="0"/>
                        <a:t>BlackDuck</a:t>
                      </a:r>
                      <a:endParaRPr lang="en-US" sz="1400" b="0" baseline="0" dirty="0" smtClean="0"/>
                    </a:p>
                    <a:p>
                      <a:r>
                        <a:rPr lang="en-US" sz="1400" b="0" baseline="0" dirty="0" smtClean="0"/>
                        <a:t>Nexus IQ/Lifecycle/Firewall</a:t>
                      </a:r>
                    </a:p>
                  </a:txBody>
                  <a:tcPr>
                    <a:solidFill>
                      <a:srgbClr val="00B0F0"/>
                    </a:solidFill>
                  </a:tcPr>
                </a:tc>
                <a:extLst>
                  <a:ext uri="{0D108BD9-81ED-4DB2-BD59-A6C34878D82A}">
                    <a16:rowId xmlns:a16="http://schemas.microsoft.com/office/drawing/2014/main" val="1460207438"/>
                  </a:ext>
                </a:extLst>
              </a:tr>
            </a:tbl>
          </a:graphicData>
        </a:graphic>
      </p:graphicFrame>
    </p:spTree>
    <p:extLst>
      <p:ext uri="{BB962C8B-B14F-4D97-AF65-F5344CB8AC3E}">
        <p14:creationId xmlns:p14="http://schemas.microsoft.com/office/powerpoint/2010/main" val="37358258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DevSecOps Product Stack (4)</a:t>
            </a:r>
            <a:endParaRPr lang="en-US" dirty="0"/>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graphicFrame>
        <p:nvGraphicFramePr>
          <p:cNvPr id="7" name="Content Placeholder 1">
            <a:extLst>
              <a:ext uri="{FF2B5EF4-FFF2-40B4-BE49-F238E27FC236}">
                <a16:creationId xmlns:a16="http://schemas.microsoft.com/office/drawing/2014/main" id="{2E4F0E99-3D32-4B27-BBFD-BEA9D7F39357}"/>
              </a:ext>
            </a:extLst>
          </p:cNvPr>
          <p:cNvGraphicFramePr>
            <a:graphicFrameLocks noGrp="1"/>
          </p:cNvGraphicFramePr>
          <p:nvPr>
            <p:ph idx="1"/>
            <p:extLst/>
          </p:nvPr>
        </p:nvGraphicFramePr>
        <p:xfrm>
          <a:off x="282418" y="1352086"/>
          <a:ext cx="11651439" cy="4946079"/>
        </p:xfrm>
        <a:graphic>
          <a:graphicData uri="http://schemas.openxmlformats.org/drawingml/2006/table">
            <a:tbl>
              <a:tblPr firstRow="1" bandRow="1">
                <a:tableStyleId>{5C22544A-7EE6-4342-B048-85BDC9FD1C3A}</a:tableStyleId>
              </a:tblPr>
              <a:tblGrid>
                <a:gridCol w="3883813">
                  <a:extLst>
                    <a:ext uri="{9D8B030D-6E8A-4147-A177-3AD203B41FA5}">
                      <a16:colId xmlns:a16="http://schemas.microsoft.com/office/drawing/2014/main" val="950898329"/>
                    </a:ext>
                  </a:extLst>
                </a:gridCol>
                <a:gridCol w="3883813">
                  <a:extLst>
                    <a:ext uri="{9D8B030D-6E8A-4147-A177-3AD203B41FA5}">
                      <a16:colId xmlns:a16="http://schemas.microsoft.com/office/drawing/2014/main" val="2818836406"/>
                    </a:ext>
                  </a:extLst>
                </a:gridCol>
                <a:gridCol w="3883813">
                  <a:extLst>
                    <a:ext uri="{9D8B030D-6E8A-4147-A177-3AD203B41FA5}">
                      <a16:colId xmlns:a16="http://schemas.microsoft.com/office/drawing/2014/main" val="285279125"/>
                    </a:ext>
                  </a:extLst>
                </a:gridCol>
              </a:tblGrid>
              <a:tr h="4946079">
                <a:tc>
                  <a:txBody>
                    <a:bodyPr/>
                    <a:lstStyle/>
                    <a:p>
                      <a:r>
                        <a:rPr lang="en-US" sz="1400" b="1" kern="1200" dirty="0">
                          <a:solidFill>
                            <a:schemeClr val="lt1"/>
                          </a:solidFill>
                          <a:effectLst/>
                          <a:latin typeface="+mn-lt"/>
                          <a:ea typeface="+mn-ea"/>
                          <a:cs typeface="+mn-cs"/>
                        </a:rPr>
                        <a:t>Monitoring</a:t>
                      </a:r>
                    </a:p>
                    <a:p>
                      <a:r>
                        <a:rPr lang="en-US" sz="1400" b="0" kern="1200" dirty="0" err="1">
                          <a:solidFill>
                            <a:schemeClr val="lt1"/>
                          </a:solidFill>
                          <a:effectLst/>
                          <a:latin typeface="+mn-lt"/>
                          <a:ea typeface="+mn-ea"/>
                          <a:cs typeface="+mn-cs"/>
                        </a:rPr>
                        <a:t>Sensu</a:t>
                      </a:r>
                      <a:endParaRPr lang="en-US" sz="1400" b="0" kern="1200" dirty="0">
                        <a:solidFill>
                          <a:schemeClr val="lt1"/>
                        </a:solidFill>
                        <a:effectLst/>
                        <a:latin typeface="+mn-lt"/>
                        <a:ea typeface="+mn-ea"/>
                        <a:cs typeface="+mn-cs"/>
                      </a:endParaRPr>
                    </a:p>
                    <a:p>
                      <a:r>
                        <a:rPr lang="en-US" sz="1400" b="0" kern="1200" dirty="0" smtClean="0">
                          <a:solidFill>
                            <a:schemeClr val="lt1"/>
                          </a:solidFill>
                          <a:effectLst/>
                          <a:latin typeface="+mn-lt"/>
                          <a:ea typeface="+mn-ea"/>
                          <a:cs typeface="+mn-cs"/>
                        </a:rPr>
                        <a:t>EFK </a:t>
                      </a:r>
                      <a:r>
                        <a:rPr lang="en-US" sz="1400" b="0" kern="1200" dirty="0">
                          <a:solidFill>
                            <a:schemeClr val="lt1"/>
                          </a:solidFill>
                          <a:effectLst/>
                          <a:latin typeface="+mn-lt"/>
                          <a:ea typeface="+mn-ea"/>
                          <a:cs typeface="+mn-cs"/>
                        </a:rPr>
                        <a:t>(Elasticsearch, </a:t>
                      </a:r>
                      <a:r>
                        <a:rPr lang="en-US" sz="1400" b="0" kern="1200" dirty="0" err="1" smtClean="0">
                          <a:solidFill>
                            <a:schemeClr val="lt1"/>
                          </a:solidFill>
                          <a:effectLst/>
                          <a:latin typeface="+mn-lt"/>
                          <a:ea typeface="+mn-ea"/>
                          <a:cs typeface="+mn-cs"/>
                        </a:rPr>
                        <a:t>Fluentd</a:t>
                      </a:r>
                      <a:r>
                        <a:rPr lang="en-US" sz="1400" b="0" kern="1200" dirty="0" smtClean="0">
                          <a:solidFill>
                            <a:schemeClr val="lt1"/>
                          </a:solidFill>
                          <a:effectLst/>
                          <a:latin typeface="+mn-lt"/>
                          <a:ea typeface="+mn-ea"/>
                          <a:cs typeface="+mn-cs"/>
                        </a:rPr>
                        <a:t>, </a:t>
                      </a:r>
                      <a:r>
                        <a:rPr lang="en-US" sz="1400" b="0" kern="1200" dirty="0">
                          <a:solidFill>
                            <a:schemeClr val="lt1"/>
                          </a:solidFill>
                          <a:effectLst/>
                          <a:latin typeface="+mn-lt"/>
                          <a:ea typeface="+mn-ea"/>
                          <a:cs typeface="+mn-cs"/>
                        </a:rPr>
                        <a:t>Kibana)</a:t>
                      </a:r>
                    </a:p>
                    <a:p>
                      <a:r>
                        <a:rPr lang="en-US" sz="1400" b="0" kern="1200" dirty="0">
                          <a:solidFill>
                            <a:schemeClr val="lt1"/>
                          </a:solidFill>
                          <a:effectLst/>
                          <a:latin typeface="+mn-lt"/>
                          <a:ea typeface="+mn-ea"/>
                          <a:cs typeface="+mn-cs"/>
                        </a:rPr>
                        <a:t>Splunk</a:t>
                      </a:r>
                    </a:p>
                    <a:p>
                      <a:r>
                        <a:rPr lang="en-US" sz="1400" b="0" kern="1200" dirty="0">
                          <a:solidFill>
                            <a:schemeClr val="lt1"/>
                          </a:solidFill>
                          <a:effectLst/>
                          <a:latin typeface="+mn-lt"/>
                          <a:ea typeface="+mn-ea"/>
                          <a:cs typeface="+mn-cs"/>
                        </a:rPr>
                        <a:t>Nagios</a:t>
                      </a:r>
                    </a:p>
                    <a:p>
                      <a:r>
                        <a:rPr lang="en-US" sz="1400" b="0" kern="1200" dirty="0">
                          <a:solidFill>
                            <a:schemeClr val="lt1"/>
                          </a:solidFill>
                          <a:effectLst/>
                          <a:latin typeface="+mn-lt"/>
                          <a:ea typeface="+mn-ea"/>
                          <a:cs typeface="+mn-cs"/>
                        </a:rPr>
                        <a:t>New </a:t>
                      </a:r>
                      <a:r>
                        <a:rPr lang="en-US" sz="1400" b="0" kern="1200" dirty="0" smtClean="0">
                          <a:solidFill>
                            <a:schemeClr val="lt1"/>
                          </a:solidFill>
                          <a:effectLst/>
                          <a:latin typeface="+mn-lt"/>
                          <a:ea typeface="+mn-ea"/>
                          <a:cs typeface="+mn-cs"/>
                        </a:rPr>
                        <a:t>Relic</a:t>
                      </a:r>
                    </a:p>
                    <a:p>
                      <a:r>
                        <a:rPr lang="fr-FR" sz="1400" b="0" kern="1200" dirty="0" err="1" smtClean="0">
                          <a:solidFill>
                            <a:schemeClr val="lt1"/>
                          </a:solidFill>
                          <a:effectLst/>
                          <a:latin typeface="+mn-lt"/>
                          <a:ea typeface="+mn-ea"/>
                          <a:cs typeface="+mn-cs"/>
                        </a:rPr>
                        <a:t>Sentry</a:t>
                      </a:r>
                      <a:endParaRPr lang="fr-FR" sz="1400" b="0" kern="1200" dirty="0" smtClean="0">
                        <a:solidFill>
                          <a:schemeClr val="lt1"/>
                        </a:solidFill>
                        <a:effectLst/>
                        <a:latin typeface="+mn-lt"/>
                        <a:ea typeface="+mn-ea"/>
                        <a:cs typeface="+mn-cs"/>
                      </a:endParaRPr>
                    </a:p>
                    <a:p>
                      <a:r>
                        <a:rPr lang="fr-FR" sz="1400" b="0" kern="1200" dirty="0" err="1" smtClean="0">
                          <a:solidFill>
                            <a:schemeClr val="lt1"/>
                          </a:solidFill>
                          <a:effectLst/>
                          <a:latin typeface="+mn-lt"/>
                          <a:ea typeface="+mn-ea"/>
                          <a:cs typeface="+mn-cs"/>
                        </a:rPr>
                        <a:t>Promotheus</a:t>
                      </a:r>
                      <a:endParaRPr lang="en-US" sz="1400" b="0"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kern="1200" dirty="0" smtClean="0">
                          <a:solidFill>
                            <a:schemeClr val="lt1"/>
                          </a:solidFill>
                          <a:effectLst/>
                          <a:latin typeface="+mn-lt"/>
                          <a:ea typeface="+mn-ea"/>
                          <a:cs typeface="+mn-cs"/>
                        </a:rPr>
                        <a:t>Grafana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kern="1200" dirty="0" err="1" smtClean="0">
                          <a:solidFill>
                            <a:schemeClr val="lt1"/>
                          </a:solidFill>
                          <a:effectLst/>
                          <a:latin typeface="+mn-lt"/>
                          <a:ea typeface="+mn-ea"/>
                          <a:cs typeface="+mn-cs"/>
                        </a:rPr>
                        <a:t>Kiali</a:t>
                      </a:r>
                      <a:endParaRPr lang="fr-FR" sz="1400" b="0" kern="1200" dirty="0" smtClean="0">
                        <a:solidFill>
                          <a:schemeClr val="lt1"/>
                        </a:solidFill>
                        <a:effectLst/>
                        <a:latin typeface="+mn-lt"/>
                        <a:ea typeface="+mn-ea"/>
                        <a:cs typeface="+mn-cs"/>
                      </a:endParaRPr>
                    </a:p>
                    <a:p>
                      <a:endParaRPr lang="en-US" sz="1400" b="0" kern="1200" dirty="0">
                        <a:solidFill>
                          <a:schemeClr val="lt1"/>
                        </a:solidFill>
                        <a:effectLst/>
                        <a:latin typeface="+mn-lt"/>
                        <a:ea typeface="+mn-ea"/>
                        <a:cs typeface="+mn-cs"/>
                      </a:endParaRPr>
                    </a:p>
                  </a:txBody>
                  <a:tcPr>
                    <a:solidFill>
                      <a:srgbClr val="00B0F0"/>
                    </a:solidFill>
                  </a:tcPr>
                </a:tc>
                <a:tc>
                  <a:txBody>
                    <a:bodyPr/>
                    <a:lstStyle/>
                    <a:p>
                      <a:r>
                        <a:rPr lang="en-US" sz="1400" b="1" dirty="0"/>
                        <a:t>Collaboration</a:t>
                      </a:r>
                    </a:p>
                    <a:p>
                      <a:r>
                        <a:rPr lang="en-US" sz="1400" b="0" dirty="0" err="1" smtClean="0"/>
                        <a:t>Rocket.Chat</a:t>
                      </a:r>
                      <a:endParaRPr lang="en-US" sz="1400" b="0" dirty="0" smtClean="0"/>
                    </a:p>
                    <a:p>
                      <a:r>
                        <a:rPr lang="fr-FR" sz="1400" b="0" dirty="0" err="1" smtClean="0"/>
                        <a:t>Matter.Most</a:t>
                      </a:r>
                      <a:endParaRPr lang="en-US" sz="1400" b="0" dirty="0"/>
                    </a:p>
                    <a:p>
                      <a:r>
                        <a:rPr lang="en-US" sz="1400" b="0" dirty="0" err="1" smtClean="0"/>
                        <a:t>PagerDuty</a:t>
                      </a:r>
                      <a:endParaRPr lang="en-US" sz="1400" b="0" dirty="0" smtClean="0"/>
                    </a:p>
                    <a:p>
                      <a:endParaRPr lang="en-US" sz="1400" b="0" dirty="0" smtClean="0"/>
                    </a:p>
                    <a:p>
                      <a:r>
                        <a:rPr lang="en-US" sz="1400" b="1" dirty="0" smtClean="0"/>
                        <a:t>Plan</a:t>
                      </a:r>
                      <a:endParaRPr lang="en-US" sz="1400" b="1" dirty="0"/>
                    </a:p>
                    <a:p>
                      <a:r>
                        <a:rPr lang="en-US" sz="1400" b="0" dirty="0" smtClean="0"/>
                        <a:t>Jira</a:t>
                      </a:r>
                    </a:p>
                    <a:p>
                      <a:r>
                        <a:rPr lang="en-US" sz="1400" b="0" dirty="0" smtClean="0"/>
                        <a:t>Confluence</a:t>
                      </a:r>
                      <a:endParaRPr lang="en-US" sz="1400" b="0" dirty="0"/>
                    </a:p>
                    <a:p>
                      <a:r>
                        <a:rPr lang="en-US" sz="1400" b="0" dirty="0"/>
                        <a:t>Rally</a:t>
                      </a:r>
                    </a:p>
                    <a:p>
                      <a:r>
                        <a:rPr lang="en-US" sz="1400" b="0" dirty="0" err="1" smtClean="0"/>
                        <a:t>Redmine</a:t>
                      </a:r>
                      <a:endParaRPr lang="en-US" sz="1400" b="0" dirty="0" smtClean="0"/>
                    </a:p>
                    <a:p>
                      <a:r>
                        <a:rPr lang="en-US" sz="1400" b="0" dirty="0" smtClean="0"/>
                        <a:t>Pivotal Tracker</a:t>
                      </a:r>
                      <a:endParaRPr lang="en-US" sz="1400" b="0" dirty="0"/>
                    </a:p>
                    <a:p>
                      <a:endParaRPr lang="en-US" sz="1400" b="0" dirty="0" smtClean="0"/>
                    </a:p>
                    <a:p>
                      <a:r>
                        <a:rPr lang="en-US" sz="1400" b="1" kern="1200" dirty="0" smtClean="0">
                          <a:solidFill>
                            <a:schemeClr val="lt1"/>
                          </a:solidFill>
                          <a:effectLst/>
                          <a:latin typeface="+mn-lt"/>
                          <a:ea typeface="+mn-ea"/>
                          <a:cs typeface="+mn-cs"/>
                        </a:rPr>
                        <a:t>Secrets</a:t>
                      </a:r>
                      <a:endParaRPr lang="en-US" sz="1400" b="1"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lt1"/>
                          </a:solidFill>
                          <a:effectLst/>
                          <a:latin typeface="+mn-lt"/>
                          <a:ea typeface="+mn-ea"/>
                          <a:cs typeface="+mn-cs"/>
                        </a:rPr>
                        <a:t>Kubernetes Secrets</a:t>
                      </a:r>
                    </a:p>
                    <a:p>
                      <a:r>
                        <a:rPr lang="en-US" sz="1400" b="0" kern="1200" dirty="0">
                          <a:solidFill>
                            <a:schemeClr val="lt1"/>
                          </a:solidFill>
                          <a:effectLst/>
                          <a:latin typeface="+mn-lt"/>
                          <a:ea typeface="+mn-ea"/>
                          <a:cs typeface="+mn-cs"/>
                        </a:rPr>
                        <a:t>Vault</a:t>
                      </a:r>
                    </a:p>
                    <a:p>
                      <a:r>
                        <a:rPr lang="en-US" sz="1400" b="0" dirty="0"/>
                        <a:t>Credentials (Jenkins</a:t>
                      </a:r>
                      <a:r>
                        <a:rPr lang="en-US" sz="1400" b="0" dirty="0" smtClean="0"/>
                        <a:t>)</a:t>
                      </a:r>
                    </a:p>
                    <a:p>
                      <a:r>
                        <a:rPr lang="en-US" sz="1400" b="0" dirty="0" err="1" smtClean="0"/>
                        <a:t>CryptoMove</a:t>
                      </a:r>
                      <a:endParaRPr lang="en-US" sz="1400" b="0" dirty="0" smtClean="0"/>
                    </a:p>
                    <a:p>
                      <a:endParaRPr lang="en-US" sz="1400" b="0" dirty="0" smtClean="0"/>
                    </a:p>
                    <a:p>
                      <a:r>
                        <a:rPr lang="en-US" sz="1400" b="1" dirty="0" smtClean="0"/>
                        <a:t>SSO</a:t>
                      </a:r>
                    </a:p>
                    <a:p>
                      <a:r>
                        <a:rPr lang="en-US" sz="1400" b="0" dirty="0" err="1" smtClean="0"/>
                        <a:t>Keycloak</a:t>
                      </a:r>
                      <a:endParaRPr lang="en-US" sz="1400" b="0" dirty="0"/>
                    </a:p>
                  </a:txBody>
                  <a:tcPr>
                    <a:solidFill>
                      <a:srgbClr val="00B0F0"/>
                    </a:solidFill>
                  </a:tcPr>
                </a:tc>
                <a:tc>
                  <a:txBody>
                    <a:bodyPr/>
                    <a:lstStyle/>
                    <a:p>
                      <a:r>
                        <a:rPr lang="en-US" sz="1400" b="1" dirty="0"/>
                        <a:t>Documentation</a:t>
                      </a:r>
                    </a:p>
                    <a:p>
                      <a:r>
                        <a:rPr lang="en-US" sz="1400" b="0" dirty="0"/>
                        <a:t>Javadoc</a:t>
                      </a:r>
                    </a:p>
                    <a:p>
                      <a:r>
                        <a:rPr lang="en-US" sz="1400" b="0" dirty="0" err="1"/>
                        <a:t>RDoc</a:t>
                      </a:r>
                      <a:endParaRPr lang="en-US" sz="1400" b="0" dirty="0"/>
                    </a:p>
                    <a:p>
                      <a:r>
                        <a:rPr lang="en-US" sz="1400" b="0" dirty="0"/>
                        <a:t>Sphinx</a:t>
                      </a:r>
                    </a:p>
                    <a:p>
                      <a:r>
                        <a:rPr lang="en-US" sz="1400" b="0" dirty="0" err="1"/>
                        <a:t>Doxygen</a:t>
                      </a:r>
                      <a:endParaRPr lang="en-US" sz="1400" b="0" dirty="0"/>
                    </a:p>
                    <a:p>
                      <a:r>
                        <a:rPr lang="en-US" sz="1400" b="0" dirty="0"/>
                        <a:t>Cucumber</a:t>
                      </a:r>
                    </a:p>
                    <a:p>
                      <a:r>
                        <a:rPr lang="en-US" sz="1400" b="0" dirty="0" err="1"/>
                        <a:t>phpDocumentator</a:t>
                      </a:r>
                      <a:endParaRPr lang="en-US" sz="1400" b="0" dirty="0"/>
                    </a:p>
                    <a:p>
                      <a:r>
                        <a:rPr lang="en-US" sz="1400" b="0" dirty="0" err="1"/>
                        <a:t>Pydoc</a:t>
                      </a:r>
                      <a:endParaRPr lang="en-US" sz="1400" b="0" dirty="0"/>
                    </a:p>
                    <a:p>
                      <a:endParaRPr lang="fr-FR" sz="1400" b="0" dirty="0" smtClean="0"/>
                    </a:p>
                    <a:p>
                      <a:endParaRPr lang="en-US" sz="1400" b="0" dirty="0"/>
                    </a:p>
                    <a:p>
                      <a:r>
                        <a:rPr lang="en-US" sz="1400" b="1" dirty="0"/>
                        <a:t>Performance</a:t>
                      </a:r>
                    </a:p>
                    <a:p>
                      <a:r>
                        <a:rPr lang="en-US" sz="1400" b="0" dirty="0"/>
                        <a:t>Apache AB</a:t>
                      </a:r>
                    </a:p>
                    <a:p>
                      <a:r>
                        <a:rPr lang="en-US" sz="1400" b="0" dirty="0" err="1" smtClean="0"/>
                        <a:t>Jmeter</a:t>
                      </a:r>
                      <a:endParaRPr lang="en-US" sz="1400" b="0" dirty="0" smtClean="0"/>
                    </a:p>
                    <a:p>
                      <a:r>
                        <a:rPr lang="fr-FR" sz="1400" b="0" i="0" kern="1200" dirty="0" err="1" smtClean="0">
                          <a:solidFill>
                            <a:schemeClr val="lt1"/>
                          </a:solidFill>
                          <a:effectLst/>
                          <a:latin typeface="+mn-lt"/>
                          <a:ea typeface="+mn-ea"/>
                          <a:cs typeface="+mn-cs"/>
                        </a:rPr>
                        <a:t>LoadRunner</a:t>
                      </a:r>
                      <a:endParaRPr lang="en-US" sz="1400" b="0" dirty="0"/>
                    </a:p>
                  </a:txBody>
                  <a:tcPr>
                    <a:solidFill>
                      <a:srgbClr val="00B0F0"/>
                    </a:solidFill>
                  </a:tcPr>
                </a:tc>
                <a:extLst>
                  <a:ext uri="{0D108BD9-81ED-4DB2-BD59-A6C34878D82A}">
                    <a16:rowId xmlns:a16="http://schemas.microsoft.com/office/drawing/2014/main" val="1460207438"/>
                  </a:ext>
                </a:extLst>
              </a:tr>
            </a:tbl>
          </a:graphicData>
        </a:graphic>
      </p:graphicFrame>
    </p:spTree>
    <p:extLst>
      <p:ext uri="{BB962C8B-B14F-4D97-AF65-F5344CB8AC3E}">
        <p14:creationId xmlns:p14="http://schemas.microsoft.com/office/powerpoint/2010/main" val="3455319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Problem Statement</a:t>
            </a:r>
          </a:p>
        </p:txBody>
      </p:sp>
      <p:sp>
        <p:nvSpPr>
          <p:cNvPr id="3" name="Content Placeholder 2"/>
          <p:cNvSpPr>
            <a:spLocks noGrp="1"/>
          </p:cNvSpPr>
          <p:nvPr>
            <p:ph idx="1"/>
          </p:nvPr>
        </p:nvSpPr>
        <p:spPr/>
        <p:txBody>
          <a:bodyPr/>
          <a:lstStyle/>
          <a:p>
            <a:r>
              <a:rPr lang="en-US" sz="2400" b="0" dirty="0"/>
              <a:t>The Department of Defense (DoD) is mostly still using Waterfall software methodologies with software delivery every 3 to 10 years, making it impossible to keep up with the pace of technology.</a:t>
            </a:r>
          </a:p>
          <a:p>
            <a:r>
              <a:rPr lang="en-US" sz="2400" b="0" dirty="0"/>
              <a:t>The DoD Authority to Operate (ATO) process to accredit software takes on average 8 months and is mostly manual with several testing and cybersecurity gates.</a:t>
            </a:r>
          </a:p>
          <a:p>
            <a:r>
              <a:rPr lang="en-US" sz="2400" b="0" dirty="0"/>
              <a:t>Most of the Defense Industrial Base (DIB) (the DoD contractors and developers) have not adopted an Agile and/or DevOps mindset.</a:t>
            </a:r>
          </a:p>
          <a:p>
            <a:r>
              <a:rPr lang="en-US" sz="2400" b="0" dirty="0"/>
              <a:t>Massive organization with large silos and large workforce.</a:t>
            </a:r>
          </a:p>
          <a:p>
            <a:r>
              <a:rPr lang="en-US" sz="2400" b="0" dirty="0"/>
              <a:t>Limited Talent pool, IT enterprise services, Cloud access and high speed connectivity.</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a:t>
            </a:fld>
            <a:endParaRPr lang="en-US" dirty="0">
              <a:solidFill>
                <a:schemeClr val="bg2"/>
              </a:solidFill>
            </a:endParaRPr>
          </a:p>
        </p:txBody>
      </p:sp>
    </p:spTree>
    <p:extLst>
      <p:ext uri="{BB962C8B-B14F-4D97-AF65-F5344CB8AC3E}">
        <p14:creationId xmlns:p14="http://schemas.microsoft.com/office/powerpoint/2010/main" val="4197074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to DevSecOps =&gt; Strangler Pattern</a:t>
            </a:r>
            <a:endParaRPr lang="en-US" dirty="0"/>
          </a:p>
        </p:txBody>
      </p:sp>
      <p:sp>
        <p:nvSpPr>
          <p:cNvPr id="3" name="Content Placeholder 2"/>
          <p:cNvSpPr>
            <a:spLocks noGrp="1"/>
          </p:cNvSpPr>
          <p:nvPr>
            <p:ph idx="1"/>
          </p:nvPr>
        </p:nvSpPr>
        <p:spPr/>
        <p:txBody>
          <a:bodyPr/>
          <a:lstStyle/>
          <a:p>
            <a:r>
              <a:rPr lang="en-US" sz="1600" b="0" dirty="0"/>
              <a:t>Martin Fowler describes </a:t>
            </a:r>
            <a:r>
              <a:rPr lang="en-US" sz="1600" b="0" dirty="0" smtClean="0"/>
              <a:t>the </a:t>
            </a:r>
            <a:r>
              <a:rPr lang="en-US" sz="1600" b="0" u="sng" dirty="0" smtClean="0">
                <a:hlinkClick r:id="rId2"/>
              </a:rPr>
              <a:t>Strangler Application</a:t>
            </a:r>
            <a:r>
              <a:rPr lang="en-US" sz="1600" b="0" dirty="0" smtClean="0"/>
              <a:t>: </a:t>
            </a:r>
            <a:endParaRPr lang="en-US" sz="1600" b="0" dirty="0"/>
          </a:p>
          <a:p>
            <a:pPr lvl="1"/>
            <a:r>
              <a:rPr lang="en-US" sz="1600" b="0" i="1" dirty="0"/>
              <a:t>One of the natural wonders of this area are the huge strangler vines. They seed in the upper branches of a fig tree and gradually work their way down the tree until they root in the soil. Over many years they grow into fantastic and beautiful shapes, meanwhile strangling and killing the tree that was their host.</a:t>
            </a:r>
          </a:p>
          <a:p>
            <a:r>
              <a:rPr lang="en-US" sz="1600" b="0" dirty="0"/>
              <a:t>To get there, the following steps were followed:</a:t>
            </a:r>
          </a:p>
          <a:p>
            <a:pPr lvl="1"/>
            <a:r>
              <a:rPr lang="en-US" sz="1600" b="0" dirty="0"/>
              <a:t>First, add a proxy, which sits between the legacy application and the user. Initially, this proxy doesn’t do anything but pass all traffic, unmodified, to the application.</a:t>
            </a:r>
          </a:p>
          <a:p>
            <a:pPr lvl="1"/>
            <a:r>
              <a:rPr lang="en-US" sz="1600" b="0" dirty="0"/>
              <a:t>Then, add new service (with its own database(s) and other supporting infrastructure) and link it to the proxy. Implement the first new page in this service. Then allow the proxy to serve traffic to that page (see below).</a:t>
            </a:r>
          </a:p>
          <a:p>
            <a:pPr lvl="1"/>
            <a:r>
              <a:rPr lang="en-US" sz="1600" b="0" dirty="0"/>
              <a:t>Add more pages, more functionality and potentially more services. Open up the proxy to the new pages and services. Repeat until all required functionality is handled by the new stack.</a:t>
            </a:r>
          </a:p>
          <a:p>
            <a:pPr lvl="1"/>
            <a:r>
              <a:rPr lang="en-US" sz="1600" b="0" dirty="0"/>
              <a:t>The monolith no longer serves traffic and can be switched off.</a:t>
            </a:r>
            <a:endParaRPr lang="fr-FR" sz="1600" b="0" dirty="0"/>
          </a:p>
          <a:p>
            <a:r>
              <a:rPr lang="fr-FR" sz="1800" b="0" dirty="0" err="1"/>
              <a:t>Learn</a:t>
            </a:r>
            <a:r>
              <a:rPr lang="fr-FR" sz="1800" b="0" dirty="0"/>
              <a:t> more</a:t>
            </a:r>
            <a:r>
              <a:rPr lang="fr-FR" sz="1800" b="0" dirty="0" smtClean="0"/>
              <a:t>: </a:t>
            </a:r>
            <a:r>
              <a:rPr lang="fr-FR" sz="1800" b="0" dirty="0">
                <a:hlinkClick r:id="rId3"/>
              </a:rPr>
              <a:t>https://</a:t>
            </a:r>
            <a:r>
              <a:rPr lang="fr-FR" sz="1800" b="0" dirty="0" smtClean="0">
                <a:hlinkClick r:id="rId3"/>
              </a:rPr>
              <a:t>www.ibm.com/developerworks/cloud/library/cl-strangler-application-pattern-microservices-apps-trs/index.html </a:t>
            </a:r>
            <a:r>
              <a:rPr lang="fr-FR" sz="1800" b="0" dirty="0" smtClean="0"/>
              <a:t>and</a:t>
            </a:r>
            <a:r>
              <a:rPr lang="fr-FR" sz="1800" b="0" dirty="0"/>
              <a:t> </a:t>
            </a:r>
            <a:r>
              <a:rPr lang="fr-FR" sz="1800" b="0" dirty="0">
                <a:hlinkClick r:id="rId4"/>
              </a:rPr>
              <a:t>https://www.michielrook.nl/2016/11/strangler-pattern-practice</a:t>
            </a:r>
            <a:r>
              <a:rPr lang="fr-FR" sz="1800" b="0" dirty="0" smtClean="0">
                <a:hlinkClick r:id="rId4"/>
              </a:rPr>
              <a:t>/</a:t>
            </a:r>
            <a:endParaRPr lang="fr-FR" sz="1800" b="0" dirty="0" smtClean="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30</a:t>
            </a:fld>
            <a:endParaRPr lang="en-US" dirty="0">
              <a:solidFill>
                <a:schemeClr val="bg2"/>
              </a:solidFill>
            </a:endParaRPr>
          </a:p>
        </p:txBody>
      </p:sp>
    </p:spTree>
    <p:extLst>
      <p:ext uri="{BB962C8B-B14F-4D97-AF65-F5344CB8AC3E}">
        <p14:creationId xmlns:p14="http://schemas.microsoft.com/office/powerpoint/2010/main" val="1958854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Self-Learning (1)</a:t>
            </a:r>
            <a:endParaRPr lang="en-US" dirty="0"/>
          </a:p>
        </p:txBody>
      </p:sp>
      <p:sp>
        <p:nvSpPr>
          <p:cNvPr id="3" name="Content Placeholder 2"/>
          <p:cNvSpPr>
            <a:spLocks noGrp="1"/>
          </p:cNvSpPr>
          <p:nvPr>
            <p:ph idx="1"/>
          </p:nvPr>
        </p:nvSpPr>
        <p:spPr/>
        <p:txBody>
          <a:bodyPr/>
          <a:lstStyle/>
          <a:p>
            <a:r>
              <a:rPr lang="en-US" sz="1800" b="0" u="sng" dirty="0"/>
              <a:t>Recommended Videos (Part 1)</a:t>
            </a:r>
          </a:p>
          <a:p>
            <a:pPr lvl="1"/>
            <a:r>
              <a:rPr lang="en-US" sz="1800" b="0" dirty="0"/>
              <a:t>Watch our playlists, available at different expertise levels and continuously augmented!</a:t>
            </a:r>
          </a:p>
          <a:p>
            <a:pPr lvl="1"/>
            <a:r>
              <a:rPr lang="en-US" sz="1800" b="0" dirty="0"/>
              <a:t>Kafka / KSQL (message bus, pub/sub, event driven):</a:t>
            </a:r>
          </a:p>
          <a:p>
            <a:pPr lvl="2"/>
            <a:r>
              <a:rPr lang="en-US" sz="1800" b="0" dirty="0"/>
              <a:t>Beginners: </a:t>
            </a:r>
            <a:r>
              <a:rPr lang="en-US" sz="1800" b="0" u="sng" dirty="0">
                <a:solidFill>
                  <a:schemeClr val="accent6"/>
                </a:solidFill>
                <a:hlinkClick r:id="rId2"/>
              </a:rPr>
              <a:t>https://www.youtube.com/playlist?list=PLSIv_F9TtLlzz0zt03Ludtid7icrXBesg  </a:t>
            </a:r>
            <a:endParaRPr lang="en-US" sz="1800" b="0" u="sng" dirty="0">
              <a:solidFill>
                <a:schemeClr val="accent6"/>
              </a:solidFill>
            </a:endParaRPr>
          </a:p>
          <a:p>
            <a:pPr lvl="2"/>
            <a:r>
              <a:rPr lang="en-US" sz="1800" b="0" dirty="0"/>
              <a:t>Intermediate: </a:t>
            </a:r>
            <a:r>
              <a:rPr lang="en-US" sz="1800" b="0" u="sng" dirty="0">
                <a:solidFill>
                  <a:schemeClr val="accent6"/>
                </a:solidFill>
                <a:hlinkClick r:id="rId3"/>
              </a:rPr>
              <a:t>https://www.youtube.com/playlist?list=PLSIv_F9TtLlxxXX0oCzt7laO6mD61UIQw  </a:t>
            </a:r>
            <a:endParaRPr lang="en-US" sz="1800" b="0" u="sng" dirty="0">
              <a:solidFill>
                <a:schemeClr val="accent6"/>
              </a:solidFill>
            </a:endParaRPr>
          </a:p>
          <a:p>
            <a:pPr lvl="2"/>
            <a:r>
              <a:rPr lang="en-US" sz="1800" b="0" dirty="0"/>
              <a:t>Advanced: N/A</a:t>
            </a:r>
          </a:p>
          <a:p>
            <a:pPr lvl="1"/>
            <a:r>
              <a:rPr lang="en-US" sz="1800" b="0" dirty="0"/>
              <a:t>Kubernetes</a:t>
            </a:r>
          </a:p>
          <a:p>
            <a:pPr lvl="2"/>
            <a:r>
              <a:rPr lang="en-US" sz="1800" b="0" dirty="0"/>
              <a:t>Beginners: </a:t>
            </a:r>
            <a:r>
              <a:rPr lang="en-US" sz="1800" b="0" u="sng" dirty="0">
                <a:solidFill>
                  <a:schemeClr val="accent6"/>
                </a:solidFill>
                <a:hlinkClick r:id="rId4"/>
              </a:rPr>
              <a:t>https://www.youtube.com/playlist?list=PLSIv_F9TtLlydFzQzkYYDdQK7k5cEKubQ  </a:t>
            </a:r>
            <a:endParaRPr lang="en-US" sz="1800" b="0" u="sng" dirty="0">
              <a:solidFill>
                <a:schemeClr val="accent6"/>
              </a:solidFill>
            </a:endParaRPr>
          </a:p>
          <a:p>
            <a:pPr lvl="2"/>
            <a:r>
              <a:rPr lang="en-US" sz="1800" b="0" dirty="0"/>
              <a:t>Intermediate: </a:t>
            </a:r>
            <a:r>
              <a:rPr lang="en-US" sz="1800" b="0" u="sng" dirty="0">
                <a:solidFill>
                  <a:schemeClr val="accent6"/>
                </a:solidFill>
                <a:hlinkClick r:id="rId5"/>
              </a:rPr>
              <a:t>https://www.youtube.com/playlist?list=PLSIv_F9TtLlx8dSFH_jFLK40Tt7KUXTN_</a:t>
            </a:r>
            <a:r>
              <a:rPr lang="en-US" sz="1800" b="0" dirty="0"/>
              <a:t>  </a:t>
            </a:r>
          </a:p>
          <a:p>
            <a:pPr lvl="2"/>
            <a:r>
              <a:rPr lang="en-US" sz="1800" b="0" dirty="0"/>
              <a:t>Advanced: </a:t>
            </a:r>
            <a:r>
              <a:rPr lang="en-US" sz="1800" b="0" u="sng" dirty="0">
                <a:solidFill>
                  <a:schemeClr val="accent6"/>
                </a:solidFill>
                <a:hlinkClick r:id="rId6"/>
              </a:rPr>
              <a:t>https://www.youtube.com/playlist?list=PLSIv_F9TtLlytdAJiVqbHucWOvn5LrTNW  </a:t>
            </a:r>
            <a:endParaRPr lang="en-US" sz="1800" b="0" u="sng" dirty="0">
              <a:solidFill>
                <a:schemeClr val="accent6"/>
              </a:solidFill>
            </a:endParaRPr>
          </a:p>
          <a:p>
            <a:pPr marL="0" indent="0">
              <a:buNone/>
            </a:pPr>
            <a:endParaRPr lang="en-US" sz="14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31</a:t>
            </a:fld>
            <a:endParaRPr lang="en-US" dirty="0">
              <a:solidFill>
                <a:schemeClr val="bg2"/>
              </a:solidFill>
            </a:endParaRPr>
          </a:p>
        </p:txBody>
      </p:sp>
    </p:spTree>
    <p:extLst>
      <p:ext uri="{BB962C8B-B14F-4D97-AF65-F5344CB8AC3E}">
        <p14:creationId xmlns:p14="http://schemas.microsoft.com/office/powerpoint/2010/main" val="127619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Self-Learning (2)</a:t>
            </a:r>
            <a:endParaRPr lang="en-US" dirty="0"/>
          </a:p>
        </p:txBody>
      </p:sp>
      <p:sp>
        <p:nvSpPr>
          <p:cNvPr id="3" name="Content Placeholder 2"/>
          <p:cNvSpPr>
            <a:spLocks noGrp="1"/>
          </p:cNvSpPr>
          <p:nvPr>
            <p:ph idx="1"/>
          </p:nvPr>
        </p:nvSpPr>
        <p:spPr/>
        <p:txBody>
          <a:bodyPr/>
          <a:lstStyle/>
          <a:p>
            <a:r>
              <a:rPr lang="en-US" sz="1750" b="0" u="sng" dirty="0"/>
              <a:t>Recommended Videos (Part 2)</a:t>
            </a:r>
          </a:p>
          <a:p>
            <a:pPr lvl="1"/>
            <a:r>
              <a:rPr lang="en-US" sz="1750" b="0" dirty="0"/>
              <a:t>Watch our playlists, available at different expertise levels and continuously augmented!</a:t>
            </a:r>
          </a:p>
          <a:p>
            <a:pPr lvl="1"/>
            <a:r>
              <a:rPr lang="en-US" sz="1750" b="0" dirty="0"/>
              <a:t>Service Mesh</a:t>
            </a:r>
          </a:p>
          <a:p>
            <a:pPr lvl="2"/>
            <a:r>
              <a:rPr lang="en-US" sz="1750" b="0" dirty="0"/>
              <a:t>Beginners: </a:t>
            </a:r>
            <a:r>
              <a:rPr lang="en-US" sz="1750" b="0" u="sng" dirty="0">
                <a:solidFill>
                  <a:schemeClr val="accent6"/>
                </a:solidFill>
                <a:hlinkClick r:id="rId2"/>
              </a:rPr>
              <a:t>https://www.youtube.com/playlist?list=PLSIv_F9TtLlxtC4rDIMQ8QiG5UBCjz7VH</a:t>
            </a:r>
            <a:r>
              <a:rPr lang="en-US" sz="1750" b="0" u="sng" dirty="0">
                <a:solidFill>
                  <a:schemeClr val="accent6"/>
                </a:solidFill>
              </a:rPr>
              <a:t>  </a:t>
            </a:r>
          </a:p>
          <a:p>
            <a:pPr lvl="2"/>
            <a:r>
              <a:rPr lang="en-US" sz="1750" b="0" dirty="0"/>
              <a:t>Intermediate: </a:t>
            </a:r>
            <a:r>
              <a:rPr lang="en-US" sz="1750" b="0" u="sng" dirty="0">
                <a:solidFill>
                  <a:schemeClr val="accent6"/>
                </a:solidFill>
                <a:hlinkClick r:id="rId3"/>
              </a:rPr>
              <a:t>https://www.youtube.com/playlist?list=PLSIv_F9TtLlwWK_Y_Cas8Nyw-DsdbH6vl  </a:t>
            </a:r>
            <a:endParaRPr lang="en-US" sz="1750" b="0" u="sng" dirty="0">
              <a:solidFill>
                <a:schemeClr val="accent6"/>
              </a:solidFill>
            </a:endParaRPr>
          </a:p>
          <a:p>
            <a:pPr lvl="2"/>
            <a:r>
              <a:rPr lang="en-US" sz="1750" b="0" dirty="0"/>
              <a:t>Advanced: </a:t>
            </a:r>
            <a:r>
              <a:rPr lang="en-US" sz="1750" b="0" u="sng" dirty="0">
                <a:solidFill>
                  <a:schemeClr val="accent6"/>
                </a:solidFill>
                <a:hlinkClick r:id="rId4"/>
              </a:rPr>
              <a:t>https://www.youtube.com/playlist?list=PLSIv_F9TtLlx8VW2MFONMRwS_-2rSJwdn  </a:t>
            </a:r>
            <a:endParaRPr lang="en-US" sz="1750" b="0" u="sng" dirty="0">
              <a:solidFill>
                <a:schemeClr val="accent6"/>
              </a:solidFill>
            </a:endParaRPr>
          </a:p>
          <a:p>
            <a:pPr lvl="1"/>
            <a:r>
              <a:rPr lang="en-US" sz="1750" b="0" dirty="0" err="1"/>
              <a:t>Microservices</a:t>
            </a:r>
            <a:endParaRPr lang="en-US" sz="1750" b="0" dirty="0"/>
          </a:p>
          <a:p>
            <a:pPr lvl="2"/>
            <a:r>
              <a:rPr lang="en-US" sz="1750" b="0" dirty="0"/>
              <a:t>Beginners: </a:t>
            </a:r>
            <a:r>
              <a:rPr lang="en-US" sz="1750" b="0" u="sng" dirty="0">
                <a:solidFill>
                  <a:schemeClr val="accent6"/>
                </a:solidFill>
                <a:hlinkClick r:id="rId5"/>
              </a:rPr>
              <a:t>https://www.youtube.com/playlist?list=PLSIv_F9TtLlz_U2_RaONTGYLkz0lh-A_L</a:t>
            </a:r>
            <a:r>
              <a:rPr lang="en-US" sz="1750" b="0" dirty="0"/>
              <a:t>  </a:t>
            </a:r>
          </a:p>
          <a:p>
            <a:pPr lvl="2"/>
            <a:r>
              <a:rPr lang="en-US" sz="1750" b="0" dirty="0"/>
              <a:t>Intermediate: </a:t>
            </a:r>
            <a:r>
              <a:rPr lang="en-US" sz="1750" b="0" u="sng" dirty="0">
                <a:solidFill>
                  <a:schemeClr val="accent6"/>
                </a:solidFill>
                <a:hlinkClick r:id="rId6"/>
              </a:rPr>
              <a:t>https://www.youtube.com/playlist?list=PLSIv_F9TtLlxqjuAXxoRMjvspaEE8L2cB</a:t>
            </a:r>
            <a:r>
              <a:rPr lang="en-US" sz="1750" b="0" u="sng" dirty="0">
                <a:solidFill>
                  <a:schemeClr val="accent6"/>
                </a:solidFill>
              </a:rPr>
              <a:t>  </a:t>
            </a:r>
          </a:p>
          <a:p>
            <a:pPr lvl="2"/>
            <a:r>
              <a:rPr lang="en-US" sz="1750" b="0" dirty="0"/>
              <a:t>Advanced: </a:t>
            </a:r>
            <a:r>
              <a:rPr lang="en-US" sz="1750" b="0" u="sng" dirty="0">
                <a:solidFill>
                  <a:schemeClr val="accent6"/>
                </a:solidFill>
                <a:hlinkClick r:id="rId7"/>
              </a:rPr>
              <a:t>https://www.youtube.com/playlist?list=PLSIv_F9TtLlw4CF4F4t3gVV3j0512CMsu</a:t>
            </a:r>
            <a:r>
              <a:rPr lang="en-US" sz="1750" b="0" u="sng" dirty="0">
                <a:solidFill>
                  <a:schemeClr val="accent6"/>
                </a:solidFill>
              </a:rPr>
              <a:t>  </a:t>
            </a:r>
          </a:p>
          <a:p>
            <a:endParaRPr lang="en-US" sz="1750" b="0" u="sng"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32</a:t>
            </a:fld>
            <a:endParaRPr lang="en-US" dirty="0">
              <a:solidFill>
                <a:schemeClr val="bg2"/>
              </a:solidFill>
            </a:endParaRPr>
          </a:p>
        </p:txBody>
      </p:sp>
    </p:spTree>
    <p:extLst>
      <p:ext uri="{BB962C8B-B14F-4D97-AF65-F5344CB8AC3E}">
        <p14:creationId xmlns:p14="http://schemas.microsoft.com/office/powerpoint/2010/main" val="3713847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Self-Learning (3)</a:t>
            </a:r>
            <a:endParaRPr lang="en-US" dirty="0"/>
          </a:p>
        </p:txBody>
      </p:sp>
      <p:sp>
        <p:nvSpPr>
          <p:cNvPr id="3" name="Content Placeholder 2"/>
          <p:cNvSpPr>
            <a:spLocks noGrp="1"/>
          </p:cNvSpPr>
          <p:nvPr>
            <p:ph idx="1"/>
          </p:nvPr>
        </p:nvSpPr>
        <p:spPr/>
        <p:txBody>
          <a:bodyPr/>
          <a:lstStyle/>
          <a:p>
            <a:r>
              <a:rPr lang="en-US" b="0" u="sng" dirty="0"/>
              <a:t>Recommended Books</a:t>
            </a:r>
          </a:p>
          <a:p>
            <a:pPr lvl="1"/>
            <a:r>
              <a:rPr lang="en-US" b="0" u="sng" dirty="0"/>
              <a:t>A </a:t>
            </a:r>
            <a:r>
              <a:rPr lang="en-US" b="0" u="sng" dirty="0" smtClean="0"/>
              <a:t>Seat </a:t>
            </a:r>
            <a:r>
              <a:rPr lang="en-US" b="0" u="sng" dirty="0"/>
              <a:t>at the </a:t>
            </a:r>
            <a:r>
              <a:rPr lang="en-US" b="0" u="sng" dirty="0" smtClean="0"/>
              <a:t>Table </a:t>
            </a:r>
            <a:r>
              <a:rPr lang="en-US" b="0" u="sng" dirty="0"/>
              <a:t>– by Mark Schwartz (former CIO of USCIS, leader in Agile)</a:t>
            </a:r>
          </a:p>
          <a:p>
            <a:pPr marL="457200" lvl="1" indent="0">
              <a:buNone/>
            </a:pPr>
            <a:r>
              <a:rPr lang="en-US" b="0" dirty="0"/>
              <a:t>This book is highly recommended for ALL leadership as it is not technical but focused on the challenges around business, procurement and how leadership can enable DevOps across the organization and remove impediments.</a:t>
            </a:r>
          </a:p>
          <a:p>
            <a:pPr lvl="1"/>
            <a:r>
              <a:rPr lang="en-US" b="0" dirty="0"/>
              <a:t>The Phoenix Project – by the founders of DevOps</a:t>
            </a:r>
          </a:p>
          <a:p>
            <a:pPr lvl="1"/>
            <a:r>
              <a:rPr lang="en-US" b="0" dirty="0"/>
              <a:t>The DevOps Handbook – by Gene Kim, Patrick </a:t>
            </a:r>
            <a:r>
              <a:rPr lang="en-US" b="0" dirty="0" err="1"/>
              <a:t>Debois</a:t>
            </a:r>
            <a:r>
              <a:rPr lang="en-US" b="0" dirty="0"/>
              <a:t>.</a:t>
            </a:r>
          </a:p>
          <a:p>
            <a:pPr marL="0" indent="0">
              <a:buNone/>
            </a:pPr>
            <a:r>
              <a:rPr lang="en-US" b="0" dirty="0"/>
              <a:t>For those who drive to work like me (for hours), please note that these books are available as Audiobooks.</a:t>
            </a:r>
          </a:p>
          <a:p>
            <a:endParaRPr lang="en-US" b="0" u="sng"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33</a:t>
            </a:fld>
            <a:endParaRPr lang="en-US" dirty="0">
              <a:solidFill>
                <a:schemeClr val="bg2"/>
              </a:solidFill>
            </a:endParaRPr>
          </a:p>
        </p:txBody>
      </p:sp>
    </p:spTree>
    <p:extLst>
      <p:ext uri="{BB962C8B-B14F-4D97-AF65-F5344CB8AC3E}">
        <p14:creationId xmlns:p14="http://schemas.microsoft.com/office/powerpoint/2010/main" val="1859684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688175"/>
            <a:ext cx="12192000" cy="1754326"/>
          </a:xfrm>
          <a:prstGeom prst="rect">
            <a:avLst/>
          </a:prstGeom>
          <a:noFill/>
        </p:spPr>
        <p:txBody>
          <a:bodyPr wrap="square" rtlCol="0" anchor="ctr">
            <a:spAutoFit/>
          </a:bodyPr>
          <a:lstStyle/>
          <a:p>
            <a:pPr algn="ctr"/>
            <a:r>
              <a:rPr lang="en-US" sz="5400" dirty="0" smtClean="0">
                <a:solidFill>
                  <a:schemeClr val="tx1"/>
                </a:solidFill>
                <a:latin typeface="Calibri" panose="020F0502020204030204" pitchFamily="34" charset="0"/>
                <a:ea typeface="Fira Sans" pitchFamily="50" charset="0"/>
              </a:rPr>
              <a:t>Thank You!</a:t>
            </a:r>
          </a:p>
          <a:p>
            <a:pPr algn="ctr"/>
            <a:r>
              <a:rPr lang="en-US" sz="1800" dirty="0">
                <a:solidFill>
                  <a:schemeClr val="tx1"/>
                </a:solidFill>
                <a:latin typeface="Calibri" panose="020F0502020204030204" pitchFamily="34" charset="0"/>
                <a:ea typeface="Fira Sans" pitchFamily="50" charset="0"/>
              </a:rPr>
              <a:t>Nicolas Chaillan</a:t>
            </a:r>
          </a:p>
          <a:p>
            <a:pPr algn="ctr"/>
            <a:r>
              <a:rPr lang="en-US" sz="1800" dirty="0">
                <a:solidFill>
                  <a:schemeClr val="tx1"/>
                </a:solidFill>
                <a:latin typeface="Calibri" panose="020F0502020204030204" pitchFamily="34" charset="0"/>
                <a:ea typeface="Fira Sans" pitchFamily="50" charset="0"/>
              </a:rPr>
              <a:t>Chief Software Officer, U.S. Air Force</a:t>
            </a:r>
          </a:p>
          <a:p>
            <a:pPr algn="ctr"/>
            <a:r>
              <a:rPr lang="en-US" sz="1800" dirty="0" smtClean="0">
                <a:solidFill>
                  <a:schemeClr val="tx1"/>
                </a:solidFill>
                <a:latin typeface="Calibri" panose="020F0502020204030204" pitchFamily="34" charset="0"/>
                <a:ea typeface="Fira Sans" pitchFamily="50" charset="0"/>
                <a:hlinkClick r:id="rId3"/>
              </a:rPr>
              <a:t>usaf.cso@mail.mil</a:t>
            </a:r>
            <a:r>
              <a:rPr lang="en-US" sz="1800" dirty="0" smtClean="0">
                <a:solidFill>
                  <a:schemeClr val="tx1"/>
                </a:solidFill>
                <a:latin typeface="Calibri" panose="020F0502020204030204" pitchFamily="34" charset="0"/>
                <a:ea typeface="Fira Sans" pitchFamily="50" charset="0"/>
              </a:rPr>
              <a:t>  </a:t>
            </a:r>
            <a:endParaRPr lang="en-US" sz="5400" dirty="0">
              <a:solidFill>
                <a:schemeClr val="tx1"/>
              </a:solidFill>
              <a:latin typeface="Calibri" panose="020F0502020204030204" pitchFamily="34" charset="0"/>
              <a:ea typeface="Fira Sans" pitchFamily="50" charset="0"/>
            </a:endParaRPr>
          </a:p>
        </p:txBody>
      </p:sp>
      <p:sp>
        <p:nvSpPr>
          <p:cNvPr id="6" name="TextBox 5"/>
          <p:cNvSpPr txBox="1"/>
          <p:nvPr/>
        </p:nvSpPr>
        <p:spPr>
          <a:xfrm>
            <a:off x="323506" y="5887963"/>
            <a:ext cx="3871976" cy="307777"/>
          </a:xfrm>
          <a:prstGeom prst="rect">
            <a:avLst/>
          </a:prstGeom>
          <a:noFill/>
        </p:spPr>
        <p:txBody>
          <a:bodyPr wrap="square" rtlCol="0">
            <a:spAutoFit/>
          </a:bodyPr>
          <a:lstStyle/>
          <a:p>
            <a:pPr>
              <a:lnSpc>
                <a:spcPct val="100000"/>
              </a:lnSpc>
              <a:spcBef>
                <a:spcPct val="0"/>
              </a:spcBef>
              <a:buFontTx/>
              <a:buNone/>
            </a:pPr>
            <a:endParaRPr lang="en-US" altLang="en-US" sz="1400" dirty="0">
              <a:solidFill>
                <a:schemeClr val="bg1"/>
              </a:solidFill>
              <a:latin typeface="Calibri" panose="020F0502020204030204" pitchFamily="34" charset="0"/>
              <a:ea typeface="Fira Sans" panose="020B0503050000020004" pitchFamily="34" charset="0"/>
            </a:endParaRPr>
          </a:p>
        </p:txBody>
      </p:sp>
      <p:pic>
        <p:nvPicPr>
          <p:cNvPr id="5" name="Picture 8" descr="Image result for dod logo">
            <a:extLst>
              <a:ext uri="{FF2B5EF4-FFF2-40B4-BE49-F238E27FC236}">
                <a16:creationId xmlns:a16="http://schemas.microsoft.com/office/drawing/2014/main" id="{9038655C-E4D6-45E9-A94B-BA9559BA11E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67699" y="1616075"/>
            <a:ext cx="2656602" cy="265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443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659802"/>
            <a:ext cx="12192000" cy="923330"/>
          </a:xfrm>
          <a:prstGeom prst="rect">
            <a:avLst/>
          </a:prstGeom>
          <a:noFill/>
        </p:spPr>
        <p:txBody>
          <a:bodyPr wrap="square" rtlCol="0" anchor="ctr">
            <a:spAutoFit/>
          </a:bodyPr>
          <a:lstStyle/>
          <a:p>
            <a:pPr algn="ctr"/>
            <a:r>
              <a:rPr lang="en-US" sz="5400" dirty="0" smtClean="0">
                <a:solidFill>
                  <a:schemeClr val="tx1"/>
                </a:solidFill>
                <a:latin typeface="Calibri" panose="020F0502020204030204" pitchFamily="34" charset="0"/>
                <a:ea typeface="Fira Sans" pitchFamily="50" charset="0"/>
              </a:rPr>
              <a:t>Backup Slides</a:t>
            </a:r>
            <a:endParaRPr lang="en-US" sz="5400" dirty="0">
              <a:solidFill>
                <a:schemeClr val="tx1"/>
              </a:solidFill>
              <a:latin typeface="Calibri" panose="020F0502020204030204" pitchFamily="34" charset="0"/>
              <a:ea typeface="Fira Sans" pitchFamily="50" charset="0"/>
            </a:endParaRPr>
          </a:p>
        </p:txBody>
      </p:sp>
      <p:sp>
        <p:nvSpPr>
          <p:cNvPr id="6" name="TextBox 5"/>
          <p:cNvSpPr txBox="1"/>
          <p:nvPr/>
        </p:nvSpPr>
        <p:spPr>
          <a:xfrm>
            <a:off x="323506" y="5887963"/>
            <a:ext cx="3871976" cy="307777"/>
          </a:xfrm>
          <a:prstGeom prst="rect">
            <a:avLst/>
          </a:prstGeom>
          <a:noFill/>
        </p:spPr>
        <p:txBody>
          <a:bodyPr wrap="square" rtlCol="0">
            <a:spAutoFit/>
          </a:bodyPr>
          <a:lstStyle/>
          <a:p>
            <a:pPr>
              <a:lnSpc>
                <a:spcPct val="100000"/>
              </a:lnSpc>
              <a:spcBef>
                <a:spcPct val="0"/>
              </a:spcBef>
              <a:buFontTx/>
              <a:buNone/>
            </a:pPr>
            <a:endParaRPr lang="en-US" altLang="en-US" sz="1400" dirty="0">
              <a:solidFill>
                <a:schemeClr val="bg1"/>
              </a:solidFill>
              <a:latin typeface="Calibri" panose="020F0502020204030204" pitchFamily="34" charset="0"/>
              <a:ea typeface="Fira Sans" panose="020B0503050000020004" pitchFamily="34" charset="0"/>
            </a:endParaRPr>
          </a:p>
        </p:txBody>
      </p:sp>
      <p:pic>
        <p:nvPicPr>
          <p:cNvPr id="5" name="Picture 8" descr="Image result for dod logo">
            <a:extLst>
              <a:ext uri="{FF2B5EF4-FFF2-40B4-BE49-F238E27FC236}">
                <a16:creationId xmlns:a16="http://schemas.microsoft.com/office/drawing/2014/main" id="{046856C6-58F6-4D76-827B-CA51465BCDB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85746" y="1839295"/>
            <a:ext cx="2820507" cy="282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030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Nicolas Chaillan - Presenter</a:t>
            </a:r>
            <a:endParaRPr lang="en-US" dirty="0"/>
          </a:p>
        </p:txBody>
      </p:sp>
      <p:sp>
        <p:nvSpPr>
          <p:cNvPr id="3" name="Content Placeholder 2"/>
          <p:cNvSpPr>
            <a:spLocks noGrp="1"/>
          </p:cNvSpPr>
          <p:nvPr>
            <p:ph idx="1"/>
          </p:nvPr>
        </p:nvSpPr>
        <p:spPr>
          <a:xfrm>
            <a:off x="3282134" y="1500186"/>
            <a:ext cx="6160632" cy="4743450"/>
          </a:xfrm>
        </p:spPr>
        <p:txBody>
          <a:bodyPr/>
          <a:lstStyle/>
          <a:p>
            <a:r>
              <a:rPr lang="en-US" sz="1400" dirty="0">
                <a:ea typeface="Fira Sans" panose="020B0503050000020004" pitchFamily="34" charset="0"/>
                <a:cs typeface="Lato Light" panose="020F0302020204030203" pitchFamily="34" charset="0"/>
                <a:sym typeface="Lato Light" panose="020F0302020204030203" pitchFamily="34" charset="0"/>
              </a:rPr>
              <a:t>Nicolas M. Chaillan is the Chief Software Officer at the U.S. Air Force and the Co-Lead for the DoD Enterprise DevSecOps Initiative. </a:t>
            </a:r>
          </a:p>
          <a:p>
            <a:r>
              <a:rPr lang="en-US" sz="1400" dirty="0">
                <a:ea typeface="Fira Sans" panose="020B0503050000020004" pitchFamily="34" charset="0"/>
                <a:cs typeface="Lato Light" panose="020F0302020204030203" pitchFamily="34" charset="0"/>
                <a:sym typeface="Lato Light" panose="020F0302020204030203" pitchFamily="34" charset="0"/>
              </a:rPr>
              <a:t>He is the former Special Advisor for Cloud Security and DevSecOps at OSD, A&amp;S</a:t>
            </a:r>
            <a:r>
              <a:rPr lang="en-US" sz="1400" dirty="0" smtClean="0">
                <a:ea typeface="Fira Sans" panose="020B0503050000020004" pitchFamily="34" charset="0"/>
                <a:cs typeface="Lato Light" panose="020F0302020204030203" pitchFamily="34" charset="0"/>
                <a:sym typeface="Lato Light" panose="020F0302020204030203" pitchFamily="34" charset="0"/>
              </a:rPr>
              <a:t>.</a:t>
            </a:r>
            <a:endParaRPr lang="en-US" sz="1400" dirty="0">
              <a:ea typeface="Fira Sans" panose="020B0503050000020004" pitchFamily="34" charset="0"/>
              <a:cs typeface="Lato Light" panose="020F0302020204030203" pitchFamily="34" charset="0"/>
              <a:sym typeface="Lato Light" panose="020F0302020204030203" pitchFamily="34" charset="0"/>
            </a:endParaRPr>
          </a:p>
          <a:p>
            <a:r>
              <a:rPr lang="en-US" sz="1400" dirty="0">
                <a:ea typeface="Fira Sans" panose="020B0503050000020004" pitchFamily="34" charset="0"/>
                <a:cs typeface="Lato Light" panose="020F0302020204030203" pitchFamily="34" charset="0"/>
                <a:sym typeface="Lato Light" panose="020F0302020204030203" pitchFamily="34" charset="0"/>
              </a:rPr>
              <a:t>He was the Special Advisor for Cybersecurity at the Department of Homeland Security and the Chief Architect for Cyber.gov, the new robust, innovative and holistic .</a:t>
            </a:r>
            <a:r>
              <a:rPr lang="en-US" sz="1400" dirty="0" err="1">
                <a:ea typeface="Fira Sans" panose="020B0503050000020004" pitchFamily="34" charset="0"/>
                <a:cs typeface="Lato Light" panose="020F0302020204030203" pitchFamily="34" charset="0"/>
                <a:sym typeface="Lato Light" panose="020F0302020204030203" pitchFamily="34" charset="0"/>
              </a:rPr>
              <a:t>Gov</a:t>
            </a:r>
            <a:r>
              <a:rPr lang="en-US" sz="1400" dirty="0">
                <a:ea typeface="Fira Sans" panose="020B0503050000020004" pitchFamily="34" charset="0"/>
                <a:cs typeface="Lato Light" panose="020F0302020204030203" pitchFamily="34" charset="0"/>
                <a:sym typeface="Lato Light" panose="020F0302020204030203" pitchFamily="34" charset="0"/>
              </a:rPr>
              <a:t> cyber security architecture for all .</a:t>
            </a:r>
            <a:r>
              <a:rPr lang="en-US" sz="1400" dirty="0" err="1">
                <a:ea typeface="Fira Sans" panose="020B0503050000020004" pitchFamily="34" charset="0"/>
                <a:cs typeface="Lato Light" panose="020F0302020204030203" pitchFamily="34" charset="0"/>
                <a:sym typeface="Lato Light" panose="020F0302020204030203" pitchFamily="34" charset="0"/>
              </a:rPr>
              <a:t>gov</a:t>
            </a:r>
            <a:r>
              <a:rPr lang="en-US" sz="1400" dirty="0">
                <a:ea typeface="Fira Sans" panose="020B0503050000020004" pitchFamily="34" charset="0"/>
                <a:cs typeface="Lato Light" panose="020F0302020204030203" pitchFamily="34" charset="0"/>
                <a:sym typeface="Lato Light" panose="020F0302020204030203" pitchFamily="34" charset="0"/>
              </a:rPr>
              <a:t> agencies</a:t>
            </a:r>
            <a:r>
              <a:rPr lang="en-US" sz="1400" dirty="0" smtClean="0">
                <a:ea typeface="Fira Sans" panose="020B0503050000020004" pitchFamily="34" charset="0"/>
                <a:cs typeface="Lato Light" panose="020F0302020204030203" pitchFamily="34" charset="0"/>
                <a:sym typeface="Lato Light" panose="020F0302020204030203" pitchFamily="34" charset="0"/>
              </a:rPr>
              <a:t>.</a:t>
            </a:r>
            <a:endParaRPr lang="en-US" sz="1400" dirty="0">
              <a:ea typeface="Fira Sans" panose="020B0503050000020004" pitchFamily="34" charset="0"/>
              <a:cs typeface="Lato Light" panose="020F0302020204030203" pitchFamily="34" charset="0"/>
              <a:sym typeface="Lato Light" panose="020F0302020204030203" pitchFamily="34" charset="0"/>
            </a:endParaRPr>
          </a:p>
          <a:p>
            <a:r>
              <a:rPr lang="en-US" sz="1400" dirty="0">
                <a:ea typeface="Fira Sans" panose="020B0503050000020004" pitchFamily="34" charset="0"/>
                <a:cs typeface="Lato Light" panose="020F0302020204030203" pitchFamily="34" charset="0"/>
                <a:sym typeface="Lato Light" panose="020F0302020204030203" pitchFamily="34" charset="0"/>
              </a:rPr>
              <a:t>Chaillan is a technology entrepreneur, software developer, cyber expert and inventor. He is recognized as one of France’s youngest entrepreneurs after </a:t>
            </a:r>
            <a:r>
              <a:rPr lang="en-US" sz="1400" dirty="0" smtClean="0">
                <a:ea typeface="Fira Sans" panose="020B0503050000020004" pitchFamily="34" charset="0"/>
                <a:cs typeface="Lato Light" panose="020F0302020204030203" pitchFamily="34" charset="0"/>
                <a:sym typeface="Lato Light" panose="020F0302020204030203" pitchFamily="34" charset="0"/>
              </a:rPr>
              <a:t>founding his first company at </a:t>
            </a:r>
            <a:r>
              <a:rPr lang="en-US" sz="1400" dirty="0">
                <a:ea typeface="Fira Sans" panose="020B0503050000020004" pitchFamily="34" charset="0"/>
                <a:cs typeface="Lato Light" panose="020F0302020204030203" pitchFamily="34" charset="0"/>
                <a:sym typeface="Lato Light" panose="020F0302020204030203" pitchFamily="34" charset="0"/>
              </a:rPr>
              <a:t>15 years of age</a:t>
            </a:r>
            <a:r>
              <a:rPr lang="en-US" sz="1400" dirty="0" smtClean="0">
                <a:ea typeface="Fira Sans" panose="020B0503050000020004" pitchFamily="34" charset="0"/>
                <a:cs typeface="Lato Light" panose="020F0302020204030203" pitchFamily="34" charset="0"/>
                <a:sym typeface="Lato Light" panose="020F0302020204030203" pitchFamily="34" charset="0"/>
              </a:rPr>
              <a:t>.</a:t>
            </a:r>
            <a:endParaRPr lang="en-US" sz="1400" dirty="0">
              <a:ea typeface="Fira Sans" panose="020B0503050000020004" pitchFamily="34" charset="0"/>
              <a:cs typeface="Lato Light" panose="020F0302020204030203" pitchFamily="34" charset="0"/>
              <a:sym typeface="Lato Light" panose="020F0302020204030203" pitchFamily="34" charset="0"/>
            </a:endParaRPr>
          </a:p>
          <a:p>
            <a:r>
              <a:rPr lang="en-US" sz="1400" dirty="0">
                <a:ea typeface="Fira Sans" panose="020B0503050000020004" pitchFamily="34" charset="0"/>
                <a:cs typeface="Lato Light" panose="020F0302020204030203" pitchFamily="34" charset="0"/>
                <a:sym typeface="Lato Light" panose="020F0302020204030203" pitchFamily="34" charset="0"/>
              </a:rPr>
              <a:t>With 19 years of international tech, entrepreneurial and management experience, Chaillan is the founder of more than 12 companies, including AFTER-MOUSE.COM, Prevent-Breach, anyGuest.com, and more</a:t>
            </a:r>
            <a:r>
              <a:rPr lang="en-US" sz="1400" dirty="0" smtClean="0">
                <a:ea typeface="Fira Sans" panose="020B0503050000020004" pitchFamily="34" charset="0"/>
                <a:cs typeface="Lato Light" panose="020F0302020204030203" pitchFamily="34" charset="0"/>
                <a:sym typeface="Lato Light" panose="020F0302020204030203" pitchFamily="34" charset="0"/>
              </a:rPr>
              <a:t>.</a:t>
            </a:r>
            <a:endParaRPr lang="en-US" sz="1400" dirty="0">
              <a:ea typeface="Fira Sans" panose="020B0503050000020004" pitchFamily="34" charset="0"/>
              <a:cs typeface="Lato Light" panose="020F0302020204030203" pitchFamily="34" charset="0"/>
              <a:sym typeface="Lato Light" panose="020F0302020204030203" pitchFamily="34" charset="0"/>
            </a:endParaRPr>
          </a:p>
          <a:p>
            <a:r>
              <a:rPr lang="en-US" sz="1400" dirty="0">
                <a:ea typeface="Fira Sans" panose="020B0503050000020004" pitchFamily="34" charset="0"/>
                <a:cs typeface="Lato Light" panose="020F0302020204030203" pitchFamily="34" charset="0"/>
                <a:sym typeface="Lato Light" panose="020F0302020204030203" pitchFamily="34" charset="0"/>
              </a:rPr>
              <a:t>Over the last eight years alone, he has created and sold over 180 innovative software products to 40 Fortune 500 companies</a:t>
            </a:r>
            <a:r>
              <a:rPr lang="en-US" sz="1400" dirty="0" smtClean="0">
                <a:ea typeface="Fira Sans" panose="020B0503050000020004" pitchFamily="34" charset="0"/>
                <a:cs typeface="Lato Light" panose="020F0302020204030203" pitchFamily="34" charset="0"/>
                <a:sym typeface="Lato Light" panose="020F0302020204030203" pitchFamily="34" charset="0"/>
              </a:rPr>
              <a:t>.</a:t>
            </a:r>
            <a:endParaRPr lang="en-US" sz="1400" dirty="0">
              <a:ea typeface="Fira Sans" panose="020B0503050000020004" pitchFamily="34" charset="0"/>
              <a:cs typeface="Lato Light" panose="020F0302020204030203" pitchFamily="34" charset="0"/>
              <a:sym typeface="Lato Light" panose="020F0302020204030203" pitchFamily="34" charset="0"/>
            </a:endParaRPr>
          </a:p>
          <a:p>
            <a:r>
              <a:rPr lang="en-US" sz="1400" dirty="0">
                <a:ea typeface="Fira Sans" panose="020B0503050000020004" pitchFamily="34" charset="0"/>
                <a:cs typeface="Lato Light" panose="020F0302020204030203" pitchFamily="34" charset="0"/>
                <a:sym typeface="Lato Light" panose="020F0302020204030203" pitchFamily="34" charset="0"/>
              </a:rPr>
              <a:t>Chaillan is recognized as a pioneer of the computer language PHP. </a:t>
            </a:r>
          </a:p>
          <a:p>
            <a:endParaRPr lang="en-US" sz="1400" u="sng"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36</a:t>
            </a:fld>
            <a:endParaRPr lang="en-US" dirty="0">
              <a:solidFill>
                <a:schemeClr val="bg2"/>
              </a:solidFill>
            </a:endParaRPr>
          </a:p>
        </p:txBody>
      </p:sp>
      <p:sp>
        <p:nvSpPr>
          <p:cNvPr id="5" name="TextBox 4">
            <a:extLst>
              <a:ext uri="{FF2B5EF4-FFF2-40B4-BE49-F238E27FC236}">
                <a16:creationId xmlns:a16="http://schemas.microsoft.com/office/drawing/2014/main" id="{FC31C8BF-069F-4C16-BC76-24D8B25ECB12}"/>
              </a:ext>
            </a:extLst>
          </p:cNvPr>
          <p:cNvSpPr txBox="1"/>
          <p:nvPr/>
        </p:nvSpPr>
        <p:spPr>
          <a:xfrm>
            <a:off x="329149" y="4295541"/>
            <a:ext cx="2696111" cy="400110"/>
          </a:xfrm>
          <a:prstGeom prst="rect">
            <a:avLst/>
          </a:prstGeom>
          <a:noFill/>
        </p:spPr>
        <p:txBody>
          <a:bodyPr wrap="square" rtlCol="0">
            <a:spAutoFit/>
          </a:bodyPr>
          <a:lstStyle/>
          <a:p>
            <a:pPr algn="ctr"/>
            <a:r>
              <a:rPr lang="en-US" sz="2000" dirty="0" smtClean="0">
                <a:solidFill>
                  <a:srgbClr val="2D3E50"/>
                </a:solidFill>
                <a:latin typeface="Calibri" panose="020F0502020204030204" pitchFamily="34" charset="0"/>
                <a:ea typeface="Fira Sans" pitchFamily="50" charset="0"/>
              </a:rPr>
              <a:t>Chief Software Officer</a:t>
            </a:r>
            <a:endParaRPr lang="en-US" sz="2000" dirty="0">
              <a:solidFill>
                <a:srgbClr val="2D3E50"/>
              </a:solidFill>
              <a:latin typeface="Calibri" panose="020F0502020204030204" pitchFamily="34" charset="0"/>
              <a:ea typeface="Fira Sans" pitchFamily="50"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5605" y="1500186"/>
            <a:ext cx="2579655" cy="25796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1B62AF0A-9CB6-45E7-BA64-054EC9C2621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38"/>
          <a:stretch/>
        </p:blipFill>
        <p:spPr>
          <a:xfrm>
            <a:off x="9045209" y="1377682"/>
            <a:ext cx="3429000" cy="4988459"/>
          </a:xfrm>
          <a:prstGeom prst="rect">
            <a:avLst/>
          </a:prstGeom>
        </p:spPr>
      </p:pic>
    </p:spTree>
    <p:extLst>
      <p:ext uri="{BB962C8B-B14F-4D97-AF65-F5344CB8AC3E}">
        <p14:creationId xmlns:p14="http://schemas.microsoft.com/office/powerpoint/2010/main" val="14317821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272677"/>
            <a:ext cx="12192000" cy="2585323"/>
          </a:xfrm>
          <a:prstGeom prst="rect">
            <a:avLst/>
          </a:prstGeom>
          <a:noFill/>
        </p:spPr>
        <p:txBody>
          <a:bodyPr wrap="square" rtlCol="0" anchor="ctr">
            <a:spAutoFit/>
          </a:bodyPr>
          <a:lstStyle/>
          <a:p>
            <a:pPr algn="ctr"/>
            <a:r>
              <a:rPr lang="en-US" sz="5400" dirty="0" smtClean="0">
                <a:solidFill>
                  <a:schemeClr val="tx1"/>
                </a:solidFill>
                <a:latin typeface="Calibri" panose="020F0502020204030204" pitchFamily="34" charset="0"/>
                <a:ea typeface="Fira Sans" pitchFamily="50" charset="0"/>
              </a:rPr>
              <a:t>Thank You!</a:t>
            </a:r>
          </a:p>
          <a:p>
            <a:pPr algn="ctr"/>
            <a:r>
              <a:rPr lang="en-US" sz="1800" dirty="0">
                <a:solidFill>
                  <a:schemeClr val="tx1"/>
                </a:solidFill>
                <a:latin typeface="Calibri" panose="020F0502020204030204" pitchFamily="34" charset="0"/>
                <a:ea typeface="Fira Sans" pitchFamily="50" charset="0"/>
              </a:rPr>
              <a:t>Nicolas Chaillan</a:t>
            </a:r>
          </a:p>
          <a:p>
            <a:pPr algn="ctr"/>
            <a:r>
              <a:rPr lang="en-US" sz="1800" dirty="0">
                <a:solidFill>
                  <a:schemeClr val="tx1"/>
                </a:solidFill>
                <a:latin typeface="Calibri" panose="020F0502020204030204" pitchFamily="34" charset="0"/>
                <a:ea typeface="Fira Sans" pitchFamily="50" charset="0"/>
              </a:rPr>
              <a:t>Chief Software Officer, U.S. Air Force</a:t>
            </a:r>
          </a:p>
          <a:p>
            <a:pPr algn="ctr"/>
            <a:r>
              <a:rPr lang="en-US" sz="1800" dirty="0">
                <a:solidFill>
                  <a:schemeClr val="tx1"/>
                </a:solidFill>
                <a:latin typeface="Calibri" panose="020F0502020204030204" pitchFamily="34" charset="0"/>
                <a:ea typeface="Fira Sans" pitchFamily="50" charset="0"/>
              </a:rPr>
              <a:t>nicolas.m.chaillan.civ@mail.mil</a:t>
            </a:r>
          </a:p>
          <a:p>
            <a:pPr algn="ctr"/>
            <a:endParaRPr lang="en-US" sz="5400" dirty="0">
              <a:solidFill>
                <a:schemeClr val="tx1"/>
              </a:solidFill>
              <a:latin typeface="Calibri" panose="020F0502020204030204" pitchFamily="34" charset="0"/>
              <a:ea typeface="Fira Sans" pitchFamily="50" charset="0"/>
            </a:endParaRPr>
          </a:p>
        </p:txBody>
      </p:sp>
      <p:sp>
        <p:nvSpPr>
          <p:cNvPr id="6" name="TextBox 5"/>
          <p:cNvSpPr txBox="1"/>
          <p:nvPr/>
        </p:nvSpPr>
        <p:spPr>
          <a:xfrm>
            <a:off x="323506" y="5887963"/>
            <a:ext cx="3871976" cy="307777"/>
          </a:xfrm>
          <a:prstGeom prst="rect">
            <a:avLst/>
          </a:prstGeom>
          <a:noFill/>
        </p:spPr>
        <p:txBody>
          <a:bodyPr wrap="square" rtlCol="0">
            <a:spAutoFit/>
          </a:bodyPr>
          <a:lstStyle/>
          <a:p>
            <a:pPr>
              <a:lnSpc>
                <a:spcPct val="100000"/>
              </a:lnSpc>
              <a:spcBef>
                <a:spcPct val="0"/>
              </a:spcBef>
              <a:buFontTx/>
              <a:buNone/>
            </a:pPr>
            <a:endParaRPr lang="en-US" altLang="en-US" sz="1400" dirty="0">
              <a:solidFill>
                <a:schemeClr val="bg1"/>
              </a:solidFill>
              <a:latin typeface="Calibri" panose="020F0502020204030204" pitchFamily="34" charset="0"/>
              <a:ea typeface="Fira Sans" panose="020B0503050000020004" pitchFamily="34" charset="0"/>
            </a:endParaRPr>
          </a:p>
        </p:txBody>
      </p:sp>
      <p:pic>
        <p:nvPicPr>
          <p:cNvPr id="5" name="Picture 8" descr="Image result for dod logo">
            <a:extLst>
              <a:ext uri="{FF2B5EF4-FFF2-40B4-BE49-F238E27FC236}">
                <a16:creationId xmlns:a16="http://schemas.microsoft.com/office/drawing/2014/main" id="{9038655C-E4D6-45E9-A94B-BA9559BA11E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67699" y="1616075"/>
            <a:ext cx="2656602" cy="265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142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4</a:t>
            </a:fld>
            <a:endParaRPr lang="en-US" dirty="0">
              <a:solidFill>
                <a:schemeClr val="bg2"/>
              </a:solidFill>
            </a:endParaRP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6933" y="0"/>
            <a:ext cx="12192000" cy="7190507"/>
          </a:xfrm>
          <a:prstGeom prst="rect">
            <a:avLst/>
          </a:prstGeom>
        </p:spPr>
      </p:pic>
      <p:sp>
        <p:nvSpPr>
          <p:cNvPr id="7" name="TextBox 6"/>
          <p:cNvSpPr txBox="1"/>
          <p:nvPr/>
        </p:nvSpPr>
        <p:spPr>
          <a:xfrm>
            <a:off x="470776" y="5417403"/>
            <a:ext cx="10764573" cy="830997"/>
          </a:xfrm>
          <a:prstGeom prst="rect">
            <a:avLst/>
          </a:prstGeom>
          <a:noFill/>
        </p:spPr>
        <p:txBody>
          <a:bodyPr wrap="square" rtlCol="0">
            <a:spAutoFit/>
          </a:bodyPr>
          <a:lstStyle/>
          <a:p>
            <a:r>
              <a:rPr lang="en-US" sz="4800" dirty="0" smtClean="0"/>
              <a:t>Must Rapidly Adapt To Challenges</a:t>
            </a:r>
            <a:endParaRPr lang="en-US" sz="4800" dirty="0"/>
          </a:p>
        </p:txBody>
      </p:sp>
    </p:spTree>
    <p:extLst>
      <p:ext uri="{BB962C8B-B14F-4D97-AF65-F5344CB8AC3E}">
        <p14:creationId xmlns:p14="http://schemas.microsoft.com/office/powerpoint/2010/main" val="244626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5</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smtClean="0"/>
              <a:t>Must Adapt To Challenges</a:t>
            </a:r>
            <a:endParaRPr lang="en-US" sz="4800" dirty="0"/>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220545" cy="7144329"/>
          </a:xfrm>
          <a:prstGeom prst="rect">
            <a:avLst/>
          </a:prstGeom>
        </p:spPr>
      </p:pic>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smtClean="0"/>
              <a:t>Work as a Team!</a:t>
            </a:r>
            <a:endParaRPr lang="en-US" sz="4800" dirty="0"/>
          </a:p>
        </p:txBody>
      </p:sp>
    </p:spTree>
    <p:extLst>
      <p:ext uri="{BB962C8B-B14F-4D97-AF65-F5344CB8AC3E}">
        <p14:creationId xmlns:p14="http://schemas.microsoft.com/office/powerpoint/2010/main" val="3668405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6</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smtClean="0"/>
              <a:t>Must Adapt To Challenges</a:t>
            </a:r>
            <a:endParaRPr lang="en-US" sz="4800" dirty="0"/>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smtClean="0"/>
              <a:t>Work as a Team!</a:t>
            </a:r>
            <a:endParaRPr lang="en-US" sz="4800" dirty="0"/>
          </a:p>
        </p:txBody>
      </p:sp>
      <p:pic>
        <p:nvPicPr>
          <p:cNvPr id="10" name="Picture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467" y="-556920"/>
            <a:ext cx="12192000" cy="7427169"/>
          </a:xfrm>
          <a:prstGeom prst="rect">
            <a:avLst/>
          </a:prstGeom>
        </p:spPr>
      </p:pic>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smtClean="0"/>
              <a:t>A Large Team!</a:t>
            </a:r>
            <a:endParaRPr lang="en-US" sz="4800" dirty="0"/>
          </a:p>
        </p:txBody>
      </p:sp>
    </p:spTree>
    <p:extLst>
      <p:ext uri="{BB962C8B-B14F-4D97-AF65-F5344CB8AC3E}">
        <p14:creationId xmlns:p14="http://schemas.microsoft.com/office/powerpoint/2010/main" val="3785762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7</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smtClean="0"/>
              <a:t>Must Adapt To Challenges</a:t>
            </a:r>
            <a:endParaRPr lang="en-US" sz="4800" dirty="0"/>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smtClean="0"/>
              <a:t>Work as a Team!</a:t>
            </a:r>
            <a:endParaRPr lang="en-US" sz="4800" dirty="0"/>
          </a:p>
        </p:txBody>
      </p:sp>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smtClean="0"/>
              <a:t>A Large Team!</a:t>
            </a:r>
            <a:endParaRPr lang="en-US" sz="4800" dirty="0"/>
          </a:p>
        </p:txBody>
      </p:sp>
      <p:pic>
        <p:nvPicPr>
          <p:cNvPr id="12" name="Picture 1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 name="TextBox 12"/>
          <p:cNvSpPr txBox="1"/>
          <p:nvPr/>
        </p:nvSpPr>
        <p:spPr>
          <a:xfrm>
            <a:off x="1593663" y="3400054"/>
            <a:ext cx="8279013" cy="830997"/>
          </a:xfrm>
          <a:prstGeom prst="rect">
            <a:avLst/>
          </a:prstGeom>
          <a:noFill/>
        </p:spPr>
        <p:txBody>
          <a:bodyPr wrap="square" rtlCol="0">
            <a:spAutoFit/>
          </a:bodyPr>
          <a:lstStyle/>
          <a:p>
            <a:r>
              <a:rPr lang="en-US" sz="4800" dirty="0" smtClean="0"/>
              <a:t>With Various Technologies</a:t>
            </a:r>
            <a:endParaRPr lang="en-US" sz="4800" dirty="0"/>
          </a:p>
        </p:txBody>
      </p:sp>
    </p:spTree>
    <p:extLst>
      <p:ext uri="{BB962C8B-B14F-4D97-AF65-F5344CB8AC3E}">
        <p14:creationId xmlns:p14="http://schemas.microsoft.com/office/powerpoint/2010/main" val="4181936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8</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smtClean="0"/>
              <a:t>Must Adapt To Challenges</a:t>
            </a:r>
            <a:endParaRPr lang="en-US" sz="4800" dirty="0"/>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smtClean="0"/>
              <a:t>Work as a Team!</a:t>
            </a:r>
            <a:endParaRPr lang="en-US" sz="4800" dirty="0"/>
          </a:p>
        </p:txBody>
      </p:sp>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smtClean="0"/>
              <a:t>A Large Team!</a:t>
            </a:r>
            <a:endParaRPr lang="en-US" sz="4800" dirty="0"/>
          </a:p>
        </p:txBody>
      </p:sp>
      <p:sp>
        <p:nvSpPr>
          <p:cNvPr id="13" name="TextBox 12"/>
          <p:cNvSpPr txBox="1"/>
          <p:nvPr/>
        </p:nvSpPr>
        <p:spPr>
          <a:xfrm>
            <a:off x="3743988" y="1162834"/>
            <a:ext cx="8279013" cy="830997"/>
          </a:xfrm>
          <a:prstGeom prst="rect">
            <a:avLst/>
          </a:prstGeom>
          <a:noFill/>
        </p:spPr>
        <p:txBody>
          <a:bodyPr wrap="square" rtlCol="0">
            <a:spAutoFit/>
          </a:bodyPr>
          <a:lstStyle/>
          <a:p>
            <a:r>
              <a:rPr lang="en-US" sz="4800" dirty="0" smtClean="0"/>
              <a:t>With Various Technologies</a:t>
            </a:r>
            <a:endParaRPr lang="en-US" sz="4800" dirty="0"/>
          </a:p>
        </p:txBody>
      </p:sp>
      <p:pic>
        <p:nvPicPr>
          <p:cNvPr id="10" name="Picture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02326"/>
            <a:ext cx="12192000" cy="8160326"/>
          </a:xfrm>
          <a:prstGeom prst="rect">
            <a:avLst/>
          </a:prstGeom>
        </p:spPr>
      </p:pic>
      <p:sp>
        <p:nvSpPr>
          <p:cNvPr id="14" name="TextBox 13"/>
          <p:cNvSpPr txBox="1"/>
          <p:nvPr/>
        </p:nvSpPr>
        <p:spPr>
          <a:xfrm>
            <a:off x="3425277" y="5583011"/>
            <a:ext cx="8279013" cy="830997"/>
          </a:xfrm>
          <a:prstGeom prst="rect">
            <a:avLst/>
          </a:prstGeom>
          <a:noFill/>
        </p:spPr>
        <p:txBody>
          <a:bodyPr wrap="square" rtlCol="0">
            <a:spAutoFit/>
          </a:bodyPr>
          <a:lstStyle/>
          <a:p>
            <a:r>
              <a:rPr lang="en-US" sz="4800" dirty="0" smtClean="0"/>
              <a:t>Bring It With Us!</a:t>
            </a:r>
            <a:endParaRPr lang="en-US" sz="4800" dirty="0"/>
          </a:p>
        </p:txBody>
      </p:sp>
    </p:spTree>
    <p:extLst>
      <p:ext uri="{BB962C8B-B14F-4D97-AF65-F5344CB8AC3E}">
        <p14:creationId xmlns:p14="http://schemas.microsoft.com/office/powerpoint/2010/main" val="1439385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9</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smtClean="0"/>
              <a:t>Must Adapt To Challenges</a:t>
            </a:r>
            <a:endParaRPr lang="en-US" sz="4800" dirty="0"/>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smtClean="0"/>
              <a:t>Work as a Team!</a:t>
            </a:r>
            <a:endParaRPr lang="en-US" sz="4800" dirty="0"/>
          </a:p>
        </p:txBody>
      </p:sp>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smtClean="0"/>
              <a:t>A Large Team!</a:t>
            </a:r>
            <a:endParaRPr lang="en-US" sz="4800" dirty="0"/>
          </a:p>
        </p:txBody>
      </p:sp>
      <p:sp>
        <p:nvSpPr>
          <p:cNvPr id="13" name="TextBox 12"/>
          <p:cNvSpPr txBox="1"/>
          <p:nvPr/>
        </p:nvSpPr>
        <p:spPr>
          <a:xfrm>
            <a:off x="3743988" y="1162834"/>
            <a:ext cx="8279013" cy="830997"/>
          </a:xfrm>
          <a:prstGeom prst="rect">
            <a:avLst/>
          </a:prstGeom>
          <a:noFill/>
        </p:spPr>
        <p:txBody>
          <a:bodyPr wrap="square" rtlCol="0">
            <a:spAutoFit/>
          </a:bodyPr>
          <a:lstStyle/>
          <a:p>
            <a:r>
              <a:rPr lang="en-US" sz="4800" dirty="0" smtClean="0"/>
              <a:t>With Various Technologies</a:t>
            </a:r>
            <a:endParaRPr lang="en-US" sz="4800" dirty="0"/>
          </a:p>
        </p:txBody>
      </p:sp>
      <p:sp>
        <p:nvSpPr>
          <p:cNvPr id="14" name="TextBox 13"/>
          <p:cNvSpPr txBox="1"/>
          <p:nvPr/>
        </p:nvSpPr>
        <p:spPr>
          <a:xfrm>
            <a:off x="3425277" y="5583011"/>
            <a:ext cx="8279013" cy="830997"/>
          </a:xfrm>
          <a:prstGeom prst="rect">
            <a:avLst/>
          </a:prstGeom>
          <a:noFill/>
        </p:spPr>
        <p:txBody>
          <a:bodyPr wrap="square" rtlCol="0">
            <a:spAutoFit/>
          </a:bodyPr>
          <a:lstStyle/>
          <a:p>
            <a:r>
              <a:rPr lang="en-US" sz="4800" dirty="0" smtClean="0"/>
              <a:t>Bring It With Us!</a:t>
            </a:r>
            <a:endParaRPr lang="en-US" sz="4800" dirty="0"/>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67" y="-1851423"/>
            <a:ext cx="12192000" cy="8709423"/>
          </a:xfrm>
          <a:prstGeom prst="rect">
            <a:avLst/>
          </a:prstGeom>
        </p:spPr>
      </p:pic>
      <p:sp>
        <p:nvSpPr>
          <p:cNvPr id="15" name="TextBox 14"/>
          <p:cNvSpPr txBox="1"/>
          <p:nvPr/>
        </p:nvSpPr>
        <p:spPr>
          <a:xfrm>
            <a:off x="752996" y="4142414"/>
            <a:ext cx="8279013" cy="830997"/>
          </a:xfrm>
          <a:prstGeom prst="rect">
            <a:avLst/>
          </a:prstGeom>
          <a:noFill/>
        </p:spPr>
        <p:txBody>
          <a:bodyPr wrap="square" rtlCol="0">
            <a:spAutoFit/>
          </a:bodyPr>
          <a:lstStyle/>
          <a:p>
            <a:r>
              <a:rPr lang="en-US" sz="4800" dirty="0" smtClean="0"/>
              <a:t>Even To Space!</a:t>
            </a:r>
            <a:endParaRPr lang="en-US" sz="4800" dirty="0"/>
          </a:p>
        </p:txBody>
      </p:sp>
    </p:spTree>
    <p:extLst>
      <p:ext uri="{BB962C8B-B14F-4D97-AF65-F5344CB8AC3E}">
        <p14:creationId xmlns:p14="http://schemas.microsoft.com/office/powerpoint/2010/main" val="1585151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USAF Theme">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AF Theme" id="{8A945B13-3F7E-4CBC-B7B1-78CF167AABA8}" vid="{9AC5D639-0411-42A6-9E4A-664691506556}"/>
    </a:ext>
  </a:extLst>
</a:theme>
</file>

<file path=ppt/theme/theme10.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2_Command Standard">
  <a:themeElements>
    <a:clrScheme name="51_Command Standard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51_Command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1_Command Standard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1_Command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51_Command Standard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1_Command Standard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1_Command Standard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1_Command Standard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51_Command Standard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1_Command Standard 8">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clrMap bg1="lt1" tx1="dk1" bg2="lt2" tx2="dk2" accent1="accent1" accent2="accent2" accent3="accent3" accent4="accent4" accent5="accent5" accent6="accent6" hlink="hlink" folHlink="folHlink"/>
    </a:extraClrScheme>
    <a:extraClrScheme>
      <a:clrScheme name="51_Command Standard 9">
        <a:dk1>
          <a:srgbClr val="000000"/>
        </a:dk1>
        <a:lt1>
          <a:srgbClr val="FFFFFF"/>
        </a:lt1>
        <a:dk2>
          <a:srgbClr val="000000"/>
        </a:dk2>
        <a:lt2>
          <a:srgbClr val="919191"/>
        </a:lt2>
        <a:accent1>
          <a:srgbClr val="FF0000"/>
        </a:accent1>
        <a:accent2>
          <a:srgbClr val="000080"/>
        </a:accent2>
        <a:accent3>
          <a:srgbClr val="FFFFFF"/>
        </a:accent3>
        <a:accent4>
          <a:srgbClr val="000000"/>
        </a:accent4>
        <a:accent5>
          <a:srgbClr val="FFAAAA"/>
        </a:accent5>
        <a:accent6>
          <a:srgbClr val="000073"/>
        </a:accent6>
        <a:hlink>
          <a:srgbClr val="00CCFF"/>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noFill/>
        <a:ln w="12700" cap="flat" cmpd="sng" algn="ctr">
          <a:noFill/>
          <a:prstDash val="solid"/>
        </a:ln>
        <a:effectLst/>
      </a:spPr>
      <a:bodyPr wrap="square" rtlCol="0" anchor="ctr">
        <a:spAutoFit/>
      </a:bodyPr>
      <a:lstStyle>
        <a:defPPr>
          <a:defRPr b="1" kern="0" dirty="0" err="1" smtClean="0">
            <a:latin typeface="+mn-lt"/>
            <a:cs typeface="Calibri" pitchFamily="34" charset="0"/>
          </a:defRPr>
        </a:defPPr>
      </a:lstStyle>
    </a:tx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USAF Theme</Template>
  <TotalTime>4189</TotalTime>
  <Words>2874</Words>
  <Application>Microsoft Office PowerPoint</Application>
  <PresentationFormat>Widescreen</PresentationFormat>
  <Paragraphs>604</Paragraphs>
  <Slides>37</Slides>
  <Notes>7</Notes>
  <HiddenSlides>1</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37</vt:i4>
      </vt:variant>
    </vt:vector>
  </HeadingPairs>
  <TitlesOfParts>
    <vt:vector size="54" baseType="lpstr">
      <vt:lpstr>Arial</vt:lpstr>
      <vt:lpstr>Calibri</vt:lpstr>
      <vt:lpstr>Calibri Light</vt:lpstr>
      <vt:lpstr>Century Schoolbook</vt:lpstr>
      <vt:lpstr>Fira Sans</vt:lpstr>
      <vt:lpstr>Lato Light</vt:lpstr>
      <vt:lpstr>Wingdings</vt:lpstr>
      <vt:lpstr>USAF Theme</vt:lpstr>
      <vt:lpstr>2_USAF(Unclas)</vt:lpstr>
      <vt:lpstr>3_USAF(Unclas)</vt:lpstr>
      <vt:lpstr>52_Command Standard</vt:lpstr>
      <vt:lpstr>4_USAF(Unclas)</vt:lpstr>
      <vt:lpstr>5_USAF(Unclas)</vt:lpstr>
      <vt:lpstr>6_USAF(Unclas)</vt:lpstr>
      <vt:lpstr>7_USAF(Unclas)</vt:lpstr>
      <vt:lpstr>Office Theme</vt:lpstr>
      <vt:lpstr>1_Office Theme</vt:lpstr>
      <vt:lpstr>DoD Enterprise  DevSecOps Initiative (Software Factory) </vt:lpstr>
      <vt:lpstr>Problem Statement</vt:lpstr>
      <vt:lpstr>Problem Statement</vt:lpstr>
      <vt:lpstr>Must Adapt to Challenges</vt:lpstr>
      <vt:lpstr>Must Adapt to Challenges</vt:lpstr>
      <vt:lpstr>Must Adapt to Challenges</vt:lpstr>
      <vt:lpstr>Must Adapt to Challenges</vt:lpstr>
      <vt:lpstr>Must Adapt to Challenges</vt:lpstr>
      <vt:lpstr>Must Adapt to Challenges</vt:lpstr>
      <vt:lpstr>Must Adapt to Challenges</vt:lpstr>
      <vt:lpstr>Must Adapt to Challenges</vt:lpstr>
      <vt:lpstr>What is the DoD Enterprise DevSecOps Initiative?</vt:lpstr>
      <vt:lpstr>From Waterfall to DevSecOps</vt:lpstr>
      <vt:lpstr>Value for DoD Programs</vt:lpstr>
      <vt:lpstr>“Cloud One” vs “Platform One by LevelUP”</vt:lpstr>
      <vt:lpstr>Understanding the DevSecOps Layers</vt:lpstr>
      <vt:lpstr>PowerPoint Presentation</vt:lpstr>
      <vt:lpstr>Sidecar Container Security Stack</vt:lpstr>
      <vt:lpstr>Microservices Architecture (ISTIO)</vt:lpstr>
      <vt:lpstr>Cloud One</vt:lpstr>
      <vt:lpstr>“Platform One by LevelUP” The Air Force Software Factory Team</vt:lpstr>
      <vt:lpstr>“Platform One by LevelUP”  Managed Services “A La Carte”</vt:lpstr>
      <vt:lpstr>PowerPoint Presentation</vt:lpstr>
      <vt:lpstr>PowerPoint Presentation</vt:lpstr>
      <vt:lpstr>PowerPoint Presentation</vt:lpstr>
      <vt:lpstr>DevSecOps Product Stack (1)</vt:lpstr>
      <vt:lpstr>DevSecOps Product Stack (2)</vt:lpstr>
      <vt:lpstr>DevSecOps Product Stack (3)</vt:lpstr>
      <vt:lpstr>DevSecOps Product Stack (4)</vt:lpstr>
      <vt:lpstr>Legacy to DevSecOps =&gt; Strangler Pattern</vt:lpstr>
      <vt:lpstr>Self-Learning (1)</vt:lpstr>
      <vt:lpstr>Self-Learning (2)</vt:lpstr>
      <vt:lpstr>Self-Learning (3)</vt:lpstr>
      <vt:lpstr>PowerPoint Presentation</vt:lpstr>
      <vt:lpstr>PowerPoint Presentation</vt:lpstr>
      <vt:lpstr>Nicolas Chaillan - Presenter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Chaillan</dc:creator>
  <cp:lastModifiedBy>CHAILLAN, NICOLAS M HQE USAF HAF SAF/AQ</cp:lastModifiedBy>
  <cp:revision>804</cp:revision>
  <cp:lastPrinted>2018-12-11T17:45:42Z</cp:lastPrinted>
  <dcterms:created xsi:type="dcterms:W3CDTF">2015-05-07T20:08:16Z</dcterms:created>
  <dcterms:modified xsi:type="dcterms:W3CDTF">2019-11-27T12:32:02Z</dcterms:modified>
</cp:coreProperties>
</file>