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0" r:id="rId7"/>
    <p:sldId id="261" r:id="rId8"/>
    <p:sldId id="262" r:id="rId9"/>
    <p:sldId id="263" r:id="rId10"/>
    <p:sldId id="266" r:id="rId11"/>
    <p:sldId id="267" r:id="rId12"/>
    <p:sldId id="264"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4" autoAdjust="0"/>
  </p:normalViewPr>
  <p:slideViewPr>
    <p:cSldViewPr snapToGrid="0">
      <p:cViewPr>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4BD4-01B5-41BC-8BF5-77B2F3CD29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70E20B-1F79-4CF0-B064-B907B6AF8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DB0B48-E03C-498C-BE8D-7BE4E2A3BD19}"/>
              </a:ext>
            </a:extLst>
          </p:cNvPr>
          <p:cNvSpPr>
            <a:spLocks noGrp="1"/>
          </p:cNvSpPr>
          <p:nvPr>
            <p:ph type="dt" sz="half" idx="10"/>
          </p:nvPr>
        </p:nvSpPr>
        <p:spPr/>
        <p:txBody>
          <a:bodyPr/>
          <a:lstStyle/>
          <a:p>
            <a:fld id="{08192147-8B2D-4C35-B47B-2B0030C9B18B}" type="datetimeFigureOut">
              <a:rPr lang="en-US" smtClean="0"/>
              <a:t>7/20/2017</a:t>
            </a:fld>
            <a:endParaRPr lang="en-US"/>
          </a:p>
        </p:txBody>
      </p:sp>
      <p:sp>
        <p:nvSpPr>
          <p:cNvPr id="5" name="Footer Placeholder 4">
            <a:extLst>
              <a:ext uri="{FF2B5EF4-FFF2-40B4-BE49-F238E27FC236}">
                <a16:creationId xmlns:a16="http://schemas.microsoft.com/office/drawing/2014/main" id="{FBB40D46-B519-4DC1-A500-FEB70F9FF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E5BEB-2D80-46F7-8C26-720BBFBAB4B8}"/>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229322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D3CAD-09A9-401F-A467-5CFEA52F16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A066EA-61D5-428D-9341-F57E205FCC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B8BE5-E085-441B-A5BF-AAB4A5D3B18C}"/>
              </a:ext>
            </a:extLst>
          </p:cNvPr>
          <p:cNvSpPr>
            <a:spLocks noGrp="1"/>
          </p:cNvSpPr>
          <p:nvPr>
            <p:ph type="dt" sz="half" idx="10"/>
          </p:nvPr>
        </p:nvSpPr>
        <p:spPr/>
        <p:txBody>
          <a:bodyPr/>
          <a:lstStyle/>
          <a:p>
            <a:fld id="{08192147-8B2D-4C35-B47B-2B0030C9B18B}" type="datetimeFigureOut">
              <a:rPr lang="en-US" smtClean="0"/>
              <a:t>7/20/2017</a:t>
            </a:fld>
            <a:endParaRPr lang="en-US"/>
          </a:p>
        </p:txBody>
      </p:sp>
      <p:sp>
        <p:nvSpPr>
          <p:cNvPr id="5" name="Footer Placeholder 4">
            <a:extLst>
              <a:ext uri="{FF2B5EF4-FFF2-40B4-BE49-F238E27FC236}">
                <a16:creationId xmlns:a16="http://schemas.microsoft.com/office/drawing/2014/main" id="{9278D807-E4E5-4FA7-8DFD-D1925A1EA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8C3F4-E8D2-40EC-AFF6-04FBE7EA8B91}"/>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1421546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1EFD6-6B68-468C-9ADA-FF1221397C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200E17-B26D-4F7F-8537-B2CA2D23DD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FF2EC-9807-4ABD-934A-015E852DB13B}"/>
              </a:ext>
            </a:extLst>
          </p:cNvPr>
          <p:cNvSpPr>
            <a:spLocks noGrp="1"/>
          </p:cNvSpPr>
          <p:nvPr>
            <p:ph type="dt" sz="half" idx="10"/>
          </p:nvPr>
        </p:nvSpPr>
        <p:spPr/>
        <p:txBody>
          <a:bodyPr/>
          <a:lstStyle/>
          <a:p>
            <a:fld id="{08192147-8B2D-4C35-B47B-2B0030C9B18B}" type="datetimeFigureOut">
              <a:rPr lang="en-US" smtClean="0"/>
              <a:t>7/20/2017</a:t>
            </a:fld>
            <a:endParaRPr lang="en-US"/>
          </a:p>
        </p:txBody>
      </p:sp>
      <p:sp>
        <p:nvSpPr>
          <p:cNvPr id="5" name="Footer Placeholder 4">
            <a:extLst>
              <a:ext uri="{FF2B5EF4-FFF2-40B4-BE49-F238E27FC236}">
                <a16:creationId xmlns:a16="http://schemas.microsoft.com/office/drawing/2014/main" id="{129EFD4E-2535-47CE-871E-11C1842F1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F0AF-2B38-4B52-9D6F-3DE3735409E4}"/>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324031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79743-D1C7-4B64-A0E6-A5A9D91AB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8A060-C421-4644-9AAB-A751461DE68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AEA39C-489F-40A6-AC41-FA2534713919}"/>
              </a:ext>
            </a:extLst>
          </p:cNvPr>
          <p:cNvSpPr>
            <a:spLocks noGrp="1"/>
          </p:cNvSpPr>
          <p:nvPr>
            <p:ph type="dt" sz="half" idx="10"/>
          </p:nvPr>
        </p:nvSpPr>
        <p:spPr/>
        <p:txBody>
          <a:bodyPr/>
          <a:lstStyle/>
          <a:p>
            <a:fld id="{08192147-8B2D-4C35-B47B-2B0030C9B18B}" type="datetimeFigureOut">
              <a:rPr lang="en-US" smtClean="0"/>
              <a:t>7/20/2017</a:t>
            </a:fld>
            <a:endParaRPr lang="en-US"/>
          </a:p>
        </p:txBody>
      </p:sp>
      <p:sp>
        <p:nvSpPr>
          <p:cNvPr id="5" name="Footer Placeholder 4">
            <a:extLst>
              <a:ext uri="{FF2B5EF4-FFF2-40B4-BE49-F238E27FC236}">
                <a16:creationId xmlns:a16="http://schemas.microsoft.com/office/drawing/2014/main" id="{DC576DDD-A421-4237-80E5-326216D12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C622C-DDAA-4697-8855-3105A9903B61}"/>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14309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337B-FBF2-42AA-A843-57D8B1844C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C17D8-68F3-4CBA-B4A2-12B100EEF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258E7A-8AAD-45C3-BA54-4834A770EE71}"/>
              </a:ext>
            </a:extLst>
          </p:cNvPr>
          <p:cNvSpPr>
            <a:spLocks noGrp="1"/>
          </p:cNvSpPr>
          <p:nvPr>
            <p:ph type="dt" sz="half" idx="10"/>
          </p:nvPr>
        </p:nvSpPr>
        <p:spPr/>
        <p:txBody>
          <a:bodyPr/>
          <a:lstStyle/>
          <a:p>
            <a:fld id="{08192147-8B2D-4C35-B47B-2B0030C9B18B}" type="datetimeFigureOut">
              <a:rPr lang="en-US" smtClean="0"/>
              <a:t>7/20/2017</a:t>
            </a:fld>
            <a:endParaRPr lang="en-US"/>
          </a:p>
        </p:txBody>
      </p:sp>
      <p:sp>
        <p:nvSpPr>
          <p:cNvPr id="5" name="Footer Placeholder 4">
            <a:extLst>
              <a:ext uri="{FF2B5EF4-FFF2-40B4-BE49-F238E27FC236}">
                <a16:creationId xmlns:a16="http://schemas.microsoft.com/office/drawing/2014/main" id="{AE87C023-B52F-490E-8D3F-1A9D1FC6E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2813C-F4B4-4453-91DA-C3115B1BA9D9}"/>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315260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C6EE-BB39-4276-8ECD-989318A221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CF6697-D7C1-4794-8B04-CABCE1DAA6C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17A617-2818-4FED-A5F3-8ACC73F398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6060CA-FCD1-4FE6-8E6A-CB5F0D62A718}"/>
              </a:ext>
            </a:extLst>
          </p:cNvPr>
          <p:cNvSpPr>
            <a:spLocks noGrp="1"/>
          </p:cNvSpPr>
          <p:nvPr>
            <p:ph type="dt" sz="half" idx="10"/>
          </p:nvPr>
        </p:nvSpPr>
        <p:spPr/>
        <p:txBody>
          <a:bodyPr/>
          <a:lstStyle/>
          <a:p>
            <a:fld id="{08192147-8B2D-4C35-B47B-2B0030C9B18B}" type="datetimeFigureOut">
              <a:rPr lang="en-US" smtClean="0"/>
              <a:t>7/20/2017</a:t>
            </a:fld>
            <a:endParaRPr lang="en-US"/>
          </a:p>
        </p:txBody>
      </p:sp>
      <p:sp>
        <p:nvSpPr>
          <p:cNvPr id="6" name="Footer Placeholder 5">
            <a:extLst>
              <a:ext uri="{FF2B5EF4-FFF2-40B4-BE49-F238E27FC236}">
                <a16:creationId xmlns:a16="http://schemas.microsoft.com/office/drawing/2014/main" id="{B0309BD1-5691-4F29-B3FC-5F09F9AA8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676E9-1632-4684-9A6F-9D189DB4921B}"/>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113166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4EF3-3DB4-4DBC-96D2-105206105C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EA90F8-4040-4C69-977E-7B0B1D5808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FA157D-1E13-41DD-B4E1-7CC41560BF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6CB6AB-C2C7-49B2-98E5-235B283CF7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FFFC99-5B97-4AF2-BF10-83A2BB32E26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8EB3D7-EF25-4824-B11C-C75B5154916C}"/>
              </a:ext>
            </a:extLst>
          </p:cNvPr>
          <p:cNvSpPr>
            <a:spLocks noGrp="1"/>
          </p:cNvSpPr>
          <p:nvPr>
            <p:ph type="dt" sz="half" idx="10"/>
          </p:nvPr>
        </p:nvSpPr>
        <p:spPr/>
        <p:txBody>
          <a:bodyPr/>
          <a:lstStyle/>
          <a:p>
            <a:fld id="{08192147-8B2D-4C35-B47B-2B0030C9B18B}" type="datetimeFigureOut">
              <a:rPr lang="en-US" smtClean="0"/>
              <a:t>7/20/2017</a:t>
            </a:fld>
            <a:endParaRPr lang="en-US"/>
          </a:p>
        </p:txBody>
      </p:sp>
      <p:sp>
        <p:nvSpPr>
          <p:cNvPr id="8" name="Footer Placeholder 7">
            <a:extLst>
              <a:ext uri="{FF2B5EF4-FFF2-40B4-BE49-F238E27FC236}">
                <a16:creationId xmlns:a16="http://schemas.microsoft.com/office/drawing/2014/main" id="{D22B3DC7-EAEA-4047-AF85-496AE5470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D47353-BB7A-4FB1-91C3-69720974DCF8}"/>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341799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974B-631C-4C0D-8356-6CCCFCF4D6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F64E94-F920-4792-813A-54C264C0A83A}"/>
              </a:ext>
            </a:extLst>
          </p:cNvPr>
          <p:cNvSpPr>
            <a:spLocks noGrp="1"/>
          </p:cNvSpPr>
          <p:nvPr>
            <p:ph type="dt" sz="half" idx="10"/>
          </p:nvPr>
        </p:nvSpPr>
        <p:spPr/>
        <p:txBody>
          <a:bodyPr/>
          <a:lstStyle/>
          <a:p>
            <a:fld id="{08192147-8B2D-4C35-B47B-2B0030C9B18B}" type="datetimeFigureOut">
              <a:rPr lang="en-US" smtClean="0"/>
              <a:t>7/20/2017</a:t>
            </a:fld>
            <a:endParaRPr lang="en-US"/>
          </a:p>
        </p:txBody>
      </p:sp>
      <p:sp>
        <p:nvSpPr>
          <p:cNvPr id="4" name="Footer Placeholder 3">
            <a:extLst>
              <a:ext uri="{FF2B5EF4-FFF2-40B4-BE49-F238E27FC236}">
                <a16:creationId xmlns:a16="http://schemas.microsoft.com/office/drawing/2014/main" id="{E63D0064-F0E3-4B9C-9A6D-CC42419AAD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9015B9-668A-4816-A6BD-204E9C5DC936}"/>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2735945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E45452-5E61-404E-8262-281AC196057F}"/>
              </a:ext>
            </a:extLst>
          </p:cNvPr>
          <p:cNvSpPr>
            <a:spLocks noGrp="1"/>
          </p:cNvSpPr>
          <p:nvPr>
            <p:ph type="dt" sz="half" idx="10"/>
          </p:nvPr>
        </p:nvSpPr>
        <p:spPr/>
        <p:txBody>
          <a:bodyPr/>
          <a:lstStyle/>
          <a:p>
            <a:fld id="{08192147-8B2D-4C35-B47B-2B0030C9B18B}" type="datetimeFigureOut">
              <a:rPr lang="en-US" smtClean="0"/>
              <a:t>7/20/2017</a:t>
            </a:fld>
            <a:endParaRPr lang="en-US"/>
          </a:p>
        </p:txBody>
      </p:sp>
      <p:sp>
        <p:nvSpPr>
          <p:cNvPr id="3" name="Footer Placeholder 2">
            <a:extLst>
              <a:ext uri="{FF2B5EF4-FFF2-40B4-BE49-F238E27FC236}">
                <a16:creationId xmlns:a16="http://schemas.microsoft.com/office/drawing/2014/main" id="{581F2F12-0D76-4712-9439-E70C322C2F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775DEF-0D21-4CF4-8EAC-1DFAD4AC70F4}"/>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137189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84B2A-134B-42E2-87AB-D64BB283D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9AD1B1-106C-4D31-BC2E-27F94468E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F3E717-DEBE-42C4-A979-77C9AA9F1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A84EE7-4FAA-49D2-A7F4-1F89DCF90C34}"/>
              </a:ext>
            </a:extLst>
          </p:cNvPr>
          <p:cNvSpPr>
            <a:spLocks noGrp="1"/>
          </p:cNvSpPr>
          <p:nvPr>
            <p:ph type="dt" sz="half" idx="10"/>
          </p:nvPr>
        </p:nvSpPr>
        <p:spPr/>
        <p:txBody>
          <a:bodyPr/>
          <a:lstStyle/>
          <a:p>
            <a:fld id="{08192147-8B2D-4C35-B47B-2B0030C9B18B}" type="datetimeFigureOut">
              <a:rPr lang="en-US" smtClean="0"/>
              <a:t>7/20/2017</a:t>
            </a:fld>
            <a:endParaRPr lang="en-US"/>
          </a:p>
        </p:txBody>
      </p:sp>
      <p:sp>
        <p:nvSpPr>
          <p:cNvPr id="6" name="Footer Placeholder 5">
            <a:extLst>
              <a:ext uri="{FF2B5EF4-FFF2-40B4-BE49-F238E27FC236}">
                <a16:creationId xmlns:a16="http://schemas.microsoft.com/office/drawing/2014/main" id="{C5C28868-7E93-4183-856D-6D378F8D8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F3E3E3-36D6-4395-ACCE-32EB847C6CDF}"/>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362414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2AE9-71FE-4066-8E8A-88E5384F9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8DF4EA-8FF6-46F3-9CA1-967990E8EC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259935-BCA9-441E-B6CD-41DFE7EEF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859552-0166-453B-920A-EF3F39EB5599}"/>
              </a:ext>
            </a:extLst>
          </p:cNvPr>
          <p:cNvSpPr>
            <a:spLocks noGrp="1"/>
          </p:cNvSpPr>
          <p:nvPr>
            <p:ph type="dt" sz="half" idx="10"/>
          </p:nvPr>
        </p:nvSpPr>
        <p:spPr/>
        <p:txBody>
          <a:bodyPr/>
          <a:lstStyle/>
          <a:p>
            <a:fld id="{08192147-8B2D-4C35-B47B-2B0030C9B18B}" type="datetimeFigureOut">
              <a:rPr lang="en-US" smtClean="0"/>
              <a:t>7/20/2017</a:t>
            </a:fld>
            <a:endParaRPr lang="en-US"/>
          </a:p>
        </p:txBody>
      </p:sp>
      <p:sp>
        <p:nvSpPr>
          <p:cNvPr id="6" name="Footer Placeholder 5">
            <a:extLst>
              <a:ext uri="{FF2B5EF4-FFF2-40B4-BE49-F238E27FC236}">
                <a16:creationId xmlns:a16="http://schemas.microsoft.com/office/drawing/2014/main" id="{3C9B162A-26A0-4BA3-86B3-818D881EEA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D590A7-7968-47EC-80B3-9E8F0986B231}"/>
              </a:ext>
            </a:extLst>
          </p:cNvPr>
          <p:cNvSpPr>
            <a:spLocks noGrp="1"/>
          </p:cNvSpPr>
          <p:nvPr>
            <p:ph type="sldNum" sz="quarter" idx="12"/>
          </p:nvPr>
        </p:nvSpPr>
        <p:spPr/>
        <p:txBody>
          <a:bodyPr/>
          <a:lstStyle/>
          <a:p>
            <a:fld id="{7A9BF0EA-1354-489B-A7D0-E53CB4CFDDA6}" type="slidenum">
              <a:rPr lang="en-US" smtClean="0"/>
              <a:t>‹#›</a:t>
            </a:fld>
            <a:endParaRPr lang="en-US"/>
          </a:p>
        </p:txBody>
      </p:sp>
    </p:spTree>
    <p:extLst>
      <p:ext uri="{BB962C8B-B14F-4D97-AF65-F5344CB8AC3E}">
        <p14:creationId xmlns:p14="http://schemas.microsoft.com/office/powerpoint/2010/main" val="232259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155CF-146C-49EE-926C-D13A3E0381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AF0D5E-3868-480E-9EA0-ED9244811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3A439-B9EA-4B10-86DA-8AE1D4CA91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92147-8B2D-4C35-B47B-2B0030C9B18B}" type="datetimeFigureOut">
              <a:rPr lang="en-US" smtClean="0"/>
              <a:t>7/20/2017</a:t>
            </a:fld>
            <a:endParaRPr lang="en-US"/>
          </a:p>
        </p:txBody>
      </p:sp>
      <p:sp>
        <p:nvSpPr>
          <p:cNvPr id="5" name="Footer Placeholder 4">
            <a:extLst>
              <a:ext uri="{FF2B5EF4-FFF2-40B4-BE49-F238E27FC236}">
                <a16:creationId xmlns:a16="http://schemas.microsoft.com/office/drawing/2014/main" id="{A5DC4A01-41C2-4065-AEE0-10AF3046F5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C37204-29B6-44AD-A479-0A8607D02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BF0EA-1354-489B-A7D0-E53CB4CFDDA6}" type="slidenum">
              <a:rPr lang="en-US" smtClean="0"/>
              <a:t>‹#›</a:t>
            </a:fld>
            <a:endParaRPr lang="en-US"/>
          </a:p>
        </p:txBody>
      </p:sp>
    </p:spTree>
    <p:extLst>
      <p:ext uri="{BB962C8B-B14F-4D97-AF65-F5344CB8AC3E}">
        <p14:creationId xmlns:p14="http://schemas.microsoft.com/office/powerpoint/2010/main" val="3741911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87E87E-F8EC-4311-AC45-107644CB7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8289174" cy="6857997"/>
          </a:xfrm>
          <a:prstGeom prst="rect">
            <a:avLst/>
          </a:prstGeom>
        </p:spPr>
      </p:pic>
      <p:sp>
        <p:nvSpPr>
          <p:cNvPr id="8" name="Rectangle 7">
            <a:extLst>
              <a:ext uri="{FF2B5EF4-FFF2-40B4-BE49-F238E27FC236}">
                <a16:creationId xmlns:a16="http://schemas.microsoft.com/office/drawing/2014/main" id="{00BE8C87-E362-427C-8ABE-037B2D3026D4}"/>
              </a:ext>
            </a:extLst>
          </p:cNvPr>
          <p:cNvSpPr/>
          <p:nvPr/>
        </p:nvSpPr>
        <p:spPr>
          <a:xfrm>
            <a:off x="8283860" y="0"/>
            <a:ext cx="3908140"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A1E249A-1CFA-4B9B-8D60-FCB1C051D93C}"/>
              </a:ext>
            </a:extLst>
          </p:cNvPr>
          <p:cNvSpPr/>
          <p:nvPr/>
        </p:nvSpPr>
        <p:spPr>
          <a:xfrm>
            <a:off x="7013195" y="1235298"/>
            <a:ext cx="1146805" cy="201336"/>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4559079-CACB-484D-9203-CAAEC54A6DBB}"/>
              </a:ext>
            </a:extLst>
          </p:cNvPr>
          <p:cNvGrpSpPr/>
          <p:nvPr/>
        </p:nvGrpSpPr>
        <p:grpSpPr>
          <a:xfrm>
            <a:off x="6759609" y="1258081"/>
            <a:ext cx="227948" cy="184666"/>
            <a:chOff x="11782298" y="1319205"/>
            <a:chExt cx="227948" cy="184666"/>
          </a:xfrm>
        </p:grpSpPr>
        <p:sp>
          <p:nvSpPr>
            <p:cNvPr id="16" name="Oval 15">
              <a:extLst>
                <a:ext uri="{FF2B5EF4-FFF2-40B4-BE49-F238E27FC236}">
                  <a16:creationId xmlns:a16="http://schemas.microsoft.com/office/drawing/2014/main" id="{06D491AD-656B-4B63-8B83-EE0DDE45A1B1}"/>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B1F98B43-6B16-448D-9227-90438CA71C57}"/>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12" name="TextBox 11">
            <a:extLst>
              <a:ext uri="{FF2B5EF4-FFF2-40B4-BE49-F238E27FC236}">
                <a16:creationId xmlns:a16="http://schemas.microsoft.com/office/drawing/2014/main" id="{CCDA15CD-8A6B-4031-837B-B59ADA5928A4}"/>
              </a:ext>
            </a:extLst>
          </p:cNvPr>
          <p:cNvSpPr txBox="1"/>
          <p:nvPr/>
        </p:nvSpPr>
        <p:spPr>
          <a:xfrm>
            <a:off x="8676375" y="301686"/>
            <a:ext cx="3004398" cy="461665"/>
          </a:xfrm>
          <a:prstGeom prst="rect">
            <a:avLst/>
          </a:prstGeom>
          <a:noFill/>
        </p:spPr>
        <p:txBody>
          <a:bodyPr wrap="square" rtlCol="0">
            <a:spAutoFit/>
          </a:bodyPr>
          <a:lstStyle/>
          <a:p>
            <a:r>
              <a:rPr lang="en-US" sz="1200" dirty="0"/>
              <a:t>As the user lands on the reports page, the current date        is pre-populated. </a:t>
            </a:r>
          </a:p>
        </p:txBody>
      </p:sp>
      <p:grpSp>
        <p:nvGrpSpPr>
          <p:cNvPr id="13" name="Group 12">
            <a:extLst>
              <a:ext uri="{FF2B5EF4-FFF2-40B4-BE49-F238E27FC236}">
                <a16:creationId xmlns:a16="http://schemas.microsoft.com/office/drawing/2014/main" id="{4082D4A3-82D4-41FC-884B-F68542B6905C}"/>
              </a:ext>
            </a:extLst>
          </p:cNvPr>
          <p:cNvGrpSpPr/>
          <p:nvPr/>
        </p:nvGrpSpPr>
        <p:grpSpPr>
          <a:xfrm>
            <a:off x="9558845" y="532518"/>
            <a:ext cx="227948" cy="184666"/>
            <a:chOff x="11782298" y="1319205"/>
            <a:chExt cx="227948" cy="184666"/>
          </a:xfrm>
        </p:grpSpPr>
        <p:sp>
          <p:nvSpPr>
            <p:cNvPr id="15" name="Oval 14">
              <a:extLst>
                <a:ext uri="{FF2B5EF4-FFF2-40B4-BE49-F238E27FC236}">
                  <a16:creationId xmlns:a16="http://schemas.microsoft.com/office/drawing/2014/main" id="{19B3E6EB-C709-4391-B892-D021F0B9EE4C}"/>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8E1F04AD-B185-4743-9DBF-B14358C165C8}"/>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20433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2" cy="6857995"/>
          </a:xfrm>
          <a:prstGeom prst="rect">
            <a:avLst/>
          </a:prstGeom>
        </p:spPr>
      </p:pic>
      <p:sp>
        <p:nvSpPr>
          <p:cNvPr id="4" name="Rectangle 3">
            <a:extLst>
              <a:ext uri="{FF2B5EF4-FFF2-40B4-BE49-F238E27FC236}">
                <a16:creationId xmlns:a16="http://schemas.microsoft.com/office/drawing/2014/main" id="{BB514F49-D836-4C87-BC87-28F57878802D}"/>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3F246B6-8E1D-4AC0-9BB8-EA778661F219}"/>
              </a:ext>
            </a:extLst>
          </p:cNvPr>
          <p:cNvSpPr/>
          <p:nvPr/>
        </p:nvSpPr>
        <p:spPr>
          <a:xfrm>
            <a:off x="97654" y="3419859"/>
            <a:ext cx="2050184" cy="1693341"/>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E0A246F-75E1-4906-92FB-B99ACF28041B}"/>
              </a:ext>
            </a:extLst>
          </p:cNvPr>
          <p:cNvGrpSpPr/>
          <p:nvPr/>
        </p:nvGrpSpPr>
        <p:grpSpPr>
          <a:xfrm>
            <a:off x="2162470" y="4177782"/>
            <a:ext cx="227948" cy="184666"/>
            <a:chOff x="11782298" y="1319205"/>
            <a:chExt cx="227948" cy="175138"/>
          </a:xfrm>
        </p:grpSpPr>
        <p:sp>
          <p:nvSpPr>
            <p:cNvPr id="11" name="Oval 10">
              <a:extLst>
                <a:ext uri="{FF2B5EF4-FFF2-40B4-BE49-F238E27FC236}">
                  <a16:creationId xmlns:a16="http://schemas.microsoft.com/office/drawing/2014/main" id="{06A0908A-EFEF-43C7-8712-4A0C987E1EB8}"/>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27DFBE4-FB01-4943-91AF-B46ABD3A90C7}"/>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28" name="TextBox 27">
            <a:extLst>
              <a:ext uri="{FF2B5EF4-FFF2-40B4-BE49-F238E27FC236}">
                <a16:creationId xmlns:a16="http://schemas.microsoft.com/office/drawing/2014/main" id="{CDAB7926-2F32-4141-98DA-75C95709A4A2}"/>
              </a:ext>
            </a:extLst>
          </p:cNvPr>
          <p:cNvSpPr txBox="1"/>
          <p:nvPr/>
        </p:nvSpPr>
        <p:spPr>
          <a:xfrm>
            <a:off x="8676375" y="301686"/>
            <a:ext cx="3004398" cy="830997"/>
          </a:xfrm>
          <a:prstGeom prst="rect">
            <a:avLst/>
          </a:prstGeom>
          <a:noFill/>
        </p:spPr>
        <p:txBody>
          <a:bodyPr wrap="square" rtlCol="0">
            <a:spAutoFit/>
          </a:bodyPr>
          <a:lstStyle/>
          <a:p>
            <a:r>
              <a:rPr lang="en-US" sz="1200" dirty="0"/>
              <a:t>When searching for disaster ids, the typeahead functionality       is provided to the user suggesting possible disaster to the user as they type.</a:t>
            </a:r>
          </a:p>
        </p:txBody>
      </p:sp>
      <p:grpSp>
        <p:nvGrpSpPr>
          <p:cNvPr id="29" name="Group 28">
            <a:extLst>
              <a:ext uri="{FF2B5EF4-FFF2-40B4-BE49-F238E27FC236}">
                <a16:creationId xmlns:a16="http://schemas.microsoft.com/office/drawing/2014/main" id="{DC51333B-1B27-423F-9AF2-498D34CF2680}"/>
              </a:ext>
            </a:extLst>
          </p:cNvPr>
          <p:cNvGrpSpPr/>
          <p:nvPr/>
        </p:nvGrpSpPr>
        <p:grpSpPr>
          <a:xfrm>
            <a:off x="10240587" y="523640"/>
            <a:ext cx="227948" cy="184666"/>
            <a:chOff x="11782298" y="1319205"/>
            <a:chExt cx="227948" cy="184666"/>
          </a:xfrm>
        </p:grpSpPr>
        <p:sp>
          <p:nvSpPr>
            <p:cNvPr id="30" name="Oval 29">
              <a:extLst>
                <a:ext uri="{FF2B5EF4-FFF2-40B4-BE49-F238E27FC236}">
                  <a16:creationId xmlns:a16="http://schemas.microsoft.com/office/drawing/2014/main" id="{E654FB70-42E9-400A-B993-A40A1AD4193D}"/>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27859957-D8F6-4D6C-870C-B954D6A58972}"/>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0534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2" cy="6857994"/>
          </a:xfrm>
          <a:prstGeom prst="rect">
            <a:avLst/>
          </a:prstGeom>
        </p:spPr>
      </p:pic>
      <p:sp>
        <p:nvSpPr>
          <p:cNvPr id="4" name="Rectangle 3">
            <a:extLst>
              <a:ext uri="{FF2B5EF4-FFF2-40B4-BE49-F238E27FC236}">
                <a16:creationId xmlns:a16="http://schemas.microsoft.com/office/drawing/2014/main" id="{BB514F49-D836-4C87-BC87-28F57878802D}"/>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94F3E59-3FC3-4702-8A34-8AC093746459}"/>
              </a:ext>
            </a:extLst>
          </p:cNvPr>
          <p:cNvSpPr/>
          <p:nvPr/>
        </p:nvSpPr>
        <p:spPr>
          <a:xfrm>
            <a:off x="97654" y="3419860"/>
            <a:ext cx="2050184" cy="521826"/>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2BAE5C8-0A3E-4AD5-97ED-88D797E29157}"/>
              </a:ext>
            </a:extLst>
          </p:cNvPr>
          <p:cNvGrpSpPr/>
          <p:nvPr/>
        </p:nvGrpSpPr>
        <p:grpSpPr>
          <a:xfrm>
            <a:off x="2162470" y="3600731"/>
            <a:ext cx="227948" cy="184666"/>
            <a:chOff x="11782298" y="1319205"/>
            <a:chExt cx="227948" cy="175138"/>
          </a:xfrm>
        </p:grpSpPr>
        <p:sp>
          <p:nvSpPr>
            <p:cNvPr id="21" name="Oval 20">
              <a:extLst>
                <a:ext uri="{FF2B5EF4-FFF2-40B4-BE49-F238E27FC236}">
                  <a16:creationId xmlns:a16="http://schemas.microsoft.com/office/drawing/2014/main" id="{57D8A1B9-F04C-4AD3-B467-704BE70187BF}"/>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1188BE8-B213-4D10-A5E4-41A845522E9D}"/>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23" name="TextBox 22">
            <a:extLst>
              <a:ext uri="{FF2B5EF4-FFF2-40B4-BE49-F238E27FC236}">
                <a16:creationId xmlns:a16="http://schemas.microsoft.com/office/drawing/2014/main" id="{C2BE995E-22B8-4DC2-9FAC-677FF86EEB9B}"/>
              </a:ext>
            </a:extLst>
          </p:cNvPr>
          <p:cNvSpPr txBox="1"/>
          <p:nvPr/>
        </p:nvSpPr>
        <p:spPr>
          <a:xfrm>
            <a:off x="8676375" y="301686"/>
            <a:ext cx="3004398" cy="830997"/>
          </a:xfrm>
          <a:prstGeom prst="rect">
            <a:avLst/>
          </a:prstGeom>
          <a:noFill/>
        </p:spPr>
        <p:txBody>
          <a:bodyPr wrap="square" rtlCol="0">
            <a:spAutoFit/>
          </a:bodyPr>
          <a:lstStyle/>
          <a:p>
            <a:r>
              <a:rPr lang="en-US" sz="1200" dirty="0"/>
              <a:t>When a disaster id has been entered and validated, the “Add” button       becomes enabled, allowing them to add it to their list of report parameters.</a:t>
            </a:r>
          </a:p>
        </p:txBody>
      </p:sp>
      <p:grpSp>
        <p:nvGrpSpPr>
          <p:cNvPr id="24" name="Group 23">
            <a:extLst>
              <a:ext uri="{FF2B5EF4-FFF2-40B4-BE49-F238E27FC236}">
                <a16:creationId xmlns:a16="http://schemas.microsoft.com/office/drawing/2014/main" id="{8092C23C-1494-48C6-BDEF-6EEC3863417D}"/>
              </a:ext>
            </a:extLst>
          </p:cNvPr>
          <p:cNvGrpSpPr/>
          <p:nvPr/>
        </p:nvGrpSpPr>
        <p:grpSpPr>
          <a:xfrm>
            <a:off x="10470288" y="532518"/>
            <a:ext cx="227948" cy="184666"/>
            <a:chOff x="11782298" y="1319205"/>
            <a:chExt cx="227948" cy="184666"/>
          </a:xfrm>
        </p:grpSpPr>
        <p:sp>
          <p:nvSpPr>
            <p:cNvPr id="25" name="Oval 24">
              <a:extLst>
                <a:ext uri="{FF2B5EF4-FFF2-40B4-BE49-F238E27FC236}">
                  <a16:creationId xmlns:a16="http://schemas.microsoft.com/office/drawing/2014/main" id="{0EE11EBC-7F0F-4D02-B6FF-4F35644AAECB}"/>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5F3645B1-3545-420E-B316-DD483A24DE71}"/>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18557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1886F8-1A49-4D3A-8DE1-34363BBFA4D5}"/>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2" cy="6857995"/>
          </a:xfrm>
          <a:prstGeom prst="rect">
            <a:avLst/>
          </a:prstGeom>
        </p:spPr>
      </p:pic>
      <p:sp>
        <p:nvSpPr>
          <p:cNvPr id="6" name="Rectangle 5">
            <a:extLst>
              <a:ext uri="{FF2B5EF4-FFF2-40B4-BE49-F238E27FC236}">
                <a16:creationId xmlns:a16="http://schemas.microsoft.com/office/drawing/2014/main" id="{1A771877-6B9B-4F7E-878B-0FB260F3EB3E}"/>
              </a:ext>
            </a:extLst>
          </p:cNvPr>
          <p:cNvSpPr/>
          <p:nvPr/>
        </p:nvSpPr>
        <p:spPr>
          <a:xfrm>
            <a:off x="81283" y="3804996"/>
            <a:ext cx="2058235" cy="40301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3016454-066A-4185-A091-E29BA5463139}"/>
              </a:ext>
            </a:extLst>
          </p:cNvPr>
          <p:cNvGrpSpPr/>
          <p:nvPr/>
        </p:nvGrpSpPr>
        <p:grpSpPr>
          <a:xfrm>
            <a:off x="2163032" y="3939110"/>
            <a:ext cx="227948" cy="184666"/>
            <a:chOff x="11782298" y="1319205"/>
            <a:chExt cx="227948" cy="184666"/>
          </a:xfrm>
        </p:grpSpPr>
        <p:sp>
          <p:nvSpPr>
            <p:cNvPr id="15" name="Oval 14">
              <a:extLst>
                <a:ext uri="{FF2B5EF4-FFF2-40B4-BE49-F238E27FC236}">
                  <a16:creationId xmlns:a16="http://schemas.microsoft.com/office/drawing/2014/main" id="{5188381D-CA19-4B76-8CE5-45AF26577A3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DA19155-1524-4F25-A06E-8D55DE6F3C5E}"/>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2" name="Group 21">
            <a:extLst>
              <a:ext uri="{FF2B5EF4-FFF2-40B4-BE49-F238E27FC236}">
                <a16:creationId xmlns:a16="http://schemas.microsoft.com/office/drawing/2014/main" id="{0AEDE20A-13F9-494E-BFF5-6AB3160B9EB3}"/>
              </a:ext>
            </a:extLst>
          </p:cNvPr>
          <p:cNvGrpSpPr/>
          <p:nvPr/>
        </p:nvGrpSpPr>
        <p:grpSpPr>
          <a:xfrm>
            <a:off x="4336038" y="1415346"/>
            <a:ext cx="227948" cy="184666"/>
            <a:chOff x="11782298" y="1319205"/>
            <a:chExt cx="227948" cy="184666"/>
          </a:xfrm>
        </p:grpSpPr>
        <p:sp>
          <p:nvSpPr>
            <p:cNvPr id="23" name="Oval 22">
              <a:extLst>
                <a:ext uri="{FF2B5EF4-FFF2-40B4-BE49-F238E27FC236}">
                  <a16:creationId xmlns:a16="http://schemas.microsoft.com/office/drawing/2014/main" id="{CDAB4F87-816F-4712-8086-E1D766E0FE24}"/>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8303C430-EDCD-497E-973D-8DD0FD483616}"/>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25" name="Rectangle 24">
            <a:extLst>
              <a:ext uri="{FF2B5EF4-FFF2-40B4-BE49-F238E27FC236}">
                <a16:creationId xmlns:a16="http://schemas.microsoft.com/office/drawing/2014/main" id="{C049CD86-8AD9-436B-8BA2-15523993DCF8}"/>
              </a:ext>
            </a:extLst>
          </p:cNvPr>
          <p:cNvSpPr/>
          <p:nvPr/>
        </p:nvSpPr>
        <p:spPr>
          <a:xfrm>
            <a:off x="2311793" y="1402661"/>
            <a:ext cx="1985854" cy="197352"/>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0D79677-CBE0-477A-B423-3CC5A2CDBD15}"/>
              </a:ext>
            </a:extLst>
          </p:cNvPr>
          <p:cNvSpPr txBox="1"/>
          <p:nvPr/>
        </p:nvSpPr>
        <p:spPr>
          <a:xfrm>
            <a:off x="8676375" y="301686"/>
            <a:ext cx="3004398" cy="646331"/>
          </a:xfrm>
          <a:prstGeom prst="rect">
            <a:avLst/>
          </a:prstGeom>
          <a:noFill/>
        </p:spPr>
        <p:txBody>
          <a:bodyPr wrap="square" rtlCol="0">
            <a:spAutoFit/>
          </a:bodyPr>
          <a:lstStyle/>
          <a:p>
            <a:r>
              <a:rPr lang="en-US" sz="1200" dirty="0"/>
              <a:t>Once added      , the disaster id shows as a selection and is added to the report title heading       for user reference and exporting.</a:t>
            </a:r>
          </a:p>
        </p:txBody>
      </p:sp>
      <p:grpSp>
        <p:nvGrpSpPr>
          <p:cNvPr id="27" name="Group 26">
            <a:extLst>
              <a:ext uri="{FF2B5EF4-FFF2-40B4-BE49-F238E27FC236}">
                <a16:creationId xmlns:a16="http://schemas.microsoft.com/office/drawing/2014/main" id="{A45E1B6E-F8AD-4021-A903-E7B69F04ADB0}"/>
              </a:ext>
            </a:extLst>
          </p:cNvPr>
          <p:cNvGrpSpPr/>
          <p:nvPr/>
        </p:nvGrpSpPr>
        <p:grpSpPr>
          <a:xfrm>
            <a:off x="9507675" y="337196"/>
            <a:ext cx="227948" cy="184666"/>
            <a:chOff x="11782298" y="1319205"/>
            <a:chExt cx="227948" cy="184666"/>
          </a:xfrm>
        </p:grpSpPr>
        <p:sp>
          <p:nvSpPr>
            <p:cNvPr id="28" name="Oval 27">
              <a:extLst>
                <a:ext uri="{FF2B5EF4-FFF2-40B4-BE49-F238E27FC236}">
                  <a16:creationId xmlns:a16="http://schemas.microsoft.com/office/drawing/2014/main" id="{B1E25296-8FCF-4AE7-9CE6-89E51BD10E4F}"/>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F3EEAA8-0CB8-47EE-86A1-6EA41F6A33FC}"/>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30" name="Group 29">
            <a:extLst>
              <a:ext uri="{FF2B5EF4-FFF2-40B4-BE49-F238E27FC236}">
                <a16:creationId xmlns:a16="http://schemas.microsoft.com/office/drawing/2014/main" id="{AC0568D4-5363-4F7E-84C6-004FDA5A57D8}"/>
              </a:ext>
            </a:extLst>
          </p:cNvPr>
          <p:cNvGrpSpPr/>
          <p:nvPr/>
        </p:nvGrpSpPr>
        <p:grpSpPr>
          <a:xfrm>
            <a:off x="9272910" y="708306"/>
            <a:ext cx="227948" cy="184666"/>
            <a:chOff x="11782298" y="1319205"/>
            <a:chExt cx="227948" cy="175138"/>
          </a:xfrm>
        </p:grpSpPr>
        <p:sp>
          <p:nvSpPr>
            <p:cNvPr id="31" name="Oval 30">
              <a:extLst>
                <a:ext uri="{FF2B5EF4-FFF2-40B4-BE49-F238E27FC236}">
                  <a16:creationId xmlns:a16="http://schemas.microsoft.com/office/drawing/2014/main" id="{C426C64A-CCC2-4DB7-A394-31F53595FC86}"/>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7A0DB873-5F2C-40CE-8B1E-45983AD836BD}"/>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429740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1886F8-1A49-4D3A-8DE1-34363BBFA4D5}"/>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2" cy="6857994"/>
          </a:xfrm>
          <a:prstGeom prst="rect">
            <a:avLst/>
          </a:prstGeom>
        </p:spPr>
      </p:pic>
      <p:sp>
        <p:nvSpPr>
          <p:cNvPr id="22" name="Rectangle 21">
            <a:extLst>
              <a:ext uri="{FF2B5EF4-FFF2-40B4-BE49-F238E27FC236}">
                <a16:creationId xmlns:a16="http://schemas.microsoft.com/office/drawing/2014/main" id="{40B56ECE-1357-43F2-B121-EBED3C361FAB}"/>
              </a:ext>
            </a:extLst>
          </p:cNvPr>
          <p:cNvSpPr/>
          <p:nvPr/>
        </p:nvSpPr>
        <p:spPr>
          <a:xfrm>
            <a:off x="186429" y="4844186"/>
            <a:ext cx="1837680" cy="378903"/>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C55DBC-C3BF-4FCD-9C71-091C685011A1}"/>
              </a:ext>
            </a:extLst>
          </p:cNvPr>
          <p:cNvSpPr/>
          <p:nvPr/>
        </p:nvSpPr>
        <p:spPr>
          <a:xfrm>
            <a:off x="2420183" y="2512463"/>
            <a:ext cx="5664557" cy="25211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0BFD644-3E2F-4741-A7EE-16D5B6DA0CE1}"/>
              </a:ext>
            </a:extLst>
          </p:cNvPr>
          <p:cNvGrpSpPr/>
          <p:nvPr/>
        </p:nvGrpSpPr>
        <p:grpSpPr>
          <a:xfrm>
            <a:off x="2109764" y="4951163"/>
            <a:ext cx="227948" cy="184666"/>
            <a:chOff x="11782298" y="1319205"/>
            <a:chExt cx="227948" cy="184666"/>
          </a:xfrm>
        </p:grpSpPr>
        <p:sp>
          <p:nvSpPr>
            <p:cNvPr id="25" name="Oval 24">
              <a:extLst>
                <a:ext uri="{FF2B5EF4-FFF2-40B4-BE49-F238E27FC236}">
                  <a16:creationId xmlns:a16="http://schemas.microsoft.com/office/drawing/2014/main" id="{73F05B25-C04B-4D59-8305-5591A306AA4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BB480C1D-9975-4C1F-8F7D-2B352B255303}"/>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7" name="Group 26">
            <a:extLst>
              <a:ext uri="{FF2B5EF4-FFF2-40B4-BE49-F238E27FC236}">
                <a16:creationId xmlns:a16="http://schemas.microsoft.com/office/drawing/2014/main" id="{CB20ED95-A1A0-4903-AAC6-FC744F234FD7}"/>
              </a:ext>
            </a:extLst>
          </p:cNvPr>
          <p:cNvGrpSpPr/>
          <p:nvPr/>
        </p:nvGrpSpPr>
        <p:grpSpPr>
          <a:xfrm>
            <a:off x="8091628" y="3773050"/>
            <a:ext cx="227948" cy="184666"/>
            <a:chOff x="11782298" y="1319205"/>
            <a:chExt cx="227948" cy="184666"/>
          </a:xfrm>
        </p:grpSpPr>
        <p:sp>
          <p:nvSpPr>
            <p:cNvPr id="28" name="Oval 27">
              <a:extLst>
                <a:ext uri="{FF2B5EF4-FFF2-40B4-BE49-F238E27FC236}">
                  <a16:creationId xmlns:a16="http://schemas.microsoft.com/office/drawing/2014/main" id="{859906EA-F71F-44C5-8E68-CA9937BB2D32}"/>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509EB7CD-83E7-4FFE-A62A-770D4159D907}"/>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30" name="TextBox 29">
            <a:extLst>
              <a:ext uri="{FF2B5EF4-FFF2-40B4-BE49-F238E27FC236}">
                <a16:creationId xmlns:a16="http://schemas.microsoft.com/office/drawing/2014/main" id="{C1D944B2-BD40-4CB4-B015-DB92BBE7B409}"/>
              </a:ext>
            </a:extLst>
          </p:cNvPr>
          <p:cNvSpPr txBox="1"/>
          <p:nvPr/>
        </p:nvSpPr>
        <p:spPr>
          <a:xfrm>
            <a:off x="8676375" y="301686"/>
            <a:ext cx="3004398" cy="1015663"/>
          </a:xfrm>
          <a:prstGeom prst="rect">
            <a:avLst/>
          </a:prstGeom>
          <a:noFill/>
        </p:spPr>
        <p:txBody>
          <a:bodyPr wrap="square" rtlCol="0">
            <a:spAutoFit/>
          </a:bodyPr>
          <a:lstStyle/>
          <a:p>
            <a:r>
              <a:rPr lang="en-US" sz="1200" dirty="0"/>
              <a:t>As the </a:t>
            </a:r>
            <a:r>
              <a:rPr lang="en-US" sz="1200" dirty="0" err="1"/>
              <a:t>paramters</a:t>
            </a:r>
            <a:r>
              <a:rPr lang="en-US" sz="1200" dirty="0"/>
              <a:t> are defined, the user may chose to generate a report       which may take a few moments based on connection speeds and load times. At this point, a user will be greeted with a loading animation.</a:t>
            </a:r>
          </a:p>
        </p:txBody>
      </p:sp>
      <p:grpSp>
        <p:nvGrpSpPr>
          <p:cNvPr id="31" name="Group 30">
            <a:extLst>
              <a:ext uri="{FF2B5EF4-FFF2-40B4-BE49-F238E27FC236}">
                <a16:creationId xmlns:a16="http://schemas.microsoft.com/office/drawing/2014/main" id="{B36B8DA3-9524-4993-AEED-E05AD514CCAE}"/>
              </a:ext>
            </a:extLst>
          </p:cNvPr>
          <p:cNvGrpSpPr/>
          <p:nvPr/>
        </p:nvGrpSpPr>
        <p:grpSpPr>
          <a:xfrm>
            <a:off x="10423573" y="523640"/>
            <a:ext cx="227948" cy="184666"/>
            <a:chOff x="11782298" y="1319205"/>
            <a:chExt cx="227948" cy="184666"/>
          </a:xfrm>
        </p:grpSpPr>
        <p:sp>
          <p:nvSpPr>
            <p:cNvPr id="32" name="Oval 31">
              <a:extLst>
                <a:ext uri="{FF2B5EF4-FFF2-40B4-BE49-F238E27FC236}">
                  <a16:creationId xmlns:a16="http://schemas.microsoft.com/office/drawing/2014/main" id="{6CB5ABF2-B013-4813-A412-4F6C112EED66}"/>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F1ACD8D2-68EC-42FA-A81D-1332D016ECE5}"/>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34" name="Group 33">
            <a:extLst>
              <a:ext uri="{FF2B5EF4-FFF2-40B4-BE49-F238E27FC236}">
                <a16:creationId xmlns:a16="http://schemas.microsoft.com/office/drawing/2014/main" id="{ED59B489-46DE-4EE6-8B2E-354CCC397103}"/>
              </a:ext>
            </a:extLst>
          </p:cNvPr>
          <p:cNvGrpSpPr/>
          <p:nvPr/>
        </p:nvGrpSpPr>
        <p:grpSpPr>
          <a:xfrm>
            <a:off x="11288141" y="1063413"/>
            <a:ext cx="227948" cy="184666"/>
            <a:chOff x="11782298" y="1319205"/>
            <a:chExt cx="227948" cy="175138"/>
          </a:xfrm>
        </p:grpSpPr>
        <p:sp>
          <p:nvSpPr>
            <p:cNvPr id="35" name="Oval 34">
              <a:extLst>
                <a:ext uri="{FF2B5EF4-FFF2-40B4-BE49-F238E27FC236}">
                  <a16:creationId xmlns:a16="http://schemas.microsoft.com/office/drawing/2014/main" id="{27A13136-7B3D-45F2-A3CE-5947505711DA}"/>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4CED2CEB-605F-47C8-929C-2685D018D6FB}"/>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2847152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1886F8-1A49-4D3A-8DE1-34363BBFA4D5}"/>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1" cy="6857994"/>
          </a:xfrm>
          <a:prstGeom prst="rect">
            <a:avLst/>
          </a:prstGeom>
        </p:spPr>
      </p:pic>
      <p:grpSp>
        <p:nvGrpSpPr>
          <p:cNvPr id="14" name="Group 13">
            <a:extLst>
              <a:ext uri="{FF2B5EF4-FFF2-40B4-BE49-F238E27FC236}">
                <a16:creationId xmlns:a16="http://schemas.microsoft.com/office/drawing/2014/main" id="{C3016454-066A-4185-A091-E29BA5463139}"/>
              </a:ext>
            </a:extLst>
          </p:cNvPr>
          <p:cNvGrpSpPr/>
          <p:nvPr/>
        </p:nvGrpSpPr>
        <p:grpSpPr>
          <a:xfrm>
            <a:off x="8137372" y="1879196"/>
            <a:ext cx="227948" cy="184666"/>
            <a:chOff x="11782298" y="1319205"/>
            <a:chExt cx="227948" cy="184666"/>
          </a:xfrm>
        </p:grpSpPr>
        <p:sp>
          <p:nvSpPr>
            <p:cNvPr id="15" name="Oval 14">
              <a:extLst>
                <a:ext uri="{FF2B5EF4-FFF2-40B4-BE49-F238E27FC236}">
                  <a16:creationId xmlns:a16="http://schemas.microsoft.com/office/drawing/2014/main" id="{5188381D-CA19-4B76-8CE5-45AF26577A3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DA19155-1524-4F25-A06E-8D55DE6F3C5E}"/>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grpSp>
        <p:nvGrpSpPr>
          <p:cNvPr id="19" name="Group 18">
            <a:extLst>
              <a:ext uri="{FF2B5EF4-FFF2-40B4-BE49-F238E27FC236}">
                <a16:creationId xmlns:a16="http://schemas.microsoft.com/office/drawing/2014/main" id="{3AA1F89E-F581-4257-B3E2-0D2E7E1AEB88}"/>
              </a:ext>
            </a:extLst>
          </p:cNvPr>
          <p:cNvGrpSpPr/>
          <p:nvPr/>
        </p:nvGrpSpPr>
        <p:grpSpPr>
          <a:xfrm>
            <a:off x="8114495" y="3813874"/>
            <a:ext cx="227948" cy="184666"/>
            <a:chOff x="11782298" y="1319205"/>
            <a:chExt cx="227948" cy="184666"/>
          </a:xfrm>
        </p:grpSpPr>
        <p:sp>
          <p:nvSpPr>
            <p:cNvPr id="20" name="Oval 19">
              <a:extLst>
                <a:ext uri="{FF2B5EF4-FFF2-40B4-BE49-F238E27FC236}">
                  <a16:creationId xmlns:a16="http://schemas.microsoft.com/office/drawing/2014/main" id="{C7CB7B87-2707-4350-8162-D90A5A272B35}"/>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475DA7D-4496-46F7-B09F-34DF91F1CBA9}"/>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22" name="Rectangle 21">
            <a:extLst>
              <a:ext uri="{FF2B5EF4-FFF2-40B4-BE49-F238E27FC236}">
                <a16:creationId xmlns:a16="http://schemas.microsoft.com/office/drawing/2014/main" id="{9821B639-47E1-41BB-A6C1-1F0AC51BC313}"/>
              </a:ext>
            </a:extLst>
          </p:cNvPr>
          <p:cNvSpPr/>
          <p:nvPr/>
        </p:nvSpPr>
        <p:spPr>
          <a:xfrm>
            <a:off x="6889072" y="1795244"/>
            <a:ext cx="1242872" cy="378903"/>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00001E0-F09A-402E-B414-3C1EB08F785F}"/>
              </a:ext>
            </a:extLst>
          </p:cNvPr>
          <p:cNvSpPr/>
          <p:nvPr/>
        </p:nvSpPr>
        <p:spPr>
          <a:xfrm>
            <a:off x="2420183" y="2512463"/>
            <a:ext cx="5664557" cy="252117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B89A9B3-27E6-4980-8B67-B7488048377E}"/>
              </a:ext>
            </a:extLst>
          </p:cNvPr>
          <p:cNvSpPr txBox="1"/>
          <p:nvPr/>
        </p:nvSpPr>
        <p:spPr>
          <a:xfrm>
            <a:off x="8676375" y="301686"/>
            <a:ext cx="3004398" cy="1938992"/>
          </a:xfrm>
          <a:prstGeom prst="rect">
            <a:avLst/>
          </a:prstGeom>
          <a:noFill/>
        </p:spPr>
        <p:txBody>
          <a:bodyPr wrap="square" rtlCol="0">
            <a:spAutoFit/>
          </a:bodyPr>
          <a:lstStyle/>
          <a:p>
            <a:r>
              <a:rPr lang="en-US" sz="1200" dirty="0"/>
              <a:t>Once the report has been generated and loaded into view      , the export and summary value selector are enabled.</a:t>
            </a:r>
          </a:p>
          <a:p>
            <a:endParaRPr lang="en-US" sz="1200" dirty="0"/>
          </a:p>
          <a:p>
            <a:r>
              <a:rPr lang="en-US" sz="1200" i="1" dirty="0"/>
              <a:t>*note – After the report is generated and in view, the user may choose to export the report. The report should be exported to look exactly as shown in the app with the exception of the summary value and export buttons shown.</a:t>
            </a:r>
          </a:p>
        </p:txBody>
      </p:sp>
      <p:grpSp>
        <p:nvGrpSpPr>
          <p:cNvPr id="25" name="Group 24">
            <a:extLst>
              <a:ext uri="{FF2B5EF4-FFF2-40B4-BE49-F238E27FC236}">
                <a16:creationId xmlns:a16="http://schemas.microsoft.com/office/drawing/2014/main" id="{A65C97D5-F9E1-4651-8B4E-B9BC43F6C497}"/>
              </a:ext>
            </a:extLst>
          </p:cNvPr>
          <p:cNvGrpSpPr/>
          <p:nvPr/>
        </p:nvGrpSpPr>
        <p:grpSpPr>
          <a:xfrm>
            <a:off x="9796399" y="523640"/>
            <a:ext cx="227948" cy="184666"/>
            <a:chOff x="11782298" y="1319205"/>
            <a:chExt cx="227948" cy="184666"/>
          </a:xfrm>
        </p:grpSpPr>
        <p:sp>
          <p:nvSpPr>
            <p:cNvPr id="26" name="Oval 25">
              <a:extLst>
                <a:ext uri="{FF2B5EF4-FFF2-40B4-BE49-F238E27FC236}">
                  <a16:creationId xmlns:a16="http://schemas.microsoft.com/office/drawing/2014/main" id="{8244F156-FEB9-4BB2-9AD0-5E703C3E125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7105DCB1-EFFF-4BE6-9785-2945AA93BFF3}"/>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8" name="Group 27">
            <a:extLst>
              <a:ext uri="{FF2B5EF4-FFF2-40B4-BE49-F238E27FC236}">
                <a16:creationId xmlns:a16="http://schemas.microsoft.com/office/drawing/2014/main" id="{8844E5E4-2AAC-4190-95CB-83C0051BB505}"/>
              </a:ext>
            </a:extLst>
          </p:cNvPr>
          <p:cNvGrpSpPr/>
          <p:nvPr/>
        </p:nvGrpSpPr>
        <p:grpSpPr>
          <a:xfrm>
            <a:off x="11039566" y="699428"/>
            <a:ext cx="227948" cy="184666"/>
            <a:chOff x="11782298" y="1319205"/>
            <a:chExt cx="227948" cy="175138"/>
          </a:xfrm>
        </p:grpSpPr>
        <p:sp>
          <p:nvSpPr>
            <p:cNvPr id="29" name="Oval 28">
              <a:extLst>
                <a:ext uri="{FF2B5EF4-FFF2-40B4-BE49-F238E27FC236}">
                  <a16:creationId xmlns:a16="http://schemas.microsoft.com/office/drawing/2014/main" id="{5BDA8DC0-DBF4-4C43-88AF-E045CBA0D703}"/>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6BA0D334-2551-4605-B272-417F809039A0}"/>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4131380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1886F8-1A49-4D3A-8DE1-34363BBFA4D5}"/>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1" cy="6857993"/>
          </a:xfrm>
          <a:prstGeom prst="rect">
            <a:avLst/>
          </a:prstGeom>
        </p:spPr>
      </p:pic>
      <p:sp>
        <p:nvSpPr>
          <p:cNvPr id="5" name="Rectangle 4">
            <a:extLst>
              <a:ext uri="{FF2B5EF4-FFF2-40B4-BE49-F238E27FC236}">
                <a16:creationId xmlns:a16="http://schemas.microsoft.com/office/drawing/2014/main" id="{87297C86-D3A5-4982-ADAE-52868BAE5581}"/>
              </a:ext>
            </a:extLst>
          </p:cNvPr>
          <p:cNvSpPr/>
          <p:nvPr/>
        </p:nvSpPr>
        <p:spPr>
          <a:xfrm>
            <a:off x="7532274" y="1755914"/>
            <a:ext cx="620786" cy="394283"/>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A771877-6B9B-4F7E-878B-0FB260F3EB3E}"/>
              </a:ext>
            </a:extLst>
          </p:cNvPr>
          <p:cNvSpPr/>
          <p:nvPr/>
        </p:nvSpPr>
        <p:spPr>
          <a:xfrm>
            <a:off x="5310231" y="2149515"/>
            <a:ext cx="2843868" cy="284247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3016454-066A-4185-A091-E29BA5463139}"/>
              </a:ext>
            </a:extLst>
          </p:cNvPr>
          <p:cNvGrpSpPr/>
          <p:nvPr/>
        </p:nvGrpSpPr>
        <p:grpSpPr>
          <a:xfrm>
            <a:off x="8155128" y="1879196"/>
            <a:ext cx="227948" cy="184666"/>
            <a:chOff x="11782298" y="1319205"/>
            <a:chExt cx="227948" cy="184666"/>
          </a:xfrm>
        </p:grpSpPr>
        <p:sp>
          <p:nvSpPr>
            <p:cNvPr id="15" name="Oval 14">
              <a:extLst>
                <a:ext uri="{FF2B5EF4-FFF2-40B4-BE49-F238E27FC236}">
                  <a16:creationId xmlns:a16="http://schemas.microsoft.com/office/drawing/2014/main" id="{5188381D-CA19-4B76-8CE5-45AF26577A3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DA19155-1524-4F25-A06E-8D55DE6F3C5E}"/>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19" name="Group 18">
            <a:extLst>
              <a:ext uri="{FF2B5EF4-FFF2-40B4-BE49-F238E27FC236}">
                <a16:creationId xmlns:a16="http://schemas.microsoft.com/office/drawing/2014/main" id="{3AA1F89E-F581-4257-B3E2-0D2E7E1AEB88}"/>
              </a:ext>
            </a:extLst>
          </p:cNvPr>
          <p:cNvGrpSpPr/>
          <p:nvPr/>
        </p:nvGrpSpPr>
        <p:grpSpPr>
          <a:xfrm>
            <a:off x="8158885" y="3813874"/>
            <a:ext cx="227948" cy="184666"/>
            <a:chOff x="11782298" y="1319205"/>
            <a:chExt cx="227948" cy="184666"/>
          </a:xfrm>
        </p:grpSpPr>
        <p:sp>
          <p:nvSpPr>
            <p:cNvPr id="20" name="Oval 19">
              <a:extLst>
                <a:ext uri="{FF2B5EF4-FFF2-40B4-BE49-F238E27FC236}">
                  <a16:creationId xmlns:a16="http://schemas.microsoft.com/office/drawing/2014/main" id="{C7CB7B87-2707-4350-8162-D90A5A272B35}"/>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475DA7D-4496-46F7-B09F-34DF91F1CBA9}"/>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22" name="TextBox 21">
            <a:extLst>
              <a:ext uri="{FF2B5EF4-FFF2-40B4-BE49-F238E27FC236}">
                <a16:creationId xmlns:a16="http://schemas.microsoft.com/office/drawing/2014/main" id="{B0171368-E2F2-416B-BA91-17AD955F51D7}"/>
              </a:ext>
            </a:extLst>
          </p:cNvPr>
          <p:cNvSpPr txBox="1"/>
          <p:nvPr/>
        </p:nvSpPr>
        <p:spPr>
          <a:xfrm>
            <a:off x="8676375" y="301686"/>
            <a:ext cx="3004398" cy="2492990"/>
          </a:xfrm>
          <a:prstGeom prst="rect">
            <a:avLst/>
          </a:prstGeom>
          <a:noFill/>
        </p:spPr>
        <p:txBody>
          <a:bodyPr wrap="square" rtlCol="0">
            <a:spAutoFit/>
          </a:bodyPr>
          <a:lstStyle/>
          <a:p>
            <a:r>
              <a:rPr lang="en-US" sz="1200" dirty="0"/>
              <a:t>Future Functionality:</a:t>
            </a:r>
          </a:p>
          <a:p>
            <a:endParaRPr lang="en-US" sz="1200" dirty="0"/>
          </a:p>
          <a:p>
            <a:r>
              <a:rPr lang="en-US" sz="1200" dirty="0"/>
              <a:t>The user may want to view or export other summarized values which are not included in the defaults. This can be done by selecting the summary value chooser button       and selecting the values desired. </a:t>
            </a:r>
          </a:p>
          <a:p>
            <a:endParaRPr lang="en-US" sz="1200" dirty="0"/>
          </a:p>
          <a:p>
            <a:r>
              <a:rPr lang="en-US" sz="1200" i="1" dirty="0"/>
              <a:t>*note – Selecting other summary values not included in the defaults results in regeneration of the report. The user will be presented with another loading screen as the report is produced.</a:t>
            </a:r>
          </a:p>
        </p:txBody>
      </p:sp>
      <p:grpSp>
        <p:nvGrpSpPr>
          <p:cNvPr id="23" name="Group 22">
            <a:extLst>
              <a:ext uri="{FF2B5EF4-FFF2-40B4-BE49-F238E27FC236}">
                <a16:creationId xmlns:a16="http://schemas.microsoft.com/office/drawing/2014/main" id="{D395BF79-EDDC-42AE-B3B4-715D2BE49AD2}"/>
              </a:ext>
            </a:extLst>
          </p:cNvPr>
          <p:cNvGrpSpPr/>
          <p:nvPr/>
        </p:nvGrpSpPr>
        <p:grpSpPr>
          <a:xfrm>
            <a:off x="10949690" y="1253426"/>
            <a:ext cx="227948" cy="184666"/>
            <a:chOff x="11782298" y="1319205"/>
            <a:chExt cx="227948" cy="184666"/>
          </a:xfrm>
        </p:grpSpPr>
        <p:sp>
          <p:nvSpPr>
            <p:cNvPr id="24" name="Oval 23">
              <a:extLst>
                <a:ext uri="{FF2B5EF4-FFF2-40B4-BE49-F238E27FC236}">
                  <a16:creationId xmlns:a16="http://schemas.microsoft.com/office/drawing/2014/main" id="{E9EC95E3-F6C8-47EF-A932-B4531C1457FA}"/>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250EFF27-CF47-4180-936C-C6C3502B6A81}"/>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6" name="Group 25">
            <a:extLst>
              <a:ext uri="{FF2B5EF4-FFF2-40B4-BE49-F238E27FC236}">
                <a16:creationId xmlns:a16="http://schemas.microsoft.com/office/drawing/2014/main" id="{05B105D6-EF86-4831-B1D2-BD1ED2FCC6D5}"/>
              </a:ext>
            </a:extLst>
          </p:cNvPr>
          <p:cNvGrpSpPr/>
          <p:nvPr/>
        </p:nvGrpSpPr>
        <p:grpSpPr>
          <a:xfrm>
            <a:off x="10524661" y="1438092"/>
            <a:ext cx="227948" cy="184666"/>
            <a:chOff x="11782298" y="1319205"/>
            <a:chExt cx="227948" cy="175138"/>
          </a:xfrm>
        </p:grpSpPr>
        <p:sp>
          <p:nvSpPr>
            <p:cNvPr id="27" name="Oval 26">
              <a:extLst>
                <a:ext uri="{FF2B5EF4-FFF2-40B4-BE49-F238E27FC236}">
                  <a16:creationId xmlns:a16="http://schemas.microsoft.com/office/drawing/2014/main" id="{C0DD86C6-7D3B-4A86-9BE4-FF57039F3BA3}"/>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6CCC9771-307C-4E80-8B8F-21CC22C16F13}"/>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200680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87E87E-F8EC-4311-AC45-107644CB7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8289174" cy="6857997"/>
          </a:xfrm>
          <a:prstGeom prst="rect">
            <a:avLst/>
          </a:prstGeom>
        </p:spPr>
      </p:pic>
      <p:sp>
        <p:nvSpPr>
          <p:cNvPr id="8" name="Rectangle 7">
            <a:extLst>
              <a:ext uri="{FF2B5EF4-FFF2-40B4-BE49-F238E27FC236}">
                <a16:creationId xmlns:a16="http://schemas.microsoft.com/office/drawing/2014/main" id="{00BE8C87-E362-427C-8ABE-037B2D3026D4}"/>
              </a:ext>
            </a:extLst>
          </p:cNvPr>
          <p:cNvSpPr/>
          <p:nvPr/>
        </p:nvSpPr>
        <p:spPr>
          <a:xfrm>
            <a:off x="8288077"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004596E-59EC-4A22-A451-AAAB642911E3}"/>
              </a:ext>
            </a:extLst>
          </p:cNvPr>
          <p:cNvSpPr/>
          <p:nvPr/>
        </p:nvSpPr>
        <p:spPr>
          <a:xfrm>
            <a:off x="58722" y="1077943"/>
            <a:ext cx="2093886" cy="275721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A4A8144-0467-4521-83A3-5E1B870C8DC0}"/>
              </a:ext>
            </a:extLst>
          </p:cNvPr>
          <p:cNvGrpSpPr/>
          <p:nvPr/>
        </p:nvGrpSpPr>
        <p:grpSpPr>
          <a:xfrm>
            <a:off x="2190999" y="2406295"/>
            <a:ext cx="227948" cy="184666"/>
            <a:chOff x="11782298" y="1319205"/>
            <a:chExt cx="227948" cy="184666"/>
          </a:xfrm>
        </p:grpSpPr>
        <p:sp>
          <p:nvSpPr>
            <p:cNvPr id="16" name="Oval 15">
              <a:extLst>
                <a:ext uri="{FF2B5EF4-FFF2-40B4-BE49-F238E27FC236}">
                  <a16:creationId xmlns:a16="http://schemas.microsoft.com/office/drawing/2014/main" id="{EA0DC3DA-F9D5-4C96-B04B-051723E726E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E838DE22-CA2E-483F-9A0D-EA8F4A4F8DBD}"/>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12" name="TextBox 11">
            <a:extLst>
              <a:ext uri="{FF2B5EF4-FFF2-40B4-BE49-F238E27FC236}">
                <a16:creationId xmlns:a16="http://schemas.microsoft.com/office/drawing/2014/main" id="{959FF8DD-598A-4DFA-9A86-A6615EAED700}"/>
              </a:ext>
            </a:extLst>
          </p:cNvPr>
          <p:cNvSpPr txBox="1"/>
          <p:nvPr/>
        </p:nvSpPr>
        <p:spPr>
          <a:xfrm>
            <a:off x="8676375" y="301686"/>
            <a:ext cx="3004398" cy="1200329"/>
          </a:xfrm>
          <a:prstGeom prst="rect">
            <a:avLst/>
          </a:prstGeom>
          <a:noFill/>
        </p:spPr>
        <p:txBody>
          <a:bodyPr wrap="square" rtlCol="0">
            <a:spAutoFit/>
          </a:bodyPr>
          <a:lstStyle/>
          <a:p>
            <a:r>
              <a:rPr lang="en-US" sz="1200" dirty="0"/>
              <a:t>State selection        from the user is required before reports can be generated.</a:t>
            </a:r>
          </a:p>
          <a:p>
            <a:endParaRPr lang="en-US" sz="1200" dirty="0"/>
          </a:p>
          <a:p>
            <a:r>
              <a:rPr lang="en-US" sz="1200" i="1" dirty="0"/>
              <a:t>*note – Generating a report with only a state selection will provide data for all disasters in all cities/counties/congressional districts.</a:t>
            </a:r>
          </a:p>
        </p:txBody>
      </p:sp>
      <p:grpSp>
        <p:nvGrpSpPr>
          <p:cNvPr id="13" name="Group 12">
            <a:extLst>
              <a:ext uri="{FF2B5EF4-FFF2-40B4-BE49-F238E27FC236}">
                <a16:creationId xmlns:a16="http://schemas.microsoft.com/office/drawing/2014/main" id="{F0E7F4ED-A468-4BA0-9327-E0846FF13AF4}"/>
              </a:ext>
            </a:extLst>
          </p:cNvPr>
          <p:cNvGrpSpPr/>
          <p:nvPr/>
        </p:nvGrpSpPr>
        <p:grpSpPr>
          <a:xfrm>
            <a:off x="9711861" y="345918"/>
            <a:ext cx="227948" cy="184666"/>
            <a:chOff x="11782298" y="1319205"/>
            <a:chExt cx="227948" cy="184666"/>
          </a:xfrm>
        </p:grpSpPr>
        <p:sp>
          <p:nvSpPr>
            <p:cNvPr id="14" name="Oval 13">
              <a:extLst>
                <a:ext uri="{FF2B5EF4-FFF2-40B4-BE49-F238E27FC236}">
                  <a16:creationId xmlns:a16="http://schemas.microsoft.com/office/drawing/2014/main" id="{5C664102-98B7-4286-9F6E-06BCC8EB0F7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65E7A4F5-4EF4-4C08-982E-71C4952D7B74}"/>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324220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
            <a:ext cx="8289174" cy="6857997"/>
          </a:xfrm>
          <a:prstGeom prst="rect">
            <a:avLst/>
          </a:prstGeom>
        </p:spPr>
      </p:pic>
      <p:sp>
        <p:nvSpPr>
          <p:cNvPr id="6" name="Rectangle 5">
            <a:extLst>
              <a:ext uri="{FF2B5EF4-FFF2-40B4-BE49-F238E27FC236}">
                <a16:creationId xmlns:a16="http://schemas.microsoft.com/office/drawing/2014/main" id="{E3016433-B59F-4A91-A135-BB23C7EDFCBE}"/>
              </a:ext>
            </a:extLst>
          </p:cNvPr>
          <p:cNvSpPr/>
          <p:nvPr/>
        </p:nvSpPr>
        <p:spPr>
          <a:xfrm>
            <a:off x="8288077"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E0B5FA8-47F2-491B-9EC9-B05F4767D8E7}"/>
              </a:ext>
            </a:extLst>
          </p:cNvPr>
          <p:cNvSpPr/>
          <p:nvPr/>
        </p:nvSpPr>
        <p:spPr>
          <a:xfrm>
            <a:off x="2311793" y="1242873"/>
            <a:ext cx="1470094" cy="19633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A41ED2B-483C-49F8-86B6-CD4D8BBDDEA9}"/>
              </a:ext>
            </a:extLst>
          </p:cNvPr>
          <p:cNvGrpSpPr/>
          <p:nvPr/>
        </p:nvGrpSpPr>
        <p:grpSpPr>
          <a:xfrm>
            <a:off x="3809672" y="1244494"/>
            <a:ext cx="227948" cy="184666"/>
            <a:chOff x="11782298" y="1319205"/>
            <a:chExt cx="227948" cy="175138"/>
          </a:xfrm>
        </p:grpSpPr>
        <p:sp>
          <p:nvSpPr>
            <p:cNvPr id="18" name="Oval 17">
              <a:extLst>
                <a:ext uri="{FF2B5EF4-FFF2-40B4-BE49-F238E27FC236}">
                  <a16:creationId xmlns:a16="http://schemas.microsoft.com/office/drawing/2014/main" id="{09495846-DF3D-42E7-9DD4-B31439B9DE9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D633C92E-8260-43D3-9A8E-2675B52209C5}"/>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26" name="TextBox 25">
            <a:extLst>
              <a:ext uri="{FF2B5EF4-FFF2-40B4-BE49-F238E27FC236}">
                <a16:creationId xmlns:a16="http://schemas.microsoft.com/office/drawing/2014/main" id="{565701FF-A268-46F0-9D9C-D5CDE4F3151F}"/>
              </a:ext>
            </a:extLst>
          </p:cNvPr>
          <p:cNvSpPr txBox="1"/>
          <p:nvPr/>
        </p:nvSpPr>
        <p:spPr>
          <a:xfrm>
            <a:off x="8676375" y="301686"/>
            <a:ext cx="3004398" cy="646331"/>
          </a:xfrm>
          <a:prstGeom prst="rect">
            <a:avLst/>
          </a:prstGeom>
          <a:noFill/>
        </p:spPr>
        <p:txBody>
          <a:bodyPr wrap="square" rtlCol="0">
            <a:spAutoFit/>
          </a:bodyPr>
          <a:lstStyle/>
          <a:p>
            <a:r>
              <a:rPr lang="en-US" sz="1200" dirty="0"/>
              <a:t>Once the state has been selected      , it is added to the report title heading       for user reference and when exporting.</a:t>
            </a:r>
          </a:p>
        </p:txBody>
      </p:sp>
      <p:sp>
        <p:nvSpPr>
          <p:cNvPr id="11" name="Rectangle 10">
            <a:extLst>
              <a:ext uri="{FF2B5EF4-FFF2-40B4-BE49-F238E27FC236}">
                <a16:creationId xmlns:a16="http://schemas.microsoft.com/office/drawing/2014/main" id="{B5CEF421-3D7B-4B27-B688-52BBD3BB6A3C}"/>
              </a:ext>
            </a:extLst>
          </p:cNvPr>
          <p:cNvSpPr/>
          <p:nvPr/>
        </p:nvSpPr>
        <p:spPr>
          <a:xfrm>
            <a:off x="58722" y="1077943"/>
            <a:ext cx="2093886" cy="52891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9A3323F-D419-46E5-A58F-D3F35395EDCE}"/>
              </a:ext>
            </a:extLst>
          </p:cNvPr>
          <p:cNvGrpSpPr/>
          <p:nvPr/>
        </p:nvGrpSpPr>
        <p:grpSpPr>
          <a:xfrm>
            <a:off x="2164365" y="1252200"/>
            <a:ext cx="227948" cy="184666"/>
            <a:chOff x="11782298" y="1319205"/>
            <a:chExt cx="227948" cy="184666"/>
          </a:xfrm>
        </p:grpSpPr>
        <p:sp>
          <p:nvSpPr>
            <p:cNvPr id="13" name="Oval 12">
              <a:extLst>
                <a:ext uri="{FF2B5EF4-FFF2-40B4-BE49-F238E27FC236}">
                  <a16:creationId xmlns:a16="http://schemas.microsoft.com/office/drawing/2014/main" id="{06D8CC60-658A-4F87-AAEB-519140DE5A4C}"/>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9656F60D-742A-42F7-8B4A-460B291138BA}"/>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15" name="Group 14">
            <a:extLst>
              <a:ext uri="{FF2B5EF4-FFF2-40B4-BE49-F238E27FC236}">
                <a16:creationId xmlns:a16="http://schemas.microsoft.com/office/drawing/2014/main" id="{CEA523A9-C099-409E-BD48-42FCE0014F3E}"/>
              </a:ext>
            </a:extLst>
          </p:cNvPr>
          <p:cNvGrpSpPr/>
          <p:nvPr/>
        </p:nvGrpSpPr>
        <p:grpSpPr>
          <a:xfrm>
            <a:off x="10812692" y="337196"/>
            <a:ext cx="227948" cy="184666"/>
            <a:chOff x="11782298" y="1319205"/>
            <a:chExt cx="227948" cy="184666"/>
          </a:xfrm>
        </p:grpSpPr>
        <p:sp>
          <p:nvSpPr>
            <p:cNvPr id="16" name="Oval 15">
              <a:extLst>
                <a:ext uri="{FF2B5EF4-FFF2-40B4-BE49-F238E27FC236}">
                  <a16:creationId xmlns:a16="http://schemas.microsoft.com/office/drawing/2014/main" id="{29BDA2F2-57A4-48D3-AD54-4FF017042A75}"/>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91C6C068-0EBC-48CE-B56D-52B912567702}"/>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1" name="Group 20">
            <a:extLst>
              <a:ext uri="{FF2B5EF4-FFF2-40B4-BE49-F238E27FC236}">
                <a16:creationId xmlns:a16="http://schemas.microsoft.com/office/drawing/2014/main" id="{2989ED97-F809-4D26-B8E3-7B1B5BBA8824}"/>
              </a:ext>
            </a:extLst>
          </p:cNvPr>
          <p:cNvGrpSpPr/>
          <p:nvPr/>
        </p:nvGrpSpPr>
        <p:grpSpPr>
          <a:xfrm>
            <a:off x="10814131" y="539616"/>
            <a:ext cx="227948" cy="184666"/>
            <a:chOff x="11782298" y="1319205"/>
            <a:chExt cx="227948" cy="175138"/>
          </a:xfrm>
        </p:grpSpPr>
        <p:sp>
          <p:nvSpPr>
            <p:cNvPr id="22" name="Oval 21">
              <a:extLst>
                <a:ext uri="{FF2B5EF4-FFF2-40B4-BE49-F238E27FC236}">
                  <a16:creationId xmlns:a16="http://schemas.microsoft.com/office/drawing/2014/main" id="{4397D748-E179-44D3-97E7-986F82AB7C91}"/>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38A3C195-33E3-4D7F-8396-FD2130D0BFB3}"/>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82990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8289174" cy="6857997"/>
          </a:xfrm>
          <a:prstGeom prst="rect">
            <a:avLst/>
          </a:prstGeom>
        </p:spPr>
      </p:pic>
      <p:sp>
        <p:nvSpPr>
          <p:cNvPr id="4" name="Rectangle 3">
            <a:extLst>
              <a:ext uri="{FF2B5EF4-FFF2-40B4-BE49-F238E27FC236}">
                <a16:creationId xmlns:a16="http://schemas.microsoft.com/office/drawing/2014/main" id="{4BCF22E9-EC76-458C-939B-84D95C985282}"/>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20DF8F3-44DA-462E-BE38-E30AD66B7082}"/>
              </a:ext>
            </a:extLst>
          </p:cNvPr>
          <p:cNvSpPr/>
          <p:nvPr/>
        </p:nvSpPr>
        <p:spPr>
          <a:xfrm>
            <a:off x="58722" y="1612023"/>
            <a:ext cx="2098551" cy="1282098"/>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04709EA-7817-417E-B3A7-598A1554EFFC}"/>
              </a:ext>
            </a:extLst>
          </p:cNvPr>
          <p:cNvGrpSpPr/>
          <p:nvPr/>
        </p:nvGrpSpPr>
        <p:grpSpPr>
          <a:xfrm>
            <a:off x="2180482" y="2103922"/>
            <a:ext cx="227948" cy="184666"/>
            <a:chOff x="11782298" y="1319205"/>
            <a:chExt cx="227948" cy="184666"/>
          </a:xfrm>
        </p:grpSpPr>
        <p:sp>
          <p:nvSpPr>
            <p:cNvPr id="16" name="Oval 15">
              <a:extLst>
                <a:ext uri="{FF2B5EF4-FFF2-40B4-BE49-F238E27FC236}">
                  <a16:creationId xmlns:a16="http://schemas.microsoft.com/office/drawing/2014/main" id="{0DAD1119-DC46-4DFF-8BFB-C0CA4B72F2B3}"/>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78B0E42-1FB6-4988-B814-E776F3CC0917}"/>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18" name="TextBox 17">
            <a:extLst>
              <a:ext uri="{FF2B5EF4-FFF2-40B4-BE49-F238E27FC236}">
                <a16:creationId xmlns:a16="http://schemas.microsoft.com/office/drawing/2014/main" id="{938205B1-8977-4302-89F7-9102CFE7ACB6}"/>
              </a:ext>
            </a:extLst>
          </p:cNvPr>
          <p:cNvSpPr txBox="1"/>
          <p:nvPr/>
        </p:nvSpPr>
        <p:spPr>
          <a:xfrm>
            <a:off x="0" y="7035330"/>
            <a:ext cx="3098402" cy="2308324"/>
          </a:xfrm>
          <a:prstGeom prst="rect">
            <a:avLst/>
          </a:prstGeom>
          <a:noFill/>
        </p:spPr>
        <p:txBody>
          <a:bodyPr wrap="square" rtlCol="0">
            <a:spAutoFit/>
          </a:bodyPr>
          <a:lstStyle/>
          <a:p>
            <a:r>
              <a:rPr lang="en-US" sz="1200" dirty="0"/>
              <a:t>The user may type in the Locations Interface input to add a location. On the 3</a:t>
            </a:r>
            <a:r>
              <a:rPr lang="en-US" sz="1200" baseline="30000" dirty="0"/>
              <a:t>rd</a:t>
            </a:r>
            <a:r>
              <a:rPr lang="en-US" sz="1200" dirty="0"/>
              <a:t> character input, the type-ahead feature will provide suggestions based on the Disaster ID state code (last 2 characters) and the Geographic Level selected.</a:t>
            </a:r>
          </a:p>
          <a:p>
            <a:endParaRPr lang="en-US" sz="1200" dirty="0"/>
          </a:p>
          <a:p>
            <a:r>
              <a:rPr lang="en-US" sz="1200" dirty="0"/>
              <a:t>In the example, the typeahead suggests cities in Texas that were affected by the disaster </a:t>
            </a:r>
          </a:p>
          <a:p>
            <a:r>
              <a:rPr lang="en-US" sz="1200" dirty="0"/>
              <a:t>DR-1151-TX.</a:t>
            </a:r>
          </a:p>
          <a:p>
            <a:endParaRPr lang="en-US" sz="1200" dirty="0"/>
          </a:p>
          <a:p>
            <a:pPr marL="171450" indent="-171450">
              <a:buFont typeface="Arial" panose="020B0604020202020204" pitchFamily="34" charset="0"/>
              <a:buChar char="•"/>
            </a:pPr>
            <a:r>
              <a:rPr lang="en-US" sz="1200" i="1" dirty="0"/>
              <a:t>Note – </a:t>
            </a:r>
          </a:p>
        </p:txBody>
      </p:sp>
      <p:sp>
        <p:nvSpPr>
          <p:cNvPr id="11" name="TextBox 10">
            <a:extLst>
              <a:ext uri="{FF2B5EF4-FFF2-40B4-BE49-F238E27FC236}">
                <a16:creationId xmlns:a16="http://schemas.microsoft.com/office/drawing/2014/main" id="{2B3FDE23-4B32-4A7D-9E44-305C7ECD88D3}"/>
              </a:ext>
            </a:extLst>
          </p:cNvPr>
          <p:cNvSpPr txBox="1"/>
          <p:nvPr/>
        </p:nvSpPr>
        <p:spPr>
          <a:xfrm>
            <a:off x="3395690" y="7035330"/>
            <a:ext cx="3004398" cy="3231654"/>
          </a:xfrm>
          <a:prstGeom prst="rect">
            <a:avLst/>
          </a:prstGeom>
          <a:noFill/>
        </p:spPr>
        <p:txBody>
          <a:bodyPr wrap="square" rtlCol="0">
            <a:spAutoFit/>
          </a:bodyPr>
          <a:lstStyle/>
          <a:p>
            <a:r>
              <a:rPr lang="en-US" sz="1200" dirty="0"/>
              <a:t>, which is</a:t>
            </a:r>
          </a:p>
          <a:p>
            <a:r>
              <a:rPr lang="en-US" sz="1200" dirty="0"/>
              <a:t>Then added to the report title heading for reference when exporting.</a:t>
            </a:r>
          </a:p>
          <a:p>
            <a:endParaRPr lang="en-US" sz="1200" dirty="0"/>
          </a:p>
          <a:p>
            <a:endParaRPr lang="en-US" sz="1200" dirty="0"/>
          </a:p>
          <a:p>
            <a:endParaRPr lang="en-US" sz="1200" dirty="0"/>
          </a:p>
          <a:p>
            <a:r>
              <a:rPr lang="en-US" sz="1200" dirty="0"/>
              <a:t>The user may select any of the Geographic Levels from the dropdown selector. Once selected, the titles text changes for reference when exporting.</a:t>
            </a:r>
          </a:p>
          <a:p>
            <a:endParaRPr lang="en-US" sz="1200" dirty="0"/>
          </a:p>
          <a:p>
            <a:pPr marL="171450" indent="-171450">
              <a:buFont typeface="Arial" panose="020B0604020202020204" pitchFamily="34" charset="0"/>
              <a:buChar char="•"/>
            </a:pPr>
            <a:r>
              <a:rPr lang="en-US" sz="1200" i="1" dirty="0"/>
              <a:t>Note – After a Geographic Level is selected, the locations interface becomes active. If at any point the Disaster ID or Geographic Level is changed, the Locations interface may clear all values or become disabled.</a:t>
            </a:r>
          </a:p>
        </p:txBody>
      </p:sp>
      <p:sp>
        <p:nvSpPr>
          <p:cNvPr id="12" name="TextBox 11">
            <a:extLst>
              <a:ext uri="{FF2B5EF4-FFF2-40B4-BE49-F238E27FC236}">
                <a16:creationId xmlns:a16="http://schemas.microsoft.com/office/drawing/2014/main" id="{5A5D6786-9B51-4056-B81F-900C8EF49A7B}"/>
              </a:ext>
            </a:extLst>
          </p:cNvPr>
          <p:cNvSpPr txBox="1"/>
          <p:nvPr/>
        </p:nvSpPr>
        <p:spPr>
          <a:xfrm>
            <a:off x="8676375" y="301686"/>
            <a:ext cx="3004398" cy="830997"/>
          </a:xfrm>
          <a:prstGeom prst="rect">
            <a:avLst/>
          </a:prstGeom>
          <a:noFill/>
        </p:spPr>
        <p:txBody>
          <a:bodyPr wrap="square" rtlCol="0">
            <a:spAutoFit/>
          </a:bodyPr>
          <a:lstStyle/>
          <a:p>
            <a:r>
              <a:rPr lang="en-US" sz="1200" dirty="0"/>
              <a:t>The user has the option of selecting a Geographic Level       to limit the reporting summary data to a group or specific counties, cities or congressional districts.</a:t>
            </a:r>
          </a:p>
        </p:txBody>
      </p:sp>
      <p:grpSp>
        <p:nvGrpSpPr>
          <p:cNvPr id="13" name="Group 12">
            <a:extLst>
              <a:ext uri="{FF2B5EF4-FFF2-40B4-BE49-F238E27FC236}">
                <a16:creationId xmlns:a16="http://schemas.microsoft.com/office/drawing/2014/main" id="{59B87A6F-5D4A-4493-B112-ECA9E24DD6F8}"/>
              </a:ext>
            </a:extLst>
          </p:cNvPr>
          <p:cNvGrpSpPr/>
          <p:nvPr/>
        </p:nvGrpSpPr>
        <p:grpSpPr>
          <a:xfrm>
            <a:off x="9836522" y="523640"/>
            <a:ext cx="227948" cy="184666"/>
            <a:chOff x="11782298" y="1319205"/>
            <a:chExt cx="227948" cy="184666"/>
          </a:xfrm>
        </p:grpSpPr>
        <p:sp>
          <p:nvSpPr>
            <p:cNvPr id="14" name="Oval 13">
              <a:extLst>
                <a:ext uri="{FF2B5EF4-FFF2-40B4-BE49-F238E27FC236}">
                  <a16:creationId xmlns:a16="http://schemas.microsoft.com/office/drawing/2014/main" id="{34746AA1-BE0C-4D90-9DBC-C3487DFDED30}"/>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094CE6D9-D144-41BD-8B61-271972CBD9CC}"/>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284030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8289174" cy="6857997"/>
          </a:xfrm>
          <a:prstGeom prst="rect">
            <a:avLst/>
          </a:prstGeom>
        </p:spPr>
      </p:pic>
      <p:sp>
        <p:nvSpPr>
          <p:cNvPr id="4" name="Rectangle 3">
            <a:extLst>
              <a:ext uri="{FF2B5EF4-FFF2-40B4-BE49-F238E27FC236}">
                <a16:creationId xmlns:a16="http://schemas.microsoft.com/office/drawing/2014/main" id="{6A53A74F-D8E3-4E73-A65A-E3F222571B11}"/>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247206-503C-4A32-9462-10808D0747B9}"/>
              </a:ext>
            </a:extLst>
          </p:cNvPr>
          <p:cNvSpPr/>
          <p:nvPr/>
        </p:nvSpPr>
        <p:spPr>
          <a:xfrm>
            <a:off x="58722" y="1624695"/>
            <a:ext cx="2084679" cy="1793208"/>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D11D95F-12B5-4FB1-9637-10F63FBA3000}"/>
              </a:ext>
            </a:extLst>
          </p:cNvPr>
          <p:cNvGrpSpPr/>
          <p:nvPr/>
        </p:nvGrpSpPr>
        <p:grpSpPr>
          <a:xfrm>
            <a:off x="3812253" y="1584033"/>
            <a:ext cx="227948" cy="184666"/>
            <a:chOff x="11782298" y="1319205"/>
            <a:chExt cx="227948" cy="184666"/>
          </a:xfrm>
        </p:grpSpPr>
        <p:sp>
          <p:nvSpPr>
            <p:cNvPr id="20" name="Oval 19">
              <a:extLst>
                <a:ext uri="{FF2B5EF4-FFF2-40B4-BE49-F238E27FC236}">
                  <a16:creationId xmlns:a16="http://schemas.microsoft.com/office/drawing/2014/main" id="{2CAC71D7-3BAB-472A-AF74-89264E3CFED6}"/>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CBFE4570-E192-4748-8E54-371117C3A4C5}"/>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11" name="TextBox 10">
            <a:extLst>
              <a:ext uri="{FF2B5EF4-FFF2-40B4-BE49-F238E27FC236}">
                <a16:creationId xmlns:a16="http://schemas.microsoft.com/office/drawing/2014/main" id="{E2B34354-C309-4B12-AC62-44D1B3D1AB04}"/>
              </a:ext>
            </a:extLst>
          </p:cNvPr>
          <p:cNvSpPr txBox="1"/>
          <p:nvPr/>
        </p:nvSpPr>
        <p:spPr>
          <a:xfrm>
            <a:off x="-60108" y="7094832"/>
            <a:ext cx="3106948" cy="2308324"/>
          </a:xfrm>
          <a:prstGeom prst="rect">
            <a:avLst/>
          </a:prstGeom>
          <a:noFill/>
        </p:spPr>
        <p:txBody>
          <a:bodyPr wrap="square" rtlCol="0">
            <a:spAutoFit/>
          </a:bodyPr>
          <a:lstStyle/>
          <a:p>
            <a:r>
              <a:rPr lang="en-US" sz="1200" dirty="0"/>
              <a:t>The user may type in the Locations Interface input to add a location. On the 3</a:t>
            </a:r>
            <a:r>
              <a:rPr lang="en-US" sz="1200" baseline="30000" dirty="0"/>
              <a:t>rd</a:t>
            </a:r>
            <a:r>
              <a:rPr lang="en-US" sz="1200" dirty="0"/>
              <a:t> character input, the type-ahead feature will provide suggestions based on the Disaster ID state code (last 2 characters) and the Geographic Level selected.</a:t>
            </a:r>
          </a:p>
          <a:p>
            <a:endParaRPr lang="en-US" sz="1200" dirty="0"/>
          </a:p>
          <a:p>
            <a:r>
              <a:rPr lang="en-US" sz="1200" dirty="0"/>
              <a:t>In the example, the typeahead suggests cities in Texas that were affected by the disaster </a:t>
            </a:r>
          </a:p>
          <a:p>
            <a:r>
              <a:rPr lang="en-US" sz="1200" dirty="0"/>
              <a:t>DR-1151-TX.</a:t>
            </a:r>
          </a:p>
          <a:p>
            <a:endParaRPr lang="en-US" sz="1200" dirty="0"/>
          </a:p>
          <a:p>
            <a:pPr marL="171450" indent="-171450">
              <a:buFont typeface="Arial" panose="020B0604020202020204" pitchFamily="34" charset="0"/>
              <a:buChar char="•"/>
            </a:pPr>
            <a:r>
              <a:rPr lang="en-US" sz="1200" i="1" dirty="0"/>
              <a:t>Note – </a:t>
            </a:r>
          </a:p>
        </p:txBody>
      </p:sp>
      <p:sp>
        <p:nvSpPr>
          <p:cNvPr id="12" name="Rectangle 11">
            <a:extLst>
              <a:ext uri="{FF2B5EF4-FFF2-40B4-BE49-F238E27FC236}">
                <a16:creationId xmlns:a16="http://schemas.microsoft.com/office/drawing/2014/main" id="{AE7C0556-8B18-4319-BDA7-0E44C7529AA5}"/>
              </a:ext>
            </a:extLst>
          </p:cNvPr>
          <p:cNvSpPr/>
          <p:nvPr/>
        </p:nvSpPr>
        <p:spPr>
          <a:xfrm>
            <a:off x="2311793" y="1571348"/>
            <a:ext cx="1470094" cy="19633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05F4680-C69A-4198-8B1A-3AD938660CEC}"/>
              </a:ext>
            </a:extLst>
          </p:cNvPr>
          <p:cNvGrpSpPr/>
          <p:nvPr/>
        </p:nvGrpSpPr>
        <p:grpSpPr>
          <a:xfrm>
            <a:off x="2143424" y="2390531"/>
            <a:ext cx="227948" cy="184666"/>
            <a:chOff x="11782298" y="1319205"/>
            <a:chExt cx="232951" cy="178982"/>
          </a:xfrm>
        </p:grpSpPr>
        <p:sp>
          <p:nvSpPr>
            <p:cNvPr id="16" name="Oval 15">
              <a:extLst>
                <a:ext uri="{FF2B5EF4-FFF2-40B4-BE49-F238E27FC236}">
                  <a16:creationId xmlns:a16="http://schemas.microsoft.com/office/drawing/2014/main" id="{51F2481A-976B-4A6C-81BC-C4AA08E3ABC7}"/>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8DC098AD-4514-47BA-97EC-D09EC70FFFC9}"/>
                </a:ext>
              </a:extLst>
            </p:cNvPr>
            <p:cNvSpPr txBox="1"/>
            <p:nvPr/>
          </p:nvSpPr>
          <p:spPr>
            <a:xfrm>
              <a:off x="11782298" y="1319205"/>
              <a:ext cx="232951" cy="178982"/>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18" name="TextBox 17">
            <a:extLst>
              <a:ext uri="{FF2B5EF4-FFF2-40B4-BE49-F238E27FC236}">
                <a16:creationId xmlns:a16="http://schemas.microsoft.com/office/drawing/2014/main" id="{7FF510C5-ED40-4339-BD69-3B7F93248953}"/>
              </a:ext>
            </a:extLst>
          </p:cNvPr>
          <p:cNvSpPr txBox="1"/>
          <p:nvPr/>
        </p:nvSpPr>
        <p:spPr>
          <a:xfrm>
            <a:off x="8676375" y="301686"/>
            <a:ext cx="3004398" cy="2492990"/>
          </a:xfrm>
          <a:prstGeom prst="rect">
            <a:avLst/>
          </a:prstGeom>
          <a:noFill/>
        </p:spPr>
        <p:txBody>
          <a:bodyPr wrap="square" rtlCol="0">
            <a:spAutoFit/>
          </a:bodyPr>
          <a:lstStyle/>
          <a:p>
            <a:r>
              <a:rPr lang="en-US" sz="1200" dirty="0"/>
              <a:t>Once the geographic level       has been selected , like the required state selection, it is added to the report title heading       for user reference and when exporting.</a:t>
            </a:r>
          </a:p>
          <a:p>
            <a:endParaRPr lang="en-US" sz="1200" dirty="0"/>
          </a:p>
          <a:p>
            <a:r>
              <a:rPr lang="en-US" sz="1200" i="1" dirty="0"/>
              <a:t>*note – When a geographic level is selected, it activates the geo-selection interface allowing the user to select specific locations based on the level selected.</a:t>
            </a:r>
          </a:p>
          <a:p>
            <a:endParaRPr lang="en-US" sz="1200" i="1" dirty="0"/>
          </a:p>
          <a:p>
            <a:r>
              <a:rPr lang="en-US" sz="1200" i="1" dirty="0"/>
              <a:t>In the example, since the selected geographic level was ‘City’ the  geo-selection interface searches cities within the state of California.</a:t>
            </a:r>
          </a:p>
        </p:txBody>
      </p:sp>
      <p:grpSp>
        <p:nvGrpSpPr>
          <p:cNvPr id="22" name="Group 21">
            <a:extLst>
              <a:ext uri="{FF2B5EF4-FFF2-40B4-BE49-F238E27FC236}">
                <a16:creationId xmlns:a16="http://schemas.microsoft.com/office/drawing/2014/main" id="{31E3C5AC-B594-4978-9B4B-F67B1B3F72F8}"/>
              </a:ext>
            </a:extLst>
          </p:cNvPr>
          <p:cNvGrpSpPr/>
          <p:nvPr/>
        </p:nvGrpSpPr>
        <p:grpSpPr>
          <a:xfrm>
            <a:off x="10377689" y="337196"/>
            <a:ext cx="227948" cy="184666"/>
            <a:chOff x="11782298" y="1319205"/>
            <a:chExt cx="227948" cy="184666"/>
          </a:xfrm>
        </p:grpSpPr>
        <p:sp>
          <p:nvSpPr>
            <p:cNvPr id="23" name="Oval 22">
              <a:extLst>
                <a:ext uri="{FF2B5EF4-FFF2-40B4-BE49-F238E27FC236}">
                  <a16:creationId xmlns:a16="http://schemas.microsoft.com/office/drawing/2014/main" id="{40B2D201-A3F0-403B-9421-686730700962}"/>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54F46B17-B586-4349-A54A-17CABE2AAFDA}"/>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5" name="Group 24">
            <a:extLst>
              <a:ext uri="{FF2B5EF4-FFF2-40B4-BE49-F238E27FC236}">
                <a16:creationId xmlns:a16="http://schemas.microsoft.com/office/drawing/2014/main" id="{10CDA853-D1F9-4CE1-B90E-3616273FA6FB}"/>
              </a:ext>
            </a:extLst>
          </p:cNvPr>
          <p:cNvGrpSpPr/>
          <p:nvPr/>
        </p:nvGrpSpPr>
        <p:grpSpPr>
          <a:xfrm>
            <a:off x="10941919" y="708306"/>
            <a:ext cx="227948" cy="184666"/>
            <a:chOff x="11782298" y="1319205"/>
            <a:chExt cx="227948" cy="175138"/>
          </a:xfrm>
        </p:grpSpPr>
        <p:sp>
          <p:nvSpPr>
            <p:cNvPr id="26" name="Oval 25">
              <a:extLst>
                <a:ext uri="{FF2B5EF4-FFF2-40B4-BE49-F238E27FC236}">
                  <a16:creationId xmlns:a16="http://schemas.microsoft.com/office/drawing/2014/main" id="{91742E29-E200-4256-81D6-6F7C1A10F153}"/>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4374441-17A7-47B7-A775-FBC17B91B5B6}"/>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141064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4" cy="6857997"/>
          </a:xfrm>
          <a:prstGeom prst="rect">
            <a:avLst/>
          </a:prstGeom>
        </p:spPr>
      </p:pic>
      <p:sp>
        <p:nvSpPr>
          <p:cNvPr id="4" name="Rectangle 3">
            <a:extLst>
              <a:ext uri="{FF2B5EF4-FFF2-40B4-BE49-F238E27FC236}">
                <a16:creationId xmlns:a16="http://schemas.microsoft.com/office/drawing/2014/main" id="{34DB8C1B-15D4-4CDF-8BAD-C45DD3EE2A16}"/>
              </a:ext>
            </a:extLst>
          </p:cNvPr>
          <p:cNvSpPr/>
          <p:nvPr/>
        </p:nvSpPr>
        <p:spPr>
          <a:xfrm>
            <a:off x="8289173"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D2BE0E-5BD9-4CCB-A54E-2F3C337F7349}"/>
              </a:ext>
            </a:extLst>
          </p:cNvPr>
          <p:cNvSpPr/>
          <p:nvPr/>
        </p:nvSpPr>
        <p:spPr>
          <a:xfrm>
            <a:off x="97653" y="2104094"/>
            <a:ext cx="1580227" cy="1317397"/>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BB6DE02-0C44-4CEE-8D80-95358876E05E}"/>
              </a:ext>
            </a:extLst>
          </p:cNvPr>
          <p:cNvGrpSpPr/>
          <p:nvPr/>
        </p:nvGrpSpPr>
        <p:grpSpPr>
          <a:xfrm>
            <a:off x="1677880" y="2670459"/>
            <a:ext cx="227948" cy="184666"/>
            <a:chOff x="11782298" y="1319205"/>
            <a:chExt cx="227948" cy="184666"/>
          </a:xfrm>
        </p:grpSpPr>
        <p:sp>
          <p:nvSpPr>
            <p:cNvPr id="21" name="Oval 20">
              <a:extLst>
                <a:ext uri="{FF2B5EF4-FFF2-40B4-BE49-F238E27FC236}">
                  <a16:creationId xmlns:a16="http://schemas.microsoft.com/office/drawing/2014/main" id="{7509FCA5-AB14-43E3-98C3-D53FA12923D2}"/>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185AFC15-F678-4E16-9BE4-ACCE5219E578}"/>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12" name="TextBox 11">
            <a:extLst>
              <a:ext uri="{FF2B5EF4-FFF2-40B4-BE49-F238E27FC236}">
                <a16:creationId xmlns:a16="http://schemas.microsoft.com/office/drawing/2014/main" id="{BF6A2903-39C2-4079-BC0D-9656DD9D48DE}"/>
              </a:ext>
            </a:extLst>
          </p:cNvPr>
          <p:cNvSpPr txBox="1"/>
          <p:nvPr/>
        </p:nvSpPr>
        <p:spPr>
          <a:xfrm>
            <a:off x="8676375" y="301686"/>
            <a:ext cx="3004398" cy="830997"/>
          </a:xfrm>
          <a:prstGeom prst="rect">
            <a:avLst/>
          </a:prstGeom>
          <a:noFill/>
        </p:spPr>
        <p:txBody>
          <a:bodyPr wrap="square" rtlCol="0">
            <a:spAutoFit/>
          </a:bodyPr>
          <a:lstStyle/>
          <a:p>
            <a:r>
              <a:rPr lang="en-US" sz="1200" dirty="0"/>
              <a:t>When searching for locations in the geo-selector       typeahead functionality is provided to the user suggesting possible locations as the user types.</a:t>
            </a:r>
          </a:p>
        </p:txBody>
      </p:sp>
      <p:grpSp>
        <p:nvGrpSpPr>
          <p:cNvPr id="13" name="Group 12">
            <a:extLst>
              <a:ext uri="{FF2B5EF4-FFF2-40B4-BE49-F238E27FC236}">
                <a16:creationId xmlns:a16="http://schemas.microsoft.com/office/drawing/2014/main" id="{273CC5CA-B1F8-4C19-A46E-CEB82755A8BF}"/>
              </a:ext>
            </a:extLst>
          </p:cNvPr>
          <p:cNvGrpSpPr/>
          <p:nvPr/>
        </p:nvGrpSpPr>
        <p:grpSpPr>
          <a:xfrm>
            <a:off x="9268351" y="523640"/>
            <a:ext cx="227948" cy="184666"/>
            <a:chOff x="11782298" y="1319205"/>
            <a:chExt cx="227948" cy="184666"/>
          </a:xfrm>
        </p:grpSpPr>
        <p:sp>
          <p:nvSpPr>
            <p:cNvPr id="14" name="Oval 13">
              <a:extLst>
                <a:ext uri="{FF2B5EF4-FFF2-40B4-BE49-F238E27FC236}">
                  <a16:creationId xmlns:a16="http://schemas.microsoft.com/office/drawing/2014/main" id="{789263AC-D06F-44CB-AB5F-794635F81692}"/>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826CC58A-27E2-4D1F-9E83-0FB606FD96CF}"/>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382209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4" cy="6857996"/>
          </a:xfrm>
          <a:prstGeom prst="rect">
            <a:avLst/>
          </a:prstGeom>
        </p:spPr>
      </p:pic>
      <p:sp>
        <p:nvSpPr>
          <p:cNvPr id="4" name="Rectangle 3">
            <a:extLst>
              <a:ext uri="{FF2B5EF4-FFF2-40B4-BE49-F238E27FC236}">
                <a16:creationId xmlns:a16="http://schemas.microsoft.com/office/drawing/2014/main" id="{981CF28F-C16B-45C5-8298-3EB83CBA92B0}"/>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5CF9FAD-9F75-43AB-9CFD-6411A1D2124E}"/>
              </a:ext>
            </a:extLst>
          </p:cNvPr>
          <p:cNvSpPr/>
          <p:nvPr/>
        </p:nvSpPr>
        <p:spPr>
          <a:xfrm>
            <a:off x="58722" y="2104089"/>
            <a:ext cx="2084679" cy="381659"/>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68D5A99-B8A8-4FE9-B149-D58D05707C17}"/>
              </a:ext>
            </a:extLst>
          </p:cNvPr>
          <p:cNvGrpSpPr/>
          <p:nvPr/>
        </p:nvGrpSpPr>
        <p:grpSpPr>
          <a:xfrm>
            <a:off x="2164037" y="2198139"/>
            <a:ext cx="227948" cy="184666"/>
            <a:chOff x="11782298" y="1319205"/>
            <a:chExt cx="227948" cy="184666"/>
          </a:xfrm>
        </p:grpSpPr>
        <p:sp>
          <p:nvSpPr>
            <p:cNvPr id="22" name="Oval 21">
              <a:extLst>
                <a:ext uri="{FF2B5EF4-FFF2-40B4-BE49-F238E27FC236}">
                  <a16:creationId xmlns:a16="http://schemas.microsoft.com/office/drawing/2014/main" id="{51100D01-39E2-4722-8A06-62AA6210FCBA}"/>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6FC0141E-DDAC-4043-903C-E1BB9D876AC9}"/>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
        <p:nvSpPr>
          <p:cNvPr id="12" name="TextBox 11">
            <a:extLst>
              <a:ext uri="{FF2B5EF4-FFF2-40B4-BE49-F238E27FC236}">
                <a16:creationId xmlns:a16="http://schemas.microsoft.com/office/drawing/2014/main" id="{9F806F32-C349-4163-B30C-D33EBBF8960C}"/>
              </a:ext>
            </a:extLst>
          </p:cNvPr>
          <p:cNvSpPr txBox="1"/>
          <p:nvPr/>
        </p:nvSpPr>
        <p:spPr>
          <a:xfrm>
            <a:off x="8676375" y="301686"/>
            <a:ext cx="3004398" cy="830997"/>
          </a:xfrm>
          <a:prstGeom prst="rect">
            <a:avLst/>
          </a:prstGeom>
          <a:noFill/>
        </p:spPr>
        <p:txBody>
          <a:bodyPr wrap="square" rtlCol="0">
            <a:spAutoFit/>
          </a:bodyPr>
          <a:lstStyle/>
          <a:p>
            <a:r>
              <a:rPr lang="en-US" sz="1200" dirty="0"/>
              <a:t>When a location has been entered and validated, the “Add” button      becomes enabled allowing the user to add it to the geographic level report parameters</a:t>
            </a:r>
          </a:p>
        </p:txBody>
      </p:sp>
      <p:grpSp>
        <p:nvGrpSpPr>
          <p:cNvPr id="13" name="Group 12">
            <a:extLst>
              <a:ext uri="{FF2B5EF4-FFF2-40B4-BE49-F238E27FC236}">
                <a16:creationId xmlns:a16="http://schemas.microsoft.com/office/drawing/2014/main" id="{45A531A4-F45F-47C1-B1E7-10709ACDCCE6}"/>
              </a:ext>
            </a:extLst>
          </p:cNvPr>
          <p:cNvGrpSpPr/>
          <p:nvPr/>
        </p:nvGrpSpPr>
        <p:grpSpPr>
          <a:xfrm>
            <a:off x="10449083" y="523640"/>
            <a:ext cx="227948" cy="184666"/>
            <a:chOff x="11782298" y="1319205"/>
            <a:chExt cx="227948" cy="184666"/>
          </a:xfrm>
        </p:grpSpPr>
        <p:sp>
          <p:nvSpPr>
            <p:cNvPr id="14" name="Oval 13">
              <a:extLst>
                <a:ext uri="{FF2B5EF4-FFF2-40B4-BE49-F238E27FC236}">
                  <a16:creationId xmlns:a16="http://schemas.microsoft.com/office/drawing/2014/main" id="{6EF13C0C-893A-4A56-9CCC-01E4FFA349B3}"/>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F411EB1-C0C3-4129-9B75-A96A307596E6}"/>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554610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2677B0-6BF8-4073-9D38-F5A5EF4C84F5}"/>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3" cy="6857996"/>
          </a:xfrm>
          <a:prstGeom prst="rect">
            <a:avLst/>
          </a:prstGeom>
        </p:spPr>
      </p:pic>
      <p:sp>
        <p:nvSpPr>
          <p:cNvPr id="19" name="Rectangle 18">
            <a:extLst>
              <a:ext uri="{FF2B5EF4-FFF2-40B4-BE49-F238E27FC236}">
                <a16:creationId xmlns:a16="http://schemas.microsoft.com/office/drawing/2014/main" id="{5A16A9F4-1F09-4AFE-A76C-5A2D68506133}"/>
              </a:ext>
            </a:extLst>
          </p:cNvPr>
          <p:cNvSpPr/>
          <p:nvPr/>
        </p:nvSpPr>
        <p:spPr>
          <a:xfrm>
            <a:off x="58722" y="2343788"/>
            <a:ext cx="2084679" cy="426045"/>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32A453C-D2E1-4CBB-B5D0-62112B704DFA}"/>
              </a:ext>
            </a:extLst>
          </p:cNvPr>
          <p:cNvGrpSpPr/>
          <p:nvPr/>
        </p:nvGrpSpPr>
        <p:grpSpPr>
          <a:xfrm>
            <a:off x="2164037" y="2473344"/>
            <a:ext cx="227948" cy="184666"/>
            <a:chOff x="11782298" y="1319205"/>
            <a:chExt cx="227948" cy="184666"/>
          </a:xfrm>
        </p:grpSpPr>
        <p:sp>
          <p:nvSpPr>
            <p:cNvPr id="21" name="Oval 20">
              <a:extLst>
                <a:ext uri="{FF2B5EF4-FFF2-40B4-BE49-F238E27FC236}">
                  <a16:creationId xmlns:a16="http://schemas.microsoft.com/office/drawing/2014/main" id="{0979CE1E-CA90-40D1-9049-719074EB9E06}"/>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78FB134-6FAE-4D94-815D-4A1861610918}"/>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3" name="Group 22">
            <a:extLst>
              <a:ext uri="{FF2B5EF4-FFF2-40B4-BE49-F238E27FC236}">
                <a16:creationId xmlns:a16="http://schemas.microsoft.com/office/drawing/2014/main" id="{B72996A6-ECE5-4C14-B8E1-8E0262F2C2A5}"/>
              </a:ext>
            </a:extLst>
          </p:cNvPr>
          <p:cNvGrpSpPr/>
          <p:nvPr/>
        </p:nvGrpSpPr>
        <p:grpSpPr>
          <a:xfrm>
            <a:off x="3812253" y="1752708"/>
            <a:ext cx="227948" cy="184666"/>
            <a:chOff x="11782298" y="1319205"/>
            <a:chExt cx="227948" cy="184666"/>
          </a:xfrm>
        </p:grpSpPr>
        <p:sp>
          <p:nvSpPr>
            <p:cNvPr id="24" name="Oval 23">
              <a:extLst>
                <a:ext uri="{FF2B5EF4-FFF2-40B4-BE49-F238E27FC236}">
                  <a16:creationId xmlns:a16="http://schemas.microsoft.com/office/drawing/2014/main" id="{D5026419-2D29-4056-96BD-36F4752946AE}"/>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1BDF4CEF-5188-4765-A98C-5513E42F7C31}"/>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26" name="Rectangle 25">
            <a:extLst>
              <a:ext uri="{FF2B5EF4-FFF2-40B4-BE49-F238E27FC236}">
                <a16:creationId xmlns:a16="http://schemas.microsoft.com/office/drawing/2014/main" id="{FAAD18F1-7D48-4CA3-9713-FBEFF73A2A38}"/>
              </a:ext>
            </a:extLst>
          </p:cNvPr>
          <p:cNvSpPr/>
          <p:nvPr/>
        </p:nvSpPr>
        <p:spPr>
          <a:xfrm>
            <a:off x="2311793" y="1740023"/>
            <a:ext cx="1470094" cy="19633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8DC617C-CAC8-4669-9D01-1D7CBB75BBE3}"/>
              </a:ext>
            </a:extLst>
          </p:cNvPr>
          <p:cNvSpPr txBox="1"/>
          <p:nvPr/>
        </p:nvSpPr>
        <p:spPr>
          <a:xfrm>
            <a:off x="8676375" y="301686"/>
            <a:ext cx="3004398" cy="646331"/>
          </a:xfrm>
          <a:prstGeom prst="rect">
            <a:avLst/>
          </a:prstGeom>
          <a:noFill/>
        </p:spPr>
        <p:txBody>
          <a:bodyPr wrap="square" rtlCol="0">
            <a:spAutoFit/>
          </a:bodyPr>
          <a:lstStyle/>
          <a:p>
            <a:r>
              <a:rPr lang="en-US" sz="1200" dirty="0"/>
              <a:t>Once added      , the location shows as a selection and is added to the report title heading       for user reference and exporting.</a:t>
            </a:r>
          </a:p>
        </p:txBody>
      </p:sp>
      <p:grpSp>
        <p:nvGrpSpPr>
          <p:cNvPr id="28" name="Group 27">
            <a:extLst>
              <a:ext uri="{FF2B5EF4-FFF2-40B4-BE49-F238E27FC236}">
                <a16:creationId xmlns:a16="http://schemas.microsoft.com/office/drawing/2014/main" id="{365DE72E-6DAA-4E14-987E-C5D2FDA2692A}"/>
              </a:ext>
            </a:extLst>
          </p:cNvPr>
          <p:cNvGrpSpPr/>
          <p:nvPr/>
        </p:nvGrpSpPr>
        <p:grpSpPr>
          <a:xfrm>
            <a:off x="9507675" y="337196"/>
            <a:ext cx="227948" cy="184666"/>
            <a:chOff x="11782298" y="1319205"/>
            <a:chExt cx="227948" cy="184666"/>
          </a:xfrm>
        </p:grpSpPr>
        <p:sp>
          <p:nvSpPr>
            <p:cNvPr id="29" name="Oval 28">
              <a:extLst>
                <a:ext uri="{FF2B5EF4-FFF2-40B4-BE49-F238E27FC236}">
                  <a16:creationId xmlns:a16="http://schemas.microsoft.com/office/drawing/2014/main" id="{8FD417FD-2BD7-4A56-B0C7-B739F4B93FFD}"/>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24987735-6394-41F3-8426-6D88E7307431}"/>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31" name="Group 30">
            <a:extLst>
              <a:ext uri="{FF2B5EF4-FFF2-40B4-BE49-F238E27FC236}">
                <a16:creationId xmlns:a16="http://schemas.microsoft.com/office/drawing/2014/main" id="{82ECDF4C-862D-4CF2-BFC9-AD9396DF2BB2}"/>
              </a:ext>
            </a:extLst>
          </p:cNvPr>
          <p:cNvGrpSpPr/>
          <p:nvPr/>
        </p:nvGrpSpPr>
        <p:grpSpPr>
          <a:xfrm>
            <a:off x="9272910" y="708306"/>
            <a:ext cx="227948" cy="184666"/>
            <a:chOff x="11782298" y="1319205"/>
            <a:chExt cx="227948" cy="175138"/>
          </a:xfrm>
        </p:grpSpPr>
        <p:sp>
          <p:nvSpPr>
            <p:cNvPr id="32" name="Oval 31">
              <a:extLst>
                <a:ext uri="{FF2B5EF4-FFF2-40B4-BE49-F238E27FC236}">
                  <a16:creationId xmlns:a16="http://schemas.microsoft.com/office/drawing/2014/main" id="{98B5A5A6-54E7-4811-9216-66AEA86A5B94}"/>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BA884396-05EE-41AB-945B-0DD49345A43A}"/>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63573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337BF9-A2D3-458E-9D02-378AC3C43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8289173" cy="6857995"/>
          </a:xfrm>
          <a:prstGeom prst="rect">
            <a:avLst/>
          </a:prstGeom>
        </p:spPr>
      </p:pic>
      <p:sp>
        <p:nvSpPr>
          <p:cNvPr id="4" name="Rectangle 3">
            <a:extLst>
              <a:ext uri="{FF2B5EF4-FFF2-40B4-BE49-F238E27FC236}">
                <a16:creationId xmlns:a16="http://schemas.microsoft.com/office/drawing/2014/main" id="{BB514F49-D836-4C87-BC87-28F57878802D}"/>
              </a:ext>
            </a:extLst>
          </p:cNvPr>
          <p:cNvSpPr/>
          <p:nvPr/>
        </p:nvSpPr>
        <p:spPr>
          <a:xfrm>
            <a:off x="8289175" y="0"/>
            <a:ext cx="3902825" cy="68579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D7914F9-AEB1-4FE0-AA29-C24B1FD9256E}"/>
              </a:ext>
            </a:extLst>
          </p:cNvPr>
          <p:cNvSpPr/>
          <p:nvPr/>
        </p:nvSpPr>
        <p:spPr>
          <a:xfrm>
            <a:off x="58722" y="2343784"/>
            <a:ext cx="2084679" cy="994220"/>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F86156-0C65-4FF5-A49F-D84FE2F776FC}"/>
              </a:ext>
            </a:extLst>
          </p:cNvPr>
          <p:cNvGrpSpPr/>
          <p:nvPr/>
        </p:nvGrpSpPr>
        <p:grpSpPr>
          <a:xfrm>
            <a:off x="2164037" y="2730798"/>
            <a:ext cx="227948" cy="184666"/>
            <a:chOff x="11782298" y="1319205"/>
            <a:chExt cx="227948" cy="184666"/>
          </a:xfrm>
        </p:grpSpPr>
        <p:sp>
          <p:nvSpPr>
            <p:cNvPr id="21" name="Oval 20">
              <a:extLst>
                <a:ext uri="{FF2B5EF4-FFF2-40B4-BE49-F238E27FC236}">
                  <a16:creationId xmlns:a16="http://schemas.microsoft.com/office/drawing/2014/main" id="{5E523B9D-1041-4091-941F-3F2FEC5D6277}"/>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1AFA9025-EC17-473B-8489-F1A88E328E46}"/>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23" name="Group 22">
            <a:extLst>
              <a:ext uri="{FF2B5EF4-FFF2-40B4-BE49-F238E27FC236}">
                <a16:creationId xmlns:a16="http://schemas.microsoft.com/office/drawing/2014/main" id="{DA2FFCBE-4D5B-481C-A223-22E2C5D605EE}"/>
              </a:ext>
            </a:extLst>
          </p:cNvPr>
          <p:cNvGrpSpPr/>
          <p:nvPr/>
        </p:nvGrpSpPr>
        <p:grpSpPr>
          <a:xfrm>
            <a:off x="4336038" y="1752708"/>
            <a:ext cx="227948" cy="184666"/>
            <a:chOff x="11782298" y="1319205"/>
            <a:chExt cx="227948" cy="184666"/>
          </a:xfrm>
        </p:grpSpPr>
        <p:sp>
          <p:nvSpPr>
            <p:cNvPr id="24" name="Oval 23">
              <a:extLst>
                <a:ext uri="{FF2B5EF4-FFF2-40B4-BE49-F238E27FC236}">
                  <a16:creationId xmlns:a16="http://schemas.microsoft.com/office/drawing/2014/main" id="{F34D96BD-6D86-49C7-B49A-DD9180D7881B}"/>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FA9C5ABD-1880-42F5-9E6B-E0C1AF526AF1}"/>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
        <p:nvSpPr>
          <p:cNvPr id="26" name="Rectangle 25">
            <a:extLst>
              <a:ext uri="{FF2B5EF4-FFF2-40B4-BE49-F238E27FC236}">
                <a16:creationId xmlns:a16="http://schemas.microsoft.com/office/drawing/2014/main" id="{4C043D9E-29FB-448E-8D1D-4E97F33CDBAA}"/>
              </a:ext>
            </a:extLst>
          </p:cNvPr>
          <p:cNvSpPr/>
          <p:nvPr/>
        </p:nvSpPr>
        <p:spPr>
          <a:xfrm>
            <a:off x="2311793" y="1740023"/>
            <a:ext cx="1985854" cy="197352"/>
          </a:xfrm>
          <a:prstGeom prst="rect">
            <a:avLst/>
          </a:prstGeom>
          <a:no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CA4EFA1-7DF3-470E-875B-09DDD9AAC80B}"/>
              </a:ext>
            </a:extLst>
          </p:cNvPr>
          <p:cNvSpPr txBox="1"/>
          <p:nvPr/>
        </p:nvSpPr>
        <p:spPr>
          <a:xfrm>
            <a:off x="8676375" y="301686"/>
            <a:ext cx="3004398" cy="830997"/>
          </a:xfrm>
          <a:prstGeom prst="rect">
            <a:avLst/>
          </a:prstGeom>
          <a:noFill/>
        </p:spPr>
        <p:txBody>
          <a:bodyPr wrap="square" rtlCol="0">
            <a:spAutoFit/>
          </a:bodyPr>
          <a:lstStyle/>
          <a:p>
            <a:r>
              <a:rPr lang="en-US" sz="1200" dirty="0"/>
              <a:t>The user may add as many geo-locations as they wish       while the selections continue to be added to the report title heading       for reference when exporting.</a:t>
            </a:r>
          </a:p>
        </p:txBody>
      </p:sp>
      <p:grpSp>
        <p:nvGrpSpPr>
          <p:cNvPr id="27" name="Group 26">
            <a:extLst>
              <a:ext uri="{FF2B5EF4-FFF2-40B4-BE49-F238E27FC236}">
                <a16:creationId xmlns:a16="http://schemas.microsoft.com/office/drawing/2014/main" id="{585470D1-FAA3-4180-BF23-1ACD5B17896F}"/>
              </a:ext>
            </a:extLst>
          </p:cNvPr>
          <p:cNvGrpSpPr/>
          <p:nvPr/>
        </p:nvGrpSpPr>
        <p:grpSpPr>
          <a:xfrm>
            <a:off x="9356756" y="532506"/>
            <a:ext cx="227948" cy="184666"/>
            <a:chOff x="11782298" y="1319205"/>
            <a:chExt cx="227948" cy="184666"/>
          </a:xfrm>
        </p:grpSpPr>
        <p:sp>
          <p:nvSpPr>
            <p:cNvPr id="28" name="Oval 27">
              <a:extLst>
                <a:ext uri="{FF2B5EF4-FFF2-40B4-BE49-F238E27FC236}">
                  <a16:creationId xmlns:a16="http://schemas.microsoft.com/office/drawing/2014/main" id="{91ED5935-B53A-479E-90A5-BEFEA96453EF}"/>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1FE5854-FD0F-4DB9-BB30-D4023DC45382}"/>
                </a:ext>
              </a:extLst>
            </p:cNvPr>
            <p:cNvSpPr txBox="1"/>
            <p:nvPr/>
          </p:nvSpPr>
          <p:spPr>
            <a:xfrm>
              <a:off x="11782298" y="1319205"/>
              <a:ext cx="227948" cy="184666"/>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1</a:t>
              </a:r>
            </a:p>
          </p:txBody>
        </p:sp>
      </p:grpSp>
      <p:grpSp>
        <p:nvGrpSpPr>
          <p:cNvPr id="30" name="Group 29">
            <a:extLst>
              <a:ext uri="{FF2B5EF4-FFF2-40B4-BE49-F238E27FC236}">
                <a16:creationId xmlns:a16="http://schemas.microsoft.com/office/drawing/2014/main" id="{41F98E6F-D831-4AEA-91C4-2663C885A7CA}"/>
              </a:ext>
            </a:extLst>
          </p:cNvPr>
          <p:cNvGrpSpPr/>
          <p:nvPr/>
        </p:nvGrpSpPr>
        <p:grpSpPr>
          <a:xfrm>
            <a:off x="10995178" y="717172"/>
            <a:ext cx="227948" cy="184666"/>
            <a:chOff x="11782298" y="1319205"/>
            <a:chExt cx="227948" cy="175138"/>
          </a:xfrm>
        </p:grpSpPr>
        <p:sp>
          <p:nvSpPr>
            <p:cNvPr id="31" name="Oval 30">
              <a:extLst>
                <a:ext uri="{FF2B5EF4-FFF2-40B4-BE49-F238E27FC236}">
                  <a16:creationId xmlns:a16="http://schemas.microsoft.com/office/drawing/2014/main" id="{3D9260AD-428A-40D2-AB90-C2D7B4B79CFA}"/>
                </a:ext>
              </a:extLst>
            </p:cNvPr>
            <p:cNvSpPr/>
            <p:nvPr/>
          </p:nvSpPr>
          <p:spPr>
            <a:xfrm>
              <a:off x="11805812" y="1324651"/>
              <a:ext cx="166043" cy="166043"/>
            </a:xfrm>
            <a:prstGeom prst="ellipse">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330F9816-FEF3-4208-AB05-E3DC88A0A881}"/>
                </a:ext>
              </a:extLst>
            </p:cNvPr>
            <p:cNvSpPr txBox="1"/>
            <p:nvPr/>
          </p:nvSpPr>
          <p:spPr>
            <a:xfrm>
              <a:off x="11782298" y="1319205"/>
              <a:ext cx="227948" cy="175138"/>
            </a:xfrm>
            <a:prstGeom prst="rect">
              <a:avLst/>
            </a:prstGeom>
            <a:noFill/>
          </p:spPr>
          <p:txBody>
            <a:bodyPr wrap="none" rtlCol="0">
              <a:spAutoFit/>
            </a:bodyPr>
            <a:lstStyle/>
            <a:p>
              <a:r>
                <a:rPr lang="en-US" sz="600" dirty="0">
                  <a:latin typeface="Arial" panose="020B0604020202020204" pitchFamily="34" charset="0"/>
                  <a:cs typeface="Arial" panose="020B0604020202020204" pitchFamily="34" charset="0"/>
                </a:rPr>
                <a:t>2</a:t>
              </a:r>
            </a:p>
          </p:txBody>
        </p:sp>
      </p:grpSp>
    </p:spTree>
    <p:extLst>
      <p:ext uri="{BB962C8B-B14F-4D97-AF65-F5344CB8AC3E}">
        <p14:creationId xmlns:p14="http://schemas.microsoft.com/office/powerpoint/2010/main" val="142097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798</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Bryan McFadden</dc:creator>
  <cp:lastModifiedBy>Bryan McFadden</cp:lastModifiedBy>
  <cp:revision>46</cp:revision>
  <dcterms:created xsi:type="dcterms:W3CDTF">2017-07-14T13:52:06Z</dcterms:created>
  <dcterms:modified xsi:type="dcterms:W3CDTF">2017-07-20T15:51:46Z</dcterms:modified>
</cp:coreProperties>
</file>