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BD4-01B5-41BC-8BF5-77B2F3CD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20B-1F79-4CF0-B064-B907B6AF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0B48-E03C-498C-BE8D-7BE4E2A3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0D46-B519-4DC1-A500-FEB70F9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5BEB-2D80-46F7-8C26-720BBFBA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3CAD-09A9-401F-A467-5CFEA52F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66EA-61D5-428D-9341-F57E205F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8BE5-E085-441B-A5BF-AAB4A5D3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D807-E4E5-4FA7-8DFD-D1925A1E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C3F4-E8D2-40EC-AFF6-04FBE7E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EFD6-6B68-468C-9ADA-FF122139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0E17-B26D-4F7F-8537-B2CA2D23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F2EC-9807-4ABD-934A-015E852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FD4E-2535-47CE-871E-11C1842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F0AF-2B38-4B52-9D6F-3DE3735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9743-D1C7-4B64-A0E6-A5A9D91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060-C421-4644-9AAB-A751461D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A39C-489F-40A6-AC41-FA253471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6DDD-A421-4237-80E5-326216D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22C-DDAA-4697-8855-3105A9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37B-FBF2-42AA-A843-57D8B184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17D8-68F3-4CBA-B4A2-12B100EE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8E7A-8AAD-45C3-BA54-4834A77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23-B52F-490E-8D3F-1A9D1FC6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13C-F4B4-4453-91DA-C3115B1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6EE-BB39-4276-8ECD-989318A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697-D7C1-4794-8B04-CABCE1DA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A617-2818-4FED-A5F3-8ACC73F3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60CA-FCD1-4FE6-8E6A-CB5F0D6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9BD1-5691-4F29-B3FC-5F09F9A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76E9-1632-4684-9A6F-9D189DB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F3-3DB4-4DBC-96D2-1052061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90F8-4040-4C69-977E-7B0B1D5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157D-1E13-41DD-B4E1-7CC41560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B6AB-C2C7-49B2-98E5-235B283C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FC99-5B97-4AF2-BF10-83A2BB32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EB3D7-EF25-4824-B11C-C75B515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B3DC7-EAEA-4047-AF85-496AE54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47353-BB7A-4FB1-91C3-6972097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74B-631C-4C0D-8356-6CCCFCF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4E94-F920-4792-813A-54C264C0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D0064-F0E3-4B9C-9A6D-CC42419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15B9-668A-4816-A6BD-204E9C5D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452-5E61-404E-8262-281AC19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2F12-0D76-4712-9439-E70C322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5DEF-0D21-4CF4-8EAC-1DFAD4AC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B2A-134B-42E2-87AB-D64BB28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D1B1-106C-4D31-BC2E-27F94468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E717-DEBE-42C4-A979-77C9AA9F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4EE7-4FAA-49D2-A7F4-1F89DCF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868-7E93-4183-856D-6D378F8D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E3E3-36D6-4395-ACCE-32EB847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AE9-71FE-4066-8E8A-88E5384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F4EA-8FF6-46F3-9CA1-967990E8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9935-BCA9-441E-B6CD-41DFE7EE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9552-0166-453B-920A-EF3F39EB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162A-26A0-4BA3-86B3-818D881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90A7-7968-47EC-80B3-9E8F098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55CF-146C-49EE-926C-D13A3E0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0D5E-3868-480E-9EA0-ED924481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A439-B9EA-4B10-86DA-8AE1D4CA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2147-8B2D-4C35-B47B-2B0030C9B18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4A01-41C2-4065-AEE0-10AF3046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7204-29B6-44AD-A479-0A8607D0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7E87E-F8EC-4311-AC45-107644C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E8C87-E362-427C-8ABE-037B2D3026D4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1C596-0D00-4505-90F7-1A1F1D24CFEC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4596E-59EC-4A22-A451-AAAB642911E3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E8692-C8AF-47A7-90AB-E75939C3C03E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D83F0-D537-4332-B03C-51095B0F68C2}"/>
              </a:ext>
            </a:extLst>
          </p:cNvPr>
          <p:cNvSpPr/>
          <p:nvPr/>
        </p:nvSpPr>
        <p:spPr>
          <a:xfrm>
            <a:off x="2038525" y="1166150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89248-58B8-48D1-A8AF-B840D4500562}"/>
              </a:ext>
            </a:extLst>
          </p:cNvPr>
          <p:cNvSpPr txBox="1"/>
          <p:nvPr/>
        </p:nvSpPr>
        <p:spPr>
          <a:xfrm>
            <a:off x="8711886" y="603925"/>
            <a:ext cx="320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searches by entering a partial disaster id</a:t>
            </a:r>
          </a:p>
          <a:p>
            <a:r>
              <a:rPr lang="en-US" sz="1200" dirty="0"/>
              <a:t>Example: “DR”, XXXX”, “TX”, “DR-1”.</a:t>
            </a:r>
          </a:p>
          <a:p>
            <a:r>
              <a:rPr lang="en-US" sz="1200" dirty="0"/>
              <a:t>The disaster id is required before generating a report.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B43EB7-AB6D-4604-AD23-E87C3A7CC81B}"/>
              </a:ext>
            </a:extLst>
          </p:cNvPr>
          <p:cNvSpPr/>
          <p:nvPr/>
        </p:nvSpPr>
        <p:spPr>
          <a:xfrm>
            <a:off x="1091967" y="4857226"/>
            <a:ext cx="678110" cy="37051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C6502-1808-4D05-A930-5B3FD94B2AE5}"/>
              </a:ext>
            </a:extLst>
          </p:cNvPr>
          <p:cNvSpPr/>
          <p:nvPr/>
        </p:nvSpPr>
        <p:spPr>
          <a:xfrm>
            <a:off x="1770077" y="4563880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776F0-1D1A-4B5A-AAAA-B305F586DB32}"/>
              </a:ext>
            </a:extLst>
          </p:cNvPr>
          <p:cNvSpPr/>
          <p:nvPr/>
        </p:nvSpPr>
        <p:spPr>
          <a:xfrm>
            <a:off x="8419750" y="1654111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B97EF-2CBF-446B-8EA2-40F7C84815B9}"/>
              </a:ext>
            </a:extLst>
          </p:cNvPr>
          <p:cNvSpPr txBox="1"/>
          <p:nvPr/>
        </p:nvSpPr>
        <p:spPr>
          <a:xfrm>
            <a:off x="8432334" y="1658231"/>
            <a:ext cx="2529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Apply Report Parameters Button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FDCA6-62C0-4AAD-B7CA-0DE8CF648474}"/>
              </a:ext>
            </a:extLst>
          </p:cNvPr>
          <p:cNvSpPr txBox="1"/>
          <p:nvPr/>
        </p:nvSpPr>
        <p:spPr>
          <a:xfrm>
            <a:off x="8713284" y="1964341"/>
            <a:ext cx="320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button will remain disabled until the user has selected a disaster id preventing report generation errors from empty entries.</a:t>
            </a:r>
          </a:p>
        </p:txBody>
      </p:sp>
    </p:spTree>
    <p:extLst>
      <p:ext uri="{BB962C8B-B14F-4D97-AF65-F5344CB8AC3E}">
        <p14:creationId xmlns:p14="http://schemas.microsoft.com/office/powerpoint/2010/main" val="324220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F0E7D6-3E37-4401-A56F-A63057682C9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34CF4-6866-4F5D-B1B7-38DDEFCD0748}"/>
              </a:ext>
            </a:extLst>
          </p:cNvPr>
          <p:cNvSpPr/>
          <p:nvPr/>
        </p:nvSpPr>
        <p:spPr>
          <a:xfrm>
            <a:off x="5327008" y="2174147"/>
            <a:ext cx="2902591" cy="283408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DE8C7-D286-4EA7-87E4-AC6653FF820A}"/>
              </a:ext>
            </a:extLst>
          </p:cNvPr>
          <p:cNvSpPr/>
          <p:nvPr/>
        </p:nvSpPr>
        <p:spPr>
          <a:xfrm>
            <a:off x="7543100" y="1781264"/>
            <a:ext cx="686500" cy="39288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4325B0-5C91-4293-9C0F-78C804D683A6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27FFF-499D-4EBD-AF0D-98F250517874}"/>
              </a:ext>
            </a:extLst>
          </p:cNvPr>
          <p:cNvSpPr txBox="1"/>
          <p:nvPr/>
        </p:nvSpPr>
        <p:spPr>
          <a:xfrm>
            <a:off x="8430936" y="297815"/>
            <a:ext cx="254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Summary Value Chooser -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1F835-AB65-4BA3-951F-64D63F703529}"/>
              </a:ext>
            </a:extLst>
          </p:cNvPr>
          <p:cNvSpPr txBox="1"/>
          <p:nvPr/>
        </p:nvSpPr>
        <p:spPr>
          <a:xfrm>
            <a:off x="8711886" y="603925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Summary Value Selector drop-down button displays the Value Chooser list.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9482F-1930-4E00-8DBF-7B8BACBC010B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8E63E-E669-4823-9F9B-1791006D2992}"/>
              </a:ext>
            </a:extLst>
          </p:cNvPr>
          <p:cNvSpPr txBox="1"/>
          <p:nvPr/>
        </p:nvSpPr>
        <p:spPr>
          <a:xfrm>
            <a:off x="8432334" y="1565952"/>
            <a:ext cx="1999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Summary Value Chooser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1FF92-6D9C-4D8C-82FF-C93E44CBCED2}"/>
              </a:ext>
            </a:extLst>
          </p:cNvPr>
          <p:cNvSpPr txBox="1"/>
          <p:nvPr/>
        </p:nvSpPr>
        <p:spPr>
          <a:xfrm>
            <a:off x="8713284" y="1872062"/>
            <a:ext cx="320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may choose from the list of values to be added to the report. The default report summary values will be pre-selected. </a:t>
            </a:r>
          </a:p>
          <a:p>
            <a:endParaRPr lang="en-US" sz="1200" dirty="0"/>
          </a:p>
          <a:p>
            <a:r>
              <a:rPr lang="en-US" sz="1200" dirty="0"/>
              <a:t>Selecting values from the list will result in another report generation once </a:t>
            </a:r>
            <a:r>
              <a:rPr lang="en-US" sz="1200"/>
              <a:t>the drop-down is closed.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AC33A9-7A90-4F6B-B6B3-DB0CCEC5A038}"/>
              </a:ext>
            </a:extLst>
          </p:cNvPr>
          <p:cNvSpPr/>
          <p:nvPr/>
        </p:nvSpPr>
        <p:spPr>
          <a:xfrm>
            <a:off x="7249566" y="148772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40F295-D2FA-4144-9AEC-94A7CC035578}"/>
              </a:ext>
            </a:extLst>
          </p:cNvPr>
          <p:cNvSpPr/>
          <p:nvPr/>
        </p:nvSpPr>
        <p:spPr>
          <a:xfrm>
            <a:off x="5033474" y="183093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64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016433-B59F-4A91-A135-BB23C7EDFCB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6199F-BAD6-4D33-970C-5DB38EF8404D}"/>
              </a:ext>
            </a:extLst>
          </p:cNvPr>
          <p:cNvSpPr/>
          <p:nvPr/>
        </p:nvSpPr>
        <p:spPr>
          <a:xfrm>
            <a:off x="58722" y="1459683"/>
            <a:ext cx="2038525" cy="171135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73FB66-89D7-4897-9E3C-941366DCB93F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9A9D3-4B41-4C05-A91A-806CE9C972F3}"/>
              </a:ext>
            </a:extLst>
          </p:cNvPr>
          <p:cNvSpPr txBox="1"/>
          <p:nvPr/>
        </p:nvSpPr>
        <p:spPr>
          <a:xfrm>
            <a:off x="8430936" y="297815"/>
            <a:ext cx="1473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 -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F3062-BA52-493B-8E45-12A23F096D1C}"/>
              </a:ext>
            </a:extLst>
          </p:cNvPr>
          <p:cNvSpPr txBox="1"/>
          <p:nvPr/>
        </p:nvSpPr>
        <p:spPr>
          <a:xfrm>
            <a:off x="8711886" y="603925"/>
            <a:ext cx="320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application will suggest possible disasters in which the user may scroll through or select. </a:t>
            </a:r>
          </a:p>
          <a:p>
            <a:endParaRPr lang="en-US" sz="1200" dirty="0"/>
          </a:p>
          <a:p>
            <a:r>
              <a:rPr lang="en-US" sz="1200" dirty="0"/>
              <a:t>The suggestions will be triggered on the 3</a:t>
            </a:r>
            <a:r>
              <a:rPr lang="en-US" sz="1200" baseline="30000" dirty="0"/>
              <a:t>rd</a:t>
            </a:r>
            <a:r>
              <a:rPr lang="en-US" sz="1200" dirty="0"/>
              <a:t> character entry and will filter as more characters are entered.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0F2BDC-5FB8-4C86-ACE7-2DC59AE93468}"/>
              </a:ext>
            </a:extLst>
          </p:cNvPr>
          <p:cNvSpPr/>
          <p:nvPr/>
        </p:nvSpPr>
        <p:spPr>
          <a:xfrm>
            <a:off x="2097247" y="116614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99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F22E9-EC76-458C-939B-84D95C985282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F8F3-44DA-462E-BE38-E30AD66B7082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E3227D-87E5-442A-BBFC-81586FC125B4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EF3F9-8489-4B18-BEF0-5E31583556B8}"/>
              </a:ext>
            </a:extLst>
          </p:cNvPr>
          <p:cNvSpPr txBox="1"/>
          <p:nvPr/>
        </p:nvSpPr>
        <p:spPr>
          <a:xfrm>
            <a:off x="8430936" y="297815"/>
            <a:ext cx="1795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 - Selected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7092D-B3F9-476A-9655-6A338C5E1195}"/>
              </a:ext>
            </a:extLst>
          </p:cNvPr>
          <p:cNvSpPr txBox="1"/>
          <p:nvPr/>
        </p:nvSpPr>
        <p:spPr>
          <a:xfrm>
            <a:off x="8711886" y="603925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example, the user has selected or entered the disaster id “DR-1151-TX”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FA143-D7D0-467E-A70A-8A842D951EB0}"/>
              </a:ext>
            </a:extLst>
          </p:cNvPr>
          <p:cNvSpPr/>
          <p:nvPr/>
        </p:nvSpPr>
        <p:spPr>
          <a:xfrm>
            <a:off x="2038525" y="1166150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6B9F97-8331-4B8A-8EC2-14A25E970F90}"/>
              </a:ext>
            </a:extLst>
          </p:cNvPr>
          <p:cNvSpPr/>
          <p:nvPr/>
        </p:nvSpPr>
        <p:spPr>
          <a:xfrm>
            <a:off x="1770077" y="4563880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136E-D133-4AE6-9B85-7CCBE5788575}"/>
              </a:ext>
            </a:extLst>
          </p:cNvPr>
          <p:cNvSpPr/>
          <p:nvPr/>
        </p:nvSpPr>
        <p:spPr>
          <a:xfrm>
            <a:off x="1091967" y="4857226"/>
            <a:ext cx="678110" cy="37051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997F57-5EC9-4BBA-BE55-08E96BA6CEA7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A791-1D5B-4B8E-847F-A2192E1F4E64}"/>
              </a:ext>
            </a:extLst>
          </p:cNvPr>
          <p:cNvSpPr txBox="1"/>
          <p:nvPr/>
        </p:nvSpPr>
        <p:spPr>
          <a:xfrm>
            <a:off x="8432334" y="1565952"/>
            <a:ext cx="2529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Apply Report Parameters Button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F8DCB-A984-4406-987C-DD8765F6F1BB}"/>
              </a:ext>
            </a:extLst>
          </p:cNvPr>
          <p:cNvSpPr txBox="1"/>
          <p:nvPr/>
        </p:nvSpPr>
        <p:spPr>
          <a:xfrm>
            <a:off x="8713284" y="1872062"/>
            <a:ext cx="320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 that the disaster id has been populated, the apply report parameters button has been made active. The user may generate a report at any time.</a:t>
            </a:r>
          </a:p>
        </p:txBody>
      </p:sp>
    </p:spTree>
    <p:extLst>
      <p:ext uri="{BB962C8B-B14F-4D97-AF65-F5344CB8AC3E}">
        <p14:creationId xmlns:p14="http://schemas.microsoft.com/office/powerpoint/2010/main" val="22840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3A74F-D8E3-4E73-A65A-E3F222571B11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86364-E20E-4AB0-9669-AFCF354912EF}"/>
              </a:ext>
            </a:extLst>
          </p:cNvPr>
          <p:cNvSpPr/>
          <p:nvPr/>
        </p:nvSpPr>
        <p:spPr>
          <a:xfrm>
            <a:off x="58723" y="1988191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B8924-7F25-4BF4-8330-CA8B7C6F0985}"/>
              </a:ext>
            </a:extLst>
          </p:cNvPr>
          <p:cNvSpPr/>
          <p:nvPr/>
        </p:nvSpPr>
        <p:spPr>
          <a:xfrm>
            <a:off x="2258037" y="1283516"/>
            <a:ext cx="1340840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1BECC-C59C-48AF-863F-9CB67D37E63D}"/>
              </a:ext>
            </a:extLst>
          </p:cNvPr>
          <p:cNvSpPr/>
          <p:nvPr/>
        </p:nvSpPr>
        <p:spPr>
          <a:xfrm>
            <a:off x="7491368" y="1283516"/>
            <a:ext cx="655739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5D2FA3-0F1C-4593-9B14-E3FFAD22A137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F42F2-A51C-4E25-A09E-2F984A13E24A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C625A-6302-4DB7-A3CD-5EA20F12CF30}"/>
              </a:ext>
            </a:extLst>
          </p:cNvPr>
          <p:cNvSpPr txBox="1"/>
          <p:nvPr/>
        </p:nvSpPr>
        <p:spPr>
          <a:xfrm>
            <a:off x="8711886" y="603925"/>
            <a:ext cx="320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a Geographic Level. Possible values include; “City (Parish)”, “County” and “Congressional District”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E6FFCE-6C22-4E97-97F6-8C31C0AB288E}"/>
              </a:ext>
            </a:extLst>
          </p:cNvPr>
          <p:cNvSpPr/>
          <p:nvPr/>
        </p:nvSpPr>
        <p:spPr>
          <a:xfrm>
            <a:off x="2038525" y="168758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1A92B-8A04-4716-BE57-6F254686D55C}"/>
              </a:ext>
            </a:extLst>
          </p:cNvPr>
          <p:cNvSpPr/>
          <p:nvPr/>
        </p:nvSpPr>
        <p:spPr>
          <a:xfrm>
            <a:off x="3604660" y="98998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4DA003-0B68-407D-8690-CC45DD1D0D6F}"/>
              </a:ext>
            </a:extLst>
          </p:cNvPr>
          <p:cNvSpPr/>
          <p:nvPr/>
        </p:nvSpPr>
        <p:spPr>
          <a:xfrm>
            <a:off x="7853573" y="918823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767E66-F9DE-4766-ADD6-0A92CD231DAB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9F449C-6433-4BA6-B61B-E24EC4EBFE46}"/>
              </a:ext>
            </a:extLst>
          </p:cNvPr>
          <p:cNvSpPr txBox="1"/>
          <p:nvPr/>
        </p:nvSpPr>
        <p:spPr>
          <a:xfrm>
            <a:off x="8432334" y="1565952"/>
            <a:ext cx="1965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 – Geographic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6C136-56B5-4DEB-AE60-743FE473516B}"/>
              </a:ext>
            </a:extLst>
          </p:cNvPr>
          <p:cNvSpPr txBox="1"/>
          <p:nvPr/>
        </p:nvSpPr>
        <p:spPr>
          <a:xfrm>
            <a:off x="8713284" y="1872062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a Geographic Level is selected, it will show in the title summary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1A4109-FCAF-4824-91CB-E7549599BD6E}"/>
              </a:ext>
            </a:extLst>
          </p:cNvPr>
          <p:cNvSpPr txBox="1"/>
          <p:nvPr/>
        </p:nvSpPr>
        <p:spPr>
          <a:xfrm>
            <a:off x="8714682" y="3115032"/>
            <a:ext cx="320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state is derived from the last 2 characters of the disaster id (in this example it would be TX for Texas)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C3BB83-439F-4E38-86F1-F1E6BD9C87EB}"/>
              </a:ext>
            </a:extLst>
          </p:cNvPr>
          <p:cNvSpPr/>
          <p:nvPr/>
        </p:nvSpPr>
        <p:spPr>
          <a:xfrm>
            <a:off x="8404370" y="2788024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58AF7-7C68-4B59-9695-4ED641C33940}"/>
              </a:ext>
            </a:extLst>
          </p:cNvPr>
          <p:cNvSpPr txBox="1"/>
          <p:nvPr/>
        </p:nvSpPr>
        <p:spPr>
          <a:xfrm>
            <a:off x="8416954" y="2792144"/>
            <a:ext cx="118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     Title - State</a:t>
            </a:r>
          </a:p>
        </p:txBody>
      </p:sp>
    </p:spTree>
    <p:extLst>
      <p:ext uri="{BB962C8B-B14F-4D97-AF65-F5344CB8AC3E}">
        <p14:creationId xmlns:p14="http://schemas.microsoft.com/office/powerpoint/2010/main" val="141064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B8C1B-15D4-4CDF-8BAD-C45DD3EE2A16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0B5ED-82E0-4AE4-A74A-2D4897A4E449}"/>
              </a:ext>
            </a:extLst>
          </p:cNvPr>
          <p:cNvSpPr/>
          <p:nvPr/>
        </p:nvSpPr>
        <p:spPr>
          <a:xfrm>
            <a:off x="142613" y="2499919"/>
            <a:ext cx="1728132" cy="156035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8C3363-5978-446F-B68C-B0E2DF252C5E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30AB0-F4B1-4964-85E1-BE664B546AB1}"/>
              </a:ext>
            </a:extLst>
          </p:cNvPr>
          <p:cNvSpPr txBox="1"/>
          <p:nvPr/>
        </p:nvSpPr>
        <p:spPr>
          <a:xfrm>
            <a:off x="8430936" y="297815"/>
            <a:ext cx="93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Locales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3DB1-0503-470F-A697-39BA23C02C69}"/>
              </a:ext>
            </a:extLst>
          </p:cNvPr>
          <p:cNvSpPr txBox="1"/>
          <p:nvPr/>
        </p:nvSpPr>
        <p:spPr>
          <a:xfrm>
            <a:off x="8711886" y="603925"/>
            <a:ext cx="3208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a user has selected a geographical level, the will have the opportunity to select specific locales. Clicking inside the enabled list box will trigger a new tag-like list item. </a:t>
            </a:r>
          </a:p>
          <a:p>
            <a:endParaRPr lang="en-US" sz="1200" dirty="0"/>
          </a:p>
          <a:p>
            <a:r>
              <a:rPr lang="en-US" sz="1200" dirty="0"/>
              <a:t>As the user types in the tag, the autocomplete will once again make suggestions. The user can scroll and select from the suggested options.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A32CFE-D2FD-45D5-97BB-AEB4BD9FAA99}"/>
              </a:ext>
            </a:extLst>
          </p:cNvPr>
          <p:cNvSpPr/>
          <p:nvPr/>
        </p:nvSpPr>
        <p:spPr>
          <a:xfrm>
            <a:off x="1870745" y="220638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20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CF28F-C16B-45C5-8298-3EB83CBA92B0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36E52-93AE-447C-9E66-BE8FDEBEABDD}"/>
              </a:ext>
            </a:extLst>
          </p:cNvPr>
          <p:cNvSpPr/>
          <p:nvPr/>
        </p:nvSpPr>
        <p:spPr>
          <a:xfrm>
            <a:off x="151002" y="2483140"/>
            <a:ext cx="1711354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C2540-F669-4A38-935E-82F35AB03522}"/>
              </a:ext>
            </a:extLst>
          </p:cNvPr>
          <p:cNvSpPr/>
          <p:nvPr/>
        </p:nvSpPr>
        <p:spPr>
          <a:xfrm>
            <a:off x="2258036" y="1494638"/>
            <a:ext cx="1709957" cy="34255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07E72-6D25-46DB-A0B2-6EDCD2FA91B5}"/>
              </a:ext>
            </a:extLst>
          </p:cNvPr>
          <p:cNvSpPr/>
          <p:nvPr/>
        </p:nvSpPr>
        <p:spPr>
          <a:xfrm>
            <a:off x="1866590" y="2189606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46DA-B592-4E66-AE2B-3E66A962D0F9}"/>
              </a:ext>
            </a:extLst>
          </p:cNvPr>
          <p:cNvSpPr/>
          <p:nvPr/>
        </p:nvSpPr>
        <p:spPr>
          <a:xfrm>
            <a:off x="3967993" y="1201104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53C37-EDE7-4066-971B-7D47B07E2353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542F2-248E-4A42-95BF-12B1752769A4}"/>
              </a:ext>
            </a:extLst>
          </p:cNvPr>
          <p:cNvSpPr txBox="1"/>
          <p:nvPr/>
        </p:nvSpPr>
        <p:spPr>
          <a:xfrm>
            <a:off x="8430936" y="297815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Locales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733DB-4713-4C29-919B-19524CCD9914}"/>
              </a:ext>
            </a:extLst>
          </p:cNvPr>
          <p:cNvSpPr txBox="1"/>
          <p:nvPr/>
        </p:nvSpPr>
        <p:spPr>
          <a:xfrm>
            <a:off x="8711886" y="603925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a tag list item is completed, it will display in the summary title.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FC1085-8C11-40CB-A409-EBD4495856A2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A5FF7-3875-4AED-8192-D6AB4A27A24D}"/>
              </a:ext>
            </a:extLst>
          </p:cNvPr>
          <p:cNvSpPr txBox="1"/>
          <p:nvPr/>
        </p:nvSpPr>
        <p:spPr>
          <a:xfrm>
            <a:off x="8432334" y="1565952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 – Locale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5BC4E9-E61C-4B17-B486-6CA014B1361A}"/>
              </a:ext>
            </a:extLst>
          </p:cNvPr>
          <p:cNvSpPr txBox="1"/>
          <p:nvPr/>
        </p:nvSpPr>
        <p:spPr>
          <a:xfrm>
            <a:off x="8713284" y="1872062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example of a user selecting the city “Abilene”  as a locale.</a:t>
            </a:r>
          </a:p>
        </p:txBody>
      </p:sp>
    </p:spTree>
    <p:extLst>
      <p:ext uri="{BB962C8B-B14F-4D97-AF65-F5344CB8AC3E}">
        <p14:creationId xmlns:p14="http://schemas.microsoft.com/office/powerpoint/2010/main" val="25546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677B0-6BF8-4073-9D38-F5A5EF4C84F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8E54-AC15-46FD-9CE7-CF92FCB8A1E5}"/>
              </a:ext>
            </a:extLst>
          </p:cNvPr>
          <p:cNvSpPr/>
          <p:nvPr/>
        </p:nvSpPr>
        <p:spPr>
          <a:xfrm>
            <a:off x="142613" y="2491530"/>
            <a:ext cx="1719743" cy="129190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582AC-3EE9-4243-8FD6-170C8C45BDC5}"/>
              </a:ext>
            </a:extLst>
          </p:cNvPr>
          <p:cNvSpPr/>
          <p:nvPr/>
        </p:nvSpPr>
        <p:spPr>
          <a:xfrm>
            <a:off x="2258036" y="1477860"/>
            <a:ext cx="3664592" cy="51872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20C10-132E-45B2-8CD0-71033DC7F632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C2B8C-9480-435E-A139-A8AB8B9524DA}"/>
              </a:ext>
            </a:extLst>
          </p:cNvPr>
          <p:cNvSpPr txBox="1"/>
          <p:nvPr/>
        </p:nvSpPr>
        <p:spPr>
          <a:xfrm>
            <a:off x="8430936" y="297815"/>
            <a:ext cx="93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Locales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F5FC2-A5C4-4866-B252-58F31131F55F}"/>
              </a:ext>
            </a:extLst>
          </p:cNvPr>
          <p:cNvSpPr txBox="1"/>
          <p:nvPr/>
        </p:nvSpPr>
        <p:spPr>
          <a:xfrm>
            <a:off x="8711886" y="603925"/>
            <a:ext cx="320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may enter as many as locales as they wish, narrowing down the summary data to specific regions of their choice.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3C1A9-67EC-48AF-ADC6-E5D6BB6657C4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8F91C-668C-40EF-A692-E757AEF3BF49}"/>
              </a:ext>
            </a:extLst>
          </p:cNvPr>
          <p:cNvSpPr txBox="1"/>
          <p:nvPr/>
        </p:nvSpPr>
        <p:spPr>
          <a:xfrm>
            <a:off x="8432334" y="1565952"/>
            <a:ext cx="135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 – Locales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B2AE7-E372-4289-B781-63CE220B6801}"/>
              </a:ext>
            </a:extLst>
          </p:cNvPr>
          <p:cNvSpPr txBox="1"/>
          <p:nvPr/>
        </p:nvSpPr>
        <p:spPr>
          <a:xfrm>
            <a:off x="8713284" y="1872062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example, several locales have been selected and displayed in the summary title.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421541-EE24-454C-AAD7-9B0B0DEE8754}"/>
              </a:ext>
            </a:extLst>
          </p:cNvPr>
          <p:cNvSpPr/>
          <p:nvPr/>
        </p:nvSpPr>
        <p:spPr>
          <a:xfrm>
            <a:off x="1862356" y="2186960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63798-8BA1-44DF-964B-B6860D914091}"/>
              </a:ext>
            </a:extLst>
          </p:cNvPr>
          <p:cNvSpPr/>
          <p:nvPr/>
        </p:nvSpPr>
        <p:spPr>
          <a:xfrm>
            <a:off x="5922628" y="1184326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57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4F49-D836-4C87-BC87-28F57878802D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20B75-0D69-46EE-A15B-10BCA2BACA69}"/>
              </a:ext>
            </a:extLst>
          </p:cNvPr>
          <p:cNvSpPr/>
          <p:nvPr/>
        </p:nvSpPr>
        <p:spPr>
          <a:xfrm>
            <a:off x="318782" y="4815281"/>
            <a:ext cx="1543574" cy="42783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F30E1-DC6A-463A-ABEB-5FBC7C15A57B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45E009-E74B-40C0-A722-96E0CC0E422B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F7E48-CB0A-4741-9B96-B542DF0CC467}"/>
              </a:ext>
            </a:extLst>
          </p:cNvPr>
          <p:cNvSpPr txBox="1"/>
          <p:nvPr/>
        </p:nvSpPr>
        <p:spPr>
          <a:xfrm>
            <a:off x="8430936" y="297815"/>
            <a:ext cx="139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Action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414B1-9EDE-4E34-9C16-9544119CC7BA}"/>
              </a:ext>
            </a:extLst>
          </p:cNvPr>
          <p:cNvSpPr txBox="1"/>
          <p:nvPr/>
        </p:nvSpPr>
        <p:spPr>
          <a:xfrm>
            <a:off x="8711886" y="603925"/>
            <a:ext cx="320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has the option to clear all values within the report parameters input at any time or may generate a report after a disaster id has been selected.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AA55FA-478B-4B0B-8F9D-BB2BC1E72EF5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9E105-E01D-421B-83C3-75B58B77B47E}"/>
              </a:ext>
            </a:extLst>
          </p:cNvPr>
          <p:cNvSpPr txBox="1"/>
          <p:nvPr/>
        </p:nvSpPr>
        <p:spPr>
          <a:xfrm>
            <a:off x="8432334" y="1565952"/>
            <a:ext cx="204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Report Loader Animation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2DEB2-2D33-4E01-A3DB-553B1803F9CB}"/>
              </a:ext>
            </a:extLst>
          </p:cNvPr>
          <p:cNvSpPr txBox="1"/>
          <p:nvPr/>
        </p:nvSpPr>
        <p:spPr>
          <a:xfrm>
            <a:off x="8713284" y="1872062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searches by entering a partial disaster id</a:t>
            </a:r>
          </a:p>
          <a:p>
            <a:r>
              <a:rPr lang="en-US" sz="1200" dirty="0"/>
              <a:t>Example: “DR”, XXXX”, “TX”, “DR-1”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70B68E-74CD-4118-8B5C-D98D553B3C1E}"/>
              </a:ext>
            </a:extLst>
          </p:cNvPr>
          <p:cNvSpPr/>
          <p:nvPr/>
        </p:nvSpPr>
        <p:spPr>
          <a:xfrm>
            <a:off x="1862356" y="4514756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61B6FA-3F8E-4659-96A2-B0CECAE5E0F5}"/>
              </a:ext>
            </a:extLst>
          </p:cNvPr>
          <p:cNvSpPr/>
          <p:nvPr/>
        </p:nvSpPr>
        <p:spPr>
          <a:xfrm>
            <a:off x="1951334" y="1880613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9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886F8-1A49-4D3A-8DE1-34363BBFA4D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97C86-D3A5-4982-ADAE-52868BAE5581}"/>
              </a:ext>
            </a:extLst>
          </p:cNvPr>
          <p:cNvSpPr/>
          <p:nvPr/>
        </p:nvSpPr>
        <p:spPr>
          <a:xfrm>
            <a:off x="6887361" y="1795244"/>
            <a:ext cx="1275128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1877-6B9B-4F7E-878B-0FB260F3EB3E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B4067-89F0-407C-91A8-D8FB872F2C70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C5935-7B5F-4715-8B05-EACB52898324}"/>
              </a:ext>
            </a:extLst>
          </p:cNvPr>
          <p:cNvSpPr txBox="1"/>
          <p:nvPr/>
        </p:nvSpPr>
        <p:spPr>
          <a:xfrm>
            <a:off x="8430936" y="297815"/>
            <a:ext cx="1527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Summary 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5E85E-F82D-4437-B1C9-576748CD8769}"/>
              </a:ext>
            </a:extLst>
          </p:cNvPr>
          <p:cNvSpPr txBox="1"/>
          <p:nvPr/>
        </p:nvSpPr>
        <p:spPr>
          <a:xfrm>
            <a:off x="8711886" y="603925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searches by entering a partial disaster id</a:t>
            </a:r>
          </a:p>
          <a:p>
            <a:r>
              <a:rPr lang="en-US" sz="1200" dirty="0"/>
              <a:t>Example: “DR”, XXXX”, “TX”, “DR-1”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40B3EC-921D-4488-84A9-4E5C8E6BFCFF}"/>
              </a:ext>
            </a:extLst>
          </p:cNvPr>
          <p:cNvSpPr/>
          <p:nvPr/>
        </p:nvSpPr>
        <p:spPr>
          <a:xfrm>
            <a:off x="8419750" y="1561832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A9CD-43F1-4EE6-9808-CA80E7FE4203}"/>
              </a:ext>
            </a:extLst>
          </p:cNvPr>
          <p:cNvSpPr txBox="1"/>
          <p:nvPr/>
        </p:nvSpPr>
        <p:spPr>
          <a:xfrm>
            <a:off x="8432334" y="1565952"/>
            <a:ext cx="3058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Export / Summary Value Chooser Buttons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D5B39-7B96-4908-B09A-7D03C865BCD2}"/>
              </a:ext>
            </a:extLst>
          </p:cNvPr>
          <p:cNvSpPr txBox="1"/>
          <p:nvPr/>
        </p:nvSpPr>
        <p:spPr>
          <a:xfrm>
            <a:off x="8713284" y="1872062"/>
            <a:ext cx="320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report has been generated, the Export and Summary Value Chooser drop-down will become enabled.</a:t>
            </a:r>
          </a:p>
          <a:p>
            <a:endParaRPr lang="en-US" sz="1200" dirty="0"/>
          </a:p>
          <a:p>
            <a:r>
              <a:rPr lang="en-US" sz="1200" dirty="0"/>
              <a:t>Clicking the Export button will trigger the system to create a .csv file which contains the summary report data as viewed.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1311E4-D75C-45A5-9C99-CB7B3A525EC0}"/>
              </a:ext>
            </a:extLst>
          </p:cNvPr>
          <p:cNvSpPr/>
          <p:nvPr/>
        </p:nvSpPr>
        <p:spPr>
          <a:xfrm>
            <a:off x="1947725" y="1845618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09AE95-06CA-4650-B7F7-69ED52D28A0A}"/>
              </a:ext>
            </a:extLst>
          </p:cNvPr>
          <p:cNvSpPr/>
          <p:nvPr/>
        </p:nvSpPr>
        <p:spPr>
          <a:xfrm>
            <a:off x="6588908" y="1484213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10836-5D5D-467F-AB62-C5B8F9249401}"/>
              </a:ext>
            </a:extLst>
          </p:cNvPr>
          <p:cNvSpPr/>
          <p:nvPr/>
        </p:nvSpPr>
        <p:spPr>
          <a:xfrm>
            <a:off x="7039761" y="1484213"/>
            <a:ext cx="1114338" cy="25370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CE9EB8-A041-4B0D-A05E-CB18C930319A}"/>
              </a:ext>
            </a:extLst>
          </p:cNvPr>
          <p:cNvSpPr/>
          <p:nvPr/>
        </p:nvSpPr>
        <p:spPr>
          <a:xfrm>
            <a:off x="6892994" y="1139246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59EBCB-124D-4517-9701-80B0447A7F97}"/>
              </a:ext>
            </a:extLst>
          </p:cNvPr>
          <p:cNvSpPr/>
          <p:nvPr/>
        </p:nvSpPr>
        <p:spPr>
          <a:xfrm>
            <a:off x="8395981" y="3568201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A7F8B-4DB7-4D49-8CAB-DDB09458393C}"/>
              </a:ext>
            </a:extLst>
          </p:cNvPr>
          <p:cNvSpPr txBox="1"/>
          <p:nvPr/>
        </p:nvSpPr>
        <p:spPr>
          <a:xfrm>
            <a:off x="8408565" y="3572321"/>
            <a:ext cx="182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     Report Creation 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A1E23-4800-4A84-90D4-8FF8A2E5D62A}"/>
              </a:ext>
            </a:extLst>
          </p:cNvPr>
          <p:cNvSpPr txBox="1"/>
          <p:nvPr/>
        </p:nvSpPr>
        <p:spPr>
          <a:xfrm>
            <a:off x="8689515" y="3878431"/>
            <a:ext cx="32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report has been generated, the “Created On” date will also be populated.</a:t>
            </a:r>
          </a:p>
        </p:txBody>
      </p:sp>
    </p:spTree>
    <p:extLst>
      <p:ext uri="{BB962C8B-B14F-4D97-AF65-F5344CB8AC3E}">
        <p14:creationId xmlns:p14="http://schemas.microsoft.com/office/powerpoint/2010/main" val="4297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610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McFadden</dc:creator>
  <cp:lastModifiedBy>Bryan McFadden</cp:lastModifiedBy>
  <cp:revision>21</cp:revision>
  <dcterms:created xsi:type="dcterms:W3CDTF">2017-07-14T13:52:06Z</dcterms:created>
  <dcterms:modified xsi:type="dcterms:W3CDTF">2017-08-18T22:25:03Z</dcterms:modified>
</cp:coreProperties>
</file>