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4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07-13T16:12:06.828">
    <p:pos x="6000" y="0"/>
    <p:text>Use an API/database view to get authorization info for the grantee from DRGR
-Denny Chiramel</p:text>
  </p:cm>
  <p:cm authorId="0" idx="2" dt="2017-07-13T16:11:59.978">
    <p:pos x="6000" y="100"/>
    <p:text>Autthentication for Grantee user in Siteminder, no authorization
-Denny Chiramel</p:text>
  </p:cm>
  <p:cm authorId="0" idx="3" dt="2017-07-11T19:23:03.884">
    <p:pos x="6000" y="200"/>
    <p:text>External URL: https://hudapps.hud.gov/drdp
-Denny Chiramel</p:text>
  </p:cm>
  <p:cm authorId="0" idx="4" dt="2017-07-11T19:21:31.462">
    <p:pos x="6000" y="300"/>
    <p:text>create firewall tickets to allow DRDP servers use hud.proxy.gov to connect to FEMA via https URL (443)
-Denny Chiramel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0" y="-1256504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0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0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77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270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dp-dev.hud.gov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2134835" y="2400486"/>
            <a:ext cx="3743656" cy="1741420"/>
          </a:xfrm>
          <a:prstGeom prst="rect">
            <a:avLst/>
          </a:prstGeom>
          <a:noFill/>
          <a:ln cap="flat" cmpd="sng" w="38100">
            <a:solidFill>
              <a:srgbClr val="42719B"/>
            </a:solidFill>
            <a:prstDash val="dash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538789" y="105686"/>
            <a:ext cx="7619876" cy="66117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dashDot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3201749" y="951069"/>
            <a:ext cx="1610255" cy="56929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Azure LB Web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2231972" y="2820423"/>
            <a:ext cx="1666251" cy="85524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JS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</a:p>
        </p:txBody>
      </p:sp>
      <p:sp>
        <p:nvSpPr>
          <p:cNvPr id="88" name="Shape 88"/>
          <p:cNvSpPr/>
          <p:nvPr/>
        </p:nvSpPr>
        <p:spPr>
          <a:xfrm>
            <a:off x="4084810" y="2820423"/>
            <a:ext cx="1649385" cy="85524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JS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</a:p>
        </p:txBody>
      </p:sp>
      <p:cxnSp>
        <p:nvCxnSpPr>
          <p:cNvPr id="89" name="Shape 89"/>
          <p:cNvCxnSpPr>
            <a:stCxn id="86" idx="2"/>
            <a:endCxn id="87" idx="0"/>
          </p:cNvCxnSpPr>
          <p:nvPr/>
        </p:nvCxnSpPr>
        <p:spPr>
          <a:xfrm rot="5400000">
            <a:off x="2885927" y="1699611"/>
            <a:ext cx="1300200" cy="9417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90" name="Shape 90"/>
          <p:cNvCxnSpPr>
            <a:stCxn id="86" idx="2"/>
            <a:endCxn id="88" idx="0"/>
          </p:cNvCxnSpPr>
          <p:nvPr/>
        </p:nvCxnSpPr>
        <p:spPr>
          <a:xfrm flipH="1" rot="-5400000">
            <a:off x="3808127" y="1719111"/>
            <a:ext cx="1300200" cy="9027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grpSp>
        <p:nvGrpSpPr>
          <p:cNvPr id="91" name="Shape 91"/>
          <p:cNvGrpSpPr/>
          <p:nvPr/>
        </p:nvGrpSpPr>
        <p:grpSpPr>
          <a:xfrm>
            <a:off x="560796" y="141898"/>
            <a:ext cx="400109" cy="6539274"/>
            <a:chOff x="10836458" y="386860"/>
            <a:chExt cx="400109" cy="6337050"/>
          </a:xfrm>
        </p:grpSpPr>
        <p:sp>
          <p:nvSpPr>
            <p:cNvPr id="92" name="Shape 92"/>
            <p:cNvSpPr txBox="1"/>
            <p:nvPr/>
          </p:nvSpPr>
          <p:spPr>
            <a:xfrm rot="5400000">
              <a:off x="10020850" y="1202468"/>
              <a:ext cx="2031325" cy="400109"/>
            </a:xfrm>
            <a:prstGeom prst="rect">
              <a:avLst/>
            </a:prstGeom>
            <a:solidFill>
              <a:srgbClr val="FBE4D4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Web  Tier</a:t>
              </a:r>
            </a:p>
          </p:txBody>
        </p:sp>
        <p:sp>
          <p:nvSpPr>
            <p:cNvPr id="93" name="Shape 93"/>
            <p:cNvSpPr txBox="1"/>
            <p:nvPr/>
          </p:nvSpPr>
          <p:spPr>
            <a:xfrm rot="5400000">
              <a:off x="9899312" y="3355331"/>
              <a:ext cx="2274400" cy="400109"/>
            </a:xfrm>
            <a:prstGeom prst="rect">
              <a:avLst/>
            </a:prstGeom>
            <a:solidFill>
              <a:srgbClr val="FBE4D4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App Tier</a:t>
              </a:r>
            </a:p>
          </p:txBody>
        </p:sp>
        <p:sp>
          <p:nvSpPr>
            <p:cNvPr id="94" name="Shape 94"/>
            <p:cNvSpPr txBox="1"/>
            <p:nvPr/>
          </p:nvSpPr>
          <p:spPr>
            <a:xfrm rot="5400000">
              <a:off x="10020850" y="5508193"/>
              <a:ext cx="2031325" cy="400109"/>
            </a:xfrm>
            <a:prstGeom prst="rect">
              <a:avLst/>
            </a:prstGeom>
            <a:solidFill>
              <a:srgbClr val="FBE4D4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Database Tier</a:t>
              </a:r>
            </a:p>
          </p:txBody>
        </p:sp>
      </p:grpSp>
      <p:sp>
        <p:nvSpPr>
          <p:cNvPr id="95" name="Shape 95"/>
          <p:cNvSpPr txBox="1"/>
          <p:nvPr/>
        </p:nvSpPr>
        <p:spPr>
          <a:xfrm>
            <a:off x="861413" y="19014"/>
            <a:ext cx="4265058" cy="416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Azure Internal Dev for DRDP Release 1</a:t>
            </a:r>
          </a:p>
        </p:txBody>
      </p:sp>
      <p:sp>
        <p:nvSpPr>
          <p:cNvPr id="96" name="Shape 96"/>
          <p:cNvSpPr/>
          <p:nvPr/>
        </p:nvSpPr>
        <p:spPr>
          <a:xfrm>
            <a:off x="6456037" y="3344003"/>
            <a:ext cx="1351805" cy="37738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MuleSoft ESB</a:t>
            </a:r>
          </a:p>
        </p:txBody>
      </p:sp>
      <p:grpSp>
        <p:nvGrpSpPr>
          <p:cNvPr id="97" name="Shape 97"/>
          <p:cNvGrpSpPr/>
          <p:nvPr/>
        </p:nvGrpSpPr>
        <p:grpSpPr>
          <a:xfrm>
            <a:off x="8478943" y="703747"/>
            <a:ext cx="1754155" cy="5911656"/>
            <a:chOff x="10142376" y="703747"/>
            <a:chExt cx="1754155" cy="5911656"/>
          </a:xfrm>
        </p:grpSpPr>
        <p:sp>
          <p:nvSpPr>
            <p:cNvPr id="98" name="Shape 98"/>
            <p:cNvSpPr/>
            <p:nvPr/>
          </p:nvSpPr>
          <p:spPr>
            <a:xfrm>
              <a:off x="10326225" y="5243100"/>
              <a:ext cx="1386456" cy="1225141"/>
            </a:xfrm>
            <a:prstGeom prst="roundRect">
              <a:avLst>
                <a:gd fmla="val 16667" name="adj"/>
              </a:avLst>
            </a:prstGeom>
            <a:solidFill>
              <a:srgbClr val="A5A5A5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Legacy Systems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IMS/PIC</a:t>
              </a:r>
            </a:p>
          </p:txBody>
        </p:sp>
        <p:sp>
          <p:nvSpPr>
            <p:cNvPr id="99" name="Shape 99"/>
            <p:cNvSpPr/>
            <p:nvPr/>
          </p:nvSpPr>
          <p:spPr>
            <a:xfrm>
              <a:off x="10291665" y="878670"/>
              <a:ext cx="1487559" cy="307539"/>
            </a:xfrm>
            <a:prstGeom prst="rect">
              <a:avLst/>
            </a:prstGeom>
            <a:solidFill>
              <a:schemeClr val="accent3"/>
            </a:solidFill>
            <a:ln cap="flat" cmpd="sng" w="25400">
              <a:solidFill>
                <a:srgbClr val="78787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HUD Users</a:t>
              </a:r>
            </a:p>
          </p:txBody>
        </p:sp>
        <p:sp>
          <p:nvSpPr>
            <p:cNvPr id="100" name="Shape 100"/>
            <p:cNvSpPr/>
            <p:nvPr/>
          </p:nvSpPr>
          <p:spPr>
            <a:xfrm rot="5400000">
              <a:off x="8063625" y="2782497"/>
              <a:ext cx="5911656" cy="1754155"/>
            </a:xfrm>
            <a:prstGeom prst="rect">
              <a:avLst/>
            </a:prstGeom>
            <a:noFill/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1" name="Shape 101"/>
          <p:cNvCxnSpPr>
            <a:stCxn id="96" idx="3"/>
            <a:endCxn id="98" idx="0"/>
          </p:cNvCxnSpPr>
          <p:nvPr/>
        </p:nvCxnSpPr>
        <p:spPr>
          <a:xfrm>
            <a:off x="7807842" y="3532693"/>
            <a:ext cx="1548300" cy="1710300"/>
          </a:xfrm>
          <a:prstGeom prst="bentConnector2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02" name="Shape 102"/>
          <p:cNvSpPr/>
          <p:nvPr/>
        </p:nvSpPr>
        <p:spPr>
          <a:xfrm>
            <a:off x="10382388" y="1100051"/>
            <a:ext cx="1851273" cy="693422"/>
          </a:xfrm>
          <a:prstGeom prst="cloud">
            <a:avLst/>
          </a:prstGeom>
          <a:solidFill>
            <a:srgbClr val="1E4E79"/>
          </a:solidFill>
          <a:ln cap="flat" cmpd="sng" w="25400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Internet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Grantee Users</a:t>
            </a:r>
          </a:p>
        </p:txBody>
      </p:sp>
      <p:sp>
        <p:nvSpPr>
          <p:cNvPr id="103" name="Shape 103"/>
          <p:cNvSpPr/>
          <p:nvPr/>
        </p:nvSpPr>
        <p:spPr>
          <a:xfrm>
            <a:off x="8834571" y="1348883"/>
            <a:ext cx="987053" cy="490047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8787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DMZ</a:t>
            </a:r>
          </a:p>
        </p:txBody>
      </p:sp>
      <p:sp>
        <p:nvSpPr>
          <p:cNvPr id="104" name="Shape 104"/>
          <p:cNvSpPr/>
          <p:nvPr/>
        </p:nvSpPr>
        <p:spPr>
          <a:xfrm>
            <a:off x="8699020" y="2131588"/>
            <a:ext cx="1258154" cy="394289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8787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Siteminder</a:t>
            </a:r>
          </a:p>
        </p:txBody>
      </p:sp>
      <p:cxnSp>
        <p:nvCxnSpPr>
          <p:cNvPr id="105" name="Shape 105"/>
          <p:cNvCxnSpPr>
            <a:stCxn id="102" idx="2"/>
            <a:endCxn id="103" idx="3"/>
          </p:cNvCxnSpPr>
          <p:nvPr/>
        </p:nvCxnSpPr>
        <p:spPr>
          <a:xfrm flipH="1">
            <a:off x="9821730" y="1446762"/>
            <a:ext cx="566400" cy="147000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06" name="Shape 106"/>
          <p:cNvCxnSpPr>
            <a:stCxn id="103" idx="2"/>
            <a:endCxn id="104" idx="0"/>
          </p:cNvCxnSpPr>
          <p:nvPr/>
        </p:nvCxnSpPr>
        <p:spPr>
          <a:xfrm>
            <a:off x="9328098" y="1838930"/>
            <a:ext cx="0" cy="292800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07" name="Shape 107"/>
          <p:cNvCxnSpPr>
            <a:stCxn id="104" idx="1"/>
            <a:endCxn id="86" idx="0"/>
          </p:cNvCxnSpPr>
          <p:nvPr/>
        </p:nvCxnSpPr>
        <p:spPr>
          <a:xfrm rot="10800000">
            <a:off x="4007020" y="951132"/>
            <a:ext cx="4692000" cy="1377600"/>
          </a:xfrm>
          <a:prstGeom prst="bentConnector4">
            <a:avLst>
              <a:gd fmla="val 41421" name="adj1"/>
              <a:gd fmla="val 116598" name="adj2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08" name="Shape 108"/>
          <p:cNvSpPr/>
          <p:nvPr/>
        </p:nvSpPr>
        <p:spPr>
          <a:xfrm rot="5400000">
            <a:off x="9230140" y="4307545"/>
            <a:ext cx="1802623" cy="2529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HUD Network</a:t>
            </a:r>
          </a:p>
        </p:txBody>
      </p:sp>
      <p:sp>
        <p:nvSpPr>
          <p:cNvPr id="109" name="Shape 109"/>
          <p:cNvSpPr/>
          <p:nvPr/>
        </p:nvSpPr>
        <p:spPr>
          <a:xfrm>
            <a:off x="10340728" y="2525877"/>
            <a:ext cx="1851272" cy="693422"/>
          </a:xfrm>
          <a:prstGeom prst="cloud">
            <a:avLst/>
          </a:prstGeom>
          <a:solidFill>
            <a:srgbClr val="1E4E79"/>
          </a:solidFill>
          <a:ln cap="flat" cmpd="sng" w="25400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FEMA Disaster Data</a:t>
            </a:r>
          </a:p>
        </p:txBody>
      </p:sp>
      <p:cxnSp>
        <p:nvCxnSpPr>
          <p:cNvPr id="110" name="Shape 110"/>
          <p:cNvCxnSpPr>
            <a:stCxn id="84" idx="3"/>
            <a:endCxn id="103" idx="1"/>
          </p:cNvCxnSpPr>
          <p:nvPr/>
        </p:nvCxnSpPr>
        <p:spPr>
          <a:xfrm flipH="1" rot="10800000">
            <a:off x="5878491" y="1593897"/>
            <a:ext cx="2956200" cy="16773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5597D3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11" name="Shape 111"/>
          <p:cNvCxnSpPr>
            <a:stCxn id="103" idx="3"/>
            <a:endCxn id="109" idx="3"/>
          </p:cNvCxnSpPr>
          <p:nvPr/>
        </p:nvCxnSpPr>
        <p:spPr>
          <a:xfrm>
            <a:off x="9821625" y="1593907"/>
            <a:ext cx="1444800" cy="971699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12" name="Shape 112"/>
          <p:cNvSpPr/>
          <p:nvPr/>
        </p:nvSpPr>
        <p:spPr>
          <a:xfrm>
            <a:off x="8699018" y="2824103"/>
            <a:ext cx="1258154" cy="394289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8787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DRGR</a:t>
            </a:r>
          </a:p>
        </p:txBody>
      </p:sp>
      <p:cxnSp>
        <p:nvCxnSpPr>
          <p:cNvPr id="113" name="Shape 113"/>
          <p:cNvCxnSpPr>
            <a:stCxn id="96" idx="3"/>
            <a:endCxn id="112" idx="1"/>
          </p:cNvCxnSpPr>
          <p:nvPr/>
        </p:nvCxnSpPr>
        <p:spPr>
          <a:xfrm flipH="1" rot="10800000">
            <a:off x="7807842" y="3021193"/>
            <a:ext cx="891300" cy="511500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14" name="Shape 114"/>
          <p:cNvCxnSpPr>
            <a:stCxn id="84" idx="3"/>
            <a:endCxn id="96" idx="1"/>
          </p:cNvCxnSpPr>
          <p:nvPr/>
        </p:nvCxnSpPr>
        <p:spPr>
          <a:xfrm>
            <a:off x="5878491" y="3271197"/>
            <a:ext cx="577500" cy="261600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15" name="Shape 115"/>
          <p:cNvCxnSpPr>
            <a:stCxn id="99" idx="3"/>
            <a:endCxn id="104" idx="3"/>
          </p:cNvCxnSpPr>
          <p:nvPr/>
        </p:nvCxnSpPr>
        <p:spPr>
          <a:xfrm flipH="1">
            <a:off x="9957091" y="1032440"/>
            <a:ext cx="158700" cy="1296299"/>
          </a:xfrm>
          <a:prstGeom prst="bentConnector3">
            <a:avLst>
              <a:gd fmla="val -27583" name="adj1"/>
            </a:avLst>
          </a:prstGeom>
          <a:noFill/>
          <a:ln cap="flat" cmpd="sng" w="9525">
            <a:solidFill>
              <a:srgbClr val="5597D3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3315525" y="108350"/>
            <a:ext cx="7572000" cy="2388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HUD DMZ</a:t>
            </a:r>
          </a:p>
        </p:txBody>
      </p:sp>
      <p:sp>
        <p:nvSpPr>
          <p:cNvPr id="121" name="Shape 121"/>
          <p:cNvSpPr/>
          <p:nvPr/>
        </p:nvSpPr>
        <p:spPr>
          <a:xfrm>
            <a:off x="6956675" y="2733325"/>
            <a:ext cx="5061300" cy="3996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HUD Network</a:t>
            </a:r>
          </a:p>
        </p:txBody>
      </p:sp>
      <p:sp>
        <p:nvSpPr>
          <p:cNvPr id="122" name="Shape 122"/>
          <p:cNvSpPr/>
          <p:nvPr/>
        </p:nvSpPr>
        <p:spPr>
          <a:xfrm>
            <a:off x="3315525" y="2944950"/>
            <a:ext cx="3285900" cy="3784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Azure Cloud</a:t>
            </a:r>
          </a:p>
        </p:txBody>
      </p:sp>
      <p:sp>
        <p:nvSpPr>
          <p:cNvPr id="123" name="Shape 123"/>
          <p:cNvSpPr/>
          <p:nvPr/>
        </p:nvSpPr>
        <p:spPr>
          <a:xfrm>
            <a:off x="3872900" y="807950"/>
            <a:ext cx="2125200" cy="1425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apache</a:t>
            </a:r>
          </a:p>
        </p:txBody>
      </p:sp>
      <p:sp>
        <p:nvSpPr>
          <p:cNvPr id="124" name="Shape 124"/>
          <p:cNvSpPr/>
          <p:nvPr/>
        </p:nvSpPr>
        <p:spPr>
          <a:xfrm>
            <a:off x="7767206" y="865839"/>
            <a:ext cx="2125200" cy="1309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CA SSO Web Agent (Siteminder)</a:t>
            </a:r>
          </a:p>
        </p:txBody>
      </p:sp>
      <p:cxnSp>
        <p:nvCxnSpPr>
          <p:cNvPr id="125" name="Shape 125"/>
          <p:cNvCxnSpPr>
            <a:stCxn id="123" idx="3"/>
            <a:endCxn id="124" idx="1"/>
          </p:cNvCxnSpPr>
          <p:nvPr/>
        </p:nvCxnSpPr>
        <p:spPr>
          <a:xfrm>
            <a:off x="5998100" y="1520750"/>
            <a:ext cx="176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6" name="Shape 126"/>
          <p:cNvSpPr/>
          <p:nvPr/>
        </p:nvSpPr>
        <p:spPr>
          <a:xfrm>
            <a:off x="4081015" y="1234156"/>
            <a:ext cx="1709100" cy="7935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ProxyPass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ProxyPassReverse</a:t>
            </a:r>
          </a:p>
        </p:txBody>
      </p:sp>
      <p:sp>
        <p:nvSpPr>
          <p:cNvPr id="127" name="Shape 127"/>
          <p:cNvSpPr txBox="1"/>
          <p:nvPr/>
        </p:nvSpPr>
        <p:spPr>
          <a:xfrm rot="-770">
            <a:off x="6278149" y="1264107"/>
            <a:ext cx="13395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00"/>
              <a:t>2-authenticate request</a:t>
            </a:r>
          </a:p>
        </p:txBody>
      </p:sp>
      <p:sp>
        <p:nvSpPr>
          <p:cNvPr id="128" name="Shape 128"/>
          <p:cNvSpPr txBox="1"/>
          <p:nvPr/>
        </p:nvSpPr>
        <p:spPr>
          <a:xfrm rot="-490">
            <a:off x="5009624" y="2505366"/>
            <a:ext cx="2104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/>
              <a:t>3-a</a:t>
            </a:r>
            <a:r>
              <a:rPr lang="en-US" sz="1000"/>
              <a:t>uthenticated request with SM_USER header</a:t>
            </a:r>
          </a:p>
        </p:txBody>
      </p:sp>
      <p:grpSp>
        <p:nvGrpSpPr>
          <p:cNvPr id="129" name="Shape 129"/>
          <p:cNvGrpSpPr/>
          <p:nvPr/>
        </p:nvGrpSpPr>
        <p:grpSpPr>
          <a:xfrm>
            <a:off x="4093006" y="3668697"/>
            <a:ext cx="1730922" cy="2588798"/>
            <a:chOff x="3763570" y="3379332"/>
            <a:chExt cx="2437575" cy="3128457"/>
          </a:xfrm>
        </p:grpSpPr>
        <p:sp>
          <p:nvSpPr>
            <p:cNvPr id="130" name="Shape 130"/>
            <p:cNvSpPr/>
            <p:nvPr/>
          </p:nvSpPr>
          <p:spPr>
            <a:xfrm>
              <a:off x="3845245" y="4794389"/>
              <a:ext cx="2355900" cy="16404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Dev Server</a:t>
              </a:r>
            </a:p>
          </p:txBody>
        </p:sp>
        <p:sp>
          <p:nvSpPr>
            <p:cNvPr id="131" name="Shape 131"/>
            <p:cNvSpPr/>
            <p:nvPr/>
          </p:nvSpPr>
          <p:spPr>
            <a:xfrm>
              <a:off x="3780525" y="3379332"/>
              <a:ext cx="2355900" cy="8553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Azure LB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https:80</a:t>
              </a:r>
            </a:p>
          </p:txBody>
        </p:sp>
        <p:sp>
          <p:nvSpPr>
            <p:cNvPr id="132" name="Shape 132"/>
            <p:cNvSpPr/>
            <p:nvPr/>
          </p:nvSpPr>
          <p:spPr>
            <a:xfrm>
              <a:off x="3763570" y="4867389"/>
              <a:ext cx="2355900" cy="16404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Dev Server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x="4116835" y="5524110"/>
              <a:ext cx="1649400" cy="855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DRDP http:3000</a:t>
              </a:r>
            </a:p>
          </p:txBody>
        </p:sp>
      </p:grpSp>
      <p:cxnSp>
        <p:nvCxnSpPr>
          <p:cNvPr id="134" name="Shape 134"/>
          <p:cNvCxnSpPr>
            <a:stCxn id="131" idx="2"/>
            <a:endCxn id="133" idx="0"/>
          </p:cNvCxnSpPr>
          <p:nvPr/>
        </p:nvCxnSpPr>
        <p:spPr>
          <a:xfrm flipH="1">
            <a:off x="4929507" y="4376458"/>
            <a:ext cx="12000" cy="10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135" name="Shape 135"/>
          <p:cNvGrpSpPr/>
          <p:nvPr/>
        </p:nvGrpSpPr>
        <p:grpSpPr>
          <a:xfrm>
            <a:off x="7159118" y="5034916"/>
            <a:ext cx="1583635" cy="1163371"/>
            <a:chOff x="7318445" y="4017139"/>
            <a:chExt cx="2355900" cy="1640400"/>
          </a:xfrm>
        </p:grpSpPr>
        <p:sp>
          <p:nvSpPr>
            <p:cNvPr id="136" name="Shape 136"/>
            <p:cNvSpPr/>
            <p:nvPr/>
          </p:nvSpPr>
          <p:spPr>
            <a:xfrm>
              <a:off x="7318445" y="4017139"/>
              <a:ext cx="2355900" cy="16404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Mule ESB</a:t>
              </a:r>
            </a:p>
          </p:txBody>
        </p:sp>
        <p:sp>
          <p:nvSpPr>
            <p:cNvPr id="137" name="Shape 137"/>
            <p:cNvSpPr/>
            <p:nvPr/>
          </p:nvSpPr>
          <p:spPr>
            <a:xfrm>
              <a:off x="7671710" y="4673860"/>
              <a:ext cx="1649400" cy="855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REST Service</a:t>
              </a:r>
            </a:p>
          </p:txBody>
        </p:sp>
      </p:grpSp>
      <p:grpSp>
        <p:nvGrpSpPr>
          <p:cNvPr id="138" name="Shape 138"/>
          <p:cNvGrpSpPr/>
          <p:nvPr/>
        </p:nvGrpSpPr>
        <p:grpSpPr>
          <a:xfrm>
            <a:off x="9892441" y="3137825"/>
            <a:ext cx="2062590" cy="3447935"/>
            <a:chOff x="9814400" y="2565575"/>
            <a:chExt cx="2355900" cy="3942300"/>
          </a:xfrm>
        </p:grpSpPr>
        <p:sp>
          <p:nvSpPr>
            <p:cNvPr id="139" name="Shape 139"/>
            <p:cNvSpPr/>
            <p:nvPr/>
          </p:nvSpPr>
          <p:spPr>
            <a:xfrm>
              <a:off x="9814400" y="2565575"/>
              <a:ext cx="2355900" cy="3942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/>
                <a:t>Oracle materialized View</a:t>
              </a:r>
            </a:p>
          </p:txBody>
        </p:sp>
        <p:sp>
          <p:nvSpPr>
            <p:cNvPr id="140" name="Shape 140"/>
            <p:cNvSpPr/>
            <p:nvPr/>
          </p:nvSpPr>
          <p:spPr>
            <a:xfrm>
              <a:off x="10188138" y="3510323"/>
              <a:ext cx="1608423" cy="1213989"/>
            </a:xfrm>
            <a:prstGeom prst="flowChartMagneticDisk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/>
                <a:t>DRGR data </a:t>
              </a:r>
            </a:p>
          </p:txBody>
        </p:sp>
        <p:sp>
          <p:nvSpPr>
            <p:cNvPr id="141" name="Shape 141"/>
            <p:cNvSpPr/>
            <p:nvPr/>
          </p:nvSpPr>
          <p:spPr>
            <a:xfrm>
              <a:off x="10188138" y="4850873"/>
              <a:ext cx="1608423" cy="1213989"/>
            </a:xfrm>
            <a:prstGeom prst="flowChartMagneticDisk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/>
                <a:t>CDBGR </a:t>
              </a:r>
              <a:r>
                <a:rPr lang="en-US"/>
                <a:t>data from FEMA </a:t>
              </a:r>
            </a:p>
          </p:txBody>
        </p:sp>
      </p:grpSp>
      <p:cxnSp>
        <p:nvCxnSpPr>
          <p:cNvPr id="142" name="Shape 142"/>
          <p:cNvCxnSpPr>
            <a:stCxn id="133" idx="3"/>
            <a:endCxn id="137" idx="1"/>
          </p:cNvCxnSpPr>
          <p:nvPr/>
        </p:nvCxnSpPr>
        <p:spPr>
          <a:xfrm>
            <a:off x="5515098" y="5797381"/>
            <a:ext cx="18816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3" name="Shape 143"/>
          <p:cNvSpPr txBox="1"/>
          <p:nvPr/>
        </p:nvSpPr>
        <p:spPr>
          <a:xfrm rot="-787">
            <a:off x="5849026" y="5231411"/>
            <a:ext cx="1310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/>
              <a:t>4-json request with sm_user and other params</a:t>
            </a:r>
          </a:p>
        </p:txBody>
      </p:sp>
      <p:cxnSp>
        <p:nvCxnSpPr>
          <p:cNvPr id="144" name="Shape 144"/>
          <p:cNvCxnSpPr>
            <a:stCxn id="136" idx="3"/>
            <a:endCxn id="139" idx="1"/>
          </p:cNvCxnSpPr>
          <p:nvPr/>
        </p:nvCxnSpPr>
        <p:spPr>
          <a:xfrm flipH="1" rot="10800000">
            <a:off x="8742754" y="4861802"/>
            <a:ext cx="1149600" cy="7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5" name="Shape 145"/>
          <p:cNvSpPr txBox="1"/>
          <p:nvPr/>
        </p:nvSpPr>
        <p:spPr>
          <a:xfrm rot="-639">
            <a:off x="8420049" y="4471075"/>
            <a:ext cx="16152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/>
              <a:t>5-query with sm_user authorization logic</a:t>
            </a:r>
          </a:p>
        </p:txBody>
      </p:sp>
      <p:cxnSp>
        <p:nvCxnSpPr>
          <p:cNvPr id="146" name="Shape 146"/>
          <p:cNvCxnSpPr>
            <a:stCxn id="123" idx="2"/>
            <a:endCxn id="131" idx="0"/>
          </p:cNvCxnSpPr>
          <p:nvPr/>
        </p:nvCxnSpPr>
        <p:spPr>
          <a:xfrm>
            <a:off x="4935500" y="2233550"/>
            <a:ext cx="6000" cy="14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7" name="Shape 147"/>
          <p:cNvSpPr/>
          <p:nvPr/>
        </p:nvSpPr>
        <p:spPr>
          <a:xfrm>
            <a:off x="121513" y="1174014"/>
            <a:ext cx="1851227" cy="693468"/>
          </a:xfrm>
          <a:prstGeom prst="cloud">
            <a:avLst/>
          </a:prstGeom>
          <a:solidFill>
            <a:srgbClr val="1E4E79"/>
          </a:solidFill>
          <a:ln cap="flat" cmpd="sng" w="25400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Internet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Grantee Users</a:t>
            </a:r>
          </a:p>
        </p:txBody>
      </p:sp>
      <p:cxnSp>
        <p:nvCxnSpPr>
          <p:cNvPr id="148" name="Shape 148"/>
          <p:cNvCxnSpPr>
            <a:stCxn id="147" idx="0"/>
            <a:endCxn id="123" idx="1"/>
          </p:cNvCxnSpPr>
          <p:nvPr/>
        </p:nvCxnSpPr>
        <p:spPr>
          <a:xfrm>
            <a:off x="1971198" y="1520748"/>
            <a:ext cx="190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9" name="Shape 149"/>
          <p:cNvSpPr txBox="1"/>
          <p:nvPr/>
        </p:nvSpPr>
        <p:spPr>
          <a:xfrm rot="-830">
            <a:off x="2091174" y="1264106"/>
            <a:ext cx="12432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/>
              <a:t>1-https request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177625" y="148025"/>
            <a:ext cx="29505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DRDP Request Flow - Dev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5009625" y="3158650"/>
            <a:ext cx="15099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00" u="sng">
                <a:solidFill>
                  <a:schemeClr val="hlink"/>
                </a:solidFill>
                <a:hlinkClick r:id="rId3"/>
              </a:rPr>
              <a:t>http://drdp-dev.hud.gov</a:t>
            </a:r>
            <a:br>
              <a:rPr lang="en-US" sz="1000"/>
            </a:br>
            <a:r>
              <a:rPr lang="en-US" sz="950">
                <a:solidFill>
                  <a:srgbClr val="1F497D"/>
                </a:solidFill>
                <a:highlight>
                  <a:srgbClr val="FFFFFF"/>
                </a:highlight>
              </a:rPr>
              <a:t>10.215.15.117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3872900" y="431075"/>
            <a:ext cx="27285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/>
              <a:t>https://hudappsint.hud.gov/femadataDev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