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8" r:id="rId4"/>
    <p:sldId id="278" r:id="rId5"/>
    <p:sldId id="269" r:id="rId6"/>
    <p:sldId id="270" r:id="rId7"/>
    <p:sldId id="271" r:id="rId8"/>
    <p:sldId id="279" r:id="rId9"/>
    <p:sldId id="272" r:id="rId10"/>
    <p:sldId id="273" r:id="rId11"/>
    <p:sldId id="274" r:id="rId12"/>
    <p:sldId id="280" r:id="rId13"/>
    <p:sldId id="275" r:id="rId14"/>
    <p:sldId id="276" r:id="rId15"/>
    <p:sldId id="282" r:id="rId16"/>
    <p:sldId id="284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s, Sally (MIN-WSW)" initials="SA" lastIdx="3" clrIdx="0"/>
  <p:cmAuthor id="1" name="Hristov, Meglena" initials="mi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6" autoAdjust="0"/>
    <p:restoredTop sz="99594" autoAdjust="0"/>
  </p:normalViewPr>
  <p:slideViewPr>
    <p:cSldViewPr snapToGrid="0" snapToObjects="1" showGuides="1">
      <p:cViewPr>
        <p:scale>
          <a:sx n="100" d="100"/>
          <a:sy n="100" d="100"/>
        </p:scale>
        <p:origin x="-750" y="162"/>
      </p:cViewPr>
      <p:guideLst>
        <p:guide orient="horz" pos="1441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D681C-9CEF-9A47-B678-28B881B8DCD2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11D6-AC03-C64A-81BC-C60FEBB85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18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4C4E-8337-354B-B183-AC8A84DED975}" type="datetimeFigureOut">
              <a:rPr lang="en-US" smtClean="0"/>
              <a:t>11/26/2014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81397-112B-C648-9D84-F47E69D74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4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230" y="576811"/>
            <a:ext cx="8448231" cy="1386478"/>
          </a:xfrm>
        </p:spPr>
        <p:txBody>
          <a:bodyPr anchor="b"/>
          <a:lstStyle>
            <a:lvl1pPr>
              <a:lnSpc>
                <a:spcPts val="5000"/>
              </a:lnSpc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230" y="2014621"/>
            <a:ext cx="6400800" cy="470118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45840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51A842A-5F00-4C41-884B-1E14AE0C2154}" type="datetime4">
              <a:rPr lang="en-US" smtClean="0"/>
              <a:pPr/>
              <a:t>November 26,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103"/>
            <a:ext cx="8229600" cy="665750"/>
          </a:xfrm>
        </p:spPr>
        <p:txBody>
          <a:bodyPr/>
          <a:lstStyle>
            <a:lvl1pPr>
              <a:defRPr>
                <a:solidFill>
                  <a:srgbClr val="0931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188"/>
            <a:ext cx="8229600" cy="45259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/>
          <a:p>
            <a:fld id="{BF85AA64-C0B2-464B-93BE-3932701A39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7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erior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103"/>
            <a:ext cx="8229600" cy="665750"/>
          </a:xfrm>
        </p:spPr>
        <p:txBody>
          <a:bodyPr/>
          <a:lstStyle>
            <a:lvl1pPr>
              <a:defRPr>
                <a:solidFill>
                  <a:srgbClr val="0931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188"/>
            <a:ext cx="4162425" cy="45259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/>
          <a:p>
            <a:fld id="{BF85AA64-C0B2-464B-93BE-3932701A39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19625" y="1613188"/>
            <a:ext cx="4162425" cy="45259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9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99138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0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0203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3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9680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3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9680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3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9680"/>
            <a:ext cx="8229600" cy="1869294"/>
          </a:xfrm>
        </p:spPr>
        <p:txBody>
          <a:bodyPr anchor="ctr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368" y="6334511"/>
            <a:ext cx="5123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1463"/>
            <a:ext cx="8229600" cy="665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4150" y="6356350"/>
            <a:ext cx="7717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myRA | My Retirement Account | U.S. Department of Treasury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1390" y="6356350"/>
            <a:ext cx="512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AA64-C0B2-464B-93BE-3932701A39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A17A-ECAD-FF45-8CBF-7AAF24BE1069}" type="datetime4">
              <a:rPr lang="en-US" smtClean="0"/>
              <a:t>November 26,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1" r:id="rId3"/>
    <p:sldLayoutId id="2147483710" r:id="rId4"/>
    <p:sldLayoutId id="2147483712" r:id="rId5"/>
    <p:sldLayoutId id="2147483713" r:id="rId6"/>
    <p:sldLayoutId id="2147483714" r:id="rId7"/>
    <p:sldLayoutId id="214748371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9863" algn="l" defTabSz="457200" rtl="0" eaLnBrk="1" latinLnBrk="0" hangingPunct="1">
        <a:spcBef>
          <a:spcPct val="20000"/>
        </a:spcBef>
        <a:buSzPct val="80000"/>
        <a:buFont typeface="Arial"/>
        <a:buChar char="•"/>
        <a:tabLst>
          <a:tab pos="28892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6075" indent="-177800" algn="l" defTabSz="457200" rtl="0" eaLnBrk="1" latinLnBrk="0" hangingPunct="1">
        <a:spcBef>
          <a:spcPct val="20000"/>
        </a:spcBef>
        <a:buFont typeface="Lucida Grande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46075" indent="-177800" algn="l" defTabSz="457200" rtl="0" eaLnBrk="1" latinLnBrk="0" hangingPunct="1">
        <a:spcBef>
          <a:spcPct val="20000"/>
        </a:spcBef>
        <a:buFont typeface="Lucida Grande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75" indent="-177800" algn="l" defTabSz="457200" rtl="0" eaLnBrk="1" latinLnBrk="0" hangingPunct="1">
        <a:spcBef>
          <a:spcPct val="20000"/>
        </a:spcBef>
        <a:buFont typeface="Lucida Grande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230" y="405361"/>
            <a:ext cx="8448231" cy="1386478"/>
          </a:xfrm>
        </p:spPr>
        <p:txBody>
          <a:bodyPr/>
          <a:lstStyle/>
          <a:p>
            <a:r>
              <a:rPr lang="en-US" dirty="0"/>
              <a:t>See Yourself Saving with </a:t>
            </a:r>
            <a:r>
              <a:rPr lang="en-US" i="1" dirty="0"/>
              <a:t>my</a:t>
            </a:r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230" y="1833646"/>
            <a:ext cx="6400800" cy="668254"/>
          </a:xfrm>
        </p:spPr>
        <p:txBody>
          <a:bodyPr/>
          <a:lstStyle/>
          <a:p>
            <a:r>
              <a:rPr lang="en-US" dirty="0" smtClean="0"/>
              <a:t>[Date]</a:t>
            </a:r>
          </a:p>
          <a:p>
            <a:r>
              <a:rPr lang="en-US" dirty="0" smtClean="0"/>
              <a:t>Presented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4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is Risk-Free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44792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my</a:t>
            </a:r>
            <a:r>
              <a:rPr lang="en-US" dirty="0"/>
              <a:t>RA will not lose </a:t>
            </a:r>
            <a:r>
              <a:rPr lang="en-US" dirty="0" smtClean="0"/>
              <a:t>value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Your money is invested in a new type of </a:t>
            </a:r>
            <a:r>
              <a:rPr lang="en-US" dirty="0" smtClean="0"/>
              <a:t>U.S. Treasury </a:t>
            </a:r>
            <a:r>
              <a:rPr lang="en-US" dirty="0"/>
              <a:t>security designed to grow safely as long as you have </a:t>
            </a:r>
            <a:r>
              <a:rPr lang="en-US" dirty="0" smtClean="0"/>
              <a:t>it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Your </a:t>
            </a:r>
            <a:r>
              <a:rPr lang="en-US" i="1" dirty="0"/>
              <a:t>my</a:t>
            </a:r>
            <a:r>
              <a:rPr lang="en-US" dirty="0"/>
              <a:t>RA will earn interest at the same rate as </a:t>
            </a:r>
            <a:r>
              <a:rPr lang="en-US" dirty="0" smtClean="0"/>
              <a:t>investments in the government </a:t>
            </a:r>
            <a:r>
              <a:rPr lang="en-US" dirty="0"/>
              <a:t>securities fund available to federal employees*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525" y="6115050"/>
            <a:ext cx="711517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1000" i="1" dirty="0">
                <a:solidFill>
                  <a:srgbClr val="000000"/>
                </a:solidFill>
                <a:latin typeface="Calibri"/>
              </a:rPr>
              <a:t>*Average annual return of </a:t>
            </a:r>
            <a:r>
              <a:rPr lang="en-US" sz="1000" i="1" dirty="0" smtClean="0">
                <a:solidFill>
                  <a:srgbClr val="000000"/>
                </a:solidFill>
                <a:latin typeface="Calibri"/>
              </a:rPr>
              <a:t>3.39</a:t>
            </a:r>
            <a:r>
              <a:rPr lang="en-US" sz="1000" i="1" dirty="0">
                <a:solidFill>
                  <a:srgbClr val="000000"/>
                </a:solidFill>
                <a:latin typeface="Calibri"/>
              </a:rPr>
              <a:t>% over the 10-year period from December 2003-December 2013</a:t>
            </a:r>
          </a:p>
          <a:p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5028"/>
            <a:ext cx="8229600" cy="665750"/>
          </a:xfrm>
        </p:spPr>
        <p:txBody>
          <a:bodyPr/>
          <a:lstStyle/>
          <a:p>
            <a:r>
              <a:rPr lang="en-US" i="1" dirty="0" err="1" smtClean="0"/>
              <a:t>my</a:t>
            </a:r>
            <a:r>
              <a:rPr lang="en-US" dirty="0" err="1" smtClean="0"/>
              <a:t>RA</a:t>
            </a:r>
            <a:r>
              <a:rPr lang="en-US" dirty="0" smtClean="0"/>
              <a:t> Offers </a:t>
            </a:r>
            <a:r>
              <a:rPr lang="en-US" dirty="0"/>
              <a:t>F</a:t>
            </a:r>
            <a:r>
              <a:rPr lang="en-US" dirty="0" smtClean="0"/>
              <a:t>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my</a:t>
            </a:r>
            <a:r>
              <a:rPr lang="en-US" dirty="0"/>
              <a:t>RA is a Roth IRA*, a </a:t>
            </a:r>
            <a:r>
              <a:rPr lang="en-US" dirty="0" smtClean="0"/>
              <a:t>popular retirement savings tool, </a:t>
            </a:r>
            <a:r>
              <a:rPr lang="en-US" dirty="0"/>
              <a:t>which gives you certain tax advantages</a:t>
            </a:r>
            <a:endParaRPr lang="en-US" i="1" dirty="0"/>
          </a:p>
          <a:p>
            <a:pPr lvl="1"/>
            <a:r>
              <a:rPr lang="en-US" dirty="0"/>
              <a:t>You can access the money you contribute without paying tax and penalty at any time 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To continue to grow your savings, transfer (roll over) your </a:t>
            </a:r>
            <a:r>
              <a:rPr lang="en-US" i="1" dirty="0"/>
              <a:t>my</a:t>
            </a:r>
            <a:r>
              <a:rPr lang="en-US" dirty="0"/>
              <a:t>RA into a private-sector Roth IRA at any time</a:t>
            </a:r>
          </a:p>
          <a:p>
            <a:pPr lvl="1"/>
            <a:r>
              <a:rPr lang="en-US" dirty="0"/>
              <a:t>Your </a:t>
            </a:r>
            <a:r>
              <a:rPr lang="en-US" i="1" dirty="0" err="1"/>
              <a:t>my</a:t>
            </a:r>
            <a:r>
              <a:rPr lang="en-US" dirty="0" err="1"/>
              <a:t>RA</a:t>
            </a:r>
            <a:r>
              <a:rPr lang="en-US" dirty="0"/>
              <a:t> account can have a maximum balance of $15,000, or a lower balance for up to 30 years, </a:t>
            </a:r>
            <a:r>
              <a:rPr lang="en-US" dirty="0" smtClean="0"/>
              <a:t>and when either of those limits is reached savings will be rolled over into a private-sector Roth IRA</a:t>
            </a:r>
            <a:endParaRPr lang="en-US" dirty="0"/>
          </a:p>
          <a:p>
            <a:pPr lvl="1"/>
            <a:r>
              <a:rPr lang="en-US" dirty="0" smtClean="0"/>
              <a:t>The U.S. Treasury </a:t>
            </a:r>
            <a:r>
              <a:rPr lang="en-US" dirty="0"/>
              <a:t>will be providing </a:t>
            </a:r>
            <a:r>
              <a:rPr lang="en-US" dirty="0" smtClean="0"/>
              <a:t>more </a:t>
            </a:r>
            <a:r>
              <a:rPr lang="en-US" dirty="0"/>
              <a:t>information about </a:t>
            </a:r>
            <a:r>
              <a:rPr lang="en-US" dirty="0" smtClean="0"/>
              <a:t>rollover to </a:t>
            </a:r>
            <a:r>
              <a:rPr lang="en-US" dirty="0"/>
              <a:t>the private sector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120" y="6088568"/>
            <a:ext cx="3340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914400">
              <a:buSzTx/>
              <a:buNone/>
              <a:tabLst/>
            </a:pPr>
            <a:r>
              <a:rPr lang="en-US" sz="1000" i="1" dirty="0">
                <a:solidFill>
                  <a:prstClr val="black"/>
                </a:solidFill>
                <a:latin typeface="Calibri"/>
              </a:rPr>
              <a:t>*For more information on Roth IRA go to </a:t>
            </a:r>
            <a:r>
              <a:rPr lang="en-US" sz="1000" b="1" i="1" dirty="0" smtClean="0">
                <a:solidFill>
                  <a:prstClr val="black"/>
                </a:solidFill>
                <a:latin typeface="Calibri"/>
              </a:rPr>
              <a:t>myRA.treasury.gov</a:t>
            </a:r>
            <a:endParaRPr lang="en-US" sz="1000" b="1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8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start saving with </a:t>
            </a:r>
            <a:r>
              <a:rPr lang="en-US" i="1" dirty="0" smtClean="0"/>
              <a:t>my</a:t>
            </a:r>
            <a:r>
              <a:rPr lang="en-US" dirty="0" smtClean="0"/>
              <a:t>RA?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4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Become a Saver – It’s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38626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simple steps:</a:t>
            </a:r>
          </a:p>
          <a:p>
            <a:pPr marL="342900" lvl="1" indent="-342900">
              <a:buFont typeface="Arial"/>
              <a:buAutoNum type="arabicPeriod"/>
            </a:pPr>
            <a:r>
              <a:rPr lang="en-US" b="1" dirty="0" smtClean="0"/>
              <a:t>Sign up </a:t>
            </a:r>
            <a:r>
              <a:rPr lang="en-US" dirty="0" smtClean="0"/>
              <a:t>at </a:t>
            </a:r>
            <a:r>
              <a:rPr lang="en-US" i="1" dirty="0" smtClean="0">
                <a:solidFill>
                  <a:srgbClr val="002060"/>
                </a:solidFill>
              </a:rPr>
              <a:t>my</a:t>
            </a:r>
            <a:r>
              <a:rPr lang="en-US" dirty="0" smtClean="0">
                <a:solidFill>
                  <a:srgbClr val="002060"/>
                </a:solidFill>
              </a:rPr>
              <a:t>RA.treasury.gov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lvl="1" indent="-342900">
              <a:buAutoNum type="arabicPeriod"/>
            </a:pPr>
            <a:r>
              <a:rPr lang="en-US" b="1" dirty="0" smtClean="0"/>
              <a:t>Submit your direct deposit authorization form </a:t>
            </a:r>
            <a:r>
              <a:rPr lang="en-US" dirty="0" smtClean="0"/>
              <a:t>to your employer (print online when you set up your account or use the one you get with your welcome packet later)</a:t>
            </a:r>
            <a:br>
              <a:rPr lang="en-US" dirty="0" smtClean="0"/>
            </a:br>
            <a:endParaRPr lang="en-US" dirty="0" smtClean="0"/>
          </a:p>
          <a:p>
            <a:pPr marL="342900" lvl="1" indent="-342900">
              <a:buAutoNum type="arabicPeriod"/>
            </a:pPr>
            <a:r>
              <a:rPr lang="en-US" b="1" dirty="0" smtClean="0"/>
              <a:t>Watch your savings grow </a:t>
            </a:r>
            <a:r>
              <a:rPr lang="en-US" dirty="0" smtClean="0"/>
              <a:t>– your contributions will be made automatically each payday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579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sign up, you will need your:</a:t>
            </a:r>
          </a:p>
          <a:p>
            <a:pPr lvl="1"/>
            <a:r>
              <a:rPr lang="en-US" dirty="0" smtClean="0"/>
              <a:t>Social Security number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Driver’s license or </a:t>
            </a:r>
            <a:r>
              <a:rPr lang="en-US" dirty="0"/>
              <a:t>s</a:t>
            </a:r>
            <a:r>
              <a:rPr lang="en-US" dirty="0" smtClean="0"/>
              <a:t>tate ID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Home address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name, birthday and address of your beneficiary (the person you choose to inherit the account)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7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will </a:t>
            </a:r>
            <a:r>
              <a:rPr lang="en-US" i="1" dirty="0" smtClean="0"/>
              <a:t>my</a:t>
            </a:r>
            <a:r>
              <a:rPr lang="en-US" dirty="0" smtClean="0"/>
              <a:t>RA be available?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Ready to Start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0775"/>
            <a:ext cx="8229600" cy="275777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0" dirty="0" smtClean="0"/>
              <a:t>You will be able to sign up for a </a:t>
            </a:r>
            <a:r>
              <a:rPr lang="en-US" sz="2800" b="0" i="1" dirty="0" err="1" smtClean="0"/>
              <a:t>my</a:t>
            </a:r>
            <a:r>
              <a:rPr lang="en-US" sz="2800" b="0" dirty="0" err="1" smtClean="0"/>
              <a:t>RA</a:t>
            </a:r>
            <a:r>
              <a:rPr lang="en-US" sz="2800" b="0" dirty="0" smtClean="0"/>
              <a:t> soon. </a:t>
            </a:r>
          </a:p>
          <a:p>
            <a:pPr marL="0" indent="0" algn="ctr">
              <a:buNone/>
            </a:pPr>
            <a:r>
              <a:rPr lang="en-US" sz="2800" b="0" dirty="0" smtClean="0"/>
              <a:t>Watch for more details.</a:t>
            </a:r>
            <a:endParaRPr lang="en-US" sz="2800" b="0" dirty="0"/>
          </a:p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r>
              <a:rPr lang="en-US" sz="2400" b="0" dirty="0" smtClean="0"/>
              <a:t>For more information, visit </a:t>
            </a:r>
            <a:r>
              <a:rPr lang="en-US" sz="2400" b="0" i="1" dirty="0" smtClean="0">
                <a:solidFill>
                  <a:srgbClr val="002060"/>
                </a:solidFill>
              </a:rPr>
              <a:t>my</a:t>
            </a:r>
            <a:r>
              <a:rPr lang="en-US" sz="2400" b="0" dirty="0" smtClean="0">
                <a:solidFill>
                  <a:srgbClr val="002060"/>
                </a:solidFill>
              </a:rPr>
              <a:t>RA.treasury.gov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 New Way to 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2790825"/>
            <a:ext cx="7877175" cy="195767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U.S. Department of the Treasury is introducing </a:t>
            </a:r>
            <a:r>
              <a:rPr lang="en-US" sz="2800" i="1" dirty="0" err="1" smtClean="0">
                <a:solidFill>
                  <a:srgbClr val="002060"/>
                </a:solidFill>
              </a:rPr>
              <a:t>my</a:t>
            </a:r>
            <a:r>
              <a:rPr lang="en-US" sz="2800" dirty="0" err="1" smtClean="0">
                <a:solidFill>
                  <a:srgbClr val="002060"/>
                </a:solidFill>
              </a:rPr>
              <a:t>RA</a:t>
            </a:r>
            <a:r>
              <a:rPr lang="en-US" sz="2800" baseline="30000" dirty="0" err="1" smtClean="0">
                <a:solidFill>
                  <a:srgbClr val="002060"/>
                </a:solidFill>
              </a:rPr>
              <a:t>SM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i="1" dirty="0">
                <a:solidFill>
                  <a:srgbClr val="002060"/>
                </a:solidFill>
              </a:rPr>
              <a:t>my</a:t>
            </a:r>
            <a:r>
              <a:rPr lang="en-US" sz="2800" dirty="0">
                <a:solidFill>
                  <a:srgbClr val="002060"/>
                </a:solidFill>
              </a:rPr>
              <a:t> Retirement Account) </a:t>
            </a:r>
            <a:r>
              <a:rPr lang="en-US" sz="2800" dirty="0" smtClean="0"/>
              <a:t>to </a:t>
            </a:r>
            <a:r>
              <a:rPr lang="en-US" sz="2800" dirty="0"/>
              <a:t>help people save for retirement.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6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495"/>
            <a:ext cx="8229600" cy="665750"/>
          </a:xfrm>
        </p:spPr>
        <p:txBody>
          <a:bodyPr/>
          <a:lstStyle/>
          <a:p>
            <a:r>
              <a:rPr lang="en-US" sz="3600" dirty="0"/>
              <a:t>You Know You </a:t>
            </a:r>
            <a:r>
              <a:rPr lang="en-US" sz="3600" i="1" dirty="0" smtClean="0"/>
              <a:t>Want </a:t>
            </a:r>
            <a:r>
              <a:rPr lang="en-US" sz="3600" dirty="0" smtClean="0"/>
              <a:t>to</a:t>
            </a:r>
            <a:r>
              <a:rPr lang="en-US" sz="3600" i="1" dirty="0" smtClean="0"/>
              <a:t> </a:t>
            </a:r>
            <a:r>
              <a:rPr lang="en-US" sz="3600" dirty="0" smtClean="0"/>
              <a:t>Save</a:t>
            </a:r>
            <a:r>
              <a:rPr lang="en-US" sz="3600" dirty="0"/>
              <a:t>,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Now You </a:t>
            </a:r>
            <a:r>
              <a:rPr lang="en-US" sz="3600" i="1" dirty="0"/>
              <a:t>Can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2273"/>
            <a:ext cx="8229600" cy="2390987"/>
          </a:xfrm>
        </p:spPr>
        <p:txBody>
          <a:bodyPr/>
          <a:lstStyle/>
          <a:p>
            <a:pPr marL="0" lvl="0" indent="0">
              <a:buNone/>
            </a:pPr>
            <a:r>
              <a:rPr lang="en-US" i="1" dirty="0"/>
              <a:t>my</a:t>
            </a:r>
            <a:r>
              <a:rPr lang="en-US" dirty="0"/>
              <a:t>RA is simple, safe and affordable, so it can help you:</a:t>
            </a:r>
          </a:p>
          <a:p>
            <a:pPr lvl="1"/>
            <a:r>
              <a:rPr lang="en-US" dirty="0"/>
              <a:t>Take a </a:t>
            </a:r>
            <a:r>
              <a:rPr lang="en-US" dirty="0" smtClean="0"/>
              <a:t>step </a:t>
            </a:r>
            <a:r>
              <a:rPr lang="en-US" dirty="0"/>
              <a:t>toward a more secure retirement</a:t>
            </a:r>
          </a:p>
          <a:p>
            <a:pPr lvl="1"/>
            <a:r>
              <a:rPr lang="en-US" dirty="0"/>
              <a:t>Take more control of your future</a:t>
            </a:r>
          </a:p>
          <a:p>
            <a:pPr lvl="1"/>
            <a:r>
              <a:rPr lang="en-US" dirty="0"/>
              <a:t>Get started saving</a:t>
            </a:r>
          </a:p>
          <a:p>
            <a:pPr lvl="1"/>
            <a:r>
              <a:rPr lang="en-US" dirty="0"/>
              <a:t>Develop a savings habit</a:t>
            </a:r>
          </a:p>
          <a:p>
            <a:pPr lvl="1"/>
            <a:r>
              <a:rPr lang="en-US" dirty="0"/>
              <a:t>Gain peace of mind knowing you’re taking a big step in the right direction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</a:t>
            </a:r>
            <a:r>
              <a:rPr lang="en-US" i="1" dirty="0" smtClean="0"/>
              <a:t>my</a:t>
            </a:r>
            <a:r>
              <a:rPr lang="en-US" dirty="0" smtClean="0"/>
              <a:t>RA?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7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my</a:t>
            </a:r>
            <a:r>
              <a:rPr lang="en-US" dirty="0"/>
              <a:t>RA </a:t>
            </a:r>
            <a:r>
              <a:rPr lang="en-US" dirty="0" smtClean="0"/>
              <a:t>is </a:t>
            </a:r>
            <a:r>
              <a:rPr lang="en-US" dirty="0"/>
              <a:t>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76"/>
            <a:ext cx="8229600" cy="40912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Your contributions are made automatically every </a:t>
            </a:r>
            <a:r>
              <a:rPr lang="en-US" dirty="0" smtClean="0"/>
              <a:t>payday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 you change jobs, the account stays with </a:t>
            </a: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Withdraw the money you put into your account at any time without paying tax and penalty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Withdraw interest you earn without paying tax and penalty under certain conditions</a:t>
            </a:r>
            <a:r>
              <a:rPr lang="en-US" dirty="0" smtClean="0"/>
              <a:t>*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marL="0" lvl="0" indent="0" defTabSz="914400">
              <a:buNone/>
            </a:pPr>
            <a:r>
              <a:rPr lang="en-US" sz="1000" b="0" i="1" dirty="0">
                <a:solidFill>
                  <a:prstClr val="black"/>
                </a:solidFill>
                <a:latin typeface="Calibri"/>
              </a:rPr>
              <a:t>*Withdraw interest earned without tax and penalty five years after your first contribution if you are over age </a:t>
            </a:r>
            <a:r>
              <a:rPr lang="en-US" sz="1000" b="0" i="1" dirty="0" smtClean="0">
                <a:solidFill>
                  <a:prstClr val="black"/>
                </a:solidFill>
                <a:latin typeface="Calibri"/>
              </a:rPr>
              <a:t>59 ½ or </a:t>
            </a:r>
            <a:r>
              <a:rPr lang="en-US" sz="1000" b="0" i="1" dirty="0">
                <a:solidFill>
                  <a:prstClr val="black"/>
                </a:solidFill>
                <a:latin typeface="Calibri"/>
              </a:rPr>
              <a:t>meet certain other conditions, such as using the funds for the purchase of your first home. </a:t>
            </a:r>
          </a:p>
          <a:p>
            <a:pPr marL="0" lv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0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</a:t>
            </a:r>
            <a:r>
              <a:rPr lang="en-US" dirty="0"/>
              <a:t>i</a:t>
            </a:r>
            <a:r>
              <a:rPr lang="en-US" dirty="0" smtClean="0"/>
              <a:t>s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5800"/>
            <a:ext cx="8229600" cy="2609850"/>
          </a:xfrm>
        </p:spPr>
        <p:txBody>
          <a:bodyPr/>
          <a:lstStyle/>
          <a:p>
            <a:pPr marL="0" lvl="0" indent="0">
              <a:buNone/>
            </a:pPr>
            <a:r>
              <a:rPr lang="en-US" i="1" dirty="0"/>
              <a:t>my</a:t>
            </a:r>
            <a:r>
              <a:rPr lang="en-US" dirty="0"/>
              <a:t>RA will not go down in </a:t>
            </a:r>
            <a:r>
              <a:rPr lang="en-US" dirty="0" smtClean="0"/>
              <a:t>value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The investment is backed by </a:t>
            </a:r>
            <a:r>
              <a:rPr lang="en-US" dirty="0" smtClean="0"/>
              <a:t>the U.S. Treasury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Your information is private and </a:t>
            </a:r>
            <a:r>
              <a:rPr lang="en-US" dirty="0" smtClean="0"/>
              <a:t>secure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</a:t>
            </a:r>
            <a:r>
              <a:rPr lang="en-US" dirty="0"/>
              <a:t>i</a:t>
            </a:r>
            <a:r>
              <a:rPr lang="en-US" dirty="0" smtClean="0"/>
              <a:t>s Affordable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43852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It costs you nothing to open an </a:t>
            </a:r>
            <a:r>
              <a:rPr lang="en-US" dirty="0" smtClean="0"/>
              <a:t>account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You pay no fees for maintenance of the </a:t>
            </a:r>
            <a:r>
              <a:rPr lang="en-US" dirty="0" smtClean="0"/>
              <a:t>account</a:t>
            </a:r>
            <a:br>
              <a:rPr lang="en-US" dirty="0" smtClean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You contribute an amount you choose every payday ($2, $20, $200 – whatever fits your budget</a:t>
            </a:r>
            <a:r>
              <a:rPr lang="en-US" dirty="0" smtClean="0"/>
              <a:t>)*</a:t>
            </a:r>
            <a:br>
              <a:rPr lang="en-US" dirty="0" smtClean="0"/>
            </a:br>
            <a:endParaRPr lang="en-US" dirty="0"/>
          </a:p>
          <a:p>
            <a:pPr marL="0" lvl="0" indent="0">
              <a:buNone/>
            </a:pPr>
            <a:r>
              <a:rPr lang="en-US" dirty="0" smtClean="0"/>
              <a:t>You can enjoy </a:t>
            </a:r>
            <a:r>
              <a:rPr lang="en-US" dirty="0"/>
              <a:t>the tax advantages this type of investment brings*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882106"/>
            <a:ext cx="808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1000" i="1" dirty="0">
                <a:solidFill>
                  <a:prstClr val="black"/>
                </a:solidFill>
                <a:latin typeface="Calibri"/>
              </a:rPr>
              <a:t>*Annual and lifetime contribution limits and annual earned income limits apply, as do conditions for tax-free withdrawal of interest. Limits listed are for 2014 and may be adjusted annually for cost-of-living increases. </a:t>
            </a:r>
            <a:r>
              <a:rPr lang="en-US" sz="1000" i="1" dirty="0" smtClean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1000" i="1" dirty="0">
                <a:solidFill>
                  <a:prstClr val="black"/>
                </a:solidFill>
                <a:latin typeface="Calibri"/>
              </a:rPr>
              <a:t>learn about key features of a Roth IRA and for other requirements and details, see </a:t>
            </a:r>
            <a:r>
              <a:rPr lang="en-US" sz="1000" b="1" i="1" dirty="0" smtClean="0">
                <a:solidFill>
                  <a:prstClr val="black"/>
                </a:solidFill>
                <a:latin typeface="Calibri"/>
              </a:rPr>
              <a:t>myRA.treasury.gov</a:t>
            </a:r>
            <a:r>
              <a:rPr lang="en-US" sz="1000" i="1" dirty="0" smtClean="0">
                <a:solidFill>
                  <a:prstClr val="black"/>
                </a:solidFill>
                <a:latin typeface="Calibri"/>
              </a:rPr>
              <a:t>. </a:t>
            </a:r>
            <a:endParaRPr lang="en-US" sz="1000" i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i="1" dirty="0" smtClean="0"/>
              <a:t>my</a:t>
            </a:r>
            <a:r>
              <a:rPr lang="en-US" dirty="0" smtClean="0"/>
              <a:t>RA right for 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>
                <a:solidFill>
                  <a:schemeClr val="bg2"/>
                </a:solidFill>
              </a:rPr>
              <a:t>my</a:t>
            </a:r>
            <a:r>
              <a:rPr lang="en-US" dirty="0" smtClean="0">
                <a:solidFill>
                  <a:schemeClr val="bg2"/>
                </a:solidFill>
              </a:rPr>
              <a:t>RA | </a:t>
            </a:r>
            <a:r>
              <a:rPr lang="en-US" i="1" dirty="0" smtClean="0">
                <a:solidFill>
                  <a:schemeClr val="bg2"/>
                </a:solidFill>
              </a:rPr>
              <a:t>my</a:t>
            </a:r>
            <a:r>
              <a:rPr lang="en-US" dirty="0" smtClean="0">
                <a:solidFill>
                  <a:schemeClr val="bg2"/>
                </a:solidFill>
              </a:rPr>
              <a:t> Retirement Account | U.S. Department of the Treasury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3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Could be a Good Option if…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6425"/>
            <a:ext cx="8229600" cy="2729201"/>
          </a:xfrm>
        </p:spPr>
        <p:txBody>
          <a:bodyPr/>
          <a:lstStyle/>
          <a:p>
            <a:r>
              <a:rPr lang="en-US" dirty="0"/>
              <a:t>You want to start saving for </a:t>
            </a:r>
            <a:r>
              <a:rPr lang="en-US" dirty="0" smtClean="0"/>
              <a:t>retirement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You don’t </a:t>
            </a:r>
            <a:r>
              <a:rPr lang="en-US" dirty="0"/>
              <a:t>have access to a retirement savings plan through your </a:t>
            </a:r>
            <a:r>
              <a:rPr lang="en-US" dirty="0" smtClean="0"/>
              <a:t>job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You earn an annual income of less than $129,000 </a:t>
            </a:r>
            <a:r>
              <a:rPr lang="en-US" dirty="0" smtClean="0"/>
              <a:t>as an individual or </a:t>
            </a:r>
            <a:r>
              <a:rPr lang="en-US" dirty="0"/>
              <a:t>$191,000 for married couples filing </a:t>
            </a:r>
            <a:r>
              <a:rPr lang="en-US" dirty="0" smtClean="0"/>
              <a:t>jointly*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A64-C0B2-464B-93BE-3932701A39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370" y="6334511"/>
            <a:ext cx="7824998" cy="365125"/>
          </a:xfrm>
        </p:spPr>
        <p:txBody>
          <a:bodyPr/>
          <a:lstStyle/>
          <a:p>
            <a:r>
              <a:rPr lang="en-US" i="1" dirty="0" smtClean="0"/>
              <a:t>my</a:t>
            </a:r>
            <a:r>
              <a:rPr lang="en-US" dirty="0" smtClean="0"/>
              <a:t>RA | </a:t>
            </a:r>
            <a:r>
              <a:rPr lang="en-US" i="1" dirty="0" smtClean="0"/>
              <a:t>my</a:t>
            </a:r>
            <a:r>
              <a:rPr lang="en-US" dirty="0" smtClean="0"/>
              <a:t> Retirement Account | U.S. Department of the Treasury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882106"/>
            <a:ext cx="808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1000" i="1" dirty="0">
                <a:solidFill>
                  <a:prstClr val="black"/>
                </a:solidFill>
                <a:latin typeface="Calibri"/>
              </a:rPr>
              <a:t>*Annual and lifetime contribution limits and annual earned income limits apply, as do conditions for tax-free withdrawal of interest. Limits listed are for 2014 and may be adjusted annually for cost-of-living increases</a:t>
            </a:r>
            <a:r>
              <a:rPr lang="en-US" sz="1000" i="1" dirty="0" smtClean="0">
                <a:solidFill>
                  <a:prstClr val="black"/>
                </a:solidFill>
                <a:latin typeface="Calibri"/>
              </a:rPr>
              <a:t>. </a:t>
            </a:r>
            <a:r>
              <a:rPr lang="en-US" sz="1000" i="1" dirty="0">
                <a:solidFill>
                  <a:prstClr val="black"/>
                </a:solidFill>
                <a:latin typeface="Calibri"/>
              </a:rPr>
              <a:t>To learn about key features of a Roth IRA and for other requirements and details, see </a:t>
            </a:r>
            <a:r>
              <a:rPr lang="en-US" sz="1000" b="1" i="1" dirty="0" smtClean="0">
                <a:solidFill>
                  <a:prstClr val="black"/>
                </a:solidFill>
                <a:latin typeface="Calibri"/>
              </a:rPr>
              <a:t>myRA.treasury.gov</a:t>
            </a:r>
            <a:r>
              <a:rPr lang="en-US" sz="1000" i="1" dirty="0" smtClean="0">
                <a:solidFill>
                  <a:prstClr val="black"/>
                </a:solidFill>
                <a:latin typeface="Calibri"/>
              </a:rPr>
              <a:t>. </a:t>
            </a:r>
            <a:endParaRPr lang="en-US" sz="1000" i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10038"/>
      </p:ext>
    </p:extLst>
  </p:cSld>
  <p:clrMapOvr>
    <a:masterClrMapping/>
  </p:clrMapOvr>
</p:sld>
</file>

<file path=ppt/theme/theme1.xml><?xml version="1.0" encoding="utf-8"?>
<a:theme xmlns:a="http://schemas.openxmlformats.org/drawingml/2006/main" name="myRA Theme A">
  <a:themeElements>
    <a:clrScheme name="Custom 5">
      <a:dk1>
        <a:sysClr val="windowText" lastClr="000000"/>
      </a:dk1>
      <a:lt1>
        <a:sysClr val="window" lastClr="FFFFFF"/>
      </a:lt1>
      <a:dk2>
        <a:srgbClr val="9C9EA2"/>
      </a:dk2>
      <a:lt2>
        <a:srgbClr val="5A5E61"/>
      </a:lt2>
      <a:accent1>
        <a:srgbClr val="36ADE1"/>
      </a:accent1>
      <a:accent2>
        <a:srgbClr val="196787"/>
      </a:accent2>
      <a:accent3>
        <a:srgbClr val="8DC63F"/>
      </a:accent3>
      <a:accent4>
        <a:srgbClr val="73A533"/>
      </a:accent4>
      <a:accent5>
        <a:srgbClr val="093153"/>
      </a:accent5>
      <a:accent6>
        <a:srgbClr val="036A3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707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myRA Theme A</vt:lpstr>
      <vt:lpstr>See Yourself Saving with myRA</vt:lpstr>
      <vt:lpstr>There’s a New Way to Save</vt:lpstr>
      <vt:lpstr>You Know You Want to Save,  Now You Can</vt:lpstr>
      <vt:lpstr>What exactly is myRA? </vt:lpstr>
      <vt:lpstr>myRA is Simple</vt:lpstr>
      <vt:lpstr>myRA is Safe</vt:lpstr>
      <vt:lpstr>myRA is Affordable</vt:lpstr>
      <vt:lpstr>Is myRA right for me?</vt:lpstr>
      <vt:lpstr>myRA Could be a Good Option if…</vt:lpstr>
      <vt:lpstr>myRA is Risk-Free</vt:lpstr>
      <vt:lpstr>myRA Offers Flexibility</vt:lpstr>
      <vt:lpstr>How can I start saving with myRA?</vt:lpstr>
      <vt:lpstr>Become a Saver – It’s Easy</vt:lpstr>
      <vt:lpstr>Here’s What You Need</vt:lpstr>
      <vt:lpstr>When will myRA be available?</vt:lpstr>
      <vt:lpstr>Get Ready to Start Saving</vt:lpstr>
      <vt:lpstr>Questions?</vt:lpstr>
    </vt:vector>
  </TitlesOfParts>
  <Company>Powell 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Crane</dc:creator>
  <cp:lastModifiedBy>Hristov, Meglena</cp:lastModifiedBy>
  <cp:revision>33</cp:revision>
  <dcterms:created xsi:type="dcterms:W3CDTF">2014-10-10T15:19:40Z</dcterms:created>
  <dcterms:modified xsi:type="dcterms:W3CDTF">2014-11-26T17:48:09Z</dcterms:modified>
</cp:coreProperties>
</file>