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8" r:id="rId2"/>
  </p:sldMasterIdLst>
  <p:notesMasterIdLst>
    <p:notesMasterId r:id="rId77"/>
  </p:notesMasterIdLst>
  <p:sldIdLst>
    <p:sldId id="330" r:id="rId3"/>
    <p:sldId id="257" r:id="rId4"/>
    <p:sldId id="258" r:id="rId5"/>
    <p:sldId id="376"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98" r:id="rId23"/>
    <p:sldId id="299" r:id="rId24"/>
    <p:sldId id="300" r:id="rId25"/>
    <p:sldId id="301" r:id="rId26"/>
    <p:sldId id="302" r:id="rId27"/>
    <p:sldId id="303" r:id="rId28"/>
    <p:sldId id="304" r:id="rId29"/>
    <p:sldId id="285" r:id="rId30"/>
    <p:sldId id="286" r:id="rId31"/>
    <p:sldId id="287" r:id="rId32"/>
    <p:sldId id="288" r:id="rId33"/>
    <p:sldId id="289" r:id="rId34"/>
    <p:sldId id="290" r:id="rId35"/>
    <p:sldId id="276" r:id="rId36"/>
    <p:sldId id="277" r:id="rId37"/>
    <p:sldId id="278" r:id="rId38"/>
    <p:sldId id="279" r:id="rId39"/>
    <p:sldId id="280" r:id="rId40"/>
    <p:sldId id="281" r:id="rId41"/>
    <p:sldId id="282" r:id="rId42"/>
    <p:sldId id="283" r:id="rId43"/>
    <p:sldId id="284" r:id="rId44"/>
    <p:sldId id="291" r:id="rId45"/>
    <p:sldId id="292" r:id="rId46"/>
    <p:sldId id="293" r:id="rId47"/>
    <p:sldId id="294" r:id="rId48"/>
    <p:sldId id="295" r:id="rId49"/>
    <p:sldId id="296" r:id="rId50"/>
    <p:sldId id="297"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Lst>
  <p:sldSz cx="9144000" cy="5143500" type="screen16x9"/>
  <p:notesSz cx="6858000" cy="9144000"/>
  <p:embeddedFontLst>
    <p:embeddedFont>
      <p:font typeface="Helvetica Neue" panose="02000503000000020004" pitchFamily="2" charset="0"/>
      <p:regular r:id="rId78"/>
      <p:bold r:id="rId79"/>
      <p:italic r:id="rId80"/>
      <p:boldItalic r:id="rId81"/>
    </p:embeddedFont>
    <p:embeddedFont>
      <p:font typeface="Libre Franklin" pitchFamily="2" charset="77"/>
      <p:regular r:id="rId82"/>
      <p:bold r:id="rId83"/>
      <p:italic r:id="rId84"/>
      <p:boldItalic r:id="rId85"/>
    </p:embeddedFont>
    <p:embeddedFont>
      <p:font typeface="Public Sans" pitchFamily="2" charset="77"/>
      <p:regular r:id="rId86"/>
      <p:bold r:id="rId87"/>
      <p:italic r:id="rId88"/>
      <p:boldItalic r:id="rId89"/>
    </p:embeddedFont>
    <p:embeddedFont>
      <p:font typeface="Public Sans Thin" pitchFamily="2" charset="77"/>
      <p:regular r:id="rId90"/>
      <p:bold r:id="rId91"/>
      <p:italic r:id="rId92"/>
      <p:boldItalic r:id="rId9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7" roundtripDataSignature="AMtx7mhyBx7hKT3jCTSxbEAYregr5Isga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5E25"/>
    <a:srgbClr val="967E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18"/>
    <p:restoredTop sz="78915"/>
  </p:normalViewPr>
  <p:slideViewPr>
    <p:cSldViewPr snapToGrid="0">
      <p:cViewPr varScale="1">
        <p:scale>
          <a:sx n="119" d="100"/>
          <a:sy n="119" d="100"/>
        </p:scale>
        <p:origin x="200" y="384"/>
      </p:cViewPr>
      <p:guideLst>
        <p:guide orient="horz" pos="1620"/>
        <p:guide pos="2880"/>
      </p:guideLst>
    </p:cSldViewPr>
  </p:slideViewPr>
  <p:outlineViewPr>
    <p:cViewPr>
      <p:scale>
        <a:sx n="33" d="100"/>
        <a:sy n="33" d="100"/>
      </p:scale>
      <p:origin x="0" y="-2272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7.fntdata"/><Relationship Id="rId89" Type="http://schemas.openxmlformats.org/officeDocument/2006/relationships/font" Target="fonts/font12.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font" Target="fonts/font2.fntdata"/><Relationship Id="rId5" Type="http://schemas.openxmlformats.org/officeDocument/2006/relationships/slide" Target="slides/slide3.xml"/><Relationship Id="rId90" Type="http://schemas.openxmlformats.org/officeDocument/2006/relationships/font" Target="fonts/font13.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font" Target="fonts/font3.fntdata"/><Relationship Id="rId85" Type="http://schemas.openxmlformats.org/officeDocument/2006/relationships/font" Target="fonts/font8.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font" Target="fonts/font6.fntdata"/><Relationship Id="rId88" Type="http://schemas.openxmlformats.org/officeDocument/2006/relationships/font" Target="fonts/font11.fntdata"/><Relationship Id="rId9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font" Target="fonts/font1.fntdata"/><Relationship Id="rId81" Type="http://schemas.openxmlformats.org/officeDocument/2006/relationships/font" Target="fonts/font4.fntdata"/><Relationship Id="rId86" Type="http://schemas.openxmlformats.org/officeDocument/2006/relationships/font" Target="fonts/font9.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customschemas.google.com/relationships/presentationmetadata" Target="meta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15.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10.fntdata"/><Relationship Id="rId61" Type="http://schemas.openxmlformats.org/officeDocument/2006/relationships/slide" Target="slides/slide59.xml"/><Relationship Id="rId82" Type="http://schemas.openxmlformats.org/officeDocument/2006/relationships/font" Target="fonts/font5.fntdata"/><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notesMaster" Target="notesMasters/notesMaster1.xml"/><Relationship Id="rId100"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16.fntdata"/><Relationship Id="rId9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3" Type="http://schemas.openxmlformats.org/officeDocument/2006/relationships/hyperlink" Target="https://designsystem.digital.gov/about/community" TargetMode="External"/><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4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a:t>Great work everyone! Be sure to let us know when a new site launches, either with an email or a note on the USWDS Slack.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a:t>Slide 9. Product updates. Now, let's take a look at what's new in the world of USWDS. </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sz="1400">
                <a:latin typeface="Public Sans"/>
                <a:ea typeface="Public Sans"/>
                <a:cs typeface="Public Sans"/>
                <a:sym typeface="Public Sans"/>
              </a:rPr>
              <a:t>So why use USWDS? [read slide]….</a:t>
            </a:r>
            <a:endParaRPr sz="1400">
              <a:latin typeface="Public Sans"/>
              <a:ea typeface="Public Sans"/>
              <a:cs typeface="Public Sans"/>
              <a:sym typeface="Public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a:t>Those are all important reasons to use USWDS — and they may have contributed to why your team uses the design system. But today we’re going to look at a few of the core values USWDS delivers to government teams.</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a:t>These fundamental values and benefits not only help explain how and why USWDS is the right decision for government teams, but it’s also a guide to how we, as a product, invest our time and effort. Since, these are not just customer benefits…</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a:t>…but they are core product goals. </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a:t>So our challenge, as we make the case today, tomorrow, and into the future, is to stay humble and honest with ourselves — to be able to evaluate internal and external feedback — to </a:t>
            </a:r>
            <a:r>
              <a:rPr lang="en-US" sz="1400" i="1"/>
              <a:t>listen</a:t>
            </a:r>
            <a:r>
              <a:rPr lang="en-US" sz="1400"/>
              <a:t> to our users and our metrics — to understand how well our product is living up to these goals. </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a:t>Because we know we can always do better.</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400"/>
              <a:t>Slide 2. My name is Dan Williams, and I'm the USWDS product lead. Thanks for being here!</a:t>
            </a:r>
            <a:endParaRPr/>
          </a:p>
          <a:p>
            <a:pPr marL="0" lvl="0" indent="0" algn="l" rtl="0">
              <a:lnSpc>
                <a:spcPct val="100000"/>
              </a:lnSpc>
              <a:spcBef>
                <a:spcPts val="0"/>
              </a:spcBef>
              <a:spcAft>
                <a:spcPts val="0"/>
              </a:spcAft>
              <a:buClr>
                <a:schemeClr val="dk1"/>
              </a:buClr>
              <a:buSzPts val="1100"/>
              <a:buFont typeface="Arial"/>
              <a:buNone/>
            </a:pPr>
            <a:endParaRPr sz="1400"/>
          </a:p>
          <a:p>
            <a:pPr marL="0" lvl="0" indent="0" algn="l" rtl="0">
              <a:lnSpc>
                <a:spcPct val="100000"/>
              </a:lnSpc>
              <a:spcBef>
                <a:spcPts val="0"/>
              </a:spcBef>
              <a:spcAft>
                <a:spcPts val="0"/>
              </a:spcAft>
              <a:buClr>
                <a:schemeClr val="dk1"/>
              </a:buClr>
              <a:buSzPts val="1100"/>
              <a:buFont typeface="Arial"/>
              <a:buNone/>
            </a:pPr>
            <a:r>
              <a:rPr lang="en-US" sz="1400"/>
              <a:t>First, I'd like to mention that we're recording this monthly call, and — as always — we post these recordings to YouTube, so please refrain from turning on your camera. We will manually turn off any cameras to ensure the recording doesn't show us on camera. </a:t>
            </a:r>
            <a:endParaRPr/>
          </a:p>
          <a:p>
            <a:pPr marL="0" lvl="0" indent="0" algn="l" rtl="0">
              <a:lnSpc>
                <a:spcPct val="100000"/>
              </a:lnSpc>
              <a:spcBef>
                <a:spcPts val="0"/>
              </a:spcBef>
              <a:spcAft>
                <a:spcPts val="0"/>
              </a:spcAft>
              <a:buClr>
                <a:schemeClr val="dk1"/>
              </a:buClr>
              <a:buSzPts val="1100"/>
              <a:buFont typeface="Arial"/>
              <a:buNone/>
            </a:pPr>
            <a:endParaRPr sz="1400"/>
          </a:p>
          <a:p>
            <a:pPr marL="0" lvl="0" indent="0" algn="l" rtl="0">
              <a:lnSpc>
                <a:spcPct val="100000"/>
              </a:lnSpc>
              <a:spcBef>
                <a:spcPts val="0"/>
              </a:spcBef>
              <a:spcAft>
                <a:spcPts val="0"/>
              </a:spcAft>
              <a:buClr>
                <a:schemeClr val="dk1"/>
              </a:buClr>
              <a:buSzPts val="1100"/>
              <a:buFont typeface="Arial"/>
              <a:buNone/>
            </a:pPr>
            <a:r>
              <a:rPr lang="en-US" sz="1400"/>
              <a:t>We'll be posting links and references into the chat as we go along, and I encourage you to ask questions in the chat at any time. If any member of our team can answer your question in the chat, we'll do so, otherwise there'll be some time for question and answer at the end of the hour. Also, be sure to introduce yourself in the chat as well — it's nice to know who's here. It's good to have you here today. </a:t>
            </a:r>
            <a:endParaRPr/>
          </a:p>
          <a:p>
            <a:pPr marL="0" lvl="0" indent="0" algn="l" rtl="0">
              <a:lnSpc>
                <a:spcPct val="100000"/>
              </a:lnSpc>
              <a:spcBef>
                <a:spcPts val="0"/>
              </a:spcBef>
              <a:spcAft>
                <a:spcPts val="0"/>
              </a:spcAft>
              <a:buClr>
                <a:schemeClr val="dk1"/>
              </a:buClr>
              <a:buSzPts val="1100"/>
              <a:buFont typeface="Arial"/>
              <a:buNone/>
            </a:pPr>
            <a:endParaRPr sz="1400"/>
          </a:p>
          <a:p>
            <a:pPr marL="0" lvl="0" indent="0" algn="l" rtl="0">
              <a:lnSpc>
                <a:spcPct val="100000"/>
              </a:lnSpc>
              <a:spcBef>
                <a:spcPts val="0"/>
              </a:spcBef>
              <a:spcAft>
                <a:spcPts val="0"/>
              </a:spcAft>
              <a:buClr>
                <a:schemeClr val="dk1"/>
              </a:buClr>
              <a:buSzPts val="1100"/>
              <a:buFont typeface="Arial"/>
              <a:buNone/>
            </a:pPr>
            <a:r>
              <a:rPr lang="en-US" sz="1400"/>
              <a:t>Also, as you may have noticed, I've been reading out the slide numbers. While that may strike you as a bit odd at first, I hope everyone gets used to it as the show goes on. We're always trying to make what we do more accessible, and we're trying to apply some of the lessons we've learned from U.S. Access Board to do the same for our presentations. To that end, I'll be reading out slide numbers as we go — and I'll also try to talk a bit slower and be a bit more descriptive of the slides and images on the screen. A bit like audio description, if you've ever used it for movies and television. Personally, I've grown to love audio description with television, and perhaps this extra effort will make the call seem a bit more like a podcast. And if not, at least we'll learn something in the process.</a:t>
            </a:r>
            <a:endParaRPr/>
          </a:p>
          <a:p>
            <a:pPr marL="0" lvl="0" indent="0" algn="l" rtl="0">
              <a:lnSpc>
                <a:spcPct val="100000"/>
              </a:lnSpc>
              <a:spcBef>
                <a:spcPts val="0"/>
              </a:spcBef>
              <a:spcAft>
                <a:spcPts val="0"/>
              </a:spcAft>
              <a:buClr>
                <a:schemeClr val="dk1"/>
              </a:buClr>
              <a:buSzPts val="1100"/>
              <a:buFont typeface="Arial"/>
              <a:buNone/>
            </a:pPr>
            <a:endParaRPr sz="1400"/>
          </a:p>
          <a:p>
            <a:pPr marL="0" lvl="0" indent="0" algn="l" rtl="0">
              <a:lnSpc>
                <a:spcPct val="100000"/>
              </a:lnSpc>
              <a:spcBef>
                <a:spcPts val="0"/>
              </a:spcBef>
              <a:spcAft>
                <a:spcPts val="0"/>
              </a:spcAft>
              <a:buClr>
                <a:schemeClr val="dk1"/>
              </a:buClr>
              <a:buSzPts val="1100"/>
              <a:buFont typeface="Arial"/>
              <a:buNone/>
            </a:pPr>
            <a:r>
              <a:rPr lang="en-US" sz="1400"/>
              <a:t>So thanks! And, with that, let's get started!</a:t>
            </a:r>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extLst>
      <p:ext uri="{BB962C8B-B14F-4D97-AF65-F5344CB8AC3E}">
        <p14:creationId xmlns:p14="http://schemas.microsoft.com/office/powerpoint/2010/main" val="30692557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extLst>
      <p:ext uri="{BB962C8B-B14F-4D97-AF65-F5344CB8AC3E}">
        <p14:creationId xmlns:p14="http://schemas.microsoft.com/office/powerpoint/2010/main" val="1808898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 name="Google Shape;356;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extLst>
      <p:ext uri="{BB962C8B-B14F-4D97-AF65-F5344CB8AC3E}">
        <p14:creationId xmlns:p14="http://schemas.microsoft.com/office/powerpoint/2010/main" val="24046685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2" name="Google Shape;362;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extLst>
      <p:ext uri="{BB962C8B-B14F-4D97-AF65-F5344CB8AC3E}">
        <p14:creationId xmlns:p14="http://schemas.microsoft.com/office/powerpoint/2010/main" val="15782116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extLst>
      <p:ext uri="{BB962C8B-B14F-4D97-AF65-F5344CB8AC3E}">
        <p14:creationId xmlns:p14="http://schemas.microsoft.com/office/powerpoint/2010/main" val="29276392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extLst>
      <p:ext uri="{BB962C8B-B14F-4D97-AF65-F5344CB8AC3E}">
        <p14:creationId xmlns:p14="http://schemas.microsoft.com/office/powerpoint/2010/main" val="3696832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0" name="Google Shape;380;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extLst>
      <p:ext uri="{BB962C8B-B14F-4D97-AF65-F5344CB8AC3E}">
        <p14:creationId xmlns:p14="http://schemas.microsoft.com/office/powerpoint/2010/main" val="30327976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extLst>
      <p:ext uri="{BB962C8B-B14F-4D97-AF65-F5344CB8AC3E}">
        <p14:creationId xmlns:p14="http://schemas.microsoft.com/office/powerpoint/2010/main" val="30452332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extLst>
      <p:ext uri="{BB962C8B-B14F-4D97-AF65-F5344CB8AC3E}">
        <p14:creationId xmlns:p14="http://schemas.microsoft.com/office/powerpoint/2010/main" val="2240835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4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extLst>
      <p:ext uri="{BB962C8B-B14F-4D97-AF65-F5344CB8AC3E}">
        <p14:creationId xmlns:p14="http://schemas.microsoft.com/office/powerpoint/2010/main" val="39305128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extLst>
      <p:ext uri="{BB962C8B-B14F-4D97-AF65-F5344CB8AC3E}">
        <p14:creationId xmlns:p14="http://schemas.microsoft.com/office/powerpoint/2010/main" val="40654028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a:t>With rare exceptions, the people who visit government websites are less interested in engaging, dynamic experiences, than in completing a task and getting on with their lives. As a general rule, we should be striving for “obvious” not “interesting”.</a:t>
            </a:r>
            <a:endParaRPr sz="1400"/>
          </a:p>
        </p:txBody>
      </p:sp>
    </p:spTree>
    <p:extLst>
      <p:ext uri="{BB962C8B-B14F-4D97-AF65-F5344CB8AC3E}">
        <p14:creationId xmlns:p14="http://schemas.microsoft.com/office/powerpoint/2010/main" val="13244593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extLst>
      <p:ext uri="{BB962C8B-B14F-4D97-AF65-F5344CB8AC3E}">
        <p14:creationId xmlns:p14="http://schemas.microsoft.com/office/powerpoint/2010/main" val="37982008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400" dirty="0"/>
              <a:t>Slide 3. So what's our agenda for today? </a:t>
            </a:r>
          </a:p>
          <a:p>
            <a:pPr marL="0" lvl="0" indent="0" algn="l" rtl="0">
              <a:lnSpc>
                <a:spcPct val="100000"/>
              </a:lnSpc>
              <a:spcBef>
                <a:spcPts val="0"/>
              </a:spcBef>
              <a:spcAft>
                <a:spcPts val="0"/>
              </a:spcAft>
              <a:buClr>
                <a:schemeClr val="dk1"/>
              </a:buClr>
              <a:buSzPts val="1100"/>
              <a:buFont typeface="Arial"/>
              <a:buNone/>
            </a:pPr>
            <a:r>
              <a:rPr lang="en-US" sz="1400" dirty="0"/>
              <a:t>[CLICK]</a:t>
            </a:r>
          </a:p>
          <a:p>
            <a:pPr marL="0" lvl="0" indent="0" algn="l" rtl="0">
              <a:lnSpc>
                <a:spcPct val="100000"/>
              </a:lnSpc>
              <a:spcBef>
                <a:spcPts val="0"/>
              </a:spcBef>
              <a:spcAft>
                <a:spcPts val="0"/>
              </a:spcAft>
              <a:buClr>
                <a:schemeClr val="dk1"/>
              </a:buClr>
              <a:buSzPts val="1100"/>
              <a:buFont typeface="Arial"/>
              <a:buNone/>
            </a:pPr>
            <a:r>
              <a:rPr lang="en-US" sz="1400" dirty="0"/>
              <a:t>First, as always, we'll show off a few nice new site launches.</a:t>
            </a:r>
          </a:p>
          <a:p>
            <a:pPr marL="0" lvl="0" indent="0" algn="l" rtl="0">
              <a:lnSpc>
                <a:spcPct val="100000"/>
              </a:lnSpc>
              <a:spcBef>
                <a:spcPts val="0"/>
              </a:spcBef>
              <a:spcAft>
                <a:spcPts val="0"/>
              </a:spcAft>
              <a:buClr>
                <a:schemeClr val="dk1"/>
              </a:buClr>
              <a:buSzPts val="1100"/>
              <a:buFont typeface="Arial"/>
              <a:buNone/>
            </a:pPr>
            <a:r>
              <a:rPr lang="en-US" sz="1400" dirty="0"/>
              <a:t>[CLICK]</a:t>
            </a:r>
          </a:p>
          <a:p>
            <a:pPr marL="0" lvl="0" indent="0" algn="l" rtl="0">
              <a:lnSpc>
                <a:spcPct val="100000"/>
              </a:lnSpc>
              <a:spcBef>
                <a:spcPts val="0"/>
              </a:spcBef>
              <a:spcAft>
                <a:spcPts val="0"/>
              </a:spcAft>
              <a:buClr>
                <a:schemeClr val="dk1"/>
              </a:buClr>
              <a:buSzPts val="1100"/>
              <a:buFont typeface="Arial"/>
              <a:buNone/>
            </a:pPr>
            <a:endParaRPr sz="1400" dirty="0"/>
          </a:p>
        </p:txBody>
      </p:sp>
    </p:spTree>
    <p:extLst>
      <p:ext uri="{BB962C8B-B14F-4D97-AF65-F5344CB8AC3E}">
        <p14:creationId xmlns:p14="http://schemas.microsoft.com/office/powerpoint/2010/main" val="41308445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a:t>Slide 4. Let's enjoy some new site launches.</a:t>
            </a:r>
            <a:endParaRPr sz="140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Google Shape;386;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3" name="Google Shape;393;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9" name="Google Shape;399;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1" name="Google Shape;411;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5" name="Google Shape;435;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2" name="Google Shape;442;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sz="140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8" name="Google Shape;448;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4" name="Google Shape;454;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0" name="Google Shape;460;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6" name="Google Shape;466;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sz="1400">
              <a:latin typeface="Public Sans"/>
              <a:ea typeface="Public Sans"/>
              <a:cs typeface="Public Sans"/>
              <a:sym typeface="Public Sans"/>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3" name="Google Shape;473;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sz="1400">
                <a:latin typeface="Public Sans"/>
                <a:ea typeface="Public Sans"/>
                <a:cs typeface="Public Sans"/>
                <a:sym typeface="Public Sans"/>
              </a:rPr>
              <a:t>So why use USWDS? [read slide]….</a:t>
            </a:r>
            <a:endParaRPr sz="1400">
              <a:latin typeface="Public Sans"/>
              <a:ea typeface="Public Sans"/>
              <a:cs typeface="Public Sans"/>
              <a:sym typeface="Public Sans"/>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6" name="Google Shape;486;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sz="1400">
                <a:latin typeface="Public Sans"/>
                <a:ea typeface="Public Sans"/>
                <a:cs typeface="Public Sans"/>
                <a:sym typeface="Public Sans"/>
              </a:rPr>
              <a:t>This is not just about why to use the design system, it’s a statement of what we value. What we care about. What we’ll continuously work to strengthen improve…</a:t>
            </a:r>
            <a:endParaRPr sz="1400">
              <a:latin typeface="Public Sans"/>
              <a:ea typeface="Public Sans"/>
              <a:cs typeface="Public Sans"/>
              <a:sym typeface="Public Sans"/>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9" name="Google Shape;499;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sz="1400">
                <a:latin typeface="Public Sans"/>
                <a:ea typeface="Public Sans"/>
                <a:cs typeface="Public Sans"/>
                <a:sym typeface="Public Sans"/>
              </a:rPr>
              <a:t>When we talk about why to use USWDS, it’s another way of saying “This is what we’re always working to demonstrate, in everything we do.”</a:t>
            </a:r>
            <a:endParaRPr/>
          </a:p>
          <a:p>
            <a:pPr marL="158750" lvl="0" indent="0" algn="l" rtl="0">
              <a:lnSpc>
                <a:spcPct val="100000"/>
              </a:lnSpc>
              <a:spcBef>
                <a:spcPts val="0"/>
              </a:spcBef>
              <a:spcAft>
                <a:spcPts val="0"/>
              </a:spcAft>
              <a:buSzPts val="1100"/>
              <a:buNone/>
            </a:pPr>
            <a:r>
              <a:rPr lang="en-US" sz="1400">
                <a:latin typeface="Public Sans"/>
                <a:ea typeface="Public Sans"/>
                <a:cs typeface="Public Sans"/>
                <a:sym typeface="Public Sans"/>
              </a:rPr>
              <a:t>And you will hold us to this standard.</a:t>
            </a:r>
            <a:endParaRPr sz="1400">
              <a:latin typeface="Public Sans"/>
              <a:ea typeface="Public Sans"/>
              <a:cs typeface="Public Sans"/>
              <a:sym typeface="Public Sans"/>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2" name="Google Shape;512;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8" name="Google Shape;518;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4" name="Google Shape;524;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sz="140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0" name="Google Shape;530;p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2" name="Google Shape;542;p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40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9" name="Google Shape;549;p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100" b="0" i="0" u="none" strike="noStrike" cap="none">
                <a:solidFill>
                  <a:srgbClr val="000000"/>
                </a:solidFill>
                <a:latin typeface="Arial"/>
                <a:ea typeface="Arial"/>
                <a:cs typeface="Arial"/>
                <a:sym typeface="Arial"/>
              </a:rPr>
              <a:t>Slide 40. Now there may be time for a bit of Q&amp;A. I'll open to floor to Ammie to ask any questions she's taken from the chat. And if you have a question, please add it to the chat now.</a:t>
            </a:r>
            <a:endParaRPr sz="140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6" name="Google Shape;556;p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sz="1100" b="0" i="0" u="none" strike="noStrike" cap="none">
                <a:solidFill>
                  <a:srgbClr val="000000"/>
                </a:solidFill>
                <a:latin typeface="Arial"/>
                <a:ea typeface="Arial"/>
                <a:cs typeface="Arial"/>
                <a:sym typeface="Arial"/>
              </a:rPr>
              <a:t>Slide 41. DESCRIPTION TK</a:t>
            </a:r>
            <a:br>
              <a:rPr lang="en-US" sz="1100" b="0" i="0" u="none" strike="noStrike" cap="none">
                <a:solidFill>
                  <a:srgbClr val="000000"/>
                </a:solidFill>
                <a:latin typeface="Arial"/>
                <a:ea typeface="Arial"/>
                <a:cs typeface="Arial"/>
                <a:sym typeface="Arial"/>
              </a:rPr>
            </a:br>
            <a:br>
              <a:rPr lang="en-US" sz="1100" b="0" i="0" u="none" strike="noStrike" cap="none">
                <a:solidFill>
                  <a:srgbClr val="000000"/>
                </a:solidFill>
                <a:latin typeface="Arial"/>
                <a:ea typeface="Arial"/>
                <a:cs typeface="Arial"/>
                <a:sym typeface="Arial"/>
              </a:rPr>
            </a:br>
            <a:r>
              <a:rPr lang="en-US" sz="1100" b="0" i="1" u="none" strike="noStrike" cap="none">
                <a:solidFill>
                  <a:srgbClr val="000000"/>
                </a:solidFill>
                <a:latin typeface="Arial"/>
                <a:ea typeface="Arial"/>
                <a:cs typeface="Arial"/>
                <a:sym typeface="Arial"/>
              </a:rPr>
              <a:t>And</a:t>
            </a:r>
            <a:r>
              <a:rPr lang="en-US" sz="1100" b="0" i="0" u="none" strike="noStrike" cap="none">
                <a:solidFill>
                  <a:srgbClr val="000000"/>
                </a:solidFill>
                <a:latin typeface="Arial"/>
                <a:ea typeface="Arial"/>
                <a:cs typeface="Arial"/>
                <a:sym typeface="Arial"/>
              </a:rPr>
              <a:t>, as always, I encourage you to join our community in the #uswds-public Slack channel so you can follow our progress, get answers, and contribute to the discussion. </a:t>
            </a:r>
            <a:br>
              <a:rPr lang="en-US" sz="1100" b="0" i="0" u="none" strike="noStrike" cap="none">
                <a:solidFill>
                  <a:srgbClr val="000000"/>
                </a:solidFill>
                <a:latin typeface="Arial"/>
                <a:ea typeface="Arial"/>
                <a:cs typeface="Arial"/>
                <a:sym typeface="Arial"/>
              </a:rPr>
            </a:br>
            <a:br>
              <a:rPr lang="en-US" sz="1100" b="0" i="0" u="none" strike="noStrike" cap="none">
                <a:solidFill>
                  <a:srgbClr val="000000"/>
                </a:solidFill>
                <a:latin typeface="Arial"/>
                <a:ea typeface="Arial"/>
                <a:cs typeface="Arial"/>
                <a:sym typeface="Arial"/>
              </a:rPr>
            </a:br>
            <a:r>
              <a:rPr lang="en-US" sz="1100" b="0" i="0" u="none" strike="noStrike" cap="none">
                <a:solidFill>
                  <a:srgbClr val="000000"/>
                </a:solidFill>
                <a:latin typeface="Arial"/>
                <a:ea typeface="Arial"/>
                <a:cs typeface="Arial"/>
                <a:sym typeface="Arial"/>
              </a:rPr>
              <a:t>Follow us on Github, check out our website, and visit </a:t>
            </a:r>
            <a:r>
              <a:rPr lang="en-US" sz="11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designsystem.digital.gov/about/community</a:t>
            </a:r>
            <a:r>
              <a:rPr lang="en-US" sz="1100" b="0" i="0" u="none" strike="noStrike" cap="none">
                <a:solidFill>
                  <a:srgbClr val="000000"/>
                </a:solidFill>
                <a:latin typeface="Arial"/>
                <a:ea typeface="Arial"/>
                <a:cs typeface="Arial"/>
                <a:sym typeface="Arial"/>
              </a:rPr>
              <a:t> to join us and your colleagues across government who are using USWDS.</a:t>
            </a:r>
            <a:br>
              <a:rPr lang="en-US" sz="1100" b="0" i="0" u="none" strike="noStrike" cap="none">
                <a:solidFill>
                  <a:srgbClr val="000000"/>
                </a:solidFill>
                <a:latin typeface="Arial"/>
                <a:ea typeface="Arial"/>
                <a:cs typeface="Arial"/>
                <a:sym typeface="Arial"/>
              </a:rPr>
            </a:br>
            <a:br>
              <a:rPr lang="en-US" sz="1100" b="0" i="0" u="none" strike="noStrike" cap="none">
                <a:solidFill>
                  <a:srgbClr val="000000"/>
                </a:solidFill>
                <a:latin typeface="Arial"/>
                <a:ea typeface="Arial"/>
                <a:cs typeface="Arial"/>
                <a:sym typeface="Arial"/>
              </a:rPr>
            </a:br>
            <a:r>
              <a:rPr lang="en-US" sz="1100" b="0" i="0" u="none" strike="noStrike" cap="none">
                <a:solidFill>
                  <a:srgbClr val="000000"/>
                </a:solidFill>
                <a:latin typeface="Arial"/>
                <a:ea typeface="Arial"/>
                <a:cs typeface="Arial"/>
                <a:sym typeface="Arial"/>
              </a:rPr>
              <a:t>Thank you, and see you next month!</a:t>
            </a:r>
            <a:endParaRPr sz="1400">
              <a:latin typeface="Public Sans"/>
              <a:ea typeface="Public Sans"/>
              <a:cs typeface="Public Sans"/>
              <a:sym typeface="Public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tx">
  <p:cSld name="TITLE_AND_BODY">
    <p:bg>
      <p:bgPr>
        <a:solidFill>
          <a:srgbClr val="212121"/>
        </a:solidFill>
        <a:effectLst/>
      </p:bgPr>
    </p:bg>
    <p:spTree>
      <p:nvGrpSpPr>
        <p:cNvPr id="1" name="Shape 9"/>
        <p:cNvGrpSpPr/>
        <p:nvPr/>
      </p:nvGrpSpPr>
      <p:grpSpPr>
        <a:xfrm>
          <a:off x="0" y="0"/>
          <a:ext cx="0" cy="0"/>
          <a:chOff x="0" y="0"/>
          <a:chExt cx="0" cy="0"/>
        </a:xfrm>
      </p:grpSpPr>
      <p:sp>
        <p:nvSpPr>
          <p:cNvPr id="10" name="Google Shape;10;p7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1"/>
        <p:cNvGrpSpPr/>
        <p:nvPr/>
      </p:nvGrpSpPr>
      <p:grpSpPr>
        <a:xfrm>
          <a:off x="0" y="0"/>
          <a:ext cx="0" cy="0"/>
          <a:chOff x="0" y="0"/>
          <a:chExt cx="0" cy="0"/>
        </a:xfrm>
      </p:grpSpPr>
      <p:pic>
        <p:nvPicPr>
          <p:cNvPr id="52" name="Google Shape;52;p86" descr="Unisted States Census Bureau"/>
          <p:cNvPicPr preferRelativeResize="0"/>
          <p:nvPr/>
        </p:nvPicPr>
        <p:blipFill rotWithShape="1">
          <a:blip r:embed="rId2">
            <a:alphaModFix/>
          </a:blip>
          <a:srcRect/>
          <a:stretch/>
        </p:blipFill>
        <p:spPr>
          <a:xfrm>
            <a:off x="6274617" y="2218618"/>
            <a:ext cx="1343024" cy="876300"/>
          </a:xfrm>
          <a:prstGeom prst="rect">
            <a:avLst/>
          </a:prstGeom>
          <a:noFill/>
          <a:ln>
            <a:noFill/>
          </a:ln>
        </p:spPr>
      </p:pic>
      <p:sp>
        <p:nvSpPr>
          <p:cNvPr id="53" name="Google Shape;53;p86"/>
          <p:cNvSpPr txBox="1">
            <a:spLocks noGrp="1"/>
          </p:cNvSpPr>
          <p:nvPr>
            <p:ph type="title"/>
          </p:nvPr>
        </p:nvSpPr>
        <p:spPr>
          <a:xfrm>
            <a:off x="400050" y="301837"/>
            <a:ext cx="7543800" cy="9942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86"/>
          <p:cNvSpPr txBox="1">
            <a:spLocks noGrp="1"/>
          </p:cNvSpPr>
          <p:nvPr>
            <p:ph type="body" idx="1"/>
          </p:nvPr>
        </p:nvSpPr>
        <p:spPr>
          <a:xfrm>
            <a:off x="400050" y="1418518"/>
            <a:ext cx="7543800" cy="8001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400"/>
              </a:spcBef>
              <a:spcAft>
                <a:spcPts val="0"/>
              </a:spcAft>
              <a:buClr>
                <a:schemeClr val="lt1"/>
              </a:buClr>
              <a:buSzPts val="1800"/>
              <a:buFont typeface="Arial"/>
              <a:buNone/>
              <a:defRPr sz="1800" b="1" i="1" u="none" strike="noStrike" cap="none">
                <a:solidFill>
                  <a:schemeClr val="lt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55" name="Google Shape;55;p86"/>
          <p:cNvSpPr txBox="1">
            <a:spLocks noGrp="1"/>
          </p:cNvSpPr>
          <p:nvPr>
            <p:ph type="body" idx="2"/>
          </p:nvPr>
        </p:nvSpPr>
        <p:spPr>
          <a:xfrm>
            <a:off x="400050" y="2343150"/>
            <a:ext cx="4283700" cy="6858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50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pic>
        <p:nvPicPr>
          <p:cNvPr id="56" name="Google Shape;56;p86" descr="GSA Starmark logo"/>
          <p:cNvPicPr preferRelativeResize="0"/>
          <p:nvPr/>
        </p:nvPicPr>
        <p:blipFill rotWithShape="1">
          <a:blip r:embed="rId3">
            <a:alphaModFix/>
          </a:blip>
          <a:srcRect/>
          <a:stretch/>
        </p:blipFill>
        <p:spPr>
          <a:xfrm>
            <a:off x="5349240" y="2311146"/>
            <a:ext cx="704850" cy="704850"/>
          </a:xfrm>
          <a:prstGeom prst="rect">
            <a:avLst/>
          </a:prstGeom>
          <a:noFill/>
          <a:ln>
            <a:noFill/>
          </a:ln>
        </p:spPr>
      </p:pic>
      <p:pic>
        <p:nvPicPr>
          <p:cNvPr id="57" name="Google Shape;57;p86" descr="Seal of the CIO Council"/>
          <p:cNvPicPr preferRelativeResize="0"/>
          <p:nvPr/>
        </p:nvPicPr>
        <p:blipFill rotWithShape="1">
          <a:blip r:embed="rId4">
            <a:alphaModFix/>
          </a:blip>
          <a:srcRect/>
          <a:stretch/>
        </p:blipFill>
        <p:spPr>
          <a:xfrm>
            <a:off x="7842083" y="2228850"/>
            <a:ext cx="866775" cy="866775"/>
          </a:xfrm>
          <a:prstGeom prst="rect">
            <a:avLst/>
          </a:prstGeom>
          <a:noFill/>
          <a:ln>
            <a:noFill/>
          </a:ln>
        </p:spPr>
      </p:pic>
      <p:sp>
        <p:nvSpPr>
          <p:cNvPr id="58" name="Google Shape;58;p86"/>
          <p:cNvSpPr txBox="1">
            <a:spLocks noGrp="1"/>
          </p:cNvSpPr>
          <p:nvPr>
            <p:ph type="body" idx="3"/>
          </p:nvPr>
        </p:nvSpPr>
        <p:spPr>
          <a:xfrm>
            <a:off x="400050" y="4586519"/>
            <a:ext cx="8286600" cy="4002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400"/>
              </a:spcBef>
              <a:spcAft>
                <a:spcPts val="0"/>
              </a:spcAft>
              <a:buClr>
                <a:srgbClr val="006197"/>
              </a:buClr>
              <a:buSzPts val="1800"/>
              <a:buFont typeface="Arial"/>
              <a:buNone/>
              <a:defRPr sz="1800" b="1" i="1" u="none" strike="noStrike" cap="none">
                <a:solidFill>
                  <a:srgbClr val="006197"/>
                </a:solidFill>
                <a:latin typeface="Arial"/>
                <a:ea typeface="Arial"/>
                <a:cs typeface="Arial"/>
                <a:sym typeface="Arial"/>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59" name="Google Shape;59;p86"/>
          <p:cNvSpPr txBox="1">
            <a:spLocks noGrp="1"/>
          </p:cNvSpPr>
          <p:nvPr>
            <p:ph type="body" idx="4"/>
          </p:nvPr>
        </p:nvSpPr>
        <p:spPr>
          <a:xfrm>
            <a:off x="400050" y="3643302"/>
            <a:ext cx="8286600" cy="9318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700"/>
              </a:spcBef>
              <a:spcAft>
                <a:spcPts val="0"/>
              </a:spcAft>
              <a:buClr>
                <a:srgbClr val="006197"/>
              </a:buClr>
              <a:buSzPts val="3300"/>
              <a:buFont typeface="Arial"/>
              <a:buNone/>
              <a:defRPr sz="3300" b="1" i="0" u="none" strike="noStrike" cap="none">
                <a:solidFill>
                  <a:srgbClr val="006197"/>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No Logos">
  <p:cSld name="Title Slide No Logos">
    <p:spTree>
      <p:nvGrpSpPr>
        <p:cNvPr id="1" name="Shape 60"/>
        <p:cNvGrpSpPr/>
        <p:nvPr/>
      </p:nvGrpSpPr>
      <p:grpSpPr>
        <a:xfrm>
          <a:off x="0" y="0"/>
          <a:ext cx="0" cy="0"/>
          <a:chOff x="0" y="0"/>
          <a:chExt cx="0" cy="0"/>
        </a:xfrm>
      </p:grpSpPr>
      <p:sp>
        <p:nvSpPr>
          <p:cNvPr id="61" name="Google Shape;61;p87"/>
          <p:cNvSpPr txBox="1">
            <a:spLocks noGrp="1"/>
          </p:cNvSpPr>
          <p:nvPr>
            <p:ph type="title"/>
          </p:nvPr>
        </p:nvSpPr>
        <p:spPr>
          <a:xfrm>
            <a:off x="400050" y="301837"/>
            <a:ext cx="7543800" cy="9942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 name="Google Shape;62;p87"/>
          <p:cNvSpPr txBox="1">
            <a:spLocks noGrp="1"/>
          </p:cNvSpPr>
          <p:nvPr>
            <p:ph type="body" idx="1"/>
          </p:nvPr>
        </p:nvSpPr>
        <p:spPr>
          <a:xfrm>
            <a:off x="400050" y="1418518"/>
            <a:ext cx="7543800" cy="8001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400"/>
              </a:spcBef>
              <a:spcAft>
                <a:spcPts val="0"/>
              </a:spcAft>
              <a:buClr>
                <a:schemeClr val="lt1"/>
              </a:buClr>
              <a:buSzPts val="1800"/>
              <a:buFont typeface="Arial"/>
              <a:buNone/>
              <a:defRPr sz="1800" b="1" i="1" u="none" strike="noStrike" cap="none">
                <a:solidFill>
                  <a:schemeClr val="lt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3" name="Google Shape;63;p87"/>
          <p:cNvSpPr txBox="1">
            <a:spLocks noGrp="1"/>
          </p:cNvSpPr>
          <p:nvPr>
            <p:ph type="body" idx="2"/>
          </p:nvPr>
        </p:nvSpPr>
        <p:spPr>
          <a:xfrm>
            <a:off x="400050" y="2343150"/>
            <a:ext cx="4283700" cy="6858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50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4" name="Google Shape;64;p87"/>
          <p:cNvSpPr txBox="1">
            <a:spLocks noGrp="1"/>
          </p:cNvSpPr>
          <p:nvPr>
            <p:ph type="body" idx="3"/>
          </p:nvPr>
        </p:nvSpPr>
        <p:spPr>
          <a:xfrm>
            <a:off x="400050" y="4586519"/>
            <a:ext cx="8286600" cy="4002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400"/>
              </a:spcBef>
              <a:spcAft>
                <a:spcPts val="0"/>
              </a:spcAft>
              <a:buClr>
                <a:srgbClr val="006197"/>
              </a:buClr>
              <a:buSzPts val="1800"/>
              <a:buFont typeface="Arial"/>
              <a:buNone/>
              <a:defRPr sz="1800" b="1" i="1" u="none" strike="noStrike" cap="none">
                <a:solidFill>
                  <a:srgbClr val="006197"/>
                </a:solidFill>
                <a:latin typeface="Arial"/>
                <a:ea typeface="Arial"/>
                <a:cs typeface="Arial"/>
                <a:sym typeface="Arial"/>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5" name="Google Shape;65;p87"/>
          <p:cNvSpPr txBox="1">
            <a:spLocks noGrp="1"/>
          </p:cNvSpPr>
          <p:nvPr>
            <p:ph type="body" idx="4"/>
          </p:nvPr>
        </p:nvSpPr>
        <p:spPr>
          <a:xfrm>
            <a:off x="400050" y="3643302"/>
            <a:ext cx="8286600" cy="9318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700"/>
              </a:spcBef>
              <a:spcAft>
                <a:spcPts val="0"/>
              </a:spcAft>
              <a:buClr>
                <a:srgbClr val="006197"/>
              </a:buClr>
              <a:buSzPts val="3300"/>
              <a:buFont typeface="Arial"/>
              <a:buNone/>
              <a:defRPr sz="3300" b="1" i="0" u="none" strike="noStrike" cap="none">
                <a:solidFill>
                  <a:srgbClr val="006197"/>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type="twoColTx">
  <p:cSld name="TITLE_AND_TWO_COLUMNS">
    <p:spTree>
      <p:nvGrpSpPr>
        <p:cNvPr id="1" name="Shape 11"/>
        <p:cNvGrpSpPr/>
        <p:nvPr/>
      </p:nvGrpSpPr>
      <p:grpSpPr>
        <a:xfrm>
          <a:off x="0" y="0"/>
          <a:ext cx="0" cy="0"/>
          <a:chOff x="0" y="0"/>
          <a:chExt cx="0" cy="0"/>
        </a:xfrm>
      </p:grpSpPr>
      <p:sp>
        <p:nvSpPr>
          <p:cNvPr id="12" name="Google Shape;12;p77"/>
          <p:cNvSpPr txBox="1">
            <a:spLocks noGrp="1"/>
          </p:cNvSpPr>
          <p:nvPr>
            <p:ph type="title"/>
          </p:nvPr>
        </p:nvSpPr>
        <p:spPr>
          <a:xfrm>
            <a:off x="5572050" y="124100"/>
            <a:ext cx="3449100" cy="44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77"/>
          <p:cNvSpPr txBox="1">
            <a:spLocks noGrp="1"/>
          </p:cNvSpPr>
          <p:nvPr>
            <p:ph type="body" idx="1"/>
          </p:nvPr>
        </p:nvSpPr>
        <p:spPr>
          <a:xfrm>
            <a:off x="5572050" y="570085"/>
            <a:ext cx="3449100" cy="44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14" name="Google Shape;14;p7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12121"/>
        </a:solidFill>
        <a:effectLst/>
      </p:bgPr>
    </p:bg>
    <p:spTree>
      <p:nvGrpSpPr>
        <p:cNvPr id="1" name="Shape 15"/>
        <p:cNvGrpSpPr/>
        <p:nvPr/>
      </p:nvGrpSpPr>
      <p:grpSpPr>
        <a:xfrm>
          <a:off x="0" y="0"/>
          <a:ext cx="0" cy="0"/>
          <a:chOff x="0" y="0"/>
          <a:chExt cx="0" cy="0"/>
        </a:xfrm>
      </p:grpSpPr>
      <p:sp>
        <p:nvSpPr>
          <p:cNvPr id="16" name="Google Shape;16;p7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7" name="Google Shape;17;p78"/>
          <p:cNvPicPr preferRelativeResize="0"/>
          <p:nvPr/>
        </p:nvPicPr>
        <p:blipFill rotWithShape="1">
          <a:blip r:embed="rId2">
            <a:alphaModFix/>
          </a:blip>
          <a:srcRect/>
          <a:stretch/>
        </p:blipFill>
        <p:spPr>
          <a:xfrm>
            <a:off x="3547725" y="1006850"/>
            <a:ext cx="2048550" cy="2048550"/>
          </a:xfrm>
          <a:prstGeom prst="rect">
            <a:avLst/>
          </a:prstGeom>
          <a:noFill/>
          <a:ln>
            <a:noFill/>
          </a:ln>
        </p:spPr>
      </p:pic>
      <p:pic>
        <p:nvPicPr>
          <p:cNvPr id="18" name="Google Shape;18;p78"/>
          <p:cNvPicPr preferRelativeResize="0"/>
          <p:nvPr/>
        </p:nvPicPr>
        <p:blipFill rotWithShape="1">
          <a:blip r:embed="rId3">
            <a:alphaModFix/>
          </a:blip>
          <a:srcRect/>
          <a:stretch/>
        </p:blipFill>
        <p:spPr>
          <a:xfrm>
            <a:off x="8276044" y="4291275"/>
            <a:ext cx="695492" cy="687650"/>
          </a:xfrm>
          <a:prstGeom prst="rect">
            <a:avLst/>
          </a:prstGeom>
          <a:noFill/>
          <a:ln>
            <a:noFill/>
          </a:ln>
        </p:spPr>
      </p:pic>
      <p:sp>
        <p:nvSpPr>
          <p:cNvPr id="19" name="Google Shape;19;p78"/>
          <p:cNvSpPr txBox="1">
            <a:spLocks noGrp="1"/>
          </p:cNvSpPr>
          <p:nvPr>
            <p:ph type="title"/>
          </p:nvPr>
        </p:nvSpPr>
        <p:spPr>
          <a:xfrm>
            <a:off x="0" y="3083876"/>
            <a:ext cx="9144000" cy="8013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2800"/>
              <a:buNone/>
              <a:defRPr sz="4400" b="1">
                <a:solidFill>
                  <a:srgbClr val="FFFFFF"/>
                </a:solidFill>
                <a:latin typeface="Public Sans"/>
                <a:ea typeface="Public Sans"/>
                <a:cs typeface="Public Sans"/>
                <a:sym typeface="Public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78"/>
          <p:cNvSpPr txBox="1">
            <a:spLocks noGrp="1"/>
          </p:cNvSpPr>
          <p:nvPr>
            <p:ph type="subTitle" idx="1"/>
          </p:nvPr>
        </p:nvSpPr>
        <p:spPr>
          <a:xfrm>
            <a:off x="906750" y="3776810"/>
            <a:ext cx="7330500" cy="630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Clr>
                <a:srgbClr val="FFBE2E"/>
              </a:buClr>
              <a:buSzPts val="2400"/>
              <a:buFont typeface="Public Sans"/>
              <a:buNone/>
              <a:defRPr sz="2400">
                <a:solidFill>
                  <a:srgbClr val="FFBE2E"/>
                </a:solidFill>
                <a:latin typeface="Public Sans"/>
                <a:ea typeface="Public Sans"/>
                <a:cs typeface="Public Sans"/>
                <a:sym typeface="Public Sans"/>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21" name="Google Shape;21;p78"/>
          <p:cNvSpPr txBox="1">
            <a:spLocks noGrp="1"/>
          </p:cNvSpPr>
          <p:nvPr>
            <p:ph type="body" idx="2"/>
          </p:nvPr>
        </p:nvSpPr>
        <p:spPr>
          <a:xfrm>
            <a:off x="190875" y="4180975"/>
            <a:ext cx="8380500" cy="393600"/>
          </a:xfrm>
          <a:prstGeom prst="rect">
            <a:avLst/>
          </a:prstGeom>
          <a:noFill/>
          <a:ln>
            <a:noFill/>
          </a:ln>
        </p:spPr>
        <p:txBody>
          <a:bodyPr spcFirstLastPara="1" wrap="square" lIns="91425" tIns="91425" rIns="91425" bIns="91425" anchor="t" anchorCtr="0">
            <a:noAutofit/>
          </a:bodyPr>
          <a:lstStyle>
            <a:lvl1pPr marL="457200" lvl="0" indent="-317500" algn="ctr">
              <a:lnSpc>
                <a:spcPct val="115000"/>
              </a:lnSpc>
              <a:spcBef>
                <a:spcPts val="0"/>
              </a:spcBef>
              <a:spcAft>
                <a:spcPts val="0"/>
              </a:spcAft>
              <a:buClr>
                <a:srgbClr val="FFFFFF"/>
              </a:buClr>
              <a:buSzPts val="1400"/>
              <a:buFont typeface="Public Sans"/>
              <a:buChar char="●"/>
              <a:defRPr sz="1400">
                <a:solidFill>
                  <a:srgbClr val="FFFFFF"/>
                </a:solidFill>
                <a:latin typeface="Public Sans"/>
                <a:ea typeface="Public Sans"/>
                <a:cs typeface="Public Sans"/>
                <a:sym typeface="Public Sans"/>
              </a:defRPr>
            </a:lvl1pPr>
            <a:lvl2pPr marL="914400" lvl="1"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2pPr>
            <a:lvl3pPr marL="1371600" lvl="2"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3pPr>
            <a:lvl4pPr marL="1828800" lvl="3"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4pPr>
            <a:lvl5pPr marL="2286000" lvl="4"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5pPr>
            <a:lvl6pPr marL="2743200" lvl="5"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6pPr>
            <a:lvl7pPr marL="3200400" lvl="6"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7pPr>
            <a:lvl8pPr marL="3657600" lvl="7"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8pPr>
            <a:lvl9pPr marL="4114800" lvl="8" indent="-317500" algn="ctr">
              <a:lnSpc>
                <a:spcPct val="115000"/>
              </a:lnSpc>
              <a:spcBef>
                <a:spcPts val="1600"/>
              </a:spcBef>
              <a:spcAft>
                <a:spcPts val="1600"/>
              </a:spcAft>
              <a:buClr>
                <a:srgbClr val="FFFFFF"/>
              </a:buClr>
              <a:buSzPts val="1400"/>
              <a:buFont typeface="Public Sans"/>
              <a:buChar char="■"/>
              <a:defRPr>
                <a:solidFill>
                  <a:srgbClr val="FFFFFF"/>
                </a:solidFill>
                <a:latin typeface="Public Sans"/>
                <a:ea typeface="Public Sans"/>
                <a:cs typeface="Public Sans"/>
                <a:sym typeface="Public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
        <p:cNvGrpSpPr/>
        <p:nvPr/>
      </p:nvGrpSpPr>
      <p:grpSpPr>
        <a:xfrm>
          <a:off x="0" y="0"/>
          <a:ext cx="0" cy="0"/>
          <a:chOff x="0" y="0"/>
          <a:chExt cx="0" cy="0"/>
        </a:xfrm>
      </p:grpSpPr>
      <p:sp>
        <p:nvSpPr>
          <p:cNvPr id="23" name="Google Shape;23;p7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4" name="Google Shape;24;p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
        <p:cNvGrpSpPr/>
        <p:nvPr/>
      </p:nvGrpSpPr>
      <p:grpSpPr>
        <a:xfrm>
          <a:off x="0" y="0"/>
          <a:ext cx="0" cy="0"/>
          <a:chOff x="0" y="0"/>
          <a:chExt cx="0" cy="0"/>
        </a:xfrm>
      </p:grpSpPr>
      <p:sp>
        <p:nvSpPr>
          <p:cNvPr id="26" name="Google Shape;26;p8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8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8" name="Google Shape;28;p8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9" name="Google Shape;29;p8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0" name="Google Shape;30;p8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1"/>
        <p:cNvGrpSpPr/>
        <p:nvPr/>
      </p:nvGrpSpPr>
      <p:grpSpPr>
        <a:xfrm>
          <a:off x="0" y="0"/>
          <a:ext cx="0" cy="0"/>
          <a:chOff x="0" y="0"/>
          <a:chExt cx="0" cy="0"/>
        </a:xfrm>
      </p:grpSpPr>
      <p:sp>
        <p:nvSpPr>
          <p:cNvPr id="32" name="Google Shape;32;p8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33" name="Google Shape;33;p8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8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6" name="Google Shape;36;p8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37" name="Google Shape;37;p8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
        <p:nvSpPr>
          <p:cNvPr id="39" name="Google Shape;39;p8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TS Slide Layout (KB)">
  <p:cSld name="TITLE_2">
    <p:spTree>
      <p:nvGrpSpPr>
        <p:cNvPr id="1" name="Shape 40"/>
        <p:cNvGrpSpPr/>
        <p:nvPr/>
      </p:nvGrpSpPr>
      <p:grpSpPr>
        <a:xfrm>
          <a:off x="0" y="0"/>
          <a:ext cx="0" cy="0"/>
          <a:chOff x="0" y="0"/>
          <a:chExt cx="0" cy="0"/>
        </a:xfrm>
      </p:grpSpPr>
      <p:sp>
        <p:nvSpPr>
          <p:cNvPr id="41" name="Google Shape;41;p8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2" name="Google Shape;42;p8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1600"/>
              </a:spcBef>
              <a:spcAft>
                <a:spcPts val="0"/>
              </a:spcAft>
              <a:buClr>
                <a:schemeClr val="dk1"/>
              </a:buClr>
              <a:buSzPts val="1500"/>
              <a:buNone/>
              <a:defRPr sz="1500"/>
            </a:lvl2pPr>
            <a:lvl3pPr lvl="2" algn="ctr">
              <a:lnSpc>
                <a:spcPct val="90000"/>
              </a:lnSpc>
              <a:spcBef>
                <a:spcPts val="1600"/>
              </a:spcBef>
              <a:spcAft>
                <a:spcPts val="0"/>
              </a:spcAft>
              <a:buClr>
                <a:schemeClr val="dk1"/>
              </a:buClr>
              <a:buSzPts val="1400"/>
              <a:buNone/>
              <a:defRPr sz="1400"/>
            </a:lvl3pPr>
            <a:lvl4pPr lvl="3" algn="ctr">
              <a:lnSpc>
                <a:spcPct val="90000"/>
              </a:lnSpc>
              <a:spcBef>
                <a:spcPts val="1600"/>
              </a:spcBef>
              <a:spcAft>
                <a:spcPts val="0"/>
              </a:spcAft>
              <a:buClr>
                <a:schemeClr val="dk1"/>
              </a:buClr>
              <a:buSzPts val="1200"/>
              <a:buNone/>
              <a:defRPr sz="1200"/>
            </a:lvl4pPr>
            <a:lvl5pPr lvl="4" algn="ctr">
              <a:lnSpc>
                <a:spcPct val="90000"/>
              </a:lnSpc>
              <a:spcBef>
                <a:spcPts val="1600"/>
              </a:spcBef>
              <a:spcAft>
                <a:spcPts val="0"/>
              </a:spcAft>
              <a:buClr>
                <a:schemeClr val="dk1"/>
              </a:buClr>
              <a:buSzPts val="1200"/>
              <a:buNone/>
              <a:defRPr sz="1200"/>
            </a:lvl5pPr>
            <a:lvl6pPr lvl="5" algn="ctr">
              <a:lnSpc>
                <a:spcPct val="90000"/>
              </a:lnSpc>
              <a:spcBef>
                <a:spcPts val="1600"/>
              </a:spcBef>
              <a:spcAft>
                <a:spcPts val="0"/>
              </a:spcAft>
              <a:buClr>
                <a:schemeClr val="dk1"/>
              </a:buClr>
              <a:buSzPts val="1200"/>
              <a:buNone/>
              <a:defRPr sz="1200"/>
            </a:lvl6pPr>
            <a:lvl7pPr lvl="6" algn="ctr">
              <a:lnSpc>
                <a:spcPct val="90000"/>
              </a:lnSpc>
              <a:spcBef>
                <a:spcPts val="1600"/>
              </a:spcBef>
              <a:spcAft>
                <a:spcPts val="0"/>
              </a:spcAft>
              <a:buClr>
                <a:schemeClr val="dk1"/>
              </a:buClr>
              <a:buSzPts val="1200"/>
              <a:buNone/>
              <a:defRPr sz="1200"/>
            </a:lvl7pPr>
            <a:lvl8pPr lvl="7" algn="ctr">
              <a:lnSpc>
                <a:spcPct val="90000"/>
              </a:lnSpc>
              <a:spcBef>
                <a:spcPts val="1600"/>
              </a:spcBef>
              <a:spcAft>
                <a:spcPts val="0"/>
              </a:spcAft>
              <a:buClr>
                <a:schemeClr val="dk1"/>
              </a:buClr>
              <a:buSzPts val="1200"/>
              <a:buNone/>
              <a:defRPr sz="1200"/>
            </a:lvl8pPr>
            <a:lvl9pPr lvl="8" algn="ctr">
              <a:lnSpc>
                <a:spcPct val="90000"/>
              </a:lnSpc>
              <a:spcBef>
                <a:spcPts val="1600"/>
              </a:spcBef>
              <a:spcAft>
                <a:spcPts val="1600"/>
              </a:spcAft>
              <a:buClr>
                <a:schemeClr val="dk1"/>
              </a:buClr>
              <a:buSzPts val="1200"/>
              <a:buNone/>
              <a:defRPr sz="1200"/>
            </a:lvl9pPr>
          </a:lstStyle>
          <a:p>
            <a:endParaRPr/>
          </a:p>
        </p:txBody>
      </p:sp>
      <p:sp>
        <p:nvSpPr>
          <p:cNvPr id="43" name="Google Shape;43;p8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p8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 name="Google Shape;45;p8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212121"/>
        </a:solidFill>
        <a:effectLst/>
      </p:bgPr>
    </p:bg>
    <p:spTree>
      <p:nvGrpSpPr>
        <p:cNvPr id="1" name="Shape 5"/>
        <p:cNvGrpSpPr/>
        <p:nvPr/>
      </p:nvGrpSpPr>
      <p:grpSpPr>
        <a:xfrm>
          <a:off x="0" y="0"/>
          <a:ext cx="0" cy="0"/>
          <a:chOff x="0" y="0"/>
          <a:chExt cx="0" cy="0"/>
        </a:xfrm>
      </p:grpSpPr>
      <p:sp>
        <p:nvSpPr>
          <p:cNvPr id="6" name="Google Shape;6;p7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1pPr>
            <a:lvl2pPr marR="0" lvl="1"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2pPr>
            <a:lvl3pPr marR="0" lvl="2"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3pPr>
            <a:lvl4pPr marR="0" lvl="3"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4pPr>
            <a:lvl5pPr marR="0" lvl="4"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5pPr>
            <a:lvl6pPr marR="0" lvl="5"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6pPr>
            <a:lvl7pPr marR="0" lvl="6"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7pPr>
            <a:lvl8pPr marR="0" lvl="7"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8pPr>
            <a:lvl9pPr marR="0" lvl="8"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9pPr>
          </a:lstStyle>
          <a:p>
            <a:endParaRPr/>
          </a:p>
        </p:txBody>
      </p:sp>
      <p:sp>
        <p:nvSpPr>
          <p:cNvPr id="7" name="Google Shape;7;p7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FFFFFF"/>
              </a:buClr>
              <a:buSzPts val="1800"/>
              <a:buFont typeface="Public Sans"/>
              <a:buChar char="●"/>
              <a:defRPr sz="1800" b="0" i="0" u="none" strike="noStrike" cap="none">
                <a:solidFill>
                  <a:srgbClr val="FFFFFF"/>
                </a:solidFill>
                <a:latin typeface="Public Sans"/>
                <a:ea typeface="Public Sans"/>
                <a:cs typeface="Public Sans"/>
                <a:sym typeface="Public Sans"/>
              </a:defRPr>
            </a:lvl1pPr>
            <a:lvl2pPr marL="914400" marR="0" lvl="1"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2pPr>
            <a:lvl3pPr marL="1371600" marR="0" lvl="2"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3pPr>
            <a:lvl4pPr marL="1828800" marR="0" lvl="3"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4pPr>
            <a:lvl5pPr marL="2286000" marR="0" lvl="4"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5pPr>
            <a:lvl6pPr marL="2743200" marR="0" lvl="5"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6pPr>
            <a:lvl7pPr marL="3200400" marR="0" lvl="6"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7pPr>
            <a:lvl8pPr marL="3657600" marR="0" lvl="7"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8pPr>
            <a:lvl9pPr marL="4114800" marR="0" lvl="8" indent="-317500" algn="l" rtl="0">
              <a:lnSpc>
                <a:spcPct val="115000"/>
              </a:lnSpc>
              <a:spcBef>
                <a:spcPts val="1600"/>
              </a:spcBef>
              <a:spcAft>
                <a:spcPts val="160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9pPr>
          </a:lstStyle>
          <a:p>
            <a:endParaRPr/>
          </a:p>
        </p:txBody>
      </p:sp>
      <p:sp>
        <p:nvSpPr>
          <p:cNvPr id="8" name="Google Shape;8;p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
        <p:cNvGrpSpPr/>
        <p:nvPr/>
      </p:nvGrpSpPr>
      <p:grpSpPr>
        <a:xfrm>
          <a:off x="0" y="0"/>
          <a:ext cx="0" cy="0"/>
          <a:chOff x="0" y="0"/>
          <a:chExt cx="0" cy="0"/>
        </a:xfrm>
      </p:grpSpPr>
      <p:sp>
        <p:nvSpPr>
          <p:cNvPr id="47" name="Google Shape;47;p85"/>
          <p:cNvSpPr/>
          <p:nvPr/>
        </p:nvSpPr>
        <p:spPr>
          <a:xfrm>
            <a:off x="0" y="3429000"/>
            <a:ext cx="9144000" cy="159900"/>
          </a:xfrm>
          <a:prstGeom prst="rect">
            <a:avLst/>
          </a:prstGeom>
          <a:solidFill>
            <a:srgbClr val="BFBFB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8" name="Google Shape;48;p85"/>
          <p:cNvSpPr txBox="1"/>
          <p:nvPr/>
        </p:nvSpPr>
        <p:spPr>
          <a:xfrm>
            <a:off x="628650" y="273844"/>
            <a:ext cx="7886700" cy="994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lt1"/>
              </a:buClr>
              <a:buSzPts val="3400"/>
              <a:buFont typeface="Helvetica Neue"/>
              <a:buNone/>
            </a:pPr>
            <a:r>
              <a:rPr lang="en-US" sz="3400" b="1" i="0" u="none" strike="noStrike" cap="none">
                <a:solidFill>
                  <a:schemeClr val="lt1"/>
                </a:solidFill>
                <a:latin typeface="Helvetica Neue"/>
                <a:ea typeface="Helvetica Neue"/>
                <a:cs typeface="Helvetica Neue"/>
                <a:sym typeface="Helvetica Neue"/>
              </a:rPr>
              <a:t>Click to edit Master title style</a:t>
            </a:r>
            <a:endParaRPr sz="3400" b="1" i="0" u="none" strike="noStrike" cap="none">
              <a:solidFill>
                <a:schemeClr val="lt1"/>
              </a:solidFill>
              <a:latin typeface="Helvetica Neue"/>
              <a:ea typeface="Helvetica Neue"/>
              <a:cs typeface="Helvetica Neue"/>
              <a:sym typeface="Helvetica Neue"/>
            </a:endParaRPr>
          </a:p>
        </p:txBody>
      </p:sp>
      <p:sp>
        <p:nvSpPr>
          <p:cNvPr id="49" name="Google Shape;49;p85"/>
          <p:cNvSpPr txBox="1"/>
          <p:nvPr/>
        </p:nvSpPr>
        <p:spPr>
          <a:xfrm>
            <a:off x="628650" y="1314450"/>
            <a:ext cx="7886700" cy="800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lt1"/>
              </a:buClr>
              <a:buSzPts val="2300"/>
              <a:buFont typeface="Arial"/>
              <a:buNone/>
            </a:pPr>
            <a:r>
              <a:rPr lang="en-US" sz="2300" b="1" i="1" u="none" strike="noStrike" cap="none">
                <a:solidFill>
                  <a:schemeClr val="lt1"/>
                </a:solidFill>
                <a:latin typeface="Helvetica Neue"/>
                <a:ea typeface="Helvetica Neue"/>
                <a:cs typeface="Helvetica Neue"/>
                <a:sym typeface="Helvetica Neue"/>
              </a:rPr>
              <a:t>Click to edit Subtitle</a:t>
            </a:r>
            <a:endParaRPr sz="2300" b="1" i="1" u="none" strike="noStrike" cap="none">
              <a:solidFill>
                <a:schemeClr val="lt1"/>
              </a:solidFill>
              <a:latin typeface="Helvetica Neue"/>
              <a:ea typeface="Helvetica Neue"/>
              <a:cs typeface="Helvetica Neue"/>
              <a:sym typeface="Helvetica Neue"/>
            </a:endParaRPr>
          </a:p>
        </p:txBody>
      </p:sp>
      <p:pic>
        <p:nvPicPr>
          <p:cNvPr id="50" name="Google Shape;50;p85"/>
          <p:cNvPicPr preferRelativeResize="0"/>
          <p:nvPr/>
        </p:nvPicPr>
        <p:blipFill rotWithShape="1">
          <a:blip r:embed="rId4">
            <a:alphaModFix/>
          </a:blip>
          <a:srcRect/>
          <a:stretch/>
        </p:blipFill>
        <p:spPr>
          <a:xfrm>
            <a:off x="0" y="0"/>
            <a:ext cx="9143999" cy="3429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text"/>
          <p:cNvSpPr txBox="1">
            <a:spLocks noGrp="1"/>
          </p:cNvSpPr>
          <p:nvPr>
            <p:ph type="title" idx="4294967295"/>
          </p:nvPr>
        </p:nvSpPr>
        <p:spPr>
          <a:xfrm>
            <a:off x="499908" y="3346043"/>
            <a:ext cx="8144183" cy="1498200"/>
          </a:xfrm>
          <a:prstGeom prst="rect">
            <a:avLst/>
          </a:prstGeom>
          <a:noFill/>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2800"/>
              <a:buNone/>
            </a:pPr>
            <a:r>
              <a:rPr lang="en-US" sz="4000" b="1" dirty="0">
                <a:solidFill>
                  <a:schemeClr val="lt1"/>
                </a:solidFill>
              </a:rPr>
              <a:t>USWDS Monthly Call</a:t>
            </a:r>
            <a:endParaRPr sz="4000" b="1" dirty="0">
              <a:solidFill>
                <a:schemeClr val="lt1"/>
              </a:solidFill>
            </a:endParaRPr>
          </a:p>
          <a:p>
            <a:pPr marL="0" lvl="0" indent="0" algn="ctr" rtl="0">
              <a:lnSpc>
                <a:spcPct val="95000"/>
              </a:lnSpc>
              <a:spcBef>
                <a:spcPts val="0"/>
              </a:spcBef>
              <a:spcAft>
                <a:spcPts val="0"/>
              </a:spcAft>
              <a:buSzPts val="2800"/>
              <a:buNone/>
            </a:pPr>
            <a:r>
              <a:rPr lang="en" sz="4000">
                <a:solidFill>
                  <a:srgbClr val="FFBE2E"/>
                </a:solidFill>
                <a:latin typeface="Public Sans Thin" pitchFamily="2" charset="77"/>
              </a:rPr>
              <a:t>April </a:t>
            </a:r>
            <a:r>
              <a:rPr lang="en" sz="4000" dirty="0">
                <a:solidFill>
                  <a:srgbClr val="FFBE2E"/>
                </a:solidFill>
                <a:latin typeface="Public Sans Thin" pitchFamily="2" charset="77"/>
              </a:rPr>
              <a:t>2021</a:t>
            </a:r>
            <a:endParaRPr dirty="0">
              <a:latin typeface="Public Sans Thin" pitchFamily="2" charset="77"/>
            </a:endParaRPr>
          </a:p>
        </p:txBody>
      </p:sp>
      <p:pic>
        <p:nvPicPr>
          <p:cNvPr id="6" name="logo 1" descr="USWDS logo">
            <a:extLst>
              <a:ext uri="{FF2B5EF4-FFF2-40B4-BE49-F238E27FC236}">
                <a16:creationId xmlns:a16="http://schemas.microsoft.com/office/drawing/2014/main" id="{E75CF879-C1AF-6A43-BEA6-0C9EEF9C9F4C}"/>
              </a:ext>
            </a:extLst>
          </p:cNvPr>
          <p:cNvPicPr>
            <a:picLocks noChangeAspect="1"/>
          </p:cNvPicPr>
          <p:nvPr/>
        </p:nvPicPr>
        <p:blipFill>
          <a:blip r:embed="rId3"/>
          <a:stretch>
            <a:fillRect/>
          </a:stretch>
        </p:blipFill>
        <p:spPr>
          <a:xfrm>
            <a:off x="3230256" y="630958"/>
            <a:ext cx="2648330" cy="2504622"/>
          </a:xfrm>
          <a:prstGeom prst="rect">
            <a:avLst/>
          </a:prstGeom>
        </p:spPr>
      </p:pic>
      <p:pic>
        <p:nvPicPr>
          <p:cNvPr id="7" name="logo 2" descr="THe USWDS logo (a pentagonal wreath of five traiangles) in spring colors of pink, green, and tan">
            <a:extLst>
              <a:ext uri="{FF2B5EF4-FFF2-40B4-BE49-F238E27FC236}">
                <a16:creationId xmlns:a16="http://schemas.microsoft.com/office/drawing/2014/main" id="{1BA2CEC4-A835-644A-837B-CA4B85BCB252}"/>
              </a:ext>
              <a:ext uri="{C183D7F6-B498-43B3-948B-1728B52AA6E4}">
                <adec:decorative xmlns:adec="http://schemas.microsoft.com/office/drawing/2017/decorative" val="0"/>
              </a:ext>
            </a:extLst>
          </p:cNvPr>
          <p:cNvPicPr>
            <a:picLocks noChangeAspect="1"/>
          </p:cNvPicPr>
          <p:nvPr/>
        </p:nvPicPr>
        <p:blipFill>
          <a:blip r:embed="rId4"/>
          <a:srcRect/>
          <a:stretch/>
        </p:blipFill>
        <p:spPr>
          <a:xfrm>
            <a:off x="3230256" y="630958"/>
            <a:ext cx="2648328" cy="2504621"/>
          </a:xfrm>
          <a:prstGeom prst="rect">
            <a:avLst/>
          </a:prstGeom>
        </p:spPr>
      </p:pic>
      <p:sp>
        <p:nvSpPr>
          <p:cNvPr id="5" name="Slide Number Placeholder 10">
            <a:extLst>
              <a:ext uri="{FF2B5EF4-FFF2-40B4-BE49-F238E27FC236}">
                <a16:creationId xmlns:a16="http://schemas.microsoft.com/office/drawing/2014/main" id="{1B8F1702-792C-4637-A167-51F3B48C69B7}"/>
              </a:ext>
            </a:extLst>
          </p:cNvPr>
          <p:cNvSpPr txBox="1">
            <a:spLocks/>
          </p:cNvSpPr>
          <p:nvPr/>
        </p:nvSpPr>
        <p:spPr>
          <a:xfrm>
            <a:off x="6922180" y="4780203"/>
            <a:ext cx="2057400" cy="2738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defTabSz="685800">
              <a:buClrTx/>
              <a:defRPr/>
            </a:pPr>
            <a:fld id="{25AFEA32-29CA-4500-92AF-A0C955316540}" type="slidenum">
              <a:rPr lang="en-US" kern="1200" smtClean="0">
                <a:solidFill>
                  <a:schemeClr val="bg1"/>
                </a:solidFill>
                <a:latin typeface="Franklin Gothic Book" panose="020B0503020102020204" pitchFamily="34" charset="0"/>
                <a:ea typeface="+mn-ea"/>
                <a:cs typeface="+mn-cs"/>
              </a:rPr>
              <a:pPr defTabSz="685800">
                <a:buClrTx/>
                <a:defRPr/>
              </a:pPr>
              <a:t>1</a:t>
            </a:fld>
            <a:endParaRPr lang="en-US" kern="1200" dirty="0">
              <a:solidFill>
                <a:schemeClr val="bg1"/>
              </a:solidFill>
              <a:latin typeface="Franklin Gothic Book" panose="020B0503020102020204" pitchFamily="3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936F38"/>
                </a:solidFill>
                <a:latin typeface="Public Sans"/>
                <a:ea typeface="Public Sans"/>
                <a:cs typeface="Public Sans"/>
                <a:sym typeface="Public Sans"/>
              </a:rPr>
              <a:t>Great work!</a:t>
            </a:r>
            <a:endParaRPr sz="4000">
              <a:solidFill>
                <a:srgbClr val="936F38"/>
              </a:solidFill>
              <a:latin typeface="Public Sans"/>
              <a:ea typeface="Public Sans"/>
              <a:cs typeface="Public Sans"/>
              <a:sym typeface="Public Sans"/>
            </a:endParaRPr>
          </a:p>
        </p:txBody>
      </p:sp>
      <p:sp>
        <p:nvSpPr>
          <p:cNvPr id="137" name="Google Shape;137;p1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10</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141"/>
        <p:cNvGrpSpPr/>
        <p:nvPr/>
      </p:nvGrpSpPr>
      <p:grpSpPr>
        <a:xfrm>
          <a:off x="0" y="0"/>
          <a:ext cx="0" cy="0"/>
          <a:chOff x="0" y="0"/>
          <a:chExt cx="0" cy="0"/>
        </a:xfrm>
      </p:grpSpPr>
      <p:sp>
        <p:nvSpPr>
          <p:cNvPr id="142" name="Google Shape;142;p11"/>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936F38"/>
                </a:solidFill>
                <a:latin typeface="Public Sans"/>
                <a:ea typeface="Public Sans"/>
                <a:cs typeface="Public Sans"/>
                <a:sym typeface="Public Sans"/>
              </a:rPr>
              <a:t>Product updates</a:t>
            </a:r>
            <a:endParaRPr sz="4000">
              <a:solidFill>
                <a:srgbClr val="936F38"/>
              </a:solidFill>
              <a:latin typeface="Public Sans"/>
              <a:ea typeface="Public Sans"/>
              <a:cs typeface="Public Sans"/>
              <a:sym typeface="Public Sans"/>
            </a:endParaRPr>
          </a:p>
        </p:txBody>
      </p:sp>
      <p:sp>
        <p:nvSpPr>
          <p:cNvPr id="143" name="Google Shape;143;p11"/>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11</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47"/>
        <p:cNvGrpSpPr/>
        <p:nvPr/>
      </p:nvGrpSpPr>
      <p:grpSpPr>
        <a:xfrm>
          <a:off x="0" y="0"/>
          <a:ext cx="0" cy="0"/>
          <a:chOff x="0" y="0"/>
          <a:chExt cx="0" cy="0"/>
        </a:xfrm>
      </p:grpSpPr>
      <p:sp>
        <p:nvSpPr>
          <p:cNvPr id="148" name="Google Shape;148;p12"/>
          <p:cNvSpPr txBox="1">
            <a:spLocks noGrp="1"/>
          </p:cNvSpPr>
          <p:nvPr>
            <p:ph type="title" idx="4294967295"/>
          </p:nvPr>
        </p:nvSpPr>
        <p:spPr>
          <a:xfrm>
            <a:off x="499908" y="1710768"/>
            <a:ext cx="8144183" cy="1498200"/>
          </a:xfrm>
          <a:prstGeom prst="rect">
            <a:avLst/>
          </a:prstGeom>
          <a:noFill/>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2800"/>
              <a:buNone/>
            </a:pPr>
            <a:r>
              <a:rPr lang="en-US" sz="4000" b="1">
                <a:solidFill>
                  <a:schemeClr val="lt1"/>
                </a:solidFill>
              </a:rPr>
              <a:t>Sketch and Adobe XD </a:t>
            </a:r>
            <a:br>
              <a:rPr lang="en-US" sz="4000" b="1">
                <a:solidFill>
                  <a:schemeClr val="lt1"/>
                </a:solidFill>
              </a:rPr>
            </a:br>
            <a:r>
              <a:rPr lang="en-US" sz="4000">
                <a:solidFill>
                  <a:srgbClr val="04CF85"/>
                </a:solidFill>
              </a:rPr>
              <a:t>Design Kits</a:t>
            </a:r>
            <a:endParaRPr sz="4000">
              <a:solidFill>
                <a:srgbClr val="04CF85"/>
              </a:solidFill>
            </a:endParaRPr>
          </a:p>
        </p:txBody>
      </p:sp>
      <p:sp>
        <p:nvSpPr>
          <p:cNvPr id="149" name="Google Shape;149;p12"/>
          <p:cNvSpPr txBox="1"/>
          <p:nvPr/>
        </p:nvSpPr>
        <p:spPr>
          <a:xfrm>
            <a:off x="6769780" y="4780203"/>
            <a:ext cx="2057400" cy="273844"/>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lt1"/>
              </a:buClr>
              <a:buSzPts val="1000"/>
              <a:buFont typeface="Arial"/>
              <a:buNone/>
            </a:pPr>
            <a:fld id="{00000000-1234-1234-1234-123412341234}" type="slidenum">
              <a:rPr lang="en-US" sz="1000" b="0" i="0" u="none" strike="noStrike" cap="none">
                <a:solidFill>
                  <a:schemeClr val="lt1"/>
                </a:solidFill>
                <a:latin typeface="Libre Franklin"/>
                <a:ea typeface="Libre Franklin"/>
                <a:cs typeface="Libre Franklin"/>
                <a:sym typeface="Libre Franklin"/>
              </a:rPr>
              <a:t>12</a:t>
            </a:fld>
            <a:endParaRPr sz="1000" b="0" i="0" u="none" strike="noStrike" cap="none">
              <a:solidFill>
                <a:schemeClr val="lt1"/>
              </a:solidFill>
              <a:latin typeface="Libre Franklin"/>
              <a:ea typeface="Libre Franklin"/>
              <a:cs typeface="Libre Franklin"/>
              <a:sym typeface="Libre Frankli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153"/>
        <p:cNvGrpSpPr/>
        <p:nvPr/>
      </p:nvGrpSpPr>
      <p:grpSpPr>
        <a:xfrm>
          <a:off x="0" y="0"/>
          <a:ext cx="0" cy="0"/>
          <a:chOff x="0" y="0"/>
          <a:chExt cx="0" cy="0"/>
        </a:xfrm>
      </p:grpSpPr>
      <p:sp>
        <p:nvSpPr>
          <p:cNvPr id="154" name="Google Shape;154;p13"/>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936F38"/>
                </a:solidFill>
                <a:latin typeface="Public Sans"/>
                <a:ea typeface="Public Sans"/>
                <a:cs typeface="Public Sans"/>
                <a:sym typeface="Public Sans"/>
              </a:rPr>
              <a:t>Why use USWDS?</a:t>
            </a:r>
            <a:endParaRPr sz="4000">
              <a:solidFill>
                <a:srgbClr val="936F38"/>
              </a:solidFill>
              <a:latin typeface="Public Sans"/>
              <a:ea typeface="Public Sans"/>
              <a:cs typeface="Public Sans"/>
              <a:sym typeface="Public Sans"/>
            </a:endParaRPr>
          </a:p>
        </p:txBody>
      </p:sp>
      <p:sp>
        <p:nvSpPr>
          <p:cNvPr id="155" name="Google Shape;155;p13"/>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13</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4"/>
          <p:cNvSpPr txBox="1">
            <a:spLocks noGrp="1"/>
          </p:cNvSpPr>
          <p:nvPr>
            <p:ph type="title"/>
          </p:nvPr>
        </p:nvSpPr>
        <p:spPr>
          <a:xfrm>
            <a:off x="476257" y="404029"/>
            <a:ext cx="7437253" cy="44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2400">
                <a:solidFill>
                  <a:srgbClr val="FFBE2E"/>
                </a:solidFill>
                <a:latin typeface="Public Sans"/>
                <a:ea typeface="Public Sans"/>
                <a:cs typeface="Public Sans"/>
                <a:sym typeface="Public Sans"/>
              </a:rPr>
              <a:t>A few great reasons to use USWDS</a:t>
            </a:r>
            <a:endParaRPr>
              <a:solidFill>
                <a:srgbClr val="FFBE2E"/>
              </a:solidFill>
              <a:latin typeface="Public Sans"/>
              <a:ea typeface="Public Sans"/>
              <a:cs typeface="Public Sans"/>
              <a:sym typeface="Public Sans"/>
            </a:endParaRPr>
          </a:p>
        </p:txBody>
      </p:sp>
      <p:sp>
        <p:nvSpPr>
          <p:cNvPr id="161" name="Google Shape;161;p14"/>
          <p:cNvSpPr txBox="1">
            <a:spLocks noGrp="1"/>
          </p:cNvSpPr>
          <p:nvPr>
            <p:ph type="body" idx="1"/>
          </p:nvPr>
        </p:nvSpPr>
        <p:spPr>
          <a:xfrm>
            <a:off x="522513" y="947058"/>
            <a:ext cx="8112571" cy="3559628"/>
          </a:xfrm>
          <a:prstGeom prst="rect">
            <a:avLst/>
          </a:prstGeom>
          <a:noFill/>
          <a:ln>
            <a:noFill/>
          </a:ln>
        </p:spPr>
        <p:txBody>
          <a:bodyPr spcFirstLastPara="1" wrap="square" lIns="91425" tIns="91425" rIns="91425" bIns="91425" numCol="2" spcCol="274320" anchor="t" anchorCtr="0">
            <a:noAutofit/>
          </a:bodyPr>
          <a:lstStyle/>
          <a:p>
            <a:pPr marL="0" lvl="0" indent="0" algn="l" rtl="0">
              <a:lnSpc>
                <a:spcPct val="110000"/>
              </a:lnSpc>
              <a:spcBef>
                <a:spcPts val="1600"/>
              </a:spcBef>
              <a:spcAft>
                <a:spcPts val="0"/>
              </a:spcAft>
              <a:buSzPts val="1400"/>
              <a:buNone/>
            </a:pPr>
            <a:r>
              <a:rPr lang="en-US" sz="1800">
                <a:solidFill>
                  <a:schemeClr val="lt1"/>
                </a:solidFill>
                <a:latin typeface="Public Sans"/>
                <a:ea typeface="Public Sans"/>
                <a:cs typeface="Public Sans"/>
                <a:sym typeface="Public Sans"/>
              </a:rPr>
              <a:t>More than a design system, </a:t>
            </a:r>
            <a:br>
              <a:rPr lang="en-US" sz="1800">
                <a:solidFill>
                  <a:schemeClr val="lt1"/>
                </a:solidFill>
                <a:latin typeface="Public Sans"/>
                <a:ea typeface="Public Sans"/>
                <a:cs typeface="Public Sans"/>
                <a:sym typeface="Public Sans"/>
              </a:rPr>
            </a:br>
            <a:r>
              <a:rPr lang="en-US" sz="1800">
                <a:solidFill>
                  <a:schemeClr val="lt1"/>
                </a:solidFill>
                <a:latin typeface="Public Sans"/>
                <a:ea typeface="Public Sans"/>
                <a:cs typeface="Public Sans"/>
                <a:sym typeface="Public Sans"/>
              </a:rPr>
              <a:t>it’s a design system builder.</a:t>
            </a:r>
            <a:endParaRPr/>
          </a:p>
          <a:p>
            <a:pPr marL="0" lvl="0" indent="0" algn="l" rtl="0">
              <a:lnSpc>
                <a:spcPct val="110000"/>
              </a:lnSpc>
              <a:spcBef>
                <a:spcPts val="1600"/>
              </a:spcBef>
              <a:spcAft>
                <a:spcPts val="0"/>
              </a:spcAft>
              <a:buSzPts val="1400"/>
              <a:buNone/>
            </a:pPr>
            <a:r>
              <a:rPr lang="en-US" sz="1800">
                <a:solidFill>
                  <a:schemeClr val="lt1"/>
                </a:solidFill>
              </a:rPr>
              <a:t>It’s designed with an expressive balance of consistency and customization.</a:t>
            </a:r>
            <a:endParaRPr/>
          </a:p>
          <a:p>
            <a:pPr marL="0" lvl="0" indent="0" algn="l" rtl="0">
              <a:lnSpc>
                <a:spcPct val="110000"/>
              </a:lnSpc>
              <a:spcBef>
                <a:spcPts val="1600"/>
              </a:spcBef>
              <a:spcAft>
                <a:spcPts val="0"/>
              </a:spcAft>
              <a:buSzPts val="1400"/>
              <a:buNone/>
            </a:pPr>
            <a:r>
              <a:rPr lang="en-US" sz="1800">
                <a:solidFill>
                  <a:schemeClr val="lt1"/>
                </a:solidFill>
              </a:rPr>
              <a:t>It’s an effective way to communicate design guidelines and decisions to your team.</a:t>
            </a:r>
            <a:endParaRPr/>
          </a:p>
          <a:p>
            <a:pPr marL="0" lvl="0" indent="0" algn="l" rtl="0">
              <a:lnSpc>
                <a:spcPct val="110000"/>
              </a:lnSpc>
              <a:spcBef>
                <a:spcPts val="1600"/>
              </a:spcBef>
              <a:spcAft>
                <a:spcPts val="0"/>
              </a:spcAft>
              <a:buSzPts val="1400"/>
              <a:buNone/>
            </a:pPr>
            <a:r>
              <a:rPr lang="en-US" sz="1800">
                <a:solidFill>
                  <a:schemeClr val="lt1"/>
                </a:solidFill>
              </a:rPr>
              <a:t>USWDS design tokens make design choices faster.</a:t>
            </a:r>
            <a:endParaRPr/>
          </a:p>
          <a:p>
            <a:pPr marL="0" lvl="0" indent="0" algn="l" rtl="0">
              <a:lnSpc>
                <a:spcPct val="110000"/>
              </a:lnSpc>
              <a:spcBef>
                <a:spcPts val="1600"/>
              </a:spcBef>
              <a:spcAft>
                <a:spcPts val="0"/>
              </a:spcAft>
              <a:buSzPts val="1400"/>
              <a:buNone/>
            </a:pPr>
            <a:r>
              <a:rPr lang="en-US" sz="1800">
                <a:solidFill>
                  <a:schemeClr val="lt1"/>
                </a:solidFill>
              </a:rPr>
              <a:t>It’s built to implement iteratively, alongside other frameworks or existing design work.</a:t>
            </a:r>
            <a:endParaRPr/>
          </a:p>
          <a:p>
            <a:pPr marL="0" lvl="0" indent="0" algn="l" rtl="0">
              <a:lnSpc>
                <a:spcPct val="110000"/>
              </a:lnSpc>
              <a:spcBef>
                <a:spcPts val="1600"/>
              </a:spcBef>
              <a:spcAft>
                <a:spcPts val="0"/>
              </a:spcAft>
              <a:buSzPts val="1400"/>
              <a:buNone/>
            </a:pPr>
            <a:r>
              <a:rPr lang="en-US" sz="1800">
                <a:solidFill>
                  <a:schemeClr val="lt1"/>
                </a:solidFill>
              </a:rPr>
              <a:t>Its common design language helps teams communicate more effectively.</a:t>
            </a:r>
            <a:endParaRPr sz="1800">
              <a:solidFill>
                <a:schemeClr val="lt1"/>
              </a:solidFill>
            </a:endParaRPr>
          </a:p>
        </p:txBody>
      </p:sp>
      <p:cxnSp>
        <p:nvCxnSpPr>
          <p:cNvPr id="162" name="Google Shape;162;p14">
            <a:extLst>
              <a:ext uri="{C183D7F6-B498-43B3-948B-1728B52AA6E4}">
                <adec:decorative xmlns:adec="http://schemas.microsoft.com/office/drawing/2017/decorative" val="1"/>
              </a:ext>
            </a:extLst>
          </p:cNvPr>
          <p:cNvCxnSpPr/>
          <p:nvPr/>
        </p:nvCxnSpPr>
        <p:spPr>
          <a:xfrm>
            <a:off x="598714" y="1132114"/>
            <a:ext cx="3668486" cy="0"/>
          </a:xfrm>
          <a:prstGeom prst="straightConnector1">
            <a:avLst/>
          </a:prstGeom>
          <a:noFill/>
          <a:ln w="9525" cap="flat" cmpd="sng">
            <a:solidFill>
              <a:srgbClr val="EF5E25"/>
            </a:solidFill>
            <a:prstDash val="solid"/>
            <a:round/>
            <a:headEnd type="none" w="sm" len="sm"/>
            <a:tailEnd type="none" w="sm" len="sm"/>
          </a:ln>
        </p:spPr>
      </p:cxnSp>
      <p:cxnSp>
        <p:nvCxnSpPr>
          <p:cNvPr id="163" name="Google Shape;163;p14">
            <a:extLst>
              <a:ext uri="{C183D7F6-B498-43B3-948B-1728B52AA6E4}">
                <adec:decorative xmlns:adec="http://schemas.microsoft.com/office/drawing/2017/decorative" val="1"/>
              </a:ext>
            </a:extLst>
          </p:cNvPr>
          <p:cNvCxnSpPr/>
          <p:nvPr/>
        </p:nvCxnSpPr>
        <p:spPr>
          <a:xfrm>
            <a:off x="598714" y="1959428"/>
            <a:ext cx="3668486" cy="0"/>
          </a:xfrm>
          <a:prstGeom prst="straightConnector1">
            <a:avLst/>
          </a:prstGeom>
          <a:noFill/>
          <a:ln w="9525" cap="flat" cmpd="sng">
            <a:solidFill>
              <a:srgbClr val="4F97D1"/>
            </a:solidFill>
            <a:prstDash val="solid"/>
            <a:round/>
            <a:headEnd type="none" w="sm" len="sm"/>
            <a:tailEnd type="none" w="sm" len="sm"/>
          </a:ln>
        </p:spPr>
      </p:cxnSp>
      <p:cxnSp>
        <p:nvCxnSpPr>
          <p:cNvPr id="164" name="Google Shape;164;p14">
            <a:extLst>
              <a:ext uri="{C183D7F6-B498-43B3-948B-1728B52AA6E4}">
                <adec:decorative xmlns:adec="http://schemas.microsoft.com/office/drawing/2017/decorative" val="1"/>
              </a:ext>
            </a:extLst>
          </p:cNvPr>
          <p:cNvCxnSpPr/>
          <p:nvPr/>
        </p:nvCxnSpPr>
        <p:spPr>
          <a:xfrm>
            <a:off x="598714" y="3070175"/>
            <a:ext cx="3668486" cy="0"/>
          </a:xfrm>
          <a:prstGeom prst="straightConnector1">
            <a:avLst/>
          </a:prstGeom>
          <a:noFill/>
          <a:ln w="9525" cap="flat" cmpd="sng">
            <a:solidFill>
              <a:srgbClr val="04CF85"/>
            </a:solidFill>
            <a:prstDash val="solid"/>
            <a:round/>
            <a:headEnd type="none" w="sm" len="sm"/>
            <a:tailEnd type="none" w="sm" len="sm"/>
          </a:ln>
        </p:spPr>
      </p:cxnSp>
      <p:cxnSp>
        <p:nvCxnSpPr>
          <p:cNvPr id="165" name="Google Shape;165;p14">
            <a:extLst>
              <a:ext uri="{C183D7F6-B498-43B3-948B-1728B52AA6E4}">
                <adec:decorative xmlns:adec="http://schemas.microsoft.com/office/drawing/2017/decorative" val="1"/>
              </a:ext>
            </a:extLst>
          </p:cNvPr>
          <p:cNvCxnSpPr/>
          <p:nvPr/>
        </p:nvCxnSpPr>
        <p:spPr>
          <a:xfrm>
            <a:off x="4702628" y="1132114"/>
            <a:ext cx="3668486" cy="0"/>
          </a:xfrm>
          <a:prstGeom prst="straightConnector1">
            <a:avLst/>
          </a:prstGeom>
          <a:noFill/>
          <a:ln w="9525" cap="flat" cmpd="sng">
            <a:solidFill>
              <a:srgbClr val="967EFB"/>
            </a:solidFill>
            <a:prstDash val="solid"/>
            <a:round/>
            <a:headEnd type="none" w="sm" len="sm"/>
            <a:tailEnd type="none" w="sm" len="sm"/>
          </a:ln>
        </p:spPr>
      </p:cxnSp>
      <p:cxnSp>
        <p:nvCxnSpPr>
          <p:cNvPr id="166" name="Google Shape;166;p14">
            <a:extLst>
              <a:ext uri="{C183D7F6-B498-43B3-948B-1728B52AA6E4}">
                <adec:decorative xmlns:adec="http://schemas.microsoft.com/office/drawing/2017/decorative" val="1"/>
              </a:ext>
            </a:extLst>
          </p:cNvPr>
          <p:cNvCxnSpPr/>
          <p:nvPr/>
        </p:nvCxnSpPr>
        <p:spPr>
          <a:xfrm>
            <a:off x="4702628" y="1954590"/>
            <a:ext cx="3668486" cy="0"/>
          </a:xfrm>
          <a:prstGeom prst="straightConnector1">
            <a:avLst/>
          </a:prstGeom>
          <a:noFill/>
          <a:ln w="9525" cap="flat" cmpd="sng">
            <a:solidFill>
              <a:srgbClr val="936F38"/>
            </a:solidFill>
            <a:prstDash val="solid"/>
            <a:round/>
            <a:headEnd type="none" w="sm" len="sm"/>
            <a:tailEnd type="none" w="sm" len="sm"/>
          </a:ln>
        </p:spPr>
      </p:cxnSp>
      <p:cxnSp>
        <p:nvCxnSpPr>
          <p:cNvPr id="167" name="Google Shape;167;p14">
            <a:extLst>
              <a:ext uri="{C183D7F6-B498-43B3-948B-1728B52AA6E4}">
                <adec:decorative xmlns:adec="http://schemas.microsoft.com/office/drawing/2017/decorative" val="1"/>
              </a:ext>
            </a:extLst>
          </p:cNvPr>
          <p:cNvCxnSpPr/>
          <p:nvPr/>
        </p:nvCxnSpPr>
        <p:spPr>
          <a:xfrm>
            <a:off x="4702628" y="3070175"/>
            <a:ext cx="3668486" cy="0"/>
          </a:xfrm>
          <a:prstGeom prst="straightConnector1">
            <a:avLst/>
          </a:prstGeom>
          <a:noFill/>
          <a:ln w="9525" cap="flat" cmpd="sng">
            <a:solidFill>
              <a:srgbClr val="C8DEB9"/>
            </a:solidFill>
            <a:prstDash val="solid"/>
            <a:round/>
            <a:headEnd type="none" w="sm" len="sm"/>
            <a:tailEnd type="none" w="sm" len="sm"/>
          </a:ln>
        </p:spPr>
      </p:cxnSp>
      <p:sp>
        <p:nvSpPr>
          <p:cNvPr id="168" name="Google Shape;168;p14"/>
          <p:cNvSpPr txBox="1">
            <a:spLocks noGrp="1"/>
          </p:cNvSpPr>
          <p:nvPr>
            <p:ph type="sldNum" idx="12"/>
          </p:nvPr>
        </p:nvSpPr>
        <p:spPr>
          <a:xfrm>
            <a:off x="6776485" y="474947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14</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172"/>
        <p:cNvGrpSpPr/>
        <p:nvPr/>
      </p:nvGrpSpPr>
      <p:grpSpPr>
        <a:xfrm>
          <a:off x="0" y="0"/>
          <a:ext cx="0" cy="0"/>
          <a:chOff x="0" y="0"/>
          <a:chExt cx="0" cy="0"/>
        </a:xfrm>
      </p:grpSpPr>
      <p:sp>
        <p:nvSpPr>
          <p:cNvPr id="173" name="Google Shape;173;p15"/>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chemeClr val="lt1"/>
                </a:solidFill>
                <a:latin typeface="Public Sans"/>
                <a:ea typeface="Public Sans"/>
                <a:cs typeface="Public Sans"/>
                <a:sym typeface="Public Sans"/>
              </a:rPr>
              <a:t>But today we’ll look at some the </a:t>
            </a:r>
            <a:r>
              <a:rPr lang="en-US" sz="4000">
                <a:solidFill>
                  <a:srgbClr val="FFBE2E"/>
                </a:solidFill>
                <a:latin typeface="Public Sans"/>
                <a:ea typeface="Public Sans"/>
                <a:cs typeface="Public Sans"/>
                <a:sym typeface="Public Sans"/>
              </a:rPr>
              <a:t>core values </a:t>
            </a:r>
            <a:r>
              <a:rPr lang="en-US" sz="4000">
                <a:solidFill>
                  <a:schemeClr val="lt1"/>
                </a:solidFill>
                <a:latin typeface="Public Sans"/>
                <a:ea typeface="Public Sans"/>
                <a:cs typeface="Public Sans"/>
                <a:sym typeface="Public Sans"/>
              </a:rPr>
              <a:t>USWDS delivers to </a:t>
            </a:r>
            <a:r>
              <a:rPr lang="en-US" sz="4000">
                <a:solidFill>
                  <a:srgbClr val="967EFB"/>
                </a:solidFill>
                <a:latin typeface="Public Sans"/>
                <a:ea typeface="Public Sans"/>
                <a:cs typeface="Public Sans"/>
                <a:sym typeface="Public Sans"/>
              </a:rPr>
              <a:t>government teams</a:t>
            </a:r>
            <a:r>
              <a:rPr lang="en-US" sz="4000">
                <a:solidFill>
                  <a:schemeClr val="lt1"/>
                </a:solidFill>
                <a:latin typeface="Public Sans"/>
                <a:ea typeface="Public Sans"/>
                <a:cs typeface="Public Sans"/>
                <a:sym typeface="Public Sans"/>
              </a:rPr>
              <a:t>.</a:t>
            </a:r>
            <a:endParaRPr sz="4000">
              <a:solidFill>
                <a:schemeClr val="lt1"/>
              </a:solidFill>
              <a:latin typeface="Public Sans"/>
              <a:ea typeface="Public Sans"/>
              <a:cs typeface="Public Sans"/>
              <a:sym typeface="Public Sans"/>
            </a:endParaRPr>
          </a:p>
        </p:txBody>
      </p:sp>
      <p:sp>
        <p:nvSpPr>
          <p:cNvPr id="174" name="Google Shape;174;p15"/>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15</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178"/>
        <p:cNvGrpSpPr/>
        <p:nvPr/>
      </p:nvGrpSpPr>
      <p:grpSpPr>
        <a:xfrm>
          <a:off x="0" y="0"/>
          <a:ext cx="0" cy="0"/>
          <a:chOff x="0" y="0"/>
          <a:chExt cx="0" cy="0"/>
        </a:xfrm>
      </p:grpSpPr>
      <p:sp>
        <p:nvSpPr>
          <p:cNvPr id="179" name="Google Shape;179;p16"/>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chemeClr val="lt1"/>
                </a:solidFill>
                <a:latin typeface="Public Sans"/>
                <a:ea typeface="Public Sans"/>
                <a:cs typeface="Public Sans"/>
                <a:sym typeface="Public Sans"/>
              </a:rPr>
              <a:t>This is where we’ll invest </a:t>
            </a:r>
            <a:br>
              <a:rPr lang="en-US" sz="4000">
                <a:solidFill>
                  <a:schemeClr val="lt1"/>
                </a:solidFill>
                <a:latin typeface="Public Sans"/>
                <a:ea typeface="Public Sans"/>
                <a:cs typeface="Public Sans"/>
                <a:sym typeface="Public Sans"/>
              </a:rPr>
            </a:br>
            <a:r>
              <a:rPr lang="en-US" sz="4000">
                <a:solidFill>
                  <a:schemeClr val="lt1"/>
                </a:solidFill>
                <a:latin typeface="Public Sans"/>
                <a:ea typeface="Public Sans"/>
                <a:cs typeface="Public Sans"/>
                <a:sym typeface="Public Sans"/>
              </a:rPr>
              <a:t>our time and effort.</a:t>
            </a:r>
            <a:endParaRPr sz="4000">
              <a:solidFill>
                <a:schemeClr val="lt1"/>
              </a:solidFill>
              <a:latin typeface="Public Sans"/>
              <a:ea typeface="Public Sans"/>
              <a:cs typeface="Public Sans"/>
              <a:sym typeface="Public Sans"/>
            </a:endParaRPr>
          </a:p>
        </p:txBody>
      </p:sp>
      <p:sp>
        <p:nvSpPr>
          <p:cNvPr id="180" name="Google Shape;180;p16"/>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16</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184"/>
        <p:cNvGrpSpPr/>
        <p:nvPr/>
      </p:nvGrpSpPr>
      <p:grpSpPr>
        <a:xfrm>
          <a:off x="0" y="0"/>
          <a:ext cx="0" cy="0"/>
          <a:chOff x="0" y="0"/>
          <a:chExt cx="0" cy="0"/>
        </a:xfrm>
      </p:grpSpPr>
      <p:sp>
        <p:nvSpPr>
          <p:cNvPr id="185" name="Google Shape;185;p17"/>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chemeClr val="lt1"/>
                </a:solidFill>
                <a:latin typeface="Public Sans"/>
                <a:ea typeface="Public Sans"/>
                <a:cs typeface="Public Sans"/>
                <a:sym typeface="Public Sans"/>
              </a:rPr>
              <a:t>These are core product goals.</a:t>
            </a:r>
            <a:endParaRPr sz="4000">
              <a:solidFill>
                <a:schemeClr val="lt1"/>
              </a:solidFill>
              <a:latin typeface="Public Sans"/>
              <a:ea typeface="Public Sans"/>
              <a:cs typeface="Public Sans"/>
              <a:sym typeface="Public Sans"/>
            </a:endParaRPr>
          </a:p>
        </p:txBody>
      </p:sp>
      <p:sp>
        <p:nvSpPr>
          <p:cNvPr id="186" name="Google Shape;186;p17"/>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17</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190"/>
        <p:cNvGrpSpPr/>
        <p:nvPr/>
      </p:nvGrpSpPr>
      <p:grpSpPr>
        <a:xfrm>
          <a:off x="0" y="0"/>
          <a:ext cx="0" cy="0"/>
          <a:chOff x="0" y="0"/>
          <a:chExt cx="0" cy="0"/>
        </a:xfrm>
      </p:grpSpPr>
      <p:sp>
        <p:nvSpPr>
          <p:cNvPr id="191" name="Google Shape;191;p18"/>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chemeClr val="lt1"/>
                </a:solidFill>
                <a:latin typeface="Public Sans"/>
                <a:ea typeface="Public Sans"/>
                <a:cs typeface="Public Sans"/>
                <a:sym typeface="Public Sans"/>
              </a:rPr>
              <a:t>Stay humble and honest.</a:t>
            </a:r>
            <a:endParaRPr sz="4000">
              <a:solidFill>
                <a:schemeClr val="lt1"/>
              </a:solidFill>
              <a:latin typeface="Public Sans"/>
              <a:ea typeface="Public Sans"/>
              <a:cs typeface="Public Sans"/>
              <a:sym typeface="Public Sans"/>
            </a:endParaRPr>
          </a:p>
        </p:txBody>
      </p:sp>
      <p:sp>
        <p:nvSpPr>
          <p:cNvPr id="192" name="Google Shape;192;p18"/>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18</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title"/>
          </p:nvPr>
        </p:nvSpPr>
        <p:spPr>
          <a:xfrm>
            <a:off x="267391" y="232250"/>
            <a:ext cx="857406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b="0">
                <a:solidFill>
                  <a:srgbClr val="04CF85"/>
                </a:solidFill>
                <a:latin typeface="Public Sans"/>
                <a:ea typeface="Public Sans"/>
                <a:cs typeface="Public Sans"/>
                <a:sym typeface="Public Sans"/>
              </a:rPr>
              <a:t>We know we can always do better.</a:t>
            </a:r>
            <a:endParaRPr sz="4000" b="0">
              <a:solidFill>
                <a:srgbClr val="04CF85"/>
              </a:solidFill>
              <a:latin typeface="Public Sans"/>
              <a:ea typeface="Public Sans"/>
              <a:cs typeface="Public Sans"/>
              <a:sym typeface="Public Sans"/>
            </a:endParaRPr>
          </a:p>
        </p:txBody>
      </p:sp>
      <p:sp>
        <p:nvSpPr>
          <p:cNvPr id="198" name="Google Shape;198;p19"/>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19</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6"/>
        <p:cNvGrpSpPr/>
        <p:nvPr/>
      </p:nvGrpSpPr>
      <p:grpSpPr>
        <a:xfrm>
          <a:off x="0" y="0"/>
          <a:ext cx="0" cy="0"/>
          <a:chOff x="0" y="0"/>
          <a:chExt cx="0" cy="0"/>
        </a:xfrm>
      </p:grpSpPr>
      <p:sp>
        <p:nvSpPr>
          <p:cNvPr id="77" name="Google Shape;77;p2"/>
          <p:cNvSpPr txBox="1">
            <a:spLocks noGrp="1"/>
          </p:cNvSpPr>
          <p:nvPr>
            <p:ph type="title" idx="4294967295"/>
          </p:nvPr>
        </p:nvSpPr>
        <p:spPr>
          <a:xfrm>
            <a:off x="499908" y="1146242"/>
            <a:ext cx="8144183" cy="1994104"/>
          </a:xfrm>
          <a:prstGeom prst="rect">
            <a:avLst/>
          </a:prstGeom>
          <a:noFill/>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2800"/>
              <a:buNone/>
            </a:pPr>
            <a:r>
              <a:rPr lang="en-US" sz="4000" b="1">
                <a:solidFill>
                  <a:srgbClr val="FFBE2E"/>
                </a:solidFill>
              </a:rPr>
              <a:t>Hi!</a:t>
            </a:r>
            <a:endParaRPr sz="4000" b="1">
              <a:solidFill>
                <a:srgbClr val="FFBE2E"/>
              </a:solidFill>
            </a:endParaRPr>
          </a:p>
          <a:p>
            <a:pPr marL="0" lvl="0" indent="0" algn="ctr" rtl="0">
              <a:lnSpc>
                <a:spcPct val="95000"/>
              </a:lnSpc>
              <a:spcBef>
                <a:spcPts val="0"/>
              </a:spcBef>
              <a:spcAft>
                <a:spcPts val="0"/>
              </a:spcAft>
              <a:buSzPts val="2800"/>
              <a:buNone/>
            </a:pPr>
            <a:r>
              <a:rPr lang="en-US" sz="4000">
                <a:solidFill>
                  <a:schemeClr val="lt1"/>
                </a:solidFill>
                <a:latin typeface="Public Sans Thin"/>
                <a:ea typeface="Public Sans Thin"/>
                <a:cs typeface="Public Sans Thin"/>
                <a:sym typeface="Public Sans Thin"/>
              </a:rPr>
              <a:t>Thanks for being here!</a:t>
            </a:r>
            <a:endParaRPr>
              <a:solidFill>
                <a:schemeClr val="lt1"/>
              </a:solidFill>
              <a:latin typeface="Public Sans Thin"/>
              <a:ea typeface="Public Sans Thin"/>
              <a:cs typeface="Public Sans Thin"/>
              <a:sym typeface="Public Sans Thin"/>
            </a:endParaRPr>
          </a:p>
        </p:txBody>
      </p:sp>
      <p:pic>
        <p:nvPicPr>
          <p:cNvPr id="78" name="Google Shape;78;p2" descr="Picture of Dan Williams"/>
          <p:cNvPicPr preferRelativeResize="0"/>
          <p:nvPr/>
        </p:nvPicPr>
        <p:blipFill rotWithShape="1">
          <a:blip r:embed="rId3">
            <a:alphaModFix/>
          </a:blip>
          <a:srcRect/>
          <a:stretch/>
        </p:blipFill>
        <p:spPr>
          <a:xfrm>
            <a:off x="3898199" y="3464700"/>
            <a:ext cx="1347600" cy="1678800"/>
          </a:xfrm>
          <a:prstGeom prst="rect">
            <a:avLst/>
          </a:prstGeom>
          <a:noFill/>
          <a:ln>
            <a:noFill/>
          </a:ln>
        </p:spPr>
      </p:pic>
      <p:sp>
        <p:nvSpPr>
          <p:cNvPr id="79" name="Google Shape;79;p2"/>
          <p:cNvSpPr txBox="1"/>
          <p:nvPr/>
        </p:nvSpPr>
        <p:spPr>
          <a:xfrm>
            <a:off x="6769780" y="4780203"/>
            <a:ext cx="2057400" cy="273844"/>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lt1"/>
              </a:buClr>
              <a:buSzPts val="1000"/>
              <a:buFont typeface="Arial"/>
              <a:buNone/>
            </a:pPr>
            <a:fld id="{00000000-1234-1234-1234-123412341234}" type="slidenum">
              <a:rPr lang="en-US" sz="1000" b="0" i="0" u="none" strike="noStrike" cap="none">
                <a:solidFill>
                  <a:schemeClr val="lt1"/>
                </a:solidFill>
                <a:latin typeface="Libre Franklin"/>
                <a:ea typeface="Libre Franklin"/>
                <a:cs typeface="Libre Franklin"/>
                <a:sym typeface="Libre Franklin"/>
              </a:rPr>
              <a:t>2</a:t>
            </a:fld>
            <a:endParaRPr sz="1000" b="0" i="0" u="none" strike="noStrike" cap="none">
              <a:solidFill>
                <a:schemeClr val="lt1"/>
              </a:solidFill>
              <a:latin typeface="Libre Franklin"/>
              <a:ea typeface="Libre Franklin"/>
              <a:cs typeface="Libre Franklin"/>
              <a:sym typeface="Libre Frankli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202"/>
        <p:cNvGrpSpPr/>
        <p:nvPr/>
      </p:nvGrpSpPr>
      <p:grpSpPr>
        <a:xfrm>
          <a:off x="0" y="0"/>
          <a:ext cx="0" cy="0"/>
          <a:chOff x="0" y="0"/>
          <a:chExt cx="0" cy="0"/>
        </a:xfrm>
      </p:grpSpPr>
      <p:sp>
        <p:nvSpPr>
          <p:cNvPr id="203" name="Google Shape;203;p20"/>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967EFB"/>
                </a:solidFill>
                <a:latin typeface="Public Sans"/>
                <a:ea typeface="Public Sans"/>
                <a:cs typeface="Public Sans"/>
                <a:sym typeface="Public Sans"/>
              </a:rPr>
              <a:t>Why use USWDS?</a:t>
            </a:r>
            <a:endParaRPr sz="4000">
              <a:solidFill>
                <a:srgbClr val="967EFB"/>
              </a:solidFill>
              <a:latin typeface="Public Sans"/>
              <a:ea typeface="Public Sans"/>
              <a:cs typeface="Public Sans"/>
              <a:sym typeface="Public Sans"/>
            </a:endParaRPr>
          </a:p>
        </p:txBody>
      </p:sp>
      <p:sp>
        <p:nvSpPr>
          <p:cNvPr id="204" name="Google Shape;204;p2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20</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3"/>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EF5E25"/>
                </a:solidFill>
                <a:latin typeface="Public Sans"/>
                <a:ea typeface="Public Sans"/>
                <a:cs typeface="Public Sans"/>
                <a:sym typeface="Public Sans"/>
              </a:rPr>
              <a:t>1.</a:t>
            </a:r>
            <a:br>
              <a:rPr lang="en-US" sz="4000" dirty="0">
                <a:solidFill>
                  <a:srgbClr val="EF5E25"/>
                </a:solidFill>
                <a:latin typeface="Public Sans"/>
                <a:ea typeface="Public Sans"/>
                <a:cs typeface="Public Sans"/>
                <a:sym typeface="Public Sans"/>
              </a:rPr>
            </a:br>
            <a:r>
              <a:rPr lang="en-US" sz="4000" dirty="0">
                <a:solidFill>
                  <a:schemeClr val="lt1"/>
                </a:solidFill>
                <a:latin typeface="Public Sans"/>
                <a:ea typeface="Public Sans"/>
                <a:cs typeface="Public Sans"/>
                <a:sym typeface="Public Sans"/>
              </a:rPr>
              <a:t>Compliance from the start</a:t>
            </a:r>
            <a:endParaRPr sz="4000" dirty="0">
              <a:solidFill>
                <a:schemeClr val="lt1"/>
              </a:solidFill>
              <a:latin typeface="Public Sans"/>
              <a:ea typeface="Public Sans"/>
              <a:cs typeface="Public Sans"/>
              <a:sym typeface="Public Sans"/>
            </a:endParaRPr>
          </a:p>
        </p:txBody>
      </p:sp>
      <p:cxnSp>
        <p:nvCxnSpPr>
          <p:cNvPr id="346" name="Google Shape;346;p43">
            <a:extLst>
              <a:ext uri="{C183D7F6-B498-43B3-948B-1728B52AA6E4}">
                <adec:decorative xmlns:adec="http://schemas.microsoft.com/office/drawing/2017/decorative" val="1"/>
              </a:ext>
            </a:extLst>
          </p:cNvPr>
          <p:cNvCxnSpPr>
            <a:cxnSpLocks/>
          </p:cNvCxnSpPr>
          <p:nvPr/>
        </p:nvCxnSpPr>
        <p:spPr>
          <a:xfrm>
            <a:off x="1431235" y="3148315"/>
            <a:ext cx="6345141" cy="0"/>
          </a:xfrm>
          <a:prstGeom prst="straightConnector1">
            <a:avLst/>
          </a:prstGeom>
          <a:noFill/>
          <a:ln w="9525" cap="flat" cmpd="sng">
            <a:solidFill>
              <a:srgbClr val="EF5E25"/>
            </a:solidFill>
            <a:prstDash val="solid"/>
            <a:round/>
            <a:headEnd type="none" w="sm" len="sm"/>
            <a:tailEnd type="none" w="sm" len="sm"/>
          </a:ln>
        </p:spPr>
      </p:cxnSp>
      <p:sp>
        <p:nvSpPr>
          <p:cNvPr id="347" name="Google Shape;347;p43"/>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21</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2339641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4"/>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EF5E25"/>
                </a:solidFill>
                <a:latin typeface="Public Sans"/>
                <a:ea typeface="Public Sans"/>
                <a:cs typeface="Public Sans"/>
                <a:sym typeface="Public Sans"/>
              </a:rPr>
              <a:t>1.</a:t>
            </a:r>
            <a:br>
              <a:rPr lang="en-US" sz="4000" dirty="0">
                <a:solidFill>
                  <a:schemeClr val="lt1"/>
                </a:solidFill>
                <a:latin typeface="Public Sans"/>
                <a:ea typeface="Public Sans"/>
                <a:cs typeface="Public Sans"/>
                <a:sym typeface="Public Sans"/>
              </a:rPr>
            </a:br>
            <a:r>
              <a:rPr lang="en-US" sz="4000" dirty="0">
                <a:solidFill>
                  <a:schemeClr val="lt1"/>
                </a:solidFill>
                <a:latin typeface="Public Sans"/>
                <a:ea typeface="Public Sans"/>
                <a:cs typeface="Public Sans"/>
                <a:sym typeface="Public Sans"/>
              </a:rPr>
              <a:t>USWDS is a government team that understands what </a:t>
            </a:r>
            <a:br>
              <a:rPr lang="en-US" sz="4000" dirty="0">
                <a:solidFill>
                  <a:schemeClr val="lt1"/>
                </a:solidFill>
                <a:latin typeface="Public Sans"/>
                <a:ea typeface="Public Sans"/>
                <a:cs typeface="Public Sans"/>
                <a:sym typeface="Public Sans"/>
              </a:rPr>
            </a:br>
            <a:r>
              <a:rPr lang="en-US" sz="4000" dirty="0">
                <a:solidFill>
                  <a:schemeClr val="lt1"/>
                </a:solidFill>
                <a:latin typeface="Public Sans"/>
                <a:ea typeface="Public Sans"/>
                <a:cs typeface="Public Sans"/>
                <a:sym typeface="Public Sans"/>
              </a:rPr>
              <a:t>government teams need.</a:t>
            </a:r>
            <a:endParaRPr sz="4000" dirty="0">
              <a:solidFill>
                <a:schemeClr val="lt1"/>
              </a:solidFill>
              <a:latin typeface="Public Sans"/>
              <a:ea typeface="Public Sans"/>
              <a:cs typeface="Public Sans"/>
              <a:sym typeface="Public Sans"/>
            </a:endParaRPr>
          </a:p>
        </p:txBody>
      </p:sp>
      <p:sp>
        <p:nvSpPr>
          <p:cNvPr id="353" name="Google Shape;353;p44"/>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22</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762139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5"/>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We’re here to serve federal government teams. Exclusively.</a:t>
            </a:r>
            <a:endParaRPr sz="4000">
              <a:solidFill>
                <a:schemeClr val="lt1"/>
              </a:solidFill>
              <a:latin typeface="Public Sans"/>
              <a:ea typeface="Public Sans"/>
              <a:cs typeface="Public Sans"/>
              <a:sym typeface="Public Sans"/>
            </a:endParaRPr>
          </a:p>
        </p:txBody>
      </p:sp>
      <p:sp>
        <p:nvSpPr>
          <p:cNvPr id="359" name="Google Shape;359;p45"/>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23</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261566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6"/>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Built-in compliance </a:t>
            </a:r>
            <a:br>
              <a:rPr lang="en-US" sz="4000">
                <a:solidFill>
                  <a:srgbClr val="EF5E25"/>
                </a:solidFill>
                <a:latin typeface="Public Sans"/>
                <a:ea typeface="Public Sans"/>
                <a:cs typeface="Public Sans"/>
                <a:sym typeface="Public Sans"/>
              </a:rPr>
            </a:br>
            <a:r>
              <a:rPr lang="en-US" sz="4000">
                <a:solidFill>
                  <a:srgbClr val="EF5E25"/>
                </a:solidFill>
                <a:latin typeface="Public Sans"/>
                <a:ea typeface="Public Sans"/>
                <a:cs typeface="Public Sans"/>
                <a:sym typeface="Public Sans"/>
              </a:rPr>
              <a:t>out of the box</a:t>
            </a:r>
            <a:endParaRPr sz="4000">
              <a:solidFill>
                <a:schemeClr val="lt1"/>
              </a:solidFill>
              <a:latin typeface="Public Sans"/>
              <a:ea typeface="Public Sans"/>
              <a:cs typeface="Public Sans"/>
              <a:sym typeface="Public Sans"/>
            </a:endParaRPr>
          </a:p>
        </p:txBody>
      </p:sp>
      <p:sp>
        <p:nvSpPr>
          <p:cNvPr id="365" name="Google Shape;365;p46"/>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24</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189197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7"/>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Section 508</a:t>
            </a:r>
            <a:br>
              <a:rPr lang="en-US" sz="4000">
                <a:solidFill>
                  <a:srgbClr val="EF5E25"/>
                </a:solidFill>
                <a:latin typeface="Public Sans"/>
                <a:ea typeface="Public Sans"/>
                <a:cs typeface="Public Sans"/>
                <a:sym typeface="Public Sans"/>
              </a:rPr>
            </a:br>
            <a:r>
              <a:rPr lang="en-US" sz="4000">
                <a:solidFill>
                  <a:srgbClr val="EF5E25"/>
                </a:solidFill>
                <a:latin typeface="Public Sans"/>
                <a:ea typeface="Public Sans"/>
                <a:cs typeface="Public Sans"/>
                <a:sym typeface="Public Sans"/>
              </a:rPr>
              <a:t>PRA</a:t>
            </a:r>
            <a:br>
              <a:rPr lang="en-US" sz="4000">
                <a:solidFill>
                  <a:srgbClr val="EF5E25"/>
                </a:solidFill>
                <a:latin typeface="Public Sans"/>
                <a:ea typeface="Public Sans"/>
                <a:cs typeface="Public Sans"/>
                <a:sym typeface="Public Sans"/>
              </a:rPr>
            </a:br>
            <a:r>
              <a:rPr lang="en-US" sz="4000">
                <a:solidFill>
                  <a:srgbClr val="EF5E25"/>
                </a:solidFill>
                <a:latin typeface="Public Sans"/>
                <a:ea typeface="Public Sans"/>
                <a:cs typeface="Public Sans"/>
                <a:sym typeface="Public Sans"/>
              </a:rPr>
              <a:t>ATO</a:t>
            </a:r>
            <a:br>
              <a:rPr lang="en-US" sz="4000">
                <a:solidFill>
                  <a:srgbClr val="EF5E25"/>
                </a:solidFill>
                <a:latin typeface="Public Sans"/>
                <a:ea typeface="Public Sans"/>
                <a:cs typeface="Public Sans"/>
                <a:sym typeface="Public Sans"/>
              </a:rPr>
            </a:br>
            <a:r>
              <a:rPr lang="en-US" sz="4000">
                <a:solidFill>
                  <a:srgbClr val="EF5E25"/>
                </a:solidFill>
                <a:latin typeface="Public Sans"/>
                <a:ea typeface="Public Sans"/>
                <a:cs typeface="Public Sans"/>
                <a:sym typeface="Public Sans"/>
              </a:rPr>
              <a:t>M-17-06</a:t>
            </a:r>
            <a:br>
              <a:rPr lang="en-US" sz="4000">
                <a:solidFill>
                  <a:srgbClr val="EF5E25"/>
                </a:solidFill>
                <a:latin typeface="Public Sans"/>
                <a:ea typeface="Public Sans"/>
                <a:cs typeface="Public Sans"/>
                <a:sym typeface="Public Sans"/>
              </a:rPr>
            </a:br>
            <a:r>
              <a:rPr lang="en-US" sz="4000">
                <a:solidFill>
                  <a:srgbClr val="EF5E25"/>
                </a:solidFill>
                <a:latin typeface="Public Sans"/>
                <a:ea typeface="Public Sans"/>
                <a:cs typeface="Public Sans"/>
                <a:sym typeface="Public Sans"/>
              </a:rPr>
              <a:t>Connected Government Act</a:t>
            </a:r>
            <a:br>
              <a:rPr lang="en-US" sz="4000">
                <a:solidFill>
                  <a:srgbClr val="EF5E25"/>
                </a:solidFill>
                <a:latin typeface="Public Sans"/>
                <a:ea typeface="Public Sans"/>
                <a:cs typeface="Public Sans"/>
                <a:sym typeface="Public Sans"/>
              </a:rPr>
            </a:br>
            <a:r>
              <a:rPr lang="en-US" sz="4000">
                <a:solidFill>
                  <a:srgbClr val="EF5E25"/>
                </a:solidFill>
                <a:latin typeface="Public Sans"/>
                <a:ea typeface="Public Sans"/>
                <a:cs typeface="Public Sans"/>
                <a:sym typeface="Public Sans"/>
              </a:rPr>
              <a:t>21C IDEA</a:t>
            </a:r>
            <a:endParaRPr sz="4000">
              <a:solidFill>
                <a:schemeClr val="lt1"/>
              </a:solidFill>
              <a:latin typeface="Public Sans"/>
              <a:ea typeface="Public Sans"/>
              <a:cs typeface="Public Sans"/>
              <a:sym typeface="Public Sans"/>
            </a:endParaRPr>
          </a:p>
        </p:txBody>
      </p:sp>
      <p:sp>
        <p:nvSpPr>
          <p:cNvPr id="371" name="Google Shape;371;p47"/>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25</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3327035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8"/>
          <p:cNvSpPr txBox="1">
            <a:spLocks noGrp="1"/>
          </p:cNvSpPr>
          <p:nvPr>
            <p:ph type="title"/>
          </p:nvPr>
        </p:nvSpPr>
        <p:spPr>
          <a:xfrm>
            <a:off x="261256" y="232250"/>
            <a:ext cx="8656865"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b="0">
                <a:solidFill>
                  <a:srgbClr val="967EFB"/>
                </a:solidFill>
                <a:latin typeface="Public Sans"/>
                <a:ea typeface="Public Sans"/>
                <a:cs typeface="Public Sans"/>
                <a:sym typeface="Public Sans"/>
              </a:rPr>
              <a:t>This is the language we speak.</a:t>
            </a:r>
            <a:br>
              <a:rPr lang="en-US" sz="4000" b="0">
                <a:solidFill>
                  <a:srgbClr val="967EFB"/>
                </a:solidFill>
                <a:latin typeface="Public Sans"/>
                <a:ea typeface="Public Sans"/>
                <a:cs typeface="Public Sans"/>
                <a:sym typeface="Public Sans"/>
              </a:rPr>
            </a:br>
            <a:r>
              <a:rPr lang="en-US" sz="4000" b="0">
                <a:solidFill>
                  <a:srgbClr val="967EFB"/>
                </a:solidFill>
                <a:latin typeface="Public Sans"/>
                <a:ea typeface="Public Sans"/>
                <a:cs typeface="Public Sans"/>
                <a:sym typeface="Public Sans"/>
              </a:rPr>
              <a:t>This is what’s built into our product.</a:t>
            </a:r>
            <a:endParaRPr sz="4000" b="0">
              <a:solidFill>
                <a:srgbClr val="967EFB"/>
              </a:solidFill>
              <a:latin typeface="Public Sans"/>
              <a:ea typeface="Public Sans"/>
              <a:cs typeface="Public Sans"/>
              <a:sym typeface="Public Sans"/>
            </a:endParaRPr>
          </a:p>
        </p:txBody>
      </p:sp>
      <p:sp>
        <p:nvSpPr>
          <p:cNvPr id="377" name="Google Shape;377;p48"/>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26</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3673107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9"/>
          <p:cNvSpPr txBox="1">
            <a:spLocks noGrp="1"/>
          </p:cNvSpPr>
          <p:nvPr>
            <p:ph type="title"/>
          </p:nvPr>
        </p:nvSpPr>
        <p:spPr>
          <a:xfrm>
            <a:off x="261256" y="232250"/>
            <a:ext cx="8656865"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b="0">
                <a:solidFill>
                  <a:srgbClr val="967EFB"/>
                </a:solidFill>
                <a:latin typeface="Public Sans"/>
                <a:ea typeface="Public Sans"/>
                <a:cs typeface="Public Sans"/>
                <a:sym typeface="Public Sans"/>
              </a:rPr>
              <a:t>And we’ll answer your phone calls.</a:t>
            </a:r>
            <a:endParaRPr sz="4000" b="0">
              <a:solidFill>
                <a:srgbClr val="967EFB"/>
              </a:solidFill>
              <a:latin typeface="Public Sans"/>
              <a:ea typeface="Public Sans"/>
              <a:cs typeface="Public Sans"/>
              <a:sym typeface="Public Sans"/>
            </a:endParaRPr>
          </a:p>
        </p:txBody>
      </p:sp>
      <p:sp>
        <p:nvSpPr>
          <p:cNvPr id="383" name="Google Shape;383;p49"/>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27</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2364142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0"/>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EF5E25"/>
                </a:solidFill>
                <a:latin typeface="Public Sans"/>
                <a:ea typeface="Public Sans"/>
                <a:cs typeface="Public Sans"/>
                <a:sym typeface="Public Sans"/>
              </a:rPr>
              <a:t>2.</a:t>
            </a:r>
            <a:br>
              <a:rPr lang="en-US" sz="4000" dirty="0">
                <a:solidFill>
                  <a:srgbClr val="EF5E25"/>
                </a:solidFill>
                <a:latin typeface="Public Sans"/>
                <a:ea typeface="Public Sans"/>
                <a:cs typeface="Public Sans"/>
                <a:sym typeface="Public Sans"/>
              </a:rPr>
            </a:br>
            <a:r>
              <a:rPr lang="en-US" sz="4000" dirty="0">
                <a:solidFill>
                  <a:schemeClr val="lt1"/>
                </a:solidFill>
                <a:latin typeface="Public Sans"/>
                <a:ea typeface="Public Sans"/>
                <a:cs typeface="Public Sans"/>
                <a:sym typeface="Public Sans"/>
              </a:rPr>
              <a:t>Proven designs users expect</a:t>
            </a:r>
            <a:endParaRPr sz="4000" dirty="0">
              <a:solidFill>
                <a:schemeClr val="lt1"/>
              </a:solidFill>
              <a:latin typeface="Public Sans"/>
              <a:ea typeface="Public Sans"/>
              <a:cs typeface="Public Sans"/>
              <a:sym typeface="Public Sans"/>
            </a:endParaRPr>
          </a:p>
        </p:txBody>
      </p:sp>
      <p:cxnSp>
        <p:nvCxnSpPr>
          <p:cNvPr id="265" name="Google Shape;265;p30">
            <a:extLst>
              <a:ext uri="{C183D7F6-B498-43B3-948B-1728B52AA6E4}">
                <adec:decorative xmlns:adec="http://schemas.microsoft.com/office/drawing/2017/decorative" val="1"/>
              </a:ext>
            </a:extLst>
          </p:cNvPr>
          <p:cNvCxnSpPr>
            <a:cxnSpLocks/>
          </p:cNvCxnSpPr>
          <p:nvPr/>
        </p:nvCxnSpPr>
        <p:spPr>
          <a:xfrm>
            <a:off x="1121134" y="3148315"/>
            <a:ext cx="6957391" cy="0"/>
          </a:xfrm>
          <a:prstGeom prst="straightConnector1">
            <a:avLst/>
          </a:prstGeom>
          <a:noFill/>
          <a:ln w="9525" cap="flat" cmpd="sng">
            <a:solidFill>
              <a:srgbClr val="EF5E25"/>
            </a:solidFill>
            <a:prstDash val="solid"/>
            <a:round/>
            <a:headEnd type="none" w="sm" len="sm"/>
            <a:tailEnd type="none" w="sm" len="sm"/>
          </a:ln>
        </p:spPr>
      </p:cxnSp>
      <p:sp>
        <p:nvSpPr>
          <p:cNvPr id="266" name="Google Shape;266;p3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28</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3977797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1"/>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lvl="0" algn="ctr">
              <a:lnSpc>
                <a:spcPct val="95000"/>
              </a:lnSpc>
              <a:buSzPts val="1100"/>
            </a:pPr>
            <a:r>
              <a:rPr lang="en-US" sz="4000" dirty="0">
                <a:solidFill>
                  <a:srgbClr val="EF5E25"/>
                </a:solidFill>
                <a:latin typeface="Public Sans"/>
                <a:ea typeface="Public Sans"/>
                <a:cs typeface="Public Sans"/>
                <a:sym typeface="Public Sans"/>
              </a:rPr>
              <a:t>2.</a:t>
            </a:r>
            <a:br>
              <a:rPr lang="en-US" sz="4000" dirty="0">
                <a:solidFill>
                  <a:schemeClr val="lt1"/>
                </a:solidFill>
                <a:latin typeface="Public Sans"/>
                <a:ea typeface="Public Sans"/>
                <a:cs typeface="Public Sans"/>
                <a:sym typeface="Public Sans"/>
              </a:rPr>
            </a:br>
            <a:r>
              <a:rPr lang="en-US" sz="4000" dirty="0">
                <a:solidFill>
                  <a:schemeClr val="lt1"/>
                </a:solidFill>
              </a:rPr>
              <a:t>Don’t reinvent the wheel </a:t>
            </a:r>
            <a:br>
              <a:rPr lang="en-US" sz="4000" dirty="0">
                <a:solidFill>
                  <a:schemeClr val="lt1"/>
                </a:solidFill>
              </a:rPr>
            </a:br>
            <a:r>
              <a:rPr lang="en-US" sz="4000" dirty="0">
                <a:solidFill>
                  <a:schemeClr val="lt1"/>
                </a:solidFill>
              </a:rPr>
              <a:t>when it comes to </a:t>
            </a:r>
            <a:br>
              <a:rPr lang="en-US" sz="4000" dirty="0">
                <a:solidFill>
                  <a:schemeClr val="lt1"/>
                </a:solidFill>
              </a:rPr>
            </a:br>
            <a:r>
              <a:rPr lang="en-US" sz="4000" dirty="0">
                <a:solidFill>
                  <a:schemeClr val="lt1"/>
                </a:solidFill>
              </a:rPr>
              <a:t>buttons, forms, and other common elements.</a:t>
            </a:r>
            <a:endParaRPr sz="4000" dirty="0">
              <a:solidFill>
                <a:schemeClr val="lt1"/>
              </a:solidFill>
              <a:latin typeface="Public Sans"/>
              <a:ea typeface="Public Sans"/>
              <a:cs typeface="Public Sans"/>
              <a:sym typeface="Public Sans"/>
            </a:endParaRPr>
          </a:p>
        </p:txBody>
      </p:sp>
      <p:sp>
        <p:nvSpPr>
          <p:cNvPr id="272" name="Google Shape;272;p31"/>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29</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731063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83"/>
        <p:cNvGrpSpPr/>
        <p:nvPr/>
      </p:nvGrpSpPr>
      <p:grpSpPr>
        <a:xfrm>
          <a:off x="0" y="0"/>
          <a:ext cx="0" cy="0"/>
          <a:chOff x="0" y="0"/>
          <a:chExt cx="0" cy="0"/>
        </a:xfrm>
      </p:grpSpPr>
      <p:sp>
        <p:nvSpPr>
          <p:cNvPr id="84" name="Google Shape;84;p3"/>
          <p:cNvSpPr txBox="1">
            <a:spLocks noGrp="1"/>
          </p:cNvSpPr>
          <p:nvPr>
            <p:ph type="title" idx="4294967295"/>
          </p:nvPr>
        </p:nvSpPr>
        <p:spPr>
          <a:xfrm>
            <a:off x="499908" y="745195"/>
            <a:ext cx="8144183" cy="2541055"/>
          </a:xfrm>
          <a:prstGeom prst="rect">
            <a:avLst/>
          </a:prstGeom>
          <a:noFill/>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2800"/>
              <a:buNone/>
            </a:pPr>
            <a:r>
              <a:rPr lang="en-US" sz="4000" b="1">
                <a:solidFill>
                  <a:srgbClr val="FFBE2E"/>
                </a:solidFill>
              </a:rPr>
              <a:t>A quick poll</a:t>
            </a:r>
            <a:endParaRPr sz="4000" b="1">
              <a:solidFill>
                <a:srgbClr val="FFBE2E"/>
              </a:solidFill>
            </a:endParaRPr>
          </a:p>
          <a:p>
            <a:pPr marL="0" lvl="0" indent="0" algn="ctr" rtl="0">
              <a:lnSpc>
                <a:spcPct val="95000"/>
              </a:lnSpc>
              <a:spcBef>
                <a:spcPts val="0"/>
              </a:spcBef>
              <a:spcAft>
                <a:spcPts val="0"/>
              </a:spcAft>
              <a:buSzPts val="2800"/>
              <a:buNone/>
            </a:pPr>
            <a:r>
              <a:rPr lang="en-US" sz="4000">
                <a:solidFill>
                  <a:schemeClr val="lt1"/>
                </a:solidFill>
                <a:latin typeface="Public Sans Thin"/>
                <a:ea typeface="Public Sans Thin"/>
                <a:cs typeface="Public Sans Thin"/>
                <a:sym typeface="Public Sans Thin"/>
              </a:rPr>
              <a:t>Are you currently using </a:t>
            </a:r>
            <a:br>
              <a:rPr lang="en-US" sz="4000">
                <a:solidFill>
                  <a:schemeClr val="lt1"/>
                </a:solidFill>
                <a:latin typeface="Public Sans Thin"/>
                <a:ea typeface="Public Sans Thin"/>
                <a:cs typeface="Public Sans Thin"/>
                <a:sym typeface="Public Sans Thin"/>
              </a:rPr>
            </a:br>
            <a:r>
              <a:rPr lang="en-US" sz="4000">
                <a:solidFill>
                  <a:schemeClr val="lt1"/>
                </a:solidFill>
                <a:latin typeface="Public Sans Thin"/>
                <a:ea typeface="Public Sans Thin"/>
                <a:cs typeface="Public Sans Thin"/>
                <a:sym typeface="Public Sans Thin"/>
              </a:rPr>
              <a:t>USWDS code in a project?</a:t>
            </a:r>
            <a:endParaRPr>
              <a:solidFill>
                <a:schemeClr val="lt1"/>
              </a:solidFill>
              <a:latin typeface="Public Sans Thin"/>
              <a:ea typeface="Public Sans Thin"/>
              <a:cs typeface="Public Sans Thin"/>
              <a:sym typeface="Public Sans Thin"/>
            </a:endParaRPr>
          </a:p>
        </p:txBody>
      </p:sp>
      <p:sp>
        <p:nvSpPr>
          <p:cNvPr id="85" name="Google Shape;85;p3"/>
          <p:cNvSpPr txBox="1"/>
          <p:nvPr/>
        </p:nvSpPr>
        <p:spPr>
          <a:xfrm>
            <a:off x="799252" y="2941029"/>
            <a:ext cx="7865158" cy="1794933"/>
          </a:xfrm>
          <a:prstGeom prst="rect">
            <a:avLst/>
          </a:prstGeom>
          <a:noFill/>
          <a:ln>
            <a:noFill/>
          </a:ln>
        </p:spPr>
        <p:txBody>
          <a:bodyPr spcFirstLastPara="1" wrap="square" lIns="91425" tIns="91425" rIns="91425" bIns="91425" numCol="2" spcCol="457200" anchor="t" anchorCtr="0">
            <a:noAutofit/>
          </a:bodyPr>
          <a:lstStyle/>
          <a:p>
            <a:pPr marL="342900" marR="0" lvl="0" indent="-342900" algn="l" rtl="0">
              <a:lnSpc>
                <a:spcPct val="100000"/>
              </a:lnSpc>
              <a:spcBef>
                <a:spcPts val="0"/>
              </a:spcBef>
              <a:spcAft>
                <a:spcPts val="0"/>
              </a:spcAft>
              <a:buClr>
                <a:srgbClr val="EF5E25"/>
              </a:buClr>
              <a:buSzPts val="1800"/>
              <a:buFont typeface="Arial"/>
              <a:buAutoNum type="alphaUcPeriod"/>
            </a:pPr>
            <a:r>
              <a:rPr lang="en-US" sz="1800" b="0" i="0" u="none" strike="noStrike" cap="none">
                <a:solidFill>
                  <a:srgbClr val="FFFFFF"/>
                </a:solidFill>
                <a:latin typeface="Public Sans"/>
                <a:ea typeface="Public Sans"/>
                <a:cs typeface="Public Sans"/>
                <a:sym typeface="Public Sans"/>
              </a:rPr>
              <a:t>Yes, enthusiastically!</a:t>
            </a:r>
            <a:endParaRPr/>
          </a:p>
          <a:p>
            <a:pPr marL="342900" marR="0" lvl="0" indent="-342900" algn="l" rtl="0">
              <a:lnSpc>
                <a:spcPct val="100000"/>
              </a:lnSpc>
              <a:spcBef>
                <a:spcPts val="0"/>
              </a:spcBef>
              <a:spcAft>
                <a:spcPts val="0"/>
              </a:spcAft>
              <a:buClr>
                <a:srgbClr val="EF5E25"/>
              </a:buClr>
              <a:buSzPts val="1800"/>
              <a:buFont typeface="Arial"/>
              <a:buAutoNum type="alphaUcPeriod"/>
            </a:pPr>
            <a:r>
              <a:rPr lang="en-US" sz="1800" b="0" i="0" u="none" strike="noStrike" cap="none">
                <a:solidFill>
                  <a:srgbClr val="FFFFFF"/>
                </a:solidFill>
                <a:latin typeface="Public Sans"/>
                <a:ea typeface="Public Sans"/>
                <a:cs typeface="Public Sans"/>
                <a:sym typeface="Public Sans"/>
              </a:rPr>
              <a:t>Yes, begrudgingly.</a:t>
            </a:r>
            <a:br>
              <a:rPr lang="en-US" sz="1800" b="0" i="0" u="none" strike="noStrike" cap="none">
                <a:solidFill>
                  <a:srgbClr val="FFFFFF"/>
                </a:solidFill>
                <a:latin typeface="Public Sans"/>
                <a:ea typeface="Public Sans"/>
                <a:cs typeface="Public Sans"/>
                <a:sym typeface="Public Sans"/>
              </a:rPr>
            </a:br>
            <a:br>
              <a:rPr lang="en-US" sz="1800" b="0" i="0" u="none" strike="noStrike" cap="none">
                <a:solidFill>
                  <a:srgbClr val="FFFFFF"/>
                </a:solidFill>
                <a:latin typeface="Public Sans"/>
                <a:ea typeface="Public Sans"/>
                <a:cs typeface="Public Sans"/>
                <a:sym typeface="Public Sans"/>
              </a:rPr>
            </a:br>
            <a:br>
              <a:rPr lang="en-US" sz="1800" b="0" i="0" u="none" strike="noStrike" cap="none">
                <a:solidFill>
                  <a:srgbClr val="FFFFFF"/>
                </a:solidFill>
                <a:latin typeface="Public Sans"/>
                <a:ea typeface="Public Sans"/>
                <a:cs typeface="Public Sans"/>
                <a:sym typeface="Public Sans"/>
              </a:rPr>
            </a:br>
            <a:br>
              <a:rPr lang="en-US" sz="1800" b="0" i="0" u="none" strike="noStrike" cap="none">
                <a:solidFill>
                  <a:srgbClr val="FFFFFF"/>
                </a:solidFill>
                <a:latin typeface="Public Sans"/>
                <a:ea typeface="Public Sans"/>
                <a:cs typeface="Public Sans"/>
                <a:sym typeface="Public Sans"/>
              </a:rPr>
            </a:br>
            <a:br>
              <a:rPr lang="en-US" sz="1800" b="0" i="0" u="none" strike="noStrike" cap="none">
                <a:solidFill>
                  <a:srgbClr val="FFFFFF"/>
                </a:solidFill>
                <a:latin typeface="Public Sans"/>
                <a:ea typeface="Public Sans"/>
                <a:cs typeface="Public Sans"/>
                <a:sym typeface="Public Sans"/>
              </a:rPr>
            </a:br>
            <a:endParaRPr sz="1800" b="0" i="0" u="none" strike="noStrike" cap="none">
              <a:solidFill>
                <a:srgbClr val="FFFFFF"/>
              </a:solidFill>
              <a:latin typeface="Public Sans"/>
              <a:ea typeface="Public Sans"/>
              <a:cs typeface="Public Sans"/>
              <a:sym typeface="Public Sans"/>
            </a:endParaRPr>
          </a:p>
          <a:p>
            <a:pPr marL="342900" marR="0" lvl="0" indent="-342900" algn="l" rtl="0">
              <a:lnSpc>
                <a:spcPct val="100000"/>
              </a:lnSpc>
              <a:spcBef>
                <a:spcPts val="0"/>
              </a:spcBef>
              <a:spcAft>
                <a:spcPts val="0"/>
              </a:spcAft>
              <a:buClr>
                <a:srgbClr val="EF5E25"/>
              </a:buClr>
              <a:buSzPts val="1800"/>
              <a:buFont typeface="Arial"/>
              <a:buAutoNum type="alphaUcPeriod"/>
            </a:pPr>
            <a:r>
              <a:rPr lang="en-US" sz="1800" b="0" i="0" u="none" strike="noStrike" cap="none">
                <a:solidFill>
                  <a:srgbClr val="FFFFFF"/>
                </a:solidFill>
                <a:latin typeface="Public Sans"/>
                <a:ea typeface="Public Sans"/>
                <a:cs typeface="Public Sans"/>
                <a:sym typeface="Public Sans"/>
              </a:rPr>
              <a:t>No, but soon!</a:t>
            </a:r>
            <a:endParaRPr/>
          </a:p>
          <a:p>
            <a:pPr marL="342900" marR="0" lvl="0" indent="-342900" algn="l" rtl="0">
              <a:lnSpc>
                <a:spcPct val="100000"/>
              </a:lnSpc>
              <a:spcBef>
                <a:spcPts val="0"/>
              </a:spcBef>
              <a:spcAft>
                <a:spcPts val="0"/>
              </a:spcAft>
              <a:buClr>
                <a:srgbClr val="EF5E25"/>
              </a:buClr>
              <a:buSzPts val="1800"/>
              <a:buFont typeface="Arial"/>
              <a:buAutoNum type="alphaUcPeriod"/>
            </a:pPr>
            <a:r>
              <a:rPr lang="en-US" sz="1800" b="0" i="0" u="none" strike="noStrike" cap="none">
                <a:solidFill>
                  <a:srgbClr val="FFFFFF"/>
                </a:solidFill>
                <a:latin typeface="Public Sans"/>
                <a:ea typeface="Public Sans"/>
                <a:cs typeface="Public Sans"/>
                <a:sym typeface="Public Sans"/>
              </a:rPr>
              <a:t>No, unless you can convince me in the next 30 minutes.</a:t>
            </a:r>
            <a:endParaRPr/>
          </a:p>
          <a:p>
            <a:pPr marL="342900" marR="0" lvl="0" indent="-342900" algn="l" rtl="0">
              <a:lnSpc>
                <a:spcPct val="100000"/>
              </a:lnSpc>
              <a:spcBef>
                <a:spcPts val="0"/>
              </a:spcBef>
              <a:spcAft>
                <a:spcPts val="0"/>
              </a:spcAft>
              <a:buClr>
                <a:srgbClr val="EF5E25"/>
              </a:buClr>
              <a:buSzPts val="1800"/>
              <a:buFont typeface="Arial"/>
              <a:buAutoNum type="alphaUcPeriod"/>
            </a:pPr>
            <a:r>
              <a:rPr lang="en-US" sz="1800" b="0" i="0" u="none" strike="noStrike" cap="none">
                <a:solidFill>
                  <a:srgbClr val="FFFFFF"/>
                </a:solidFill>
                <a:latin typeface="Public Sans"/>
                <a:ea typeface="Public Sans"/>
                <a:cs typeface="Public Sans"/>
                <a:sym typeface="Public Sans"/>
              </a:rPr>
              <a:t>No. Just no. Someone forced me to attend this call.</a:t>
            </a:r>
            <a:br>
              <a:rPr lang="en-US" sz="2800" b="0" i="0" u="none" strike="noStrike" cap="none">
                <a:solidFill>
                  <a:srgbClr val="FFFFFF"/>
                </a:solidFill>
                <a:latin typeface="Public Sans"/>
                <a:ea typeface="Public Sans"/>
                <a:cs typeface="Public Sans"/>
                <a:sym typeface="Public Sans"/>
              </a:rPr>
            </a:br>
            <a:endParaRPr sz="2800" b="0" i="0" u="none" strike="noStrike" cap="none">
              <a:solidFill>
                <a:schemeClr val="lt1"/>
              </a:solidFill>
              <a:latin typeface="Public Sans Thin"/>
              <a:ea typeface="Public Sans Thin"/>
              <a:cs typeface="Public Sans Thin"/>
              <a:sym typeface="Public Sans Thin"/>
            </a:endParaRPr>
          </a:p>
        </p:txBody>
      </p:sp>
      <p:sp>
        <p:nvSpPr>
          <p:cNvPr id="86" name="Google Shape;86;p3"/>
          <p:cNvSpPr txBox="1"/>
          <p:nvPr/>
        </p:nvSpPr>
        <p:spPr>
          <a:xfrm>
            <a:off x="6769780" y="4780203"/>
            <a:ext cx="2057400" cy="273844"/>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lt1"/>
              </a:buClr>
              <a:buSzPts val="1000"/>
              <a:buFont typeface="Arial"/>
              <a:buNone/>
            </a:pPr>
            <a:fld id="{00000000-1234-1234-1234-123412341234}" type="slidenum">
              <a:rPr lang="en-US" sz="1000" b="0" i="0" u="none" strike="noStrike" cap="none">
                <a:solidFill>
                  <a:schemeClr val="lt1"/>
                </a:solidFill>
                <a:latin typeface="Libre Franklin"/>
                <a:ea typeface="Libre Franklin"/>
                <a:cs typeface="Libre Franklin"/>
                <a:sym typeface="Libre Franklin"/>
              </a:rPr>
              <a:t>3</a:t>
            </a:fld>
            <a:endParaRPr sz="1000" b="0" i="0" u="none" strike="noStrike" cap="none">
              <a:solidFill>
                <a:schemeClr val="lt1"/>
              </a:solidFill>
              <a:latin typeface="Libre Franklin"/>
              <a:ea typeface="Libre Franklin"/>
              <a:cs typeface="Libre Franklin"/>
              <a:sym typeface="Libre Frankli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2"/>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How many times do we have </a:t>
            </a:r>
            <a:br>
              <a:rPr lang="en-US" sz="4000">
                <a:solidFill>
                  <a:srgbClr val="EF5E25"/>
                </a:solidFill>
                <a:latin typeface="Public Sans"/>
                <a:ea typeface="Public Sans"/>
                <a:cs typeface="Public Sans"/>
                <a:sym typeface="Public Sans"/>
              </a:rPr>
            </a:br>
            <a:r>
              <a:rPr lang="en-US" sz="4000">
                <a:solidFill>
                  <a:srgbClr val="EF5E25"/>
                </a:solidFill>
                <a:latin typeface="Public Sans"/>
                <a:ea typeface="Public Sans"/>
                <a:cs typeface="Public Sans"/>
                <a:sym typeface="Public Sans"/>
              </a:rPr>
              <a:t>to see that image of those dozens of government buttons?</a:t>
            </a:r>
            <a:endParaRPr sz="4000">
              <a:solidFill>
                <a:schemeClr val="lt1"/>
              </a:solidFill>
              <a:latin typeface="Public Sans"/>
              <a:ea typeface="Public Sans"/>
              <a:cs typeface="Public Sans"/>
              <a:sym typeface="Public Sans"/>
            </a:endParaRPr>
          </a:p>
        </p:txBody>
      </p:sp>
      <p:sp>
        <p:nvSpPr>
          <p:cNvPr id="278" name="Google Shape;278;p32"/>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30</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16435545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3"/>
          <p:cNvSpPr txBox="1">
            <a:spLocks noGrp="1"/>
          </p:cNvSpPr>
          <p:nvPr>
            <p:ph type="title"/>
          </p:nvPr>
        </p:nvSpPr>
        <p:spPr>
          <a:xfrm>
            <a:off x="838483" y="266117"/>
            <a:ext cx="7467034" cy="320906"/>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1800" b="0">
                <a:solidFill>
                  <a:srgbClr val="FFBE2E"/>
                </a:solidFill>
                <a:latin typeface="Public Sans"/>
                <a:ea typeface="Public Sans"/>
                <a:cs typeface="Public Sans"/>
                <a:sym typeface="Public Sans"/>
              </a:rPr>
              <a:t>Who can forget the grid of government buttons?</a:t>
            </a:r>
            <a:endParaRPr sz="1800" b="0">
              <a:solidFill>
                <a:srgbClr val="FFBE2E"/>
              </a:solidFill>
              <a:latin typeface="Public Sans"/>
              <a:ea typeface="Public Sans"/>
              <a:cs typeface="Public Sans"/>
              <a:sym typeface="Public Sans"/>
            </a:endParaRPr>
          </a:p>
        </p:txBody>
      </p:sp>
      <p:pic>
        <p:nvPicPr>
          <p:cNvPr id="284" name="Google Shape;284;p33" descr="A grid of multiple government buttons, showing different colors, shapes, sizes, capitalizations, icons, and text. This image demonstrates a lack of continuity between government websites."/>
          <p:cNvPicPr preferRelativeResize="0"/>
          <p:nvPr/>
        </p:nvPicPr>
        <p:blipFill rotWithShape="1">
          <a:blip r:embed="rId3">
            <a:alphaModFix/>
          </a:blip>
          <a:srcRect/>
          <a:stretch/>
        </p:blipFill>
        <p:spPr>
          <a:xfrm>
            <a:off x="838483" y="730765"/>
            <a:ext cx="7467034" cy="3907748"/>
          </a:xfrm>
          <a:prstGeom prst="rect">
            <a:avLst/>
          </a:prstGeom>
          <a:noFill/>
          <a:ln>
            <a:noFill/>
          </a:ln>
        </p:spPr>
      </p:pic>
      <p:sp>
        <p:nvSpPr>
          <p:cNvPr id="285" name="Google Shape;285;p33"/>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31</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3882406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4"/>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Folks don’t want to be wowed, </a:t>
            </a:r>
            <a:br>
              <a:rPr lang="en-US" sz="4000">
                <a:solidFill>
                  <a:srgbClr val="EF5E25"/>
                </a:solidFill>
                <a:latin typeface="Public Sans"/>
                <a:ea typeface="Public Sans"/>
                <a:cs typeface="Public Sans"/>
                <a:sym typeface="Public Sans"/>
              </a:rPr>
            </a:br>
            <a:r>
              <a:rPr lang="en-US" sz="4000">
                <a:solidFill>
                  <a:srgbClr val="EF5E25"/>
                </a:solidFill>
                <a:latin typeface="Public Sans"/>
                <a:ea typeface="Public Sans"/>
                <a:cs typeface="Public Sans"/>
                <a:sym typeface="Public Sans"/>
              </a:rPr>
              <a:t>they want to be done.</a:t>
            </a:r>
            <a:endParaRPr sz="4000">
              <a:solidFill>
                <a:schemeClr val="lt1"/>
              </a:solidFill>
              <a:latin typeface="Public Sans"/>
              <a:ea typeface="Public Sans"/>
              <a:cs typeface="Public Sans"/>
              <a:sym typeface="Public Sans"/>
            </a:endParaRPr>
          </a:p>
        </p:txBody>
      </p:sp>
      <p:sp>
        <p:nvSpPr>
          <p:cNvPr id="291" name="Google Shape;291;p34"/>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32</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3108507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5"/>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b="0">
                <a:solidFill>
                  <a:srgbClr val="967EFB"/>
                </a:solidFill>
                <a:latin typeface="Public Sans"/>
                <a:ea typeface="Public Sans"/>
                <a:cs typeface="Public Sans"/>
                <a:sym typeface="Public Sans"/>
              </a:rPr>
              <a:t>We shouldn’t use public resources to reinvent the wheel.</a:t>
            </a:r>
            <a:endParaRPr sz="4000" b="0">
              <a:solidFill>
                <a:srgbClr val="967EFB"/>
              </a:solidFill>
              <a:latin typeface="Public Sans"/>
              <a:ea typeface="Public Sans"/>
              <a:cs typeface="Public Sans"/>
              <a:sym typeface="Public Sans"/>
            </a:endParaRPr>
          </a:p>
        </p:txBody>
      </p:sp>
      <p:sp>
        <p:nvSpPr>
          <p:cNvPr id="297" name="Google Shape;297;p35"/>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33</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2429655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208"/>
        <p:cNvGrpSpPr/>
        <p:nvPr/>
      </p:nvGrpSpPr>
      <p:grpSpPr>
        <a:xfrm>
          <a:off x="0" y="0"/>
          <a:ext cx="0" cy="0"/>
          <a:chOff x="0" y="0"/>
          <a:chExt cx="0" cy="0"/>
        </a:xfrm>
      </p:grpSpPr>
      <p:sp>
        <p:nvSpPr>
          <p:cNvPr id="209" name="Google Shape;209;p21"/>
          <p:cNvSpPr txBox="1">
            <a:spLocks noGrp="1"/>
          </p:cNvSpPr>
          <p:nvPr>
            <p:ph type="title"/>
          </p:nvPr>
        </p:nvSpPr>
        <p:spPr>
          <a:xfrm>
            <a:off x="21772" y="232250"/>
            <a:ext cx="9100456" cy="4500900"/>
          </a:xfrm>
          <a:prstGeom prst="rect">
            <a:avLst/>
          </a:prstGeom>
          <a:noFill/>
          <a:ln>
            <a:noFill/>
          </a:ln>
        </p:spPr>
        <p:txBody>
          <a:bodyPr spcFirstLastPara="1" wrap="square" lIns="91425" tIns="91425" rIns="91425" bIns="91425" anchor="ctr" anchorCtr="0">
            <a:noAutofit/>
          </a:bodyPr>
          <a:lstStyle/>
          <a:p>
            <a:pPr lvl="0" algn="ctr">
              <a:lnSpc>
                <a:spcPct val="95000"/>
              </a:lnSpc>
              <a:buSzPts val="1100"/>
            </a:pPr>
            <a:r>
              <a:rPr lang="en-US" sz="4000" dirty="0">
                <a:solidFill>
                  <a:srgbClr val="EF5E25"/>
                </a:solidFill>
                <a:latin typeface="Public Sans"/>
                <a:ea typeface="Public Sans"/>
                <a:cs typeface="Public Sans"/>
                <a:sym typeface="Public Sans"/>
              </a:rPr>
              <a:t>3.</a:t>
            </a:r>
            <a:br>
              <a:rPr lang="en-US" sz="4000" dirty="0">
                <a:solidFill>
                  <a:srgbClr val="EF5E25"/>
                </a:solidFill>
                <a:latin typeface="Public Sans"/>
                <a:ea typeface="Public Sans"/>
                <a:cs typeface="Public Sans"/>
                <a:sym typeface="Public Sans"/>
              </a:rPr>
            </a:br>
            <a:r>
              <a:rPr lang="en-US" sz="4000" dirty="0">
                <a:solidFill>
                  <a:schemeClr val="lt1"/>
                </a:solidFill>
              </a:rPr>
              <a:t>Team alignment and common goals</a:t>
            </a:r>
            <a:endParaRPr sz="4000" dirty="0">
              <a:solidFill>
                <a:schemeClr val="lt1"/>
              </a:solidFill>
              <a:latin typeface="Public Sans"/>
              <a:ea typeface="Public Sans"/>
              <a:cs typeface="Public Sans"/>
              <a:sym typeface="Public Sans"/>
            </a:endParaRPr>
          </a:p>
        </p:txBody>
      </p:sp>
      <p:cxnSp>
        <p:nvCxnSpPr>
          <p:cNvPr id="210" name="Google Shape;210;p21">
            <a:extLst>
              <a:ext uri="{C183D7F6-B498-43B3-948B-1728B52AA6E4}">
                <adec:decorative xmlns:adec="http://schemas.microsoft.com/office/drawing/2017/decorative" val="1"/>
              </a:ext>
            </a:extLst>
          </p:cNvPr>
          <p:cNvCxnSpPr>
            <a:cxnSpLocks/>
          </p:cNvCxnSpPr>
          <p:nvPr/>
        </p:nvCxnSpPr>
        <p:spPr>
          <a:xfrm>
            <a:off x="333955" y="3148315"/>
            <a:ext cx="8584167" cy="0"/>
          </a:xfrm>
          <a:prstGeom prst="straightConnector1">
            <a:avLst/>
          </a:prstGeom>
          <a:noFill/>
          <a:ln w="9525" cap="flat" cmpd="sng">
            <a:solidFill>
              <a:srgbClr val="EF5E25"/>
            </a:solidFill>
            <a:prstDash val="solid"/>
            <a:round/>
            <a:headEnd type="none" w="sm" len="sm"/>
            <a:tailEnd type="none" w="sm" len="sm"/>
          </a:ln>
        </p:spPr>
      </p:cxnSp>
      <p:sp>
        <p:nvSpPr>
          <p:cNvPr id="211" name="Google Shape;211;p21"/>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34</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215"/>
        <p:cNvGrpSpPr/>
        <p:nvPr/>
      </p:nvGrpSpPr>
      <p:grpSpPr>
        <a:xfrm>
          <a:off x="0" y="0"/>
          <a:ext cx="0" cy="0"/>
          <a:chOff x="0" y="0"/>
          <a:chExt cx="0" cy="0"/>
        </a:xfrm>
      </p:grpSpPr>
      <p:sp>
        <p:nvSpPr>
          <p:cNvPr id="216" name="Google Shape;216;p22"/>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EF5E25"/>
                </a:solidFill>
                <a:latin typeface="Public Sans"/>
                <a:ea typeface="Public Sans"/>
                <a:cs typeface="Public Sans"/>
                <a:sym typeface="Public Sans"/>
              </a:rPr>
              <a:t>3.</a:t>
            </a:r>
            <a:br>
              <a:rPr lang="en-US" sz="4000" dirty="0">
                <a:solidFill>
                  <a:schemeClr val="lt1"/>
                </a:solidFill>
                <a:latin typeface="Public Sans"/>
                <a:ea typeface="Public Sans"/>
                <a:cs typeface="Public Sans"/>
                <a:sym typeface="Public Sans"/>
              </a:rPr>
            </a:br>
            <a:r>
              <a:rPr lang="en-US" sz="4000" dirty="0">
                <a:solidFill>
                  <a:schemeClr val="lt1"/>
                </a:solidFill>
                <a:latin typeface="Public Sans"/>
                <a:ea typeface="Public Sans"/>
                <a:cs typeface="Public Sans"/>
                <a:sym typeface="Public Sans"/>
              </a:rPr>
              <a:t>Using USWDS strengthens </a:t>
            </a:r>
            <a:br>
              <a:rPr lang="en-US" sz="4000" dirty="0">
                <a:solidFill>
                  <a:schemeClr val="lt1"/>
                </a:solidFill>
                <a:latin typeface="Public Sans"/>
                <a:ea typeface="Public Sans"/>
                <a:cs typeface="Public Sans"/>
                <a:sym typeface="Public Sans"/>
              </a:rPr>
            </a:br>
            <a:r>
              <a:rPr lang="en-US" sz="4000" dirty="0">
                <a:solidFill>
                  <a:schemeClr val="lt1"/>
                </a:solidFill>
                <a:latin typeface="Public Sans"/>
                <a:ea typeface="Public Sans"/>
                <a:cs typeface="Public Sans"/>
                <a:sym typeface="Public Sans"/>
              </a:rPr>
              <a:t>team agreements to</a:t>
            </a:r>
            <a:br>
              <a:rPr lang="en-US" sz="4000" dirty="0">
                <a:solidFill>
                  <a:schemeClr val="lt1"/>
                </a:solidFill>
                <a:latin typeface="Public Sans"/>
                <a:ea typeface="Public Sans"/>
                <a:cs typeface="Public Sans"/>
                <a:sym typeface="Public Sans"/>
              </a:rPr>
            </a:br>
            <a:r>
              <a:rPr lang="en-US" sz="4000" dirty="0">
                <a:solidFill>
                  <a:schemeClr val="lt1"/>
                </a:solidFill>
                <a:latin typeface="Public Sans"/>
                <a:ea typeface="Public Sans"/>
                <a:cs typeface="Public Sans"/>
                <a:sym typeface="Public Sans"/>
              </a:rPr>
              <a:t>common principles and </a:t>
            </a:r>
            <a:br>
              <a:rPr lang="en-US" sz="4000" dirty="0">
                <a:solidFill>
                  <a:schemeClr val="lt1"/>
                </a:solidFill>
                <a:latin typeface="Public Sans"/>
                <a:ea typeface="Public Sans"/>
                <a:cs typeface="Public Sans"/>
                <a:sym typeface="Public Sans"/>
              </a:rPr>
            </a:br>
            <a:r>
              <a:rPr lang="en-US" sz="4000" dirty="0">
                <a:solidFill>
                  <a:schemeClr val="lt1"/>
                </a:solidFill>
                <a:latin typeface="Public Sans"/>
                <a:ea typeface="Public Sans"/>
                <a:cs typeface="Public Sans"/>
                <a:sym typeface="Public Sans"/>
              </a:rPr>
              <a:t>human-centered design.</a:t>
            </a:r>
            <a:endParaRPr sz="4000" dirty="0">
              <a:solidFill>
                <a:schemeClr val="lt1"/>
              </a:solidFill>
              <a:latin typeface="Public Sans"/>
              <a:ea typeface="Public Sans"/>
              <a:cs typeface="Public Sans"/>
              <a:sym typeface="Public Sans"/>
            </a:endParaRPr>
          </a:p>
        </p:txBody>
      </p:sp>
      <p:sp>
        <p:nvSpPr>
          <p:cNvPr id="217" name="Google Shape;217;p22"/>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35</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221"/>
        <p:cNvGrpSpPr/>
        <p:nvPr/>
      </p:nvGrpSpPr>
      <p:grpSpPr>
        <a:xfrm>
          <a:off x="0" y="0"/>
          <a:ext cx="0" cy="0"/>
          <a:chOff x="0" y="0"/>
          <a:chExt cx="0" cy="0"/>
        </a:xfrm>
      </p:grpSpPr>
      <p:sp>
        <p:nvSpPr>
          <p:cNvPr id="222" name="Google Shape;222;p23"/>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Anyone using USWDS commits to common design principles.</a:t>
            </a:r>
            <a:endParaRPr sz="4000">
              <a:solidFill>
                <a:schemeClr val="lt1"/>
              </a:solidFill>
              <a:latin typeface="Public Sans"/>
              <a:ea typeface="Public Sans"/>
              <a:cs typeface="Public Sans"/>
              <a:sym typeface="Public Sans"/>
            </a:endParaRPr>
          </a:p>
        </p:txBody>
      </p:sp>
      <p:sp>
        <p:nvSpPr>
          <p:cNvPr id="223" name="Google Shape;223;p23"/>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36</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227"/>
        <p:cNvGrpSpPr/>
        <p:nvPr/>
      </p:nvGrpSpPr>
      <p:grpSpPr>
        <a:xfrm>
          <a:off x="0" y="0"/>
          <a:ext cx="0" cy="0"/>
          <a:chOff x="0" y="0"/>
          <a:chExt cx="0" cy="0"/>
        </a:xfrm>
      </p:grpSpPr>
      <p:sp>
        <p:nvSpPr>
          <p:cNvPr id="228" name="Google Shape;228;p24"/>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b="0">
                <a:solidFill>
                  <a:srgbClr val="967EFB"/>
                </a:solidFill>
                <a:latin typeface="Public Sans"/>
                <a:ea typeface="Public Sans"/>
                <a:cs typeface="Public Sans"/>
                <a:sym typeface="Public Sans"/>
              </a:rPr>
              <a:t>Start with real user needs.</a:t>
            </a:r>
            <a:endParaRPr sz="4000" b="0">
              <a:solidFill>
                <a:srgbClr val="967EFB"/>
              </a:solidFill>
              <a:latin typeface="Public Sans"/>
              <a:ea typeface="Public Sans"/>
              <a:cs typeface="Public Sans"/>
              <a:sym typeface="Public Sans"/>
            </a:endParaRPr>
          </a:p>
        </p:txBody>
      </p:sp>
      <p:sp>
        <p:nvSpPr>
          <p:cNvPr id="229" name="Google Shape;229;p24"/>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37</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233"/>
        <p:cNvGrpSpPr/>
        <p:nvPr/>
      </p:nvGrpSpPr>
      <p:grpSpPr>
        <a:xfrm>
          <a:off x="0" y="0"/>
          <a:ext cx="0" cy="0"/>
          <a:chOff x="0" y="0"/>
          <a:chExt cx="0" cy="0"/>
        </a:xfrm>
      </p:grpSpPr>
      <p:sp>
        <p:nvSpPr>
          <p:cNvPr id="234" name="Google Shape;234;p25"/>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b="0">
                <a:solidFill>
                  <a:srgbClr val="967EFB"/>
                </a:solidFill>
                <a:latin typeface="Public Sans"/>
                <a:ea typeface="Public Sans"/>
                <a:cs typeface="Public Sans"/>
                <a:sym typeface="Public Sans"/>
              </a:rPr>
              <a:t>Earn trust.</a:t>
            </a:r>
            <a:endParaRPr sz="4000" b="0">
              <a:solidFill>
                <a:srgbClr val="967EFB"/>
              </a:solidFill>
              <a:latin typeface="Public Sans"/>
              <a:ea typeface="Public Sans"/>
              <a:cs typeface="Public Sans"/>
              <a:sym typeface="Public Sans"/>
            </a:endParaRPr>
          </a:p>
        </p:txBody>
      </p:sp>
      <p:sp>
        <p:nvSpPr>
          <p:cNvPr id="235" name="Google Shape;235;p25"/>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38</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239"/>
        <p:cNvGrpSpPr/>
        <p:nvPr/>
      </p:nvGrpSpPr>
      <p:grpSpPr>
        <a:xfrm>
          <a:off x="0" y="0"/>
          <a:ext cx="0" cy="0"/>
          <a:chOff x="0" y="0"/>
          <a:chExt cx="0" cy="0"/>
        </a:xfrm>
      </p:grpSpPr>
      <p:sp>
        <p:nvSpPr>
          <p:cNvPr id="240" name="Google Shape;240;p26"/>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b="0">
                <a:solidFill>
                  <a:srgbClr val="967EFB"/>
                </a:solidFill>
                <a:latin typeface="Public Sans"/>
                <a:ea typeface="Public Sans"/>
                <a:cs typeface="Public Sans"/>
                <a:sym typeface="Public Sans"/>
              </a:rPr>
              <a:t>Embrace accessibility.</a:t>
            </a:r>
            <a:endParaRPr sz="4000" b="0">
              <a:solidFill>
                <a:srgbClr val="967EFB"/>
              </a:solidFill>
              <a:latin typeface="Public Sans"/>
              <a:ea typeface="Public Sans"/>
              <a:cs typeface="Public Sans"/>
              <a:sym typeface="Public Sans"/>
            </a:endParaRPr>
          </a:p>
        </p:txBody>
      </p:sp>
      <p:sp>
        <p:nvSpPr>
          <p:cNvPr id="241" name="Google Shape;241;p26"/>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39</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text"/>
          <p:cNvSpPr txBox="1">
            <a:spLocks noGrp="1"/>
          </p:cNvSpPr>
          <p:nvPr>
            <p:ph type="title" idx="4294967295"/>
          </p:nvPr>
        </p:nvSpPr>
        <p:spPr>
          <a:xfrm>
            <a:off x="499908" y="995700"/>
            <a:ext cx="8144183" cy="2839462"/>
          </a:xfrm>
          <a:prstGeom prst="rect">
            <a:avLst/>
          </a:prstGeom>
          <a:noFill/>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2800"/>
              <a:buNone/>
            </a:pPr>
            <a:r>
              <a:rPr lang="en-US" sz="3600" b="1" dirty="0">
                <a:solidFill>
                  <a:schemeClr val="bg1"/>
                </a:solidFill>
              </a:rPr>
              <a:t>Agenda</a:t>
            </a:r>
          </a:p>
          <a:p>
            <a:pPr marL="0" lvl="0" indent="0" algn="ctr" rtl="0">
              <a:lnSpc>
                <a:spcPct val="95000"/>
              </a:lnSpc>
              <a:spcBef>
                <a:spcPts val="0"/>
              </a:spcBef>
              <a:spcAft>
                <a:spcPts val="0"/>
              </a:spcAft>
              <a:buSzPts val="2800"/>
              <a:buNone/>
            </a:pPr>
            <a:r>
              <a:rPr lang="en-US" sz="3600" b="1" dirty="0">
                <a:solidFill>
                  <a:srgbClr val="FFBE2E"/>
                </a:solidFill>
                <a:latin typeface="Public Sans" pitchFamily="2" charset="77"/>
              </a:rPr>
              <a:t>Site launches</a:t>
            </a:r>
            <a:br>
              <a:rPr lang="en-US" sz="3600" b="1" dirty="0">
                <a:solidFill>
                  <a:srgbClr val="FFBE2E"/>
                </a:solidFill>
                <a:latin typeface="Public Sans" pitchFamily="2" charset="77"/>
              </a:rPr>
            </a:br>
            <a:r>
              <a:rPr lang="en-US" sz="3600" b="1" dirty="0">
                <a:solidFill>
                  <a:srgbClr val="FFBE2E"/>
                </a:solidFill>
                <a:latin typeface="Public Sans" pitchFamily="2" charset="77"/>
              </a:rPr>
              <a:t>Product updates</a:t>
            </a:r>
            <a:br>
              <a:rPr lang="en-US" sz="3600" b="1" dirty="0">
                <a:solidFill>
                  <a:srgbClr val="FFBE2E"/>
                </a:solidFill>
                <a:latin typeface="Public Sans" pitchFamily="2" charset="77"/>
              </a:rPr>
            </a:br>
            <a:r>
              <a:rPr lang="en-US" sz="3600" b="1" dirty="0">
                <a:solidFill>
                  <a:srgbClr val="FFBE2E"/>
                </a:solidFill>
                <a:latin typeface="Public Sans" pitchFamily="2" charset="77"/>
              </a:rPr>
              <a:t>Why use USWDS?</a:t>
            </a:r>
            <a:br>
              <a:rPr lang="en-US" sz="3600" b="1" dirty="0">
                <a:solidFill>
                  <a:srgbClr val="FFBE2E"/>
                </a:solidFill>
                <a:latin typeface="Public Sans" pitchFamily="2" charset="77"/>
              </a:rPr>
            </a:br>
            <a:r>
              <a:rPr lang="en-US" sz="3600" b="1" dirty="0">
                <a:solidFill>
                  <a:srgbClr val="FFBE2E"/>
                </a:solidFill>
                <a:latin typeface="Public Sans" pitchFamily="2" charset="77"/>
              </a:rPr>
              <a:t>Q&amp;A</a:t>
            </a:r>
            <a:br>
              <a:rPr lang="en-US" sz="3600" b="1" dirty="0">
                <a:solidFill>
                  <a:srgbClr val="FFBE2E"/>
                </a:solidFill>
                <a:latin typeface="Public Sans" pitchFamily="2" charset="77"/>
              </a:rPr>
            </a:br>
            <a:endParaRPr lang="en-US" sz="3600" b="1" dirty="0">
              <a:solidFill>
                <a:srgbClr val="FFBE2E"/>
              </a:solidFill>
              <a:latin typeface="Public Sans" pitchFamily="2" charset="77"/>
            </a:endParaRPr>
          </a:p>
        </p:txBody>
      </p:sp>
      <p:pic>
        <p:nvPicPr>
          <p:cNvPr id="8" name="avatar" descr="Picture of Dan Williams">
            <a:extLst>
              <a:ext uri="{FF2B5EF4-FFF2-40B4-BE49-F238E27FC236}">
                <a16:creationId xmlns:a16="http://schemas.microsoft.com/office/drawing/2014/main" id="{49F0F639-9DF9-6E45-A61A-EB9E0159AF7C}"/>
              </a:ext>
            </a:extLst>
          </p:cNvPr>
          <p:cNvPicPr preferRelativeResize="0"/>
          <p:nvPr/>
        </p:nvPicPr>
        <p:blipFill rotWithShape="1">
          <a:blip r:embed="rId3">
            <a:alphaModFix/>
          </a:blip>
          <a:srcRect/>
          <a:stretch/>
        </p:blipFill>
        <p:spPr>
          <a:xfrm>
            <a:off x="4235099" y="4304100"/>
            <a:ext cx="673800" cy="839400"/>
          </a:xfrm>
          <a:prstGeom prst="rect">
            <a:avLst/>
          </a:prstGeom>
          <a:noFill/>
          <a:ln>
            <a:noFill/>
          </a:ln>
        </p:spPr>
      </p:pic>
      <p:sp>
        <p:nvSpPr>
          <p:cNvPr id="7" name="Rectangle 6">
            <a:extLst>
              <a:ext uri="{FF2B5EF4-FFF2-40B4-BE49-F238E27FC236}">
                <a16:creationId xmlns:a16="http://schemas.microsoft.com/office/drawing/2014/main" id="{33CEFBC5-6BC4-D547-811B-03E5B8C11326}"/>
              </a:ext>
              <a:ext uri="{C183D7F6-B498-43B3-948B-1728B52AA6E4}">
                <adec:decorative xmlns:adec="http://schemas.microsoft.com/office/drawing/2017/decorative" val="1"/>
              </a:ext>
            </a:extLst>
          </p:cNvPr>
          <p:cNvSpPr/>
          <p:nvPr/>
        </p:nvSpPr>
        <p:spPr>
          <a:xfrm>
            <a:off x="2546430" y="1633045"/>
            <a:ext cx="5265479" cy="5225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D1D48B7-4AED-F640-8E05-44A191256E25}"/>
              </a:ext>
              <a:ext uri="{C183D7F6-B498-43B3-948B-1728B52AA6E4}">
                <adec:decorative xmlns:adec="http://schemas.microsoft.com/office/drawing/2017/decorative" val="1"/>
              </a:ext>
            </a:extLst>
          </p:cNvPr>
          <p:cNvSpPr/>
          <p:nvPr/>
        </p:nvSpPr>
        <p:spPr>
          <a:xfrm>
            <a:off x="2546429" y="2165352"/>
            <a:ext cx="5265479" cy="5225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FDCA01-280A-5F4A-82A1-0348FD8F5072}"/>
              </a:ext>
              <a:ext uri="{C183D7F6-B498-43B3-948B-1728B52AA6E4}">
                <adec:decorative xmlns:adec="http://schemas.microsoft.com/office/drawing/2017/decorative" val="1"/>
              </a:ext>
            </a:extLst>
          </p:cNvPr>
          <p:cNvSpPr/>
          <p:nvPr/>
        </p:nvSpPr>
        <p:spPr>
          <a:xfrm>
            <a:off x="2546429" y="2697257"/>
            <a:ext cx="5265479" cy="5225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10">
            <a:extLst>
              <a:ext uri="{FF2B5EF4-FFF2-40B4-BE49-F238E27FC236}">
                <a16:creationId xmlns:a16="http://schemas.microsoft.com/office/drawing/2014/main" id="{1B8F1702-792C-4637-A167-51F3B48C69B7}"/>
              </a:ext>
            </a:extLst>
          </p:cNvPr>
          <p:cNvSpPr txBox="1">
            <a:spLocks/>
          </p:cNvSpPr>
          <p:nvPr/>
        </p:nvSpPr>
        <p:spPr>
          <a:xfrm>
            <a:off x="7478628" y="4780203"/>
            <a:ext cx="1262457" cy="2738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defTabSz="685800">
              <a:buClrTx/>
              <a:defRPr/>
            </a:pPr>
            <a:fld id="{25AFEA32-29CA-4500-92AF-A0C955316540}" type="slidenum">
              <a:rPr lang="en-US" kern="1200" smtClean="0">
                <a:solidFill>
                  <a:schemeClr val="bg1"/>
                </a:solidFill>
                <a:latin typeface="Franklin Gothic Book" panose="020B0503020102020204" pitchFamily="34" charset="0"/>
                <a:ea typeface="+mn-ea"/>
                <a:cs typeface="+mn-cs"/>
              </a:rPr>
              <a:pPr defTabSz="685800">
                <a:buClrTx/>
                <a:defRPr/>
              </a:pPr>
              <a:t>4</a:t>
            </a:fld>
            <a:endParaRPr lang="en-US" kern="1200" dirty="0">
              <a:solidFill>
                <a:schemeClr val="bg1"/>
              </a:solidFill>
              <a:latin typeface="Franklin Gothic Book" panose="020B0503020102020204" pitchFamily="34" charset="0"/>
              <a:ea typeface="+mn-ea"/>
              <a:cs typeface="+mn-cs"/>
            </a:endParaRPr>
          </a:p>
        </p:txBody>
      </p:sp>
      <p:sp>
        <p:nvSpPr>
          <p:cNvPr id="11" name="Rectangle 10">
            <a:extLst>
              <a:ext uri="{FF2B5EF4-FFF2-40B4-BE49-F238E27FC236}">
                <a16:creationId xmlns:a16="http://schemas.microsoft.com/office/drawing/2014/main" id="{36E40FF0-90CD-0540-B2DD-E4D15A0869F2}"/>
              </a:ext>
              <a:ext uri="{C183D7F6-B498-43B3-948B-1728B52AA6E4}">
                <adec:decorative xmlns:adec="http://schemas.microsoft.com/office/drawing/2017/decorative" val="1"/>
              </a:ext>
            </a:extLst>
          </p:cNvPr>
          <p:cNvSpPr/>
          <p:nvPr/>
        </p:nvSpPr>
        <p:spPr>
          <a:xfrm>
            <a:off x="2546429" y="3229689"/>
            <a:ext cx="5265479" cy="5225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281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245"/>
        <p:cNvGrpSpPr/>
        <p:nvPr/>
      </p:nvGrpSpPr>
      <p:grpSpPr>
        <a:xfrm>
          <a:off x="0" y="0"/>
          <a:ext cx="0" cy="0"/>
          <a:chOff x="0" y="0"/>
          <a:chExt cx="0" cy="0"/>
        </a:xfrm>
      </p:grpSpPr>
      <p:sp>
        <p:nvSpPr>
          <p:cNvPr id="246" name="Google Shape;246;p27"/>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b="0">
                <a:solidFill>
                  <a:srgbClr val="967EFB"/>
                </a:solidFill>
                <a:latin typeface="Public Sans"/>
                <a:ea typeface="Public Sans"/>
                <a:cs typeface="Public Sans"/>
                <a:sym typeface="Public Sans"/>
              </a:rPr>
              <a:t>Promote continuity.</a:t>
            </a:r>
            <a:endParaRPr sz="4000" b="0">
              <a:solidFill>
                <a:srgbClr val="967EFB"/>
              </a:solidFill>
              <a:latin typeface="Public Sans"/>
              <a:ea typeface="Public Sans"/>
              <a:cs typeface="Public Sans"/>
              <a:sym typeface="Public Sans"/>
            </a:endParaRPr>
          </a:p>
        </p:txBody>
      </p:sp>
      <p:sp>
        <p:nvSpPr>
          <p:cNvPr id="247" name="Google Shape;247;p27"/>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40</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251"/>
        <p:cNvGrpSpPr/>
        <p:nvPr/>
      </p:nvGrpSpPr>
      <p:grpSpPr>
        <a:xfrm>
          <a:off x="0" y="0"/>
          <a:ext cx="0" cy="0"/>
          <a:chOff x="0" y="0"/>
          <a:chExt cx="0" cy="0"/>
        </a:xfrm>
      </p:grpSpPr>
      <p:sp>
        <p:nvSpPr>
          <p:cNvPr id="252" name="Google Shape;252;p28"/>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b="0">
                <a:solidFill>
                  <a:srgbClr val="967EFB"/>
                </a:solidFill>
                <a:latin typeface="Public Sans"/>
                <a:ea typeface="Public Sans"/>
                <a:cs typeface="Public Sans"/>
                <a:sym typeface="Public Sans"/>
              </a:rPr>
              <a:t>Listen.</a:t>
            </a:r>
            <a:endParaRPr sz="4000" b="0">
              <a:solidFill>
                <a:srgbClr val="967EFB"/>
              </a:solidFill>
              <a:latin typeface="Public Sans"/>
              <a:ea typeface="Public Sans"/>
              <a:cs typeface="Public Sans"/>
              <a:sym typeface="Public Sans"/>
            </a:endParaRPr>
          </a:p>
        </p:txBody>
      </p:sp>
      <p:sp>
        <p:nvSpPr>
          <p:cNvPr id="253" name="Google Shape;253;p28"/>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41</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9"/>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Using USWDS puts this commitment in writing </a:t>
            </a:r>
            <a:br>
              <a:rPr lang="en-US" sz="4000">
                <a:solidFill>
                  <a:srgbClr val="EF5E25"/>
                </a:solidFill>
                <a:latin typeface="Public Sans"/>
                <a:ea typeface="Public Sans"/>
                <a:cs typeface="Public Sans"/>
                <a:sym typeface="Public Sans"/>
              </a:rPr>
            </a:br>
            <a:r>
              <a:rPr lang="en-US" sz="4000">
                <a:solidFill>
                  <a:srgbClr val="EF5E25"/>
                </a:solidFill>
                <a:latin typeface="Public Sans"/>
                <a:ea typeface="Public Sans"/>
                <a:cs typeface="Public Sans"/>
                <a:sym typeface="Public Sans"/>
              </a:rPr>
              <a:t>from the start.</a:t>
            </a:r>
            <a:endParaRPr sz="4000">
              <a:solidFill>
                <a:schemeClr val="lt1"/>
              </a:solidFill>
              <a:latin typeface="Public Sans"/>
              <a:ea typeface="Public Sans"/>
              <a:cs typeface="Public Sans"/>
              <a:sym typeface="Public Sans"/>
            </a:endParaRPr>
          </a:p>
        </p:txBody>
      </p:sp>
      <p:sp>
        <p:nvSpPr>
          <p:cNvPr id="259" name="Google Shape;259;p29"/>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42</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6"/>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EF5E25"/>
                </a:solidFill>
                <a:latin typeface="Public Sans"/>
                <a:ea typeface="Public Sans"/>
                <a:cs typeface="Public Sans"/>
                <a:sym typeface="Public Sans"/>
              </a:rPr>
              <a:t>3.</a:t>
            </a:r>
            <a:br>
              <a:rPr lang="en-US" sz="4000" dirty="0">
                <a:solidFill>
                  <a:srgbClr val="EF5E25"/>
                </a:solidFill>
                <a:latin typeface="Public Sans"/>
                <a:ea typeface="Public Sans"/>
                <a:cs typeface="Public Sans"/>
                <a:sym typeface="Public Sans"/>
              </a:rPr>
            </a:br>
            <a:r>
              <a:rPr lang="en-US" sz="4000" dirty="0">
                <a:solidFill>
                  <a:schemeClr val="lt1"/>
                </a:solidFill>
                <a:latin typeface="Public Sans"/>
                <a:ea typeface="Public Sans"/>
                <a:cs typeface="Public Sans"/>
                <a:sym typeface="Public Sans"/>
              </a:rPr>
              <a:t>Mission focus</a:t>
            </a:r>
            <a:endParaRPr sz="4000" dirty="0">
              <a:solidFill>
                <a:schemeClr val="lt1"/>
              </a:solidFill>
              <a:latin typeface="Public Sans"/>
              <a:ea typeface="Public Sans"/>
              <a:cs typeface="Public Sans"/>
              <a:sym typeface="Public Sans"/>
            </a:endParaRPr>
          </a:p>
        </p:txBody>
      </p:sp>
      <p:cxnSp>
        <p:nvCxnSpPr>
          <p:cNvPr id="303" name="Google Shape;303;p36">
            <a:extLst>
              <a:ext uri="{C183D7F6-B498-43B3-948B-1728B52AA6E4}">
                <adec:decorative xmlns:adec="http://schemas.microsoft.com/office/drawing/2017/decorative" val="1"/>
              </a:ext>
            </a:extLst>
          </p:cNvPr>
          <p:cNvCxnSpPr>
            <a:cxnSpLocks/>
          </p:cNvCxnSpPr>
          <p:nvPr/>
        </p:nvCxnSpPr>
        <p:spPr>
          <a:xfrm>
            <a:off x="2894275" y="3148315"/>
            <a:ext cx="3363402" cy="0"/>
          </a:xfrm>
          <a:prstGeom prst="straightConnector1">
            <a:avLst/>
          </a:prstGeom>
          <a:noFill/>
          <a:ln w="9525" cap="flat" cmpd="sng">
            <a:solidFill>
              <a:srgbClr val="EF5E25"/>
            </a:solidFill>
            <a:prstDash val="solid"/>
            <a:round/>
            <a:headEnd type="none" w="sm" len="sm"/>
            <a:tailEnd type="none" w="sm" len="sm"/>
          </a:ln>
        </p:spPr>
      </p:cxnSp>
      <p:sp>
        <p:nvSpPr>
          <p:cNvPr id="304" name="Google Shape;304;p36"/>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43</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308"/>
        <p:cNvGrpSpPr/>
        <p:nvPr/>
      </p:nvGrpSpPr>
      <p:grpSpPr>
        <a:xfrm>
          <a:off x="0" y="0"/>
          <a:ext cx="0" cy="0"/>
          <a:chOff x="0" y="0"/>
          <a:chExt cx="0" cy="0"/>
        </a:xfrm>
      </p:grpSpPr>
      <p:sp>
        <p:nvSpPr>
          <p:cNvPr id="309" name="Google Shape;309;p37"/>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EF5E25"/>
                </a:solidFill>
                <a:latin typeface="Public Sans"/>
                <a:ea typeface="Public Sans"/>
                <a:cs typeface="Public Sans"/>
                <a:sym typeface="Public Sans"/>
              </a:rPr>
              <a:t>3.</a:t>
            </a:r>
            <a:br>
              <a:rPr lang="en-US" sz="4000" dirty="0">
                <a:solidFill>
                  <a:schemeClr val="lt1"/>
                </a:solidFill>
                <a:latin typeface="Public Sans"/>
                <a:ea typeface="Public Sans"/>
                <a:cs typeface="Public Sans"/>
                <a:sym typeface="Public Sans"/>
              </a:rPr>
            </a:br>
            <a:r>
              <a:rPr lang="en-US" sz="4000" dirty="0">
                <a:solidFill>
                  <a:schemeClr val="lt1"/>
                </a:solidFill>
                <a:latin typeface="Public Sans"/>
                <a:ea typeface="Public Sans"/>
                <a:cs typeface="Public Sans"/>
                <a:sym typeface="Public Sans"/>
              </a:rPr>
              <a:t>Using USWDS helps you </a:t>
            </a:r>
            <a:br>
              <a:rPr lang="en-US" sz="4000" dirty="0">
                <a:solidFill>
                  <a:schemeClr val="lt1"/>
                </a:solidFill>
                <a:latin typeface="Public Sans"/>
                <a:ea typeface="Public Sans"/>
                <a:cs typeface="Public Sans"/>
                <a:sym typeface="Public Sans"/>
              </a:rPr>
            </a:br>
            <a:r>
              <a:rPr lang="en-US" sz="4000" dirty="0">
                <a:solidFill>
                  <a:schemeClr val="lt1"/>
                </a:solidFill>
                <a:latin typeface="Public Sans"/>
                <a:ea typeface="Public Sans"/>
                <a:cs typeface="Public Sans"/>
                <a:sym typeface="Public Sans"/>
              </a:rPr>
              <a:t>focus on your mission, </a:t>
            </a:r>
            <a:br>
              <a:rPr lang="en-US" sz="4000" dirty="0">
                <a:solidFill>
                  <a:schemeClr val="lt1"/>
                </a:solidFill>
                <a:latin typeface="Public Sans"/>
                <a:ea typeface="Public Sans"/>
                <a:cs typeface="Public Sans"/>
                <a:sym typeface="Public Sans"/>
              </a:rPr>
            </a:br>
            <a:r>
              <a:rPr lang="en-US" sz="4000" dirty="0">
                <a:solidFill>
                  <a:schemeClr val="lt1"/>
                </a:solidFill>
                <a:latin typeface="Public Sans"/>
                <a:ea typeface="Public Sans"/>
                <a:cs typeface="Public Sans"/>
                <a:sym typeface="Public Sans"/>
              </a:rPr>
              <a:t>not your markup.</a:t>
            </a:r>
            <a:endParaRPr sz="4000" dirty="0">
              <a:solidFill>
                <a:schemeClr val="lt1"/>
              </a:solidFill>
              <a:latin typeface="Public Sans"/>
              <a:ea typeface="Public Sans"/>
              <a:cs typeface="Public Sans"/>
              <a:sym typeface="Public Sans"/>
            </a:endParaRPr>
          </a:p>
        </p:txBody>
      </p:sp>
      <p:sp>
        <p:nvSpPr>
          <p:cNvPr id="310" name="Google Shape;310;p37"/>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44</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314"/>
        <p:cNvGrpSpPr/>
        <p:nvPr/>
      </p:nvGrpSpPr>
      <p:grpSpPr>
        <a:xfrm>
          <a:off x="0" y="0"/>
          <a:ext cx="0" cy="0"/>
          <a:chOff x="0" y="0"/>
          <a:chExt cx="0" cy="0"/>
        </a:xfrm>
      </p:grpSpPr>
      <p:sp>
        <p:nvSpPr>
          <p:cNvPr id="315" name="Google Shape;315;p38"/>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Start faster.</a:t>
            </a:r>
            <a:endParaRPr sz="4000">
              <a:solidFill>
                <a:schemeClr val="lt1"/>
              </a:solidFill>
              <a:latin typeface="Public Sans"/>
              <a:ea typeface="Public Sans"/>
              <a:cs typeface="Public Sans"/>
              <a:sym typeface="Public Sans"/>
            </a:endParaRPr>
          </a:p>
        </p:txBody>
      </p:sp>
      <p:sp>
        <p:nvSpPr>
          <p:cNvPr id="316" name="Google Shape;316;p38"/>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45</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320"/>
        <p:cNvGrpSpPr/>
        <p:nvPr/>
      </p:nvGrpSpPr>
      <p:grpSpPr>
        <a:xfrm>
          <a:off x="0" y="0"/>
          <a:ext cx="0" cy="0"/>
          <a:chOff x="0" y="0"/>
          <a:chExt cx="0" cy="0"/>
        </a:xfrm>
      </p:grpSpPr>
      <p:sp>
        <p:nvSpPr>
          <p:cNvPr id="321" name="Google Shape;321;p39"/>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Test faster.</a:t>
            </a:r>
            <a:endParaRPr sz="4000">
              <a:solidFill>
                <a:schemeClr val="lt1"/>
              </a:solidFill>
              <a:latin typeface="Public Sans"/>
              <a:ea typeface="Public Sans"/>
              <a:cs typeface="Public Sans"/>
              <a:sym typeface="Public Sans"/>
            </a:endParaRPr>
          </a:p>
        </p:txBody>
      </p:sp>
      <p:sp>
        <p:nvSpPr>
          <p:cNvPr id="322" name="Google Shape;322;p39"/>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46</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326"/>
        <p:cNvGrpSpPr/>
        <p:nvPr/>
      </p:nvGrpSpPr>
      <p:grpSpPr>
        <a:xfrm>
          <a:off x="0" y="0"/>
          <a:ext cx="0" cy="0"/>
          <a:chOff x="0" y="0"/>
          <a:chExt cx="0" cy="0"/>
        </a:xfrm>
      </p:grpSpPr>
      <p:sp>
        <p:nvSpPr>
          <p:cNvPr id="327" name="Google Shape;327;p40"/>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Ship faster.</a:t>
            </a:r>
            <a:endParaRPr sz="4000">
              <a:solidFill>
                <a:schemeClr val="lt1"/>
              </a:solidFill>
              <a:latin typeface="Public Sans"/>
              <a:ea typeface="Public Sans"/>
              <a:cs typeface="Public Sans"/>
              <a:sym typeface="Public Sans"/>
            </a:endParaRPr>
          </a:p>
        </p:txBody>
      </p:sp>
      <p:sp>
        <p:nvSpPr>
          <p:cNvPr id="328" name="Google Shape;328;p4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47</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332"/>
        <p:cNvGrpSpPr/>
        <p:nvPr/>
      </p:nvGrpSpPr>
      <p:grpSpPr>
        <a:xfrm>
          <a:off x="0" y="0"/>
          <a:ext cx="0" cy="0"/>
          <a:chOff x="0" y="0"/>
          <a:chExt cx="0" cy="0"/>
        </a:xfrm>
      </p:grpSpPr>
      <p:sp>
        <p:nvSpPr>
          <p:cNvPr id="333" name="Google Shape;333;p41"/>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Get off the redesign treadmill.</a:t>
            </a:r>
            <a:endParaRPr sz="4000">
              <a:solidFill>
                <a:schemeClr val="lt1"/>
              </a:solidFill>
              <a:latin typeface="Public Sans"/>
              <a:ea typeface="Public Sans"/>
              <a:cs typeface="Public Sans"/>
              <a:sym typeface="Public Sans"/>
            </a:endParaRPr>
          </a:p>
        </p:txBody>
      </p:sp>
      <p:sp>
        <p:nvSpPr>
          <p:cNvPr id="334" name="Google Shape;334;p41"/>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48</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338"/>
        <p:cNvGrpSpPr/>
        <p:nvPr/>
      </p:nvGrpSpPr>
      <p:grpSpPr>
        <a:xfrm>
          <a:off x="0" y="0"/>
          <a:ext cx="0" cy="0"/>
          <a:chOff x="0" y="0"/>
          <a:chExt cx="0" cy="0"/>
        </a:xfrm>
      </p:grpSpPr>
      <p:sp>
        <p:nvSpPr>
          <p:cNvPr id="339" name="Google Shape;339;p42"/>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Use us. Blame us. </a:t>
            </a:r>
            <a:r>
              <a:rPr lang="en-US" sz="4000" b="0">
                <a:solidFill>
                  <a:srgbClr val="967EFB"/>
                </a:solidFill>
                <a:latin typeface="Public Sans"/>
                <a:ea typeface="Public Sans"/>
                <a:cs typeface="Public Sans"/>
                <a:sym typeface="Public Sans"/>
              </a:rPr>
              <a:t>And move on.</a:t>
            </a:r>
            <a:endParaRPr sz="4000" b="0">
              <a:solidFill>
                <a:srgbClr val="967EFB"/>
              </a:solidFill>
              <a:latin typeface="Public Sans"/>
              <a:ea typeface="Public Sans"/>
              <a:cs typeface="Public Sans"/>
              <a:sym typeface="Public Sans"/>
            </a:endParaRPr>
          </a:p>
        </p:txBody>
      </p:sp>
      <p:sp>
        <p:nvSpPr>
          <p:cNvPr id="340" name="Google Shape;340;p42"/>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49</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5"/>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936F38"/>
                </a:solidFill>
                <a:latin typeface="Public Sans"/>
                <a:ea typeface="Public Sans"/>
                <a:cs typeface="Public Sans"/>
                <a:sym typeface="Public Sans"/>
              </a:rPr>
              <a:t>Site launches</a:t>
            </a:r>
            <a:endParaRPr sz="4000">
              <a:solidFill>
                <a:srgbClr val="936F38"/>
              </a:solidFill>
              <a:latin typeface="Public Sans"/>
              <a:ea typeface="Public Sans"/>
              <a:cs typeface="Public Sans"/>
              <a:sym typeface="Public Sans"/>
            </a:endParaRPr>
          </a:p>
        </p:txBody>
      </p:sp>
      <p:sp>
        <p:nvSpPr>
          <p:cNvPr id="99" name="Google Shape;99;p5"/>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5</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0"/>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lvl="0" algn="ctr">
              <a:lnSpc>
                <a:spcPct val="95000"/>
              </a:lnSpc>
              <a:buSzPts val="1100"/>
            </a:pPr>
            <a:r>
              <a:rPr lang="en-US" sz="4000" dirty="0">
                <a:solidFill>
                  <a:srgbClr val="EF5E25"/>
                </a:solidFill>
                <a:latin typeface="Public Sans"/>
                <a:ea typeface="Public Sans"/>
                <a:cs typeface="Public Sans"/>
                <a:sym typeface="Public Sans"/>
              </a:rPr>
              <a:t>5.</a:t>
            </a:r>
            <a:br>
              <a:rPr lang="en-US" sz="4000" dirty="0">
                <a:solidFill>
                  <a:srgbClr val="EF5E25"/>
                </a:solidFill>
                <a:latin typeface="Public Sans"/>
                <a:ea typeface="Public Sans"/>
                <a:cs typeface="Public Sans"/>
                <a:sym typeface="Public Sans"/>
              </a:rPr>
            </a:br>
            <a:r>
              <a:rPr lang="en-US" sz="4000" dirty="0">
                <a:solidFill>
                  <a:schemeClr val="lt1"/>
                </a:solidFill>
              </a:rPr>
              <a:t>A cross-functional design system community</a:t>
            </a:r>
            <a:endParaRPr sz="4000" dirty="0">
              <a:solidFill>
                <a:schemeClr val="lt1"/>
              </a:solidFill>
              <a:latin typeface="Public Sans"/>
              <a:ea typeface="Public Sans"/>
              <a:cs typeface="Public Sans"/>
              <a:sym typeface="Public Sans"/>
            </a:endParaRPr>
          </a:p>
        </p:txBody>
      </p:sp>
      <p:cxnSp>
        <p:nvCxnSpPr>
          <p:cNvPr id="389" name="Google Shape;389;p50">
            <a:extLst>
              <a:ext uri="{C183D7F6-B498-43B3-948B-1728B52AA6E4}">
                <adec:decorative xmlns:adec="http://schemas.microsoft.com/office/drawing/2017/decorative" val="1"/>
              </a:ext>
            </a:extLst>
          </p:cNvPr>
          <p:cNvCxnSpPr>
            <a:cxnSpLocks/>
          </p:cNvCxnSpPr>
          <p:nvPr/>
        </p:nvCxnSpPr>
        <p:spPr>
          <a:xfrm>
            <a:off x="1463040" y="2790506"/>
            <a:ext cx="6209969" cy="0"/>
          </a:xfrm>
          <a:prstGeom prst="straightConnector1">
            <a:avLst/>
          </a:prstGeom>
          <a:noFill/>
          <a:ln w="9525" cap="flat" cmpd="sng">
            <a:solidFill>
              <a:srgbClr val="EF5E25"/>
            </a:solidFill>
            <a:prstDash val="solid"/>
            <a:round/>
            <a:headEnd type="none" w="sm" len="sm"/>
            <a:tailEnd type="none" w="sm" len="sm"/>
          </a:ln>
        </p:spPr>
      </p:cxnSp>
      <p:sp>
        <p:nvSpPr>
          <p:cNvPr id="390" name="Google Shape;390;p5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50</a:t>
            </a:fld>
            <a:endParaRPr>
              <a:solidFill>
                <a:schemeClr val="lt1"/>
              </a:solidFill>
              <a:latin typeface="Libre Franklin"/>
              <a:ea typeface="Libre Franklin"/>
              <a:cs typeface="Libre Franklin"/>
              <a:sym typeface="Libre Franklin"/>
            </a:endParaRPr>
          </a:p>
        </p:txBody>
      </p:sp>
      <p:cxnSp>
        <p:nvCxnSpPr>
          <p:cNvPr id="7" name="Google Shape;389;p50">
            <a:extLst>
              <a:ext uri="{FF2B5EF4-FFF2-40B4-BE49-F238E27FC236}">
                <a16:creationId xmlns:a16="http://schemas.microsoft.com/office/drawing/2014/main" id="{5FD5EDFD-FC5B-E344-89C0-F8A2635ED21D}"/>
              </a:ext>
              <a:ext uri="{C183D7F6-B498-43B3-948B-1728B52AA6E4}">
                <adec:decorative xmlns:adec="http://schemas.microsoft.com/office/drawing/2017/decorative" val="1"/>
              </a:ext>
            </a:extLst>
          </p:cNvPr>
          <p:cNvCxnSpPr>
            <a:cxnSpLocks/>
          </p:cNvCxnSpPr>
          <p:nvPr/>
        </p:nvCxnSpPr>
        <p:spPr>
          <a:xfrm>
            <a:off x="2297927" y="3363001"/>
            <a:ext cx="4562795" cy="0"/>
          </a:xfrm>
          <a:prstGeom prst="straightConnector1">
            <a:avLst/>
          </a:prstGeom>
          <a:noFill/>
          <a:ln w="9525" cap="flat" cmpd="sng">
            <a:solidFill>
              <a:srgbClr val="EF5E25"/>
            </a:solidFill>
            <a:prstDash val="solid"/>
            <a:round/>
            <a:headEnd type="none" w="sm" len="sm"/>
            <a:tailEnd type="none" w="sm" len="sm"/>
          </a:ln>
        </p:spPr>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394"/>
        <p:cNvGrpSpPr/>
        <p:nvPr/>
      </p:nvGrpSpPr>
      <p:grpSpPr>
        <a:xfrm>
          <a:off x="0" y="0"/>
          <a:ext cx="0" cy="0"/>
          <a:chOff x="0" y="0"/>
          <a:chExt cx="0" cy="0"/>
        </a:xfrm>
      </p:grpSpPr>
      <p:sp>
        <p:nvSpPr>
          <p:cNvPr id="395" name="Google Shape;395;p51"/>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lvl="0" algn="ctr">
              <a:lnSpc>
                <a:spcPct val="95000"/>
              </a:lnSpc>
              <a:buSzPts val="1100"/>
            </a:pPr>
            <a:r>
              <a:rPr lang="en-US" sz="4000" dirty="0">
                <a:solidFill>
                  <a:srgbClr val="EF5E25"/>
                </a:solidFill>
                <a:latin typeface="Public Sans"/>
                <a:ea typeface="Public Sans"/>
                <a:cs typeface="Public Sans"/>
                <a:sym typeface="Public Sans"/>
              </a:rPr>
              <a:t>5.</a:t>
            </a:r>
            <a:br>
              <a:rPr lang="en-US" sz="4000" dirty="0">
                <a:solidFill>
                  <a:schemeClr val="lt1"/>
                </a:solidFill>
                <a:latin typeface="Public Sans"/>
                <a:ea typeface="Public Sans"/>
                <a:cs typeface="Public Sans"/>
                <a:sym typeface="Public Sans"/>
              </a:rPr>
            </a:br>
            <a:r>
              <a:rPr lang="en-US" sz="4000" dirty="0">
                <a:solidFill>
                  <a:schemeClr val="lt1"/>
                </a:solidFill>
              </a:rPr>
              <a:t>Break down silos and grow your skills alongside </a:t>
            </a:r>
            <a:br>
              <a:rPr lang="en-US" sz="4000" dirty="0">
                <a:solidFill>
                  <a:schemeClr val="lt1"/>
                </a:solidFill>
              </a:rPr>
            </a:br>
            <a:r>
              <a:rPr lang="en-US" sz="4000" dirty="0">
                <a:solidFill>
                  <a:schemeClr val="lt1"/>
                </a:solidFill>
              </a:rPr>
              <a:t>other web professionals </a:t>
            </a:r>
            <a:br>
              <a:rPr lang="en-US" sz="4000" dirty="0">
                <a:solidFill>
                  <a:schemeClr val="lt1"/>
                </a:solidFill>
              </a:rPr>
            </a:br>
            <a:r>
              <a:rPr lang="en-US" sz="4000" dirty="0">
                <a:solidFill>
                  <a:schemeClr val="lt1"/>
                </a:solidFill>
              </a:rPr>
              <a:t>across government.</a:t>
            </a:r>
            <a:endParaRPr sz="4000" dirty="0">
              <a:solidFill>
                <a:schemeClr val="lt1"/>
              </a:solidFill>
              <a:latin typeface="Public Sans"/>
              <a:ea typeface="Public Sans"/>
              <a:cs typeface="Public Sans"/>
              <a:sym typeface="Public Sans"/>
            </a:endParaRPr>
          </a:p>
        </p:txBody>
      </p:sp>
      <p:sp>
        <p:nvSpPr>
          <p:cNvPr id="396" name="Google Shape;396;p51"/>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51</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400"/>
        <p:cNvGrpSpPr/>
        <p:nvPr/>
      </p:nvGrpSpPr>
      <p:grpSpPr>
        <a:xfrm>
          <a:off x="0" y="0"/>
          <a:ext cx="0" cy="0"/>
          <a:chOff x="0" y="0"/>
          <a:chExt cx="0" cy="0"/>
        </a:xfrm>
      </p:grpSpPr>
      <p:sp>
        <p:nvSpPr>
          <p:cNvPr id="401" name="Google Shape;401;p52"/>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Connect with colleagues across the federal government</a:t>
            </a:r>
            <a:endParaRPr sz="4000">
              <a:solidFill>
                <a:srgbClr val="EF5E25"/>
              </a:solidFill>
              <a:latin typeface="Public Sans"/>
              <a:ea typeface="Public Sans"/>
              <a:cs typeface="Public Sans"/>
              <a:sym typeface="Public Sans"/>
            </a:endParaRPr>
          </a:p>
        </p:txBody>
      </p:sp>
      <p:sp>
        <p:nvSpPr>
          <p:cNvPr id="402" name="Google Shape;402;p52"/>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52</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406"/>
        <p:cNvGrpSpPr/>
        <p:nvPr/>
      </p:nvGrpSpPr>
      <p:grpSpPr>
        <a:xfrm>
          <a:off x="0" y="0"/>
          <a:ext cx="0" cy="0"/>
          <a:chOff x="0" y="0"/>
          <a:chExt cx="0" cy="0"/>
        </a:xfrm>
      </p:grpSpPr>
      <p:sp>
        <p:nvSpPr>
          <p:cNvPr id="407" name="Google Shape;407;p53"/>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Share solutions</a:t>
            </a:r>
            <a:endParaRPr sz="4000">
              <a:solidFill>
                <a:srgbClr val="EF5E25"/>
              </a:solidFill>
              <a:latin typeface="Public Sans"/>
              <a:ea typeface="Public Sans"/>
              <a:cs typeface="Public Sans"/>
              <a:sym typeface="Public Sans"/>
            </a:endParaRPr>
          </a:p>
        </p:txBody>
      </p:sp>
      <p:sp>
        <p:nvSpPr>
          <p:cNvPr id="408" name="Google Shape;408;p53"/>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53</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412"/>
        <p:cNvGrpSpPr/>
        <p:nvPr/>
      </p:nvGrpSpPr>
      <p:grpSpPr>
        <a:xfrm>
          <a:off x="0" y="0"/>
          <a:ext cx="0" cy="0"/>
          <a:chOff x="0" y="0"/>
          <a:chExt cx="0" cy="0"/>
        </a:xfrm>
      </p:grpSpPr>
      <p:sp>
        <p:nvSpPr>
          <p:cNvPr id="413" name="Google Shape;413;p54"/>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Share expertise</a:t>
            </a:r>
            <a:endParaRPr sz="4000">
              <a:solidFill>
                <a:srgbClr val="EF5E25"/>
              </a:solidFill>
              <a:latin typeface="Public Sans"/>
              <a:ea typeface="Public Sans"/>
              <a:cs typeface="Public Sans"/>
              <a:sym typeface="Public Sans"/>
            </a:endParaRPr>
          </a:p>
        </p:txBody>
      </p:sp>
      <p:sp>
        <p:nvSpPr>
          <p:cNvPr id="414" name="Google Shape;414;p54"/>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54</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418"/>
        <p:cNvGrpSpPr/>
        <p:nvPr/>
      </p:nvGrpSpPr>
      <p:grpSpPr>
        <a:xfrm>
          <a:off x="0" y="0"/>
          <a:ext cx="0" cy="0"/>
          <a:chOff x="0" y="0"/>
          <a:chExt cx="0" cy="0"/>
        </a:xfrm>
      </p:grpSpPr>
      <p:sp>
        <p:nvSpPr>
          <p:cNvPr id="419" name="Google Shape;419;p55"/>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Share the pain</a:t>
            </a:r>
            <a:endParaRPr sz="4000">
              <a:solidFill>
                <a:srgbClr val="EF5E25"/>
              </a:solidFill>
              <a:latin typeface="Public Sans"/>
              <a:ea typeface="Public Sans"/>
              <a:cs typeface="Public Sans"/>
              <a:sym typeface="Public Sans"/>
            </a:endParaRPr>
          </a:p>
        </p:txBody>
      </p:sp>
      <p:sp>
        <p:nvSpPr>
          <p:cNvPr id="420" name="Google Shape;420;p55"/>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55</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424"/>
        <p:cNvGrpSpPr/>
        <p:nvPr/>
      </p:nvGrpSpPr>
      <p:grpSpPr>
        <a:xfrm>
          <a:off x="0" y="0"/>
          <a:ext cx="0" cy="0"/>
          <a:chOff x="0" y="0"/>
          <a:chExt cx="0" cy="0"/>
        </a:xfrm>
      </p:grpSpPr>
      <p:sp>
        <p:nvSpPr>
          <p:cNvPr id="425" name="Google Shape;425;p56"/>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Learn about updates, bug fixes, and beta programs</a:t>
            </a:r>
            <a:endParaRPr sz="4000">
              <a:solidFill>
                <a:srgbClr val="EF5E25"/>
              </a:solidFill>
              <a:latin typeface="Public Sans"/>
              <a:ea typeface="Public Sans"/>
              <a:cs typeface="Public Sans"/>
              <a:sym typeface="Public Sans"/>
            </a:endParaRPr>
          </a:p>
        </p:txBody>
      </p:sp>
      <p:sp>
        <p:nvSpPr>
          <p:cNvPr id="426" name="Google Shape;426;p56"/>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56</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430"/>
        <p:cNvGrpSpPr/>
        <p:nvPr/>
      </p:nvGrpSpPr>
      <p:grpSpPr>
        <a:xfrm>
          <a:off x="0" y="0"/>
          <a:ext cx="0" cy="0"/>
          <a:chOff x="0" y="0"/>
          <a:chExt cx="0" cy="0"/>
        </a:xfrm>
      </p:grpSpPr>
      <p:sp>
        <p:nvSpPr>
          <p:cNvPr id="431" name="Google Shape;431;p57"/>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b="0">
                <a:solidFill>
                  <a:srgbClr val="967EFB"/>
                </a:solidFill>
                <a:latin typeface="Public Sans"/>
                <a:ea typeface="Public Sans"/>
                <a:cs typeface="Public Sans"/>
                <a:sym typeface="Public Sans"/>
              </a:rPr>
              <a:t>Talk directly with the </a:t>
            </a:r>
            <a:br>
              <a:rPr lang="en-US" sz="4000" b="0">
                <a:solidFill>
                  <a:srgbClr val="967EFB"/>
                </a:solidFill>
                <a:latin typeface="Public Sans"/>
                <a:ea typeface="Public Sans"/>
                <a:cs typeface="Public Sans"/>
                <a:sym typeface="Public Sans"/>
              </a:rPr>
            </a:br>
            <a:r>
              <a:rPr lang="en-US" sz="4000" b="0">
                <a:solidFill>
                  <a:srgbClr val="967EFB"/>
                </a:solidFill>
                <a:latin typeface="Public Sans"/>
                <a:ea typeface="Public Sans"/>
                <a:cs typeface="Public Sans"/>
                <a:sym typeface="Public Sans"/>
              </a:rPr>
              <a:t>USWDS team</a:t>
            </a:r>
            <a:endParaRPr sz="4000" b="0">
              <a:solidFill>
                <a:srgbClr val="967EFB"/>
              </a:solidFill>
              <a:latin typeface="Public Sans"/>
              <a:ea typeface="Public Sans"/>
              <a:cs typeface="Public Sans"/>
              <a:sym typeface="Public Sans"/>
            </a:endParaRPr>
          </a:p>
        </p:txBody>
      </p:sp>
      <p:sp>
        <p:nvSpPr>
          <p:cNvPr id="432" name="Google Shape;432;p57"/>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57</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8"/>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lvl="0" algn="ctr">
              <a:lnSpc>
                <a:spcPct val="95000"/>
              </a:lnSpc>
              <a:buSzPts val="1100"/>
            </a:pPr>
            <a:r>
              <a:rPr lang="en-US" sz="4000" dirty="0">
                <a:solidFill>
                  <a:srgbClr val="EF5E25"/>
                </a:solidFill>
                <a:latin typeface="Public Sans"/>
                <a:ea typeface="Public Sans"/>
                <a:cs typeface="Public Sans"/>
                <a:sym typeface="Public Sans"/>
              </a:rPr>
              <a:t>6.</a:t>
            </a:r>
            <a:br>
              <a:rPr lang="en-US" sz="4000" dirty="0">
                <a:solidFill>
                  <a:srgbClr val="EF5E25"/>
                </a:solidFill>
                <a:latin typeface="Public Sans"/>
                <a:ea typeface="Public Sans"/>
                <a:cs typeface="Public Sans"/>
                <a:sym typeface="Public Sans"/>
              </a:rPr>
            </a:br>
            <a:r>
              <a:rPr lang="en-US" sz="4000" dirty="0">
                <a:solidFill>
                  <a:schemeClr val="lt1"/>
                </a:solidFill>
              </a:rPr>
              <a:t>Effective stewardship</a:t>
            </a:r>
            <a:endParaRPr sz="4000" dirty="0">
              <a:solidFill>
                <a:schemeClr val="lt1"/>
              </a:solidFill>
              <a:latin typeface="Public Sans"/>
              <a:ea typeface="Public Sans"/>
              <a:cs typeface="Public Sans"/>
              <a:sym typeface="Public Sans"/>
            </a:endParaRPr>
          </a:p>
        </p:txBody>
      </p:sp>
      <p:cxnSp>
        <p:nvCxnSpPr>
          <p:cNvPr id="438" name="Google Shape;438;p58">
            <a:extLst>
              <a:ext uri="{C183D7F6-B498-43B3-948B-1728B52AA6E4}">
                <adec:decorative xmlns:adec="http://schemas.microsoft.com/office/drawing/2017/decorative" val="1"/>
              </a:ext>
            </a:extLst>
          </p:cNvPr>
          <p:cNvCxnSpPr>
            <a:cxnSpLocks/>
          </p:cNvCxnSpPr>
          <p:nvPr/>
        </p:nvCxnSpPr>
        <p:spPr>
          <a:xfrm>
            <a:off x="1948070" y="3148315"/>
            <a:ext cx="5247860" cy="0"/>
          </a:xfrm>
          <a:prstGeom prst="straightConnector1">
            <a:avLst/>
          </a:prstGeom>
          <a:noFill/>
          <a:ln w="9525" cap="flat" cmpd="sng">
            <a:solidFill>
              <a:srgbClr val="EF5E25"/>
            </a:solidFill>
            <a:prstDash val="solid"/>
            <a:round/>
            <a:headEnd type="none" w="sm" len="sm"/>
            <a:tailEnd type="none" w="sm" len="sm"/>
          </a:ln>
        </p:spPr>
      </p:cxnSp>
      <p:sp>
        <p:nvSpPr>
          <p:cNvPr id="439" name="Google Shape;439;p58"/>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58</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443"/>
        <p:cNvGrpSpPr/>
        <p:nvPr/>
      </p:nvGrpSpPr>
      <p:grpSpPr>
        <a:xfrm>
          <a:off x="0" y="0"/>
          <a:ext cx="0" cy="0"/>
          <a:chOff x="0" y="0"/>
          <a:chExt cx="0" cy="0"/>
        </a:xfrm>
      </p:grpSpPr>
      <p:sp>
        <p:nvSpPr>
          <p:cNvPr id="444" name="Google Shape;444;p59"/>
          <p:cNvSpPr txBox="1">
            <a:spLocks noGrp="1"/>
          </p:cNvSpPr>
          <p:nvPr>
            <p:ph type="title"/>
          </p:nvPr>
        </p:nvSpPr>
        <p:spPr>
          <a:xfrm>
            <a:off x="348343" y="232250"/>
            <a:ext cx="8469086" cy="4500900"/>
          </a:xfrm>
          <a:prstGeom prst="rect">
            <a:avLst/>
          </a:prstGeom>
          <a:noFill/>
          <a:ln>
            <a:noFill/>
          </a:ln>
        </p:spPr>
        <p:txBody>
          <a:bodyPr spcFirstLastPara="1" wrap="square" lIns="91425" tIns="91425" rIns="91425" bIns="91425" anchor="ctr" anchorCtr="0">
            <a:noAutofit/>
          </a:bodyPr>
          <a:lstStyle/>
          <a:p>
            <a:pPr lvl="0" algn="ctr">
              <a:lnSpc>
                <a:spcPct val="95000"/>
              </a:lnSpc>
              <a:buSzPts val="1100"/>
            </a:pPr>
            <a:r>
              <a:rPr lang="en-US" sz="4000" dirty="0">
                <a:solidFill>
                  <a:srgbClr val="EF5E25"/>
                </a:solidFill>
                <a:latin typeface="Public Sans"/>
                <a:ea typeface="Public Sans"/>
                <a:cs typeface="Public Sans"/>
                <a:sym typeface="Public Sans"/>
              </a:rPr>
              <a:t>6.</a:t>
            </a:r>
            <a:br>
              <a:rPr lang="en-US" sz="4000" dirty="0">
                <a:solidFill>
                  <a:schemeClr val="lt1"/>
                </a:solidFill>
                <a:latin typeface="Public Sans"/>
                <a:ea typeface="Public Sans"/>
                <a:cs typeface="Public Sans"/>
                <a:sym typeface="Public Sans"/>
              </a:rPr>
            </a:br>
            <a:r>
              <a:rPr lang="en-US" sz="4000" dirty="0">
                <a:solidFill>
                  <a:schemeClr val="lt1"/>
                </a:solidFill>
              </a:rPr>
              <a:t>Improve performance, </a:t>
            </a:r>
            <a:br>
              <a:rPr lang="en-US" sz="4000" dirty="0">
                <a:solidFill>
                  <a:schemeClr val="lt1"/>
                </a:solidFill>
              </a:rPr>
            </a:br>
            <a:r>
              <a:rPr lang="en-US" sz="4000" dirty="0">
                <a:solidFill>
                  <a:schemeClr val="lt1"/>
                </a:solidFill>
              </a:rPr>
              <a:t>efficiency, governance, and institutional memory.</a:t>
            </a:r>
            <a:endParaRPr sz="4000" dirty="0">
              <a:solidFill>
                <a:schemeClr val="lt1"/>
              </a:solidFill>
              <a:latin typeface="Public Sans"/>
              <a:ea typeface="Public Sans"/>
              <a:cs typeface="Public Sans"/>
              <a:sym typeface="Public Sans"/>
            </a:endParaRPr>
          </a:p>
        </p:txBody>
      </p:sp>
      <p:sp>
        <p:nvSpPr>
          <p:cNvPr id="445" name="Google Shape;445;p59"/>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59</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6"/>
          <p:cNvSpPr txBox="1">
            <a:spLocks noGrp="1"/>
          </p:cNvSpPr>
          <p:nvPr>
            <p:ph type="title" idx="4294967295"/>
          </p:nvPr>
        </p:nvSpPr>
        <p:spPr>
          <a:xfrm>
            <a:off x="4049250" y="170421"/>
            <a:ext cx="4664765" cy="794545"/>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sz="2000">
                <a:solidFill>
                  <a:srgbClr val="936F38"/>
                </a:solidFill>
                <a:latin typeface="Public Sans"/>
                <a:ea typeface="Public Sans"/>
                <a:cs typeface="Public Sans"/>
                <a:sym typeface="Public Sans"/>
              </a:rPr>
              <a:t>Department of Homeland Security</a:t>
            </a:r>
            <a:br>
              <a:rPr lang="en-US" sz="2000">
                <a:solidFill>
                  <a:srgbClr val="936F38"/>
                </a:solidFill>
                <a:latin typeface="Public Sans"/>
                <a:ea typeface="Public Sans"/>
                <a:cs typeface="Public Sans"/>
                <a:sym typeface="Public Sans"/>
              </a:rPr>
            </a:br>
            <a:r>
              <a:rPr lang="en-US" sz="2000">
                <a:solidFill>
                  <a:srgbClr val="936F38"/>
                </a:solidFill>
                <a:latin typeface="Public Sans"/>
                <a:ea typeface="Public Sans"/>
                <a:cs typeface="Public Sans"/>
                <a:sym typeface="Public Sans"/>
              </a:rPr>
              <a:t>Office of Inspector General</a:t>
            </a:r>
            <a:endParaRPr sz="2000">
              <a:solidFill>
                <a:srgbClr val="936F38"/>
              </a:solidFill>
              <a:latin typeface="Public Sans"/>
              <a:ea typeface="Public Sans"/>
              <a:cs typeface="Public Sans"/>
              <a:sym typeface="Public Sans"/>
            </a:endParaRPr>
          </a:p>
        </p:txBody>
      </p:sp>
      <p:sp>
        <p:nvSpPr>
          <p:cNvPr id="105" name="Google Shape;105;p6"/>
          <p:cNvSpPr txBox="1">
            <a:spLocks noGrp="1"/>
          </p:cNvSpPr>
          <p:nvPr>
            <p:ph type="body" idx="4294967295"/>
          </p:nvPr>
        </p:nvSpPr>
        <p:spPr>
          <a:xfrm>
            <a:off x="427859" y="353384"/>
            <a:ext cx="3719598" cy="448500"/>
          </a:xfrm>
          <a:prstGeom prst="rect">
            <a:avLst/>
          </a:prstGeom>
          <a:noFill/>
          <a:ln>
            <a:noFill/>
          </a:ln>
        </p:spPr>
        <p:txBody>
          <a:bodyPr spcFirstLastPara="1" wrap="square" lIns="91425" tIns="91425" rIns="91425" bIns="91425" anchor="ctr" anchorCtr="0">
            <a:noAutofit/>
          </a:bodyPr>
          <a:lstStyle/>
          <a:p>
            <a:pPr marL="0" lvl="0" indent="0" algn="l" rtl="0">
              <a:lnSpc>
                <a:spcPct val="95000"/>
              </a:lnSpc>
              <a:spcBef>
                <a:spcPts val="0"/>
              </a:spcBef>
              <a:spcAft>
                <a:spcPts val="0"/>
              </a:spcAft>
              <a:buSzPts val="1800"/>
              <a:buNone/>
            </a:pPr>
            <a:r>
              <a:rPr lang="en-US" sz="2400" b="1">
                <a:solidFill>
                  <a:srgbClr val="936F38"/>
                </a:solidFill>
                <a:latin typeface="Public Sans"/>
                <a:ea typeface="Public Sans"/>
                <a:cs typeface="Public Sans"/>
                <a:sym typeface="Public Sans"/>
              </a:rPr>
              <a:t>oig.dhs.gov</a:t>
            </a:r>
            <a:endParaRPr sz="2400" b="1">
              <a:solidFill>
                <a:srgbClr val="936F38"/>
              </a:solidFill>
              <a:latin typeface="Public Sans"/>
              <a:ea typeface="Public Sans"/>
              <a:cs typeface="Public Sans"/>
              <a:sym typeface="Public Sans"/>
            </a:endParaRPr>
          </a:p>
        </p:txBody>
      </p:sp>
      <p:pic>
        <p:nvPicPr>
          <p:cNvPr id="106" name="Google Shape;106;p6" descr="Thie homepage for the DHS OIG shows the gov banner and a simple navigation"/>
          <p:cNvPicPr preferRelativeResize="0"/>
          <p:nvPr/>
        </p:nvPicPr>
        <p:blipFill rotWithShape="1">
          <a:blip r:embed="rId3">
            <a:alphaModFix/>
          </a:blip>
          <a:srcRect/>
          <a:stretch/>
        </p:blipFill>
        <p:spPr>
          <a:xfrm>
            <a:off x="504836" y="1109712"/>
            <a:ext cx="8134328" cy="4033788"/>
          </a:xfrm>
          <a:prstGeom prst="rect">
            <a:avLst/>
          </a:prstGeom>
          <a:noFill/>
          <a:ln>
            <a:noFill/>
          </a:ln>
        </p:spPr>
      </p:pic>
      <p:sp>
        <p:nvSpPr>
          <p:cNvPr id="107" name="Google Shape;107;p6"/>
          <p:cNvSpPr txBox="1">
            <a:spLocks noGrp="1"/>
          </p:cNvSpPr>
          <p:nvPr>
            <p:ph type="sldNum" idx="12"/>
          </p:nvPr>
        </p:nvSpPr>
        <p:spPr>
          <a:xfrm>
            <a:off x="6909813" y="4774379"/>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6</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449"/>
        <p:cNvGrpSpPr/>
        <p:nvPr/>
      </p:nvGrpSpPr>
      <p:grpSpPr>
        <a:xfrm>
          <a:off x="0" y="0"/>
          <a:ext cx="0" cy="0"/>
          <a:chOff x="0" y="0"/>
          <a:chExt cx="0" cy="0"/>
        </a:xfrm>
      </p:grpSpPr>
      <p:sp>
        <p:nvSpPr>
          <p:cNvPr id="450" name="Google Shape;450;p60"/>
          <p:cNvSpPr txBox="1">
            <a:spLocks noGrp="1"/>
          </p:cNvSpPr>
          <p:nvPr>
            <p:ph type="title"/>
          </p:nvPr>
        </p:nvSpPr>
        <p:spPr>
          <a:xfrm>
            <a:off x="228600" y="275794"/>
            <a:ext cx="868952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EF5E25"/>
                </a:solidFill>
                <a:latin typeface="Public Sans"/>
                <a:ea typeface="Public Sans"/>
                <a:cs typeface="Public Sans"/>
                <a:sym typeface="Public Sans"/>
              </a:rPr>
              <a:t>Meet expectations.</a:t>
            </a:r>
            <a:br>
              <a:rPr lang="en-US" sz="4000" dirty="0">
                <a:solidFill>
                  <a:srgbClr val="EF5E25"/>
                </a:solidFill>
                <a:latin typeface="Public Sans"/>
                <a:ea typeface="Public Sans"/>
                <a:cs typeface="Public Sans"/>
                <a:sym typeface="Public Sans"/>
              </a:rPr>
            </a:br>
            <a:r>
              <a:rPr lang="en-US" sz="4000" dirty="0">
                <a:solidFill>
                  <a:srgbClr val="EF5E25"/>
                </a:solidFill>
                <a:latin typeface="Public Sans"/>
                <a:ea typeface="Public Sans"/>
                <a:cs typeface="Public Sans"/>
                <a:sym typeface="Public Sans"/>
              </a:rPr>
              <a:t>Share solutions.</a:t>
            </a:r>
            <a:br>
              <a:rPr lang="en-US" sz="4000" dirty="0">
                <a:solidFill>
                  <a:srgbClr val="EF5E25"/>
                </a:solidFill>
                <a:latin typeface="Public Sans"/>
                <a:ea typeface="Public Sans"/>
                <a:cs typeface="Public Sans"/>
                <a:sym typeface="Public Sans"/>
              </a:rPr>
            </a:br>
            <a:r>
              <a:rPr lang="en-US" sz="4000" dirty="0">
                <a:solidFill>
                  <a:srgbClr val="EF5E25"/>
                </a:solidFill>
                <a:latin typeface="Public Sans"/>
                <a:ea typeface="Public Sans"/>
                <a:cs typeface="Public Sans"/>
                <a:sym typeface="Public Sans"/>
              </a:rPr>
              <a:t>Build for the future.</a:t>
            </a:r>
            <a:br>
              <a:rPr lang="en-US" sz="4000" dirty="0">
                <a:solidFill>
                  <a:srgbClr val="EF5E25"/>
                </a:solidFill>
                <a:latin typeface="Public Sans"/>
                <a:ea typeface="Public Sans"/>
                <a:cs typeface="Public Sans"/>
                <a:sym typeface="Public Sans"/>
              </a:rPr>
            </a:br>
            <a:r>
              <a:rPr lang="en-US" sz="4000" dirty="0">
                <a:solidFill>
                  <a:srgbClr val="EF5E25"/>
                </a:solidFill>
                <a:latin typeface="Public Sans"/>
                <a:ea typeface="Public Sans"/>
                <a:cs typeface="Public Sans"/>
                <a:sym typeface="Public Sans"/>
              </a:rPr>
              <a:t>Enhance the public good.</a:t>
            </a:r>
            <a:br>
              <a:rPr lang="en-US" sz="4000" dirty="0">
                <a:solidFill>
                  <a:srgbClr val="EF5E25"/>
                </a:solidFill>
                <a:latin typeface="Public Sans"/>
                <a:ea typeface="Public Sans"/>
                <a:cs typeface="Public Sans"/>
                <a:sym typeface="Public Sans"/>
              </a:rPr>
            </a:br>
            <a:r>
              <a:rPr lang="en-US" sz="4000" dirty="0">
                <a:solidFill>
                  <a:srgbClr val="EF5E25"/>
                </a:solidFill>
                <a:latin typeface="Public Sans"/>
                <a:ea typeface="Public Sans"/>
                <a:cs typeface="Public Sans"/>
                <a:sym typeface="Public Sans"/>
              </a:rPr>
              <a:t>Be efficient.</a:t>
            </a:r>
            <a:br>
              <a:rPr lang="en-US" sz="4000" dirty="0">
                <a:solidFill>
                  <a:srgbClr val="EF5E25"/>
                </a:solidFill>
                <a:latin typeface="Public Sans"/>
                <a:ea typeface="Public Sans"/>
                <a:cs typeface="Public Sans"/>
                <a:sym typeface="Public Sans"/>
              </a:rPr>
            </a:br>
            <a:r>
              <a:rPr lang="en-US" sz="4000" dirty="0">
                <a:solidFill>
                  <a:srgbClr val="EF5E25"/>
                </a:solidFill>
                <a:latin typeface="Public Sans"/>
                <a:ea typeface="Public Sans"/>
                <a:cs typeface="Public Sans"/>
                <a:sym typeface="Public Sans"/>
              </a:rPr>
              <a:t>Get things done.</a:t>
            </a:r>
            <a:endParaRPr sz="4000" dirty="0">
              <a:solidFill>
                <a:srgbClr val="EF5E25"/>
              </a:solidFill>
              <a:latin typeface="Public Sans"/>
              <a:ea typeface="Public Sans"/>
              <a:cs typeface="Public Sans"/>
              <a:sym typeface="Public Sans"/>
            </a:endParaRPr>
          </a:p>
        </p:txBody>
      </p:sp>
      <p:sp>
        <p:nvSpPr>
          <p:cNvPr id="451" name="Google Shape;451;p6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60</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455"/>
        <p:cNvGrpSpPr/>
        <p:nvPr/>
      </p:nvGrpSpPr>
      <p:grpSpPr>
        <a:xfrm>
          <a:off x="0" y="0"/>
          <a:ext cx="0" cy="0"/>
          <a:chOff x="0" y="0"/>
          <a:chExt cx="0" cy="0"/>
        </a:xfrm>
      </p:grpSpPr>
      <p:sp>
        <p:nvSpPr>
          <p:cNvPr id="456" name="Google Shape;456;p61"/>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This is what’s expected of us.</a:t>
            </a:r>
            <a:endParaRPr sz="4000">
              <a:solidFill>
                <a:srgbClr val="EF5E25"/>
              </a:solidFill>
              <a:latin typeface="Public Sans"/>
              <a:ea typeface="Public Sans"/>
              <a:cs typeface="Public Sans"/>
              <a:sym typeface="Public Sans"/>
            </a:endParaRPr>
          </a:p>
        </p:txBody>
      </p:sp>
      <p:sp>
        <p:nvSpPr>
          <p:cNvPr id="457" name="Google Shape;457;p61"/>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61</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461"/>
        <p:cNvGrpSpPr/>
        <p:nvPr/>
      </p:nvGrpSpPr>
      <p:grpSpPr>
        <a:xfrm>
          <a:off x="0" y="0"/>
          <a:ext cx="0" cy="0"/>
          <a:chOff x="0" y="0"/>
          <a:chExt cx="0" cy="0"/>
        </a:xfrm>
      </p:grpSpPr>
      <p:sp>
        <p:nvSpPr>
          <p:cNvPr id="462" name="Google Shape;462;p62"/>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b="0">
                <a:solidFill>
                  <a:schemeClr val="lt1"/>
                </a:solidFill>
                <a:latin typeface="Public Sans"/>
                <a:ea typeface="Public Sans"/>
                <a:cs typeface="Public Sans"/>
                <a:sym typeface="Public Sans"/>
              </a:rPr>
              <a:t>This is why USWDS is important.</a:t>
            </a:r>
            <a:endParaRPr sz="4000" b="0">
              <a:solidFill>
                <a:schemeClr val="lt1"/>
              </a:solidFill>
              <a:latin typeface="Public Sans"/>
              <a:ea typeface="Public Sans"/>
              <a:cs typeface="Public Sans"/>
              <a:sym typeface="Public Sans"/>
            </a:endParaRPr>
          </a:p>
        </p:txBody>
      </p:sp>
      <p:sp>
        <p:nvSpPr>
          <p:cNvPr id="463" name="Google Shape;463;p62"/>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62</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63"/>
          <p:cNvSpPr txBox="1">
            <a:spLocks noGrp="1"/>
          </p:cNvSpPr>
          <p:nvPr>
            <p:ph type="title"/>
          </p:nvPr>
        </p:nvSpPr>
        <p:spPr>
          <a:xfrm>
            <a:off x="476258" y="404029"/>
            <a:ext cx="3449100" cy="44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2400">
                <a:solidFill>
                  <a:srgbClr val="FFBE2E"/>
                </a:solidFill>
                <a:latin typeface="Public Sans"/>
                <a:ea typeface="Public Sans"/>
                <a:cs typeface="Public Sans"/>
                <a:sym typeface="Public Sans"/>
              </a:rPr>
              <a:t>The USWDS vision</a:t>
            </a:r>
            <a:endParaRPr>
              <a:solidFill>
                <a:srgbClr val="B3B3B3"/>
              </a:solidFill>
              <a:latin typeface="Public Sans"/>
              <a:ea typeface="Public Sans"/>
              <a:cs typeface="Public Sans"/>
              <a:sym typeface="Public Sans"/>
            </a:endParaRPr>
          </a:p>
        </p:txBody>
      </p:sp>
      <p:sp>
        <p:nvSpPr>
          <p:cNvPr id="469" name="Google Shape;469;p63"/>
          <p:cNvSpPr txBox="1">
            <a:spLocks noGrp="1"/>
          </p:cNvSpPr>
          <p:nvPr>
            <p:ph type="body" idx="1"/>
          </p:nvPr>
        </p:nvSpPr>
        <p:spPr>
          <a:xfrm>
            <a:off x="492274" y="851124"/>
            <a:ext cx="7345439" cy="3655561"/>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400"/>
              <a:buNone/>
            </a:pPr>
            <a:r>
              <a:rPr lang="en-US" sz="4000" b="1">
                <a:solidFill>
                  <a:schemeClr val="lt1"/>
                </a:solidFill>
              </a:rPr>
              <a:t>Empowered agency teams share solutions, use effective human-centered design practices, and improve the lives of the public.</a:t>
            </a:r>
            <a:endParaRPr sz="4000">
              <a:solidFill>
                <a:schemeClr val="lt1"/>
              </a:solidFill>
            </a:endParaRPr>
          </a:p>
        </p:txBody>
      </p:sp>
      <p:sp>
        <p:nvSpPr>
          <p:cNvPr id="470" name="Google Shape;470;p63"/>
          <p:cNvSpPr txBox="1">
            <a:spLocks noGrp="1"/>
          </p:cNvSpPr>
          <p:nvPr>
            <p:ph type="sldNum" idx="12"/>
          </p:nvPr>
        </p:nvSpPr>
        <p:spPr>
          <a:xfrm>
            <a:off x="6776485" y="474947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63</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64"/>
          <p:cNvSpPr txBox="1">
            <a:spLocks noGrp="1"/>
          </p:cNvSpPr>
          <p:nvPr>
            <p:ph type="title"/>
          </p:nvPr>
        </p:nvSpPr>
        <p:spPr>
          <a:xfrm>
            <a:off x="476258" y="393869"/>
            <a:ext cx="3449100" cy="44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2400">
                <a:solidFill>
                  <a:srgbClr val="FFBE2E"/>
                </a:solidFill>
                <a:latin typeface="Public Sans"/>
                <a:ea typeface="Public Sans"/>
                <a:cs typeface="Public Sans"/>
                <a:sym typeface="Public Sans"/>
              </a:rPr>
              <a:t>Why use USWDS</a:t>
            </a:r>
            <a:endParaRPr>
              <a:solidFill>
                <a:srgbClr val="FFBE2E"/>
              </a:solidFill>
              <a:latin typeface="Public Sans"/>
              <a:ea typeface="Public Sans"/>
              <a:cs typeface="Public Sans"/>
              <a:sym typeface="Public Sans"/>
            </a:endParaRPr>
          </a:p>
        </p:txBody>
      </p:sp>
      <p:sp>
        <p:nvSpPr>
          <p:cNvPr id="476" name="Google Shape;476;p64"/>
          <p:cNvSpPr txBox="1">
            <a:spLocks noGrp="1"/>
          </p:cNvSpPr>
          <p:nvPr>
            <p:ph type="body" idx="1"/>
          </p:nvPr>
        </p:nvSpPr>
        <p:spPr>
          <a:xfrm>
            <a:off x="522513" y="947058"/>
            <a:ext cx="8112571" cy="3559628"/>
          </a:xfrm>
          <a:prstGeom prst="rect">
            <a:avLst/>
          </a:prstGeom>
          <a:noFill/>
          <a:ln>
            <a:noFill/>
          </a:ln>
        </p:spPr>
        <p:txBody>
          <a:bodyPr spcFirstLastPara="1" wrap="square" lIns="91425" tIns="91425" rIns="91425" bIns="91425" numCol="2" spcCol="274320" anchor="t" anchorCtr="0">
            <a:noAutofit/>
          </a:bodyPr>
          <a:lstStyle/>
          <a:p>
            <a:pPr marL="0" indent="0">
              <a:lnSpc>
                <a:spcPct val="110000"/>
              </a:lnSpc>
              <a:spcBef>
                <a:spcPts val="1600"/>
              </a:spcBef>
              <a:buNone/>
            </a:pPr>
            <a:r>
              <a:rPr lang="en-US" sz="1800" dirty="0">
                <a:solidFill>
                  <a:schemeClr val="lt1"/>
                </a:solidFill>
              </a:rPr>
              <a:t>USWDS is a government team that understands what government teams need.</a:t>
            </a:r>
            <a:endParaRPr lang="en-US" sz="1800" dirty="0"/>
          </a:p>
          <a:p>
            <a:pPr marL="0" indent="0">
              <a:lnSpc>
                <a:spcPct val="110000"/>
              </a:lnSpc>
              <a:spcBef>
                <a:spcPts val="1600"/>
              </a:spcBef>
              <a:buNone/>
            </a:pPr>
            <a:r>
              <a:rPr lang="en-US" sz="1800" dirty="0">
                <a:solidFill>
                  <a:schemeClr val="lt1"/>
                </a:solidFill>
              </a:rPr>
              <a:t>Using USWDS supports continuity of experience across the federal government.</a:t>
            </a:r>
            <a:endParaRPr lang="en-US" sz="1800" dirty="0"/>
          </a:p>
          <a:p>
            <a:pPr marL="0" lvl="0" indent="0" algn="l" rtl="0">
              <a:lnSpc>
                <a:spcPct val="110000"/>
              </a:lnSpc>
              <a:spcBef>
                <a:spcPts val="1600"/>
              </a:spcBef>
              <a:spcAft>
                <a:spcPts val="0"/>
              </a:spcAft>
              <a:buSzPts val="1400"/>
              <a:buNone/>
            </a:pPr>
            <a:r>
              <a:rPr lang="en-US" sz="1800" dirty="0">
                <a:solidFill>
                  <a:schemeClr val="lt1"/>
                </a:solidFill>
                <a:latin typeface="Public Sans"/>
                <a:ea typeface="Public Sans"/>
                <a:cs typeface="Public Sans"/>
                <a:sym typeface="Public Sans"/>
              </a:rPr>
              <a:t>Using USWDS strengthens your commitment to common principles and human-centered design.</a:t>
            </a:r>
            <a:endParaRPr dirty="0"/>
          </a:p>
          <a:p>
            <a:pPr marL="0" lvl="0" indent="0" algn="l" rtl="0">
              <a:lnSpc>
                <a:spcPct val="110000"/>
              </a:lnSpc>
              <a:spcBef>
                <a:spcPts val="1600"/>
              </a:spcBef>
              <a:spcAft>
                <a:spcPts val="0"/>
              </a:spcAft>
              <a:buSzPts val="1400"/>
              <a:buNone/>
            </a:pPr>
            <a:r>
              <a:rPr lang="en-US" sz="1800" dirty="0">
                <a:solidFill>
                  <a:schemeClr val="lt1"/>
                </a:solidFill>
              </a:rPr>
              <a:t>Using USWDS helps you focus on your mission not your markup.</a:t>
            </a:r>
          </a:p>
          <a:p>
            <a:pPr marL="0" lvl="0" indent="0" algn="l" rtl="0">
              <a:lnSpc>
                <a:spcPct val="110000"/>
              </a:lnSpc>
              <a:spcBef>
                <a:spcPts val="1600"/>
              </a:spcBef>
              <a:spcAft>
                <a:spcPts val="0"/>
              </a:spcAft>
              <a:buSzPts val="1400"/>
              <a:buNone/>
            </a:pPr>
            <a:br>
              <a:rPr lang="en-US" sz="1800" dirty="0">
                <a:solidFill>
                  <a:schemeClr val="lt1"/>
                </a:solidFill>
              </a:rPr>
            </a:br>
            <a:r>
              <a:rPr lang="en-US" sz="1800" dirty="0">
                <a:solidFill>
                  <a:schemeClr val="lt1"/>
                </a:solidFill>
              </a:rPr>
              <a:t>You’ll grow alongside a </a:t>
            </a:r>
            <a:br>
              <a:rPr lang="en-US" sz="1800" dirty="0">
                <a:solidFill>
                  <a:schemeClr val="lt1"/>
                </a:solidFill>
              </a:rPr>
            </a:br>
            <a:r>
              <a:rPr lang="en-US" sz="1800" dirty="0">
                <a:solidFill>
                  <a:schemeClr val="lt1"/>
                </a:solidFill>
              </a:rPr>
              <a:t>cross-functional design system community.</a:t>
            </a:r>
            <a:endParaRPr dirty="0"/>
          </a:p>
          <a:p>
            <a:pPr marL="0" lvl="0" indent="0" algn="l" rtl="0">
              <a:lnSpc>
                <a:spcPct val="110000"/>
              </a:lnSpc>
              <a:spcBef>
                <a:spcPts val="1600"/>
              </a:spcBef>
              <a:spcAft>
                <a:spcPts val="0"/>
              </a:spcAft>
              <a:buSzPts val="1400"/>
              <a:buNone/>
            </a:pPr>
            <a:r>
              <a:rPr lang="en-US" sz="1800" dirty="0">
                <a:solidFill>
                  <a:schemeClr val="lt1"/>
                </a:solidFill>
              </a:rPr>
              <a:t>Using USWDS is an effective way </a:t>
            </a:r>
            <a:br>
              <a:rPr lang="en-US" sz="1800" dirty="0">
                <a:solidFill>
                  <a:schemeClr val="lt1"/>
                </a:solidFill>
              </a:rPr>
            </a:br>
            <a:r>
              <a:rPr lang="en-US" sz="1800" dirty="0">
                <a:solidFill>
                  <a:schemeClr val="lt1"/>
                </a:solidFill>
              </a:rPr>
              <a:t>to demonstrate good stewardship of public resources.</a:t>
            </a:r>
            <a:endParaRPr sz="1800" dirty="0">
              <a:solidFill>
                <a:schemeClr val="lt1"/>
              </a:solidFill>
            </a:endParaRPr>
          </a:p>
        </p:txBody>
      </p:sp>
      <p:cxnSp>
        <p:nvCxnSpPr>
          <p:cNvPr id="477" name="Google Shape;477;p64">
            <a:extLst>
              <a:ext uri="{C183D7F6-B498-43B3-948B-1728B52AA6E4}">
                <adec:decorative xmlns:adec="http://schemas.microsoft.com/office/drawing/2017/decorative" val="1"/>
              </a:ext>
            </a:extLst>
          </p:cNvPr>
          <p:cNvCxnSpPr/>
          <p:nvPr/>
        </p:nvCxnSpPr>
        <p:spPr>
          <a:xfrm>
            <a:off x="598714" y="1132114"/>
            <a:ext cx="3668486" cy="0"/>
          </a:xfrm>
          <a:prstGeom prst="straightConnector1">
            <a:avLst/>
          </a:prstGeom>
          <a:noFill/>
          <a:ln w="9525" cap="flat" cmpd="sng">
            <a:solidFill>
              <a:srgbClr val="FDA739"/>
            </a:solidFill>
            <a:prstDash val="solid"/>
            <a:round/>
            <a:headEnd type="none" w="sm" len="sm"/>
            <a:tailEnd type="none" w="sm" len="sm"/>
          </a:ln>
        </p:spPr>
      </p:cxnSp>
      <p:cxnSp>
        <p:nvCxnSpPr>
          <p:cNvPr id="478" name="Google Shape;478;p64">
            <a:extLst>
              <a:ext uri="{C183D7F6-B498-43B3-948B-1728B52AA6E4}">
                <adec:decorative xmlns:adec="http://schemas.microsoft.com/office/drawing/2017/decorative" val="1"/>
              </a:ext>
            </a:extLst>
          </p:cNvPr>
          <p:cNvCxnSpPr/>
          <p:nvPr/>
        </p:nvCxnSpPr>
        <p:spPr>
          <a:xfrm>
            <a:off x="598714" y="2264229"/>
            <a:ext cx="3668486" cy="0"/>
          </a:xfrm>
          <a:prstGeom prst="straightConnector1">
            <a:avLst/>
          </a:prstGeom>
          <a:noFill/>
          <a:ln w="9525" cap="flat" cmpd="sng">
            <a:solidFill>
              <a:srgbClr val="FDA739"/>
            </a:solidFill>
            <a:prstDash val="solid"/>
            <a:round/>
            <a:headEnd type="none" w="sm" len="sm"/>
            <a:tailEnd type="none" w="sm" len="sm"/>
          </a:ln>
        </p:spPr>
      </p:cxnSp>
      <p:cxnSp>
        <p:nvCxnSpPr>
          <p:cNvPr id="479" name="Google Shape;479;p64">
            <a:extLst>
              <a:ext uri="{C183D7F6-B498-43B3-948B-1728B52AA6E4}">
                <adec:decorative xmlns:adec="http://schemas.microsoft.com/office/drawing/2017/decorative" val="1"/>
              </a:ext>
            </a:extLst>
          </p:cNvPr>
          <p:cNvCxnSpPr/>
          <p:nvPr/>
        </p:nvCxnSpPr>
        <p:spPr>
          <a:xfrm>
            <a:off x="598714" y="3363686"/>
            <a:ext cx="3668486" cy="0"/>
          </a:xfrm>
          <a:prstGeom prst="straightConnector1">
            <a:avLst/>
          </a:prstGeom>
          <a:noFill/>
          <a:ln w="9525" cap="flat" cmpd="sng">
            <a:solidFill>
              <a:srgbClr val="FDA739"/>
            </a:solidFill>
            <a:prstDash val="solid"/>
            <a:round/>
            <a:headEnd type="none" w="sm" len="sm"/>
            <a:tailEnd type="none" w="sm" len="sm"/>
          </a:ln>
        </p:spPr>
      </p:cxnSp>
      <p:cxnSp>
        <p:nvCxnSpPr>
          <p:cNvPr id="480" name="Google Shape;480;p64">
            <a:extLst>
              <a:ext uri="{C183D7F6-B498-43B3-948B-1728B52AA6E4}">
                <adec:decorative xmlns:adec="http://schemas.microsoft.com/office/drawing/2017/decorative" val="1"/>
              </a:ext>
            </a:extLst>
          </p:cNvPr>
          <p:cNvCxnSpPr/>
          <p:nvPr/>
        </p:nvCxnSpPr>
        <p:spPr>
          <a:xfrm>
            <a:off x="4702628" y="1132114"/>
            <a:ext cx="3668486" cy="0"/>
          </a:xfrm>
          <a:prstGeom prst="straightConnector1">
            <a:avLst/>
          </a:prstGeom>
          <a:noFill/>
          <a:ln w="9525" cap="flat" cmpd="sng">
            <a:solidFill>
              <a:srgbClr val="FDA739"/>
            </a:solidFill>
            <a:prstDash val="solid"/>
            <a:round/>
            <a:headEnd type="none" w="sm" len="sm"/>
            <a:tailEnd type="none" w="sm" len="sm"/>
          </a:ln>
        </p:spPr>
      </p:cxnSp>
      <p:cxnSp>
        <p:nvCxnSpPr>
          <p:cNvPr id="481" name="Google Shape;481;p64">
            <a:extLst>
              <a:ext uri="{C183D7F6-B498-43B3-948B-1728B52AA6E4}">
                <adec:decorative xmlns:adec="http://schemas.microsoft.com/office/drawing/2017/decorative" val="1"/>
              </a:ext>
            </a:extLst>
          </p:cNvPr>
          <p:cNvCxnSpPr/>
          <p:nvPr/>
        </p:nvCxnSpPr>
        <p:spPr>
          <a:xfrm>
            <a:off x="4702628" y="2264229"/>
            <a:ext cx="3668486" cy="0"/>
          </a:xfrm>
          <a:prstGeom prst="straightConnector1">
            <a:avLst/>
          </a:prstGeom>
          <a:noFill/>
          <a:ln w="9525" cap="flat" cmpd="sng">
            <a:solidFill>
              <a:srgbClr val="FDA739"/>
            </a:solidFill>
            <a:prstDash val="solid"/>
            <a:round/>
            <a:headEnd type="none" w="sm" len="sm"/>
            <a:tailEnd type="none" w="sm" len="sm"/>
          </a:ln>
        </p:spPr>
      </p:cxnSp>
      <p:cxnSp>
        <p:nvCxnSpPr>
          <p:cNvPr id="482" name="Google Shape;482;p64">
            <a:extLst>
              <a:ext uri="{C183D7F6-B498-43B3-948B-1728B52AA6E4}">
                <adec:decorative xmlns:adec="http://schemas.microsoft.com/office/drawing/2017/decorative" val="1"/>
              </a:ext>
            </a:extLst>
          </p:cNvPr>
          <p:cNvCxnSpPr/>
          <p:nvPr/>
        </p:nvCxnSpPr>
        <p:spPr>
          <a:xfrm>
            <a:off x="4702628" y="3363686"/>
            <a:ext cx="3668486" cy="0"/>
          </a:xfrm>
          <a:prstGeom prst="straightConnector1">
            <a:avLst/>
          </a:prstGeom>
          <a:noFill/>
          <a:ln w="9525" cap="flat" cmpd="sng">
            <a:solidFill>
              <a:srgbClr val="FDA739"/>
            </a:solidFill>
            <a:prstDash val="solid"/>
            <a:round/>
            <a:headEnd type="none" w="sm" len="sm"/>
            <a:tailEnd type="none" w="sm" len="sm"/>
          </a:ln>
        </p:spPr>
      </p:cxnSp>
      <p:sp>
        <p:nvSpPr>
          <p:cNvPr id="483" name="Google Shape;483;p64"/>
          <p:cNvSpPr txBox="1">
            <a:spLocks noGrp="1"/>
          </p:cNvSpPr>
          <p:nvPr>
            <p:ph type="sldNum" idx="12"/>
          </p:nvPr>
        </p:nvSpPr>
        <p:spPr>
          <a:xfrm>
            <a:off x="6776485" y="474947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64</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5"/>
          <p:cNvSpPr txBox="1">
            <a:spLocks noGrp="1"/>
          </p:cNvSpPr>
          <p:nvPr>
            <p:ph type="title"/>
          </p:nvPr>
        </p:nvSpPr>
        <p:spPr>
          <a:xfrm>
            <a:off x="476257" y="404029"/>
            <a:ext cx="6708313" cy="44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2400" dirty="0">
                <a:solidFill>
                  <a:srgbClr val="967EFB"/>
                </a:solidFill>
                <a:latin typeface="Public Sans"/>
                <a:ea typeface="Public Sans"/>
                <a:cs typeface="Public Sans"/>
                <a:sym typeface="Public Sans"/>
              </a:rPr>
              <a:t>What we value</a:t>
            </a:r>
            <a:endParaRPr dirty="0">
              <a:solidFill>
                <a:srgbClr val="967EFB"/>
              </a:solidFill>
              <a:latin typeface="Public Sans"/>
              <a:ea typeface="Public Sans"/>
              <a:cs typeface="Public Sans"/>
              <a:sym typeface="Public Sans"/>
            </a:endParaRPr>
          </a:p>
        </p:txBody>
      </p:sp>
      <p:sp>
        <p:nvSpPr>
          <p:cNvPr id="489" name="Google Shape;489;p65"/>
          <p:cNvSpPr txBox="1">
            <a:spLocks noGrp="1"/>
          </p:cNvSpPr>
          <p:nvPr>
            <p:ph type="body" idx="1"/>
          </p:nvPr>
        </p:nvSpPr>
        <p:spPr>
          <a:xfrm>
            <a:off x="522513" y="947058"/>
            <a:ext cx="8112571" cy="3559628"/>
          </a:xfrm>
          <a:prstGeom prst="rect">
            <a:avLst/>
          </a:prstGeom>
          <a:noFill/>
          <a:ln>
            <a:noFill/>
          </a:ln>
        </p:spPr>
        <p:txBody>
          <a:bodyPr spcFirstLastPara="1" wrap="square" lIns="91425" tIns="91425" rIns="91425" bIns="91425" numCol="2" spcCol="274320" anchor="t" anchorCtr="0">
            <a:noAutofit/>
          </a:bodyPr>
          <a:lstStyle/>
          <a:p>
            <a:pPr marL="0" indent="0">
              <a:lnSpc>
                <a:spcPct val="110000"/>
              </a:lnSpc>
              <a:spcBef>
                <a:spcPts val="1600"/>
              </a:spcBef>
              <a:buNone/>
            </a:pPr>
            <a:r>
              <a:rPr lang="en-US" sz="1800" dirty="0">
                <a:solidFill>
                  <a:schemeClr val="lt1"/>
                </a:solidFill>
              </a:rPr>
              <a:t>USWDS is a government team that understands what </a:t>
            </a:r>
            <a:r>
              <a:rPr lang="en-US" sz="1800" b="1" dirty="0">
                <a:solidFill>
                  <a:srgbClr val="967EFB"/>
                </a:solidFill>
              </a:rPr>
              <a:t>government teams need</a:t>
            </a:r>
            <a:r>
              <a:rPr lang="en-US" sz="1800" dirty="0">
                <a:solidFill>
                  <a:schemeClr val="lt1"/>
                </a:solidFill>
              </a:rPr>
              <a:t>.</a:t>
            </a:r>
            <a:endParaRPr lang="en-US" sz="1800" dirty="0"/>
          </a:p>
          <a:p>
            <a:pPr marL="0" indent="0">
              <a:lnSpc>
                <a:spcPct val="110000"/>
              </a:lnSpc>
              <a:spcBef>
                <a:spcPts val="1600"/>
              </a:spcBef>
              <a:buNone/>
            </a:pPr>
            <a:r>
              <a:rPr lang="en-US" sz="1800" dirty="0">
                <a:solidFill>
                  <a:schemeClr val="lt1"/>
                </a:solidFill>
              </a:rPr>
              <a:t>Using USWDS supports </a:t>
            </a:r>
            <a:r>
              <a:rPr lang="en-US" sz="1800" b="1" dirty="0">
                <a:solidFill>
                  <a:srgbClr val="967EFB"/>
                </a:solidFill>
              </a:rPr>
              <a:t>continuity of experience </a:t>
            </a:r>
            <a:r>
              <a:rPr lang="en-US" sz="1800" dirty="0">
                <a:solidFill>
                  <a:schemeClr val="lt1"/>
                </a:solidFill>
              </a:rPr>
              <a:t>across the federal government.</a:t>
            </a:r>
            <a:endParaRPr lang="en-US" sz="1800" dirty="0"/>
          </a:p>
          <a:p>
            <a:pPr marL="0" lvl="0" indent="0">
              <a:lnSpc>
                <a:spcPct val="110000"/>
              </a:lnSpc>
              <a:spcBef>
                <a:spcPts val="1600"/>
              </a:spcBef>
              <a:buNone/>
            </a:pPr>
            <a:r>
              <a:rPr lang="en-US" sz="1800" dirty="0">
                <a:solidFill>
                  <a:schemeClr val="lt1"/>
                </a:solidFill>
              </a:rPr>
              <a:t>Using USWDS strengthens your commitment to </a:t>
            </a:r>
            <a:r>
              <a:rPr lang="en-US" sz="1800" b="1" dirty="0">
                <a:solidFill>
                  <a:srgbClr val="967EFB"/>
                </a:solidFill>
              </a:rPr>
              <a:t>common principles </a:t>
            </a:r>
            <a:r>
              <a:rPr lang="en-US" sz="1800" dirty="0">
                <a:solidFill>
                  <a:schemeClr val="lt1"/>
                </a:solidFill>
              </a:rPr>
              <a:t>and </a:t>
            </a:r>
            <a:r>
              <a:rPr lang="en-US" sz="1800" b="1" dirty="0">
                <a:solidFill>
                  <a:srgbClr val="967EFB"/>
                </a:solidFill>
              </a:rPr>
              <a:t>human-centered design</a:t>
            </a:r>
            <a:r>
              <a:rPr lang="en-US" sz="1800" dirty="0">
                <a:solidFill>
                  <a:schemeClr val="lt1"/>
                </a:solidFill>
              </a:rPr>
              <a:t>.</a:t>
            </a:r>
            <a:endParaRPr lang="en-US" sz="1800" dirty="0"/>
          </a:p>
          <a:p>
            <a:pPr marL="0" lvl="0" indent="0">
              <a:lnSpc>
                <a:spcPct val="110000"/>
              </a:lnSpc>
              <a:spcBef>
                <a:spcPts val="1600"/>
              </a:spcBef>
              <a:buNone/>
            </a:pPr>
            <a:r>
              <a:rPr lang="en-US" sz="1800" dirty="0">
                <a:solidFill>
                  <a:schemeClr val="lt1"/>
                </a:solidFill>
              </a:rPr>
              <a:t>Using USWDS helps you focus on </a:t>
            </a:r>
            <a:r>
              <a:rPr lang="en-US" sz="1800" b="1" dirty="0">
                <a:solidFill>
                  <a:srgbClr val="967EFB"/>
                </a:solidFill>
              </a:rPr>
              <a:t>your mission </a:t>
            </a:r>
            <a:r>
              <a:rPr lang="en-US" sz="1800" dirty="0">
                <a:solidFill>
                  <a:schemeClr val="lt1"/>
                </a:solidFill>
              </a:rPr>
              <a:t>not your markup.</a:t>
            </a:r>
          </a:p>
          <a:p>
            <a:pPr marL="0" lvl="0" indent="0">
              <a:lnSpc>
                <a:spcPct val="110000"/>
              </a:lnSpc>
              <a:spcBef>
                <a:spcPts val="1600"/>
              </a:spcBef>
              <a:buNone/>
            </a:pPr>
            <a:br>
              <a:rPr lang="en-US" sz="1800" dirty="0">
                <a:solidFill>
                  <a:schemeClr val="lt1"/>
                </a:solidFill>
              </a:rPr>
            </a:br>
            <a:r>
              <a:rPr lang="en-US" sz="1800" dirty="0">
                <a:solidFill>
                  <a:schemeClr val="lt1"/>
                </a:solidFill>
              </a:rPr>
              <a:t>You’ll grow alongside a </a:t>
            </a:r>
            <a:br>
              <a:rPr lang="en-US" sz="1800" dirty="0">
                <a:solidFill>
                  <a:schemeClr val="lt1"/>
                </a:solidFill>
              </a:rPr>
            </a:br>
            <a:r>
              <a:rPr lang="en-US" sz="1800" b="1" dirty="0">
                <a:solidFill>
                  <a:srgbClr val="967EFB"/>
                </a:solidFill>
              </a:rPr>
              <a:t>cross-functional design system community</a:t>
            </a:r>
            <a:r>
              <a:rPr lang="en-US" sz="1800" dirty="0">
                <a:solidFill>
                  <a:schemeClr val="lt1"/>
                </a:solidFill>
              </a:rPr>
              <a:t>.</a:t>
            </a:r>
            <a:endParaRPr lang="en-US" sz="1800" dirty="0"/>
          </a:p>
          <a:p>
            <a:pPr marL="0" lvl="0" indent="0">
              <a:lnSpc>
                <a:spcPct val="110000"/>
              </a:lnSpc>
              <a:spcBef>
                <a:spcPts val="1600"/>
              </a:spcBef>
              <a:buNone/>
            </a:pPr>
            <a:r>
              <a:rPr lang="en-US" sz="1800" dirty="0">
                <a:solidFill>
                  <a:schemeClr val="lt1"/>
                </a:solidFill>
              </a:rPr>
              <a:t>Using USWDS is an effective way </a:t>
            </a:r>
            <a:br>
              <a:rPr lang="en-US" sz="1800" dirty="0">
                <a:solidFill>
                  <a:schemeClr val="lt1"/>
                </a:solidFill>
              </a:rPr>
            </a:br>
            <a:r>
              <a:rPr lang="en-US" sz="1800" dirty="0">
                <a:solidFill>
                  <a:schemeClr val="lt1"/>
                </a:solidFill>
              </a:rPr>
              <a:t>to demonstrate </a:t>
            </a:r>
            <a:r>
              <a:rPr lang="en-US" sz="1800" b="1" dirty="0">
                <a:solidFill>
                  <a:srgbClr val="967EFB"/>
                </a:solidFill>
              </a:rPr>
              <a:t>good stewardship </a:t>
            </a:r>
            <a:r>
              <a:rPr lang="en-US" sz="1800" dirty="0">
                <a:solidFill>
                  <a:schemeClr val="lt1"/>
                </a:solidFill>
              </a:rPr>
              <a:t>of public resources.</a:t>
            </a:r>
          </a:p>
        </p:txBody>
      </p:sp>
      <p:cxnSp>
        <p:nvCxnSpPr>
          <p:cNvPr id="490" name="Google Shape;490;p65">
            <a:extLst>
              <a:ext uri="{C183D7F6-B498-43B3-948B-1728B52AA6E4}">
                <adec:decorative xmlns:adec="http://schemas.microsoft.com/office/drawing/2017/decorative" val="1"/>
              </a:ext>
            </a:extLst>
          </p:cNvPr>
          <p:cNvCxnSpPr/>
          <p:nvPr/>
        </p:nvCxnSpPr>
        <p:spPr>
          <a:xfrm>
            <a:off x="598714" y="1132114"/>
            <a:ext cx="3668486" cy="0"/>
          </a:xfrm>
          <a:prstGeom prst="straightConnector1">
            <a:avLst/>
          </a:prstGeom>
          <a:noFill/>
          <a:ln w="9525" cap="flat" cmpd="sng">
            <a:solidFill>
              <a:srgbClr val="FDA739"/>
            </a:solidFill>
            <a:prstDash val="solid"/>
            <a:round/>
            <a:headEnd type="none" w="sm" len="sm"/>
            <a:tailEnd type="none" w="sm" len="sm"/>
          </a:ln>
        </p:spPr>
      </p:cxnSp>
      <p:cxnSp>
        <p:nvCxnSpPr>
          <p:cNvPr id="491" name="Google Shape;491;p65">
            <a:extLst>
              <a:ext uri="{C183D7F6-B498-43B3-948B-1728B52AA6E4}">
                <adec:decorative xmlns:adec="http://schemas.microsoft.com/office/drawing/2017/decorative" val="1"/>
              </a:ext>
            </a:extLst>
          </p:cNvPr>
          <p:cNvCxnSpPr/>
          <p:nvPr/>
        </p:nvCxnSpPr>
        <p:spPr>
          <a:xfrm>
            <a:off x="598714" y="2264229"/>
            <a:ext cx="3668486" cy="0"/>
          </a:xfrm>
          <a:prstGeom prst="straightConnector1">
            <a:avLst/>
          </a:prstGeom>
          <a:noFill/>
          <a:ln w="9525" cap="flat" cmpd="sng">
            <a:solidFill>
              <a:srgbClr val="FDA739"/>
            </a:solidFill>
            <a:prstDash val="solid"/>
            <a:round/>
            <a:headEnd type="none" w="sm" len="sm"/>
            <a:tailEnd type="none" w="sm" len="sm"/>
          </a:ln>
        </p:spPr>
      </p:cxnSp>
      <p:cxnSp>
        <p:nvCxnSpPr>
          <p:cNvPr id="492" name="Google Shape;492;p65">
            <a:extLst>
              <a:ext uri="{C183D7F6-B498-43B3-948B-1728B52AA6E4}">
                <adec:decorative xmlns:adec="http://schemas.microsoft.com/office/drawing/2017/decorative" val="1"/>
              </a:ext>
            </a:extLst>
          </p:cNvPr>
          <p:cNvCxnSpPr/>
          <p:nvPr/>
        </p:nvCxnSpPr>
        <p:spPr>
          <a:xfrm>
            <a:off x="598714" y="3363686"/>
            <a:ext cx="3668486" cy="0"/>
          </a:xfrm>
          <a:prstGeom prst="straightConnector1">
            <a:avLst/>
          </a:prstGeom>
          <a:noFill/>
          <a:ln w="9525" cap="flat" cmpd="sng">
            <a:solidFill>
              <a:srgbClr val="FDA739"/>
            </a:solidFill>
            <a:prstDash val="solid"/>
            <a:round/>
            <a:headEnd type="none" w="sm" len="sm"/>
            <a:tailEnd type="none" w="sm" len="sm"/>
          </a:ln>
        </p:spPr>
      </p:cxnSp>
      <p:cxnSp>
        <p:nvCxnSpPr>
          <p:cNvPr id="493" name="Google Shape;493;p65">
            <a:extLst>
              <a:ext uri="{C183D7F6-B498-43B3-948B-1728B52AA6E4}">
                <adec:decorative xmlns:adec="http://schemas.microsoft.com/office/drawing/2017/decorative" val="1"/>
              </a:ext>
            </a:extLst>
          </p:cNvPr>
          <p:cNvCxnSpPr/>
          <p:nvPr/>
        </p:nvCxnSpPr>
        <p:spPr>
          <a:xfrm>
            <a:off x="4702628" y="1132114"/>
            <a:ext cx="3668486" cy="0"/>
          </a:xfrm>
          <a:prstGeom prst="straightConnector1">
            <a:avLst/>
          </a:prstGeom>
          <a:noFill/>
          <a:ln w="9525" cap="flat" cmpd="sng">
            <a:solidFill>
              <a:srgbClr val="FDA739"/>
            </a:solidFill>
            <a:prstDash val="solid"/>
            <a:round/>
            <a:headEnd type="none" w="sm" len="sm"/>
            <a:tailEnd type="none" w="sm" len="sm"/>
          </a:ln>
        </p:spPr>
      </p:cxnSp>
      <p:cxnSp>
        <p:nvCxnSpPr>
          <p:cNvPr id="494" name="Google Shape;494;p65">
            <a:extLst>
              <a:ext uri="{C183D7F6-B498-43B3-948B-1728B52AA6E4}">
                <adec:decorative xmlns:adec="http://schemas.microsoft.com/office/drawing/2017/decorative" val="1"/>
              </a:ext>
            </a:extLst>
          </p:cNvPr>
          <p:cNvCxnSpPr/>
          <p:nvPr/>
        </p:nvCxnSpPr>
        <p:spPr>
          <a:xfrm>
            <a:off x="4702628" y="2264229"/>
            <a:ext cx="3668486" cy="0"/>
          </a:xfrm>
          <a:prstGeom prst="straightConnector1">
            <a:avLst/>
          </a:prstGeom>
          <a:noFill/>
          <a:ln w="9525" cap="flat" cmpd="sng">
            <a:solidFill>
              <a:srgbClr val="FDA739"/>
            </a:solidFill>
            <a:prstDash val="solid"/>
            <a:round/>
            <a:headEnd type="none" w="sm" len="sm"/>
            <a:tailEnd type="none" w="sm" len="sm"/>
          </a:ln>
        </p:spPr>
      </p:cxnSp>
      <p:cxnSp>
        <p:nvCxnSpPr>
          <p:cNvPr id="495" name="Google Shape;495;p65">
            <a:extLst>
              <a:ext uri="{C183D7F6-B498-43B3-948B-1728B52AA6E4}">
                <adec:decorative xmlns:adec="http://schemas.microsoft.com/office/drawing/2017/decorative" val="1"/>
              </a:ext>
            </a:extLst>
          </p:cNvPr>
          <p:cNvCxnSpPr/>
          <p:nvPr/>
        </p:nvCxnSpPr>
        <p:spPr>
          <a:xfrm>
            <a:off x="4702628" y="3363686"/>
            <a:ext cx="3668486" cy="0"/>
          </a:xfrm>
          <a:prstGeom prst="straightConnector1">
            <a:avLst/>
          </a:prstGeom>
          <a:noFill/>
          <a:ln w="9525" cap="flat" cmpd="sng">
            <a:solidFill>
              <a:srgbClr val="FDA739"/>
            </a:solidFill>
            <a:prstDash val="solid"/>
            <a:round/>
            <a:headEnd type="none" w="sm" len="sm"/>
            <a:tailEnd type="none" w="sm" len="sm"/>
          </a:ln>
        </p:spPr>
      </p:cxnSp>
      <p:sp>
        <p:nvSpPr>
          <p:cNvPr id="496" name="Google Shape;496;p65"/>
          <p:cNvSpPr txBox="1">
            <a:spLocks noGrp="1"/>
          </p:cNvSpPr>
          <p:nvPr>
            <p:ph type="sldNum" idx="12"/>
          </p:nvPr>
        </p:nvSpPr>
        <p:spPr>
          <a:xfrm>
            <a:off x="6776485" y="474947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65</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6"/>
          <p:cNvSpPr txBox="1">
            <a:spLocks noGrp="1"/>
          </p:cNvSpPr>
          <p:nvPr>
            <p:ph type="title"/>
          </p:nvPr>
        </p:nvSpPr>
        <p:spPr>
          <a:xfrm>
            <a:off x="476257" y="404029"/>
            <a:ext cx="6708313" cy="44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2400" dirty="0">
                <a:solidFill>
                  <a:srgbClr val="EF5E25"/>
                </a:solidFill>
                <a:latin typeface="Public Sans"/>
                <a:ea typeface="Public Sans"/>
                <a:cs typeface="Public Sans"/>
                <a:sym typeface="Public Sans"/>
              </a:rPr>
              <a:t>What we’re always working to demonstrate</a:t>
            </a:r>
            <a:endParaRPr dirty="0">
              <a:solidFill>
                <a:srgbClr val="EF5E25"/>
              </a:solidFill>
              <a:latin typeface="Public Sans"/>
              <a:ea typeface="Public Sans"/>
              <a:cs typeface="Public Sans"/>
              <a:sym typeface="Public Sans"/>
            </a:endParaRPr>
          </a:p>
        </p:txBody>
      </p:sp>
      <p:sp>
        <p:nvSpPr>
          <p:cNvPr id="502" name="Google Shape;502;p66"/>
          <p:cNvSpPr txBox="1">
            <a:spLocks noGrp="1"/>
          </p:cNvSpPr>
          <p:nvPr>
            <p:ph type="body" idx="1"/>
          </p:nvPr>
        </p:nvSpPr>
        <p:spPr>
          <a:xfrm>
            <a:off x="522513" y="947058"/>
            <a:ext cx="8112571" cy="3559628"/>
          </a:xfrm>
          <a:prstGeom prst="rect">
            <a:avLst/>
          </a:prstGeom>
          <a:noFill/>
          <a:ln>
            <a:noFill/>
          </a:ln>
        </p:spPr>
        <p:txBody>
          <a:bodyPr spcFirstLastPara="1" wrap="square" lIns="91425" tIns="91425" rIns="91425" bIns="91425" numCol="2" spcCol="274320" anchor="t" anchorCtr="0">
            <a:noAutofit/>
          </a:bodyPr>
          <a:lstStyle/>
          <a:p>
            <a:pPr marL="0" indent="0">
              <a:lnSpc>
                <a:spcPct val="110000"/>
              </a:lnSpc>
              <a:spcBef>
                <a:spcPts val="1600"/>
              </a:spcBef>
              <a:buNone/>
            </a:pPr>
            <a:r>
              <a:rPr lang="en-US" sz="1800" dirty="0">
                <a:solidFill>
                  <a:schemeClr val="lt1"/>
                </a:solidFill>
              </a:rPr>
              <a:t>USWDS is a government team that understands what </a:t>
            </a:r>
            <a:r>
              <a:rPr lang="en-US" sz="1800" b="1" dirty="0">
                <a:solidFill>
                  <a:srgbClr val="EF5E25"/>
                </a:solidFill>
              </a:rPr>
              <a:t>government teams need</a:t>
            </a:r>
            <a:r>
              <a:rPr lang="en-US" sz="1800" dirty="0">
                <a:solidFill>
                  <a:schemeClr val="lt1"/>
                </a:solidFill>
              </a:rPr>
              <a:t>.</a:t>
            </a:r>
            <a:endParaRPr lang="en-US" sz="1800" dirty="0"/>
          </a:p>
          <a:p>
            <a:pPr marL="0" indent="0">
              <a:lnSpc>
                <a:spcPct val="110000"/>
              </a:lnSpc>
              <a:spcBef>
                <a:spcPts val="1600"/>
              </a:spcBef>
              <a:buNone/>
            </a:pPr>
            <a:r>
              <a:rPr lang="en-US" sz="1800" dirty="0">
                <a:solidFill>
                  <a:schemeClr val="lt1"/>
                </a:solidFill>
              </a:rPr>
              <a:t>Using USWDS supports </a:t>
            </a:r>
            <a:r>
              <a:rPr lang="en-US" sz="1800" b="1" dirty="0">
                <a:solidFill>
                  <a:srgbClr val="EF5E25"/>
                </a:solidFill>
              </a:rPr>
              <a:t>continuity of experience </a:t>
            </a:r>
            <a:r>
              <a:rPr lang="en-US" sz="1800" dirty="0">
                <a:solidFill>
                  <a:schemeClr val="lt1"/>
                </a:solidFill>
              </a:rPr>
              <a:t>across the federal government.</a:t>
            </a:r>
            <a:endParaRPr lang="en-US" sz="1800" dirty="0"/>
          </a:p>
          <a:p>
            <a:pPr marL="0" lvl="0" indent="0">
              <a:lnSpc>
                <a:spcPct val="110000"/>
              </a:lnSpc>
              <a:spcBef>
                <a:spcPts val="1600"/>
              </a:spcBef>
              <a:buNone/>
            </a:pPr>
            <a:r>
              <a:rPr lang="en-US" sz="1800" dirty="0">
                <a:solidFill>
                  <a:schemeClr val="lt1"/>
                </a:solidFill>
              </a:rPr>
              <a:t>Using USWDS strengthens your commitment to </a:t>
            </a:r>
            <a:r>
              <a:rPr lang="en-US" sz="1800" b="1" dirty="0">
                <a:solidFill>
                  <a:srgbClr val="EF5E25"/>
                </a:solidFill>
              </a:rPr>
              <a:t>common principles </a:t>
            </a:r>
            <a:r>
              <a:rPr lang="en-US" sz="1800" dirty="0">
                <a:solidFill>
                  <a:schemeClr val="lt1"/>
                </a:solidFill>
              </a:rPr>
              <a:t>and </a:t>
            </a:r>
            <a:r>
              <a:rPr lang="en-US" sz="1800" b="1" dirty="0">
                <a:solidFill>
                  <a:srgbClr val="EF5E25"/>
                </a:solidFill>
              </a:rPr>
              <a:t>human-centered design</a:t>
            </a:r>
            <a:r>
              <a:rPr lang="en-US" sz="1800" dirty="0">
                <a:solidFill>
                  <a:schemeClr val="lt1"/>
                </a:solidFill>
              </a:rPr>
              <a:t>.</a:t>
            </a:r>
            <a:endParaRPr lang="en-US" sz="1800" dirty="0"/>
          </a:p>
          <a:p>
            <a:pPr marL="0" lvl="0" indent="0">
              <a:lnSpc>
                <a:spcPct val="110000"/>
              </a:lnSpc>
              <a:spcBef>
                <a:spcPts val="1600"/>
              </a:spcBef>
              <a:buNone/>
            </a:pPr>
            <a:r>
              <a:rPr lang="en-US" sz="1800" dirty="0">
                <a:solidFill>
                  <a:schemeClr val="lt1"/>
                </a:solidFill>
              </a:rPr>
              <a:t>Using USWDS helps you focus on </a:t>
            </a:r>
            <a:r>
              <a:rPr lang="en-US" sz="1800" b="1" dirty="0">
                <a:solidFill>
                  <a:srgbClr val="EF5E25"/>
                </a:solidFill>
              </a:rPr>
              <a:t>your mission </a:t>
            </a:r>
            <a:r>
              <a:rPr lang="en-US" sz="1800" dirty="0">
                <a:solidFill>
                  <a:schemeClr val="lt1"/>
                </a:solidFill>
              </a:rPr>
              <a:t>not your markup.</a:t>
            </a:r>
          </a:p>
          <a:p>
            <a:pPr marL="0" lvl="0" indent="0">
              <a:lnSpc>
                <a:spcPct val="110000"/>
              </a:lnSpc>
              <a:spcBef>
                <a:spcPts val="1600"/>
              </a:spcBef>
              <a:buNone/>
            </a:pPr>
            <a:br>
              <a:rPr lang="en-US" sz="1800" dirty="0">
                <a:solidFill>
                  <a:schemeClr val="lt1"/>
                </a:solidFill>
              </a:rPr>
            </a:br>
            <a:r>
              <a:rPr lang="en-US" sz="1800" dirty="0">
                <a:solidFill>
                  <a:schemeClr val="lt1"/>
                </a:solidFill>
              </a:rPr>
              <a:t>You’ll grow alongside a </a:t>
            </a:r>
            <a:br>
              <a:rPr lang="en-US" sz="1800" dirty="0">
                <a:solidFill>
                  <a:schemeClr val="lt1"/>
                </a:solidFill>
              </a:rPr>
            </a:br>
            <a:r>
              <a:rPr lang="en-US" sz="1800" b="1" dirty="0">
                <a:solidFill>
                  <a:srgbClr val="EF5E25"/>
                </a:solidFill>
              </a:rPr>
              <a:t>cross-functional design system community</a:t>
            </a:r>
            <a:r>
              <a:rPr lang="en-US" sz="1800" dirty="0">
                <a:solidFill>
                  <a:schemeClr val="lt1"/>
                </a:solidFill>
              </a:rPr>
              <a:t>.</a:t>
            </a:r>
            <a:endParaRPr lang="en-US" sz="1800" dirty="0"/>
          </a:p>
          <a:p>
            <a:pPr marL="0" lvl="0" indent="0">
              <a:lnSpc>
                <a:spcPct val="110000"/>
              </a:lnSpc>
              <a:spcBef>
                <a:spcPts val="1600"/>
              </a:spcBef>
              <a:buNone/>
            </a:pPr>
            <a:r>
              <a:rPr lang="en-US" sz="1800" dirty="0">
                <a:solidFill>
                  <a:schemeClr val="lt1"/>
                </a:solidFill>
              </a:rPr>
              <a:t>Using USWDS is an effective way </a:t>
            </a:r>
            <a:br>
              <a:rPr lang="en-US" sz="1800" dirty="0">
                <a:solidFill>
                  <a:schemeClr val="lt1"/>
                </a:solidFill>
              </a:rPr>
            </a:br>
            <a:r>
              <a:rPr lang="en-US" sz="1800" dirty="0">
                <a:solidFill>
                  <a:schemeClr val="lt1"/>
                </a:solidFill>
              </a:rPr>
              <a:t>to demonstrate </a:t>
            </a:r>
            <a:r>
              <a:rPr lang="en-US" sz="1800" b="1" dirty="0">
                <a:solidFill>
                  <a:srgbClr val="EF5E25"/>
                </a:solidFill>
              </a:rPr>
              <a:t>good stewardship </a:t>
            </a:r>
            <a:r>
              <a:rPr lang="en-US" sz="1800" dirty="0">
                <a:solidFill>
                  <a:schemeClr val="lt1"/>
                </a:solidFill>
              </a:rPr>
              <a:t>of public resources.</a:t>
            </a:r>
          </a:p>
        </p:txBody>
      </p:sp>
      <p:cxnSp>
        <p:nvCxnSpPr>
          <p:cNvPr id="503" name="Google Shape;503;p66">
            <a:extLst>
              <a:ext uri="{C183D7F6-B498-43B3-948B-1728B52AA6E4}">
                <adec:decorative xmlns:adec="http://schemas.microsoft.com/office/drawing/2017/decorative" val="1"/>
              </a:ext>
            </a:extLst>
          </p:cNvPr>
          <p:cNvCxnSpPr/>
          <p:nvPr/>
        </p:nvCxnSpPr>
        <p:spPr>
          <a:xfrm>
            <a:off x="598714" y="1132114"/>
            <a:ext cx="3668486" cy="0"/>
          </a:xfrm>
          <a:prstGeom prst="straightConnector1">
            <a:avLst/>
          </a:prstGeom>
          <a:noFill/>
          <a:ln w="9525" cap="flat" cmpd="sng">
            <a:solidFill>
              <a:srgbClr val="FDA739"/>
            </a:solidFill>
            <a:prstDash val="solid"/>
            <a:round/>
            <a:headEnd type="none" w="sm" len="sm"/>
            <a:tailEnd type="none" w="sm" len="sm"/>
          </a:ln>
        </p:spPr>
      </p:cxnSp>
      <p:cxnSp>
        <p:nvCxnSpPr>
          <p:cNvPr id="504" name="Google Shape;504;p66">
            <a:extLst>
              <a:ext uri="{C183D7F6-B498-43B3-948B-1728B52AA6E4}">
                <adec:decorative xmlns:adec="http://schemas.microsoft.com/office/drawing/2017/decorative" val="1"/>
              </a:ext>
            </a:extLst>
          </p:cNvPr>
          <p:cNvCxnSpPr/>
          <p:nvPr/>
        </p:nvCxnSpPr>
        <p:spPr>
          <a:xfrm>
            <a:off x="598714" y="2264229"/>
            <a:ext cx="3668486" cy="0"/>
          </a:xfrm>
          <a:prstGeom prst="straightConnector1">
            <a:avLst/>
          </a:prstGeom>
          <a:noFill/>
          <a:ln w="9525" cap="flat" cmpd="sng">
            <a:solidFill>
              <a:srgbClr val="FDA739"/>
            </a:solidFill>
            <a:prstDash val="solid"/>
            <a:round/>
            <a:headEnd type="none" w="sm" len="sm"/>
            <a:tailEnd type="none" w="sm" len="sm"/>
          </a:ln>
        </p:spPr>
      </p:cxnSp>
      <p:cxnSp>
        <p:nvCxnSpPr>
          <p:cNvPr id="505" name="Google Shape;505;p66">
            <a:extLst>
              <a:ext uri="{C183D7F6-B498-43B3-948B-1728B52AA6E4}">
                <adec:decorative xmlns:adec="http://schemas.microsoft.com/office/drawing/2017/decorative" val="1"/>
              </a:ext>
            </a:extLst>
          </p:cNvPr>
          <p:cNvCxnSpPr/>
          <p:nvPr/>
        </p:nvCxnSpPr>
        <p:spPr>
          <a:xfrm>
            <a:off x="598714" y="3363686"/>
            <a:ext cx="3668486" cy="0"/>
          </a:xfrm>
          <a:prstGeom prst="straightConnector1">
            <a:avLst/>
          </a:prstGeom>
          <a:noFill/>
          <a:ln w="9525" cap="flat" cmpd="sng">
            <a:solidFill>
              <a:srgbClr val="FDA739"/>
            </a:solidFill>
            <a:prstDash val="solid"/>
            <a:round/>
            <a:headEnd type="none" w="sm" len="sm"/>
            <a:tailEnd type="none" w="sm" len="sm"/>
          </a:ln>
        </p:spPr>
      </p:cxnSp>
      <p:cxnSp>
        <p:nvCxnSpPr>
          <p:cNvPr id="506" name="Google Shape;506;p66">
            <a:extLst>
              <a:ext uri="{C183D7F6-B498-43B3-948B-1728B52AA6E4}">
                <adec:decorative xmlns:adec="http://schemas.microsoft.com/office/drawing/2017/decorative" val="1"/>
              </a:ext>
            </a:extLst>
          </p:cNvPr>
          <p:cNvCxnSpPr/>
          <p:nvPr/>
        </p:nvCxnSpPr>
        <p:spPr>
          <a:xfrm>
            <a:off x="4702628" y="1132114"/>
            <a:ext cx="3668486" cy="0"/>
          </a:xfrm>
          <a:prstGeom prst="straightConnector1">
            <a:avLst/>
          </a:prstGeom>
          <a:noFill/>
          <a:ln w="9525" cap="flat" cmpd="sng">
            <a:solidFill>
              <a:srgbClr val="FDA739"/>
            </a:solidFill>
            <a:prstDash val="solid"/>
            <a:round/>
            <a:headEnd type="none" w="sm" len="sm"/>
            <a:tailEnd type="none" w="sm" len="sm"/>
          </a:ln>
        </p:spPr>
      </p:cxnSp>
      <p:cxnSp>
        <p:nvCxnSpPr>
          <p:cNvPr id="507" name="Google Shape;507;p66">
            <a:extLst>
              <a:ext uri="{C183D7F6-B498-43B3-948B-1728B52AA6E4}">
                <adec:decorative xmlns:adec="http://schemas.microsoft.com/office/drawing/2017/decorative" val="1"/>
              </a:ext>
            </a:extLst>
          </p:cNvPr>
          <p:cNvCxnSpPr/>
          <p:nvPr/>
        </p:nvCxnSpPr>
        <p:spPr>
          <a:xfrm>
            <a:off x="4702628" y="2264229"/>
            <a:ext cx="3668486" cy="0"/>
          </a:xfrm>
          <a:prstGeom prst="straightConnector1">
            <a:avLst/>
          </a:prstGeom>
          <a:noFill/>
          <a:ln w="9525" cap="flat" cmpd="sng">
            <a:solidFill>
              <a:srgbClr val="FDA739"/>
            </a:solidFill>
            <a:prstDash val="solid"/>
            <a:round/>
            <a:headEnd type="none" w="sm" len="sm"/>
            <a:tailEnd type="none" w="sm" len="sm"/>
          </a:ln>
        </p:spPr>
      </p:cxnSp>
      <p:cxnSp>
        <p:nvCxnSpPr>
          <p:cNvPr id="508" name="Google Shape;508;p66">
            <a:extLst>
              <a:ext uri="{C183D7F6-B498-43B3-948B-1728B52AA6E4}">
                <adec:decorative xmlns:adec="http://schemas.microsoft.com/office/drawing/2017/decorative" val="1"/>
              </a:ext>
            </a:extLst>
          </p:cNvPr>
          <p:cNvCxnSpPr/>
          <p:nvPr/>
        </p:nvCxnSpPr>
        <p:spPr>
          <a:xfrm>
            <a:off x="4702628" y="3363686"/>
            <a:ext cx="3668486" cy="0"/>
          </a:xfrm>
          <a:prstGeom prst="straightConnector1">
            <a:avLst/>
          </a:prstGeom>
          <a:noFill/>
          <a:ln w="9525" cap="flat" cmpd="sng">
            <a:solidFill>
              <a:srgbClr val="FDA739"/>
            </a:solidFill>
            <a:prstDash val="solid"/>
            <a:round/>
            <a:headEnd type="none" w="sm" len="sm"/>
            <a:tailEnd type="none" w="sm" len="sm"/>
          </a:ln>
        </p:spPr>
      </p:cxnSp>
      <p:sp>
        <p:nvSpPr>
          <p:cNvPr id="509" name="Google Shape;509;p66"/>
          <p:cNvSpPr txBox="1">
            <a:spLocks noGrp="1"/>
          </p:cNvSpPr>
          <p:nvPr>
            <p:ph type="sldNum" idx="12"/>
          </p:nvPr>
        </p:nvSpPr>
        <p:spPr>
          <a:xfrm>
            <a:off x="6776485" y="474947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66</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67"/>
          <p:cNvSpPr txBox="1">
            <a:spLocks noGrp="1"/>
          </p:cNvSpPr>
          <p:nvPr>
            <p:ph type="title"/>
          </p:nvPr>
        </p:nvSpPr>
        <p:spPr>
          <a:xfrm>
            <a:off x="21772" y="232250"/>
            <a:ext cx="9100456"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3200">
                <a:solidFill>
                  <a:schemeClr val="lt1"/>
                </a:solidFill>
                <a:latin typeface="Public Sans"/>
                <a:ea typeface="Public Sans"/>
                <a:cs typeface="Public Sans"/>
                <a:sym typeface="Public Sans"/>
              </a:rPr>
              <a:t>designsystem.digital.gov</a:t>
            </a:r>
            <a:r>
              <a:rPr lang="en-US" sz="3200">
                <a:solidFill>
                  <a:srgbClr val="967EFB"/>
                </a:solidFill>
                <a:latin typeface="Public Sans"/>
                <a:ea typeface="Public Sans"/>
                <a:cs typeface="Public Sans"/>
                <a:sym typeface="Public Sans"/>
              </a:rPr>
              <a:t>/why-use-uswds</a:t>
            </a:r>
            <a:endParaRPr sz="3200">
              <a:solidFill>
                <a:srgbClr val="967EFB"/>
              </a:solidFill>
              <a:latin typeface="Public Sans"/>
              <a:ea typeface="Public Sans"/>
              <a:cs typeface="Public Sans"/>
              <a:sym typeface="Public Sans"/>
            </a:endParaRPr>
          </a:p>
        </p:txBody>
      </p:sp>
      <p:sp>
        <p:nvSpPr>
          <p:cNvPr id="515" name="Google Shape;515;p67"/>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67</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519"/>
        <p:cNvGrpSpPr/>
        <p:nvPr/>
      </p:nvGrpSpPr>
      <p:grpSpPr>
        <a:xfrm>
          <a:off x="0" y="0"/>
          <a:ext cx="0" cy="0"/>
          <a:chOff x="0" y="0"/>
          <a:chExt cx="0" cy="0"/>
        </a:xfrm>
      </p:grpSpPr>
      <p:sp>
        <p:nvSpPr>
          <p:cNvPr id="520" name="Google Shape;520;p68"/>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Does this resonate with you?</a:t>
            </a:r>
            <a:endParaRPr sz="4000">
              <a:solidFill>
                <a:srgbClr val="EF5E25"/>
              </a:solidFill>
              <a:latin typeface="Public Sans"/>
              <a:ea typeface="Public Sans"/>
              <a:cs typeface="Public Sans"/>
              <a:sym typeface="Public Sans"/>
            </a:endParaRPr>
          </a:p>
        </p:txBody>
      </p:sp>
      <p:sp>
        <p:nvSpPr>
          <p:cNvPr id="521" name="Google Shape;521;p68"/>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68</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525"/>
        <p:cNvGrpSpPr/>
        <p:nvPr/>
      </p:nvGrpSpPr>
      <p:grpSpPr>
        <a:xfrm>
          <a:off x="0" y="0"/>
          <a:ext cx="0" cy="0"/>
          <a:chOff x="0" y="0"/>
          <a:chExt cx="0" cy="0"/>
        </a:xfrm>
      </p:grpSpPr>
      <p:sp>
        <p:nvSpPr>
          <p:cNvPr id="526" name="Google Shape;526;p69"/>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What did we leave out?</a:t>
            </a:r>
            <a:endParaRPr sz="4000">
              <a:solidFill>
                <a:srgbClr val="EF5E25"/>
              </a:solidFill>
              <a:latin typeface="Public Sans"/>
              <a:ea typeface="Public Sans"/>
              <a:cs typeface="Public Sans"/>
              <a:sym typeface="Public Sans"/>
            </a:endParaRPr>
          </a:p>
        </p:txBody>
      </p:sp>
      <p:sp>
        <p:nvSpPr>
          <p:cNvPr id="527" name="Google Shape;527;p69"/>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69</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7"/>
          <p:cNvSpPr txBox="1">
            <a:spLocks noGrp="1"/>
          </p:cNvSpPr>
          <p:nvPr>
            <p:ph type="title" idx="4294967295"/>
          </p:nvPr>
        </p:nvSpPr>
        <p:spPr>
          <a:xfrm>
            <a:off x="4049250" y="170421"/>
            <a:ext cx="4664765" cy="794545"/>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sz="2000">
                <a:solidFill>
                  <a:srgbClr val="936F38"/>
                </a:solidFill>
                <a:latin typeface="Public Sans"/>
                <a:ea typeface="Public Sans"/>
                <a:cs typeface="Public Sans"/>
                <a:sym typeface="Public Sans"/>
              </a:rPr>
              <a:t>Treasury Executive Institute</a:t>
            </a:r>
            <a:endParaRPr sz="2000">
              <a:solidFill>
                <a:srgbClr val="936F38"/>
              </a:solidFill>
              <a:latin typeface="Public Sans"/>
              <a:ea typeface="Public Sans"/>
              <a:cs typeface="Public Sans"/>
              <a:sym typeface="Public Sans"/>
            </a:endParaRPr>
          </a:p>
        </p:txBody>
      </p:sp>
      <p:sp>
        <p:nvSpPr>
          <p:cNvPr id="113" name="Google Shape;113;p7"/>
          <p:cNvSpPr txBox="1">
            <a:spLocks noGrp="1"/>
          </p:cNvSpPr>
          <p:nvPr>
            <p:ph type="body" idx="4294967295"/>
          </p:nvPr>
        </p:nvSpPr>
        <p:spPr>
          <a:xfrm>
            <a:off x="427859" y="353384"/>
            <a:ext cx="3719598" cy="448500"/>
          </a:xfrm>
          <a:prstGeom prst="rect">
            <a:avLst/>
          </a:prstGeom>
          <a:noFill/>
          <a:ln>
            <a:noFill/>
          </a:ln>
        </p:spPr>
        <p:txBody>
          <a:bodyPr spcFirstLastPara="1" wrap="square" lIns="91425" tIns="91425" rIns="91425" bIns="91425" anchor="ctr" anchorCtr="0">
            <a:noAutofit/>
          </a:bodyPr>
          <a:lstStyle/>
          <a:p>
            <a:pPr marL="0" lvl="0" indent="0" algn="l" rtl="0">
              <a:lnSpc>
                <a:spcPct val="95000"/>
              </a:lnSpc>
              <a:spcBef>
                <a:spcPts val="0"/>
              </a:spcBef>
              <a:spcAft>
                <a:spcPts val="0"/>
              </a:spcAft>
              <a:buSzPts val="1800"/>
              <a:buNone/>
            </a:pPr>
            <a:r>
              <a:rPr lang="en-US" sz="2400" b="1">
                <a:solidFill>
                  <a:srgbClr val="936F38"/>
                </a:solidFill>
                <a:latin typeface="Public Sans"/>
                <a:ea typeface="Public Sans"/>
                <a:cs typeface="Public Sans"/>
                <a:sym typeface="Public Sans"/>
              </a:rPr>
              <a:t>home.tei.treasury.gov</a:t>
            </a:r>
            <a:endParaRPr sz="2400" b="1">
              <a:solidFill>
                <a:srgbClr val="936F38"/>
              </a:solidFill>
              <a:latin typeface="Public Sans"/>
              <a:ea typeface="Public Sans"/>
              <a:cs typeface="Public Sans"/>
              <a:sym typeface="Public Sans"/>
            </a:endParaRPr>
          </a:p>
        </p:txBody>
      </p:sp>
      <p:pic>
        <p:nvPicPr>
          <p:cNvPr id="114" name="Google Shape;114;p7" descr="The homepage for TEI Connect shows the gov banner and the message &quot;Welcome to the Treasury Executive Institute&quot;"/>
          <p:cNvPicPr preferRelativeResize="0"/>
          <p:nvPr/>
        </p:nvPicPr>
        <p:blipFill rotWithShape="1">
          <a:blip r:embed="rId3">
            <a:alphaModFix/>
          </a:blip>
          <a:srcRect/>
          <a:stretch/>
        </p:blipFill>
        <p:spPr>
          <a:xfrm>
            <a:off x="504836" y="1109712"/>
            <a:ext cx="8134328" cy="4033788"/>
          </a:xfrm>
          <a:prstGeom prst="rect">
            <a:avLst/>
          </a:prstGeom>
          <a:noFill/>
          <a:ln>
            <a:noFill/>
          </a:ln>
        </p:spPr>
      </p:pic>
      <p:sp>
        <p:nvSpPr>
          <p:cNvPr id="115" name="Google Shape;115;p7"/>
          <p:cNvSpPr txBox="1">
            <a:spLocks noGrp="1"/>
          </p:cNvSpPr>
          <p:nvPr>
            <p:ph type="sldNum" idx="12"/>
          </p:nvPr>
        </p:nvSpPr>
        <p:spPr>
          <a:xfrm>
            <a:off x="6909813" y="4774379"/>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7</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531"/>
        <p:cNvGrpSpPr/>
        <p:nvPr/>
      </p:nvGrpSpPr>
      <p:grpSpPr>
        <a:xfrm>
          <a:off x="0" y="0"/>
          <a:ext cx="0" cy="0"/>
          <a:chOff x="0" y="0"/>
          <a:chExt cx="0" cy="0"/>
        </a:xfrm>
      </p:grpSpPr>
      <p:sp>
        <p:nvSpPr>
          <p:cNvPr id="532" name="Google Shape;532;p70"/>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How did we miss the mark?</a:t>
            </a:r>
            <a:endParaRPr sz="4000">
              <a:solidFill>
                <a:srgbClr val="EF5E25"/>
              </a:solidFill>
              <a:latin typeface="Public Sans"/>
              <a:ea typeface="Public Sans"/>
              <a:cs typeface="Public Sans"/>
              <a:sym typeface="Public Sans"/>
            </a:endParaRPr>
          </a:p>
        </p:txBody>
      </p:sp>
      <p:sp>
        <p:nvSpPr>
          <p:cNvPr id="533" name="Google Shape;533;p7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70</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537"/>
        <p:cNvGrpSpPr/>
        <p:nvPr/>
      </p:nvGrpSpPr>
      <p:grpSpPr>
        <a:xfrm>
          <a:off x="0" y="0"/>
          <a:ext cx="0" cy="0"/>
          <a:chOff x="0" y="0"/>
          <a:chExt cx="0" cy="0"/>
        </a:xfrm>
      </p:grpSpPr>
      <p:sp>
        <p:nvSpPr>
          <p:cNvPr id="538" name="Google Shape;538;p71"/>
          <p:cNvSpPr txBox="1">
            <a:spLocks noGrp="1"/>
          </p:cNvSpPr>
          <p:nvPr>
            <p:ph type="title"/>
          </p:nvPr>
        </p:nvSpPr>
        <p:spPr>
          <a:xfrm>
            <a:off x="261256" y="232250"/>
            <a:ext cx="8656865"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b="0">
                <a:solidFill>
                  <a:srgbClr val="967EFB"/>
                </a:solidFill>
                <a:latin typeface="Public Sans"/>
                <a:ea typeface="Public Sans"/>
                <a:cs typeface="Public Sans"/>
                <a:sym typeface="Public Sans"/>
              </a:rPr>
              <a:t>Why was USWDS valuable to you?</a:t>
            </a:r>
            <a:endParaRPr sz="4000" b="0">
              <a:solidFill>
                <a:srgbClr val="967EFB"/>
              </a:solidFill>
              <a:latin typeface="Public Sans"/>
              <a:ea typeface="Public Sans"/>
              <a:cs typeface="Public Sans"/>
              <a:sym typeface="Public Sans"/>
            </a:endParaRPr>
          </a:p>
        </p:txBody>
      </p:sp>
      <p:sp>
        <p:nvSpPr>
          <p:cNvPr id="539" name="Google Shape;539;p71"/>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71</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72"/>
          <p:cNvSpPr txBox="1">
            <a:spLocks noGrp="1"/>
          </p:cNvSpPr>
          <p:nvPr>
            <p:ph type="title" idx="4294967295"/>
          </p:nvPr>
        </p:nvSpPr>
        <p:spPr>
          <a:xfrm>
            <a:off x="499908" y="735035"/>
            <a:ext cx="8144183" cy="2541055"/>
          </a:xfrm>
          <a:prstGeom prst="rect">
            <a:avLst/>
          </a:prstGeom>
          <a:noFill/>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2800"/>
              <a:buNone/>
            </a:pPr>
            <a:r>
              <a:rPr lang="en-US" sz="4000" b="1">
                <a:solidFill>
                  <a:srgbClr val="FFBE2E"/>
                </a:solidFill>
              </a:rPr>
              <a:t>One more poll</a:t>
            </a:r>
            <a:endParaRPr sz="4000" b="1">
              <a:solidFill>
                <a:srgbClr val="FFBE2E"/>
              </a:solidFill>
            </a:endParaRPr>
          </a:p>
          <a:p>
            <a:pPr marL="0" lvl="0" indent="0" algn="ctr" rtl="0">
              <a:lnSpc>
                <a:spcPct val="95000"/>
              </a:lnSpc>
              <a:spcBef>
                <a:spcPts val="0"/>
              </a:spcBef>
              <a:spcAft>
                <a:spcPts val="0"/>
              </a:spcAft>
              <a:buSzPts val="2800"/>
              <a:buNone/>
            </a:pPr>
            <a:r>
              <a:rPr lang="en-US" sz="4000">
                <a:solidFill>
                  <a:schemeClr val="lt1"/>
                </a:solidFill>
                <a:latin typeface="Public Sans Thin"/>
                <a:ea typeface="Public Sans Thin"/>
                <a:cs typeface="Public Sans Thin"/>
                <a:sym typeface="Public Sans Thin"/>
              </a:rPr>
              <a:t>What would make USWDS a </a:t>
            </a:r>
            <a:br>
              <a:rPr lang="en-US" sz="4000">
                <a:solidFill>
                  <a:schemeClr val="lt1"/>
                </a:solidFill>
                <a:latin typeface="Public Sans Thin"/>
                <a:ea typeface="Public Sans Thin"/>
                <a:cs typeface="Public Sans Thin"/>
                <a:sym typeface="Public Sans Thin"/>
              </a:rPr>
            </a:br>
            <a:r>
              <a:rPr lang="en-US" sz="4000">
                <a:solidFill>
                  <a:schemeClr val="lt1"/>
                </a:solidFill>
                <a:latin typeface="Public Sans Thin"/>
                <a:ea typeface="Public Sans Thin"/>
                <a:cs typeface="Public Sans Thin"/>
                <a:sym typeface="Public Sans Thin"/>
              </a:rPr>
              <a:t>no-brainer for you?</a:t>
            </a:r>
            <a:endParaRPr>
              <a:solidFill>
                <a:schemeClr val="lt1"/>
              </a:solidFill>
              <a:latin typeface="Public Sans Thin"/>
              <a:ea typeface="Public Sans Thin"/>
              <a:cs typeface="Public Sans Thin"/>
              <a:sym typeface="Public Sans Thin"/>
            </a:endParaRPr>
          </a:p>
        </p:txBody>
      </p:sp>
      <p:sp>
        <p:nvSpPr>
          <p:cNvPr id="545" name="Google Shape;545;p72"/>
          <p:cNvSpPr txBox="1"/>
          <p:nvPr/>
        </p:nvSpPr>
        <p:spPr>
          <a:xfrm>
            <a:off x="903627" y="2851577"/>
            <a:ext cx="7606596" cy="1630972"/>
          </a:xfrm>
          <a:prstGeom prst="rect">
            <a:avLst/>
          </a:prstGeom>
          <a:noFill/>
          <a:ln>
            <a:noFill/>
          </a:ln>
        </p:spPr>
        <p:txBody>
          <a:bodyPr spcFirstLastPara="1" wrap="square" lIns="91425" tIns="91425" rIns="91425" bIns="91425" numCol="2" spcCol="457200" anchor="t" anchorCtr="0">
            <a:noAutofit/>
          </a:bodyPr>
          <a:lstStyle/>
          <a:p>
            <a:pPr marL="342900" marR="0" lvl="0" indent="-342900" algn="l" rtl="0">
              <a:lnSpc>
                <a:spcPct val="100000"/>
              </a:lnSpc>
              <a:spcBef>
                <a:spcPts val="0"/>
              </a:spcBef>
              <a:spcAft>
                <a:spcPts val="0"/>
              </a:spcAft>
              <a:buClr>
                <a:srgbClr val="EF5E25"/>
              </a:buClr>
              <a:buSzPts val="1800"/>
              <a:buFont typeface="Arial"/>
              <a:buAutoNum type="alphaUcPeriod"/>
            </a:pPr>
            <a:r>
              <a:rPr lang="en-US" sz="1800" b="0" i="0" u="none" strike="noStrike" cap="none">
                <a:solidFill>
                  <a:srgbClr val="FFFFFF"/>
                </a:solidFill>
                <a:latin typeface="Public Sans"/>
                <a:ea typeface="Public Sans"/>
                <a:cs typeface="Public Sans"/>
                <a:sym typeface="Public Sans"/>
              </a:rPr>
              <a:t>More templates and layouts</a:t>
            </a:r>
            <a:endParaRPr/>
          </a:p>
          <a:p>
            <a:pPr marL="342900" marR="0" lvl="0" indent="-342900" algn="l" rtl="0">
              <a:lnSpc>
                <a:spcPct val="100000"/>
              </a:lnSpc>
              <a:spcBef>
                <a:spcPts val="0"/>
              </a:spcBef>
              <a:spcAft>
                <a:spcPts val="0"/>
              </a:spcAft>
              <a:buClr>
                <a:srgbClr val="EF5E25"/>
              </a:buClr>
              <a:buSzPts val="1800"/>
              <a:buFont typeface="Arial"/>
              <a:buAutoNum type="alphaUcPeriod"/>
            </a:pPr>
            <a:r>
              <a:rPr lang="en-US" sz="1800" b="0" i="0" u="none" strike="noStrike" cap="none">
                <a:solidFill>
                  <a:srgbClr val="FFFFFF"/>
                </a:solidFill>
                <a:latin typeface="Public Sans"/>
                <a:ea typeface="Public Sans"/>
                <a:cs typeface="Public Sans"/>
                <a:sym typeface="Public Sans"/>
              </a:rPr>
              <a:t>React or Web components</a:t>
            </a:r>
            <a:endParaRPr/>
          </a:p>
          <a:p>
            <a:pPr marL="342900" marR="0" lvl="0" indent="-342900" algn="l" rtl="0">
              <a:lnSpc>
                <a:spcPct val="100000"/>
              </a:lnSpc>
              <a:spcBef>
                <a:spcPts val="0"/>
              </a:spcBef>
              <a:spcAft>
                <a:spcPts val="0"/>
              </a:spcAft>
              <a:buClr>
                <a:srgbClr val="EF5E25"/>
              </a:buClr>
              <a:buSzPts val="1800"/>
              <a:buFont typeface="Arial"/>
              <a:buAutoNum type="alphaUcPeriod"/>
            </a:pPr>
            <a:r>
              <a:rPr lang="en-US" sz="1800" b="0" i="0" u="none" strike="noStrike" cap="none">
                <a:solidFill>
                  <a:srgbClr val="FFFFFF"/>
                </a:solidFill>
                <a:latin typeface="Public Sans"/>
                <a:ea typeface="Public Sans"/>
                <a:cs typeface="Public Sans"/>
                <a:sym typeface="Public Sans"/>
              </a:rPr>
              <a:t>Better integration with content management systems</a:t>
            </a:r>
            <a:br>
              <a:rPr lang="en-US" sz="1800" b="0" i="0" u="none" strike="noStrike" cap="none">
                <a:solidFill>
                  <a:srgbClr val="FFFFFF"/>
                </a:solidFill>
                <a:latin typeface="Public Sans"/>
                <a:ea typeface="Public Sans"/>
                <a:cs typeface="Public Sans"/>
                <a:sym typeface="Public Sans"/>
              </a:rPr>
            </a:br>
            <a:br>
              <a:rPr lang="en-US" sz="1800" b="0" i="0" u="none" strike="noStrike" cap="none">
                <a:solidFill>
                  <a:srgbClr val="FFFFFF"/>
                </a:solidFill>
                <a:latin typeface="Public Sans"/>
                <a:ea typeface="Public Sans"/>
                <a:cs typeface="Public Sans"/>
                <a:sym typeface="Public Sans"/>
              </a:rPr>
            </a:br>
            <a:endParaRPr sz="1800" b="0" i="0" u="none" strike="noStrike" cap="none">
              <a:solidFill>
                <a:srgbClr val="FFFFFF"/>
              </a:solidFill>
              <a:latin typeface="Public Sans"/>
              <a:ea typeface="Public Sans"/>
              <a:cs typeface="Public Sans"/>
              <a:sym typeface="Public Sans"/>
            </a:endParaRPr>
          </a:p>
          <a:p>
            <a:pPr marL="342900" marR="0" lvl="0" indent="-342900" algn="l" rtl="0">
              <a:lnSpc>
                <a:spcPct val="100000"/>
              </a:lnSpc>
              <a:spcBef>
                <a:spcPts val="0"/>
              </a:spcBef>
              <a:spcAft>
                <a:spcPts val="0"/>
              </a:spcAft>
              <a:buClr>
                <a:srgbClr val="EF5E25"/>
              </a:buClr>
              <a:buSzPts val="1800"/>
              <a:buFont typeface="Arial"/>
              <a:buAutoNum type="alphaUcPeriod"/>
            </a:pPr>
            <a:r>
              <a:rPr lang="en-US" sz="1800" b="0" i="0" u="none" strike="noStrike" cap="none">
                <a:solidFill>
                  <a:srgbClr val="FFFFFF"/>
                </a:solidFill>
                <a:latin typeface="Public Sans"/>
                <a:ea typeface="Public Sans"/>
                <a:cs typeface="Public Sans"/>
                <a:sym typeface="Public Sans"/>
              </a:rPr>
              <a:t>A Figma design kit</a:t>
            </a:r>
            <a:endParaRPr/>
          </a:p>
          <a:p>
            <a:pPr marL="342900" marR="0" lvl="0" indent="-342900" algn="l" rtl="0">
              <a:lnSpc>
                <a:spcPct val="100000"/>
              </a:lnSpc>
              <a:spcBef>
                <a:spcPts val="0"/>
              </a:spcBef>
              <a:spcAft>
                <a:spcPts val="0"/>
              </a:spcAft>
              <a:buClr>
                <a:srgbClr val="EF5E25"/>
              </a:buClr>
              <a:buSzPts val="1800"/>
              <a:buFont typeface="Arial"/>
              <a:buAutoNum type="alphaUcPeriod"/>
            </a:pPr>
            <a:r>
              <a:rPr lang="en-US" sz="1800" b="0" i="0" u="none" strike="noStrike" cap="none">
                <a:solidFill>
                  <a:srgbClr val="FFFFFF"/>
                </a:solidFill>
                <a:latin typeface="Public Sans"/>
                <a:ea typeface="Public Sans"/>
                <a:cs typeface="Public Sans"/>
                <a:sym typeface="Public Sans"/>
              </a:rPr>
              <a:t>Consultations and implementation support</a:t>
            </a:r>
            <a:endParaRPr/>
          </a:p>
          <a:p>
            <a:pPr marL="342900" marR="0" lvl="0" indent="-342900" algn="l" rtl="0">
              <a:lnSpc>
                <a:spcPct val="100000"/>
              </a:lnSpc>
              <a:spcBef>
                <a:spcPts val="0"/>
              </a:spcBef>
              <a:spcAft>
                <a:spcPts val="0"/>
              </a:spcAft>
              <a:buClr>
                <a:srgbClr val="EF5E25"/>
              </a:buClr>
              <a:buSzPts val="1800"/>
              <a:buFont typeface="Arial"/>
              <a:buAutoNum type="alphaUcPeriod"/>
            </a:pPr>
            <a:r>
              <a:rPr lang="en-US" sz="1800" b="0" i="0" u="none" strike="noStrike" cap="none">
                <a:solidFill>
                  <a:srgbClr val="FFFFFF"/>
                </a:solidFill>
                <a:latin typeface="Public Sans"/>
                <a:ea typeface="Public Sans"/>
                <a:cs typeface="Public Sans"/>
                <a:sym typeface="Public Sans"/>
              </a:rPr>
              <a:t>Better documentation</a:t>
            </a:r>
            <a:endParaRPr/>
          </a:p>
          <a:p>
            <a:pPr marL="342900" marR="0" lvl="0" indent="-342900" algn="l" rtl="0">
              <a:lnSpc>
                <a:spcPct val="100000"/>
              </a:lnSpc>
              <a:spcBef>
                <a:spcPts val="0"/>
              </a:spcBef>
              <a:spcAft>
                <a:spcPts val="0"/>
              </a:spcAft>
              <a:buClr>
                <a:srgbClr val="EF5E25"/>
              </a:buClr>
              <a:buSzPts val="1800"/>
              <a:buFont typeface="Arial"/>
              <a:buAutoNum type="alphaUcPeriod"/>
            </a:pPr>
            <a:r>
              <a:rPr lang="en-US" sz="1800" b="0" i="0" u="none" strike="noStrike" cap="none">
                <a:solidFill>
                  <a:srgbClr val="FFFFFF"/>
                </a:solidFill>
                <a:latin typeface="Public Sans"/>
                <a:ea typeface="Public Sans"/>
                <a:cs typeface="Public Sans"/>
                <a:sym typeface="Public Sans"/>
              </a:rPr>
              <a:t>A Tab component</a:t>
            </a:r>
            <a:br>
              <a:rPr lang="en-US" sz="2800" b="0" i="0" u="none" strike="noStrike" cap="none">
                <a:solidFill>
                  <a:srgbClr val="FFFFFF"/>
                </a:solidFill>
                <a:latin typeface="Public Sans"/>
                <a:ea typeface="Public Sans"/>
                <a:cs typeface="Public Sans"/>
                <a:sym typeface="Public Sans"/>
              </a:rPr>
            </a:br>
            <a:endParaRPr sz="2800" b="0" i="0" u="none" strike="noStrike" cap="none">
              <a:solidFill>
                <a:schemeClr val="lt1"/>
              </a:solidFill>
              <a:latin typeface="Public Sans Thin"/>
              <a:ea typeface="Public Sans Thin"/>
              <a:cs typeface="Public Sans Thin"/>
              <a:sym typeface="Public Sans Thin"/>
            </a:endParaRPr>
          </a:p>
        </p:txBody>
      </p:sp>
      <p:sp>
        <p:nvSpPr>
          <p:cNvPr id="546" name="Google Shape;546;p72"/>
          <p:cNvSpPr txBox="1"/>
          <p:nvPr/>
        </p:nvSpPr>
        <p:spPr>
          <a:xfrm>
            <a:off x="6860092" y="4780203"/>
            <a:ext cx="2057400" cy="273844"/>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lt1"/>
              </a:buClr>
              <a:buSzPts val="1000"/>
              <a:buFont typeface="Arial"/>
              <a:buNone/>
            </a:pPr>
            <a:fld id="{00000000-1234-1234-1234-123412341234}" type="slidenum">
              <a:rPr lang="en-US" sz="1000" b="0" i="0" u="none" strike="noStrike" cap="none">
                <a:solidFill>
                  <a:schemeClr val="lt1"/>
                </a:solidFill>
                <a:latin typeface="Libre Franklin"/>
                <a:ea typeface="Libre Franklin"/>
                <a:cs typeface="Libre Franklin"/>
                <a:sym typeface="Libre Franklin"/>
              </a:rPr>
              <a:t>72</a:t>
            </a:fld>
            <a:endParaRPr sz="1000" b="0" i="0" u="none" strike="noStrike" cap="none">
              <a:solidFill>
                <a:schemeClr val="lt1"/>
              </a:solidFill>
              <a:latin typeface="Libre Franklin"/>
              <a:ea typeface="Libre Franklin"/>
              <a:cs typeface="Libre Franklin"/>
              <a:sym typeface="Libre Franklin"/>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BE2E"/>
        </a:solidFill>
        <a:effectLst/>
      </p:bgPr>
    </p:bg>
    <p:spTree>
      <p:nvGrpSpPr>
        <p:cNvPr id="1" name="Shape 550"/>
        <p:cNvGrpSpPr/>
        <p:nvPr/>
      </p:nvGrpSpPr>
      <p:grpSpPr>
        <a:xfrm>
          <a:off x="0" y="0"/>
          <a:ext cx="0" cy="0"/>
          <a:chOff x="0" y="0"/>
          <a:chExt cx="0" cy="0"/>
        </a:xfrm>
      </p:grpSpPr>
      <p:sp>
        <p:nvSpPr>
          <p:cNvPr id="551" name="Google Shape;551;p73"/>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171717"/>
                </a:solidFill>
                <a:latin typeface="Public Sans"/>
                <a:ea typeface="Public Sans"/>
                <a:cs typeface="Public Sans"/>
                <a:sym typeface="Public Sans"/>
              </a:rPr>
              <a:t>Q&amp;A</a:t>
            </a:r>
            <a:endParaRPr sz="4000">
              <a:solidFill>
                <a:srgbClr val="171717"/>
              </a:solidFill>
              <a:latin typeface="Public Sans"/>
              <a:ea typeface="Public Sans"/>
              <a:cs typeface="Public Sans"/>
              <a:sym typeface="Public Sans"/>
            </a:endParaRPr>
          </a:p>
        </p:txBody>
      </p:sp>
      <p:pic>
        <p:nvPicPr>
          <p:cNvPr id="552" name="Google Shape;552;p73">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555172" y="3720369"/>
            <a:ext cx="8120743" cy="1423131"/>
          </a:xfrm>
          <a:prstGeom prst="rect">
            <a:avLst/>
          </a:prstGeom>
          <a:noFill/>
          <a:ln>
            <a:noFill/>
          </a:ln>
        </p:spPr>
      </p:pic>
      <p:sp>
        <p:nvSpPr>
          <p:cNvPr id="553" name="Google Shape;553;p73"/>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171717"/>
              </a:buClr>
              <a:buSzPts val="1000"/>
              <a:buNone/>
            </a:pPr>
            <a:fld id="{00000000-1234-1234-1234-123412341234}" type="slidenum">
              <a:rPr lang="en-US">
                <a:solidFill>
                  <a:srgbClr val="171717"/>
                </a:solidFill>
                <a:latin typeface="Libre Franklin"/>
                <a:ea typeface="Libre Franklin"/>
                <a:cs typeface="Libre Franklin"/>
                <a:sym typeface="Libre Franklin"/>
              </a:rPr>
              <a:t>73</a:t>
            </a:fld>
            <a:endParaRPr>
              <a:solidFill>
                <a:srgbClr val="171717"/>
              </a:solidFill>
              <a:latin typeface="Libre Franklin"/>
              <a:ea typeface="Libre Franklin"/>
              <a:cs typeface="Libre Franklin"/>
              <a:sym typeface="Libre Franklin"/>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57"/>
        <p:cNvGrpSpPr/>
        <p:nvPr/>
      </p:nvGrpSpPr>
      <p:grpSpPr>
        <a:xfrm>
          <a:off x="0" y="0"/>
          <a:ext cx="0" cy="0"/>
          <a:chOff x="0" y="0"/>
          <a:chExt cx="0" cy="0"/>
        </a:xfrm>
      </p:grpSpPr>
      <p:sp>
        <p:nvSpPr>
          <p:cNvPr id="558" name="Google Shape;558;p74"/>
          <p:cNvSpPr txBox="1">
            <a:spLocks noGrp="1"/>
          </p:cNvSpPr>
          <p:nvPr>
            <p:ph type="title"/>
          </p:nvPr>
        </p:nvSpPr>
        <p:spPr>
          <a:xfrm>
            <a:off x="476258" y="404029"/>
            <a:ext cx="3449100" cy="44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2400" b="0" dirty="0">
                <a:solidFill>
                  <a:srgbClr val="FFBE2E"/>
                </a:solidFill>
                <a:latin typeface="Public Sans Thin"/>
                <a:ea typeface="Public Sans Thin"/>
                <a:cs typeface="Public Sans Thin"/>
                <a:sym typeface="Public Sans Thin"/>
              </a:rPr>
              <a:t>Next month</a:t>
            </a:r>
            <a:endParaRPr dirty="0">
              <a:solidFill>
                <a:srgbClr val="B3B3B3"/>
              </a:solidFill>
            </a:endParaRPr>
          </a:p>
        </p:txBody>
      </p:sp>
      <p:sp>
        <p:nvSpPr>
          <p:cNvPr id="559" name="Google Shape;559;p74"/>
          <p:cNvSpPr txBox="1">
            <a:spLocks noGrp="1"/>
          </p:cNvSpPr>
          <p:nvPr>
            <p:ph type="body" idx="1"/>
          </p:nvPr>
        </p:nvSpPr>
        <p:spPr>
          <a:xfrm>
            <a:off x="492274" y="851125"/>
            <a:ext cx="7985682" cy="8797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400"/>
              <a:buNone/>
            </a:pPr>
            <a:r>
              <a:rPr lang="en-US" sz="4000" b="1" dirty="0">
                <a:solidFill>
                  <a:schemeClr val="lt1"/>
                </a:solidFill>
              </a:rPr>
              <a:t>How we approach accessibility</a:t>
            </a:r>
            <a:endParaRPr sz="4000" dirty="0">
              <a:solidFill>
                <a:schemeClr val="lt1"/>
              </a:solidFill>
            </a:endParaRPr>
          </a:p>
        </p:txBody>
      </p:sp>
      <p:sp>
        <p:nvSpPr>
          <p:cNvPr id="560" name="Google Shape;560;p74"/>
          <p:cNvSpPr txBox="1">
            <a:spLocks noGrp="1"/>
          </p:cNvSpPr>
          <p:nvPr>
            <p:ph type="body" idx="1"/>
          </p:nvPr>
        </p:nvSpPr>
        <p:spPr>
          <a:xfrm>
            <a:off x="1428086" y="2522157"/>
            <a:ext cx="6910372" cy="1770156"/>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400"/>
              <a:buNone/>
            </a:pPr>
            <a:r>
              <a:rPr lang="en-US" sz="2800" dirty="0">
                <a:solidFill>
                  <a:srgbClr val="FFBE2E"/>
                </a:solidFill>
                <a:latin typeface="Public Sans Thin"/>
                <a:ea typeface="Public Sans Thin"/>
                <a:cs typeface="Public Sans Thin"/>
                <a:sym typeface="Public Sans Thin"/>
              </a:rPr>
              <a:t>#</a:t>
            </a:r>
            <a:r>
              <a:rPr lang="en-US" sz="2800" dirty="0" err="1">
                <a:solidFill>
                  <a:srgbClr val="FFBE2E"/>
                </a:solidFill>
                <a:latin typeface="Public Sans Thin"/>
                <a:ea typeface="Public Sans Thin"/>
                <a:cs typeface="Public Sans Thin"/>
                <a:sym typeface="Public Sans Thin"/>
              </a:rPr>
              <a:t>uswds</a:t>
            </a:r>
            <a:r>
              <a:rPr lang="en-US" sz="2800" dirty="0">
                <a:solidFill>
                  <a:srgbClr val="FFBE2E"/>
                </a:solidFill>
                <a:latin typeface="Public Sans Thin"/>
                <a:ea typeface="Public Sans Thin"/>
                <a:cs typeface="Public Sans Thin"/>
                <a:sym typeface="Public Sans Thin"/>
              </a:rPr>
              <a:t>-public</a:t>
            </a:r>
            <a:endParaRPr dirty="0"/>
          </a:p>
          <a:p>
            <a:pPr marL="0" lvl="0" indent="0" algn="l" rtl="0">
              <a:lnSpc>
                <a:spcPct val="110000"/>
              </a:lnSpc>
              <a:spcBef>
                <a:spcPts val="1200"/>
              </a:spcBef>
              <a:spcAft>
                <a:spcPts val="0"/>
              </a:spcAft>
              <a:buSzPts val="1400"/>
              <a:buNone/>
            </a:pPr>
            <a:r>
              <a:rPr lang="en-US" sz="2800" dirty="0" err="1">
                <a:solidFill>
                  <a:srgbClr val="FFBE2E"/>
                </a:solidFill>
                <a:latin typeface="Public Sans Thin"/>
                <a:ea typeface="Public Sans Thin"/>
                <a:cs typeface="Public Sans Thin"/>
                <a:sym typeface="Public Sans Thin"/>
              </a:rPr>
              <a:t>github.com</a:t>
            </a:r>
            <a:r>
              <a:rPr lang="en-US" sz="2800" dirty="0">
                <a:solidFill>
                  <a:srgbClr val="FFBE2E"/>
                </a:solidFill>
                <a:latin typeface="Public Sans Thin"/>
                <a:ea typeface="Public Sans Thin"/>
                <a:cs typeface="Public Sans Thin"/>
                <a:sym typeface="Public Sans Thin"/>
              </a:rPr>
              <a:t>/</a:t>
            </a:r>
            <a:r>
              <a:rPr lang="en-US" sz="2800" dirty="0" err="1">
                <a:solidFill>
                  <a:srgbClr val="FFBE2E"/>
                </a:solidFill>
                <a:latin typeface="Public Sans Thin"/>
                <a:ea typeface="Public Sans Thin"/>
                <a:cs typeface="Public Sans Thin"/>
                <a:sym typeface="Public Sans Thin"/>
              </a:rPr>
              <a:t>uswds</a:t>
            </a:r>
            <a:endParaRPr sz="2800" dirty="0">
              <a:solidFill>
                <a:srgbClr val="FFBE2E"/>
              </a:solidFill>
              <a:latin typeface="Public Sans Thin"/>
              <a:ea typeface="Public Sans Thin"/>
              <a:cs typeface="Public Sans Thin"/>
              <a:sym typeface="Public Sans Thin"/>
            </a:endParaRPr>
          </a:p>
          <a:p>
            <a:pPr marL="0" lvl="0" indent="0" algn="l" rtl="0">
              <a:lnSpc>
                <a:spcPct val="110000"/>
              </a:lnSpc>
              <a:spcBef>
                <a:spcPts val="1200"/>
              </a:spcBef>
              <a:spcAft>
                <a:spcPts val="1200"/>
              </a:spcAft>
              <a:buSzPts val="1400"/>
              <a:buNone/>
            </a:pPr>
            <a:r>
              <a:rPr lang="en-US" sz="2800" dirty="0" err="1">
                <a:solidFill>
                  <a:srgbClr val="FFBE2E"/>
                </a:solidFill>
                <a:latin typeface="Public Sans Thin"/>
                <a:ea typeface="Public Sans Thin"/>
                <a:cs typeface="Public Sans Thin"/>
                <a:sym typeface="Public Sans Thin"/>
              </a:rPr>
              <a:t>designsystem.digital.gov</a:t>
            </a:r>
            <a:endParaRPr sz="2800" dirty="0">
              <a:solidFill>
                <a:srgbClr val="FFBE2E"/>
              </a:solidFill>
              <a:latin typeface="Public Sans Thin"/>
              <a:ea typeface="Public Sans Thin"/>
              <a:cs typeface="Public Sans Thin"/>
              <a:sym typeface="Public Sans Thin"/>
            </a:endParaRPr>
          </a:p>
        </p:txBody>
      </p:sp>
      <p:cxnSp>
        <p:nvCxnSpPr>
          <p:cNvPr id="561" name="Google Shape;561;p74">
            <a:extLst>
              <a:ext uri="{C183D7F6-B498-43B3-948B-1728B52AA6E4}">
                <adec:decorative xmlns:adec="http://schemas.microsoft.com/office/drawing/2017/decorative" val="1"/>
              </a:ext>
            </a:extLst>
          </p:cNvPr>
          <p:cNvCxnSpPr/>
          <p:nvPr/>
        </p:nvCxnSpPr>
        <p:spPr>
          <a:xfrm>
            <a:off x="683089" y="2514604"/>
            <a:ext cx="7655368" cy="0"/>
          </a:xfrm>
          <a:prstGeom prst="straightConnector1">
            <a:avLst/>
          </a:prstGeom>
          <a:noFill/>
          <a:ln w="9525" cap="flat" cmpd="sng">
            <a:solidFill>
              <a:srgbClr val="FFBE2E"/>
            </a:solidFill>
            <a:prstDash val="solid"/>
            <a:round/>
            <a:headEnd type="none" w="sm" len="sm"/>
            <a:tailEnd type="none" w="sm" len="sm"/>
          </a:ln>
        </p:spPr>
      </p:cxnSp>
      <p:pic>
        <p:nvPicPr>
          <p:cNvPr id="562" name="Google Shape;562;p74" descr="Slack logo"/>
          <p:cNvPicPr preferRelativeResize="0"/>
          <p:nvPr/>
        </p:nvPicPr>
        <p:blipFill rotWithShape="1">
          <a:blip r:embed="rId3">
            <a:alphaModFix/>
          </a:blip>
          <a:srcRect/>
          <a:stretch/>
        </p:blipFill>
        <p:spPr>
          <a:xfrm>
            <a:off x="896876" y="2646250"/>
            <a:ext cx="387637" cy="387637"/>
          </a:xfrm>
          <a:prstGeom prst="rect">
            <a:avLst/>
          </a:prstGeom>
          <a:noFill/>
          <a:ln>
            <a:noFill/>
          </a:ln>
        </p:spPr>
      </p:pic>
      <p:cxnSp>
        <p:nvCxnSpPr>
          <p:cNvPr id="563" name="Google Shape;563;p74">
            <a:extLst>
              <a:ext uri="{C183D7F6-B498-43B3-948B-1728B52AA6E4}">
                <adec:decorative xmlns:adec="http://schemas.microsoft.com/office/drawing/2017/decorative" val="1"/>
              </a:ext>
            </a:extLst>
          </p:cNvPr>
          <p:cNvCxnSpPr/>
          <p:nvPr/>
        </p:nvCxnSpPr>
        <p:spPr>
          <a:xfrm>
            <a:off x="683089" y="3167746"/>
            <a:ext cx="7655368" cy="0"/>
          </a:xfrm>
          <a:prstGeom prst="straightConnector1">
            <a:avLst/>
          </a:prstGeom>
          <a:noFill/>
          <a:ln w="9525" cap="flat" cmpd="sng">
            <a:solidFill>
              <a:srgbClr val="FFBE2E"/>
            </a:solidFill>
            <a:prstDash val="solid"/>
            <a:round/>
            <a:headEnd type="none" w="sm" len="sm"/>
            <a:tailEnd type="none" w="sm" len="sm"/>
          </a:ln>
        </p:spPr>
      </p:cxnSp>
      <p:pic>
        <p:nvPicPr>
          <p:cNvPr id="564" name="Google Shape;564;p74" descr="Github logo"/>
          <p:cNvPicPr preferRelativeResize="0"/>
          <p:nvPr/>
        </p:nvPicPr>
        <p:blipFill rotWithShape="1">
          <a:blip r:embed="rId4">
            <a:alphaModFix/>
          </a:blip>
          <a:srcRect/>
          <a:stretch/>
        </p:blipFill>
        <p:spPr>
          <a:xfrm>
            <a:off x="859959" y="3272477"/>
            <a:ext cx="424554" cy="415325"/>
          </a:xfrm>
          <a:prstGeom prst="rect">
            <a:avLst/>
          </a:prstGeom>
          <a:noFill/>
          <a:ln>
            <a:noFill/>
          </a:ln>
        </p:spPr>
      </p:pic>
      <p:cxnSp>
        <p:nvCxnSpPr>
          <p:cNvPr id="565" name="Google Shape;565;p74">
            <a:extLst>
              <a:ext uri="{C183D7F6-B498-43B3-948B-1728B52AA6E4}">
                <adec:decorative xmlns:adec="http://schemas.microsoft.com/office/drawing/2017/decorative" val="1"/>
              </a:ext>
            </a:extLst>
          </p:cNvPr>
          <p:cNvCxnSpPr/>
          <p:nvPr/>
        </p:nvCxnSpPr>
        <p:spPr>
          <a:xfrm>
            <a:off x="683089" y="3799118"/>
            <a:ext cx="7655368" cy="0"/>
          </a:xfrm>
          <a:prstGeom prst="straightConnector1">
            <a:avLst/>
          </a:prstGeom>
          <a:noFill/>
          <a:ln w="9525" cap="flat" cmpd="sng">
            <a:solidFill>
              <a:srgbClr val="FFBE2E"/>
            </a:solidFill>
            <a:prstDash val="solid"/>
            <a:round/>
            <a:headEnd type="none" w="sm" len="sm"/>
            <a:tailEnd type="none" w="sm" len="sm"/>
          </a:ln>
        </p:spPr>
      </p:cxnSp>
      <p:pic>
        <p:nvPicPr>
          <p:cNvPr id="566" name="Google Shape;566;p74" descr="USWDS logo"/>
          <p:cNvPicPr preferRelativeResize="0"/>
          <p:nvPr/>
        </p:nvPicPr>
        <p:blipFill rotWithShape="1">
          <a:blip r:embed="rId5">
            <a:alphaModFix/>
          </a:blip>
          <a:srcRect/>
          <a:stretch/>
        </p:blipFill>
        <p:spPr>
          <a:xfrm>
            <a:off x="876034" y="3930215"/>
            <a:ext cx="396866" cy="369178"/>
          </a:xfrm>
          <a:prstGeom prst="rect">
            <a:avLst/>
          </a:prstGeom>
          <a:noFill/>
          <a:ln>
            <a:noFill/>
          </a:ln>
        </p:spPr>
      </p:pic>
      <p:cxnSp>
        <p:nvCxnSpPr>
          <p:cNvPr id="567" name="Google Shape;567;p74">
            <a:extLst>
              <a:ext uri="{C183D7F6-B498-43B3-948B-1728B52AA6E4}">
                <adec:decorative xmlns:adec="http://schemas.microsoft.com/office/drawing/2017/decorative" val="1"/>
              </a:ext>
            </a:extLst>
          </p:cNvPr>
          <p:cNvCxnSpPr/>
          <p:nvPr/>
        </p:nvCxnSpPr>
        <p:spPr>
          <a:xfrm>
            <a:off x="683089" y="4408718"/>
            <a:ext cx="7655368" cy="0"/>
          </a:xfrm>
          <a:prstGeom prst="straightConnector1">
            <a:avLst/>
          </a:prstGeom>
          <a:noFill/>
          <a:ln w="9525" cap="flat" cmpd="sng">
            <a:solidFill>
              <a:srgbClr val="FFBE2E"/>
            </a:solidFill>
            <a:prstDash val="solid"/>
            <a:round/>
            <a:headEnd type="none" w="sm" len="sm"/>
            <a:tailEnd type="none" w="sm" len="sm"/>
          </a:ln>
        </p:spPr>
      </p:cxnSp>
      <p:sp>
        <p:nvSpPr>
          <p:cNvPr id="568" name="Google Shape;568;p74"/>
          <p:cNvSpPr txBox="1">
            <a:spLocks noGrp="1"/>
          </p:cNvSpPr>
          <p:nvPr>
            <p:ph type="sldNum" idx="12"/>
          </p:nvPr>
        </p:nvSpPr>
        <p:spPr>
          <a:xfrm>
            <a:off x="6776485" y="474947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74</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8"/>
          <p:cNvSpPr txBox="1">
            <a:spLocks noGrp="1"/>
          </p:cNvSpPr>
          <p:nvPr>
            <p:ph type="title" idx="4294967295"/>
          </p:nvPr>
        </p:nvSpPr>
        <p:spPr>
          <a:xfrm>
            <a:off x="2777924" y="170421"/>
            <a:ext cx="5936091" cy="794545"/>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sz="2000">
                <a:solidFill>
                  <a:srgbClr val="936F38"/>
                </a:solidFill>
                <a:latin typeface="Public Sans"/>
                <a:ea typeface="Public Sans"/>
                <a:cs typeface="Public Sans"/>
                <a:sym typeface="Public Sans"/>
              </a:rPr>
              <a:t>Federal Remediation Technologies Roundtable</a:t>
            </a:r>
            <a:endParaRPr sz="2000">
              <a:solidFill>
                <a:srgbClr val="936F38"/>
              </a:solidFill>
              <a:latin typeface="Public Sans"/>
              <a:ea typeface="Public Sans"/>
              <a:cs typeface="Public Sans"/>
              <a:sym typeface="Public Sans"/>
            </a:endParaRPr>
          </a:p>
        </p:txBody>
      </p:sp>
      <p:sp>
        <p:nvSpPr>
          <p:cNvPr id="121" name="Google Shape;121;p8"/>
          <p:cNvSpPr txBox="1">
            <a:spLocks noGrp="1"/>
          </p:cNvSpPr>
          <p:nvPr>
            <p:ph type="body" idx="4294967295"/>
          </p:nvPr>
        </p:nvSpPr>
        <p:spPr>
          <a:xfrm>
            <a:off x="427859" y="353384"/>
            <a:ext cx="3719598" cy="448500"/>
          </a:xfrm>
          <a:prstGeom prst="rect">
            <a:avLst/>
          </a:prstGeom>
          <a:noFill/>
          <a:ln>
            <a:noFill/>
          </a:ln>
        </p:spPr>
        <p:txBody>
          <a:bodyPr spcFirstLastPara="1" wrap="square" lIns="91425" tIns="91425" rIns="91425" bIns="91425" anchor="ctr" anchorCtr="0">
            <a:noAutofit/>
          </a:bodyPr>
          <a:lstStyle/>
          <a:p>
            <a:pPr marL="0" lvl="0" indent="0" algn="l" rtl="0">
              <a:lnSpc>
                <a:spcPct val="95000"/>
              </a:lnSpc>
              <a:spcBef>
                <a:spcPts val="0"/>
              </a:spcBef>
              <a:spcAft>
                <a:spcPts val="0"/>
              </a:spcAft>
              <a:buSzPts val="1800"/>
              <a:buNone/>
            </a:pPr>
            <a:r>
              <a:rPr lang="en-US" sz="2400" b="1">
                <a:solidFill>
                  <a:srgbClr val="936F38"/>
                </a:solidFill>
                <a:latin typeface="Public Sans"/>
                <a:ea typeface="Public Sans"/>
                <a:cs typeface="Public Sans"/>
                <a:sym typeface="Public Sans"/>
              </a:rPr>
              <a:t>frtr.gov</a:t>
            </a:r>
            <a:endParaRPr sz="2400" b="1">
              <a:solidFill>
                <a:srgbClr val="936F38"/>
              </a:solidFill>
              <a:latin typeface="Public Sans"/>
              <a:ea typeface="Public Sans"/>
              <a:cs typeface="Public Sans"/>
              <a:sym typeface="Public Sans"/>
            </a:endParaRPr>
          </a:p>
        </p:txBody>
      </p:sp>
      <p:pic>
        <p:nvPicPr>
          <p:cNvPr id="122" name="Google Shape;122;p8" descr="The homepage for teh Federal Remediation Technologies Roundtable shows the gov banner and simple, clear documentation site."/>
          <p:cNvPicPr preferRelativeResize="0"/>
          <p:nvPr/>
        </p:nvPicPr>
        <p:blipFill rotWithShape="1">
          <a:blip r:embed="rId3">
            <a:alphaModFix/>
          </a:blip>
          <a:srcRect/>
          <a:stretch/>
        </p:blipFill>
        <p:spPr>
          <a:xfrm>
            <a:off x="504836" y="1109712"/>
            <a:ext cx="8134328" cy="4033788"/>
          </a:xfrm>
          <a:prstGeom prst="rect">
            <a:avLst/>
          </a:prstGeom>
          <a:noFill/>
          <a:ln>
            <a:noFill/>
          </a:ln>
        </p:spPr>
      </p:pic>
      <p:sp>
        <p:nvSpPr>
          <p:cNvPr id="123" name="Google Shape;123;p8"/>
          <p:cNvSpPr txBox="1">
            <a:spLocks noGrp="1"/>
          </p:cNvSpPr>
          <p:nvPr>
            <p:ph type="sldNum" idx="12"/>
          </p:nvPr>
        </p:nvSpPr>
        <p:spPr>
          <a:xfrm>
            <a:off x="6909813" y="4774379"/>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8</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9"/>
          <p:cNvSpPr txBox="1">
            <a:spLocks noGrp="1"/>
          </p:cNvSpPr>
          <p:nvPr>
            <p:ph type="title" idx="4294967295"/>
          </p:nvPr>
        </p:nvSpPr>
        <p:spPr>
          <a:xfrm>
            <a:off x="4049250" y="170421"/>
            <a:ext cx="4664765" cy="794545"/>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sz="2000">
                <a:solidFill>
                  <a:srgbClr val="936F38"/>
                </a:solidFill>
                <a:latin typeface="Public Sans"/>
                <a:ea typeface="Public Sans"/>
                <a:cs typeface="Public Sans"/>
                <a:sym typeface="Public Sans"/>
              </a:rPr>
              <a:t>National Information Exchange Model</a:t>
            </a:r>
            <a:endParaRPr sz="2000">
              <a:solidFill>
                <a:srgbClr val="936F38"/>
              </a:solidFill>
              <a:latin typeface="Public Sans"/>
              <a:ea typeface="Public Sans"/>
              <a:cs typeface="Public Sans"/>
              <a:sym typeface="Public Sans"/>
            </a:endParaRPr>
          </a:p>
        </p:txBody>
      </p:sp>
      <p:sp>
        <p:nvSpPr>
          <p:cNvPr id="129" name="Google Shape;129;p9"/>
          <p:cNvSpPr txBox="1">
            <a:spLocks noGrp="1"/>
          </p:cNvSpPr>
          <p:nvPr>
            <p:ph type="body" idx="4294967295"/>
          </p:nvPr>
        </p:nvSpPr>
        <p:spPr>
          <a:xfrm>
            <a:off x="427859" y="353384"/>
            <a:ext cx="3719598" cy="448500"/>
          </a:xfrm>
          <a:prstGeom prst="rect">
            <a:avLst/>
          </a:prstGeom>
          <a:noFill/>
          <a:ln>
            <a:noFill/>
          </a:ln>
        </p:spPr>
        <p:txBody>
          <a:bodyPr spcFirstLastPara="1" wrap="square" lIns="91425" tIns="91425" rIns="91425" bIns="91425" anchor="ctr" anchorCtr="0">
            <a:noAutofit/>
          </a:bodyPr>
          <a:lstStyle/>
          <a:p>
            <a:pPr marL="0" lvl="0" indent="0" algn="l" rtl="0">
              <a:lnSpc>
                <a:spcPct val="95000"/>
              </a:lnSpc>
              <a:spcBef>
                <a:spcPts val="0"/>
              </a:spcBef>
              <a:spcAft>
                <a:spcPts val="0"/>
              </a:spcAft>
              <a:buSzPts val="1800"/>
              <a:buNone/>
            </a:pPr>
            <a:r>
              <a:rPr lang="en-US" sz="2400" b="1">
                <a:solidFill>
                  <a:srgbClr val="936F38"/>
                </a:solidFill>
                <a:latin typeface="Public Sans"/>
                <a:ea typeface="Public Sans"/>
                <a:cs typeface="Public Sans"/>
                <a:sym typeface="Public Sans"/>
              </a:rPr>
              <a:t>niem.gov</a:t>
            </a:r>
            <a:endParaRPr sz="2400" b="1">
              <a:solidFill>
                <a:srgbClr val="936F38"/>
              </a:solidFill>
              <a:latin typeface="Public Sans"/>
              <a:ea typeface="Public Sans"/>
              <a:cs typeface="Public Sans"/>
              <a:sym typeface="Public Sans"/>
            </a:endParaRPr>
          </a:p>
        </p:txBody>
      </p:sp>
      <p:pic>
        <p:nvPicPr>
          <p:cNvPr id="130" name="Google Shape;130;p9" descr="The homepage for NEIM shows the gov banner a simple navigation, and the message &quot;stretegic Initiatives&quot; over a schematic illustration of filesharing."/>
          <p:cNvPicPr preferRelativeResize="0"/>
          <p:nvPr/>
        </p:nvPicPr>
        <p:blipFill rotWithShape="1">
          <a:blip r:embed="rId3">
            <a:alphaModFix/>
          </a:blip>
          <a:srcRect/>
          <a:stretch/>
        </p:blipFill>
        <p:spPr>
          <a:xfrm>
            <a:off x="504836" y="1109712"/>
            <a:ext cx="8134328" cy="4033788"/>
          </a:xfrm>
          <a:prstGeom prst="rect">
            <a:avLst/>
          </a:prstGeom>
          <a:noFill/>
          <a:ln>
            <a:noFill/>
          </a:ln>
        </p:spPr>
      </p:pic>
      <p:sp>
        <p:nvSpPr>
          <p:cNvPr id="131" name="Google Shape;131;p9"/>
          <p:cNvSpPr txBox="1">
            <a:spLocks noGrp="1"/>
          </p:cNvSpPr>
          <p:nvPr>
            <p:ph type="sldNum" idx="12"/>
          </p:nvPr>
        </p:nvSpPr>
        <p:spPr>
          <a:xfrm>
            <a:off x="6909813" y="4774379"/>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9</a:t>
            </a:fld>
            <a:endParaRPr>
              <a:solidFill>
                <a:schemeClr val="lt1"/>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name="USWD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Cover Slide">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731</TotalTime>
  <Words>1960</Words>
  <Application>Microsoft Macintosh PowerPoint</Application>
  <PresentationFormat>On-screen Show (16:9)</PresentationFormat>
  <Paragraphs>227</Paragraphs>
  <Slides>74</Slides>
  <Notes>74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74</vt:i4>
      </vt:variant>
    </vt:vector>
  </HeadingPairs>
  <TitlesOfParts>
    <vt:vector size="83" baseType="lpstr">
      <vt:lpstr>Libre Franklin</vt:lpstr>
      <vt:lpstr>Franklin Gothic Book</vt:lpstr>
      <vt:lpstr>Calibri</vt:lpstr>
      <vt:lpstr>Arial</vt:lpstr>
      <vt:lpstr>Public Sans</vt:lpstr>
      <vt:lpstr>Public Sans Thin</vt:lpstr>
      <vt:lpstr>Helvetica Neue</vt:lpstr>
      <vt:lpstr>USWDS</vt:lpstr>
      <vt:lpstr>Master Cover Slide</vt:lpstr>
      <vt:lpstr>USWDS Monthly Call April 2021</vt:lpstr>
      <vt:lpstr>Hi! Thanks for being here!</vt:lpstr>
      <vt:lpstr>A quick poll Are you currently using  USWDS code in a project?</vt:lpstr>
      <vt:lpstr>Agenda Site launches Product updates Why use USWDS? Q&amp;A </vt:lpstr>
      <vt:lpstr>Site launches</vt:lpstr>
      <vt:lpstr>Department of Homeland Security Office of Inspector General</vt:lpstr>
      <vt:lpstr>Treasury Executive Institute</vt:lpstr>
      <vt:lpstr>Federal Remediation Technologies Roundtable</vt:lpstr>
      <vt:lpstr>National Information Exchange Model</vt:lpstr>
      <vt:lpstr>Great work!</vt:lpstr>
      <vt:lpstr>Product updates</vt:lpstr>
      <vt:lpstr>Sketch and Adobe XD  Design Kits</vt:lpstr>
      <vt:lpstr>Why use USWDS?</vt:lpstr>
      <vt:lpstr>A few great reasons to use USWDS</vt:lpstr>
      <vt:lpstr>But today we’ll look at some the core values USWDS delivers to government teams.</vt:lpstr>
      <vt:lpstr>This is where we’ll invest  our time and effort.</vt:lpstr>
      <vt:lpstr>These are core product goals.</vt:lpstr>
      <vt:lpstr>Stay humble and honest.</vt:lpstr>
      <vt:lpstr>We know we can always do better.</vt:lpstr>
      <vt:lpstr>Why use USWDS?</vt:lpstr>
      <vt:lpstr>1. Compliance from the start</vt:lpstr>
      <vt:lpstr>1. USWDS is a government team that understands what  government teams need.</vt:lpstr>
      <vt:lpstr>We’re here to serve federal government teams. Exclusively.</vt:lpstr>
      <vt:lpstr>Built-in compliance  out of the box</vt:lpstr>
      <vt:lpstr>Section 508 PRA ATO M-17-06 Connected Government Act 21C IDEA</vt:lpstr>
      <vt:lpstr>This is the language we speak. This is what’s built into our product.</vt:lpstr>
      <vt:lpstr>And we’ll answer your phone calls.</vt:lpstr>
      <vt:lpstr>2. Proven designs users expect</vt:lpstr>
      <vt:lpstr>2. Don’t reinvent the wheel  when it comes to  buttons, forms, and other common elements.</vt:lpstr>
      <vt:lpstr>How many times do we have  to see that image of those dozens of government buttons?</vt:lpstr>
      <vt:lpstr>Who can forget the grid of government buttons?</vt:lpstr>
      <vt:lpstr>Folks don’t want to be wowed,  they want to be done.</vt:lpstr>
      <vt:lpstr>We shouldn’t use public resources to reinvent the wheel.</vt:lpstr>
      <vt:lpstr>3. Team alignment and common goals</vt:lpstr>
      <vt:lpstr>3. Using USWDS strengthens  team agreements to common principles and  human-centered design.</vt:lpstr>
      <vt:lpstr>Anyone using USWDS commits to common design principles.</vt:lpstr>
      <vt:lpstr>Start with real user needs.</vt:lpstr>
      <vt:lpstr>Earn trust.</vt:lpstr>
      <vt:lpstr>Embrace accessibility.</vt:lpstr>
      <vt:lpstr>Promote continuity.</vt:lpstr>
      <vt:lpstr>Listen.</vt:lpstr>
      <vt:lpstr>Using USWDS puts this commitment in writing  from the start.</vt:lpstr>
      <vt:lpstr>3. Mission focus</vt:lpstr>
      <vt:lpstr>3. Using USWDS helps you  focus on your mission,  not your markup.</vt:lpstr>
      <vt:lpstr>Start faster.</vt:lpstr>
      <vt:lpstr>Test faster.</vt:lpstr>
      <vt:lpstr>Ship faster.</vt:lpstr>
      <vt:lpstr>Get off the redesign treadmill.</vt:lpstr>
      <vt:lpstr>Use us. Blame us. And move on.</vt:lpstr>
      <vt:lpstr>5. A cross-functional design system community</vt:lpstr>
      <vt:lpstr>5. Break down silos and grow your skills alongside  other web professionals  across government.</vt:lpstr>
      <vt:lpstr>Connect with colleagues across the federal government</vt:lpstr>
      <vt:lpstr>Share solutions</vt:lpstr>
      <vt:lpstr>Share expertise</vt:lpstr>
      <vt:lpstr>Share the pain</vt:lpstr>
      <vt:lpstr>Learn about updates, bug fixes, and beta programs</vt:lpstr>
      <vt:lpstr>Talk directly with the  USWDS team</vt:lpstr>
      <vt:lpstr>6. Effective stewardship</vt:lpstr>
      <vt:lpstr>6. Improve performance,  efficiency, governance, and institutional memory.</vt:lpstr>
      <vt:lpstr>Meet expectations. Share solutions. Build for the future. Enhance the public good. Be efficient. Get things done.</vt:lpstr>
      <vt:lpstr>This is what’s expected of us.</vt:lpstr>
      <vt:lpstr>This is why USWDS is important.</vt:lpstr>
      <vt:lpstr>The USWDS vision</vt:lpstr>
      <vt:lpstr>Why use USWDS</vt:lpstr>
      <vt:lpstr>What we value</vt:lpstr>
      <vt:lpstr>What we’re always working to demonstrate</vt:lpstr>
      <vt:lpstr>designsystem.digital.gov/why-use-uswds</vt:lpstr>
      <vt:lpstr>Does this resonate with you?</vt:lpstr>
      <vt:lpstr>What did we leave out?</vt:lpstr>
      <vt:lpstr>How did we miss the mark?</vt:lpstr>
      <vt:lpstr>Why was USWDS valuable to you?</vt:lpstr>
      <vt:lpstr>One more poll What would make USWDS a  no-brainer for you?</vt:lpstr>
      <vt:lpstr>Q&amp;A</vt:lpstr>
      <vt:lpstr>Next month</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USWDS Monthly Call April 2021</dc:title>
  <dc:subject/>
  <dc:creator/>
  <cp:keywords/>
  <dc:description/>
  <cp:lastModifiedBy>Microsoft Office User</cp:lastModifiedBy>
  <cp:revision>8</cp:revision>
  <dcterms:modified xsi:type="dcterms:W3CDTF">2021-04-14T17:09:12Z</dcterms:modified>
  <cp:category/>
</cp:coreProperties>
</file>