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7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CFEF0C-1568-4678-A51B-94F12ECD7C50}" v="39" dt="2022-01-21T11:17:18.202"/>
    <p1510:client id="{CF37C0BD-D765-482D-8E9A-43BC1E194A22}" v="846" dt="2022-01-21T12:56:17.036"/>
    <p1510:client id="{E99D3836-464C-4225-9B8A-2B4E8CE69FA4}" v="120" dt="2022-01-21T11:21:50.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e34036a77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0e34036a77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5747-4745-482E-BA99-84BA5F3A37A6}"/>
              </a:ext>
            </a:extLst>
          </p:cNvPr>
          <p:cNvSpPr>
            <a:spLocks noGrp="1"/>
          </p:cNvSpPr>
          <p:nvPr>
            <p:ph type="title"/>
          </p:nvPr>
        </p:nvSpPr>
        <p:spPr>
          <a:xfrm>
            <a:off x="5779" y="-217"/>
            <a:ext cx="12186764" cy="903766"/>
          </a:xfrm>
        </p:spPr>
        <p:txBody>
          <a:bodyPr>
            <a:noAutofit/>
          </a:bodyPr>
          <a:lstStyle/>
          <a:p>
            <a:pPr algn="ctr"/>
            <a:r>
              <a:rPr lang="en-US" sz="3600" b="1" dirty="0">
                <a:solidFill>
                  <a:srgbClr val="002060"/>
                </a:solidFill>
                <a:latin typeface="Times New Roman"/>
              </a:rPr>
              <a:t>      RNS INSTITUTE OF TECHNOLOGY</a:t>
            </a:r>
            <a:endParaRPr lang="en-US"/>
          </a:p>
        </p:txBody>
      </p:sp>
      <p:sp>
        <p:nvSpPr>
          <p:cNvPr id="3" name="Text Placeholder 2">
            <a:extLst>
              <a:ext uri="{FF2B5EF4-FFF2-40B4-BE49-F238E27FC236}">
                <a16:creationId xmlns:a16="http://schemas.microsoft.com/office/drawing/2014/main" id="{987B0C65-EE32-4804-9510-AD1ABC70DC36}"/>
              </a:ext>
            </a:extLst>
          </p:cNvPr>
          <p:cNvSpPr>
            <a:spLocks noGrp="1"/>
          </p:cNvSpPr>
          <p:nvPr>
            <p:ph type="body" idx="1"/>
          </p:nvPr>
        </p:nvSpPr>
        <p:spPr>
          <a:xfrm>
            <a:off x="-130949" y="1355899"/>
            <a:ext cx="12792630" cy="850521"/>
          </a:xfrm>
        </p:spPr>
        <p:txBody>
          <a:bodyPr>
            <a:normAutofit/>
          </a:bodyPr>
          <a:lstStyle/>
          <a:p>
            <a:pPr marL="114300" indent="0">
              <a:buNone/>
            </a:pPr>
            <a:r>
              <a:rPr lang="en-US" sz="3200" b="1" dirty="0">
                <a:solidFill>
                  <a:srgbClr val="C00000"/>
                </a:solidFill>
                <a:latin typeface="Times New Roman"/>
              </a:rPr>
              <a:t>DEPARTMENT OF INFORMATION SCIENCE &amp; ENGINEERING</a:t>
            </a:r>
            <a:endParaRPr lang="en-US" b="1">
              <a:solidFill>
                <a:srgbClr val="C00000"/>
              </a:solidFill>
              <a:latin typeface="Times New Roman"/>
            </a:endParaRPr>
          </a:p>
          <a:p>
            <a:endParaRPr lang="en-US" dirty="0"/>
          </a:p>
        </p:txBody>
      </p:sp>
      <p:sp>
        <p:nvSpPr>
          <p:cNvPr id="4" name="TextBox 3">
            <a:extLst>
              <a:ext uri="{FF2B5EF4-FFF2-40B4-BE49-F238E27FC236}">
                <a16:creationId xmlns:a16="http://schemas.microsoft.com/office/drawing/2014/main" id="{26DCCC17-B8A1-4931-A4E3-16306C2ED58F}"/>
              </a:ext>
            </a:extLst>
          </p:cNvPr>
          <p:cNvSpPr txBox="1"/>
          <p:nvPr/>
        </p:nvSpPr>
        <p:spPr>
          <a:xfrm>
            <a:off x="4358323" y="738712"/>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cap="all" dirty="0">
                <a:solidFill>
                  <a:srgbClr val="002060"/>
                </a:solidFill>
                <a:latin typeface="Times New Roman"/>
              </a:rPr>
              <a:t>BENGALURU - 98</a:t>
            </a:r>
            <a:endParaRPr lang="en-US" sz="2400">
              <a:solidFill>
                <a:srgbClr val="002060"/>
              </a:solidFill>
              <a:latin typeface="Times New Roman"/>
            </a:endParaRPr>
          </a:p>
        </p:txBody>
      </p:sp>
      <p:sp>
        <p:nvSpPr>
          <p:cNvPr id="5" name="TextBox 4">
            <a:extLst>
              <a:ext uri="{FF2B5EF4-FFF2-40B4-BE49-F238E27FC236}">
                <a16:creationId xmlns:a16="http://schemas.microsoft.com/office/drawing/2014/main" id="{BE565A8A-4357-4290-AE09-F138C4110610}"/>
              </a:ext>
            </a:extLst>
          </p:cNvPr>
          <p:cNvSpPr txBox="1"/>
          <p:nvPr/>
        </p:nvSpPr>
        <p:spPr>
          <a:xfrm>
            <a:off x="4724400" y="3200400"/>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6" name="TextBox 5">
            <a:extLst>
              <a:ext uri="{FF2B5EF4-FFF2-40B4-BE49-F238E27FC236}">
                <a16:creationId xmlns:a16="http://schemas.microsoft.com/office/drawing/2014/main" id="{8F3052BF-EFF6-4E34-8BE6-C54E7CF55F69}"/>
              </a:ext>
            </a:extLst>
          </p:cNvPr>
          <p:cNvSpPr txBox="1"/>
          <p:nvPr/>
        </p:nvSpPr>
        <p:spPr>
          <a:xfrm>
            <a:off x="3967400" y="2215373"/>
            <a:ext cx="39436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002060"/>
                </a:solidFill>
                <a:latin typeface="Times New Roman"/>
              </a:rPr>
              <a:t>Presentation on Internship</a:t>
            </a:r>
            <a:endParaRPr lang="en-US" sz="2400" b="1">
              <a:solidFill>
                <a:srgbClr val="002060"/>
              </a:solidFill>
              <a:latin typeface="Times New Roman"/>
            </a:endParaRPr>
          </a:p>
        </p:txBody>
      </p:sp>
      <p:sp>
        <p:nvSpPr>
          <p:cNvPr id="7" name="TextBox 6">
            <a:extLst>
              <a:ext uri="{FF2B5EF4-FFF2-40B4-BE49-F238E27FC236}">
                <a16:creationId xmlns:a16="http://schemas.microsoft.com/office/drawing/2014/main" id="{27D57F16-A67D-4983-9FD9-FB9459A76E42}"/>
              </a:ext>
            </a:extLst>
          </p:cNvPr>
          <p:cNvSpPr txBox="1"/>
          <p:nvPr/>
        </p:nvSpPr>
        <p:spPr>
          <a:xfrm>
            <a:off x="928809" y="2781984"/>
            <a:ext cx="101731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FF0000"/>
                </a:solidFill>
                <a:latin typeface="Times New Roman"/>
                <a:cs typeface="Times New Roman"/>
              </a:rPr>
              <a:t>  House Price Prediction using Machine learning</a:t>
            </a:r>
            <a:endParaRPr lang="en-US" sz="3600" dirty="0"/>
          </a:p>
        </p:txBody>
      </p:sp>
      <p:sp>
        <p:nvSpPr>
          <p:cNvPr id="9" name="TextBox 8">
            <a:extLst>
              <a:ext uri="{FF2B5EF4-FFF2-40B4-BE49-F238E27FC236}">
                <a16:creationId xmlns:a16="http://schemas.microsoft.com/office/drawing/2014/main" id="{8C991EC3-4661-4D75-96AF-398893C8FE32}"/>
              </a:ext>
            </a:extLst>
          </p:cNvPr>
          <p:cNvSpPr txBox="1"/>
          <p:nvPr/>
        </p:nvSpPr>
        <p:spPr>
          <a:xfrm>
            <a:off x="4072609" y="3520553"/>
            <a:ext cx="3880832" cy="8417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C00000"/>
                </a:solidFill>
                <a:latin typeface="Times New Roman"/>
              </a:rPr>
              <a:t>AKASH KUMAR</a:t>
            </a:r>
          </a:p>
          <a:p>
            <a:pPr algn="ctr"/>
            <a:r>
              <a:rPr lang="en-US" sz="2400" b="1" dirty="0">
                <a:solidFill>
                  <a:srgbClr val="002060"/>
                </a:solidFill>
                <a:latin typeface="Times New Roman"/>
              </a:rPr>
              <a:t> USN:1RN18IS011</a:t>
            </a:r>
          </a:p>
        </p:txBody>
      </p:sp>
      <p:sp>
        <p:nvSpPr>
          <p:cNvPr id="10" name="TextBox 9">
            <a:extLst>
              <a:ext uri="{FF2B5EF4-FFF2-40B4-BE49-F238E27FC236}">
                <a16:creationId xmlns:a16="http://schemas.microsoft.com/office/drawing/2014/main" id="{60BA74F3-16C7-493A-B9DB-1E451965CE5A}"/>
              </a:ext>
            </a:extLst>
          </p:cNvPr>
          <p:cNvSpPr txBox="1"/>
          <p:nvPr/>
        </p:nvSpPr>
        <p:spPr>
          <a:xfrm>
            <a:off x="819931" y="5628632"/>
            <a:ext cx="395596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Times New Roman"/>
              </a:rPr>
              <a:t>Internal Guide</a:t>
            </a:r>
            <a:endParaRPr lang="en-US" sz="1800">
              <a:solidFill>
                <a:schemeClr val="tx1"/>
              </a:solidFill>
              <a:latin typeface="Times New Roman"/>
            </a:endParaRPr>
          </a:p>
          <a:p>
            <a:pPr algn="ctr"/>
            <a:r>
              <a:rPr lang="en-US" sz="2000" b="1" dirty="0">
                <a:solidFill>
                  <a:srgbClr val="002060"/>
                </a:solidFill>
                <a:latin typeface="Times New Roman"/>
              </a:rPr>
              <a:t>Dr. SURESH L </a:t>
            </a:r>
            <a:endParaRPr lang="en-US" sz="2000">
              <a:solidFill>
                <a:srgbClr val="002060"/>
              </a:solidFill>
              <a:latin typeface="Times New Roman"/>
            </a:endParaRPr>
          </a:p>
          <a:p>
            <a:pPr algn="ctr"/>
            <a:r>
              <a:rPr lang="en-US" sz="1800" dirty="0">
                <a:latin typeface="Times New Roman"/>
              </a:rPr>
              <a:t>Prof, HOD of  ISE, RNSIT</a:t>
            </a:r>
            <a:r>
              <a:rPr lang="en-US" sz="1800" dirty="0"/>
              <a:t> </a:t>
            </a:r>
          </a:p>
          <a:p>
            <a:pPr algn="l"/>
            <a:endParaRPr lang="en-US" dirty="0"/>
          </a:p>
        </p:txBody>
      </p:sp>
      <p:sp>
        <p:nvSpPr>
          <p:cNvPr id="11" name="TextBox 10">
            <a:extLst>
              <a:ext uri="{FF2B5EF4-FFF2-40B4-BE49-F238E27FC236}">
                <a16:creationId xmlns:a16="http://schemas.microsoft.com/office/drawing/2014/main" id="{2833E17A-7AD9-40D1-A273-C78950986993}"/>
              </a:ext>
            </a:extLst>
          </p:cNvPr>
          <p:cNvSpPr txBox="1"/>
          <p:nvPr/>
        </p:nvSpPr>
        <p:spPr>
          <a:xfrm>
            <a:off x="8143955" y="5416455"/>
            <a:ext cx="321542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Times New Roman"/>
              </a:rPr>
              <a:t>External Guide</a:t>
            </a:r>
            <a:endParaRPr lang="en-US" sz="1800">
              <a:solidFill>
                <a:schemeClr val="tx1"/>
              </a:solidFill>
              <a:latin typeface="Times New Roman"/>
            </a:endParaRPr>
          </a:p>
          <a:p>
            <a:pPr algn="ctr"/>
            <a:r>
              <a:rPr lang="en-US" sz="2000" b="1" dirty="0">
                <a:solidFill>
                  <a:srgbClr val="002060"/>
                </a:solidFill>
                <a:latin typeface="Times New Roman"/>
              </a:rPr>
              <a:t>Mr. DEEPAK GARG </a:t>
            </a:r>
            <a:endParaRPr lang="en-US" sz="2000">
              <a:solidFill>
                <a:srgbClr val="002060"/>
              </a:solidFill>
              <a:latin typeface="Times New Roman"/>
            </a:endParaRPr>
          </a:p>
          <a:p>
            <a:pPr algn="ctr"/>
            <a:r>
              <a:rPr lang="en-US" sz="1800" dirty="0">
                <a:latin typeface="Times New Roman"/>
              </a:rPr>
              <a:t>CEO, NASTECH</a:t>
            </a:r>
          </a:p>
          <a:p>
            <a:pPr algn="l"/>
            <a:endParaRPr lang="en-US" dirty="0"/>
          </a:p>
        </p:txBody>
      </p:sp>
      <p:pic>
        <p:nvPicPr>
          <p:cNvPr id="12" name="Picture 12" descr="Logo&#10;&#10;Description automatically generated">
            <a:extLst>
              <a:ext uri="{FF2B5EF4-FFF2-40B4-BE49-F238E27FC236}">
                <a16:creationId xmlns:a16="http://schemas.microsoft.com/office/drawing/2014/main" id="{C80F2D93-DD91-4563-BAAA-210AB94E1C2F}"/>
              </a:ext>
            </a:extLst>
          </p:cNvPr>
          <p:cNvPicPr>
            <a:picLocks noChangeAspect="1"/>
          </p:cNvPicPr>
          <p:nvPr/>
        </p:nvPicPr>
        <p:blipFill>
          <a:blip r:embed="rId2"/>
          <a:stretch>
            <a:fillRect/>
          </a:stretch>
        </p:blipFill>
        <p:spPr>
          <a:xfrm>
            <a:off x="205593" y="103635"/>
            <a:ext cx="876705" cy="876704"/>
          </a:xfrm>
          <a:prstGeom prst="rect">
            <a:avLst/>
          </a:prstGeom>
        </p:spPr>
      </p:pic>
      <p:sp>
        <p:nvSpPr>
          <p:cNvPr id="14" name="TextBox 13">
            <a:extLst>
              <a:ext uri="{FF2B5EF4-FFF2-40B4-BE49-F238E27FC236}">
                <a16:creationId xmlns:a16="http://schemas.microsoft.com/office/drawing/2014/main" id="{4E1DBB90-78EF-413E-BE66-A2F0190A6AF3}"/>
              </a:ext>
            </a:extLst>
          </p:cNvPr>
          <p:cNvSpPr txBox="1"/>
          <p:nvPr/>
        </p:nvSpPr>
        <p:spPr>
          <a:xfrm>
            <a:off x="8572634" y="502021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15" name="Picture 15" descr="A picture containing application&#10;&#10;Description automatically generated">
            <a:extLst>
              <a:ext uri="{FF2B5EF4-FFF2-40B4-BE49-F238E27FC236}">
                <a16:creationId xmlns:a16="http://schemas.microsoft.com/office/drawing/2014/main" id="{C0298B31-6170-46E7-994F-BDE006520A88}"/>
              </a:ext>
            </a:extLst>
          </p:cNvPr>
          <p:cNvPicPr>
            <a:picLocks noChangeAspect="1"/>
          </p:cNvPicPr>
          <p:nvPr/>
        </p:nvPicPr>
        <p:blipFill>
          <a:blip r:embed="rId3"/>
          <a:stretch>
            <a:fillRect/>
          </a:stretch>
        </p:blipFill>
        <p:spPr>
          <a:xfrm>
            <a:off x="9071757" y="3789407"/>
            <a:ext cx="1346514" cy="1125158"/>
          </a:xfrm>
          <a:prstGeom prst="rect">
            <a:avLst/>
          </a:prstGeom>
        </p:spPr>
      </p:pic>
      <p:sp>
        <p:nvSpPr>
          <p:cNvPr id="16" name="TextBox 15">
            <a:extLst>
              <a:ext uri="{FF2B5EF4-FFF2-40B4-BE49-F238E27FC236}">
                <a16:creationId xmlns:a16="http://schemas.microsoft.com/office/drawing/2014/main" id="{B8CC8EEB-656B-496B-88E7-63F83AF3CF0F}"/>
              </a:ext>
            </a:extLst>
          </p:cNvPr>
          <p:cNvSpPr txBox="1"/>
          <p:nvPr/>
        </p:nvSpPr>
        <p:spPr>
          <a:xfrm>
            <a:off x="9532513" y="33485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18" name="Google Shape;103;p14" descr="A picture containing text&#10;&#10;Description automatically generated">
            <a:extLst>
              <a:ext uri="{FF2B5EF4-FFF2-40B4-BE49-F238E27FC236}">
                <a16:creationId xmlns:a16="http://schemas.microsoft.com/office/drawing/2014/main" id="{547D2543-C39B-4A60-830E-81D0620DADF4}"/>
              </a:ext>
            </a:extLst>
          </p:cNvPr>
          <p:cNvPicPr preferRelativeResize="0"/>
          <p:nvPr/>
        </p:nvPicPr>
        <p:blipFill rotWithShape="1">
          <a:blip r:embed="rId4">
            <a:alphaModFix/>
          </a:blip>
          <a:srcRect/>
          <a:stretch/>
        </p:blipFill>
        <p:spPr>
          <a:xfrm>
            <a:off x="10966663" y="1"/>
            <a:ext cx="823320" cy="979898"/>
          </a:xfrm>
          <a:prstGeom prst="rect">
            <a:avLst/>
          </a:prstGeom>
          <a:noFill/>
          <a:ln>
            <a:noFill/>
          </a:ln>
        </p:spPr>
      </p:pic>
      <p:sp>
        <p:nvSpPr>
          <p:cNvPr id="19" name="TextBox 18">
            <a:extLst>
              <a:ext uri="{FF2B5EF4-FFF2-40B4-BE49-F238E27FC236}">
                <a16:creationId xmlns:a16="http://schemas.microsoft.com/office/drawing/2014/main" id="{A0EA3F94-1670-489A-B33B-88DB9EB18DC4}"/>
              </a:ext>
            </a:extLst>
          </p:cNvPr>
          <p:cNvSpPr txBox="1"/>
          <p:nvPr/>
        </p:nvSpPr>
        <p:spPr>
          <a:xfrm>
            <a:off x="4641895" y="519997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20" name="TextBox 19">
            <a:extLst>
              <a:ext uri="{FF2B5EF4-FFF2-40B4-BE49-F238E27FC236}">
                <a16:creationId xmlns:a16="http://schemas.microsoft.com/office/drawing/2014/main" id="{6A998ADA-69C1-42D6-82AE-C19D301867C1}"/>
              </a:ext>
            </a:extLst>
          </p:cNvPr>
          <p:cNvSpPr txBox="1"/>
          <p:nvPr/>
        </p:nvSpPr>
        <p:spPr>
          <a:xfrm>
            <a:off x="7467868" y="4924291"/>
            <a:ext cx="451404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FF0000"/>
                </a:solidFill>
                <a:latin typeface="Times New Roman"/>
              </a:rPr>
              <a:t>New Age Solutions Technologies</a:t>
            </a:r>
            <a:endParaRPr lang="en-US" sz="1800">
              <a:solidFill>
                <a:srgbClr val="FF0000"/>
              </a:solidFill>
              <a:latin typeface="Times New Roman"/>
            </a:endParaRPr>
          </a:p>
          <a:p>
            <a:pPr algn="l"/>
            <a:endParaRPr lang="en-US" dirty="0"/>
          </a:p>
        </p:txBody>
      </p:sp>
    </p:spTree>
    <p:extLst>
      <p:ext uri="{BB962C8B-B14F-4D97-AF65-F5344CB8AC3E}">
        <p14:creationId xmlns:p14="http://schemas.microsoft.com/office/powerpoint/2010/main" val="4013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2"/>
          <p:cNvPicPr preferRelativeResize="0"/>
          <p:nvPr/>
        </p:nvPicPr>
        <p:blipFill rotWithShape="1">
          <a:blip r:embed="rId3">
            <a:alphaModFix/>
          </a:blip>
          <a:srcRect/>
          <a:stretch/>
        </p:blipFill>
        <p:spPr>
          <a:xfrm>
            <a:off x="105480" y="0"/>
            <a:ext cx="823320" cy="1033560"/>
          </a:xfrm>
          <a:prstGeom prst="rect">
            <a:avLst/>
          </a:prstGeom>
          <a:noFill/>
          <a:ln>
            <a:noFill/>
          </a:ln>
        </p:spPr>
      </p:pic>
      <p:sp>
        <p:nvSpPr>
          <p:cNvPr id="170" name="Google Shape;170;p22"/>
          <p:cNvSpPr txBox="1"/>
          <p:nvPr/>
        </p:nvSpPr>
        <p:spPr>
          <a:xfrm>
            <a:off x="4667225" y="658725"/>
            <a:ext cx="40686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b="1">
                <a:latin typeface="Calibri"/>
                <a:ea typeface="Calibri"/>
                <a:cs typeface="Calibri"/>
                <a:sym typeface="Calibri"/>
              </a:rPr>
              <a:t>Correlation</a:t>
            </a:r>
            <a:endParaRPr sz="3400" b="1">
              <a:latin typeface="Calibri"/>
              <a:ea typeface="Calibri"/>
              <a:cs typeface="Calibri"/>
              <a:sym typeface="Calibri"/>
            </a:endParaRPr>
          </a:p>
        </p:txBody>
      </p:sp>
      <p:sp>
        <p:nvSpPr>
          <p:cNvPr id="171" name="Google Shape;171;p22"/>
          <p:cNvSpPr txBox="1"/>
          <p:nvPr/>
        </p:nvSpPr>
        <p:spPr>
          <a:xfrm>
            <a:off x="2190750" y="1564788"/>
            <a:ext cx="7688100" cy="1723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latin typeface="Calibri"/>
                <a:ea typeface="Calibri"/>
                <a:cs typeface="Calibri"/>
                <a:sym typeface="Calibri"/>
              </a:rPr>
              <a:t>Correlation explains how one or more variables are related to each other. It gives us the idea about the degree of the relationship of the two variables.</a:t>
            </a:r>
            <a:endParaRPr sz="2000">
              <a:latin typeface="Calibri"/>
              <a:ea typeface="Calibri"/>
              <a:cs typeface="Calibri"/>
              <a:sym typeface="Calibri"/>
            </a:endParaRPr>
          </a:p>
          <a:p>
            <a:pPr marL="0" lvl="0" indent="0" algn="just" rtl="0">
              <a:spcBef>
                <a:spcPts val="0"/>
              </a:spcBef>
              <a:spcAft>
                <a:spcPts val="0"/>
              </a:spcAft>
              <a:buNone/>
            </a:pPr>
            <a:r>
              <a:rPr lang="en-US" sz="2000">
                <a:latin typeface="Calibri"/>
                <a:ea typeface="Calibri"/>
                <a:cs typeface="Calibri"/>
                <a:sym typeface="Calibri"/>
              </a:rPr>
              <a:t>To understand the different features more, we need to find the correlation between all the features.</a:t>
            </a:r>
            <a:endParaRPr sz="2000">
              <a:latin typeface="Calibri"/>
              <a:ea typeface="Calibri"/>
              <a:cs typeface="Calibri"/>
              <a:sym typeface="Calibri"/>
            </a:endParaRPr>
          </a:p>
        </p:txBody>
      </p:sp>
      <p:sp>
        <p:nvSpPr>
          <p:cNvPr id="172" name="Google Shape;172;p22"/>
          <p:cNvSpPr txBox="1"/>
          <p:nvPr/>
        </p:nvSpPr>
        <p:spPr>
          <a:xfrm>
            <a:off x="3946100" y="3687550"/>
            <a:ext cx="74025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latin typeface="Calibri"/>
                <a:ea typeface="Calibri"/>
                <a:cs typeface="Calibri"/>
                <a:sym typeface="Calibri"/>
              </a:rPr>
              <a:t>    Types of Correlation:</a:t>
            </a:r>
            <a:endParaRPr sz="28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93700" algn="l" rtl="0">
              <a:spcBef>
                <a:spcPts val="0"/>
              </a:spcBef>
              <a:spcAft>
                <a:spcPts val="0"/>
              </a:spcAft>
              <a:buSzPts val="2600"/>
              <a:buFont typeface="Calibri"/>
              <a:buChar char="●"/>
            </a:pPr>
            <a:r>
              <a:rPr lang="en-US" sz="2600" b="1">
                <a:latin typeface="Calibri"/>
                <a:ea typeface="Calibri"/>
                <a:cs typeface="Calibri"/>
                <a:sym typeface="Calibri"/>
              </a:rPr>
              <a:t>Positive Correlation</a:t>
            </a:r>
            <a:endParaRPr sz="2600" b="1">
              <a:latin typeface="Calibri"/>
              <a:ea typeface="Calibri"/>
              <a:cs typeface="Calibri"/>
              <a:sym typeface="Calibri"/>
            </a:endParaRPr>
          </a:p>
          <a:p>
            <a:pPr marL="457200" lvl="0" indent="0" algn="l" rtl="0">
              <a:spcBef>
                <a:spcPts val="0"/>
              </a:spcBef>
              <a:spcAft>
                <a:spcPts val="0"/>
              </a:spcAft>
              <a:buNone/>
            </a:pPr>
            <a:endParaRPr sz="2600" b="1">
              <a:latin typeface="Calibri"/>
              <a:ea typeface="Calibri"/>
              <a:cs typeface="Calibri"/>
              <a:sym typeface="Calibri"/>
            </a:endParaRPr>
          </a:p>
          <a:p>
            <a:pPr marL="457200" lvl="0" indent="-393700" algn="l" rtl="0">
              <a:spcBef>
                <a:spcPts val="0"/>
              </a:spcBef>
              <a:spcAft>
                <a:spcPts val="0"/>
              </a:spcAft>
              <a:buSzPts val="2600"/>
              <a:buFont typeface="Calibri"/>
              <a:buChar char="●"/>
            </a:pPr>
            <a:r>
              <a:rPr lang="en-US" sz="2600" b="1">
                <a:latin typeface="Calibri"/>
                <a:ea typeface="Calibri"/>
                <a:cs typeface="Calibri"/>
                <a:sym typeface="Calibri"/>
              </a:rPr>
              <a:t>Negative Correlation</a:t>
            </a:r>
            <a:endParaRPr sz="2600" b="1">
              <a:latin typeface="Calibri"/>
              <a:ea typeface="Calibri"/>
              <a:cs typeface="Calibri"/>
              <a:sym typeface="Calibri"/>
            </a:endParaRPr>
          </a:p>
        </p:txBody>
      </p:sp>
      <p:pic>
        <p:nvPicPr>
          <p:cNvPr id="173" name="Google Shape;173;p22"/>
          <p:cNvPicPr preferRelativeResize="0"/>
          <p:nvPr/>
        </p:nvPicPr>
        <p:blipFill rotWithShape="1">
          <a:blip r:embed="rId4">
            <a:alphaModFix/>
          </a:blip>
          <a:srcRect/>
          <a:stretch/>
        </p:blipFill>
        <p:spPr>
          <a:xfrm>
            <a:off x="0" y="5824800"/>
            <a:ext cx="1034280" cy="761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p:nvPr/>
        </p:nvSpPr>
        <p:spPr>
          <a:xfrm>
            <a:off x="1299450" y="489825"/>
            <a:ext cx="9593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latin typeface="Calibri"/>
                <a:ea typeface="Calibri"/>
                <a:cs typeface="Calibri"/>
                <a:sym typeface="Calibri"/>
              </a:rPr>
              <a:t>Correlation Heat Map</a:t>
            </a:r>
            <a:endParaRPr sz="3000" b="1">
              <a:latin typeface="Calibri"/>
              <a:ea typeface="Calibri"/>
              <a:cs typeface="Calibri"/>
              <a:sym typeface="Calibri"/>
            </a:endParaRPr>
          </a:p>
        </p:txBody>
      </p:sp>
      <p:pic>
        <p:nvPicPr>
          <p:cNvPr id="179" name="Google Shape;179;p23"/>
          <p:cNvPicPr preferRelativeResize="0"/>
          <p:nvPr/>
        </p:nvPicPr>
        <p:blipFill>
          <a:blip r:embed="rId3">
            <a:alphaModFix/>
          </a:blip>
          <a:stretch>
            <a:fillRect/>
          </a:stretch>
        </p:blipFill>
        <p:spPr>
          <a:xfrm>
            <a:off x="3050725" y="1193450"/>
            <a:ext cx="6297532" cy="5416875"/>
          </a:xfrm>
          <a:prstGeom prst="rect">
            <a:avLst/>
          </a:prstGeom>
          <a:noFill/>
          <a:ln>
            <a:noFill/>
          </a:ln>
        </p:spPr>
      </p:pic>
      <p:pic>
        <p:nvPicPr>
          <p:cNvPr id="180" name="Google Shape;180;p23"/>
          <p:cNvPicPr preferRelativeResize="0"/>
          <p:nvPr/>
        </p:nvPicPr>
        <p:blipFill rotWithShape="1">
          <a:blip r:embed="rId4">
            <a:alphaModFix/>
          </a:blip>
          <a:srcRect/>
          <a:stretch/>
        </p:blipFill>
        <p:spPr>
          <a:xfrm>
            <a:off x="105480" y="0"/>
            <a:ext cx="823320" cy="1033560"/>
          </a:xfrm>
          <a:prstGeom prst="rect">
            <a:avLst/>
          </a:prstGeom>
          <a:noFill/>
          <a:ln>
            <a:noFill/>
          </a:ln>
        </p:spPr>
      </p:pic>
      <p:pic>
        <p:nvPicPr>
          <p:cNvPr id="181" name="Google Shape;181;p23"/>
          <p:cNvPicPr preferRelativeResize="0"/>
          <p:nvPr/>
        </p:nvPicPr>
        <p:blipFill rotWithShape="1">
          <a:blip r:embed="rId5">
            <a:alphaModFix/>
          </a:blip>
          <a:srcRect/>
          <a:stretch/>
        </p:blipFill>
        <p:spPr>
          <a:xfrm>
            <a:off x="0" y="5824800"/>
            <a:ext cx="1034280" cy="7617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1472350" y="365125"/>
            <a:ext cx="9563100" cy="897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b="1">
                <a:latin typeface="Times New Roman"/>
                <a:ea typeface="Times New Roman"/>
                <a:cs typeface="Times New Roman"/>
                <a:sym typeface="Times New Roman"/>
              </a:rPr>
              <a:t>TRAINING DATA AND TESTING DATA</a:t>
            </a:r>
            <a:endParaRPr b="1"/>
          </a:p>
        </p:txBody>
      </p:sp>
      <p:pic>
        <p:nvPicPr>
          <p:cNvPr id="187" name="Google Shape;187;p24"/>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88" name="Google Shape;188;p24"/>
          <p:cNvPicPr preferRelativeResize="0"/>
          <p:nvPr/>
        </p:nvPicPr>
        <p:blipFill>
          <a:blip r:embed="rId4">
            <a:alphaModFix/>
          </a:blip>
          <a:stretch>
            <a:fillRect/>
          </a:stretch>
        </p:blipFill>
        <p:spPr>
          <a:xfrm>
            <a:off x="105480" y="1952163"/>
            <a:ext cx="5591175" cy="1400175"/>
          </a:xfrm>
          <a:prstGeom prst="rect">
            <a:avLst/>
          </a:prstGeom>
          <a:noFill/>
          <a:ln>
            <a:noFill/>
          </a:ln>
        </p:spPr>
      </p:pic>
      <p:pic>
        <p:nvPicPr>
          <p:cNvPr id="189" name="Google Shape;189;p24"/>
          <p:cNvPicPr preferRelativeResize="0"/>
          <p:nvPr/>
        </p:nvPicPr>
        <p:blipFill>
          <a:blip r:embed="rId5">
            <a:alphaModFix/>
          </a:blip>
          <a:stretch>
            <a:fillRect/>
          </a:stretch>
        </p:blipFill>
        <p:spPr>
          <a:xfrm>
            <a:off x="214355" y="5300663"/>
            <a:ext cx="9153525" cy="1190625"/>
          </a:xfrm>
          <a:prstGeom prst="rect">
            <a:avLst/>
          </a:prstGeom>
          <a:noFill/>
          <a:ln>
            <a:noFill/>
          </a:ln>
        </p:spPr>
      </p:pic>
      <p:pic>
        <p:nvPicPr>
          <p:cNvPr id="190" name="Google Shape;190;p24"/>
          <p:cNvPicPr preferRelativeResize="0"/>
          <p:nvPr/>
        </p:nvPicPr>
        <p:blipFill>
          <a:blip r:embed="rId6">
            <a:alphaModFix/>
          </a:blip>
          <a:stretch>
            <a:fillRect/>
          </a:stretch>
        </p:blipFill>
        <p:spPr>
          <a:xfrm>
            <a:off x="5989519" y="1477752"/>
            <a:ext cx="6104507" cy="413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5"/>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96" name="Google Shape;196;p25"/>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197" name="Google Shape;197;p25"/>
          <p:cNvSpPr txBox="1"/>
          <p:nvPr/>
        </p:nvSpPr>
        <p:spPr>
          <a:xfrm>
            <a:off x="4245425" y="325550"/>
            <a:ext cx="60552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b="1">
                <a:latin typeface="Calibri"/>
                <a:ea typeface="Calibri"/>
                <a:cs typeface="Calibri"/>
                <a:sym typeface="Calibri"/>
              </a:rPr>
              <a:t>Model Training</a:t>
            </a:r>
            <a:endParaRPr sz="3400" b="1">
              <a:latin typeface="Calibri"/>
              <a:ea typeface="Calibri"/>
              <a:cs typeface="Calibri"/>
              <a:sym typeface="Calibri"/>
            </a:endParaRPr>
          </a:p>
        </p:txBody>
      </p:sp>
      <p:sp>
        <p:nvSpPr>
          <p:cNvPr id="198" name="Google Shape;198;p25"/>
          <p:cNvSpPr txBox="1"/>
          <p:nvPr/>
        </p:nvSpPr>
        <p:spPr>
          <a:xfrm>
            <a:off x="1891400" y="1333500"/>
            <a:ext cx="8477400" cy="280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latin typeface="Calibri"/>
                <a:ea typeface="Calibri"/>
                <a:cs typeface="Calibri"/>
                <a:sym typeface="Calibri"/>
              </a:rPr>
              <a:t>XGBoost Regressor</a:t>
            </a:r>
            <a:endParaRPr sz="2200" b="1">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Extreme Gradient Boosting (XGBoost) is an open-source library that provides an efficient and effective implementation of the gradient boosting algorithm.</a:t>
            </a:r>
            <a:endParaRPr sz="2000">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First, the model is loaded and then is initialised. </a:t>
            </a:r>
            <a:endParaRPr sz="2000">
              <a:latin typeface="Calibri"/>
              <a:ea typeface="Calibri"/>
              <a:cs typeface="Calibri"/>
              <a:sym typeface="Calibri"/>
            </a:endParaRPr>
          </a:p>
          <a:p>
            <a:pPr marL="457200" lvl="0" indent="0" algn="l" rtl="0">
              <a:spcBef>
                <a:spcPts val="0"/>
              </a:spcBef>
              <a:spcAft>
                <a:spcPts val="0"/>
              </a:spcAft>
              <a:buNone/>
            </a:pP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Then this model is trained using X_train.</a:t>
            </a:r>
            <a:endParaRPr sz="2000">
              <a:latin typeface="Calibri"/>
              <a:ea typeface="Calibri"/>
              <a:cs typeface="Calibri"/>
              <a:sym typeface="Calibri"/>
            </a:endParaRPr>
          </a:p>
        </p:txBody>
      </p:sp>
      <p:pic>
        <p:nvPicPr>
          <p:cNvPr id="199" name="Google Shape;199;p25"/>
          <p:cNvPicPr preferRelativeResize="0"/>
          <p:nvPr/>
        </p:nvPicPr>
        <p:blipFill>
          <a:blip r:embed="rId5">
            <a:alphaModFix/>
          </a:blip>
          <a:stretch>
            <a:fillRect/>
          </a:stretch>
        </p:blipFill>
        <p:spPr>
          <a:xfrm>
            <a:off x="2207205" y="4341725"/>
            <a:ext cx="5067300" cy="215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6"/>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205" name="Google Shape;205;p26"/>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206" name="Google Shape;206;p26"/>
          <p:cNvSpPr txBox="1"/>
          <p:nvPr/>
        </p:nvSpPr>
        <p:spPr>
          <a:xfrm>
            <a:off x="4408725" y="312950"/>
            <a:ext cx="75927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400" b="1">
                <a:latin typeface="Calibri"/>
                <a:ea typeface="Calibri"/>
                <a:cs typeface="Calibri"/>
                <a:sym typeface="Calibri"/>
              </a:rPr>
              <a:t>Evaluation</a:t>
            </a:r>
            <a:endParaRPr sz="4400" b="1">
              <a:latin typeface="Calibri"/>
              <a:ea typeface="Calibri"/>
              <a:cs typeface="Calibri"/>
              <a:sym typeface="Calibri"/>
            </a:endParaRPr>
          </a:p>
        </p:txBody>
      </p:sp>
      <p:sp>
        <p:nvSpPr>
          <p:cNvPr id="207" name="Google Shape;207;p26"/>
          <p:cNvSpPr txBox="1"/>
          <p:nvPr/>
        </p:nvSpPr>
        <p:spPr>
          <a:xfrm>
            <a:off x="1782525" y="1700900"/>
            <a:ext cx="9293700" cy="1416000"/>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Now we can evaluate our model, to find out how well our model is performing. </a:t>
            </a: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We cannot use accuracy scores for regression models. </a:t>
            </a: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But for accuracy purpose, we will check the number of directly predicted values by the model and the original values and find the difference between them.</a:t>
            </a:r>
            <a:endParaRPr sz="2000">
              <a:latin typeface="Calibri"/>
              <a:ea typeface="Calibri"/>
              <a:cs typeface="Calibri"/>
              <a:sym typeface="Calibri"/>
            </a:endParaRPr>
          </a:p>
        </p:txBody>
      </p:sp>
      <p:sp>
        <p:nvSpPr>
          <p:cNvPr id="208" name="Google Shape;208;p26"/>
          <p:cNvSpPr txBox="1"/>
          <p:nvPr/>
        </p:nvSpPr>
        <p:spPr>
          <a:xfrm>
            <a:off x="1632850" y="3565075"/>
            <a:ext cx="9702000" cy="22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latin typeface="Calibri"/>
                <a:ea typeface="Calibri"/>
                <a:cs typeface="Calibri"/>
                <a:sym typeface="Calibri"/>
              </a:rPr>
              <a:t>R-Squared Error</a:t>
            </a:r>
            <a:endParaRPr sz="2800" b="1">
              <a:latin typeface="Calibri"/>
              <a:ea typeface="Calibri"/>
              <a:cs typeface="Calibri"/>
              <a:sym typeface="Calibri"/>
            </a:endParaRPr>
          </a:p>
          <a:p>
            <a:pPr marL="0" lvl="0" indent="0" algn="l" rtl="0">
              <a:spcBef>
                <a:spcPts val="0"/>
              </a:spcBef>
              <a:spcAft>
                <a:spcPts val="0"/>
              </a:spcAft>
              <a:buNone/>
            </a:pPr>
            <a:endParaRPr sz="2800" b="1">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Represents the proportion of the variance for a dependent variable that's explained by an independent variable or variables in a regression model.</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R-squared calculates the variance between actual value and the predicted value. Based on the variance between these two values, it will give the R-squared error.</a:t>
            </a:r>
            <a:endParaRPr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title"/>
          </p:nvPr>
        </p:nvSpPr>
        <p:spPr>
          <a:xfrm>
            <a:off x="838200" y="365126"/>
            <a:ext cx="10515600" cy="8432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a:br>
            <a:endParaRPr/>
          </a:p>
        </p:txBody>
      </p:sp>
      <p:pic>
        <p:nvPicPr>
          <p:cNvPr id="214" name="Google Shape;214;p27"/>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215" name="Google Shape;215;p27"/>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216" name="Google Shape;216;p27"/>
          <p:cNvSpPr txBox="1"/>
          <p:nvPr/>
        </p:nvSpPr>
        <p:spPr>
          <a:xfrm>
            <a:off x="1789350" y="977000"/>
            <a:ext cx="8613300" cy="224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a:latin typeface="Calibri"/>
                <a:ea typeface="Calibri"/>
                <a:cs typeface="Calibri"/>
                <a:sym typeface="Calibri"/>
              </a:rPr>
              <a:t>Mean Absolute Error</a:t>
            </a:r>
            <a:endParaRPr sz="2700" b="1">
              <a:latin typeface="Calibri"/>
              <a:ea typeface="Calibri"/>
              <a:cs typeface="Calibri"/>
              <a:sym typeface="Calibri"/>
            </a:endParaRPr>
          </a:p>
          <a:p>
            <a:pPr marL="457200" lvl="0" indent="0" algn="l" rtl="0">
              <a:spcBef>
                <a:spcPts val="0"/>
              </a:spcBef>
              <a:spcAft>
                <a:spcPts val="0"/>
              </a:spcAft>
              <a:buNone/>
            </a:pPr>
            <a:endParaRPr sz="2700" b="1">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It is the magnitude of difference between the prediction of an observation and the true value of that observation. </a:t>
            </a: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It will find the difference between all the actual value and its corresponding predicted value and give its mean value. </a:t>
            </a:r>
            <a:endParaRPr sz="2000">
              <a:latin typeface="Calibri"/>
              <a:ea typeface="Calibri"/>
              <a:cs typeface="Calibri"/>
              <a:sym typeface="Calibri"/>
            </a:endParaRPr>
          </a:p>
        </p:txBody>
      </p:sp>
      <p:pic>
        <p:nvPicPr>
          <p:cNvPr id="217" name="Google Shape;217;p27"/>
          <p:cNvPicPr preferRelativeResize="0"/>
          <p:nvPr/>
        </p:nvPicPr>
        <p:blipFill>
          <a:blip r:embed="rId5">
            <a:alphaModFix/>
          </a:blip>
          <a:stretch>
            <a:fillRect/>
          </a:stretch>
        </p:blipFill>
        <p:spPr>
          <a:xfrm>
            <a:off x="1789355" y="3580825"/>
            <a:ext cx="6905625" cy="258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838200" y="365126"/>
            <a:ext cx="10515600" cy="74300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a:br>
            <a:endParaRPr/>
          </a:p>
        </p:txBody>
      </p:sp>
      <p:pic>
        <p:nvPicPr>
          <p:cNvPr id="223" name="Google Shape;223;p28"/>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224" name="Google Shape;224;p28"/>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225" name="Google Shape;225;p28"/>
          <p:cNvSpPr txBox="1"/>
          <p:nvPr/>
        </p:nvSpPr>
        <p:spPr>
          <a:xfrm>
            <a:off x="2041050" y="557900"/>
            <a:ext cx="8109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latin typeface="Calibri"/>
                <a:ea typeface="Calibri"/>
                <a:cs typeface="Calibri"/>
                <a:sym typeface="Calibri"/>
              </a:rPr>
              <a:t>Visualizing the Actual Prices and the Predicted Prices</a:t>
            </a:r>
            <a:endParaRPr sz="2800" b="1">
              <a:latin typeface="Calibri"/>
              <a:ea typeface="Calibri"/>
              <a:cs typeface="Calibri"/>
              <a:sym typeface="Calibri"/>
            </a:endParaRPr>
          </a:p>
        </p:txBody>
      </p:sp>
      <p:pic>
        <p:nvPicPr>
          <p:cNvPr id="226" name="Google Shape;226;p28"/>
          <p:cNvPicPr preferRelativeResize="0"/>
          <p:nvPr/>
        </p:nvPicPr>
        <p:blipFill>
          <a:blip r:embed="rId5">
            <a:alphaModFix/>
          </a:blip>
          <a:stretch>
            <a:fillRect/>
          </a:stretch>
        </p:blipFill>
        <p:spPr>
          <a:xfrm>
            <a:off x="3023649" y="1829350"/>
            <a:ext cx="6309700" cy="442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838200" y="516780"/>
            <a:ext cx="10515600" cy="702000"/>
          </a:xfrm>
          <a:prstGeom prst="rect">
            <a:avLst/>
          </a:prstGeom>
          <a:no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dk1"/>
              </a:buClr>
              <a:buSzPts val="3600"/>
              <a:buFont typeface="Times New Roman"/>
              <a:buNone/>
            </a:pPr>
            <a:r>
              <a:rPr lang="en-US" b="1">
                <a:latin typeface="Times New Roman"/>
                <a:ea typeface="Times New Roman"/>
                <a:cs typeface="Times New Roman"/>
                <a:sym typeface="Times New Roman"/>
              </a:rPr>
              <a:t>Results </a:t>
            </a:r>
            <a:endParaRPr sz="5200"/>
          </a:p>
        </p:txBody>
      </p:sp>
      <p:pic>
        <p:nvPicPr>
          <p:cNvPr id="232" name="Google Shape;232;p29"/>
          <p:cNvPicPr preferRelativeResize="0"/>
          <p:nvPr/>
        </p:nvPicPr>
        <p:blipFill rotWithShape="1">
          <a:blip r:embed="rId3">
            <a:alphaModFix/>
          </a:blip>
          <a:srcRect/>
          <a:stretch/>
        </p:blipFill>
        <p:spPr>
          <a:xfrm>
            <a:off x="159724" y="101820"/>
            <a:ext cx="823320" cy="1033560"/>
          </a:xfrm>
          <a:prstGeom prst="rect">
            <a:avLst/>
          </a:prstGeom>
          <a:noFill/>
          <a:ln>
            <a:noFill/>
          </a:ln>
        </p:spPr>
      </p:pic>
      <p:pic>
        <p:nvPicPr>
          <p:cNvPr id="233" name="Google Shape;233;p29"/>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234" name="Google Shape;234;p29"/>
          <p:cNvSpPr txBox="1"/>
          <p:nvPr/>
        </p:nvSpPr>
        <p:spPr>
          <a:xfrm>
            <a:off x="2367650" y="1973025"/>
            <a:ext cx="8518200" cy="3570900"/>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We calculated R-squared and Mean Absolute Error between the Actual Prices and the Predicted Prices of the house. </a:t>
            </a:r>
            <a:endParaRPr sz="2000">
              <a:latin typeface="Calibri"/>
              <a:ea typeface="Calibri"/>
              <a:cs typeface="Calibri"/>
              <a:sym typeface="Calibri"/>
            </a:endParaRPr>
          </a:p>
          <a:p>
            <a:pPr marL="457200" lvl="0" indent="0" algn="just" rtl="0">
              <a:spcBef>
                <a:spcPts val="0"/>
              </a:spcBef>
              <a:spcAft>
                <a:spcPts val="0"/>
              </a:spcAft>
              <a:buNone/>
            </a:pP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The calculated value was quite less and thus can be concluded that our model is performing well. </a:t>
            </a:r>
            <a:endParaRPr sz="2000">
              <a:latin typeface="Calibri"/>
              <a:ea typeface="Calibri"/>
              <a:cs typeface="Calibri"/>
              <a:sym typeface="Calibri"/>
            </a:endParaRPr>
          </a:p>
          <a:p>
            <a:pPr marL="457200" lvl="0" indent="0" algn="just" rtl="0">
              <a:spcBef>
                <a:spcPts val="0"/>
              </a:spcBef>
              <a:spcAft>
                <a:spcPts val="0"/>
              </a:spcAft>
              <a:buNone/>
            </a:pP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Also, from the plot, the data points were very close to each other.</a:t>
            </a:r>
            <a:endParaRPr sz="2000">
              <a:latin typeface="Calibri"/>
              <a:ea typeface="Calibri"/>
              <a:cs typeface="Calibri"/>
              <a:sym typeface="Calibri"/>
            </a:endParaRPr>
          </a:p>
          <a:p>
            <a:pPr marL="457200" lvl="0" indent="0" algn="just" rtl="0">
              <a:spcBef>
                <a:spcPts val="0"/>
              </a:spcBef>
              <a:spcAft>
                <a:spcPts val="0"/>
              </a:spcAft>
              <a:buNone/>
            </a:pP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The prediction made on the prices is quite closer to the original prices.</a:t>
            </a:r>
            <a:endParaRPr sz="2000">
              <a:latin typeface="Calibri"/>
              <a:ea typeface="Calibri"/>
              <a:cs typeface="Calibri"/>
              <a:sym typeface="Calibri"/>
            </a:endParaRPr>
          </a:p>
          <a:p>
            <a:pPr marL="457200" lvl="0" indent="0" algn="just" rtl="0">
              <a:spcBef>
                <a:spcPts val="0"/>
              </a:spcBef>
              <a:spcAft>
                <a:spcPts val="0"/>
              </a:spcAft>
              <a:buNone/>
            </a:pPr>
            <a:endParaRPr sz="2000">
              <a:latin typeface="Calibri"/>
              <a:ea typeface="Calibri"/>
              <a:cs typeface="Calibri"/>
              <a:sym typeface="Calibri"/>
            </a:endParaRPr>
          </a:p>
          <a:p>
            <a:pPr marL="457200" lvl="0" indent="-355600" algn="just" rtl="0">
              <a:spcBef>
                <a:spcPts val="0"/>
              </a:spcBef>
              <a:spcAft>
                <a:spcPts val="0"/>
              </a:spcAft>
              <a:buSzPts val="2000"/>
              <a:buFont typeface="Calibri"/>
              <a:buChar char="●"/>
            </a:pPr>
            <a:r>
              <a:rPr lang="en-US" sz="2000">
                <a:latin typeface="Calibri"/>
                <a:ea typeface="Calibri"/>
                <a:cs typeface="Calibri"/>
                <a:sym typeface="Calibri"/>
              </a:rPr>
              <a:t> Therefore, the accuracy of our model is good. </a:t>
            </a:r>
            <a:endParaRPr sz="20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2593525" y="3651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Outcomes of Internship</a:t>
            </a:r>
            <a:endParaRPr b="1"/>
          </a:p>
        </p:txBody>
      </p:sp>
      <p:sp>
        <p:nvSpPr>
          <p:cNvPr id="240" name="Google Shape;240;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Understand the fundamentals of machine learning.</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significance of mathematics especially statistics in machine learning.</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Explore career alternatives prior to graduation.</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Integrate theory and practice.</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Learn to appreciate work and its function in the economy.</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Develop work habits and attitudes necessary for job success.</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Develop communication, interpersonal and other critical skills.</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Build a record of work experience</a:t>
            </a:r>
            <a:r>
              <a:rPr lang="en-US" sz="2400"/>
              <a:t>.</a:t>
            </a:r>
            <a:endParaRPr/>
          </a:p>
          <a:p>
            <a:pPr marL="228600" lvl="0" indent="-76200" algn="l" rtl="0">
              <a:lnSpc>
                <a:spcPct val="90000"/>
              </a:lnSpc>
              <a:spcBef>
                <a:spcPts val="1000"/>
              </a:spcBef>
              <a:spcAft>
                <a:spcPts val="0"/>
              </a:spcAft>
              <a:buClr>
                <a:schemeClr val="dk1"/>
              </a:buClr>
              <a:buSzPts val="2400"/>
              <a:buNone/>
            </a:pPr>
            <a:endParaRPr sz="2400"/>
          </a:p>
        </p:txBody>
      </p:sp>
      <p:pic>
        <p:nvPicPr>
          <p:cNvPr id="241" name="Google Shape;241;p30"/>
          <p:cNvPicPr preferRelativeResize="0"/>
          <p:nvPr/>
        </p:nvPicPr>
        <p:blipFill rotWithShape="1">
          <a:blip r:embed="rId3">
            <a:alphaModFix/>
          </a:blip>
          <a:srcRect/>
          <a:stretch/>
        </p:blipFill>
        <p:spPr>
          <a:xfrm>
            <a:off x="0" y="5824800"/>
            <a:ext cx="1034280" cy="761760"/>
          </a:xfrm>
          <a:prstGeom prst="rect">
            <a:avLst/>
          </a:prstGeom>
          <a:noFill/>
          <a:ln>
            <a:noFill/>
          </a:ln>
        </p:spPr>
      </p:pic>
      <p:pic>
        <p:nvPicPr>
          <p:cNvPr id="242" name="Google Shape;242;p30"/>
          <p:cNvPicPr preferRelativeResize="0"/>
          <p:nvPr/>
        </p:nvPicPr>
        <p:blipFill rotWithShape="1">
          <a:blip r:embed="rId4">
            <a:alphaModFix/>
          </a:blip>
          <a:srcRect/>
          <a:stretch/>
        </p:blipFill>
        <p:spPr>
          <a:xfrm>
            <a:off x="159724" y="101820"/>
            <a:ext cx="823320" cy="10335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926335" y="2557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Times New Roman"/>
              <a:buNone/>
            </a:pPr>
            <a:r>
              <a:rPr lang="en-US">
                <a:solidFill>
                  <a:srgbClr val="FF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4"/>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04" name="Google Shape;104;p14"/>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105" name="Google Shape;105;p14"/>
          <p:cNvSpPr txBox="1"/>
          <p:nvPr/>
        </p:nvSpPr>
        <p:spPr>
          <a:xfrm>
            <a:off x="1481194" y="600567"/>
            <a:ext cx="8275800" cy="4217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u="none" strike="noStrike" cap="none">
                <a:solidFill>
                  <a:srgbClr val="000000"/>
                </a:solidFill>
                <a:latin typeface="Times New Roman"/>
                <a:ea typeface="Times New Roman"/>
                <a:cs typeface="Times New Roman"/>
                <a:sym typeface="Times New Roman"/>
              </a:rPr>
              <a:t>Contents</a:t>
            </a:r>
            <a:endParaRPr sz="2600"/>
          </a:p>
          <a:p>
            <a:pPr marL="0" marR="0" lvl="0" indent="0" algn="l" rtl="0">
              <a:spcBef>
                <a:spcPts val="0"/>
              </a:spcBef>
              <a:spcAft>
                <a:spcPts val="0"/>
              </a:spcAft>
              <a:buNone/>
            </a:pPr>
            <a:endParaRPr sz="2800">
              <a:solidFill>
                <a:srgbClr val="000000"/>
              </a:solidFill>
              <a:latin typeface="Times New Roman"/>
              <a:ea typeface="Times New Roman"/>
              <a:cs typeface="Times New Roman"/>
              <a:sym typeface="Times New Roman"/>
            </a:endParaRPr>
          </a:p>
          <a:p>
            <a:pPr marL="342900" marR="0" lvl="0" indent="-368300" algn="l" rtl="0">
              <a:spcBef>
                <a:spcPts val="0"/>
              </a:spcBef>
              <a:spcAft>
                <a:spcPts val="0"/>
              </a:spcAft>
              <a:buClr>
                <a:srgbClr val="000000"/>
              </a:buClr>
              <a:buSzPts val="3200"/>
              <a:buFont typeface="Arial"/>
              <a:buChar char="•"/>
            </a:pPr>
            <a:r>
              <a:rPr lang="en-US" sz="3200">
                <a:latin typeface="Times New Roman"/>
                <a:ea typeface="Times New Roman"/>
                <a:cs typeface="Times New Roman"/>
                <a:sym typeface="Times New Roman"/>
              </a:rPr>
              <a:t>Mini Project</a:t>
            </a:r>
            <a:endParaRPr sz="1800"/>
          </a:p>
          <a:p>
            <a:pPr marL="342900" marR="0" lvl="0" indent="-298450" algn="l" rtl="0">
              <a:spcBef>
                <a:spcPts val="0"/>
              </a:spcBef>
              <a:spcAft>
                <a:spcPts val="0"/>
              </a:spcAft>
              <a:buSzPts val="2100"/>
              <a:buChar char="•"/>
            </a:pPr>
            <a:r>
              <a:rPr lang="en-US" sz="2100"/>
              <a:t>Work Flow</a:t>
            </a:r>
            <a:endParaRPr sz="2100"/>
          </a:p>
          <a:p>
            <a:pPr marL="342900" marR="0" lvl="0" indent="-298450" algn="l" rtl="0">
              <a:spcBef>
                <a:spcPts val="0"/>
              </a:spcBef>
              <a:spcAft>
                <a:spcPts val="0"/>
              </a:spcAft>
              <a:buSzPts val="2100"/>
              <a:buChar char="•"/>
            </a:pPr>
            <a:r>
              <a:rPr lang="en-US" sz="2100"/>
              <a:t>Dataset</a:t>
            </a:r>
            <a:endParaRPr sz="2100"/>
          </a:p>
          <a:p>
            <a:pPr marL="342900" marR="0" lvl="0" indent="-298450" algn="l" rtl="0">
              <a:spcBef>
                <a:spcPts val="0"/>
              </a:spcBef>
              <a:spcAft>
                <a:spcPts val="0"/>
              </a:spcAft>
              <a:buSzPts val="2100"/>
              <a:buChar char="•"/>
            </a:pPr>
            <a:r>
              <a:rPr lang="en-US" sz="2100"/>
              <a:t>Data Preprocessing</a:t>
            </a:r>
            <a:endParaRPr sz="2100"/>
          </a:p>
          <a:p>
            <a:pPr marL="342900" marR="0" lvl="0" indent="-298450" algn="l" rtl="0">
              <a:spcBef>
                <a:spcPts val="0"/>
              </a:spcBef>
              <a:spcAft>
                <a:spcPts val="0"/>
              </a:spcAft>
              <a:buSzPts val="2100"/>
              <a:buChar char="•"/>
            </a:pPr>
            <a:r>
              <a:rPr lang="en-US" sz="2100"/>
              <a:t>Data Analysis</a:t>
            </a:r>
            <a:endParaRPr sz="2100"/>
          </a:p>
          <a:p>
            <a:pPr marL="342900" marR="0" lvl="0" indent="-298450" algn="l" rtl="0">
              <a:spcBef>
                <a:spcPts val="0"/>
              </a:spcBef>
              <a:spcAft>
                <a:spcPts val="0"/>
              </a:spcAft>
              <a:buSzPts val="2100"/>
              <a:buChar char="•"/>
            </a:pPr>
            <a:r>
              <a:rPr lang="en-US" sz="2100"/>
              <a:t>Training and Testing of Data</a:t>
            </a:r>
            <a:endParaRPr sz="2100"/>
          </a:p>
          <a:p>
            <a:pPr marL="342900" marR="0" lvl="0" indent="-298450" algn="l" rtl="0">
              <a:spcBef>
                <a:spcPts val="0"/>
              </a:spcBef>
              <a:spcAft>
                <a:spcPts val="0"/>
              </a:spcAft>
              <a:buSzPts val="2100"/>
              <a:buChar char="•"/>
            </a:pPr>
            <a:r>
              <a:rPr lang="en-US" sz="2100"/>
              <a:t>Model Training</a:t>
            </a:r>
            <a:endParaRPr sz="2100"/>
          </a:p>
          <a:p>
            <a:pPr marL="342900" marR="0" lvl="0" indent="-298450" algn="l" rtl="0">
              <a:spcBef>
                <a:spcPts val="0"/>
              </a:spcBef>
              <a:spcAft>
                <a:spcPts val="0"/>
              </a:spcAft>
              <a:buSzPts val="2100"/>
              <a:buChar char="•"/>
            </a:pPr>
            <a:r>
              <a:rPr lang="en-US" sz="2100"/>
              <a:t>Evaluation</a:t>
            </a:r>
            <a:endParaRPr sz="2100"/>
          </a:p>
          <a:p>
            <a:pPr marL="342900" marR="0" lvl="0" indent="-298450" algn="l" rtl="0">
              <a:spcBef>
                <a:spcPts val="0"/>
              </a:spcBef>
              <a:spcAft>
                <a:spcPts val="0"/>
              </a:spcAft>
              <a:buSzPts val="2100"/>
              <a:buChar char="•"/>
            </a:pPr>
            <a:r>
              <a:rPr lang="en-US" sz="2100"/>
              <a:t>Results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838200" y="32536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Mini project</a:t>
            </a:r>
            <a:endParaRPr b="1">
              <a:latin typeface="Times New Roman"/>
              <a:ea typeface="Times New Roman"/>
              <a:cs typeface="Times New Roman"/>
              <a:sym typeface="Times New Roman"/>
            </a:endParaRPr>
          </a:p>
        </p:txBody>
      </p:sp>
      <p:sp>
        <p:nvSpPr>
          <p:cNvPr id="111" name="Google Shape;111;p15"/>
          <p:cNvSpPr txBox="1">
            <a:spLocks noGrp="1"/>
          </p:cNvSpPr>
          <p:nvPr>
            <p:ph type="body" idx="1"/>
          </p:nvPr>
        </p:nvSpPr>
        <p:spPr>
          <a:xfrm>
            <a:off x="838200" y="1441342"/>
            <a:ext cx="10515600" cy="47356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2400" b="1">
                <a:latin typeface="Times New Roman"/>
                <a:ea typeface="Times New Roman"/>
                <a:cs typeface="Times New Roman"/>
                <a:sym typeface="Times New Roman"/>
              </a:rPr>
              <a:t>House Price Prediction using Machine Learning</a:t>
            </a:r>
            <a:endParaRPr b="1"/>
          </a:p>
          <a:p>
            <a:pPr marL="0" lvl="0" indent="0" algn="l" rtl="0">
              <a:lnSpc>
                <a:spcPct val="90000"/>
              </a:lnSpc>
              <a:spcBef>
                <a:spcPts val="1000"/>
              </a:spcBef>
              <a:spcAft>
                <a:spcPts val="0"/>
              </a:spcAft>
              <a:buClr>
                <a:schemeClr val="dk1"/>
              </a:buClr>
              <a:buSzPts val="2800"/>
              <a:buNone/>
            </a:pPr>
            <a:r>
              <a:rPr lang="en-US" b="1" u="sng">
                <a:latin typeface="Times New Roman"/>
                <a:ea typeface="Times New Roman"/>
                <a:cs typeface="Times New Roman"/>
                <a:sym typeface="Times New Roman"/>
              </a:rPr>
              <a:t>Introduction</a:t>
            </a:r>
            <a:endParaRPr b="1"/>
          </a:p>
          <a:p>
            <a:pPr marL="457200" lvl="0" indent="-381000" algn="l" rtl="0">
              <a:lnSpc>
                <a:spcPct val="9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House prices increase every year, so there is a need for a system to predict house prices in the future. House price prediction can help the developer determine the selling price of a house and can help the customer to arrange the right time to purchase a house.</a:t>
            </a:r>
            <a:endParaRPr sz="2400">
              <a:latin typeface="Times New Roman"/>
              <a:ea typeface="Times New Roman"/>
              <a:cs typeface="Times New Roman"/>
              <a:sym typeface="Times New Roman"/>
            </a:endParaRPr>
          </a:p>
          <a:p>
            <a:pPr marL="457200" lvl="0" indent="-381000" algn="l" rtl="0">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We are using a data set having several attributes in the state of Boston.</a:t>
            </a:r>
            <a:endParaRPr sz="2400">
              <a:latin typeface="Times New Roman"/>
              <a:ea typeface="Times New Roman"/>
              <a:cs typeface="Times New Roman"/>
              <a:sym typeface="Times New Roman"/>
            </a:endParaRPr>
          </a:p>
          <a:p>
            <a:pPr marL="457200" lvl="0" indent="-381000" algn="l" rtl="0">
              <a:lnSpc>
                <a:spcPct val="9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Some scenarios on which the price of the house depends upon are per capita crime rate, the age of the house, the number of rooms available, amount of nitrogen oxide concentration in the neighborhood etc.</a:t>
            </a:r>
            <a:endParaRPr sz="24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pic>
        <p:nvPicPr>
          <p:cNvPr id="112" name="Google Shape;112;p15"/>
          <p:cNvPicPr preferRelativeResize="0"/>
          <p:nvPr/>
        </p:nvPicPr>
        <p:blipFill rotWithShape="1">
          <a:blip r:embed="rId3">
            <a:alphaModFix/>
          </a:blip>
          <a:srcRect/>
          <a:stretch/>
        </p:blipFill>
        <p:spPr>
          <a:xfrm>
            <a:off x="105480" y="0"/>
            <a:ext cx="823320" cy="10335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p:nvPr/>
        </p:nvSpPr>
        <p:spPr>
          <a:xfrm>
            <a:off x="4221805" y="6063340"/>
            <a:ext cx="3305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118" name="Google Shape;118;p16"/>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19" name="Google Shape;119;p16"/>
          <p:cNvPicPr preferRelativeResize="0"/>
          <p:nvPr/>
        </p:nvPicPr>
        <p:blipFill rotWithShape="1">
          <a:blip r:embed="rId4">
            <a:alphaModFix/>
          </a:blip>
          <a:srcRect/>
          <a:stretch/>
        </p:blipFill>
        <p:spPr>
          <a:xfrm>
            <a:off x="0" y="5824800"/>
            <a:ext cx="1034280" cy="761760"/>
          </a:xfrm>
          <a:prstGeom prst="rect">
            <a:avLst/>
          </a:prstGeom>
          <a:noFill/>
          <a:ln>
            <a:noFill/>
          </a:ln>
        </p:spPr>
      </p:pic>
      <p:sp>
        <p:nvSpPr>
          <p:cNvPr id="120" name="Google Shape;120;p16"/>
          <p:cNvSpPr txBox="1"/>
          <p:nvPr/>
        </p:nvSpPr>
        <p:spPr>
          <a:xfrm>
            <a:off x="3673805" y="279216"/>
            <a:ext cx="4844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a:ea typeface="Times New Roman"/>
                <a:cs typeface="Times New Roman"/>
                <a:sym typeface="Times New Roman"/>
              </a:rPr>
              <a:t>Work Flow</a:t>
            </a:r>
            <a:endParaRPr/>
          </a:p>
        </p:txBody>
      </p:sp>
      <p:pic>
        <p:nvPicPr>
          <p:cNvPr id="121" name="Google Shape;121;p16"/>
          <p:cNvPicPr preferRelativeResize="0"/>
          <p:nvPr/>
        </p:nvPicPr>
        <p:blipFill>
          <a:blip r:embed="rId5">
            <a:alphaModFix/>
          </a:blip>
          <a:stretch>
            <a:fillRect/>
          </a:stretch>
        </p:blipFill>
        <p:spPr>
          <a:xfrm>
            <a:off x="1982738" y="1433610"/>
            <a:ext cx="8409767" cy="44864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838200" y="829158"/>
            <a:ext cx="10515600" cy="105388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sz="4000" b="1">
                <a:latin typeface="Times New Roman"/>
                <a:ea typeface="Times New Roman"/>
                <a:cs typeface="Times New Roman"/>
                <a:sym typeface="Times New Roman"/>
              </a:rPr>
              <a:t>Dataset details</a:t>
            </a:r>
            <a:r>
              <a:rPr lang="en-US" sz="4000">
                <a:latin typeface="Times New Roman"/>
                <a:ea typeface="Times New Roman"/>
                <a:cs typeface="Times New Roman"/>
                <a:sym typeface="Times New Roman"/>
              </a:rPr>
              <a:t>:</a:t>
            </a:r>
            <a:br>
              <a:rPr lang="en-US"/>
            </a:br>
            <a:endParaRPr/>
          </a:p>
        </p:txBody>
      </p:sp>
      <p:sp>
        <p:nvSpPr>
          <p:cNvPr id="127" name="Google Shape;127;p17"/>
          <p:cNvSpPr txBox="1">
            <a:spLocks noGrp="1"/>
          </p:cNvSpPr>
          <p:nvPr>
            <p:ph type="body" idx="1"/>
          </p:nvPr>
        </p:nvSpPr>
        <p:spPr>
          <a:xfrm>
            <a:off x="838200" y="1580827"/>
            <a:ext cx="10515600" cy="5052448"/>
          </a:xfrm>
          <a:prstGeom prst="rect">
            <a:avLst/>
          </a:prstGeom>
          <a:noFill/>
          <a:ln>
            <a:noFill/>
          </a:ln>
        </p:spPr>
        <p:txBody>
          <a:bodyPr spcFirstLastPara="1" wrap="square" lIns="91425" tIns="45700" rIns="91425" bIns="45700" anchor="t" anchorCtr="0">
            <a:normAutofit fontScale="62500" lnSpcReduction="20000"/>
          </a:bodyPr>
          <a:lstStyle/>
          <a:p>
            <a:pPr marL="0" lvl="0" indent="0" algn="just" rtl="0">
              <a:lnSpc>
                <a:spcPct val="90000"/>
              </a:lnSpc>
              <a:spcBef>
                <a:spcPts val="1000"/>
              </a:spcBef>
              <a:spcAft>
                <a:spcPts val="0"/>
              </a:spcAft>
              <a:buNone/>
            </a:pPr>
            <a:r>
              <a:rPr lang="en-US" sz="3754">
                <a:latin typeface="Times New Roman"/>
                <a:ea typeface="Times New Roman"/>
                <a:cs typeface="Times New Roman"/>
                <a:sym typeface="Times New Roman"/>
              </a:rPr>
              <a:t>The dataset used in this project comes from the UCI Machine Learning Repository. This data was collected in 1978 and each of the 506 entries represents aggregate information about 14 features of home from various suburbs located in Boston.</a:t>
            </a:r>
            <a:endParaRPr sz="3754">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CRIM</a:t>
            </a:r>
            <a:r>
              <a:rPr lang="en-US" sz="2400">
                <a:latin typeface="Times New Roman"/>
                <a:ea typeface="Times New Roman"/>
                <a:cs typeface="Times New Roman"/>
                <a:sym typeface="Times New Roman"/>
              </a:rPr>
              <a:t>: per capita crime rate by town -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ZN</a:t>
            </a:r>
            <a:r>
              <a:rPr lang="en-US" sz="2400">
                <a:latin typeface="Times New Roman"/>
                <a:ea typeface="Times New Roman"/>
                <a:cs typeface="Times New Roman"/>
                <a:sym typeface="Times New Roman"/>
              </a:rPr>
              <a:t>: proportion of residential land zoned for lots over 25,000 sq.ft.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INDUS</a:t>
            </a:r>
            <a:r>
              <a:rPr lang="en-US" sz="2400">
                <a:latin typeface="Times New Roman"/>
                <a:ea typeface="Times New Roman"/>
                <a:cs typeface="Times New Roman"/>
                <a:sym typeface="Times New Roman"/>
              </a:rPr>
              <a:t>: proportion of non-retail business acres per town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CHAS</a:t>
            </a:r>
            <a:r>
              <a:rPr lang="en-US" sz="2400">
                <a:latin typeface="Times New Roman"/>
                <a:ea typeface="Times New Roman"/>
                <a:cs typeface="Times New Roman"/>
                <a:sym typeface="Times New Roman"/>
              </a:rPr>
              <a:t>: Charles River dummy variable (= 1 if tract bounds river; 0 otherwise)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NOX</a:t>
            </a:r>
            <a:r>
              <a:rPr lang="en-US" sz="2400">
                <a:latin typeface="Times New Roman"/>
                <a:ea typeface="Times New Roman"/>
                <a:cs typeface="Times New Roman"/>
                <a:sym typeface="Times New Roman"/>
              </a:rPr>
              <a:t>: nitric oxides concentration (parts per 10 million)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RM</a:t>
            </a:r>
            <a:r>
              <a:rPr lang="en-US" sz="2400">
                <a:latin typeface="Times New Roman"/>
                <a:ea typeface="Times New Roman"/>
                <a:cs typeface="Times New Roman"/>
                <a:sym typeface="Times New Roman"/>
              </a:rPr>
              <a:t>: average number of rooms per dwelling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AGE</a:t>
            </a:r>
            <a:r>
              <a:rPr lang="en-US" sz="2400">
                <a:latin typeface="Times New Roman"/>
                <a:ea typeface="Times New Roman"/>
                <a:cs typeface="Times New Roman"/>
                <a:sym typeface="Times New Roman"/>
              </a:rPr>
              <a:t>: proportion of owner-occupied units built prior to 1940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DIS</a:t>
            </a:r>
            <a:r>
              <a:rPr lang="en-US" sz="2400">
                <a:latin typeface="Times New Roman"/>
                <a:ea typeface="Times New Roman"/>
                <a:cs typeface="Times New Roman"/>
                <a:sym typeface="Times New Roman"/>
              </a:rPr>
              <a:t>: weighted distances to five Boston employment centers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RAD</a:t>
            </a:r>
            <a:r>
              <a:rPr lang="en-US" sz="2400">
                <a:latin typeface="Times New Roman"/>
                <a:ea typeface="Times New Roman"/>
                <a:cs typeface="Times New Roman"/>
                <a:sym typeface="Times New Roman"/>
              </a:rPr>
              <a:t>: index of accessibility to radial highways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TAX</a:t>
            </a:r>
            <a:r>
              <a:rPr lang="en-US" sz="2400">
                <a:latin typeface="Times New Roman"/>
                <a:ea typeface="Times New Roman"/>
                <a:cs typeface="Times New Roman"/>
                <a:sym typeface="Times New Roman"/>
              </a:rPr>
              <a:t>: full-value property-tax rate per $10,000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PTRATIO</a:t>
            </a:r>
            <a:r>
              <a:rPr lang="en-US" sz="2400">
                <a:latin typeface="Times New Roman"/>
                <a:ea typeface="Times New Roman"/>
                <a:cs typeface="Times New Roman"/>
                <a:sym typeface="Times New Roman"/>
              </a:rPr>
              <a:t>: pupil-teacher ratio by town -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B</a:t>
            </a:r>
            <a:r>
              <a:rPr lang="en-US" sz="2400">
                <a:latin typeface="Times New Roman"/>
                <a:ea typeface="Times New Roman"/>
                <a:cs typeface="Times New Roman"/>
                <a:sym typeface="Times New Roman"/>
              </a:rPr>
              <a:t>: 1000(Bk - 0.63)^2 where Bk is the proportion of blacks by town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LSTAT</a:t>
            </a:r>
            <a:r>
              <a:rPr lang="en-US" sz="2400">
                <a:latin typeface="Times New Roman"/>
                <a:ea typeface="Times New Roman"/>
                <a:cs typeface="Times New Roman"/>
                <a:sym typeface="Times New Roman"/>
              </a:rPr>
              <a:t>: % lower status of the population </a:t>
            </a:r>
            <a:endParaRPr sz="2400">
              <a:latin typeface="Times New Roman"/>
              <a:ea typeface="Times New Roman"/>
              <a:cs typeface="Times New Roman"/>
              <a:sym typeface="Times New Roman"/>
            </a:endParaRPr>
          </a:p>
          <a:p>
            <a:pPr marL="2286000" lvl="0" indent="0" algn="l" rtl="0">
              <a:lnSpc>
                <a:spcPct val="90000"/>
              </a:lnSpc>
              <a:spcBef>
                <a:spcPts val="1000"/>
              </a:spcBef>
              <a:spcAft>
                <a:spcPts val="0"/>
              </a:spcAft>
              <a:buNone/>
            </a:pPr>
            <a:r>
              <a:rPr lang="en-US" sz="2400" b="1">
                <a:latin typeface="Times New Roman"/>
                <a:ea typeface="Times New Roman"/>
                <a:cs typeface="Times New Roman"/>
                <a:sym typeface="Times New Roman"/>
              </a:rPr>
              <a:t>Target(price)</a:t>
            </a:r>
            <a:r>
              <a:rPr lang="en-US" sz="2400">
                <a:latin typeface="Times New Roman"/>
                <a:ea typeface="Times New Roman"/>
                <a:cs typeface="Times New Roman"/>
                <a:sym typeface="Times New Roman"/>
              </a:rPr>
              <a:t>: Price of the houses</a:t>
            </a:r>
            <a:endParaRPr sz="2400">
              <a:latin typeface="Times New Roman"/>
              <a:ea typeface="Times New Roman"/>
              <a:cs typeface="Times New Roman"/>
              <a:sym typeface="Times New Roman"/>
            </a:endParaRPr>
          </a:p>
        </p:txBody>
      </p:sp>
      <p:pic>
        <p:nvPicPr>
          <p:cNvPr id="128" name="Google Shape;128;p17"/>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29" name="Google Shape;129;p17"/>
          <p:cNvPicPr preferRelativeResize="0"/>
          <p:nvPr/>
        </p:nvPicPr>
        <p:blipFill rotWithShape="1">
          <a:blip r:embed="rId4">
            <a:alphaModFix/>
          </a:blip>
          <a:srcRect/>
          <a:stretch/>
        </p:blipFill>
        <p:spPr>
          <a:xfrm>
            <a:off x="0" y="5824800"/>
            <a:ext cx="1034280" cy="7617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8"/>
          <p:cNvPicPr preferRelativeResize="0"/>
          <p:nvPr/>
        </p:nvPicPr>
        <p:blipFill>
          <a:blip r:embed="rId3">
            <a:alphaModFix/>
          </a:blip>
          <a:stretch>
            <a:fillRect/>
          </a:stretch>
        </p:blipFill>
        <p:spPr>
          <a:xfrm>
            <a:off x="309913" y="3064325"/>
            <a:ext cx="11572176" cy="1453250"/>
          </a:xfrm>
          <a:prstGeom prst="rect">
            <a:avLst/>
          </a:prstGeom>
          <a:noFill/>
          <a:ln>
            <a:noFill/>
          </a:ln>
        </p:spPr>
      </p:pic>
      <p:sp>
        <p:nvSpPr>
          <p:cNvPr id="135" name="Google Shape;135;p18"/>
          <p:cNvSpPr txBox="1"/>
          <p:nvPr/>
        </p:nvSpPr>
        <p:spPr>
          <a:xfrm>
            <a:off x="4000525" y="1197425"/>
            <a:ext cx="7130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latin typeface="Calibri"/>
                <a:ea typeface="Calibri"/>
                <a:cs typeface="Calibri"/>
                <a:sym typeface="Calibri"/>
              </a:rPr>
              <a:t>Dataset Sample</a:t>
            </a:r>
            <a:endParaRPr sz="3600" b="1">
              <a:latin typeface="Calibri"/>
              <a:ea typeface="Calibri"/>
              <a:cs typeface="Calibri"/>
              <a:sym typeface="Calibri"/>
            </a:endParaRPr>
          </a:p>
        </p:txBody>
      </p:sp>
      <p:pic>
        <p:nvPicPr>
          <p:cNvPr id="136" name="Google Shape;136;p18"/>
          <p:cNvPicPr preferRelativeResize="0"/>
          <p:nvPr/>
        </p:nvPicPr>
        <p:blipFill rotWithShape="1">
          <a:blip r:embed="rId4">
            <a:alphaModFix/>
          </a:blip>
          <a:srcRect/>
          <a:stretch/>
        </p:blipFill>
        <p:spPr>
          <a:xfrm>
            <a:off x="0" y="5824800"/>
            <a:ext cx="1034280" cy="761760"/>
          </a:xfrm>
          <a:prstGeom prst="rect">
            <a:avLst/>
          </a:prstGeom>
          <a:noFill/>
          <a:ln>
            <a:noFill/>
          </a:ln>
        </p:spPr>
      </p:pic>
      <p:pic>
        <p:nvPicPr>
          <p:cNvPr id="137" name="Google Shape;137;p18"/>
          <p:cNvPicPr preferRelativeResize="0"/>
          <p:nvPr/>
        </p:nvPicPr>
        <p:blipFill rotWithShape="1">
          <a:blip r:embed="rId5">
            <a:alphaModFix/>
          </a:blip>
          <a:srcRect/>
          <a:stretch/>
        </p:blipFill>
        <p:spPr>
          <a:xfrm>
            <a:off x="159724" y="101820"/>
            <a:ext cx="823320" cy="1033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838200" y="463981"/>
            <a:ext cx="10515600" cy="1007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Data Pre-Processing</a:t>
            </a:r>
            <a:endParaRPr/>
          </a:p>
        </p:txBody>
      </p:sp>
      <p:pic>
        <p:nvPicPr>
          <p:cNvPr id="143" name="Google Shape;143;p19"/>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44" name="Google Shape;144;p19"/>
          <p:cNvPicPr preferRelativeResize="0"/>
          <p:nvPr/>
        </p:nvPicPr>
        <p:blipFill>
          <a:blip r:embed="rId4">
            <a:alphaModFix/>
          </a:blip>
          <a:stretch>
            <a:fillRect/>
          </a:stretch>
        </p:blipFill>
        <p:spPr>
          <a:xfrm>
            <a:off x="2858875" y="2072807"/>
            <a:ext cx="5648325" cy="2638425"/>
          </a:xfrm>
          <a:prstGeom prst="rect">
            <a:avLst/>
          </a:prstGeom>
          <a:noFill/>
          <a:ln>
            <a:noFill/>
          </a:ln>
        </p:spPr>
      </p:pic>
      <p:pic>
        <p:nvPicPr>
          <p:cNvPr id="145" name="Google Shape;145;p19"/>
          <p:cNvPicPr preferRelativeResize="0"/>
          <p:nvPr/>
        </p:nvPicPr>
        <p:blipFill>
          <a:blip r:embed="rId5">
            <a:alphaModFix/>
          </a:blip>
          <a:stretch>
            <a:fillRect/>
          </a:stretch>
        </p:blipFill>
        <p:spPr>
          <a:xfrm>
            <a:off x="2969100" y="5230995"/>
            <a:ext cx="5715000" cy="1190625"/>
          </a:xfrm>
          <a:prstGeom prst="rect">
            <a:avLst/>
          </a:prstGeom>
          <a:noFill/>
          <a:ln>
            <a:noFill/>
          </a:ln>
        </p:spPr>
      </p:pic>
      <p:pic>
        <p:nvPicPr>
          <p:cNvPr id="146" name="Google Shape;146;p19"/>
          <p:cNvPicPr preferRelativeResize="0"/>
          <p:nvPr/>
        </p:nvPicPr>
        <p:blipFill rotWithShape="1">
          <a:blip r:embed="rId6">
            <a:alphaModFix/>
          </a:blip>
          <a:srcRect/>
          <a:stretch/>
        </p:blipFill>
        <p:spPr>
          <a:xfrm>
            <a:off x="0" y="5824800"/>
            <a:ext cx="1034280" cy="761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2278250" y="365126"/>
            <a:ext cx="9075549" cy="8902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a:br>
            <a:endParaRPr/>
          </a:p>
        </p:txBody>
      </p:sp>
      <p:pic>
        <p:nvPicPr>
          <p:cNvPr id="152" name="Google Shape;152;p20"/>
          <p:cNvPicPr preferRelativeResize="0"/>
          <p:nvPr/>
        </p:nvPicPr>
        <p:blipFill rotWithShape="1">
          <a:blip r:embed="rId3">
            <a:alphaModFix/>
          </a:blip>
          <a:srcRect/>
          <a:stretch/>
        </p:blipFill>
        <p:spPr>
          <a:xfrm>
            <a:off x="105480" y="0"/>
            <a:ext cx="823320" cy="1033560"/>
          </a:xfrm>
          <a:prstGeom prst="rect">
            <a:avLst/>
          </a:prstGeom>
          <a:noFill/>
          <a:ln>
            <a:noFill/>
          </a:ln>
        </p:spPr>
      </p:pic>
      <p:pic>
        <p:nvPicPr>
          <p:cNvPr id="153" name="Google Shape;153;p20"/>
          <p:cNvPicPr preferRelativeResize="0"/>
          <p:nvPr/>
        </p:nvPicPr>
        <p:blipFill>
          <a:blip r:embed="rId4">
            <a:alphaModFix/>
          </a:blip>
          <a:stretch>
            <a:fillRect/>
          </a:stretch>
        </p:blipFill>
        <p:spPr>
          <a:xfrm>
            <a:off x="642250" y="1448589"/>
            <a:ext cx="10639425" cy="923925"/>
          </a:xfrm>
          <a:prstGeom prst="rect">
            <a:avLst/>
          </a:prstGeom>
          <a:noFill/>
          <a:ln>
            <a:noFill/>
          </a:ln>
        </p:spPr>
      </p:pic>
      <p:pic>
        <p:nvPicPr>
          <p:cNvPr id="154" name="Google Shape;154;p20"/>
          <p:cNvPicPr preferRelativeResize="0"/>
          <p:nvPr/>
        </p:nvPicPr>
        <p:blipFill>
          <a:blip r:embed="rId5">
            <a:alphaModFix/>
          </a:blip>
          <a:stretch>
            <a:fillRect/>
          </a:stretch>
        </p:blipFill>
        <p:spPr>
          <a:xfrm>
            <a:off x="710300" y="2565739"/>
            <a:ext cx="6838950" cy="914400"/>
          </a:xfrm>
          <a:prstGeom prst="rect">
            <a:avLst/>
          </a:prstGeom>
          <a:noFill/>
          <a:ln>
            <a:noFill/>
          </a:ln>
        </p:spPr>
      </p:pic>
      <p:pic>
        <p:nvPicPr>
          <p:cNvPr id="155" name="Google Shape;155;p20"/>
          <p:cNvPicPr preferRelativeResize="0"/>
          <p:nvPr/>
        </p:nvPicPr>
        <p:blipFill>
          <a:blip r:embed="rId6">
            <a:alphaModFix/>
          </a:blip>
          <a:stretch>
            <a:fillRect/>
          </a:stretch>
        </p:blipFill>
        <p:spPr>
          <a:xfrm>
            <a:off x="1518550" y="3632539"/>
            <a:ext cx="8886825" cy="2400300"/>
          </a:xfrm>
          <a:prstGeom prst="rect">
            <a:avLst/>
          </a:prstGeom>
          <a:noFill/>
          <a:ln>
            <a:noFill/>
          </a:ln>
        </p:spPr>
      </p:pic>
      <p:pic>
        <p:nvPicPr>
          <p:cNvPr id="156" name="Google Shape;156;p20"/>
          <p:cNvPicPr preferRelativeResize="0"/>
          <p:nvPr/>
        </p:nvPicPr>
        <p:blipFill rotWithShape="1">
          <a:blip r:embed="rId7">
            <a:alphaModFix/>
          </a:blip>
          <a:srcRect/>
          <a:stretch/>
        </p:blipFill>
        <p:spPr>
          <a:xfrm>
            <a:off x="0" y="5824800"/>
            <a:ext cx="1034280" cy="7617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4072025" y="474025"/>
            <a:ext cx="10515600" cy="668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88789"/>
              <a:buFont typeface="Calibri"/>
              <a:buNone/>
            </a:pPr>
            <a:r>
              <a:rPr lang="en-US" sz="4955" b="1"/>
              <a:t>Data Analysis</a:t>
            </a:r>
            <a:br>
              <a:rPr lang="en-US"/>
            </a:br>
            <a:endParaRPr/>
          </a:p>
        </p:txBody>
      </p:sp>
      <p:pic>
        <p:nvPicPr>
          <p:cNvPr id="162" name="Google Shape;162;p21"/>
          <p:cNvPicPr preferRelativeResize="0"/>
          <p:nvPr/>
        </p:nvPicPr>
        <p:blipFill rotWithShape="1">
          <a:blip r:embed="rId3">
            <a:alphaModFix/>
          </a:blip>
          <a:srcRect/>
          <a:stretch/>
        </p:blipFill>
        <p:spPr>
          <a:xfrm>
            <a:off x="105480" y="0"/>
            <a:ext cx="823320" cy="1033560"/>
          </a:xfrm>
          <a:prstGeom prst="rect">
            <a:avLst/>
          </a:prstGeom>
          <a:noFill/>
          <a:ln>
            <a:noFill/>
          </a:ln>
        </p:spPr>
      </p:pic>
      <p:sp>
        <p:nvSpPr>
          <p:cNvPr id="163" name="Google Shape;163;p21"/>
          <p:cNvSpPr txBox="1"/>
          <p:nvPr/>
        </p:nvSpPr>
        <p:spPr>
          <a:xfrm>
            <a:off x="1619250" y="1796125"/>
            <a:ext cx="9171300" cy="1108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latin typeface="Calibri"/>
                <a:ea typeface="Calibri"/>
                <a:cs typeface="Calibri"/>
                <a:sym typeface="Calibri"/>
              </a:rPr>
              <a:t>Data Analysis is the process of inspecting, cleansing, transforming, and modeling data with the goal of discovering useful information by informing conclusions and supporting decision making. </a:t>
            </a:r>
            <a:endParaRPr sz="2000">
              <a:latin typeface="Calibri"/>
              <a:ea typeface="Calibri"/>
              <a:cs typeface="Calibri"/>
              <a:sym typeface="Calibri"/>
            </a:endParaRPr>
          </a:p>
        </p:txBody>
      </p:sp>
      <p:sp>
        <p:nvSpPr>
          <p:cNvPr id="164" name="Google Shape;164;p21"/>
          <p:cNvSpPr txBox="1"/>
          <p:nvPr/>
        </p:nvSpPr>
        <p:spPr>
          <a:xfrm>
            <a:off x="1619250" y="3782800"/>
            <a:ext cx="9171300" cy="217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500" b="1">
                <a:latin typeface="Calibri"/>
                <a:ea typeface="Calibri"/>
                <a:cs typeface="Calibri"/>
                <a:sym typeface="Calibri"/>
              </a:rPr>
              <a:t>EDA (Exploratory data analysis)</a:t>
            </a:r>
            <a:endParaRPr sz="3500" b="1">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EDA is used by data scientists to analyze and investigate data sets and summarize their main characteristics, often employing data visualization methods. </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In order to perform EDA in a simpler way, we can use some in-built tools. </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We are using ‘sweetviz’ to perform EDA.</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18</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RNS INSTITUTE OF TECHNOLOGY</vt:lpstr>
      <vt:lpstr>PowerPoint Presentation</vt:lpstr>
      <vt:lpstr>Mini project</vt:lpstr>
      <vt:lpstr>PowerPoint Presentation</vt:lpstr>
      <vt:lpstr>Dataset details: </vt:lpstr>
      <vt:lpstr>PowerPoint Presentation</vt:lpstr>
      <vt:lpstr>Data Pre-Processing</vt:lpstr>
      <vt:lpstr> </vt:lpstr>
      <vt:lpstr>Data Analysis </vt:lpstr>
      <vt:lpstr>PowerPoint Presentation</vt:lpstr>
      <vt:lpstr>PowerPoint Presentation</vt:lpstr>
      <vt:lpstr>TRAINING DATA AND TESTING DATA</vt:lpstr>
      <vt:lpstr>PowerPoint Presentation</vt:lpstr>
      <vt:lpstr>PowerPoint Presentation</vt:lpstr>
      <vt:lpstr> </vt:lpstr>
      <vt:lpstr> </vt:lpstr>
      <vt:lpstr>Results </vt:lpstr>
      <vt:lpstr>Outcomes of Internship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302</cp:revision>
  <dcterms:modified xsi:type="dcterms:W3CDTF">2022-01-21T12:56:55Z</dcterms:modified>
</cp:coreProperties>
</file>