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handoutMasterIdLst>
    <p:handoutMasterId r:id="rId19"/>
  </p:handoutMasterIdLst>
  <p:sldIdLst>
    <p:sldId id="270" r:id="rId2"/>
    <p:sldId id="271" r:id="rId3"/>
    <p:sldId id="272" r:id="rId4"/>
    <p:sldId id="273" r:id="rId5"/>
    <p:sldId id="290" r:id="rId6"/>
    <p:sldId id="291" r:id="rId7"/>
    <p:sldId id="292" r:id="rId8"/>
    <p:sldId id="288" r:id="rId9"/>
    <p:sldId id="285" r:id="rId10"/>
    <p:sldId id="274" r:id="rId11"/>
    <p:sldId id="289" r:id="rId12"/>
    <p:sldId id="275" r:id="rId13"/>
    <p:sldId id="293" r:id="rId14"/>
    <p:sldId id="282" r:id="rId15"/>
    <p:sldId id="287"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3" d="2"/>
        <a:sy n="3" d="2"/>
      </p:scale>
      <p:origin x="0" y="0"/>
    </p:cViewPr>
  </p:notesTextViewPr>
  <p:notesViewPr>
    <p:cSldViewPr snapToGrid="0">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700FC0-9E7A-4C53-8A3B-3C3C9A736C42}" type="datetimeFigureOut">
              <a:rPr lang="en-US" smtClean="0"/>
              <a:t>12/11/2021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48944F-81ED-4843-A3E6-D41A6908762D}" type="slidenum">
              <a:rPr lang="en-US" smtClean="0"/>
              <a:t>‹#›</a:t>
            </a:fld>
            <a:endParaRPr lang="en-US"/>
          </a:p>
        </p:txBody>
      </p:sp>
    </p:spTree>
    <p:extLst>
      <p:ext uri="{BB962C8B-B14F-4D97-AF65-F5344CB8AC3E}">
        <p14:creationId xmlns:p14="http://schemas.microsoft.com/office/powerpoint/2010/main" val="1450714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122B6-E47E-4A80-A9F3-23FD10D674FE}" type="datetimeFigureOut">
              <a:rPr lang="en-US" smtClean="0"/>
              <a:t>12/11/2021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1C5CE-222C-4659-9A99-B99FC42AF6EC}" type="slidenum">
              <a:rPr lang="en-US" smtClean="0"/>
              <a:t>‹#›</a:t>
            </a:fld>
            <a:endParaRPr lang="en-US"/>
          </a:p>
        </p:txBody>
      </p:sp>
    </p:spTree>
    <p:extLst>
      <p:ext uri="{BB962C8B-B14F-4D97-AF65-F5344CB8AC3E}">
        <p14:creationId xmlns:p14="http://schemas.microsoft.com/office/powerpoint/2010/main" val="22125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1"/>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1"/>
                </a:solidFill>
              </a:defRPr>
            </a:lvl1pPr>
          </a:lstStyle>
          <a:p>
            <a:fld id="{349BF3EA-1A78-4F07-BDC0-C8A1BD461199}" type="datetimeFigureOut">
              <a:rPr lang="en-US" smtClean="0"/>
              <a:pPr/>
              <a:t>12/11/2021</a:t>
            </a:fld>
            <a:endParaRPr lang="en-US"/>
          </a:p>
        </p:txBody>
      </p:sp>
      <p:sp>
        <p:nvSpPr>
          <p:cNvPr id="8" name="Slide Number Placeholder 7"/>
          <p:cNvSpPr>
            <a:spLocks noGrp="1"/>
          </p:cNvSpPr>
          <p:nvPr>
            <p:ph type="sldNum" sz="quarter" idx="11"/>
          </p:nvPr>
        </p:nvSpPr>
        <p:spPr/>
        <p:txBody>
          <a:bodyPr/>
          <a:lstStyle>
            <a:lvl1pPr>
              <a:defRPr>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79482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12/11/2021</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7299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effectLst/>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12/11/2021</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1199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buFont typeface="Arial" pitchFamily="34" charset="0"/>
              <a:buChar char="•"/>
              <a:defRPr>
                <a:solidFill>
                  <a:schemeClr val="tx1"/>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12/11/2021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8106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12/11/2021</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1568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12/11/2021</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3333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12/11/2021</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24459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625"/>
            <a:ext cx="10972800" cy="1600200"/>
          </a:xfrm>
        </p:spPr>
        <p:txBody>
          <a:bodyPr/>
          <a:lstStyle>
            <a:lvl1pPr>
              <a:defRPr>
                <a:effectLst/>
              </a:defRPr>
            </a:lvl1p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12/11/2021</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6798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12/11/2021</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54600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12/11/2021</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78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effectLst/>
              </a:defRPr>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12/11/2021</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5547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2">
        <a:schemeClr val="bg2"/>
      </p:bgRef>
    </p:bg>
    <p:spTree>
      <p:nvGrpSpPr>
        <p:cNvPr id="1" name=""/>
        <p:cNvGrpSpPr/>
        <p:nvPr/>
      </p:nvGrpSpPr>
      <p:grpSpPr>
        <a:xfrm>
          <a:off x="0" y="0"/>
          <a:ext cx="0" cy="0"/>
          <a:chOff x="0" y="0"/>
          <a:chExt cx="0" cy="0"/>
        </a:xfrm>
      </p:grpSpPr>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tx1">
                  <a:lumMod val="65000"/>
                  <a:lumOff val="35000"/>
                </a:schemeClr>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65000"/>
                  <a:lumOff val="35000"/>
                </a:schemeClr>
              </a:solidFill>
            </a:endParaRPr>
          </a:p>
        </p:txBody>
      </p:sp>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solidFill>
                <a:latin typeface="Century Gothic" pitchFamily="34" charset="0"/>
              </a:defRPr>
            </a:lvl1pPr>
          </a:lstStyle>
          <a:p>
            <a:fld id="{349BF3EA-1A78-4F07-BDC0-C8A1BD461199}" type="datetimeFigureOut">
              <a:rPr lang="en-US" smtClean="0"/>
              <a:pPr/>
              <a:t>12/11/2021</a:t>
            </a:fld>
            <a:endParaRPr lang="en-US" dirty="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solidFill>
                <a:latin typeface="Century Gothic" pitchFamily="34" charset="0"/>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0122519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ts val="4800"/>
        </a:lnSpc>
        <a:spcBef>
          <a:spcPct val="0"/>
        </a:spcBef>
        <a:buNone/>
        <a:defRPr sz="4800" kern="1200">
          <a:solidFill>
            <a:schemeClr val="tx2"/>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ciencedirect.com/science/article/pii/S235286481630027X" TargetMode="External"/><Relationship Id="rId2" Type="http://schemas.openxmlformats.org/officeDocument/2006/relationships/hyperlink" Target="https://monkeylearn.com/blog/sentiment-analysis-of-twitter/" TargetMode="External"/><Relationship Id="rId1" Type="http://schemas.openxmlformats.org/officeDocument/2006/relationships/slideLayout" Target="../slideLayouts/slideLayout7.xml"/><Relationship Id="rId4" Type="http://schemas.openxmlformats.org/officeDocument/2006/relationships/hyperlink" Target="https://ieeexplore.ieee.org/abstract/document/740372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3731338"/>
          </a:xfrm>
        </p:spPr>
        <p:txBody>
          <a:bodyPr/>
          <a:lstStyle/>
          <a:p>
            <a:r>
              <a:rPr lang="en-IN" dirty="0"/>
              <a:t>Twitter Sentiment </a:t>
            </a:r>
            <a:r>
              <a:rPr lang="en-IN" dirty="0" smtClean="0"/>
              <a:t>Analysis</a:t>
            </a:r>
            <a:endParaRPr lang="en-US" dirty="0"/>
          </a:p>
        </p:txBody>
      </p:sp>
      <p:sp>
        <p:nvSpPr>
          <p:cNvPr id="3" name="Content Placeholder 2"/>
          <p:cNvSpPr>
            <a:spLocks noGrp="1"/>
          </p:cNvSpPr>
          <p:nvPr>
            <p:ph type="subTitle" idx="1"/>
          </p:nvPr>
        </p:nvSpPr>
        <p:spPr>
          <a:xfrm>
            <a:off x="2743200" y="4561609"/>
            <a:ext cx="8534400" cy="1610591"/>
          </a:xfrm>
        </p:spPr>
        <p:txBody>
          <a:bodyPr>
            <a:normAutofit fontScale="92500" lnSpcReduction="10000"/>
          </a:bodyPr>
          <a:lstStyle/>
          <a:p>
            <a:r>
              <a:rPr lang="en-US" dirty="0" smtClean="0">
                <a:effectLst>
                  <a:outerShdw blurRad="38100" dist="38100" dir="2700000" algn="tl">
                    <a:srgbClr val="000000">
                      <a:alpha val="43137"/>
                    </a:srgbClr>
                  </a:outerShdw>
                </a:effectLst>
              </a:rPr>
              <a:t>18K41A0562</a:t>
            </a:r>
          </a:p>
          <a:p>
            <a:r>
              <a:rPr lang="en-US" dirty="0" smtClean="0">
                <a:effectLst>
                  <a:outerShdw blurRad="38100" dist="38100" dir="2700000" algn="tl">
                    <a:srgbClr val="000000">
                      <a:alpha val="43137"/>
                    </a:srgbClr>
                  </a:outerShdw>
                </a:effectLst>
              </a:rPr>
              <a:t>18K41A0564</a:t>
            </a:r>
          </a:p>
          <a:p>
            <a:r>
              <a:rPr lang="en-US" dirty="0" smtClean="0">
                <a:effectLst>
                  <a:outerShdw blurRad="38100" dist="38100" dir="2700000" algn="tl">
                    <a:srgbClr val="000000">
                      <a:alpha val="43137"/>
                    </a:srgbClr>
                  </a:outerShdw>
                </a:effectLst>
              </a:rPr>
              <a:t>18K41A0574</a:t>
            </a:r>
          </a:p>
          <a:p>
            <a:r>
              <a:rPr lang="en-US" dirty="0" smtClean="0">
                <a:effectLst>
                  <a:outerShdw blurRad="38100" dist="38100" dir="2700000" algn="tl">
                    <a:srgbClr val="000000">
                      <a:alpha val="43137"/>
                    </a:srgbClr>
                  </a:outerShdw>
                </a:effectLst>
              </a:rPr>
              <a:t>18K41A0599</a:t>
            </a:r>
          </a:p>
        </p:txBody>
      </p:sp>
      <p:sp>
        <p:nvSpPr>
          <p:cNvPr id="4" name="TextBox 3"/>
          <p:cNvSpPr txBox="1"/>
          <p:nvPr/>
        </p:nvSpPr>
        <p:spPr>
          <a:xfrm>
            <a:off x="124691" y="145473"/>
            <a:ext cx="3086100" cy="830997"/>
          </a:xfrm>
          <a:prstGeom prst="rect">
            <a:avLst/>
          </a:prstGeom>
          <a:noFill/>
        </p:spPr>
        <p:txBody>
          <a:bodyPr wrap="square" rtlCol="0">
            <a:spAutoFit/>
          </a:bodyPr>
          <a:lstStyle/>
          <a:p>
            <a:r>
              <a:rPr lang="en-IN" sz="2400" dirty="0" smtClean="0">
                <a:solidFill>
                  <a:schemeClr val="accent5">
                    <a:lumMod val="50000"/>
                  </a:schemeClr>
                </a:solidFill>
                <a:latin typeface="+mj-lt"/>
              </a:rPr>
              <a:t>NLP Project</a:t>
            </a:r>
          </a:p>
          <a:p>
            <a:r>
              <a:rPr lang="en-US" sz="2400" dirty="0" smtClean="0">
                <a:solidFill>
                  <a:schemeClr val="accent5">
                    <a:lumMod val="50000"/>
                  </a:schemeClr>
                </a:solidFill>
                <a:latin typeface="+mj-lt"/>
              </a:rPr>
              <a:t>FINAL REVIEW</a:t>
            </a:r>
            <a:endParaRPr lang="en-IN" sz="2400" dirty="0">
              <a:solidFill>
                <a:schemeClr val="accent5">
                  <a:lumMod val="50000"/>
                </a:schemeClr>
              </a:solidFill>
              <a:latin typeface="+mj-lt"/>
            </a:endParaRPr>
          </a:p>
        </p:txBody>
      </p:sp>
      <p:sp>
        <p:nvSpPr>
          <p:cNvPr id="5" name="TextBox 4"/>
          <p:cNvSpPr txBox="1"/>
          <p:nvPr/>
        </p:nvSpPr>
        <p:spPr>
          <a:xfrm>
            <a:off x="4194464" y="5025737"/>
            <a:ext cx="1901536" cy="461665"/>
          </a:xfrm>
          <a:prstGeom prst="rect">
            <a:avLst/>
          </a:prstGeom>
          <a:noFill/>
        </p:spPr>
        <p:txBody>
          <a:bodyPr wrap="square" rtlCol="0">
            <a:spAutoFit/>
          </a:bodyPr>
          <a:lstStyle/>
          <a:p>
            <a:r>
              <a:rPr lang="en-US" sz="2400" dirty="0">
                <a:solidFill>
                  <a:srgbClr val="C00000"/>
                </a:solidFill>
                <a:effectLst>
                  <a:outerShdw blurRad="38100" dist="38100" dir="2700000" algn="tl">
                    <a:srgbClr val="000000">
                      <a:alpha val="43137"/>
                    </a:srgbClr>
                  </a:outerShdw>
                </a:effectLst>
              </a:rPr>
              <a:t>By Team : </a:t>
            </a:r>
            <a:r>
              <a:rPr lang="en-US" sz="2400" dirty="0" smtClean="0">
                <a:solidFill>
                  <a:srgbClr val="C00000"/>
                </a:solidFill>
                <a:effectLst>
                  <a:outerShdw blurRad="38100" dist="38100" dir="2700000" algn="tl">
                    <a:srgbClr val="000000">
                      <a:alpha val="43137"/>
                    </a:srgbClr>
                  </a:outerShdw>
                </a:effectLst>
              </a:rPr>
              <a:t>19</a:t>
            </a:r>
            <a:endParaRPr lang="en-US" sz="2400"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9635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5" name="TextBox 4"/>
          <p:cNvSpPr txBox="1"/>
          <p:nvPr/>
        </p:nvSpPr>
        <p:spPr>
          <a:xfrm>
            <a:off x="800100" y="1901536"/>
            <a:ext cx="10536382" cy="2308324"/>
          </a:xfrm>
          <a:prstGeom prst="rect">
            <a:avLst/>
          </a:prstGeom>
          <a:noFill/>
        </p:spPr>
        <p:txBody>
          <a:bodyPr wrap="square" rtlCol="0">
            <a:spAutoFit/>
          </a:bodyPr>
          <a:lstStyle/>
          <a:p>
            <a:r>
              <a:rPr lang="en-US" dirty="0" smtClean="0"/>
              <a:t>	Data availability Another difference is the magnitude of data available. With the Twitter API, it is very easy to collect millions of tweets for training. </a:t>
            </a:r>
          </a:p>
          <a:p>
            <a:endParaRPr lang="en-US" dirty="0" smtClean="0"/>
          </a:p>
          <a:p>
            <a:r>
              <a:rPr lang="en-US" dirty="0" smtClean="0"/>
              <a:t>Language </a:t>
            </a:r>
            <a:r>
              <a:rPr lang="en-US" dirty="0"/>
              <a:t>model Twitter users post messages from </a:t>
            </a:r>
            <a:r>
              <a:rPr lang="en-US" dirty="0" smtClean="0"/>
              <a:t>many different </a:t>
            </a:r>
            <a:r>
              <a:rPr lang="en-US" dirty="0"/>
              <a:t>media, including their cell phones. The </a:t>
            </a:r>
            <a:r>
              <a:rPr lang="en-US" dirty="0" smtClean="0"/>
              <a:t>frequency of </a:t>
            </a:r>
            <a:r>
              <a:rPr lang="en-US" dirty="0"/>
              <a:t>misspellings and slang in tweets is much higher than </a:t>
            </a:r>
            <a:r>
              <a:rPr lang="en-US" dirty="0" smtClean="0"/>
              <a:t>in </a:t>
            </a:r>
            <a:r>
              <a:rPr lang="en-IN" dirty="0" smtClean="0"/>
              <a:t>other domains. </a:t>
            </a:r>
          </a:p>
          <a:p>
            <a:endParaRPr lang="en-IN" dirty="0" smtClean="0"/>
          </a:p>
          <a:p>
            <a:r>
              <a:rPr lang="en-US" dirty="0" smtClean="0"/>
              <a:t>Domain </a:t>
            </a:r>
            <a:r>
              <a:rPr lang="en-US" dirty="0"/>
              <a:t>Twitter users post short messages about a </a:t>
            </a:r>
            <a:r>
              <a:rPr lang="en-US" dirty="0" smtClean="0"/>
              <a:t>variety of topics. This differs </a:t>
            </a:r>
            <a:r>
              <a:rPr lang="en-US" dirty="0"/>
              <a:t>from a large percentage of past </a:t>
            </a:r>
            <a:r>
              <a:rPr lang="en-US" dirty="0" smtClean="0"/>
              <a:t>research, which </a:t>
            </a:r>
            <a:r>
              <a:rPr lang="en-US" dirty="0"/>
              <a:t>focused on </a:t>
            </a:r>
            <a:r>
              <a:rPr lang="en-US" dirty="0" smtClean="0"/>
              <a:t>specific </a:t>
            </a:r>
            <a:r>
              <a:rPr lang="en-US" dirty="0"/>
              <a:t>domains such as movie reviews.</a:t>
            </a:r>
            <a:endParaRPr lang="en-IN" dirty="0"/>
          </a:p>
        </p:txBody>
      </p:sp>
    </p:spTree>
    <p:extLst>
      <p:ext uri="{BB962C8B-B14F-4D97-AF65-F5344CB8AC3E}">
        <p14:creationId xmlns:p14="http://schemas.microsoft.com/office/powerpoint/2010/main" val="249300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4486" y="1164771"/>
            <a:ext cx="9818914" cy="5277666"/>
          </a:xfrm>
          <a:prstGeom prst="rect">
            <a:avLst/>
          </a:prstGeom>
        </p:spPr>
      </p:pic>
      <p:pic>
        <p:nvPicPr>
          <p:cNvPr id="2" name="Picture 1"/>
          <p:cNvPicPr>
            <a:picLocks noChangeAspect="1"/>
          </p:cNvPicPr>
          <p:nvPr/>
        </p:nvPicPr>
        <p:blipFill>
          <a:blip r:embed="rId3"/>
          <a:stretch>
            <a:fillRect/>
          </a:stretch>
        </p:blipFill>
        <p:spPr>
          <a:xfrm>
            <a:off x="436109" y="230640"/>
            <a:ext cx="1571148" cy="1064759"/>
          </a:xfrm>
          <a:prstGeom prst="rect">
            <a:avLst/>
          </a:prstGeom>
        </p:spPr>
      </p:pic>
    </p:spTree>
    <p:extLst>
      <p:ext uri="{BB962C8B-B14F-4D97-AF65-F5344CB8AC3E}">
        <p14:creationId xmlns:p14="http://schemas.microsoft.com/office/powerpoint/2010/main" val="354677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371600"/>
          </a:xfrm>
        </p:spPr>
        <p:txBody>
          <a:bodyPr/>
          <a:lstStyle/>
          <a:p>
            <a:r>
              <a:rPr lang="en-IN" dirty="0" smtClean="0"/>
              <a:t>RESULTS</a:t>
            </a:r>
            <a:endParaRPr lang="en-US" dirty="0"/>
          </a:p>
        </p:txBody>
      </p:sp>
      <p:pic>
        <p:nvPicPr>
          <p:cNvPr id="4" name="Picture 3"/>
          <p:cNvPicPr/>
          <p:nvPr/>
        </p:nvPicPr>
        <p:blipFill>
          <a:blip r:embed="rId2"/>
          <a:stretch>
            <a:fillRect/>
          </a:stretch>
        </p:blipFill>
        <p:spPr>
          <a:xfrm>
            <a:off x="800781" y="1625305"/>
            <a:ext cx="5038725" cy="1400175"/>
          </a:xfrm>
          <a:prstGeom prst="rect">
            <a:avLst/>
          </a:prstGeom>
        </p:spPr>
      </p:pic>
      <p:pic>
        <p:nvPicPr>
          <p:cNvPr id="6" name="Picture 5"/>
          <p:cNvPicPr/>
          <p:nvPr/>
        </p:nvPicPr>
        <p:blipFill>
          <a:blip r:embed="rId3"/>
          <a:stretch>
            <a:fillRect/>
          </a:stretch>
        </p:blipFill>
        <p:spPr>
          <a:xfrm>
            <a:off x="5214257" y="3279185"/>
            <a:ext cx="5943600" cy="2520315"/>
          </a:xfrm>
          <a:prstGeom prst="rect">
            <a:avLst/>
          </a:prstGeom>
        </p:spPr>
      </p:pic>
    </p:spTree>
    <p:extLst>
      <p:ext uri="{BB962C8B-B14F-4D97-AF65-F5344CB8AC3E}">
        <p14:creationId xmlns:p14="http://schemas.microsoft.com/office/powerpoint/2010/main" val="362956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80975" y="420460"/>
            <a:ext cx="5353050" cy="1181100"/>
          </a:xfrm>
          <a:prstGeom prst="rect">
            <a:avLst/>
          </a:prstGeom>
        </p:spPr>
      </p:pic>
      <p:pic>
        <p:nvPicPr>
          <p:cNvPr id="3" name="Picture 2"/>
          <p:cNvPicPr/>
          <p:nvPr/>
        </p:nvPicPr>
        <p:blipFill>
          <a:blip r:embed="rId3"/>
          <a:stretch>
            <a:fillRect/>
          </a:stretch>
        </p:blipFill>
        <p:spPr>
          <a:xfrm>
            <a:off x="180975" y="1802947"/>
            <a:ext cx="5734050" cy="4057650"/>
          </a:xfrm>
          <a:prstGeom prst="rect">
            <a:avLst/>
          </a:prstGeom>
        </p:spPr>
      </p:pic>
      <p:pic>
        <p:nvPicPr>
          <p:cNvPr id="4" name="Picture 3"/>
          <p:cNvPicPr/>
          <p:nvPr/>
        </p:nvPicPr>
        <p:blipFill>
          <a:blip r:embed="rId4"/>
          <a:stretch>
            <a:fillRect/>
          </a:stretch>
        </p:blipFill>
        <p:spPr>
          <a:xfrm>
            <a:off x="7333569" y="410935"/>
            <a:ext cx="4676775" cy="1190625"/>
          </a:xfrm>
          <a:prstGeom prst="rect">
            <a:avLst/>
          </a:prstGeom>
        </p:spPr>
      </p:pic>
      <p:pic>
        <p:nvPicPr>
          <p:cNvPr id="5" name="Picture 4"/>
          <p:cNvPicPr/>
          <p:nvPr/>
        </p:nvPicPr>
        <p:blipFill>
          <a:blip r:embed="rId5"/>
          <a:stretch>
            <a:fillRect/>
          </a:stretch>
        </p:blipFill>
        <p:spPr>
          <a:xfrm>
            <a:off x="6190569" y="1802947"/>
            <a:ext cx="5819775" cy="4048125"/>
          </a:xfrm>
          <a:prstGeom prst="rect">
            <a:avLst/>
          </a:prstGeom>
        </p:spPr>
      </p:pic>
    </p:spTree>
    <p:extLst>
      <p:ext uri="{BB962C8B-B14F-4D97-AF65-F5344CB8AC3E}">
        <p14:creationId xmlns:p14="http://schemas.microsoft.com/office/powerpoint/2010/main" val="75787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CONCLUSIONS</a:t>
            </a:r>
            <a:endParaRPr lang="en-US" dirty="0"/>
          </a:p>
        </p:txBody>
      </p:sp>
      <p:sp>
        <p:nvSpPr>
          <p:cNvPr id="4" name="TextBox 3"/>
          <p:cNvSpPr txBox="1"/>
          <p:nvPr/>
        </p:nvSpPr>
        <p:spPr>
          <a:xfrm>
            <a:off x="810491" y="2150918"/>
            <a:ext cx="10474036" cy="1569660"/>
          </a:xfrm>
          <a:prstGeom prst="rect">
            <a:avLst/>
          </a:prstGeom>
          <a:noFill/>
        </p:spPr>
        <p:txBody>
          <a:bodyPr wrap="square" rtlCol="0">
            <a:spAutoFit/>
          </a:bodyPr>
          <a:lstStyle/>
          <a:p>
            <a:r>
              <a:rPr lang="en-US" sz="2200" dirty="0"/>
              <a:t>	</a:t>
            </a:r>
            <a:r>
              <a:rPr lang="en-US" sz="2400" dirty="0"/>
              <a:t>Sentiment analysis helps you monitor your customers emotions on Twitter and understand how they feel. It adds an extra layer to the traditional metrics used to analyze the performance of brands on social media, and provides businesses with powerful opportunities.</a:t>
            </a:r>
            <a:endParaRPr lang="en-IN" sz="2200" dirty="0"/>
          </a:p>
        </p:txBody>
      </p:sp>
    </p:spTree>
    <p:extLst>
      <p:ext uri="{BB962C8B-B14F-4D97-AF65-F5344CB8AC3E}">
        <p14:creationId xmlns:p14="http://schemas.microsoft.com/office/powerpoint/2010/main" val="2876187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5673" y="1579418"/>
            <a:ext cx="8177645" cy="1754326"/>
          </a:xfrm>
          <a:prstGeom prst="rect">
            <a:avLst/>
          </a:prstGeom>
          <a:noFill/>
        </p:spPr>
        <p:txBody>
          <a:bodyPr wrap="square" rtlCol="0">
            <a:spAutoFit/>
          </a:bodyPr>
          <a:lstStyle/>
          <a:p>
            <a:r>
              <a:rPr lang="en-US" b="1" dirty="0" smtClean="0"/>
              <a:t>References:</a:t>
            </a:r>
          </a:p>
          <a:p>
            <a:endParaRPr lang="en-US" b="1" dirty="0"/>
          </a:p>
          <a:p>
            <a:pPr marL="285750" indent="-285750">
              <a:buFont typeface="Arial" panose="020B0604020202020204" pitchFamily="34" charset="0"/>
              <a:buChar char="•"/>
            </a:pPr>
            <a:r>
              <a:rPr lang="en-US" dirty="0">
                <a:hlinkClick r:id="rId2"/>
              </a:rPr>
              <a:t>https://monkeylearn.com/blog/sentiment-analysis-of-twitter</a:t>
            </a:r>
            <a:r>
              <a:rPr lang="en-US" dirty="0" smtClean="0">
                <a:hlinkClick r:id="rId2"/>
              </a:rPr>
              <a:t>/</a:t>
            </a:r>
            <a:endParaRPr lang="en-US" dirty="0" smtClean="0"/>
          </a:p>
          <a:p>
            <a:pPr marL="285750" indent="-285750">
              <a:buFont typeface="Arial" panose="020B0604020202020204" pitchFamily="34" charset="0"/>
              <a:buChar char="•"/>
            </a:pPr>
            <a:r>
              <a:rPr lang="en-US" dirty="0">
                <a:hlinkClick r:id="rId3"/>
              </a:rPr>
              <a:t>https://</a:t>
            </a:r>
            <a:r>
              <a:rPr lang="en-US" dirty="0" smtClean="0">
                <a:hlinkClick r:id="rId3"/>
              </a:rPr>
              <a:t>www.sciencedirect.com/science/article/pii/S235286481630027X</a:t>
            </a:r>
            <a:endParaRPr lang="en-US" dirty="0" smtClean="0"/>
          </a:p>
          <a:p>
            <a:pPr marL="285750" indent="-285750">
              <a:buFont typeface="Arial" panose="020B0604020202020204" pitchFamily="34" charset="0"/>
              <a:buChar char="•"/>
            </a:pPr>
            <a:r>
              <a:rPr lang="en-US" dirty="0">
                <a:hlinkClick r:id="rId4"/>
              </a:rPr>
              <a:t>https://</a:t>
            </a:r>
            <a:r>
              <a:rPr lang="en-US" dirty="0" smtClean="0">
                <a:hlinkClick r:id="rId4"/>
              </a:rPr>
              <a:t>ieeexplore.ieee.org/abstract/document/7403723</a:t>
            </a:r>
            <a:endParaRPr lang="en-US" dirty="0" smtClean="0"/>
          </a:p>
          <a:p>
            <a:pPr marL="285750" indent="-285750">
              <a:buFont typeface="Arial" panose="020B0604020202020204" pitchFamily="34" charset="0"/>
              <a:buChar char="•"/>
            </a:pPr>
            <a:r>
              <a:rPr lang="en-US" dirty="0" smtClean="0"/>
              <a:t>Twitter_Sentiment_Classification_using_D.pdf</a:t>
            </a:r>
            <a:endParaRPr lang="en-US" dirty="0"/>
          </a:p>
        </p:txBody>
      </p:sp>
    </p:spTree>
    <p:extLst>
      <p:ext uri="{BB962C8B-B14F-4D97-AF65-F5344CB8AC3E}">
        <p14:creationId xmlns:p14="http://schemas.microsoft.com/office/powerpoint/2010/main" val="209534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773" y="2378752"/>
            <a:ext cx="10972800" cy="1600200"/>
          </a:xfrm>
        </p:spPr>
        <p:txBody>
          <a:bodyPr/>
          <a:lstStyle/>
          <a:p>
            <a:r>
              <a:rPr lang="en-US" dirty="0" smtClean="0"/>
              <a:t>…THANK YOU…</a:t>
            </a:r>
            <a:endParaRPr lang="en-IN" dirty="0"/>
          </a:p>
        </p:txBody>
      </p:sp>
    </p:spTree>
    <p:extLst>
      <p:ext uri="{BB962C8B-B14F-4D97-AF65-F5344CB8AC3E}">
        <p14:creationId xmlns:p14="http://schemas.microsoft.com/office/powerpoint/2010/main" val="9106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endParaRPr lang="en-US" dirty="0"/>
          </a:p>
        </p:txBody>
      </p:sp>
      <p:sp>
        <p:nvSpPr>
          <p:cNvPr id="4" name="TextBox 3"/>
          <p:cNvSpPr txBox="1"/>
          <p:nvPr/>
        </p:nvSpPr>
        <p:spPr>
          <a:xfrm>
            <a:off x="810491" y="1859973"/>
            <a:ext cx="10515600" cy="3354765"/>
          </a:xfrm>
          <a:prstGeom prst="rect">
            <a:avLst/>
          </a:prstGeom>
          <a:noFill/>
        </p:spPr>
        <p:txBody>
          <a:bodyPr wrap="square" rtlCol="0">
            <a:spAutoFit/>
          </a:bodyPr>
          <a:lstStyle/>
          <a:p>
            <a:r>
              <a:rPr lang="en-US" sz="2200" dirty="0" smtClean="0"/>
              <a:t>	</a:t>
            </a:r>
            <a:r>
              <a:rPr lang="en-US" sz="2400" dirty="0"/>
              <a:t>Social media have received more attention nowadays. </a:t>
            </a:r>
            <a:r>
              <a:rPr lang="en-US" sz="2400" dirty="0" smtClean="0"/>
              <a:t>Public </a:t>
            </a:r>
            <a:r>
              <a:rPr lang="en-US" sz="2400" dirty="0"/>
              <a:t>and private opinion about a </a:t>
            </a:r>
            <a:r>
              <a:rPr lang="en-US" sz="2400" dirty="0" smtClean="0"/>
              <a:t>wide </a:t>
            </a:r>
            <a:r>
              <a:rPr lang="en-US" sz="2400" dirty="0"/>
              <a:t>variety of subjects are </a:t>
            </a:r>
            <a:r>
              <a:rPr lang="en-US" sz="2400" dirty="0" smtClean="0"/>
              <a:t>expressed </a:t>
            </a:r>
            <a:r>
              <a:rPr lang="en-US" sz="2400" dirty="0"/>
              <a:t>and spread continually via numerous social media. </a:t>
            </a:r>
            <a:r>
              <a:rPr lang="en-US" sz="2400" dirty="0" smtClean="0"/>
              <a:t>Twitter </a:t>
            </a:r>
            <a:r>
              <a:rPr lang="en-US" sz="2400" dirty="0"/>
              <a:t>is one of the social media that is gaining popularity. </a:t>
            </a:r>
            <a:r>
              <a:rPr lang="en-US" sz="2400" dirty="0" smtClean="0"/>
              <a:t>Twitter </a:t>
            </a:r>
            <a:r>
              <a:rPr lang="en-US" sz="2400" dirty="0"/>
              <a:t>offers organizations a fast and effective way to analyze </a:t>
            </a:r>
            <a:r>
              <a:rPr lang="en-US" sz="2400" dirty="0" smtClean="0"/>
              <a:t>customers</a:t>
            </a:r>
            <a:r>
              <a:rPr lang="en-US" sz="2400" dirty="0"/>
              <a:t>’ perspectives toward the critical to success in the </a:t>
            </a:r>
          </a:p>
          <a:p>
            <a:r>
              <a:rPr lang="en-US" sz="2400" dirty="0"/>
              <a:t>market place. Developing a program for sentiment analysis is an </a:t>
            </a:r>
            <a:r>
              <a:rPr lang="en-US" sz="2400" dirty="0" smtClean="0"/>
              <a:t>approach </a:t>
            </a:r>
            <a:r>
              <a:rPr lang="en-US" sz="2400" dirty="0"/>
              <a:t>to be used to computationally </a:t>
            </a:r>
            <a:r>
              <a:rPr lang="en-US" sz="2400" dirty="0" smtClean="0"/>
              <a:t>measure </a:t>
            </a:r>
            <a:r>
              <a:rPr lang="en-US" sz="2400" dirty="0"/>
              <a:t>customers’ perceptions.</a:t>
            </a:r>
          </a:p>
          <a:p>
            <a:r>
              <a:rPr lang="en-US" sz="2200" dirty="0" smtClean="0"/>
              <a:t> </a:t>
            </a:r>
          </a:p>
          <a:p>
            <a:endParaRPr lang="en-US" sz="2200" dirty="0"/>
          </a:p>
        </p:txBody>
      </p:sp>
    </p:spTree>
    <p:extLst>
      <p:ext uri="{BB962C8B-B14F-4D97-AF65-F5344CB8AC3E}">
        <p14:creationId xmlns:p14="http://schemas.microsoft.com/office/powerpoint/2010/main" val="341052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US" dirty="0"/>
          </a:p>
        </p:txBody>
      </p:sp>
      <p:sp>
        <p:nvSpPr>
          <p:cNvPr id="5" name="TextBox 4"/>
          <p:cNvSpPr txBox="1"/>
          <p:nvPr/>
        </p:nvSpPr>
        <p:spPr>
          <a:xfrm>
            <a:off x="838200" y="2265218"/>
            <a:ext cx="10515600" cy="3477875"/>
          </a:xfrm>
          <a:prstGeom prst="rect">
            <a:avLst/>
          </a:prstGeom>
          <a:noFill/>
        </p:spPr>
        <p:txBody>
          <a:bodyPr wrap="square" rtlCol="0">
            <a:spAutoFit/>
          </a:bodyPr>
          <a:lstStyle/>
          <a:p>
            <a:r>
              <a:rPr lang="en-US" sz="2200" dirty="0" smtClean="0"/>
              <a:t>	</a:t>
            </a:r>
            <a:r>
              <a:rPr lang="en-US" sz="2200" dirty="0"/>
              <a:t>Twitter is a popular microblogging service where users </a:t>
            </a:r>
            <a:r>
              <a:rPr lang="en-US" sz="2200" dirty="0" smtClean="0"/>
              <a:t>create </a:t>
            </a:r>
            <a:r>
              <a:rPr lang="en-US" sz="2200" dirty="0"/>
              <a:t>status </a:t>
            </a:r>
            <a:r>
              <a:rPr lang="en-US" sz="2200" dirty="0" smtClean="0"/>
              <a:t>messages </a:t>
            </a:r>
            <a:r>
              <a:rPr lang="en-US" sz="2200" dirty="0"/>
              <a:t>(</a:t>
            </a:r>
            <a:r>
              <a:rPr lang="en-US" sz="2200" dirty="0" smtClean="0"/>
              <a:t>called “tweets”). </a:t>
            </a:r>
            <a:r>
              <a:rPr lang="en-US" sz="2200" dirty="0"/>
              <a:t>These tweets </a:t>
            </a:r>
            <a:r>
              <a:rPr lang="en-US" sz="2200" dirty="0" smtClean="0"/>
              <a:t>sometimes </a:t>
            </a:r>
            <a:r>
              <a:rPr lang="en-US" sz="2200" dirty="0"/>
              <a:t>express opinions about </a:t>
            </a:r>
            <a:r>
              <a:rPr lang="en-US" sz="2200" dirty="0" smtClean="0"/>
              <a:t>different </a:t>
            </a:r>
            <a:r>
              <a:rPr lang="en-US" sz="2200" dirty="0"/>
              <a:t>topics. We </a:t>
            </a:r>
            <a:r>
              <a:rPr lang="en-US" sz="2200" dirty="0" smtClean="0"/>
              <a:t>propose a </a:t>
            </a:r>
            <a:r>
              <a:rPr lang="en-US" sz="2200" dirty="0"/>
              <a:t>method to automatically extract sentiment (positive </a:t>
            </a:r>
            <a:r>
              <a:rPr lang="en-US" sz="2200" dirty="0" smtClean="0"/>
              <a:t>or negative</a:t>
            </a:r>
            <a:r>
              <a:rPr lang="en-US" sz="2200" dirty="0"/>
              <a:t>) from a tweet. This is very useful because it </a:t>
            </a:r>
            <a:r>
              <a:rPr lang="en-US" sz="2200" dirty="0" smtClean="0"/>
              <a:t>allows feedback to be aggregated without manual intervention.</a:t>
            </a:r>
          </a:p>
          <a:p>
            <a:endParaRPr lang="en-US" sz="2200" dirty="0"/>
          </a:p>
          <a:p>
            <a:r>
              <a:rPr lang="en-US" sz="2200" dirty="0" smtClean="0"/>
              <a:t>	</a:t>
            </a:r>
            <a:r>
              <a:rPr lang="en-US" sz="2200" dirty="0"/>
              <a:t>Consumers can use sentiment analysis to research </a:t>
            </a:r>
            <a:r>
              <a:rPr lang="en-US" sz="2200" dirty="0" smtClean="0"/>
              <a:t>products or </a:t>
            </a:r>
            <a:r>
              <a:rPr lang="en-US" sz="2200" dirty="0"/>
              <a:t>services before making a purchase. Marketers can use </a:t>
            </a:r>
            <a:r>
              <a:rPr lang="en-US" sz="2200" dirty="0" smtClean="0"/>
              <a:t>this to </a:t>
            </a:r>
            <a:r>
              <a:rPr lang="en-US" sz="2200" dirty="0"/>
              <a:t>research public opinion of their company and </a:t>
            </a:r>
            <a:r>
              <a:rPr lang="en-US" sz="2200" dirty="0" smtClean="0"/>
              <a:t>products, or </a:t>
            </a:r>
            <a:r>
              <a:rPr lang="en-US" sz="2200" dirty="0"/>
              <a:t>to analyze customer satisfaction. Organizations can </a:t>
            </a:r>
            <a:r>
              <a:rPr lang="en-US" sz="2200" dirty="0" smtClean="0"/>
              <a:t>also use </a:t>
            </a:r>
            <a:r>
              <a:rPr lang="en-US" sz="2200" dirty="0"/>
              <a:t>this to gather critical feedback about problems in </a:t>
            </a:r>
            <a:r>
              <a:rPr lang="en-US" sz="2200" dirty="0" smtClean="0"/>
              <a:t>newly </a:t>
            </a:r>
            <a:r>
              <a:rPr lang="en-IN" sz="2200" dirty="0" smtClean="0"/>
              <a:t>released </a:t>
            </a:r>
            <a:r>
              <a:rPr lang="en-IN" sz="2200" dirty="0"/>
              <a:t>products.</a:t>
            </a:r>
          </a:p>
        </p:txBody>
      </p:sp>
    </p:spTree>
    <p:extLst>
      <p:ext uri="{BB962C8B-B14F-4D97-AF65-F5344CB8AC3E}">
        <p14:creationId xmlns:p14="http://schemas.microsoft.com/office/powerpoint/2010/main" val="205767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609600" y="0"/>
            <a:ext cx="10972800" cy="1122218"/>
          </a:xfrm>
          <a:prstGeom prst="rect">
            <a:avLst/>
          </a:prstGeom>
        </p:spPr>
        <p:txBody>
          <a:bodyPr vert="horz" lIns="91440" tIns="45720" rIns="91440" bIns="45720" rtlCol="0" anchor="b">
            <a:noAutofit/>
          </a:bodyPr>
          <a:lstStyle>
            <a:lvl1pPr algn="ctr" defTabSz="914400" rtl="0" eaLnBrk="1" latinLnBrk="0" hangingPunct="1">
              <a:lnSpc>
                <a:spcPts val="4800"/>
              </a:lnSpc>
              <a:spcBef>
                <a:spcPct val="0"/>
              </a:spcBef>
              <a:buNone/>
              <a:defRPr sz="4800" kern="1200">
                <a:solidFill>
                  <a:schemeClr val="tx2"/>
                </a:solidFill>
                <a:effectLst/>
                <a:latin typeface="+mj-lt"/>
                <a:ea typeface="+mj-ea"/>
                <a:cs typeface="+mj-cs"/>
              </a:defRPr>
            </a:lvl1pPr>
          </a:lstStyle>
          <a:p>
            <a:r>
              <a:rPr lang="en-US" dirty="0" smtClean="0"/>
              <a:t>OVERVIEW</a:t>
            </a:r>
            <a:endParaRPr lang="en-US" dirty="0"/>
          </a:p>
        </p:txBody>
      </p:sp>
      <p:sp>
        <p:nvSpPr>
          <p:cNvPr id="7" name="TextBox 6"/>
          <p:cNvSpPr txBox="1"/>
          <p:nvPr/>
        </p:nvSpPr>
        <p:spPr>
          <a:xfrm>
            <a:off x="1238250" y="1600200"/>
            <a:ext cx="9715500" cy="5324535"/>
          </a:xfrm>
          <a:prstGeom prst="rect">
            <a:avLst/>
          </a:prstGeom>
          <a:noFill/>
        </p:spPr>
        <p:txBody>
          <a:bodyPr wrap="square" rtlCol="0">
            <a:spAutoFit/>
          </a:bodyPr>
          <a:lstStyle/>
          <a:p>
            <a:pPr marL="342900" indent="-342900">
              <a:buFont typeface="Wingdings" panose="05000000000000000000" pitchFamily="2" charset="2"/>
              <a:buChar char="ü"/>
            </a:pPr>
            <a:r>
              <a:rPr lang="en-US" sz="2000" b="1" dirty="0" smtClean="0"/>
              <a:t>The </a:t>
            </a:r>
            <a:r>
              <a:rPr lang="en-US" sz="2000" b="1" dirty="0"/>
              <a:t>overall benefits of Twitter sentiment analysis include</a:t>
            </a:r>
            <a:r>
              <a:rPr lang="en-US" sz="2000" b="1" dirty="0" smtClean="0"/>
              <a:t>:</a:t>
            </a:r>
          </a:p>
          <a:p>
            <a:endParaRPr lang="en-US" sz="2000" dirty="0"/>
          </a:p>
          <a:p>
            <a:pPr marL="342900" indent="-342900">
              <a:buFont typeface="Arial" panose="020B0604020202020204" pitchFamily="34" charset="0"/>
              <a:buChar char="•"/>
            </a:pPr>
            <a:r>
              <a:rPr lang="en-US" sz="2000" b="1" dirty="0"/>
              <a:t>Scalability:</a:t>
            </a:r>
            <a:r>
              <a:rPr lang="en-US" sz="2000" dirty="0"/>
              <a:t> Analyze hundreds or thousands of tweets mentioning your brand and automate manual tasks. Easily scale sentiment analysis tools as your data grows and gain valuable insights on the go</a:t>
            </a:r>
            <a:r>
              <a:rPr lang="en-US" sz="2000" dirty="0" smtClean="0"/>
              <a:t>.</a:t>
            </a:r>
          </a:p>
          <a:p>
            <a:endParaRPr lang="en-US" sz="2000" dirty="0"/>
          </a:p>
          <a:p>
            <a:pPr marL="342900" indent="-342900">
              <a:buFont typeface="Arial" panose="020B0604020202020204" pitchFamily="34" charset="0"/>
              <a:buChar char="•"/>
            </a:pPr>
            <a:r>
              <a:rPr lang="en-US" sz="2000" b="1" dirty="0"/>
              <a:t>Real-Time Analysis:</a:t>
            </a:r>
            <a:r>
              <a:rPr lang="en-US" sz="2000" dirty="0"/>
              <a:t> Twitter sentiment analysis is essential for monitoring sudden shifts in customer moods, detecting if complaints are on the rise, and for taking action before problems escalate. With sentiment analysis, monitor brand mentions on Twitter in real-time and gain actionable insights</a:t>
            </a:r>
            <a:r>
              <a:rPr lang="en-US" sz="2000" dirty="0" smtClean="0"/>
              <a:t>.</a:t>
            </a:r>
          </a:p>
          <a:p>
            <a:endParaRPr lang="en-US" sz="2000" dirty="0"/>
          </a:p>
          <a:p>
            <a:pPr marL="342900" indent="-342900">
              <a:buFont typeface="Arial" panose="020B0604020202020204" pitchFamily="34" charset="0"/>
              <a:buChar char="•"/>
            </a:pPr>
            <a:r>
              <a:rPr lang="en-US" sz="2000" b="1" dirty="0"/>
              <a:t>Consistent Criteria:</a:t>
            </a:r>
            <a:r>
              <a:rPr lang="en-US" sz="2000" dirty="0"/>
              <a:t> Avoid inconsistencies that stem from human error. Customer reps won’t always agree on which tag to use for each piece of data, so you may end up with inaccurate results. Instead, machine learning models perform sentiment analysis using one set of rules, so you can ensure all your Twitter data is tagged consistently.</a:t>
            </a:r>
          </a:p>
          <a:p>
            <a:endParaRPr lang="en-IN" sz="2000" dirty="0"/>
          </a:p>
        </p:txBody>
      </p:sp>
    </p:spTree>
    <p:extLst>
      <p:ext uri="{BB962C8B-B14F-4D97-AF65-F5344CB8AC3E}">
        <p14:creationId xmlns:p14="http://schemas.microsoft.com/office/powerpoint/2010/main" val="179458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0"/>
            <a:ext cx="10972800" cy="1122218"/>
          </a:xfrm>
          <a:prstGeom prst="rect">
            <a:avLst/>
          </a:prstGeom>
        </p:spPr>
        <p:txBody>
          <a:bodyPr vert="horz" lIns="91440" tIns="45720" rIns="91440" bIns="45720" rtlCol="0" anchor="b">
            <a:noAutofit/>
          </a:bodyPr>
          <a:lstStyle>
            <a:lvl1pPr algn="ctr" defTabSz="914400" rtl="0" eaLnBrk="1" latinLnBrk="0" hangingPunct="1">
              <a:lnSpc>
                <a:spcPts val="4800"/>
              </a:lnSpc>
              <a:spcBef>
                <a:spcPct val="0"/>
              </a:spcBef>
              <a:buNone/>
              <a:defRPr sz="4800" kern="1200">
                <a:solidFill>
                  <a:schemeClr val="tx2"/>
                </a:solidFill>
                <a:effectLst/>
                <a:latin typeface="+mj-lt"/>
                <a:ea typeface="+mj-ea"/>
                <a:cs typeface="+mj-cs"/>
              </a:defRPr>
            </a:lvl1pPr>
          </a:lstStyle>
          <a:p>
            <a:r>
              <a:rPr lang="en-US" dirty="0" smtClean="0"/>
              <a:t>SURVEY</a:t>
            </a:r>
            <a:endParaRPr lang="en-US" dirty="0"/>
          </a:p>
        </p:txBody>
      </p:sp>
      <p:sp>
        <p:nvSpPr>
          <p:cNvPr id="3" name="TextBox 2"/>
          <p:cNvSpPr txBox="1"/>
          <p:nvPr/>
        </p:nvSpPr>
        <p:spPr>
          <a:xfrm>
            <a:off x="1238250" y="1600200"/>
            <a:ext cx="9715500" cy="4401205"/>
          </a:xfrm>
          <a:prstGeom prst="rect">
            <a:avLst/>
          </a:prstGeom>
          <a:noFill/>
        </p:spPr>
        <p:txBody>
          <a:bodyPr wrap="square" rtlCol="0">
            <a:spAutoFit/>
          </a:bodyPr>
          <a:lstStyle/>
          <a:p>
            <a:r>
              <a:rPr lang="en-US" sz="2000" dirty="0"/>
              <a:t>In [1], they proposed a </a:t>
            </a:r>
            <a:r>
              <a:rPr lang="en-US" sz="2000" dirty="0" err="1"/>
              <a:t>Hadoop</a:t>
            </a:r>
            <a:r>
              <a:rPr lang="en-US" sz="2000" dirty="0"/>
              <a:t> based framework that captures real time tweets and processes it with a set of algorithms which identifies sarcastic sentiment effectively. They observed that the elapse time for analyzing and processing under </a:t>
            </a:r>
            <a:r>
              <a:rPr lang="en-US" sz="2000" dirty="0" err="1"/>
              <a:t>Hadoop</a:t>
            </a:r>
            <a:r>
              <a:rPr lang="en-US" sz="2000" dirty="0"/>
              <a:t> based framework significantly outperforms the conventional methods and is more suited for real time streaming tweets.</a:t>
            </a:r>
          </a:p>
          <a:p>
            <a:r>
              <a:rPr lang="en-US" sz="2000" dirty="0"/>
              <a:t> </a:t>
            </a:r>
          </a:p>
          <a:p>
            <a:r>
              <a:rPr lang="en-US" sz="2000" dirty="0"/>
              <a:t>In [2], author proposed two approaches to detect sarcasm in the text of Twitter data. The first is a parsing-based lexicon generation algorithm (PBLGA) and the second was to detect sarcasm based on the occurrence of the interjection word. The combination of two approaches is also shown and compared with the existing state-of-the-art approach to detect sarcasm. First approach attains a 0.89, 0.81 and 0.84 precision, recall and f - score respectively. Second approach attains 0.85, 0.96 and 0.90 precision, recall and f - score respectively in tweets with sarcastic hashtag.</a:t>
            </a:r>
          </a:p>
          <a:p>
            <a:r>
              <a:rPr lang="en-US" sz="2000" dirty="0"/>
              <a:t> </a:t>
            </a:r>
          </a:p>
        </p:txBody>
      </p:sp>
    </p:spTree>
    <p:extLst>
      <p:ext uri="{BB962C8B-B14F-4D97-AF65-F5344CB8AC3E}">
        <p14:creationId xmlns:p14="http://schemas.microsoft.com/office/powerpoint/2010/main" val="191960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8314" y="1702084"/>
            <a:ext cx="8273143" cy="2862322"/>
          </a:xfrm>
          <a:prstGeom prst="rect">
            <a:avLst/>
          </a:prstGeom>
        </p:spPr>
        <p:txBody>
          <a:bodyPr wrap="square">
            <a:spAutoFit/>
          </a:bodyPr>
          <a:lstStyle/>
          <a:p>
            <a:r>
              <a:rPr lang="en-US" dirty="0"/>
              <a:t>In [3], authors introduced a novel approach for automatically classifying the sentiment of Twitter messages. These messages are classified as either positive or negative with respect to a query term. They present the results of machine learning algorithms for classifying the sentiment of Twitter messages using distant supervision. They also describe the preprocessing steps needed to achieve high accuracy.</a:t>
            </a:r>
          </a:p>
          <a:p>
            <a:r>
              <a:rPr lang="en-US" dirty="0"/>
              <a:t> </a:t>
            </a:r>
          </a:p>
          <a:p>
            <a:r>
              <a:rPr lang="en-US" dirty="0"/>
              <a:t> </a:t>
            </a:r>
          </a:p>
          <a:p>
            <a:r>
              <a:rPr lang="en-US" dirty="0"/>
              <a:t>Here every research, used the manually detected sentiments of tweets to train the model and then using </a:t>
            </a:r>
            <a:r>
              <a:rPr lang="en-US" dirty="0" err="1"/>
              <a:t>api</a:t>
            </a:r>
            <a:r>
              <a:rPr lang="en-US" dirty="0"/>
              <a:t> or manually collected tweets for performing.</a:t>
            </a:r>
          </a:p>
        </p:txBody>
      </p:sp>
    </p:spTree>
    <p:extLst>
      <p:ext uri="{BB962C8B-B14F-4D97-AF65-F5344CB8AC3E}">
        <p14:creationId xmlns:p14="http://schemas.microsoft.com/office/powerpoint/2010/main" val="23240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0"/>
            <a:ext cx="10972800" cy="1122218"/>
          </a:xfrm>
          <a:prstGeom prst="rect">
            <a:avLst/>
          </a:prstGeom>
        </p:spPr>
        <p:txBody>
          <a:bodyPr vert="horz" lIns="91440" tIns="45720" rIns="91440" bIns="45720" rtlCol="0" anchor="b">
            <a:noAutofit/>
          </a:bodyPr>
          <a:lstStyle>
            <a:lvl1pPr algn="ctr" defTabSz="914400" rtl="0" eaLnBrk="1" latinLnBrk="0" hangingPunct="1">
              <a:lnSpc>
                <a:spcPts val="4800"/>
              </a:lnSpc>
              <a:spcBef>
                <a:spcPct val="0"/>
              </a:spcBef>
              <a:buNone/>
              <a:defRPr sz="4800" kern="1200">
                <a:solidFill>
                  <a:schemeClr val="tx2"/>
                </a:solidFill>
                <a:effectLst/>
                <a:latin typeface="+mj-lt"/>
                <a:ea typeface="+mj-ea"/>
                <a:cs typeface="+mj-cs"/>
              </a:defRPr>
            </a:lvl1pPr>
          </a:lstStyle>
          <a:p>
            <a:r>
              <a:rPr lang="en-US" dirty="0" smtClean="0"/>
              <a:t>IMPLEMENTATION</a:t>
            </a:r>
            <a:endParaRPr lang="en-US" dirty="0"/>
          </a:p>
        </p:txBody>
      </p:sp>
      <p:sp>
        <p:nvSpPr>
          <p:cNvPr id="3" name="TextBox 2"/>
          <p:cNvSpPr txBox="1"/>
          <p:nvPr/>
        </p:nvSpPr>
        <p:spPr>
          <a:xfrm>
            <a:off x="1238250" y="1284514"/>
            <a:ext cx="9715500" cy="5324535"/>
          </a:xfrm>
          <a:prstGeom prst="rect">
            <a:avLst/>
          </a:prstGeom>
          <a:noFill/>
        </p:spPr>
        <p:txBody>
          <a:bodyPr wrap="square" rtlCol="0">
            <a:spAutoFit/>
          </a:bodyPr>
          <a:lstStyle/>
          <a:p>
            <a:r>
              <a:rPr lang="en-US" sz="2000" dirty="0"/>
              <a:t>In our proposed system, we used </a:t>
            </a:r>
            <a:r>
              <a:rPr lang="en-US" sz="2000" dirty="0" err="1"/>
              <a:t>tweepy</a:t>
            </a:r>
            <a:r>
              <a:rPr lang="en-US" sz="2000" dirty="0"/>
              <a:t> and </a:t>
            </a:r>
            <a:r>
              <a:rPr lang="en-US" sz="2000" dirty="0" err="1"/>
              <a:t>textblob</a:t>
            </a:r>
            <a:r>
              <a:rPr lang="en-US" sz="2000" dirty="0"/>
              <a:t> libraries to find the sentiment in tweets. There is no large public dataset of tweets for analysis, so we collect our own data. Twitter has Application Programming Interface (API) to access tweets for a particular constraint programmatically. In the API, we can set which language tweets to be extracted, here we keep it default i.e., English. Our system will propose only English tweets only. </a:t>
            </a:r>
            <a:endParaRPr lang="en-US" sz="2000" dirty="0" smtClean="0"/>
          </a:p>
          <a:p>
            <a:endParaRPr lang="en-US" sz="2000" dirty="0"/>
          </a:p>
          <a:p>
            <a:r>
              <a:rPr lang="en-US" sz="2000" dirty="0"/>
              <a:t>	We extract different tweets based on a particular constraint. After extracting tweets we will filter it out by eliminating hashtags, mentions and other keywords, which are not part of the tweets. After filtering the tweets, we just use </a:t>
            </a:r>
            <a:r>
              <a:rPr lang="en-US" sz="2000" dirty="0" err="1"/>
              <a:t>textblob</a:t>
            </a:r>
            <a:r>
              <a:rPr lang="en-US" sz="2000" dirty="0"/>
              <a:t> to analysis the polarity in the tweets. According to the polarity of that tweets, we will categorize them in to either positive or negative, if not both to neutral</a:t>
            </a:r>
            <a:r>
              <a:rPr lang="en-US" sz="2000" dirty="0" smtClean="0"/>
              <a:t>.</a:t>
            </a:r>
          </a:p>
          <a:p>
            <a:endParaRPr lang="en-US" sz="2000" dirty="0"/>
          </a:p>
          <a:p>
            <a:r>
              <a:rPr lang="en-US" sz="2000" dirty="0"/>
              <a:t>	We can extract certain amount of tweets, and process them all at a time. And get the sentiment of that tweets. Also, we performed the analysis of the tweets without cleaning of the tweets because it uses keyword or hashtags to retrieve tweets.</a:t>
            </a:r>
          </a:p>
        </p:txBody>
      </p:sp>
    </p:spTree>
    <p:extLst>
      <p:ext uri="{BB962C8B-B14F-4D97-AF65-F5344CB8AC3E}">
        <p14:creationId xmlns:p14="http://schemas.microsoft.com/office/powerpoint/2010/main" val="88812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8418" y="581891"/>
            <a:ext cx="1787236" cy="553998"/>
          </a:xfrm>
          <a:prstGeom prst="rect">
            <a:avLst/>
          </a:prstGeom>
          <a:noFill/>
        </p:spPr>
        <p:txBody>
          <a:bodyPr wrap="square" rtlCol="0">
            <a:spAutoFit/>
          </a:bodyPr>
          <a:lstStyle/>
          <a:p>
            <a:r>
              <a:rPr lang="en-US" sz="3000" b="1" u="sng" dirty="0" smtClean="0"/>
              <a:t>Libraries</a:t>
            </a:r>
            <a:endParaRPr lang="en-US" sz="3000" b="1" u="sng" dirty="0"/>
          </a:p>
        </p:txBody>
      </p:sp>
      <p:sp>
        <p:nvSpPr>
          <p:cNvPr id="3" name="TextBox 2"/>
          <p:cNvSpPr txBox="1"/>
          <p:nvPr/>
        </p:nvSpPr>
        <p:spPr>
          <a:xfrm>
            <a:off x="1797628" y="1974272"/>
            <a:ext cx="5964382" cy="1200329"/>
          </a:xfrm>
          <a:prstGeom prst="rect">
            <a:avLst/>
          </a:prstGeom>
          <a:noFill/>
        </p:spPr>
        <p:txBody>
          <a:bodyPr wrap="square" rtlCol="0">
            <a:spAutoFit/>
          </a:bodyPr>
          <a:lstStyle/>
          <a:p>
            <a:pPr marL="285750" indent="-285750">
              <a:buFont typeface="Wingdings" panose="05000000000000000000" pitchFamily="2" charset="2"/>
              <a:buChar char="Ø"/>
            </a:pPr>
            <a:r>
              <a:rPr lang="en-US" sz="2400" dirty="0" err="1" smtClean="0">
                <a:solidFill>
                  <a:srgbClr val="002060"/>
                </a:solidFill>
              </a:rPr>
              <a:t>Tweepy</a:t>
            </a:r>
            <a:endParaRPr lang="en-US" sz="2400" dirty="0" smtClean="0">
              <a:solidFill>
                <a:srgbClr val="002060"/>
              </a:solidFill>
            </a:endParaRPr>
          </a:p>
          <a:p>
            <a:pPr marL="285750" indent="-285750">
              <a:buFont typeface="Wingdings" panose="05000000000000000000" pitchFamily="2" charset="2"/>
              <a:buChar char="Ø"/>
            </a:pPr>
            <a:r>
              <a:rPr lang="en-US" sz="2400" dirty="0" err="1" smtClean="0">
                <a:solidFill>
                  <a:srgbClr val="002060"/>
                </a:solidFill>
              </a:rPr>
              <a:t>Textblob</a:t>
            </a:r>
            <a:endParaRPr lang="en-US" sz="2400" dirty="0" smtClean="0">
              <a:solidFill>
                <a:srgbClr val="002060"/>
              </a:solidFill>
            </a:endParaRPr>
          </a:p>
          <a:p>
            <a:pPr marL="285750" indent="-285750">
              <a:buFont typeface="Wingdings" panose="05000000000000000000" pitchFamily="2" charset="2"/>
              <a:buChar char="Ø"/>
            </a:pPr>
            <a:r>
              <a:rPr lang="en-US" sz="2400" dirty="0" smtClean="0">
                <a:solidFill>
                  <a:srgbClr val="002060"/>
                </a:solidFill>
              </a:rPr>
              <a:t>Pandas, </a:t>
            </a:r>
            <a:r>
              <a:rPr lang="en-US" sz="2400" dirty="0" err="1" smtClean="0">
                <a:solidFill>
                  <a:srgbClr val="002060"/>
                </a:solidFill>
              </a:rPr>
              <a:t>Matplotlib</a:t>
            </a:r>
            <a:endParaRPr lang="en-US" sz="2400" dirty="0">
              <a:solidFill>
                <a:srgbClr val="002060"/>
              </a:solidFill>
            </a:endParaRPr>
          </a:p>
        </p:txBody>
      </p:sp>
    </p:spTree>
    <p:extLst>
      <p:ext uri="{BB962C8B-B14F-4D97-AF65-F5344CB8AC3E}">
        <p14:creationId xmlns:p14="http://schemas.microsoft.com/office/powerpoint/2010/main" val="1479867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3781" y="2369127"/>
            <a:ext cx="9736281" cy="2769989"/>
          </a:xfrm>
          <a:prstGeom prst="rect">
            <a:avLst/>
          </a:prstGeom>
          <a:noFill/>
        </p:spPr>
        <p:txBody>
          <a:bodyPr wrap="square" rtlCol="0">
            <a:spAutoFit/>
          </a:bodyPr>
          <a:lstStyle/>
          <a:p>
            <a:endParaRPr lang="en-US" sz="2900" i="1" dirty="0" smtClean="0">
              <a:solidFill>
                <a:schemeClr val="accent1">
                  <a:lumMod val="50000"/>
                </a:schemeClr>
              </a:solidFill>
            </a:endParaRPr>
          </a:p>
          <a:p>
            <a:pPr marL="285750" indent="-285750">
              <a:buFont typeface="Arial" panose="020B0604020202020204" pitchFamily="34" charset="0"/>
              <a:buChar char="•"/>
            </a:pPr>
            <a:r>
              <a:rPr lang="en-US" sz="2900" i="1" dirty="0">
                <a:solidFill>
                  <a:schemeClr val="accent1">
                    <a:lumMod val="50000"/>
                  </a:schemeClr>
                </a:solidFill>
              </a:rPr>
              <a:t>Social Media Monitoring</a:t>
            </a:r>
          </a:p>
          <a:p>
            <a:pPr marL="285750" indent="-285750">
              <a:buFont typeface="Arial" panose="020B0604020202020204" pitchFamily="34" charset="0"/>
              <a:buChar char="•"/>
            </a:pPr>
            <a:r>
              <a:rPr lang="en-US" sz="2900" i="1" dirty="0">
                <a:solidFill>
                  <a:schemeClr val="accent1">
                    <a:lumMod val="50000"/>
                  </a:schemeClr>
                </a:solidFill>
              </a:rPr>
              <a:t>Customer Service</a:t>
            </a:r>
          </a:p>
          <a:p>
            <a:pPr marL="285750" indent="-285750">
              <a:buFont typeface="Arial" panose="020B0604020202020204" pitchFamily="34" charset="0"/>
              <a:buChar char="•"/>
            </a:pPr>
            <a:r>
              <a:rPr lang="en-US" sz="2900" i="1" dirty="0">
                <a:solidFill>
                  <a:schemeClr val="accent1">
                    <a:lumMod val="50000"/>
                  </a:schemeClr>
                </a:solidFill>
              </a:rPr>
              <a:t>Market Research</a:t>
            </a:r>
          </a:p>
          <a:p>
            <a:pPr marL="285750" indent="-285750">
              <a:buFont typeface="Arial" panose="020B0604020202020204" pitchFamily="34" charset="0"/>
              <a:buChar char="•"/>
            </a:pPr>
            <a:r>
              <a:rPr lang="en-US" sz="2900" i="1" dirty="0">
                <a:solidFill>
                  <a:schemeClr val="accent1">
                    <a:lumMod val="50000"/>
                  </a:schemeClr>
                </a:solidFill>
              </a:rPr>
              <a:t>Brand Monitoring</a:t>
            </a:r>
          </a:p>
          <a:p>
            <a:pPr marL="285750" indent="-285750">
              <a:buFont typeface="Arial" panose="020B0604020202020204" pitchFamily="34" charset="0"/>
              <a:buChar char="•"/>
            </a:pPr>
            <a:r>
              <a:rPr lang="en-US" sz="2900" i="1" dirty="0">
                <a:solidFill>
                  <a:schemeClr val="accent1">
                    <a:lumMod val="50000"/>
                  </a:schemeClr>
                </a:solidFill>
              </a:rPr>
              <a:t>Political </a:t>
            </a:r>
            <a:r>
              <a:rPr lang="en-US" sz="2900" i="1" dirty="0" smtClean="0">
                <a:solidFill>
                  <a:schemeClr val="accent1">
                    <a:lumMod val="50000"/>
                  </a:schemeClr>
                </a:solidFill>
              </a:rPr>
              <a:t>Campaigns</a:t>
            </a:r>
            <a:endParaRPr lang="en-US" sz="2900" i="1" dirty="0">
              <a:solidFill>
                <a:schemeClr val="accent1">
                  <a:lumMod val="50000"/>
                </a:schemeClr>
              </a:solidFill>
            </a:endParaRPr>
          </a:p>
        </p:txBody>
      </p:sp>
      <p:sp>
        <p:nvSpPr>
          <p:cNvPr id="3" name="TextBox 2"/>
          <p:cNvSpPr txBox="1"/>
          <p:nvPr/>
        </p:nvSpPr>
        <p:spPr>
          <a:xfrm>
            <a:off x="2873085" y="1080654"/>
            <a:ext cx="6317672" cy="954107"/>
          </a:xfrm>
          <a:prstGeom prst="rect">
            <a:avLst/>
          </a:prstGeom>
          <a:noFill/>
        </p:spPr>
        <p:txBody>
          <a:bodyPr wrap="square" rtlCol="0">
            <a:spAutoFit/>
          </a:bodyPr>
          <a:lstStyle/>
          <a:p>
            <a:r>
              <a:rPr lang="en-US" sz="2800" b="1" i="1" dirty="0">
                <a:solidFill>
                  <a:schemeClr val="bg2">
                    <a:lumMod val="50000"/>
                  </a:schemeClr>
                </a:solidFill>
              </a:rPr>
              <a:t>Twitter Sentiment Analysis Use Cases</a:t>
            </a:r>
          </a:p>
          <a:p>
            <a:endParaRPr lang="en-US" sz="2800" b="1" i="1" dirty="0">
              <a:solidFill>
                <a:schemeClr val="bg2">
                  <a:lumMod val="50000"/>
                </a:schemeClr>
              </a:solidFill>
            </a:endParaRPr>
          </a:p>
        </p:txBody>
      </p:sp>
    </p:spTree>
    <p:extLst>
      <p:ext uri="{BB962C8B-B14F-4D97-AF65-F5344CB8AC3E}">
        <p14:creationId xmlns:p14="http://schemas.microsoft.com/office/powerpoint/2010/main" val="1650228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pany background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solidFill>
          <a:schemeClr val="tx2"/>
        </a:solidFill>
        <a:ln>
          <a:solidFill>
            <a:schemeClr val="tx2"/>
          </a:solid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mpany meeting presentation.potx" id="{77F2D8A2-507B-4878-B2FF-8D528D9C7FD9}" vid="{1CC704D5-A0BA-4179-BDE4-EF17843D99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Company meeting presentation</Template>
  <TotalTime>895</TotalTime>
  <Words>230</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Courier New</vt:lpstr>
      <vt:lpstr>Palatino Linotype</vt:lpstr>
      <vt:lpstr>Wingdings</vt:lpstr>
      <vt:lpstr>Company background presentation</vt:lpstr>
      <vt:lpstr>Twitter Sentiment Analysis</vt:lpstr>
      <vt:lpstr>ABSTRACT</vt:lpstr>
      <vt:lpstr>INTRODUCTION</vt:lpstr>
      <vt:lpstr>PowerPoint Presentation</vt:lpstr>
      <vt:lpstr>PowerPoint Presentation</vt:lpstr>
      <vt:lpstr>PowerPoint Presentation</vt:lpstr>
      <vt:lpstr>PowerPoint Presentation</vt:lpstr>
      <vt:lpstr>PowerPoint Presentation</vt:lpstr>
      <vt:lpstr>PowerPoint Presentation</vt:lpstr>
      <vt:lpstr>DATASET</vt:lpstr>
      <vt:lpstr>PowerPoint Presentation</vt:lpstr>
      <vt:lpstr>RESULTS</vt:lpstr>
      <vt:lpstr>PowerPoint Presentation</vt:lpstr>
      <vt:lpstr>CONCLUSIONS</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Classification</dc:title>
  <dc:creator>amma kartikeya</dc:creator>
  <cp:lastModifiedBy>Microsoft account</cp:lastModifiedBy>
  <cp:revision>91</cp:revision>
  <dcterms:created xsi:type="dcterms:W3CDTF">2020-10-20T14:16:05Z</dcterms:created>
  <dcterms:modified xsi:type="dcterms:W3CDTF">2021-12-11T10:23:01Z</dcterms:modified>
</cp:coreProperties>
</file>