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4" r:id="rId8"/>
    <p:sldId id="258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4660"/>
  </p:normalViewPr>
  <p:slideViewPr>
    <p:cSldViewPr snapToGrid="0">
      <p:cViewPr varScale="1">
        <p:scale>
          <a:sx n="72" d="100"/>
          <a:sy n="72" d="100"/>
        </p:scale>
        <p:origin x="84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74CB-3709-4ACF-BB61-29ADEA3D4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3272"/>
            <a:ext cx="9144000" cy="2478024"/>
          </a:xfrm>
        </p:spPr>
        <p:txBody>
          <a:bodyPr lIns="0" tIns="0" rIns="0" bIns="0" anchor="b">
            <a:noAutofit/>
          </a:bodyPr>
          <a:lstStyle>
            <a:lvl1pPr algn="ctr">
              <a:lnSpc>
                <a:spcPct val="100000"/>
              </a:lnSpc>
              <a:defRPr sz="4800" spc="7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DA6BE-9B64-48FC-92D1-EF0D426A3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2192"/>
            <a:ext cx="9144000" cy="143560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3AE59-8E21-449F-86DA-5BE29701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5808-3B61-48CC-92EF-85AC2E0DFA56}" type="datetime2">
              <a:rPr lang="en-US" smtClean="0"/>
              <a:t>Thursday, April 18,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CCD60-9970-49FD-8254-21154BAA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0A488-07A7-42F9-B1DF-68545B75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455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C3B6-2D75-4EC4-9120-88DCE0EA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B06CB-A0FE-4499-B674-90C8C281A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FD700-765A-4DE6-A8EC-9D9D92FC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98AF-4574-4509-BF7A-519ACD5BF826}" type="datetime2">
              <a:rPr lang="en-US" smtClean="0"/>
              <a:t>Thursday, April 18,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664EC-C4B1-4D14-9ED3-14C6CCBF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F5526-E518-4133-9F44-D812576C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519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62998-15B1-4CA8-8C60-7801001F8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38899"/>
            <a:ext cx="2628900" cy="4849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AE278-0885-4594-AB09-120344C7D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49235" y="838900"/>
            <a:ext cx="7723265" cy="484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850CC-FB43-4988-8D4E-9C54C201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97D4-9636-490F-85D0-E926C2B6F3B1}" type="datetime2">
              <a:rPr lang="en-US" smtClean="0"/>
              <a:t>Thursday, April 18,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70300-3853-4FB4-A084-CF6E5CF2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BAFB0-25AA-4B69-8418-418F47A9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170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F3C6-0FD4-4939-991C-00DDE5C56815}" type="datetime2">
              <a:rPr lang="en-US" smtClean="0"/>
              <a:t>Thursday, April 18,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244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12CB-05D8-4D62-BDC5-812DB6DD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709738"/>
            <a:ext cx="9966960" cy="285273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2F020-8516-4B9E-B455-5731ED6C9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4974336"/>
            <a:ext cx="9966961" cy="1115568"/>
          </a:xfrm>
        </p:spPr>
        <p:txBody>
          <a:bodyPr>
            <a:normAutofit/>
          </a:bodyPr>
          <a:lstStyle>
            <a:lvl1pPr marL="0" indent="0"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22993-6E28-44BB-B983-095B476B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7482-8128-47C6-A8DD-6452B0291CFF}" type="datetime2">
              <a:rPr lang="en-US" smtClean="0"/>
              <a:t>Thursday, April 18,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09971-06C9-462B-81D9-BEF24C70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A076D-47C1-49CD-9A8B-956DB3FC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908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DFBD-F5ED-455C-8AD0-97476A55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E58C-F463-4D52-9225-941013311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112264"/>
            <a:ext cx="4846320" cy="3959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7BDB4-97FA-485D-A557-6F96692BA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6560" y="2112265"/>
            <a:ext cx="4846320" cy="3959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50007-C799-4117-8ACD-5EE980E6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3F25-275E-41DE-BE3B-EBF0DB49F9B1}" type="datetime2">
              <a:rPr lang="en-US" smtClean="0"/>
              <a:t>Thursday, April 18,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8968-6BAD-4D5A-BF1D-911C7A39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D8C08-BF20-4D5E-9004-0C075C36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332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75572-4A44-4171-84AA-64D42C8050A6}" type="datetime2">
              <a:rPr lang="en-US" smtClean="0"/>
              <a:t>Thursday, April 18, 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6933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1716-24B0-42CD-95B6-84309259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3617E-4B11-481F-AC6E-00031790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612E-528E-4FD5-9E9E-E15F1108F171}" type="datetime2">
              <a:rPr lang="en-US" smtClean="0"/>
              <a:t>Thursday, April 18, 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F19CC-06D3-40E9-81B5-63B457B2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FC312-3AA5-46F7-B701-3D9327A6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215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62-A06D-436F-A92E-EBAAD50B6E50}" type="datetime2">
              <a:rPr lang="en-US" smtClean="0"/>
              <a:t>Thursday, April 18, 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138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B55F-536E-4547-A5D2-0483FC3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7D3C-533B-4EA9-886B-FAE59956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992" y="987425"/>
            <a:ext cx="568756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9D2E1-4B17-4608-961E-2C471985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58510"/>
            <a:ext cx="3932237" cy="28025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A3535-184C-438C-AE91-9C42B7C5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0B7D-2260-4809-8F0A-9E5F3E24F169}" type="datetime2">
              <a:rPr lang="en-US" smtClean="0"/>
              <a:t>Thursday, April 18,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6DBC3-4A58-42BA-9B55-A9A7251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6563-0AB6-4038-A12B-A259552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822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02C5-1E3B-4C62-A538-59BB572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</p:spPr>
        <p:txBody>
          <a:bodyPr anchor="b"/>
          <a:lstStyle>
            <a:lvl1pPr>
              <a:defRPr sz="3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F574-95CE-4E60-B2CF-3B5B4F33A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05319" y="987425"/>
            <a:ext cx="583324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39F7C-C735-4356-8B04-89E19047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33286"/>
            <a:ext cx="3932237" cy="2835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06DF-52A3-4F34-9BF5-E1ACD5D5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4735-C637-46A3-94EB-AB3AC4188D2F}" type="datetime2">
              <a:rPr lang="en-US" smtClean="0"/>
              <a:t>Thursday, April 18,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25E53-E72E-4110-BB6B-3477F56C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86F8F-3D62-4CEC-AD9A-B70848E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642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CF2F3BB-127D-44BC-A8EF-A8BB5F5911CA}"/>
              </a:ext>
            </a:extLst>
          </p:cNvPr>
          <p:cNvSpPr/>
          <p:nvPr/>
        </p:nvSpPr>
        <p:spPr>
          <a:xfrm rot="10800000" flipH="1">
            <a:off x="0" y="6401226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0D1F30-F118-4A1F-A48F-7E5706959F64}"/>
              </a:ext>
            </a:extLst>
          </p:cNvPr>
          <p:cNvSpPr/>
          <p:nvPr/>
        </p:nvSpPr>
        <p:spPr>
          <a:xfrm flipH="1">
            <a:off x="4038602" y="640122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</p:spPr>
        <p:txBody>
          <a:bodyPr lIns="109728" tIns="109728" rIns="109728" bIns="91440"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000" cap="none" spc="300" baseline="0">
                <a:solidFill>
                  <a:srgbClr val="FFFFFF"/>
                </a:solidFill>
              </a:defRPr>
            </a:lvl1pPr>
          </a:lstStyle>
          <a:p>
            <a:fld id="{AE0C963C-C1DB-4AFD-9DDC-0691666BF49B}" type="datetime2">
              <a:rPr lang="en-US" smtClean="0"/>
              <a:pPr/>
              <a:t>Thursday, April 18, 2024</a:t>
            </a:fld>
            <a:endParaRPr lang="en-US" cap="al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55C58-7DDF-4CD4-96AD-F9CC844D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000" b="0" spc="150">
                <a:solidFill>
                  <a:schemeClr val="tx1"/>
                </a:solidFill>
                <a:latin typeface="+mj-lt"/>
              </a:defRPr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000">
                <a:solidFill>
                  <a:srgbClr val="FFFFFF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239322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38" r:id="rId6"/>
    <p:sldLayoutId id="2147483743" r:id="rId7"/>
    <p:sldLayoutId id="2147483739" r:id="rId8"/>
    <p:sldLayoutId id="2147483740" r:id="rId9"/>
    <p:sldLayoutId id="2147483741" r:id="rId10"/>
    <p:sldLayoutId id="2147483742" r:id="rId11"/>
  </p:sldLayoutIdLst>
  <p:hf sldNum="0" hdr="0" ftr="0" dt="0"/>
  <p:txStyles>
    <p:titleStyle>
      <a:lvl1pPr algn="l" defTabSz="914400" rtl="0" eaLnBrk="1" latinLnBrk="0" hangingPunct="1">
        <a:lnSpc>
          <a:spcPct val="130000"/>
        </a:lnSpc>
        <a:spcBef>
          <a:spcPct val="0"/>
        </a:spcBef>
        <a:buNone/>
        <a:defRPr sz="4000" b="1" i="0" kern="1200" cap="none" spc="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 spc="13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400" kern="1200" spc="13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 spc="13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 spc="13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 spc="13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ACE9E2ED-2BB1-46AE-A037-86EC1BFB3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8608A89-C242-508E-D6FB-AF07F43CD4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1228550"/>
            <a:ext cx="4350870" cy="2947210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dirty="0"/>
              <a:t>파이썬 프로젝트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CCFB4CB-D3DB-CAA7-56ED-7EC17224EB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4324064"/>
            <a:ext cx="4210167" cy="1192815"/>
          </a:xfrm>
        </p:spPr>
        <p:txBody>
          <a:bodyPr anchor="b">
            <a:normAutofit/>
          </a:bodyPr>
          <a:lstStyle/>
          <a:p>
            <a:pPr algn="l"/>
            <a:r>
              <a:rPr lang="ko-KR" altLang="en-US" sz="1400"/>
              <a:t>자전거 수요 예측</a:t>
            </a:r>
            <a:endParaRPr lang="en-US" altLang="ko-KR" sz="1400"/>
          </a:p>
          <a:p>
            <a:pPr algn="l"/>
            <a:r>
              <a:rPr lang="en-US" altLang="ko-KR" sz="1400"/>
              <a:t>						</a:t>
            </a:r>
            <a:r>
              <a:rPr lang="ko-KR" altLang="en-US" sz="1400"/>
              <a:t>김호원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23337" y="-3"/>
            <a:ext cx="3611463" cy="6858000"/>
          </a:xfrm>
          <a:prstGeom prst="rect">
            <a:avLst/>
          </a:prstGeom>
          <a:gradFill>
            <a:gsLst>
              <a:gs pos="0">
                <a:schemeClr val="accent5">
                  <a:alpha val="77000"/>
                </a:schemeClr>
              </a:gs>
              <a:gs pos="100000">
                <a:schemeClr val="tx2">
                  <a:lumMod val="50000"/>
                  <a:lumOff val="50000"/>
                  <a:alpha val="52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23336" y="-3"/>
            <a:ext cx="4068664" cy="6858000"/>
          </a:xfrm>
          <a:prstGeom prst="rect">
            <a:avLst/>
          </a:prstGeom>
          <a:gradFill>
            <a:gsLst>
              <a:gs pos="22000">
                <a:schemeClr val="accent2">
                  <a:alpha val="69000"/>
                </a:schemeClr>
              </a:gs>
              <a:gs pos="99000">
                <a:schemeClr val="accent4">
                  <a:alpha val="74000"/>
                </a:schemeClr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426853" y="-345671"/>
            <a:ext cx="3429002" cy="4120348"/>
          </a:xfrm>
          <a:prstGeom prst="rect">
            <a:avLst/>
          </a:prstGeom>
          <a:gradFill>
            <a:gsLst>
              <a:gs pos="0">
                <a:schemeClr val="accent5">
                  <a:alpha val="26000"/>
                </a:schemeClr>
              </a:gs>
              <a:gs pos="49000">
                <a:schemeClr val="tx2">
                  <a:lumMod val="75000"/>
                  <a:lumOff val="25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파스텔 꽃잎의 추상적 디자인">
            <a:extLst>
              <a:ext uri="{FF2B5EF4-FFF2-40B4-BE49-F238E27FC236}">
                <a16:creationId xmlns:a16="http://schemas.microsoft.com/office/drawing/2014/main" id="{BF94F068-400E-8056-55EF-901DD3D9F7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562" r="6937" b="-2"/>
          <a:stretch/>
        </p:blipFill>
        <p:spPr>
          <a:xfrm>
            <a:off x="6096000" y="1012536"/>
            <a:ext cx="4756162" cy="4756162"/>
          </a:xfrm>
          <a:custGeom>
            <a:avLst/>
            <a:gdLst/>
            <a:ahLst/>
            <a:cxnLst/>
            <a:rect l="l" t="t" r="r" b="b"/>
            <a:pathLst>
              <a:path w="5031136" h="5031136">
                <a:moveTo>
                  <a:pt x="2515568" y="0"/>
                </a:moveTo>
                <a:cubicBezTo>
                  <a:pt x="3904878" y="0"/>
                  <a:pt x="5031136" y="1126258"/>
                  <a:pt x="5031136" y="2515568"/>
                </a:cubicBezTo>
                <a:cubicBezTo>
                  <a:pt x="5031136" y="3904878"/>
                  <a:pt x="3904878" y="5031136"/>
                  <a:pt x="2515568" y="5031136"/>
                </a:cubicBezTo>
                <a:cubicBezTo>
                  <a:pt x="1126258" y="5031136"/>
                  <a:pt x="0" y="3904878"/>
                  <a:pt x="0" y="2515568"/>
                </a:cubicBezTo>
                <a:cubicBezTo>
                  <a:pt x="0" y="1126258"/>
                  <a:pt x="1126258" y="0"/>
                  <a:pt x="2515568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756760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2" name="Rectangle 1041">
            <a:extLst>
              <a:ext uri="{FF2B5EF4-FFF2-40B4-BE49-F238E27FC236}">
                <a16:creationId xmlns:a16="http://schemas.microsoft.com/office/drawing/2014/main" id="{11D6A2A3-F101-46F7-8B6F-1C699CAFE9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F95AC5C-C5AE-3EC9-3BAC-58F023518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457200"/>
            <a:ext cx="4911393" cy="1556724"/>
          </a:xfrm>
        </p:spPr>
        <p:txBody>
          <a:bodyPr anchor="b">
            <a:normAutofit/>
          </a:bodyPr>
          <a:lstStyle/>
          <a:p>
            <a:r>
              <a:rPr lang="ko-KR" altLang="en-US" dirty="0"/>
              <a:t>요일 별 </a:t>
            </a:r>
            <a:r>
              <a:rPr lang="ko-KR" altLang="en-US" dirty="0" err="1"/>
              <a:t>대여량</a:t>
            </a:r>
            <a:endParaRPr lang="ko-KR" altLang="en-US" dirty="0"/>
          </a:p>
        </p:txBody>
      </p:sp>
      <p:sp>
        <p:nvSpPr>
          <p:cNvPr id="1030" name="Content Placeholder 1029">
            <a:extLst>
              <a:ext uri="{FF2B5EF4-FFF2-40B4-BE49-F238E27FC236}">
                <a16:creationId xmlns:a16="http://schemas.microsoft.com/office/drawing/2014/main" id="{BCC37918-A618-A03D-5D90-0E1D910741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1" y="2345635"/>
            <a:ext cx="4911392" cy="3583940"/>
          </a:xfrm>
        </p:spPr>
        <p:txBody>
          <a:bodyPr anchor="t">
            <a:normAutofit/>
          </a:bodyPr>
          <a:lstStyle/>
          <a:p>
            <a:r>
              <a:rPr lang="ko-KR" altLang="en-US" sz="1600" dirty="0"/>
              <a:t>요일간의 평균 </a:t>
            </a:r>
            <a:r>
              <a:rPr lang="ko-KR" altLang="en-US" sz="1600"/>
              <a:t>대여량은</a:t>
            </a:r>
            <a:r>
              <a:rPr lang="ko-KR" altLang="en-US" sz="1600" dirty="0"/>
              <a:t> 일요일에 조금 내려간다는 사실 말고는 모든 요일에 유사한 </a:t>
            </a:r>
            <a:r>
              <a:rPr lang="ko-KR" altLang="en-US" sz="1600"/>
              <a:t>대여량을</a:t>
            </a:r>
            <a:r>
              <a:rPr lang="ko-KR" altLang="en-US" sz="1600" dirty="0"/>
              <a:t> 보이고 있다</a:t>
            </a:r>
            <a:r>
              <a:rPr lang="en-US" altLang="ko-KR" sz="1600" dirty="0"/>
              <a:t>.</a:t>
            </a:r>
            <a:endParaRPr lang="en-US" sz="160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1CAA801-CFD8-F663-35E9-A8BC0D489B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44639" y="755630"/>
            <a:ext cx="5090161" cy="4875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4" name="Rectangle 1043">
            <a:extLst>
              <a:ext uri="{FF2B5EF4-FFF2-40B4-BE49-F238E27FC236}">
                <a16:creationId xmlns:a16="http://schemas.microsoft.com/office/drawing/2014/main" id="{529E760E-527D-4053-A309-F2BDE1250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6400800"/>
            <a:ext cx="12191999" cy="457198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6">
                  <a:lumMod val="75000"/>
                  <a:alpha val="8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6" name="Rectangle 1045">
            <a:extLst>
              <a:ext uri="{FF2B5EF4-FFF2-40B4-BE49-F238E27FC236}">
                <a16:creationId xmlns:a16="http://schemas.microsoft.com/office/drawing/2014/main" id="{4153D448-4ED1-429A-A28C-8316DE7CA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8"/>
            <a:ext cx="8153396" cy="448831"/>
          </a:xfrm>
          <a:prstGeom prst="rect">
            <a:avLst/>
          </a:prstGeom>
          <a:gradFill>
            <a:gsLst>
              <a:gs pos="0">
                <a:schemeClr val="accent5">
                  <a:alpha val="5000"/>
                </a:schemeClr>
              </a:gs>
              <a:gs pos="99000">
                <a:schemeClr val="accent5">
                  <a:alpha val="72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0915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11D6A2A3-F101-46F7-8B6F-1C699CAFE9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F95AC5C-C5AE-3EC9-3BAC-58F023518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457200"/>
            <a:ext cx="4911393" cy="1556724"/>
          </a:xfrm>
        </p:spPr>
        <p:txBody>
          <a:bodyPr anchor="b">
            <a:normAutofit/>
          </a:bodyPr>
          <a:lstStyle/>
          <a:p>
            <a:r>
              <a:rPr lang="ko-KR" altLang="en-US" dirty="0"/>
              <a:t>월 별 </a:t>
            </a:r>
            <a:r>
              <a:rPr lang="ko-KR" altLang="en-US" dirty="0" err="1"/>
              <a:t>대여량</a:t>
            </a:r>
            <a:endParaRPr lang="ko-KR" altLang="en-US" dirty="0"/>
          </a:p>
        </p:txBody>
      </p:sp>
      <p:sp>
        <p:nvSpPr>
          <p:cNvPr id="1030" name="Content Placeholder 1029">
            <a:extLst>
              <a:ext uri="{FF2B5EF4-FFF2-40B4-BE49-F238E27FC236}">
                <a16:creationId xmlns:a16="http://schemas.microsoft.com/office/drawing/2014/main" id="{BCC37918-A618-A03D-5D90-0E1D910741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1" y="2345635"/>
            <a:ext cx="4911392" cy="3583940"/>
          </a:xfrm>
        </p:spPr>
        <p:txBody>
          <a:bodyPr anchor="t">
            <a:normAutofit/>
          </a:bodyPr>
          <a:lstStyle/>
          <a:p>
            <a:r>
              <a:rPr lang="ko-KR" altLang="en-US" sz="1600" dirty="0"/>
              <a:t>월 별 </a:t>
            </a:r>
            <a:r>
              <a:rPr lang="ko-KR" altLang="en-US" sz="1600" dirty="0" err="1"/>
              <a:t>대여량은</a:t>
            </a:r>
            <a:r>
              <a:rPr lang="ko-KR" altLang="en-US" sz="1600" dirty="0"/>
              <a:t> </a:t>
            </a:r>
            <a:r>
              <a:rPr lang="en-US" altLang="ko-KR" sz="1600" dirty="0"/>
              <a:t>9</a:t>
            </a:r>
            <a:r>
              <a:rPr lang="ko-KR" altLang="en-US" sz="1600" dirty="0"/>
              <a:t>월까지 점차 오르다가 </a:t>
            </a:r>
            <a:r>
              <a:rPr lang="ko-KR" altLang="en-US" sz="1600" dirty="0" err="1"/>
              <a:t>꺽이는</a:t>
            </a:r>
            <a:r>
              <a:rPr lang="ko-KR" altLang="en-US" sz="1600" dirty="0"/>
              <a:t> 추세를 보이고 있다</a:t>
            </a:r>
            <a:r>
              <a:rPr lang="en-US" altLang="ko-KR" sz="1600" dirty="0"/>
              <a:t>.</a:t>
            </a:r>
            <a:endParaRPr lang="en-US" sz="16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5ECEAE2-3F7F-4BB4-7F4E-CE814DDF14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44639" y="1488054"/>
            <a:ext cx="5090161" cy="3410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7" name="Rectangle 2056">
            <a:extLst>
              <a:ext uri="{FF2B5EF4-FFF2-40B4-BE49-F238E27FC236}">
                <a16:creationId xmlns:a16="http://schemas.microsoft.com/office/drawing/2014/main" id="{529E760E-527D-4053-A309-F2BDE1250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6400800"/>
            <a:ext cx="12191999" cy="457198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6">
                  <a:lumMod val="75000"/>
                  <a:alpha val="8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9" name="Rectangle 2058">
            <a:extLst>
              <a:ext uri="{FF2B5EF4-FFF2-40B4-BE49-F238E27FC236}">
                <a16:creationId xmlns:a16="http://schemas.microsoft.com/office/drawing/2014/main" id="{4153D448-4ED1-429A-A28C-8316DE7CA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8"/>
            <a:ext cx="8153396" cy="448831"/>
          </a:xfrm>
          <a:prstGeom prst="rect">
            <a:avLst/>
          </a:prstGeom>
          <a:gradFill>
            <a:gsLst>
              <a:gs pos="0">
                <a:schemeClr val="accent5">
                  <a:alpha val="5000"/>
                </a:schemeClr>
              </a:gs>
              <a:gs pos="99000">
                <a:schemeClr val="accent5">
                  <a:alpha val="72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361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11D6A2A3-F101-46F7-8B6F-1C699CAFE9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F95AC5C-C5AE-3EC9-3BAC-58F023518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457200"/>
            <a:ext cx="4911393" cy="1556724"/>
          </a:xfrm>
        </p:spPr>
        <p:txBody>
          <a:bodyPr anchor="b">
            <a:normAutofit/>
          </a:bodyPr>
          <a:lstStyle/>
          <a:p>
            <a:r>
              <a:rPr lang="ko-KR" altLang="en-US" dirty="0"/>
              <a:t>시간대 별 </a:t>
            </a:r>
            <a:r>
              <a:rPr lang="ko-KR" altLang="en-US" dirty="0" err="1"/>
              <a:t>대여량</a:t>
            </a:r>
            <a:endParaRPr lang="ko-KR" altLang="en-US" dirty="0"/>
          </a:p>
        </p:txBody>
      </p:sp>
      <p:sp>
        <p:nvSpPr>
          <p:cNvPr id="1030" name="Content Placeholder 1029">
            <a:extLst>
              <a:ext uri="{FF2B5EF4-FFF2-40B4-BE49-F238E27FC236}">
                <a16:creationId xmlns:a16="http://schemas.microsoft.com/office/drawing/2014/main" id="{BCC37918-A618-A03D-5D90-0E1D910741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1" y="2345635"/>
            <a:ext cx="4911392" cy="3583940"/>
          </a:xfrm>
        </p:spPr>
        <p:txBody>
          <a:bodyPr anchor="t">
            <a:normAutofit/>
          </a:bodyPr>
          <a:lstStyle/>
          <a:p>
            <a:r>
              <a:rPr lang="ko-KR" altLang="en-US" sz="1600" dirty="0"/>
              <a:t>시간대별 </a:t>
            </a:r>
            <a:r>
              <a:rPr lang="ko-KR" altLang="en-US" sz="1600" dirty="0" err="1"/>
              <a:t>대여량에서는</a:t>
            </a:r>
            <a:r>
              <a:rPr lang="ko-KR" altLang="en-US" sz="1600" dirty="0"/>
              <a:t> 휴일에는 낮시간대가 평일에는 출퇴근 시간에 </a:t>
            </a:r>
            <a:r>
              <a:rPr lang="ko-KR" altLang="en-US" sz="1600" dirty="0" err="1"/>
              <a:t>대여량이</a:t>
            </a:r>
            <a:r>
              <a:rPr lang="ko-KR" altLang="en-US" sz="1600" dirty="0"/>
              <a:t> 높은 것을 보여준다</a:t>
            </a:r>
            <a:r>
              <a:rPr lang="en-US" altLang="ko-KR" sz="1600" dirty="0"/>
              <a:t>.</a:t>
            </a:r>
            <a:r>
              <a:rPr lang="ko-KR" altLang="en-US" sz="1600" dirty="0"/>
              <a:t> </a:t>
            </a:r>
            <a:endParaRPr lang="en-US" sz="1600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8056A02-40D2-07A8-8802-D9517B9C8D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44639" y="755630"/>
            <a:ext cx="5090161" cy="4875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81" name="Rectangle 3080">
            <a:extLst>
              <a:ext uri="{FF2B5EF4-FFF2-40B4-BE49-F238E27FC236}">
                <a16:creationId xmlns:a16="http://schemas.microsoft.com/office/drawing/2014/main" id="{529E760E-527D-4053-A309-F2BDE1250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6400800"/>
            <a:ext cx="12191999" cy="457198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6">
                  <a:lumMod val="75000"/>
                  <a:alpha val="8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3" name="Rectangle 3082">
            <a:extLst>
              <a:ext uri="{FF2B5EF4-FFF2-40B4-BE49-F238E27FC236}">
                <a16:creationId xmlns:a16="http://schemas.microsoft.com/office/drawing/2014/main" id="{4153D448-4ED1-429A-A28C-8316DE7CA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8"/>
            <a:ext cx="8153396" cy="448831"/>
          </a:xfrm>
          <a:prstGeom prst="rect">
            <a:avLst/>
          </a:prstGeom>
          <a:gradFill>
            <a:gsLst>
              <a:gs pos="0">
                <a:schemeClr val="accent5">
                  <a:alpha val="5000"/>
                </a:schemeClr>
              </a:gs>
              <a:gs pos="99000">
                <a:schemeClr val="accent5">
                  <a:alpha val="72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354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3" name="Rectangle 4102">
            <a:extLst>
              <a:ext uri="{FF2B5EF4-FFF2-40B4-BE49-F238E27FC236}">
                <a16:creationId xmlns:a16="http://schemas.microsoft.com/office/drawing/2014/main" id="{11D6A2A3-F101-46F7-8B6F-1C699CAFE9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F95AC5C-C5AE-3EC9-3BAC-58F023518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457200"/>
            <a:ext cx="4911393" cy="1556724"/>
          </a:xfrm>
        </p:spPr>
        <p:txBody>
          <a:bodyPr anchor="b">
            <a:normAutofit/>
          </a:bodyPr>
          <a:lstStyle/>
          <a:p>
            <a:r>
              <a:rPr lang="ko-KR" altLang="en-US" dirty="0"/>
              <a:t>기온</a:t>
            </a:r>
            <a:r>
              <a:rPr lang="en-US" altLang="ko-KR" dirty="0"/>
              <a:t>/</a:t>
            </a:r>
            <a:r>
              <a:rPr lang="ko-KR" altLang="en-US" dirty="0"/>
              <a:t>습도 별 </a:t>
            </a:r>
            <a:r>
              <a:rPr lang="ko-KR" altLang="en-US" dirty="0" err="1"/>
              <a:t>대여량</a:t>
            </a:r>
            <a:endParaRPr lang="ko-KR" altLang="en-US" dirty="0"/>
          </a:p>
        </p:txBody>
      </p:sp>
      <p:sp>
        <p:nvSpPr>
          <p:cNvPr id="1030" name="Content Placeholder 1029">
            <a:extLst>
              <a:ext uri="{FF2B5EF4-FFF2-40B4-BE49-F238E27FC236}">
                <a16:creationId xmlns:a16="http://schemas.microsoft.com/office/drawing/2014/main" id="{BCC37918-A618-A03D-5D90-0E1D910741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1" y="2345635"/>
            <a:ext cx="4911392" cy="3583940"/>
          </a:xfrm>
        </p:spPr>
        <p:txBody>
          <a:bodyPr anchor="t">
            <a:normAutofit/>
          </a:bodyPr>
          <a:lstStyle/>
          <a:p>
            <a:r>
              <a:rPr lang="ko-KR" altLang="en-US" sz="1600" dirty="0"/>
              <a:t>기온이 오를 수록 </a:t>
            </a:r>
            <a:r>
              <a:rPr lang="ko-KR" altLang="en-US" sz="1600" dirty="0" err="1"/>
              <a:t>대여량이</a:t>
            </a:r>
            <a:r>
              <a:rPr lang="ko-KR" altLang="en-US" sz="1600" dirty="0"/>
              <a:t> </a:t>
            </a:r>
            <a:r>
              <a:rPr lang="ko-KR" altLang="en-US" sz="1600" dirty="0" err="1"/>
              <a:t>우상향하는</a:t>
            </a:r>
            <a:r>
              <a:rPr lang="ko-KR" altLang="en-US" sz="1600" dirty="0"/>
              <a:t> 경향을 보여주고 반대로 습도는 높을 수록 </a:t>
            </a:r>
            <a:r>
              <a:rPr lang="ko-KR" altLang="en-US" sz="1600" dirty="0" err="1"/>
              <a:t>대여량이</a:t>
            </a:r>
            <a:r>
              <a:rPr lang="ko-KR" altLang="en-US" sz="1600" dirty="0"/>
              <a:t> </a:t>
            </a:r>
            <a:r>
              <a:rPr lang="ko-KR" altLang="en-US" sz="1600" dirty="0" err="1"/>
              <a:t>우하향하는</a:t>
            </a:r>
            <a:r>
              <a:rPr lang="ko-KR" altLang="en-US" sz="1600" dirty="0"/>
              <a:t> 경향을 보여준다</a:t>
            </a:r>
            <a:r>
              <a:rPr lang="en-US" altLang="ko-KR" sz="1600" dirty="0"/>
              <a:t>.</a:t>
            </a:r>
            <a:endParaRPr lang="en-US" sz="1600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27C2CDEF-4B4B-EEE0-281B-91110E8141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44639" y="1857220"/>
            <a:ext cx="5090161" cy="2672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05" name="Rectangle 4104">
            <a:extLst>
              <a:ext uri="{FF2B5EF4-FFF2-40B4-BE49-F238E27FC236}">
                <a16:creationId xmlns:a16="http://schemas.microsoft.com/office/drawing/2014/main" id="{529E760E-527D-4053-A309-F2BDE1250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6400800"/>
            <a:ext cx="12191999" cy="457198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6">
                  <a:lumMod val="75000"/>
                  <a:alpha val="8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7" name="Rectangle 4106">
            <a:extLst>
              <a:ext uri="{FF2B5EF4-FFF2-40B4-BE49-F238E27FC236}">
                <a16:creationId xmlns:a16="http://schemas.microsoft.com/office/drawing/2014/main" id="{4153D448-4ED1-429A-A28C-8316DE7CA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8"/>
            <a:ext cx="8153396" cy="448831"/>
          </a:xfrm>
          <a:prstGeom prst="rect">
            <a:avLst/>
          </a:prstGeom>
          <a:gradFill>
            <a:gsLst>
              <a:gs pos="0">
                <a:schemeClr val="accent5">
                  <a:alpha val="5000"/>
                </a:schemeClr>
              </a:gs>
              <a:gs pos="99000">
                <a:schemeClr val="accent5">
                  <a:alpha val="72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2082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27" name="Rectangle 5126">
            <a:extLst>
              <a:ext uri="{FF2B5EF4-FFF2-40B4-BE49-F238E27FC236}">
                <a16:creationId xmlns:a16="http://schemas.microsoft.com/office/drawing/2014/main" id="{11D6A2A3-F101-46F7-8B6F-1C699CAFE9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F95AC5C-C5AE-3EC9-3BAC-58F023518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457200"/>
            <a:ext cx="4911393" cy="1556724"/>
          </a:xfrm>
        </p:spPr>
        <p:txBody>
          <a:bodyPr anchor="b">
            <a:normAutofit/>
          </a:bodyPr>
          <a:lstStyle/>
          <a:p>
            <a:r>
              <a:rPr lang="ko-KR" altLang="en-US" dirty="0"/>
              <a:t>날씨 별 </a:t>
            </a:r>
            <a:r>
              <a:rPr lang="ko-KR" altLang="en-US" dirty="0" err="1"/>
              <a:t>대여량</a:t>
            </a:r>
            <a:endParaRPr lang="ko-KR" altLang="en-US" dirty="0"/>
          </a:p>
        </p:txBody>
      </p:sp>
      <p:sp>
        <p:nvSpPr>
          <p:cNvPr id="1030" name="Content Placeholder 1029">
            <a:extLst>
              <a:ext uri="{FF2B5EF4-FFF2-40B4-BE49-F238E27FC236}">
                <a16:creationId xmlns:a16="http://schemas.microsoft.com/office/drawing/2014/main" id="{BCC37918-A618-A03D-5D90-0E1D910741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1" y="2345635"/>
            <a:ext cx="4911392" cy="3583940"/>
          </a:xfrm>
        </p:spPr>
        <p:txBody>
          <a:bodyPr anchor="t">
            <a:normAutofit/>
          </a:bodyPr>
          <a:lstStyle/>
          <a:p>
            <a:r>
              <a:rPr lang="ko-KR" altLang="en-US" sz="1600" dirty="0"/>
              <a:t>날씨가 좋을 수록 </a:t>
            </a:r>
            <a:r>
              <a:rPr lang="ko-KR" altLang="en-US" sz="1600" dirty="0" err="1"/>
              <a:t>대여량이</a:t>
            </a:r>
            <a:r>
              <a:rPr lang="ko-KR" altLang="en-US" sz="1600" dirty="0"/>
              <a:t> 높은 경향을 보여주지만 </a:t>
            </a:r>
            <a:r>
              <a:rPr lang="en-US" altLang="ko-KR" sz="1600" dirty="0"/>
              <a:t>4</a:t>
            </a:r>
            <a:r>
              <a:rPr lang="ko-KR" altLang="en-US" sz="1600" dirty="0"/>
              <a:t>에 해당하는 데이터는 </a:t>
            </a:r>
            <a:r>
              <a:rPr lang="en-US" altLang="ko-KR" sz="1600" dirty="0"/>
              <a:t>1</a:t>
            </a:r>
            <a:r>
              <a:rPr lang="ko-KR" altLang="en-US" sz="1600" dirty="0"/>
              <a:t>개 밖에 밖에 없어 이러한 그래프가 그려진다</a:t>
            </a:r>
            <a:r>
              <a:rPr lang="en-US" altLang="ko-KR" sz="1600" dirty="0"/>
              <a:t>.</a:t>
            </a:r>
            <a:endParaRPr lang="en-US" sz="1600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B3288FAF-2A3E-2A34-DAB5-BE4E673CE8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44639" y="1468243"/>
            <a:ext cx="5090161" cy="3450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29" name="Rectangle 5128">
            <a:extLst>
              <a:ext uri="{FF2B5EF4-FFF2-40B4-BE49-F238E27FC236}">
                <a16:creationId xmlns:a16="http://schemas.microsoft.com/office/drawing/2014/main" id="{529E760E-527D-4053-A309-F2BDE1250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6400800"/>
            <a:ext cx="12191999" cy="457198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6">
                  <a:lumMod val="75000"/>
                  <a:alpha val="8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31" name="Rectangle 5130">
            <a:extLst>
              <a:ext uri="{FF2B5EF4-FFF2-40B4-BE49-F238E27FC236}">
                <a16:creationId xmlns:a16="http://schemas.microsoft.com/office/drawing/2014/main" id="{4153D448-4ED1-429A-A28C-8316DE7CA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8"/>
            <a:ext cx="8153396" cy="448831"/>
          </a:xfrm>
          <a:prstGeom prst="rect">
            <a:avLst/>
          </a:prstGeom>
          <a:gradFill>
            <a:gsLst>
              <a:gs pos="0">
                <a:schemeClr val="accent5">
                  <a:alpha val="5000"/>
                </a:schemeClr>
              </a:gs>
              <a:gs pos="99000">
                <a:schemeClr val="accent5">
                  <a:alpha val="72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5755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199" name="Rectangle 8198">
            <a:extLst>
              <a:ext uri="{FF2B5EF4-FFF2-40B4-BE49-F238E27FC236}">
                <a16:creationId xmlns:a16="http://schemas.microsoft.com/office/drawing/2014/main" id="{11D6A2A3-F101-46F7-8B6F-1C699CAFE9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F95AC5C-C5AE-3EC9-3BAC-58F023518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457200"/>
            <a:ext cx="4911393" cy="1556724"/>
          </a:xfrm>
        </p:spPr>
        <p:txBody>
          <a:bodyPr anchor="b">
            <a:normAutofit/>
          </a:bodyPr>
          <a:lstStyle/>
          <a:p>
            <a:r>
              <a:rPr lang="ko-KR" altLang="en-US" dirty="0"/>
              <a:t>상관관계 분석</a:t>
            </a:r>
          </a:p>
        </p:txBody>
      </p:sp>
      <p:sp>
        <p:nvSpPr>
          <p:cNvPr id="1030" name="Content Placeholder 1029">
            <a:extLst>
              <a:ext uri="{FF2B5EF4-FFF2-40B4-BE49-F238E27FC236}">
                <a16:creationId xmlns:a16="http://schemas.microsoft.com/office/drawing/2014/main" id="{BCC37918-A618-A03D-5D90-0E1D910741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1" y="2345635"/>
            <a:ext cx="4911392" cy="3583940"/>
          </a:xfrm>
        </p:spPr>
        <p:txBody>
          <a:bodyPr anchor="t">
            <a:normAutofit/>
          </a:bodyPr>
          <a:lstStyle/>
          <a:p>
            <a:r>
              <a:rPr lang="ko-KR" altLang="en-US" sz="1600" dirty="0"/>
              <a:t>온도 혹은 습도와 </a:t>
            </a:r>
            <a:r>
              <a:rPr lang="ko-KR" altLang="en-US" sz="1600" dirty="0" err="1"/>
              <a:t>대여량의</a:t>
            </a:r>
            <a:r>
              <a:rPr lang="ko-KR" altLang="en-US" sz="1600" dirty="0"/>
              <a:t> 상관관계가 다른 상관관계에 비해 높게 나타나고 있다</a:t>
            </a:r>
            <a:r>
              <a:rPr lang="en-US" altLang="ko-KR" sz="1600" dirty="0"/>
              <a:t>.</a:t>
            </a:r>
            <a:endParaRPr lang="en-US" sz="1600" dirty="0"/>
          </a:p>
        </p:txBody>
      </p:sp>
      <p:pic>
        <p:nvPicPr>
          <p:cNvPr id="8194" name="Picture 2" descr="텍스트, 스크린샷, 번호, 직사각형이(가) 표시된 사진&#10;&#10;자동 생성된 설명">
            <a:extLst>
              <a:ext uri="{FF2B5EF4-FFF2-40B4-BE49-F238E27FC236}">
                <a16:creationId xmlns:a16="http://schemas.microsoft.com/office/drawing/2014/main" id="{9453EF75-99FB-966F-E12D-77BB59A1A9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44639" y="1534128"/>
            <a:ext cx="5090161" cy="3318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01" name="Rectangle 8200">
            <a:extLst>
              <a:ext uri="{FF2B5EF4-FFF2-40B4-BE49-F238E27FC236}">
                <a16:creationId xmlns:a16="http://schemas.microsoft.com/office/drawing/2014/main" id="{529E760E-527D-4053-A309-F2BDE1250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6400800"/>
            <a:ext cx="12191999" cy="457198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6">
                  <a:lumMod val="75000"/>
                  <a:alpha val="8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03" name="Rectangle 8202">
            <a:extLst>
              <a:ext uri="{FF2B5EF4-FFF2-40B4-BE49-F238E27FC236}">
                <a16:creationId xmlns:a16="http://schemas.microsoft.com/office/drawing/2014/main" id="{4153D448-4ED1-429A-A28C-8316DE7CA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8"/>
            <a:ext cx="8153396" cy="448831"/>
          </a:xfrm>
          <a:prstGeom prst="rect">
            <a:avLst/>
          </a:prstGeom>
          <a:gradFill>
            <a:gsLst>
              <a:gs pos="0">
                <a:schemeClr val="accent5">
                  <a:alpha val="5000"/>
                </a:schemeClr>
              </a:gs>
              <a:gs pos="99000">
                <a:schemeClr val="accent5">
                  <a:alpha val="72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0746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4" name="Rectangle 6150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65" name="Rectangle 6152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166" name="Rectangle 6154">
            <a:extLst>
              <a:ext uri="{FF2B5EF4-FFF2-40B4-BE49-F238E27FC236}">
                <a16:creationId xmlns:a16="http://schemas.microsoft.com/office/drawing/2014/main" id="{1DBC8414-BE7E-4B6C-A114-B2C3795C88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67" name="Rectangle 6156">
            <a:extLst>
              <a:ext uri="{FF2B5EF4-FFF2-40B4-BE49-F238E27FC236}">
                <a16:creationId xmlns:a16="http://schemas.microsoft.com/office/drawing/2014/main" id="{0EC398C5-5C2E-4038-9DB3-DE2B5A9BE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09318" y="1410082"/>
            <a:ext cx="6858000" cy="4037835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89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68" name="Rectangle 6158">
            <a:extLst>
              <a:ext uri="{FF2B5EF4-FFF2-40B4-BE49-F238E27FC236}">
                <a16:creationId xmlns:a16="http://schemas.microsoft.com/office/drawing/2014/main" id="{A2F10B26-073B-4B10-8AAA-161242DD8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153806" y="1153804"/>
            <a:ext cx="6346209" cy="4038601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>
                  <a:alpha val="92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69" name="Rectangle 6160">
            <a:extLst>
              <a:ext uri="{FF2B5EF4-FFF2-40B4-BE49-F238E27FC236}">
                <a16:creationId xmlns:a16="http://schemas.microsoft.com/office/drawing/2014/main" id="{610DBBC7-698F-4A54-B1CB-A99F9CC356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59574" y="3578975"/>
            <a:ext cx="2502407" cy="4055644"/>
          </a:xfrm>
          <a:prstGeom prst="rect">
            <a:avLst/>
          </a:prstGeom>
          <a:gradFill>
            <a:gsLst>
              <a:gs pos="2000">
                <a:schemeClr val="accent5">
                  <a:alpha val="28000"/>
                </a:schemeClr>
              </a:gs>
              <a:gs pos="100000">
                <a:schemeClr val="accent4">
                  <a:alpha val="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63" name="Freeform: Shape 6162">
            <a:extLst>
              <a:ext uri="{FF2B5EF4-FFF2-40B4-BE49-F238E27FC236}">
                <a16:creationId xmlns:a16="http://schemas.microsoft.com/office/drawing/2014/main" id="{DE6E822A-8BCF-432C-83E6-BBE821476C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13000">
                <a:schemeClr val="accent4">
                  <a:lumMod val="20000"/>
                  <a:lumOff val="80000"/>
                  <a:alpha val="2000"/>
                </a:schemeClr>
              </a:gs>
              <a:gs pos="100000">
                <a:schemeClr val="accent6">
                  <a:alpha val="29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B989CB9-06F3-F5C8-7B27-E246C6EC3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243" y="681317"/>
            <a:ext cx="3236613" cy="3406187"/>
          </a:xfrm>
        </p:spPr>
        <p:txBody>
          <a:bodyPr vert="horz" lIns="0" tIns="0" rIns="0" bIns="0" rtlCol="0" anchor="b">
            <a:normAutofit/>
          </a:bodyPr>
          <a:lstStyle/>
          <a:p>
            <a:pPr algn="r">
              <a:lnSpc>
                <a:spcPct val="100000"/>
              </a:lnSpc>
            </a:pPr>
            <a:r>
              <a:rPr lang="ko-KR" altLang="en-US" sz="3200" cap="all" spc="750" dirty="0">
                <a:solidFill>
                  <a:schemeClr val="bg1"/>
                </a:solidFill>
              </a:rPr>
              <a:t>그 외 다양한 </a:t>
            </a:r>
            <a:r>
              <a:rPr lang="en-US" altLang="ko-KR" sz="3200" cap="all" spc="750" dirty="0" err="1">
                <a:solidFill>
                  <a:schemeClr val="bg1"/>
                </a:solidFill>
              </a:rPr>
              <a:t>barplot</a:t>
            </a:r>
            <a:r>
              <a:rPr lang="ko-KR" altLang="en-US" sz="3200" cap="all" spc="750" dirty="0">
                <a:solidFill>
                  <a:schemeClr val="bg1"/>
                </a:solidFill>
              </a:rPr>
              <a:t> 분석</a:t>
            </a:r>
            <a:endParaRPr lang="en-US" altLang="ko-KR" sz="3200" cap="all" spc="750" dirty="0">
              <a:solidFill>
                <a:schemeClr val="bg1"/>
              </a:solidFill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DC44168C-849E-A1D5-55A3-A86ADE66135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80835" y="194536"/>
            <a:ext cx="6468926" cy="6468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4333958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GradientRise">
      <a:dk1>
        <a:sysClr val="windowText" lastClr="000000"/>
      </a:dk1>
      <a:lt1>
        <a:srgbClr val="FFFFFF"/>
      </a:lt1>
      <a:dk2>
        <a:srgbClr val="3C0F3A"/>
      </a:dk2>
      <a:lt2>
        <a:srgbClr val="F1F2F2"/>
      </a:lt2>
      <a:accent1>
        <a:srgbClr val="A6025C"/>
      </a:accent1>
      <a:accent2>
        <a:srgbClr val="92248E"/>
      </a:accent2>
      <a:accent3>
        <a:srgbClr val="DE95C4"/>
      </a:accent3>
      <a:accent4>
        <a:srgbClr val="FE4A00"/>
      </a:accent4>
      <a:accent5>
        <a:srgbClr val="DA002F"/>
      </a:accent5>
      <a:accent6>
        <a:srgbClr val="FF907A"/>
      </a:accent6>
      <a:hlink>
        <a:srgbClr val="CA71E4"/>
      </a:hlink>
      <a:folHlink>
        <a:srgbClr val="E45E49"/>
      </a:folHlink>
    </a:clrScheme>
    <a:fontScheme name="Avenir">
      <a:majorFont>
        <a:latin typeface="Microsoft GothicNeo"/>
        <a:ea typeface=""/>
        <a:cs typeface=""/>
      </a:majorFont>
      <a:minorFont>
        <a:latin typeface="Microsoft GothicNe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123</Words>
  <Application>Microsoft Office PowerPoint</Application>
  <PresentationFormat>와이드스크린</PresentationFormat>
  <Paragraphs>16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Microsoft GothicNeo</vt:lpstr>
      <vt:lpstr>Microsoft GothicNeo Light</vt:lpstr>
      <vt:lpstr>Arial</vt:lpstr>
      <vt:lpstr>GradientRiseVTI</vt:lpstr>
      <vt:lpstr>파이썬 프로젝트</vt:lpstr>
      <vt:lpstr>요일 별 대여량</vt:lpstr>
      <vt:lpstr>월 별 대여량</vt:lpstr>
      <vt:lpstr>시간대 별 대여량</vt:lpstr>
      <vt:lpstr>기온/습도 별 대여량</vt:lpstr>
      <vt:lpstr>날씨 별 대여량</vt:lpstr>
      <vt:lpstr>상관관계 분석</vt:lpstr>
      <vt:lpstr>그 외 다양한 barplot 분석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파이썬 프로젝트</dc:title>
  <dc:creator>김호원</dc:creator>
  <cp:lastModifiedBy>김호원</cp:lastModifiedBy>
  <cp:revision>1</cp:revision>
  <dcterms:created xsi:type="dcterms:W3CDTF">2024-04-18T08:43:44Z</dcterms:created>
  <dcterms:modified xsi:type="dcterms:W3CDTF">2024-04-18T09:04:54Z</dcterms:modified>
</cp:coreProperties>
</file>