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Lst>
  <p:notesMasterIdLst>
    <p:notesMasterId r:id="rId62"/>
  </p:notesMasterIdLst>
  <p:sldIdLst>
    <p:sldId id="267" r:id="rId5"/>
    <p:sldId id="380" r:id="rId6"/>
    <p:sldId id="381" r:id="rId7"/>
    <p:sldId id="454" r:id="rId8"/>
    <p:sldId id="455" r:id="rId9"/>
    <p:sldId id="456" r:id="rId10"/>
    <p:sldId id="357" r:id="rId11"/>
    <p:sldId id="382" r:id="rId12"/>
    <p:sldId id="383" r:id="rId13"/>
    <p:sldId id="463" r:id="rId14"/>
    <p:sldId id="410" r:id="rId15"/>
    <p:sldId id="411" r:id="rId16"/>
    <p:sldId id="409" r:id="rId17"/>
    <p:sldId id="261" r:id="rId18"/>
    <p:sldId id="384" r:id="rId19"/>
    <p:sldId id="597" r:id="rId20"/>
    <p:sldId id="591" r:id="rId21"/>
    <p:sldId id="592" r:id="rId22"/>
    <p:sldId id="593" r:id="rId23"/>
    <p:sldId id="594" r:id="rId24"/>
    <p:sldId id="595" r:id="rId25"/>
    <p:sldId id="596" r:id="rId26"/>
    <p:sldId id="385" r:id="rId27"/>
    <p:sldId id="413" r:id="rId28"/>
    <p:sldId id="412" r:id="rId29"/>
    <p:sldId id="362" r:id="rId30"/>
    <p:sldId id="364" r:id="rId31"/>
    <p:sldId id="287" r:id="rId32"/>
    <p:sldId id="288" r:id="rId33"/>
    <p:sldId id="290" r:id="rId34"/>
    <p:sldId id="289" r:id="rId35"/>
    <p:sldId id="292" r:id="rId36"/>
    <p:sldId id="293" r:id="rId37"/>
    <p:sldId id="386" r:id="rId38"/>
    <p:sldId id="365" r:id="rId39"/>
    <p:sldId id="366" r:id="rId40"/>
    <p:sldId id="367" r:id="rId41"/>
    <p:sldId id="368" r:id="rId42"/>
    <p:sldId id="294" r:id="rId43"/>
    <p:sldId id="388" r:id="rId44"/>
    <p:sldId id="432" r:id="rId45"/>
    <p:sldId id="431" r:id="rId46"/>
    <p:sldId id="296" r:id="rId47"/>
    <p:sldId id="390" r:id="rId48"/>
    <p:sldId id="391" r:id="rId49"/>
    <p:sldId id="392" r:id="rId50"/>
    <p:sldId id="369" r:id="rId51"/>
    <p:sldId id="370" r:id="rId52"/>
    <p:sldId id="414" r:id="rId53"/>
    <p:sldId id="415" r:id="rId54"/>
    <p:sldId id="298" r:id="rId55"/>
    <p:sldId id="299" r:id="rId56"/>
    <p:sldId id="300" r:id="rId57"/>
    <p:sldId id="301" r:id="rId58"/>
    <p:sldId id="302" r:id="rId59"/>
    <p:sldId id="399" r:id="rId60"/>
    <p:sldId id="467" r:id="rId61"/>
    <p:sldId id="308" r:id="rId63"/>
    <p:sldId id="552" r:id="rId64"/>
    <p:sldId id="468" r:id="rId65"/>
    <p:sldId id="469" r:id="rId66"/>
    <p:sldId id="551" r:id="rId67"/>
    <p:sldId id="310" r:id="rId68"/>
    <p:sldId id="416" r:id="rId69"/>
    <p:sldId id="417" r:id="rId70"/>
    <p:sldId id="418" r:id="rId71"/>
    <p:sldId id="420" r:id="rId72"/>
    <p:sldId id="421" r:id="rId73"/>
    <p:sldId id="422" r:id="rId74"/>
    <p:sldId id="450" r:id="rId75"/>
    <p:sldId id="451" r:id="rId76"/>
    <p:sldId id="452" r:id="rId77"/>
    <p:sldId id="453" r:id="rId78"/>
    <p:sldId id="429" r:id="rId79"/>
    <p:sldId id="423" r:id="rId80"/>
    <p:sldId id="446" r:id="rId81"/>
    <p:sldId id="425" r:id="rId82"/>
    <p:sldId id="419" r:id="rId83"/>
    <p:sldId id="401" r:id="rId84"/>
    <p:sldId id="424" r:id="rId85"/>
    <p:sldId id="444" r:id="rId86"/>
    <p:sldId id="439" r:id="rId87"/>
    <p:sldId id="440" r:id="rId88"/>
    <p:sldId id="441" r:id="rId89"/>
    <p:sldId id="445" r:id="rId90"/>
    <p:sldId id="443" r:id="rId91"/>
    <p:sldId id="442" r:id="rId92"/>
    <p:sldId id="447" r:id="rId93"/>
    <p:sldId id="448" r:id="rId94"/>
    <p:sldId id="426" r:id="rId95"/>
    <p:sldId id="428" r:id="rId96"/>
    <p:sldId id="449" r:id="rId97"/>
    <p:sldId id="553" r:id="rId98"/>
    <p:sldId id="322" r:id="rId99"/>
    <p:sldId id="351" r:id="rId100"/>
    <p:sldId id="355" r:id="rId101"/>
    <p:sldId id="356" r:id="rId102"/>
    <p:sldId id="598" r:id="rId103"/>
  </p:sldIdLst>
  <p:sldSz cx="9144000" cy="6858000" type="screen4x3"/>
  <p:notesSz cx="6858000" cy="9144000"/>
  <p:custDataLst>
    <p:tags r:id="rId107"/>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CC99FF"/>
    <a:srgbClr val="CCCC00"/>
    <a:srgbClr val="CCECFF"/>
    <a:srgbClr val="FFCCFF"/>
    <a:srgbClr val="CCCCFF"/>
    <a:srgbClr val="333399"/>
    <a:srgbClr val="00FF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horzBarState="maximized">
    <p:restoredLeft sz="34591"/>
    <p:restoredTop sz="94588"/>
  </p:normalViewPr>
  <p:slideViewPr>
    <p:cSldViewPr showGuides="1">
      <p:cViewPr>
        <p:scale>
          <a:sx n="100" d="100"/>
          <a:sy n="100" d="100"/>
        </p:scale>
        <p:origin x="1530" y="480"/>
      </p:cViewPr>
      <p:guideLst>
        <p:guide orient="horz" pos="2160"/>
        <p:guide pos="2880"/>
      </p:guideLst>
    </p:cSldViewPr>
  </p:slideViewPr>
  <p:outlineViewPr>
    <p:cViewPr>
      <p:scale>
        <a:sx n="33" d="100"/>
        <a:sy n="33" d="100"/>
      </p:scale>
      <p:origin x="0" y="7123"/>
    </p:cViewPr>
  </p:outlineViewPr>
  <p:notesTextViewPr>
    <p:cViewPr>
      <p:scale>
        <a:sx n="100" d="100"/>
        <a:sy n="100" d="100"/>
      </p:scale>
      <p:origin x="0" y="0"/>
    </p:cViewPr>
  </p:notesTextViewPr>
  <p:sorterViewPr showFormatting="0">
    <p:cViewPr>
      <p:scale>
        <a:sx n="66" d="100"/>
        <a:sy n="66" d="100"/>
      </p:scale>
      <p:origin x="0" y="1624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5.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4.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notesMaster" Target="notesMasters/notesMaster1.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7" Type="http://schemas.openxmlformats.org/officeDocument/2006/relationships/tags" Target="tags/tag1.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6D46A84-DA36-4364-A6A8-CC4B5256212E}" type="slidenum">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rPr>
            </a:fld>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7"/>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100354" name="Rectangle 2"/>
          <p:cNvSpPr>
            <a:spLocks noRot="1" noTextEdit="1"/>
          </p:cNvSpPr>
          <p:nvPr>
            <p:ph type="sldImg"/>
          </p:nvPr>
        </p:nvSpPr>
        <p:spPr>
          <a:ln>
            <a:solidFill>
              <a:srgbClr val="000000"/>
            </a:solidFill>
            <a:miter/>
          </a:ln>
        </p:spPr>
      </p:sp>
      <p:sp>
        <p:nvSpPr>
          <p:cNvPr id="100355" name="Rectangle 3"/>
          <p:cNvSpPr>
            <a:spLocks noGrp="1"/>
          </p:cNvSpPr>
          <p:nvPr>
            <p:ph type="body"/>
          </p:nvPr>
        </p:nvSpPr>
        <p:spPr>
          <a:noFill/>
          <a:ln>
            <a:noFill/>
          </a:ln>
        </p:spPr>
        <p:txBody>
          <a:bodyPr wrap="square" lIns="91440" tIns="45720" rIns="91440" bIns="45720" anchor="t" anchorCtr="0"/>
          <a:p>
            <a:pPr lvl="0">
              <a:spcBef>
                <a:spcPct val="0"/>
              </a:spcBef>
            </a:pPr>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Rectangle 7"/>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104450" name="Rectangle 2"/>
          <p:cNvSpPr>
            <a:spLocks noRot="1" noTextEdit="1"/>
          </p:cNvSpPr>
          <p:nvPr>
            <p:ph type="sldImg"/>
          </p:nvPr>
        </p:nvSpPr>
        <p:spPr>
          <a:ln>
            <a:solidFill>
              <a:srgbClr val="000000"/>
            </a:solidFill>
            <a:miter/>
          </a:ln>
        </p:spPr>
      </p:sp>
      <p:sp>
        <p:nvSpPr>
          <p:cNvPr id="104451" name="Rectangle 3"/>
          <p:cNvSpPr>
            <a:spLocks noGrp="1"/>
          </p:cNvSpPr>
          <p:nvPr>
            <p:ph type="body"/>
          </p:nvPr>
        </p:nvSpPr>
        <p:spPr>
          <a:noFill/>
          <a:ln>
            <a:noFill/>
          </a:ln>
        </p:spPr>
        <p:txBody>
          <a:bodyPr wrap="square" lIns="91440" tIns="45720" rIns="91440" bIns="45720" anchor="t" anchorCtr="0"/>
          <a:p>
            <a:pPr lvl="0">
              <a:spcBef>
                <a:spcPct val="0"/>
              </a:spcBef>
            </a:pPr>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Rectangle 7"/>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a:fld id="{9A0DB2DC-4C9A-4742-B13C-FB6460FD3503}" type="slidenum">
              <a:rPr lang="en-US" altLang="zh-CN" sz="1200" dirty="0">
                <a:latin typeface="Arial" panose="020B0604020202020204" pitchFamily="34" charset="0"/>
                <a:ea typeface="宋体" panose="02010600030101010101" pitchFamily="2" charset="-122"/>
              </a:rPr>
            </a:fld>
            <a:endParaRPr lang="en-US" altLang="zh-CN" sz="1200" dirty="0">
              <a:latin typeface="Arial" panose="020B0604020202020204" pitchFamily="34" charset="0"/>
              <a:ea typeface="宋体" panose="02010600030101010101" pitchFamily="2" charset="-122"/>
            </a:endParaRPr>
          </a:p>
        </p:txBody>
      </p:sp>
      <p:sp>
        <p:nvSpPr>
          <p:cNvPr id="106498" name="Rectangle 2"/>
          <p:cNvSpPr>
            <a:spLocks noRot="1" noTextEdit="1"/>
          </p:cNvSpPr>
          <p:nvPr>
            <p:ph type="sldImg"/>
          </p:nvPr>
        </p:nvSpPr>
        <p:spPr>
          <a:ln>
            <a:solidFill>
              <a:srgbClr val="000000"/>
            </a:solidFill>
            <a:miter/>
          </a:ln>
        </p:spPr>
      </p:sp>
      <p:sp>
        <p:nvSpPr>
          <p:cNvPr id="106499" name="Rectangle 3"/>
          <p:cNvSpPr>
            <a:spLocks noGrp="1"/>
          </p:cNvSpPr>
          <p:nvPr>
            <p:ph type="body"/>
          </p:nvPr>
        </p:nvSpPr>
        <p:spPr>
          <a:noFill/>
          <a:ln>
            <a:noFill/>
          </a:ln>
        </p:spPr>
        <p:txBody>
          <a:bodyPr wrap="square" lIns="91440" tIns="45720" rIns="91440" bIns="45720" anchor="t" anchorCtr="0"/>
          <a:p>
            <a:pPr lvl="0">
              <a:spcBef>
                <a:spcPct val="0"/>
              </a:spcBef>
            </a:pPr>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0" y="2438400"/>
            <a:ext cx="9009063" cy="1052513"/>
            <a:chOff x="0" y="1536"/>
            <a:chExt cx="5675" cy="663"/>
          </a:xfrm>
        </p:grpSpPr>
        <p:grpSp>
          <p:nvGrpSpPr>
            <p:cNvPr id="4099" name="Group 3"/>
            <p:cNvGrpSpPr/>
            <p:nvPr/>
          </p:nvGrpSpPr>
          <p:grpSpPr>
            <a:xfrm>
              <a:off x="185" y="1604"/>
              <a:ext cx="449" cy="299"/>
              <a:chOff x="720" y="336"/>
              <a:chExt cx="624" cy="432"/>
            </a:xfrm>
          </p:grpSpPr>
          <p:sp>
            <p:nvSpPr>
              <p:cNvPr id="4100" name="Rectangle 4"/>
              <p:cNvSpPr/>
              <p:nvPr/>
            </p:nvSpPr>
            <p:spPr>
              <a:xfrm>
                <a:off x="720" y="336"/>
                <a:ext cx="384" cy="432"/>
              </a:xfrm>
              <a:prstGeom prst="rect">
                <a:avLst/>
              </a:prstGeom>
              <a:solidFill>
                <a:schemeClr val="folHlink"/>
              </a:soli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4101"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grpSp>
        <p:grpSp>
          <p:nvGrpSpPr>
            <p:cNvPr id="4102" name="Group 6"/>
            <p:cNvGrpSpPr/>
            <p:nvPr/>
          </p:nvGrpSpPr>
          <p:grpSpPr>
            <a:xfrm>
              <a:off x="263" y="1870"/>
              <a:ext cx="466" cy="299"/>
              <a:chOff x="912" y="2640"/>
              <a:chExt cx="672" cy="432"/>
            </a:xfrm>
          </p:grpSpPr>
          <p:sp>
            <p:nvSpPr>
              <p:cNvPr id="4103" name="Rectangle 7"/>
              <p:cNvSpPr/>
              <p:nvPr/>
            </p:nvSpPr>
            <p:spPr>
              <a:xfrm>
                <a:off x="912" y="2640"/>
                <a:ext cx="384" cy="432"/>
              </a:xfrm>
              <a:prstGeom prst="rect">
                <a:avLst/>
              </a:prstGeom>
              <a:solidFill>
                <a:schemeClr val="accent2"/>
              </a:soli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4104" name="Rectangle 8"/>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grpSp>
        <p:sp>
          <p:nvSpPr>
            <p:cNvPr id="4105"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4106" name="Rectangle 10"/>
            <p:cNvSpPr/>
            <p:nvPr/>
          </p:nvSpPr>
          <p:spPr>
            <a:xfrm>
              <a:off x="400" y="1536"/>
              <a:ext cx="20" cy="663"/>
            </a:xfrm>
            <a:prstGeom prst="rect">
              <a:avLst/>
            </a:prstGeom>
            <a:solidFill>
              <a:schemeClr val="bg2"/>
            </a:soli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4107"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3"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4" name="Rectangle 16"/>
          <p:cNvSpPr>
            <a:spLocks noGrp="1" noChangeArrowheads="1"/>
          </p:cNvSpPr>
          <p:nvPr>
            <p:ph type="sldNum" sz="quarter" idx="4"/>
          </p:nvPr>
        </p:nvSpPr>
        <p:spPr bwMode="auto">
          <a:xfrm>
            <a:off x="3132138"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7AC1FA7-EE02-4F7F-AE54-EE4535406422}" type="slidenum">
              <a:rPr kumimoji="0" lang="en-US" altLang="zh-CN" sz="1400" b="0" i="0" u="none" strike="noStrike" kern="1200" cap="none" spc="0" normalizeH="0" baseline="0" noProof="1" dirty="0">
                <a:ln>
                  <a:noFill/>
                </a:ln>
                <a:solidFill>
                  <a:schemeClr val="bg2"/>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A717699-9767-4B47-A5C8-0E1E31916F1C}"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042988" y="214313"/>
            <a:ext cx="5773737" cy="56737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AEF1272-44D6-43B6-A5C9-7FF27AFCC834}"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042988" y="1773238"/>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5388" y="1773238"/>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347FDD-E522-4A97-A973-7859AC34A441}"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16386" name="Group 2"/>
          <p:cNvGrpSpPr/>
          <p:nvPr/>
        </p:nvGrpSpPr>
        <p:grpSpPr>
          <a:xfrm>
            <a:off x="0" y="2438400"/>
            <a:ext cx="9009063" cy="1052513"/>
            <a:chOff x="0" y="1536"/>
            <a:chExt cx="5675" cy="663"/>
          </a:xfrm>
        </p:grpSpPr>
        <p:grpSp>
          <p:nvGrpSpPr>
            <p:cNvPr id="16387" name="Group 3"/>
            <p:cNvGrpSpPr/>
            <p:nvPr/>
          </p:nvGrpSpPr>
          <p:grpSpPr>
            <a:xfrm>
              <a:off x="185" y="1604"/>
              <a:ext cx="449" cy="299"/>
              <a:chOff x="720" y="336"/>
              <a:chExt cx="624" cy="432"/>
            </a:xfrm>
          </p:grpSpPr>
          <p:sp>
            <p:nvSpPr>
              <p:cNvPr id="16388" name="Rectangle 4"/>
              <p:cNvSpPr/>
              <p:nvPr/>
            </p:nvSpPr>
            <p:spPr>
              <a:xfrm>
                <a:off x="720" y="336"/>
                <a:ext cx="384" cy="432"/>
              </a:xfrm>
              <a:prstGeom prst="rect">
                <a:avLst/>
              </a:prstGeom>
              <a:solidFill>
                <a:schemeClr val="folHlink"/>
              </a:soli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16389"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grpSp>
        <p:grpSp>
          <p:nvGrpSpPr>
            <p:cNvPr id="16390" name="Group 6"/>
            <p:cNvGrpSpPr/>
            <p:nvPr/>
          </p:nvGrpSpPr>
          <p:grpSpPr>
            <a:xfrm>
              <a:off x="263" y="1870"/>
              <a:ext cx="466" cy="299"/>
              <a:chOff x="912" y="2640"/>
              <a:chExt cx="672" cy="432"/>
            </a:xfrm>
          </p:grpSpPr>
          <p:sp>
            <p:nvSpPr>
              <p:cNvPr id="16391" name="Rectangle 7"/>
              <p:cNvSpPr/>
              <p:nvPr/>
            </p:nvSpPr>
            <p:spPr>
              <a:xfrm>
                <a:off x="912" y="2640"/>
                <a:ext cx="384" cy="432"/>
              </a:xfrm>
              <a:prstGeom prst="rect">
                <a:avLst/>
              </a:prstGeom>
              <a:solidFill>
                <a:schemeClr val="accent2"/>
              </a:soli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16392" name="Rectangle 8"/>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grpSp>
        <p:sp>
          <p:nvSpPr>
            <p:cNvPr id="16393"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16394" name="Rectangle 10"/>
            <p:cNvSpPr/>
            <p:nvPr/>
          </p:nvSpPr>
          <p:spPr>
            <a:xfrm>
              <a:off x="400" y="1536"/>
              <a:ext cx="20" cy="663"/>
            </a:xfrm>
            <a:prstGeom prst="rect">
              <a:avLst/>
            </a:prstGeom>
            <a:solidFill>
              <a:schemeClr val="bg2"/>
            </a:soli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16395"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3"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4" name="Rectangle 16"/>
          <p:cNvSpPr>
            <a:spLocks noGrp="1" noChangeArrowheads="1"/>
          </p:cNvSpPr>
          <p:nvPr>
            <p:ph type="sldNum" sz="quarter" idx="4"/>
          </p:nvPr>
        </p:nvSpPr>
        <p:spPr bwMode="auto">
          <a:xfrm>
            <a:off x="3132138"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7AC1FA7-EE02-4F7F-AE54-EE4535406422}" type="slidenum">
              <a:rPr kumimoji="0" lang="en-US" altLang="zh-CN" sz="1400" b="0" i="0" u="none" strike="noStrike" kern="1200" cap="none" spc="0" normalizeH="0" baseline="0" noProof="1" dirty="0">
                <a:ln>
                  <a:noFill/>
                </a:ln>
                <a:solidFill>
                  <a:schemeClr val="bg2"/>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F6A4E2-3A4E-47C0-9333-D4006E18D415}"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0706D7-880A-4EB4-B5C5-FB0E4F65843B}"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1FC8E5C-E029-4333-8DB9-F62BA022D7A5}"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1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4320AB-4DA5-4881-B851-7EA2A21322B8}"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C6DC1F-9062-413A-A12D-A2D1822C9A03}"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B5CBEAB-DA6B-4C0A-AC80-E9E15CF71492}"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F6A4E2-3A4E-47C0-9333-D4006E18D415}"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CBAF2C4-4AFB-4D32-8983-73E13D3ACEDF}"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rgbClr val="333399"/>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8CE8CE-0442-473E-95B6-ED93F92D408A}"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A717699-9767-4B47-A5C8-0E1E31916F1C}"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042988" y="214313"/>
            <a:ext cx="5773737" cy="56737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AEF1272-44D6-43B6-A5C9-7FF27AFCC834}"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042988" y="1773238"/>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5388" y="1773238"/>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347FDD-E522-4A97-A973-7859AC34A441}"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8674" name="Group 2"/>
          <p:cNvGrpSpPr/>
          <p:nvPr/>
        </p:nvGrpSpPr>
        <p:grpSpPr>
          <a:xfrm>
            <a:off x="0" y="2438400"/>
            <a:ext cx="9009063" cy="1052513"/>
            <a:chOff x="0" y="1536"/>
            <a:chExt cx="5675" cy="663"/>
          </a:xfrm>
        </p:grpSpPr>
        <p:grpSp>
          <p:nvGrpSpPr>
            <p:cNvPr id="28675" name="Group 3"/>
            <p:cNvGrpSpPr/>
            <p:nvPr/>
          </p:nvGrpSpPr>
          <p:grpSpPr>
            <a:xfrm>
              <a:off x="185" y="1604"/>
              <a:ext cx="449" cy="299"/>
              <a:chOff x="720" y="336"/>
              <a:chExt cx="624" cy="432"/>
            </a:xfrm>
          </p:grpSpPr>
          <p:sp>
            <p:nvSpPr>
              <p:cNvPr id="28676" name="Rectangle 4"/>
              <p:cNvSpPr/>
              <p:nvPr/>
            </p:nvSpPr>
            <p:spPr>
              <a:xfrm>
                <a:off x="720" y="336"/>
                <a:ext cx="384" cy="432"/>
              </a:xfrm>
              <a:prstGeom prst="rect">
                <a:avLst/>
              </a:prstGeom>
              <a:solidFill>
                <a:schemeClr val="folHlink"/>
              </a:soli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28677" name="Rectangle 5"/>
              <p:cNvSpPr/>
              <p:nvPr/>
            </p:nvSpPr>
            <p:spPr>
              <a:xfrm>
                <a:off x="1056" y="336"/>
                <a:ext cx="288" cy="432"/>
              </a:xfrm>
              <a:prstGeom prst="rect">
                <a:avLst/>
              </a:prstGeom>
              <a:gradFill rotWithShape="0">
                <a:gsLst>
                  <a:gs pos="0">
                    <a:schemeClr val="folHlink"/>
                  </a:gs>
                  <a:gs pos="100000">
                    <a:schemeClr val="bg1"/>
                  </a:gs>
                </a:gsLst>
                <a:lin ang="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grpSp>
        <p:grpSp>
          <p:nvGrpSpPr>
            <p:cNvPr id="28678" name="Group 6"/>
            <p:cNvGrpSpPr/>
            <p:nvPr/>
          </p:nvGrpSpPr>
          <p:grpSpPr>
            <a:xfrm>
              <a:off x="263" y="1870"/>
              <a:ext cx="466" cy="299"/>
              <a:chOff x="912" y="2640"/>
              <a:chExt cx="672" cy="432"/>
            </a:xfrm>
          </p:grpSpPr>
          <p:sp>
            <p:nvSpPr>
              <p:cNvPr id="28679" name="Rectangle 7"/>
              <p:cNvSpPr/>
              <p:nvPr/>
            </p:nvSpPr>
            <p:spPr>
              <a:xfrm>
                <a:off x="912" y="2640"/>
                <a:ext cx="384" cy="432"/>
              </a:xfrm>
              <a:prstGeom prst="rect">
                <a:avLst/>
              </a:prstGeom>
              <a:solidFill>
                <a:schemeClr val="accent2"/>
              </a:soli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28680" name="Rectangle 8"/>
              <p:cNvSpPr/>
              <p:nvPr/>
            </p:nvSpPr>
            <p:spPr>
              <a:xfrm>
                <a:off x="1248" y="2640"/>
                <a:ext cx="336" cy="432"/>
              </a:xfrm>
              <a:prstGeom prst="rect">
                <a:avLst/>
              </a:prstGeom>
              <a:gradFill rotWithShape="0">
                <a:gsLst>
                  <a:gs pos="0">
                    <a:schemeClr val="accent2"/>
                  </a:gs>
                  <a:gs pos="100000">
                    <a:schemeClr val="bg1"/>
                  </a:gs>
                </a:gsLst>
                <a:lin ang="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grpSp>
        <p:sp>
          <p:nvSpPr>
            <p:cNvPr id="28681" name="Rectangle 9"/>
            <p:cNvSpPr/>
            <p:nvPr/>
          </p:nvSpPr>
          <p:spPr>
            <a:xfrm>
              <a:off x="0" y="1824"/>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28682" name="Rectangle 10"/>
            <p:cNvSpPr/>
            <p:nvPr/>
          </p:nvSpPr>
          <p:spPr>
            <a:xfrm>
              <a:off x="400" y="1536"/>
              <a:ext cx="20" cy="663"/>
            </a:xfrm>
            <a:prstGeom prst="rect">
              <a:avLst/>
            </a:prstGeom>
            <a:solidFill>
              <a:schemeClr val="bg2"/>
            </a:soli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sp>
          <p:nvSpPr>
            <p:cNvPr id="28683" name="Rectangle 11"/>
            <p:cNvSpPr/>
            <p:nvPr/>
          </p:nvSpPr>
          <p:spPr>
            <a:xfrm flipV="1">
              <a:off x="199" y="2054"/>
              <a:ext cx="5476" cy="35"/>
            </a:xfrm>
            <a:prstGeom prst="rect">
              <a:avLst/>
            </a:prstGeom>
            <a:gradFill rotWithShape="0">
              <a:gsLst>
                <a:gs pos="0">
                  <a:schemeClr val="bg2"/>
                </a:gs>
                <a:gs pos="100000">
                  <a:schemeClr val="bg1"/>
                </a:gs>
              </a:gsLst>
              <a:lin ang="0" scaled="1"/>
              <a:tileRect/>
            </a:gradFill>
            <a:ln w="9525">
              <a:noFill/>
            </a:ln>
          </p:spPr>
          <p:txBody>
            <a:bodyPr wrap="none" anchor="ctr" anchorCtr="0"/>
            <a:p>
              <a:pPr lvl="0"/>
              <a:endParaRPr lang="zh-CN" altLang="en-US" dirty="0">
                <a:latin typeface="Tahoma" panose="020B0604030504040204" pitchFamily="34" charset="0"/>
                <a:ea typeface="宋体" panose="02010600030101010101" pitchFamily="2" charset="-122"/>
              </a:endParaRPr>
            </a:p>
          </p:txBody>
        </p:sp>
      </p:grpSp>
      <p:sp>
        <p:nvSpPr>
          <p:cNvPr id="25612" name="Rectangle 12"/>
          <p:cNvSpPr>
            <a:spLocks noGrp="1" noChangeArrowheads="1"/>
          </p:cNvSpPr>
          <p:nvPr>
            <p:ph type="ctrTitle"/>
          </p:nvPr>
        </p:nvSpPr>
        <p:spPr>
          <a:xfrm>
            <a:off x="990600" y="1676400"/>
            <a:ext cx="7772400" cy="1462088"/>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2561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fontAlgn="base"/>
            <a:r>
              <a:rPr lang="zh-CN" altLang="en-US" strike="noStrike" noProof="1"/>
              <a:t>单击此处编辑母版副标题样式</a:t>
            </a:r>
            <a:endParaRPr lang="zh-CN" altLang="en-US" strike="noStrike" noProof="1"/>
          </a:p>
        </p:txBody>
      </p:sp>
      <p:sp>
        <p:nvSpPr>
          <p:cNvPr id="23" name="Rectangle 14"/>
          <p:cNvSpPr>
            <a:spLocks noGrp="1" noChangeArrowheads="1"/>
          </p:cNvSpPr>
          <p:nvPr>
            <p:ph type="dt" sz="half" idx="2"/>
          </p:nvPr>
        </p:nvSpPr>
        <p:spPr bwMode="auto">
          <a:xfrm>
            <a:off x="990600"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4" name="Rectangle 16"/>
          <p:cNvSpPr>
            <a:spLocks noGrp="1" noChangeArrowheads="1"/>
          </p:cNvSpPr>
          <p:nvPr>
            <p:ph type="sldNum" sz="quarter" idx="4"/>
          </p:nvPr>
        </p:nvSpPr>
        <p:spPr bwMode="auto">
          <a:xfrm>
            <a:off x="3132138" y="6248400"/>
            <a:ext cx="1905000" cy="457200"/>
          </a:xfrm>
          <a:prstGeom prst="rect">
            <a:avLst/>
          </a:prstGeom>
          <a:noFill/>
          <a:ln w="9525">
            <a:noFill/>
            <a:miter lim="800000"/>
          </a:ln>
          <a:effectLst/>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7AC1FA7-EE02-4F7F-AE54-EE4535406422}" type="slidenum">
              <a:rPr kumimoji="0" lang="en-US" altLang="zh-CN" sz="1400" b="0" i="0" u="none" strike="noStrike" kern="1200" cap="none" spc="0" normalizeH="0" baseline="0" noProof="1" dirty="0">
                <a:ln>
                  <a:noFill/>
                </a:ln>
                <a:solidFill>
                  <a:schemeClr val="bg2"/>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bg2"/>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DF6A4E2-3A4E-47C0-9333-D4006E18D415}"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0706D7-880A-4EB4-B5C5-FB0E4F65843B}"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1FC8E5C-E029-4333-8DB9-F62BA022D7A5}"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1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4320AB-4DA5-4881-B851-7EA2A21322B8}"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E80706D7-880A-4EB4-B5C5-FB0E4F65843B}"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C6DC1F-9062-413A-A12D-A2D1822C9A03}"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B5CBEAB-DA6B-4C0A-AC80-E9E15CF71492}"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CBAF2C4-4AFB-4D32-8983-73E13D3ACEDF}"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rgbClr val="333399"/>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8CE8CE-0442-473E-95B6-ED93F92D408A}"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A717699-9767-4B47-A5C8-0E1E31916F1C}"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69125" y="214313"/>
            <a:ext cx="1974850" cy="56737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042988" y="214313"/>
            <a:ext cx="5773737" cy="56737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AEF1272-44D6-43B6-A5C9-7FF27AFCC834}"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1042988" y="1773238"/>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5388" y="1773238"/>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2347FDD-E522-4A97-A973-7859AC34A441}"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0429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5388" y="17732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1FC8E5C-E029-4333-8DB9-F62BA022D7A5}"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1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04320AB-4DA5-4881-B851-7EA2A21322B8}"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8C6DC1F-9062-413A-A12D-A2D1822C9A03}"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3"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FB5CBEAB-DA6B-4C0A-AC80-E9E15CF71492}"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CBAF2C4-4AFB-4D32-8983-73E13D3ACEDF}"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rgbClr val="333399"/>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13" name="Rectangle 11"/>
          <p:cNvSpPr>
            <a:spLocks noGrp="1" noChangeArrowheads="1"/>
          </p:cNvSpPr>
          <p:nvPr>
            <p:ph type="dt" sz="half" idx="1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4"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8CE8CE-0442-473E-95B6-ED93F92D408A}"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p:nvPr/>
        </p:nvSpPr>
        <p:spPr>
          <a:xfrm>
            <a:off x="417513" y="1098550"/>
            <a:ext cx="438150" cy="474663"/>
          </a:xfrm>
          <a:prstGeom prst="rect">
            <a:avLst/>
          </a:prstGeom>
          <a:solidFill>
            <a:schemeClr val="accent2"/>
          </a:soli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1027"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1028" name="Rectangle 4"/>
          <p:cNvSpPr/>
          <p:nvPr/>
        </p:nvSpPr>
        <p:spPr>
          <a:xfrm>
            <a:off x="541338" y="1520825"/>
            <a:ext cx="422275" cy="474663"/>
          </a:xfrm>
          <a:prstGeom prst="rect">
            <a:avLst/>
          </a:prstGeom>
          <a:solidFill>
            <a:schemeClr val="folHlink"/>
          </a:soli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1029"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1030"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1031" name="Rectangle 7"/>
          <p:cNvSpPr/>
          <p:nvPr/>
        </p:nvSpPr>
        <p:spPr>
          <a:xfrm>
            <a:off x="762000" y="990600"/>
            <a:ext cx="31750" cy="1052513"/>
          </a:xfrm>
          <a:prstGeom prst="rect">
            <a:avLst/>
          </a:prstGeom>
          <a:solidFill>
            <a:schemeClr val="bg2"/>
          </a:soli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1032"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p:nvPr>
        </p:nvSpPr>
        <p:spPr>
          <a:xfrm>
            <a:off x="1042988" y="1773238"/>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4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58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noProof="1" dirty="0">
                <a:latin typeface="Tahoma" panose="020B060403050404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6C5198C-BF18-417F-B5EF-C91D682ABF48}"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p:nvPr/>
        </p:nvSpPr>
        <p:spPr>
          <a:xfrm>
            <a:off x="417513" y="1098550"/>
            <a:ext cx="438150" cy="474663"/>
          </a:xfrm>
          <a:prstGeom prst="rect">
            <a:avLst/>
          </a:prstGeom>
          <a:solidFill>
            <a:schemeClr val="accent2"/>
          </a:soli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2051"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2052" name="Rectangle 4"/>
          <p:cNvSpPr/>
          <p:nvPr/>
        </p:nvSpPr>
        <p:spPr>
          <a:xfrm>
            <a:off x="541338" y="1520825"/>
            <a:ext cx="422275" cy="474663"/>
          </a:xfrm>
          <a:prstGeom prst="rect">
            <a:avLst/>
          </a:prstGeom>
          <a:solidFill>
            <a:schemeClr val="folHlink"/>
          </a:soli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2053"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2054"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2055" name="Rectangle 7"/>
          <p:cNvSpPr/>
          <p:nvPr/>
        </p:nvSpPr>
        <p:spPr>
          <a:xfrm>
            <a:off x="762000" y="990600"/>
            <a:ext cx="31750" cy="1052513"/>
          </a:xfrm>
          <a:prstGeom prst="rect">
            <a:avLst/>
          </a:prstGeom>
          <a:solidFill>
            <a:schemeClr val="bg2"/>
          </a:soli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2056"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2057"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58" name="Rectangle 10"/>
          <p:cNvSpPr>
            <a:spLocks noGrp="1"/>
          </p:cNvSpPr>
          <p:nvPr>
            <p:ph type="body"/>
          </p:nvPr>
        </p:nvSpPr>
        <p:spPr>
          <a:xfrm>
            <a:off x="1042988" y="1773238"/>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4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58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noProof="1" dirty="0">
                <a:latin typeface="Tahoma" panose="020B060403050404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6C5198C-BF18-417F-B5EF-C91D682ABF48}"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p:nvPr/>
        </p:nvSpPr>
        <p:spPr>
          <a:xfrm>
            <a:off x="417513" y="1098550"/>
            <a:ext cx="438150" cy="474663"/>
          </a:xfrm>
          <a:prstGeom prst="rect">
            <a:avLst/>
          </a:prstGeom>
          <a:solidFill>
            <a:schemeClr val="accent2"/>
          </a:soli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3075" name="Rectangle 3"/>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3076" name="Rectangle 4"/>
          <p:cNvSpPr/>
          <p:nvPr/>
        </p:nvSpPr>
        <p:spPr>
          <a:xfrm>
            <a:off x="541338" y="1520825"/>
            <a:ext cx="422275" cy="474663"/>
          </a:xfrm>
          <a:prstGeom prst="rect">
            <a:avLst/>
          </a:prstGeom>
          <a:solidFill>
            <a:schemeClr val="folHlink"/>
          </a:soli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3077" name="Rectangle 5"/>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3078" name="Rectangle 6"/>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3079" name="Rectangle 7"/>
          <p:cNvSpPr/>
          <p:nvPr/>
        </p:nvSpPr>
        <p:spPr>
          <a:xfrm>
            <a:off x="762000" y="990600"/>
            <a:ext cx="31750" cy="1052513"/>
          </a:xfrm>
          <a:prstGeom prst="rect">
            <a:avLst/>
          </a:prstGeom>
          <a:solidFill>
            <a:schemeClr val="bg2"/>
          </a:soli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3080" name="Rectangle 8"/>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en-US" altLang="zh-CN" sz="2400" dirty="0">
              <a:latin typeface="Tahoma" panose="020B0604030504040204" pitchFamily="34" charset="0"/>
              <a:ea typeface="宋体" panose="02010600030101010101" pitchFamily="2" charset="-122"/>
            </a:endParaRPr>
          </a:p>
        </p:txBody>
      </p:sp>
      <p:sp>
        <p:nvSpPr>
          <p:cNvPr id="3081"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3082" name="Rectangle 10"/>
          <p:cNvSpPr>
            <a:spLocks noGrp="1"/>
          </p:cNvSpPr>
          <p:nvPr>
            <p:ph type="body"/>
          </p:nvPr>
        </p:nvSpPr>
        <p:spPr>
          <a:xfrm>
            <a:off x="1042988" y="1773238"/>
            <a:ext cx="7772400" cy="41148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458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buFontTx/>
              <a:buNone/>
              <a:defRPr sz="1400">
                <a:latin typeface="Tahoma" panose="020B060403050404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458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noProof="1" dirty="0">
                <a:latin typeface="Tahoma" panose="020B0604030504040204" pitchFamily="34" charset="0"/>
                <a:ea typeface="宋体" panose="02010600030101010101" pitchFamily="2" charset="-122"/>
                <a:cs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6C5198C-BF18-417F-B5EF-C91D682ABF48}" type="slidenum">
              <a:rPr kumimoji="0" lang="en-US" altLang="zh-CN" sz="1400" b="0" i="0" u="none" strike="noStrike" kern="1200" cap="none" spc="0" normalizeH="0" baseline="0" noProof="1" dirty="0">
                <a:ln>
                  <a:noFill/>
                </a:ln>
                <a:solidFill>
                  <a:schemeClr val="tx1"/>
                </a:solidFill>
                <a:effectLst/>
                <a:uLnTx/>
                <a:uFillTx/>
                <a:latin typeface="Tahoma" panose="020B0604030504040204" pitchFamily="34" charset="0"/>
                <a:ea typeface="宋体" panose="02010600030101010101" pitchFamily="2" charset="-122"/>
                <a:cs typeface="+mn-ea"/>
              </a:rPr>
            </a:fld>
            <a:endParaRPr kumimoji="0" lang="en-US" altLang="zh-CN" sz="14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rtl="0" eaLnBrk="0" fontAlgn="base" hangingPunct="0">
        <a:spcBef>
          <a:spcPct val="0"/>
        </a:spcBef>
        <a:spcAft>
          <a:spcPct val="0"/>
        </a:spcAft>
        <a:defRPr sz="4400">
          <a:solidFill>
            <a:srgbClr val="333399"/>
          </a:solidFill>
          <a:latin typeface="+mj-lt"/>
          <a:ea typeface="+mj-ea"/>
          <a:cs typeface="+mj-cs"/>
        </a:defRPr>
      </a:lvl1pPr>
      <a:lvl2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2pPr>
      <a:lvl3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3pPr>
      <a:lvl4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4pPr>
      <a:lvl5pPr algn="l" rtl="0" eaLnBrk="0" fontAlgn="base" hangingPunct="0">
        <a:spcBef>
          <a:spcPct val="0"/>
        </a:spcBef>
        <a:spcAft>
          <a:spcPct val="0"/>
        </a:spcAft>
        <a:defRPr sz="4400">
          <a:solidFill>
            <a:srgbClr val="333399"/>
          </a:solidFill>
          <a:latin typeface="Arial" panose="020B0604020202020204" pitchFamily="34" charset="0"/>
          <a:ea typeface="黑体" panose="02010609060101010101" pitchFamily="49" charset="-122"/>
        </a:defRPr>
      </a:lvl5pPr>
      <a:lvl6pPr marL="4572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6pPr>
      <a:lvl7pPr marL="9144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7pPr>
      <a:lvl8pPr marL="13716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8pPr>
      <a:lvl9pPr marL="1828800" algn="l" rtl="0" fontAlgn="base">
        <a:spcBef>
          <a:spcPct val="0"/>
        </a:spcBef>
        <a:spcAft>
          <a:spcPct val="0"/>
        </a:spcAft>
        <a:defRPr sz="4400">
          <a:solidFill>
            <a:srgbClr val="333399"/>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nlp.suda.edu.cn/~qianlonghu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9.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hyperlink" Target="CH0%20&#32972;&#26223;&#32032;&#26448;.ppt" TargetMode="Externa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2.bin"/><Relationship Id="rId2" Type="http://schemas.openxmlformats.org/officeDocument/2006/relationships/hyperlink" Target="http://en.wikipedia.org/wiki/National_Physical_Laboratory,_UK" TargetMode="External"/><Relationship Id="rId1" Type="http://schemas.openxmlformats.org/officeDocument/2006/relationships/hyperlink" Target="http://en.wikipedia.org/wiki/Donald_Davie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wmf"/><Relationship Id="rId4" Type="http://schemas.openxmlformats.org/officeDocument/2006/relationships/oleObject" Target="../embeddings/oleObject3.bin"/><Relationship Id="rId3" Type="http://schemas.openxmlformats.org/officeDocument/2006/relationships/image" Target="../media/image9.wmf"/><Relationship Id="rId2" Type="http://schemas.openxmlformats.org/officeDocument/2006/relationships/image" Target="../media/image13.wmf"/><Relationship Id="rId1" Type="http://schemas.openxmlformats.org/officeDocument/2006/relationships/image" Target="../media/image12.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en.wikipedia.org/wiki/JWICS" TargetMode="External"/><Relationship Id="rId1" Type="http://schemas.openxmlformats.org/officeDocument/2006/relationships/hyperlink" Target="http://en.wikipedia.org/wiki/SIPR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6.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oleObject" Target="../embeddings/oleObject6.bin"/><Relationship Id="rId4" Type="http://schemas.openxmlformats.org/officeDocument/2006/relationships/image" Target="../media/image18.wmf"/><Relationship Id="rId3" Type="http://schemas.openxmlformats.org/officeDocument/2006/relationships/oleObject" Target="../embeddings/oleObject5.bin"/><Relationship Id="rId2" Type="http://schemas.openxmlformats.org/officeDocument/2006/relationships/image" Target="../media/image17.wmf"/><Relationship Id="rId1"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7.bin"/></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1.wmf"/><Relationship Id="rId1" Type="http://schemas.openxmlformats.org/officeDocument/2006/relationships/oleObject" Target="../embeddings/oleObject8.bin"/></Relationships>
</file>

<file path=ppt/slides/_rels/slide6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oleObject" Target="../embeddings/oleObject9.bin"/></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97.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2.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9"/>
          <p:cNvSpPr/>
          <p:nvPr/>
        </p:nvSpPr>
        <p:spPr>
          <a:xfrm>
            <a:off x="1600200" y="1066800"/>
            <a:ext cx="6477000" cy="2116138"/>
          </a:xfrm>
          <a:prstGeom prst="rect">
            <a:avLst/>
          </a:prstGeom>
          <a:noFill/>
          <a:ln w="12700">
            <a:noFill/>
          </a:ln>
        </p:spPr>
        <p:txBody>
          <a:bodyPr anchor="ctr" anchorCtr="0"/>
          <a:p>
            <a:pPr algn="ctr"/>
            <a:r>
              <a:rPr lang="zh-CN" altLang="en-US" sz="6000" dirty="0">
                <a:solidFill>
                  <a:srgbClr val="333399"/>
                </a:solidFill>
                <a:latin typeface="Arial" panose="020B0604020202020204" pitchFamily="34" charset="0"/>
                <a:ea typeface="黑体" panose="02010609060101010101" pitchFamily="49" charset="-122"/>
              </a:rPr>
              <a:t>计算机网络 </a:t>
            </a:r>
            <a:endParaRPr lang="zh-CN" altLang="en-US" sz="6000" dirty="0">
              <a:solidFill>
                <a:srgbClr val="333399"/>
              </a:solidFill>
              <a:latin typeface="Arial" panose="020B0604020202020204" pitchFamily="34" charset="0"/>
              <a:ea typeface="黑体" panose="02010609060101010101" pitchFamily="49" charset="-122"/>
            </a:endParaRPr>
          </a:p>
        </p:txBody>
      </p:sp>
      <p:sp>
        <p:nvSpPr>
          <p:cNvPr id="41986" name="Rectangle 10"/>
          <p:cNvSpPr/>
          <p:nvPr/>
        </p:nvSpPr>
        <p:spPr>
          <a:xfrm>
            <a:off x="1371600" y="4648200"/>
            <a:ext cx="6553200" cy="1219200"/>
          </a:xfrm>
          <a:prstGeom prst="rect">
            <a:avLst/>
          </a:prstGeom>
          <a:noFill/>
          <a:ln w="12700">
            <a:noFill/>
          </a:ln>
        </p:spPr>
        <p:txBody>
          <a:bodyPr anchor="t" anchorCtr="0"/>
          <a:p>
            <a:pPr algn="ctr">
              <a:spcBef>
                <a:spcPct val="20000"/>
              </a:spcBef>
              <a:buClr>
                <a:schemeClr val="folHlink"/>
              </a:buClr>
              <a:buSzPct val="60000"/>
              <a:buFont typeface="Wingdings" panose="05000000000000000000" pitchFamily="2" charset="2"/>
            </a:pPr>
            <a:r>
              <a:rPr lang="zh-CN" altLang="en-US" sz="3600" dirty="0">
                <a:solidFill>
                  <a:srgbClr val="333399"/>
                </a:solidFill>
                <a:latin typeface="Arial" panose="020B0604020202020204" pitchFamily="34" charset="0"/>
                <a:ea typeface="黑体" panose="02010609060101010101" pitchFamily="49" charset="-122"/>
              </a:rPr>
              <a:t>苏州大学   计算机学院</a:t>
            </a:r>
            <a:endParaRPr lang="zh-CN" altLang="en-US" sz="3600" dirty="0">
              <a:solidFill>
                <a:srgbClr val="333399"/>
              </a:solidFill>
              <a:latin typeface="Arial" panose="020B0604020202020204" pitchFamily="34" charset="0"/>
              <a:ea typeface="黑体" panose="02010609060101010101" pitchFamily="49" charset="-122"/>
            </a:endParaRPr>
          </a:p>
          <a:p>
            <a:pPr algn="ctr">
              <a:spcBef>
                <a:spcPct val="20000"/>
              </a:spcBef>
              <a:buClr>
                <a:schemeClr val="folHlink"/>
              </a:buClr>
              <a:buSzPct val="60000"/>
              <a:buFont typeface="Wingdings" panose="05000000000000000000" pitchFamily="2" charset="2"/>
            </a:pPr>
            <a:r>
              <a:rPr lang="en-US" altLang="zh-CN" sz="2800" dirty="0">
                <a:solidFill>
                  <a:srgbClr val="333399"/>
                </a:solidFill>
                <a:latin typeface="Arial" panose="020B0604020202020204" pitchFamily="34" charset="0"/>
                <a:ea typeface="黑体" panose="02010609060101010101" pitchFamily="49" charset="-122"/>
              </a:rPr>
              <a:t>《</a:t>
            </a:r>
            <a:r>
              <a:rPr lang="zh-CN" altLang="en-US" sz="2800" dirty="0">
                <a:solidFill>
                  <a:srgbClr val="333399"/>
                </a:solidFill>
                <a:latin typeface="Arial" panose="020B0604020202020204" pitchFamily="34" charset="0"/>
                <a:ea typeface="黑体" panose="02010609060101010101" pitchFamily="49" charset="-122"/>
              </a:rPr>
              <a:t>计算机网络</a:t>
            </a:r>
            <a:r>
              <a:rPr lang="en-US" altLang="zh-CN" sz="2800" dirty="0">
                <a:solidFill>
                  <a:srgbClr val="333399"/>
                </a:solidFill>
                <a:latin typeface="Arial" panose="020B0604020202020204" pitchFamily="34" charset="0"/>
                <a:ea typeface="黑体" panose="02010609060101010101" pitchFamily="49" charset="-122"/>
              </a:rPr>
              <a:t>》</a:t>
            </a:r>
            <a:r>
              <a:rPr lang="zh-CN" altLang="en-US" sz="2800" dirty="0">
                <a:solidFill>
                  <a:srgbClr val="333399"/>
                </a:solidFill>
                <a:latin typeface="Arial" panose="020B0604020202020204" pitchFamily="34" charset="0"/>
                <a:ea typeface="黑体" panose="02010609060101010101" pitchFamily="49" charset="-122"/>
              </a:rPr>
              <a:t>课程建设组</a:t>
            </a:r>
            <a:endParaRPr lang="zh-CN" altLang="en-US" sz="2800" dirty="0">
              <a:solidFill>
                <a:srgbClr val="FFFF00"/>
              </a:solidFill>
              <a:latin typeface="Arial" panose="020B0604020202020204" pitchFamily="34" charset="0"/>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xfrm>
            <a:off x="1150938" y="0"/>
            <a:ext cx="7635875" cy="785813"/>
          </a:xfrm>
          <a:ln/>
        </p:spPr>
        <p:txBody>
          <a:bodyPr vert="horz" wrap="square" lIns="91440" tIns="45720" rIns="91440" bIns="45720" anchor="b" anchorCtr="0"/>
          <a:p>
            <a:r>
              <a:rPr lang="en-US" altLang="zh-CN" dirty="0"/>
              <a:t>ENIAC</a:t>
            </a:r>
            <a:endParaRPr lang="zh-CN" altLang="en-US" dirty="0"/>
          </a:p>
        </p:txBody>
      </p:sp>
      <p:pic>
        <p:nvPicPr>
          <p:cNvPr id="51202" name="图片 2" descr="DSC_0004.JPG"/>
          <p:cNvPicPr>
            <a:picLocks noGrp="1" noChangeAspect="1"/>
          </p:cNvPicPr>
          <p:nvPr/>
        </p:nvPicPr>
        <p:blipFill>
          <a:blip r:embed="rId1"/>
          <a:stretch>
            <a:fillRect/>
          </a:stretch>
        </p:blipFill>
        <p:spPr>
          <a:xfrm>
            <a:off x="0" y="777875"/>
            <a:ext cx="9144000" cy="60801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1026"/>
          <p:cNvSpPr>
            <a:spLocks noGrp="1"/>
          </p:cNvSpPr>
          <p:nvPr>
            <p:ph type="title"/>
          </p:nvPr>
        </p:nvSpPr>
        <p:spPr>
          <a:xfrm>
            <a:off x="1150938" y="214313"/>
            <a:ext cx="7793037" cy="928687"/>
          </a:xfrm>
          <a:ln/>
        </p:spPr>
        <p:txBody>
          <a:bodyPr vert="horz" wrap="square" lIns="91440" tIns="45720" rIns="91440" bIns="45720" anchor="b" anchorCtr="0"/>
          <a:p>
            <a:pPr eaLnBrk="1" hangingPunct="1"/>
            <a:r>
              <a:rPr lang="en-US" altLang="zh-CN" dirty="0"/>
              <a:t>Mainframe 1</a:t>
            </a:r>
            <a:endParaRPr lang="en-US" altLang="zh-CN" dirty="0"/>
          </a:p>
        </p:txBody>
      </p:sp>
      <p:pic>
        <p:nvPicPr>
          <p:cNvPr id="52226" name="Picture 1027" descr="mainframe"/>
          <p:cNvPicPr>
            <a:picLocks noChangeAspect="1"/>
          </p:cNvPicPr>
          <p:nvPr/>
        </p:nvPicPr>
        <p:blipFill>
          <a:blip r:embed="rId1"/>
          <a:stretch>
            <a:fillRect/>
          </a:stretch>
        </p:blipFill>
        <p:spPr>
          <a:xfrm>
            <a:off x="1219200" y="1447800"/>
            <a:ext cx="6858000" cy="523557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2"/>
          <p:cNvSpPr>
            <a:spLocks noGrp="1"/>
          </p:cNvSpPr>
          <p:nvPr>
            <p:ph type="title"/>
          </p:nvPr>
        </p:nvSpPr>
        <p:spPr>
          <a:xfrm>
            <a:off x="1150938" y="214313"/>
            <a:ext cx="7793037" cy="1004887"/>
          </a:xfrm>
          <a:ln/>
        </p:spPr>
        <p:txBody>
          <a:bodyPr vert="horz" wrap="square" lIns="91440" tIns="45720" rIns="91440" bIns="45720" anchor="b" anchorCtr="0"/>
          <a:p>
            <a:pPr eaLnBrk="1" hangingPunct="1"/>
            <a:r>
              <a:rPr lang="en-US" altLang="zh-CN" dirty="0"/>
              <a:t>Mainframe 2</a:t>
            </a:r>
            <a:endParaRPr lang="en-US" altLang="zh-CN" dirty="0"/>
          </a:p>
        </p:txBody>
      </p:sp>
      <p:pic>
        <p:nvPicPr>
          <p:cNvPr id="53250" name="Picture 3" descr="mainframe"/>
          <p:cNvPicPr>
            <a:picLocks noChangeAspect="1"/>
          </p:cNvPicPr>
          <p:nvPr/>
        </p:nvPicPr>
        <p:blipFill>
          <a:blip r:embed="rId1"/>
          <a:stretch>
            <a:fillRect/>
          </a:stretch>
        </p:blipFill>
        <p:spPr>
          <a:xfrm>
            <a:off x="1066800" y="1524000"/>
            <a:ext cx="6934200" cy="5033963"/>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Rectangle 2"/>
          <p:cNvSpPr>
            <a:spLocks noChangeArrowheads="1"/>
          </p:cNvSpPr>
          <p:nvPr/>
        </p:nvSpPr>
        <p:spPr bwMode="auto">
          <a:xfrm>
            <a:off x="685800" y="4495800"/>
            <a:ext cx="7772400" cy="762000"/>
          </a:xfrm>
          <a:prstGeom prst="rect">
            <a:avLst/>
          </a:prstGeom>
          <a:noFill/>
          <a:ln w="9525">
            <a:noFill/>
            <a:miter lim="800000"/>
          </a:ln>
          <a:effectLst/>
        </p:spPr>
        <p:txBody>
          <a:bodyPr/>
          <a:lstStyle/>
          <a:p>
            <a:pPr marL="342900" marR="0" lvl="0" indent="-34290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3200" b="0" i="0" u="none" strike="noStrike" kern="1200" cap="none" spc="0" normalizeH="0" baseline="0" noProof="0">
              <a:ln>
                <a:noFill/>
              </a:ln>
              <a:solidFill>
                <a:srgbClr val="333399"/>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graphicFrame>
        <p:nvGraphicFramePr>
          <p:cNvPr id="54274" name="Object 3"/>
          <p:cNvGraphicFramePr/>
          <p:nvPr/>
        </p:nvGraphicFramePr>
        <p:xfrm>
          <a:off x="1828800" y="1920875"/>
          <a:ext cx="5562600" cy="3076575"/>
        </p:xfrm>
        <a:graphic>
          <a:graphicData uri="http://schemas.openxmlformats.org/presentationml/2006/ole">
            <mc:AlternateContent xmlns:mc="http://schemas.openxmlformats.org/markup-compatibility/2006">
              <mc:Choice xmlns:v="urn:schemas-microsoft-com:vml" Requires="v">
                <p:oleObj spid="_x0000_s3076" name="" r:id="rId1" imgW="2343785" imgH="1485900" progId="Word.Picture.8">
                  <p:embed/>
                </p:oleObj>
              </mc:Choice>
              <mc:Fallback>
                <p:oleObj name="" r:id="rId1" imgW="2343785" imgH="1485900" progId="Word.Picture.8">
                  <p:embed/>
                  <p:pic>
                    <p:nvPicPr>
                      <p:cNvPr id="0" name="图片 3075"/>
                      <p:cNvPicPr/>
                      <p:nvPr/>
                    </p:nvPicPr>
                    <p:blipFill>
                      <a:blip r:embed="rId2"/>
                      <a:stretch>
                        <a:fillRect/>
                      </a:stretch>
                    </p:blipFill>
                    <p:spPr>
                      <a:xfrm>
                        <a:off x="1828800" y="1920875"/>
                        <a:ext cx="5562600" cy="3076575"/>
                      </a:xfrm>
                      <a:prstGeom prst="rect">
                        <a:avLst/>
                      </a:prstGeom>
                      <a:noFill/>
                      <a:ln w="38100">
                        <a:noFill/>
                        <a:miter/>
                      </a:ln>
                    </p:spPr>
                  </p:pic>
                </p:oleObj>
              </mc:Fallback>
            </mc:AlternateContent>
          </a:graphicData>
        </a:graphic>
      </p:graphicFrame>
      <p:sp>
        <p:nvSpPr>
          <p:cNvPr id="54275" name="Text Box 4"/>
          <p:cNvSpPr txBox="1"/>
          <p:nvPr/>
        </p:nvSpPr>
        <p:spPr>
          <a:xfrm>
            <a:off x="609600" y="5105400"/>
            <a:ext cx="8153400" cy="1296988"/>
          </a:xfrm>
          <a:prstGeom prst="rect">
            <a:avLst/>
          </a:prstGeom>
          <a:noFill/>
          <a:ln w="9525">
            <a:noFill/>
          </a:ln>
        </p:spPr>
        <p:txBody>
          <a:bodyPr anchor="t" anchorCtr="0">
            <a:spAutoFit/>
          </a:bodyPr>
          <a:p>
            <a:pPr>
              <a:lnSpc>
                <a:spcPct val="110000"/>
              </a:lnSpc>
            </a:pPr>
            <a:r>
              <a:rPr lang="en-US" altLang="zh-CN" sz="2400" dirty="0">
                <a:solidFill>
                  <a:schemeClr val="tx2"/>
                </a:solidFill>
                <a:latin typeface="Times New Roman" panose="02020603050405020304" pitchFamily="18" charset="0"/>
                <a:ea typeface="宋体" panose="02010600030101010101" pitchFamily="2" charset="-122"/>
              </a:rPr>
              <a:t>	</a:t>
            </a:r>
            <a:r>
              <a:rPr lang="zh-CN" altLang="en-US" sz="2400" dirty="0">
                <a:solidFill>
                  <a:schemeClr val="tx2"/>
                </a:solidFill>
                <a:latin typeface="黑体" panose="02010609060101010101" pitchFamily="49" charset="-122"/>
                <a:ea typeface="黑体" panose="02010609060101010101" pitchFamily="49" charset="-122"/>
              </a:rPr>
              <a:t>将分散于各地的计算机用通信链路连接起来，使它们彼此之间能进行数据通信，交换数据，共享资源</a:t>
            </a:r>
            <a:r>
              <a:rPr lang="en-US" altLang="zh-CN" sz="2400" dirty="0">
                <a:solidFill>
                  <a:schemeClr val="tx2"/>
                </a:solidFill>
                <a:latin typeface="黑体" panose="02010609060101010101" pitchFamily="49" charset="-122"/>
                <a:ea typeface="黑体" panose="02010609060101010101" pitchFamily="49" charset="-122"/>
              </a:rPr>
              <a:t>, </a:t>
            </a:r>
            <a:r>
              <a:rPr lang="zh-CN" altLang="en-US" sz="2400" dirty="0">
                <a:solidFill>
                  <a:schemeClr val="tx2"/>
                </a:solidFill>
                <a:latin typeface="黑体" panose="02010609060101010101" pitchFamily="49" charset="-122"/>
                <a:ea typeface="黑体" panose="02010609060101010101" pitchFamily="49" charset="-122"/>
              </a:rPr>
              <a:t>此时出现了</a:t>
            </a:r>
            <a:r>
              <a:rPr lang="zh-CN" altLang="en-US" sz="2400" dirty="0">
                <a:solidFill>
                  <a:schemeClr val="tx2"/>
                </a:solidFill>
                <a:latin typeface="Times New Roman" panose="02020603050405020304" pitchFamily="18" charset="0"/>
                <a:ea typeface="黑体" panose="02010609060101010101" pitchFamily="49" charset="-122"/>
              </a:rPr>
              <a:t>“</a:t>
            </a:r>
            <a:r>
              <a:rPr lang="zh-CN" altLang="en-US" sz="2400" dirty="0">
                <a:solidFill>
                  <a:schemeClr val="hlink"/>
                </a:solidFill>
                <a:latin typeface="黑体" panose="02010609060101010101" pitchFamily="49" charset="-122"/>
                <a:ea typeface="黑体" panose="02010609060101010101" pitchFamily="49" charset="-122"/>
              </a:rPr>
              <a:t>计算机－计算机网络</a:t>
            </a:r>
            <a:r>
              <a:rPr lang="zh-CN" altLang="en-US" sz="2400" dirty="0">
                <a:solidFill>
                  <a:schemeClr val="tx2"/>
                </a:solidFill>
                <a:latin typeface="Times New Roman" panose="02020603050405020304" pitchFamily="18" charset="0"/>
                <a:ea typeface="黑体" panose="02010609060101010101" pitchFamily="49" charset="-122"/>
              </a:rPr>
              <a:t>”</a:t>
            </a:r>
            <a:endParaRPr lang="zh-CN" altLang="en-US" sz="3200" dirty="0">
              <a:solidFill>
                <a:schemeClr val="tx2"/>
              </a:solidFill>
              <a:latin typeface="黑体" panose="02010609060101010101" pitchFamily="49" charset="-122"/>
              <a:ea typeface="黑体" panose="02010609060101010101" pitchFamily="49" charset="-122"/>
            </a:endParaRPr>
          </a:p>
        </p:txBody>
      </p:sp>
      <p:sp>
        <p:nvSpPr>
          <p:cNvPr id="54276" name="Rectangle 5"/>
          <p:cNvSpPr>
            <a:spLocks noGrp="1"/>
          </p:cNvSpPr>
          <p:nvPr>
            <p:ph type="title"/>
          </p:nvPr>
        </p:nvSpPr>
        <p:spPr>
          <a:xfrm>
            <a:off x="685800" y="457200"/>
            <a:ext cx="7772400" cy="1143000"/>
          </a:xfrm>
          <a:ln/>
        </p:spPr>
        <p:txBody>
          <a:bodyPr vert="horz" wrap="square" lIns="91440" tIns="45720" rIns="91440" bIns="45720" anchor="b" anchorCtr="0"/>
          <a:p>
            <a:pPr algn="ctr" eaLnBrk="1" hangingPunct="1"/>
            <a:r>
              <a:rPr lang="zh-CN" altLang="en-US" sz="4000" dirty="0"/>
              <a:t>计算机网络</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ln/>
        </p:spPr>
        <p:txBody>
          <a:bodyPr vert="horz" wrap="square" lIns="91440" tIns="45720" rIns="91440" bIns="45720" anchor="b" anchorCtr="0"/>
          <a:p>
            <a:pPr algn="ctr" eaLnBrk="1" hangingPunct="1"/>
            <a:r>
              <a:rPr lang="zh-CN" altLang="en-US" dirty="0">
                <a:latin typeface="Tahoma" panose="020B0604030504040204" pitchFamily="34" charset="0"/>
              </a:rPr>
              <a:t>计算机网络的产生背景</a:t>
            </a:r>
            <a:endParaRPr lang="zh-CN" altLang="en-US" dirty="0">
              <a:latin typeface="Tahoma" panose="020B0604030504040204" pitchFamily="34" charset="0"/>
            </a:endParaRPr>
          </a:p>
        </p:txBody>
      </p:sp>
      <p:sp>
        <p:nvSpPr>
          <p:cNvPr id="55298" name="Rectangle 3"/>
          <p:cNvSpPr>
            <a:spLocks noGrp="1"/>
          </p:cNvSpPr>
          <p:nvPr>
            <p:ph idx="1"/>
          </p:nvPr>
        </p:nvSpPr>
        <p:spPr>
          <a:xfrm>
            <a:off x="684213" y="1981200"/>
            <a:ext cx="8131175" cy="4473575"/>
          </a:xfrm>
          <a:ln/>
        </p:spPr>
        <p:txBody>
          <a:bodyPr vert="horz" wrap="square" lIns="91440" tIns="45720" rIns="91440" bIns="45720" anchor="t" anchorCtr="0"/>
          <a:p>
            <a:pPr eaLnBrk="1" hangingPunct="1"/>
            <a:r>
              <a:rPr lang="zh-CN" altLang="en-US" sz="2800" dirty="0"/>
              <a:t>世界上第一个</a:t>
            </a:r>
            <a:r>
              <a:rPr lang="zh-CN" altLang="en-US" sz="2800" dirty="0">
                <a:solidFill>
                  <a:schemeClr val="hlink"/>
                </a:solidFill>
              </a:rPr>
              <a:t>分组交换网</a:t>
            </a:r>
            <a:r>
              <a:rPr lang="zh-CN" altLang="en-US" sz="2800" dirty="0"/>
              <a:t>由美国国防部高级研究计划局 </a:t>
            </a:r>
            <a:r>
              <a:rPr lang="en-US" altLang="zh-CN" sz="2800" dirty="0"/>
              <a:t>DARPA (Defense Advanced Research Project Agency)</a:t>
            </a:r>
            <a:r>
              <a:rPr lang="zh-CN" altLang="en-US" sz="2800" dirty="0"/>
              <a:t>于</a:t>
            </a:r>
            <a:r>
              <a:rPr lang="en-US" altLang="zh-CN" sz="2800" dirty="0"/>
              <a:t>1969</a:t>
            </a:r>
            <a:r>
              <a:rPr lang="zh-CN" altLang="en-US" sz="2800" dirty="0"/>
              <a:t>年</a:t>
            </a:r>
            <a:r>
              <a:rPr lang="en-US" altLang="zh-CN" sz="2800" dirty="0"/>
              <a:t>(</a:t>
            </a:r>
            <a:r>
              <a:rPr lang="zh-CN" altLang="en-US" sz="2800" dirty="0"/>
              <a:t>冷战时期</a:t>
            </a:r>
            <a:r>
              <a:rPr lang="en-US" altLang="zh-CN" sz="2800" dirty="0"/>
              <a:t>)</a:t>
            </a:r>
            <a:r>
              <a:rPr lang="zh-CN" altLang="en-US" sz="2800" dirty="0"/>
              <a:t>建立，目的是建立一个用于军事作战指挥的网络系统。</a:t>
            </a:r>
            <a:endParaRPr lang="zh-CN" altLang="en-US" sz="2800" dirty="0"/>
          </a:p>
          <a:p>
            <a:pPr eaLnBrk="1" hangingPunct="1">
              <a:buNone/>
            </a:pPr>
            <a:r>
              <a:rPr lang="zh-CN" altLang="en-US" sz="2800" dirty="0"/>
              <a:t> </a:t>
            </a:r>
            <a:endParaRPr lang="zh-CN" altLang="en-US" sz="2800" dirty="0"/>
          </a:p>
          <a:p>
            <a:pPr eaLnBrk="1" hangingPunct="1"/>
            <a:r>
              <a:rPr lang="zh-CN" altLang="en-US" sz="2800" dirty="0"/>
              <a:t>原理：      分组交换</a:t>
            </a:r>
            <a:endParaRPr lang="zh-CN" altLang="en-US" sz="2800" dirty="0"/>
          </a:p>
          <a:p>
            <a:pPr eaLnBrk="1" hangingPunct="1"/>
            <a:r>
              <a:rPr lang="zh-CN" altLang="en-US" sz="2800" dirty="0"/>
              <a:t>构成：      </a:t>
            </a:r>
            <a:r>
              <a:rPr lang="en-US" altLang="zh-CN" sz="2800" dirty="0"/>
              <a:t>IMP</a:t>
            </a:r>
            <a:r>
              <a:rPr lang="zh-CN" altLang="en-US" sz="2800" dirty="0"/>
              <a:t>、</a:t>
            </a:r>
            <a:r>
              <a:rPr lang="en-US" altLang="zh-CN" sz="2800" dirty="0"/>
              <a:t>HOST</a:t>
            </a:r>
            <a:endParaRPr lang="en-US" altLang="zh-CN" sz="2800" dirty="0"/>
          </a:p>
          <a:p>
            <a:pPr eaLnBrk="1" hangingPunct="1"/>
            <a:r>
              <a:rPr lang="zh-CN" altLang="en-US" sz="2800" dirty="0"/>
              <a:t>四个节点：  </a:t>
            </a:r>
            <a:r>
              <a:rPr lang="en-US" altLang="zh-CN" sz="2800" dirty="0"/>
              <a:t>UCLA</a:t>
            </a:r>
            <a:r>
              <a:rPr lang="zh-CN" altLang="en-US" sz="2800" dirty="0"/>
              <a:t>、</a:t>
            </a:r>
            <a:r>
              <a:rPr lang="en-US" altLang="zh-CN" sz="2800" dirty="0"/>
              <a:t>SRI</a:t>
            </a:r>
            <a:r>
              <a:rPr lang="zh-CN" altLang="en-US" sz="2800" dirty="0"/>
              <a:t>、</a:t>
            </a:r>
            <a:r>
              <a:rPr lang="en-US" altLang="zh-CN" sz="2800" dirty="0"/>
              <a:t>UC Santa Barbara</a:t>
            </a:r>
            <a:r>
              <a:rPr lang="zh-CN" altLang="en-US" sz="2800" dirty="0"/>
              <a:t>、</a:t>
            </a:r>
            <a:endParaRPr lang="zh-CN" altLang="en-US" sz="2800" dirty="0"/>
          </a:p>
          <a:p>
            <a:pPr eaLnBrk="1" hangingPunct="1">
              <a:buNone/>
            </a:pPr>
            <a:r>
              <a:rPr lang="zh-CN" altLang="en-US" sz="2800" dirty="0"/>
              <a:t>            	      </a:t>
            </a:r>
            <a:r>
              <a:rPr lang="en-US" altLang="zh-CN" sz="2800" dirty="0"/>
              <a:t>U. Of Utah</a:t>
            </a:r>
            <a:endParaRPr lang="en-US" altLang="zh-C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2"/>
          <p:cNvSpPr>
            <a:spLocks noGrp="1"/>
          </p:cNvSpPr>
          <p:nvPr>
            <p:ph type="title"/>
          </p:nvPr>
        </p:nvSpPr>
        <p:spPr>
          <a:ln/>
        </p:spPr>
        <p:txBody>
          <a:bodyPr vert="horz" wrap="square" lIns="91440" tIns="45720" rIns="91440" bIns="45720" anchor="b" anchorCtr="0"/>
          <a:p>
            <a:pPr eaLnBrk="1" hangingPunct="1"/>
            <a:r>
              <a:rPr lang="zh-CN" altLang="en-US" dirty="0"/>
              <a:t>最初的</a:t>
            </a:r>
            <a:r>
              <a:rPr lang="en-US" altLang="zh-CN" dirty="0"/>
              <a:t>ARPANET</a:t>
            </a:r>
            <a:r>
              <a:rPr lang="zh-CN" altLang="en-US" dirty="0"/>
              <a:t>结构</a:t>
            </a:r>
            <a:endParaRPr lang="zh-CN" altLang="en-US" dirty="0"/>
          </a:p>
        </p:txBody>
      </p:sp>
      <p:sp>
        <p:nvSpPr>
          <p:cNvPr id="56322" name="Rectangle 4"/>
          <p:cNvSpPr/>
          <p:nvPr/>
        </p:nvSpPr>
        <p:spPr>
          <a:xfrm>
            <a:off x="533400" y="1905000"/>
            <a:ext cx="3276600" cy="4648200"/>
          </a:xfrm>
          <a:prstGeom prst="rect">
            <a:avLst/>
          </a:prstGeom>
          <a:noFill/>
          <a:ln w="9525">
            <a:noFill/>
          </a:ln>
        </p:spPr>
        <p:txBody>
          <a:bodyPr anchor="t" anchorCtr="0"/>
          <a:p>
            <a:pPr marL="342900" indent="-342900">
              <a:lnSpc>
                <a:spcPct val="90000"/>
              </a:lnSpc>
              <a:spcBef>
                <a:spcPct val="20000"/>
              </a:spcBef>
              <a:buClr>
                <a:schemeClr val="folHlink"/>
              </a:buClr>
              <a:buSzPct val="60000"/>
              <a:buFont typeface="Wingdings" panose="05000000000000000000" pitchFamily="2" charset="2"/>
              <a:buChar char="n"/>
            </a:pPr>
            <a:r>
              <a:rPr lang="en-US" altLang="zh-CN" sz="2000" dirty="0">
                <a:solidFill>
                  <a:srgbClr val="333399"/>
                </a:solidFill>
                <a:latin typeface="Arial" panose="020B0604020202020204" pitchFamily="34" charset="0"/>
                <a:ea typeface="黑体" panose="02010609060101010101" pitchFamily="49" charset="-122"/>
              </a:rPr>
              <a:t>Node 1: </a:t>
            </a:r>
            <a:endParaRPr lang="en-US" altLang="zh-CN" sz="2000" dirty="0">
              <a:solidFill>
                <a:srgbClr val="333399"/>
              </a:solidFill>
              <a:latin typeface="Arial" panose="020B0604020202020204" pitchFamily="34" charset="0"/>
              <a:ea typeface="黑体" panose="02010609060101010101" pitchFamily="49" charset="-122"/>
            </a:endParaRPr>
          </a:p>
          <a:p>
            <a:pPr marL="742950" lvl="1" indent="-285750" algn="l" rtl="0" eaLnBrk="1" fontAlgn="base" hangingPunct="1">
              <a:lnSpc>
                <a:spcPct val="90000"/>
              </a:lnSpc>
              <a:spcBef>
                <a:spcPct val="20000"/>
              </a:spcBef>
              <a:spcAft>
                <a:spcPct val="0"/>
              </a:spcAft>
              <a:buClr>
                <a:schemeClr val="hlink"/>
              </a:buClr>
              <a:buSzPct val="55000"/>
              <a:buFont typeface="Wingdings" panose="05000000000000000000" pitchFamily="2" charset="2"/>
              <a:buChar char="n"/>
            </a:pPr>
            <a:r>
              <a:rPr lang="en-US" altLang="zh-CN" sz="1800" dirty="0">
                <a:solidFill>
                  <a:schemeClr val="tx1"/>
                </a:solidFill>
                <a:latin typeface="Tahoma" panose="020B0604030504040204" pitchFamily="34" charset="0"/>
                <a:ea typeface="宋体" panose="02010600030101010101" pitchFamily="2" charset="-122"/>
              </a:rPr>
              <a:t>UCLA (30 August) </a:t>
            </a:r>
            <a:endParaRPr lang="en-US" altLang="zh-CN" sz="1800" dirty="0">
              <a:solidFill>
                <a:schemeClr val="tx1"/>
              </a:solidFill>
              <a:latin typeface="Tahoma" panose="020B0604030504040204" pitchFamily="34" charset="0"/>
              <a:ea typeface="宋体" panose="02010600030101010101" pitchFamily="2" charset="-122"/>
            </a:endParaRPr>
          </a:p>
          <a:p>
            <a:pPr marL="742950" lvl="1" indent="-285750" algn="l" rtl="0" eaLnBrk="1" fontAlgn="base" hangingPunct="1">
              <a:lnSpc>
                <a:spcPct val="90000"/>
              </a:lnSpc>
              <a:spcBef>
                <a:spcPct val="20000"/>
              </a:spcBef>
              <a:spcAft>
                <a:spcPct val="0"/>
              </a:spcAft>
              <a:buClr>
                <a:schemeClr val="hlink"/>
              </a:buClr>
              <a:buSzPct val="55000"/>
              <a:buFont typeface="Wingdings" panose="05000000000000000000" pitchFamily="2" charset="2"/>
              <a:buChar char="n"/>
            </a:pPr>
            <a:r>
              <a:rPr lang="en-US" altLang="zh-CN" sz="1800" dirty="0">
                <a:solidFill>
                  <a:schemeClr val="tx1"/>
                </a:solidFill>
                <a:latin typeface="Tahoma" panose="020B0604030504040204" pitchFamily="34" charset="0"/>
                <a:ea typeface="宋体" panose="02010600030101010101" pitchFamily="2" charset="-122"/>
              </a:rPr>
              <a:t>System,OS: SDS SIGMA 7, SEX </a:t>
            </a:r>
            <a:endParaRPr lang="en-US" altLang="zh-CN" sz="1800" dirty="0">
              <a:solidFill>
                <a:schemeClr val="tx1"/>
              </a:solidFill>
              <a:latin typeface="Tahoma" panose="020B0604030504040204" pitchFamily="34" charset="0"/>
              <a:ea typeface="宋体" panose="02010600030101010101" pitchFamily="2" charset="-122"/>
            </a:endParaRPr>
          </a:p>
          <a:p>
            <a:pPr marL="342900" indent="-342900">
              <a:lnSpc>
                <a:spcPct val="90000"/>
              </a:lnSpc>
              <a:spcBef>
                <a:spcPct val="20000"/>
              </a:spcBef>
              <a:buClr>
                <a:schemeClr val="folHlink"/>
              </a:buClr>
              <a:buSzPct val="60000"/>
              <a:buFont typeface="Wingdings" panose="05000000000000000000" pitchFamily="2" charset="2"/>
              <a:buChar char="n"/>
            </a:pPr>
            <a:r>
              <a:rPr lang="en-US" altLang="zh-CN" sz="2000" dirty="0">
                <a:solidFill>
                  <a:srgbClr val="333399"/>
                </a:solidFill>
                <a:latin typeface="Arial" panose="020B0604020202020204" pitchFamily="34" charset="0"/>
                <a:ea typeface="黑体" panose="02010609060101010101" pitchFamily="49" charset="-122"/>
              </a:rPr>
              <a:t>Node 2: </a:t>
            </a:r>
            <a:endParaRPr lang="en-US" altLang="zh-CN" sz="2000" dirty="0">
              <a:solidFill>
                <a:srgbClr val="333399"/>
              </a:solidFill>
              <a:latin typeface="Arial" panose="020B0604020202020204" pitchFamily="34" charset="0"/>
              <a:ea typeface="黑体" panose="02010609060101010101" pitchFamily="49" charset="-122"/>
            </a:endParaRPr>
          </a:p>
          <a:p>
            <a:pPr marL="742950" lvl="1" indent="-285750" algn="l" rtl="0" eaLnBrk="1" fontAlgn="base" hangingPunct="1">
              <a:lnSpc>
                <a:spcPct val="90000"/>
              </a:lnSpc>
              <a:spcBef>
                <a:spcPct val="20000"/>
              </a:spcBef>
              <a:spcAft>
                <a:spcPct val="0"/>
              </a:spcAft>
              <a:buClr>
                <a:schemeClr val="hlink"/>
              </a:buClr>
              <a:buSzPct val="55000"/>
              <a:buFont typeface="Wingdings" panose="05000000000000000000" pitchFamily="2" charset="2"/>
              <a:buChar char="n"/>
            </a:pPr>
            <a:r>
              <a:rPr lang="en-US" altLang="zh-CN" sz="1800" dirty="0">
                <a:solidFill>
                  <a:schemeClr val="tx1"/>
                </a:solidFill>
                <a:latin typeface="Tahoma" panose="020B0604030504040204" pitchFamily="34" charset="0"/>
                <a:ea typeface="宋体" panose="02010600030101010101" pitchFamily="2" charset="-122"/>
              </a:rPr>
              <a:t>SRI (1 October) </a:t>
            </a:r>
            <a:endParaRPr lang="en-US" altLang="zh-CN" sz="1800" dirty="0">
              <a:solidFill>
                <a:schemeClr val="tx1"/>
              </a:solidFill>
              <a:latin typeface="Tahoma" panose="020B0604030504040204" pitchFamily="34" charset="0"/>
              <a:ea typeface="宋体" panose="02010600030101010101" pitchFamily="2" charset="-122"/>
            </a:endParaRPr>
          </a:p>
          <a:p>
            <a:pPr marL="742950" lvl="1" indent="-285750" algn="l" rtl="0" eaLnBrk="1" fontAlgn="base" hangingPunct="1">
              <a:lnSpc>
                <a:spcPct val="90000"/>
              </a:lnSpc>
              <a:spcBef>
                <a:spcPct val="20000"/>
              </a:spcBef>
              <a:spcAft>
                <a:spcPct val="0"/>
              </a:spcAft>
              <a:buClr>
                <a:schemeClr val="hlink"/>
              </a:buClr>
              <a:buSzPct val="55000"/>
              <a:buFont typeface="Wingdings" panose="05000000000000000000" pitchFamily="2" charset="2"/>
              <a:buChar char="n"/>
            </a:pPr>
            <a:r>
              <a:rPr lang="en-US" altLang="zh-CN" sz="1800" dirty="0">
                <a:solidFill>
                  <a:schemeClr val="tx1"/>
                </a:solidFill>
                <a:latin typeface="Tahoma" panose="020B0604030504040204" pitchFamily="34" charset="0"/>
                <a:ea typeface="宋体" panose="02010600030101010101" pitchFamily="2" charset="-122"/>
              </a:rPr>
              <a:t>Menlo Park, CA</a:t>
            </a:r>
            <a:endParaRPr lang="en-US" altLang="zh-CN" sz="1800" dirty="0">
              <a:solidFill>
                <a:schemeClr val="tx1"/>
              </a:solidFill>
              <a:latin typeface="Tahoma" panose="020B0604030504040204" pitchFamily="34" charset="0"/>
              <a:ea typeface="宋体" panose="02010600030101010101" pitchFamily="2" charset="-122"/>
            </a:endParaRPr>
          </a:p>
          <a:p>
            <a:pPr marL="742950" lvl="1" indent="-285750" algn="l" rtl="0" eaLnBrk="1" fontAlgn="base" hangingPunct="1">
              <a:lnSpc>
                <a:spcPct val="90000"/>
              </a:lnSpc>
              <a:spcBef>
                <a:spcPct val="20000"/>
              </a:spcBef>
              <a:spcAft>
                <a:spcPct val="0"/>
              </a:spcAft>
              <a:buClr>
                <a:schemeClr val="hlink"/>
              </a:buClr>
              <a:buSzPct val="55000"/>
              <a:buFont typeface="Wingdings" panose="05000000000000000000" pitchFamily="2" charset="2"/>
              <a:buChar char="n"/>
            </a:pPr>
            <a:r>
              <a:rPr lang="en-US" altLang="zh-CN" sz="1800" dirty="0">
                <a:solidFill>
                  <a:schemeClr val="tx1"/>
                </a:solidFill>
                <a:latin typeface="Tahoma" panose="020B0604030504040204" pitchFamily="34" charset="0"/>
                <a:ea typeface="宋体" panose="02010600030101010101" pitchFamily="2" charset="-122"/>
              </a:rPr>
              <a:t>SDS940/Genie </a:t>
            </a:r>
            <a:endParaRPr lang="en-US" altLang="zh-CN" sz="1800" dirty="0">
              <a:solidFill>
                <a:schemeClr val="tx1"/>
              </a:solidFill>
              <a:latin typeface="Tahoma" panose="020B0604030504040204" pitchFamily="34" charset="0"/>
              <a:ea typeface="宋体" panose="02010600030101010101" pitchFamily="2" charset="-122"/>
            </a:endParaRPr>
          </a:p>
          <a:p>
            <a:pPr marL="342900" indent="-342900">
              <a:lnSpc>
                <a:spcPct val="90000"/>
              </a:lnSpc>
              <a:spcBef>
                <a:spcPct val="20000"/>
              </a:spcBef>
              <a:buClr>
                <a:schemeClr val="folHlink"/>
              </a:buClr>
              <a:buSzPct val="60000"/>
              <a:buFont typeface="Wingdings" panose="05000000000000000000" pitchFamily="2" charset="2"/>
              <a:buChar char="n"/>
            </a:pPr>
            <a:r>
              <a:rPr lang="en-US" altLang="zh-CN" sz="2000" dirty="0">
                <a:solidFill>
                  <a:srgbClr val="333399"/>
                </a:solidFill>
                <a:latin typeface="Arial" panose="020B0604020202020204" pitchFamily="34" charset="0"/>
                <a:ea typeface="黑体" panose="02010609060101010101" pitchFamily="49" charset="-122"/>
              </a:rPr>
              <a:t>Node 3: </a:t>
            </a:r>
            <a:endParaRPr lang="en-US" altLang="zh-CN" sz="2000" dirty="0">
              <a:solidFill>
                <a:srgbClr val="333399"/>
              </a:solidFill>
              <a:latin typeface="Arial" panose="020B0604020202020204" pitchFamily="34" charset="0"/>
              <a:ea typeface="黑体" panose="02010609060101010101" pitchFamily="49" charset="-122"/>
            </a:endParaRPr>
          </a:p>
          <a:p>
            <a:pPr marL="742950" lvl="1" indent="-285750" algn="l" rtl="0" eaLnBrk="1" fontAlgn="base" hangingPunct="1">
              <a:lnSpc>
                <a:spcPct val="90000"/>
              </a:lnSpc>
              <a:spcBef>
                <a:spcPct val="20000"/>
              </a:spcBef>
              <a:spcAft>
                <a:spcPct val="0"/>
              </a:spcAft>
              <a:buClr>
                <a:schemeClr val="hlink"/>
              </a:buClr>
              <a:buSzPct val="55000"/>
              <a:buFont typeface="Wingdings" panose="05000000000000000000" pitchFamily="2" charset="2"/>
              <a:buChar char="n"/>
            </a:pPr>
            <a:r>
              <a:rPr lang="en-US" altLang="zh-CN" sz="1800" dirty="0">
                <a:solidFill>
                  <a:schemeClr val="tx1"/>
                </a:solidFill>
                <a:latin typeface="Tahoma" panose="020B0604030504040204" pitchFamily="34" charset="0"/>
                <a:ea typeface="宋体" panose="02010600030101010101" pitchFamily="2" charset="-122"/>
              </a:rPr>
              <a:t>UCSB (1 November) </a:t>
            </a:r>
            <a:endParaRPr lang="en-US" altLang="zh-CN" sz="1800" dirty="0">
              <a:solidFill>
                <a:schemeClr val="tx1"/>
              </a:solidFill>
              <a:latin typeface="Tahoma" panose="020B0604030504040204" pitchFamily="34" charset="0"/>
              <a:ea typeface="宋体" panose="02010600030101010101" pitchFamily="2" charset="-122"/>
            </a:endParaRPr>
          </a:p>
          <a:p>
            <a:pPr marL="742950" lvl="1" indent="-285750" algn="l" rtl="0" eaLnBrk="1" fontAlgn="base" hangingPunct="1">
              <a:lnSpc>
                <a:spcPct val="90000"/>
              </a:lnSpc>
              <a:spcBef>
                <a:spcPct val="20000"/>
              </a:spcBef>
              <a:spcAft>
                <a:spcPct val="0"/>
              </a:spcAft>
              <a:buClr>
                <a:schemeClr val="hlink"/>
              </a:buClr>
              <a:buSzPct val="55000"/>
              <a:buFont typeface="Wingdings" panose="05000000000000000000" pitchFamily="2" charset="2"/>
              <a:buChar char="n"/>
            </a:pPr>
            <a:r>
              <a:rPr lang="en-US" altLang="zh-CN" sz="1800" dirty="0">
                <a:solidFill>
                  <a:schemeClr val="tx1"/>
                </a:solidFill>
                <a:latin typeface="Tahoma" panose="020B0604030504040204" pitchFamily="34" charset="0"/>
                <a:ea typeface="宋体" panose="02010600030101010101" pitchFamily="2" charset="-122"/>
              </a:rPr>
              <a:t>IBM 360/75, OS/MVT </a:t>
            </a:r>
            <a:endParaRPr lang="en-US" altLang="zh-CN" sz="1800" dirty="0">
              <a:solidFill>
                <a:schemeClr val="tx1"/>
              </a:solidFill>
              <a:latin typeface="Tahoma" panose="020B0604030504040204" pitchFamily="34" charset="0"/>
              <a:ea typeface="宋体" panose="02010600030101010101" pitchFamily="2" charset="-122"/>
            </a:endParaRPr>
          </a:p>
          <a:p>
            <a:pPr marL="342900" indent="-342900">
              <a:lnSpc>
                <a:spcPct val="90000"/>
              </a:lnSpc>
              <a:spcBef>
                <a:spcPct val="20000"/>
              </a:spcBef>
              <a:buClr>
                <a:schemeClr val="folHlink"/>
              </a:buClr>
              <a:buSzPct val="60000"/>
              <a:buFont typeface="Wingdings" panose="05000000000000000000" pitchFamily="2" charset="2"/>
              <a:buChar char="n"/>
            </a:pPr>
            <a:r>
              <a:rPr lang="en-US" altLang="zh-CN" sz="2000" dirty="0">
                <a:solidFill>
                  <a:srgbClr val="333399"/>
                </a:solidFill>
                <a:latin typeface="Arial" panose="020B0604020202020204" pitchFamily="34" charset="0"/>
                <a:ea typeface="黑体" panose="02010609060101010101" pitchFamily="49" charset="-122"/>
              </a:rPr>
              <a:t>Node 4: </a:t>
            </a:r>
            <a:endParaRPr lang="en-US" altLang="zh-CN" sz="2000" dirty="0">
              <a:solidFill>
                <a:srgbClr val="333399"/>
              </a:solidFill>
              <a:latin typeface="Arial" panose="020B0604020202020204" pitchFamily="34" charset="0"/>
              <a:ea typeface="黑体" panose="02010609060101010101" pitchFamily="49" charset="-122"/>
            </a:endParaRPr>
          </a:p>
          <a:p>
            <a:pPr marL="742950" lvl="1" indent="-285750" algn="l" rtl="0" eaLnBrk="1" fontAlgn="base" hangingPunct="1">
              <a:lnSpc>
                <a:spcPct val="90000"/>
              </a:lnSpc>
              <a:spcBef>
                <a:spcPct val="20000"/>
              </a:spcBef>
              <a:spcAft>
                <a:spcPct val="0"/>
              </a:spcAft>
              <a:buClr>
                <a:schemeClr val="hlink"/>
              </a:buClr>
              <a:buSzPct val="55000"/>
              <a:buFont typeface="Wingdings" panose="05000000000000000000" pitchFamily="2" charset="2"/>
              <a:buChar char="n"/>
            </a:pPr>
            <a:r>
              <a:rPr lang="en-US" altLang="zh-CN" sz="1800" dirty="0">
                <a:solidFill>
                  <a:schemeClr val="tx1"/>
                </a:solidFill>
                <a:latin typeface="Tahoma" panose="020B0604030504040204" pitchFamily="34" charset="0"/>
                <a:ea typeface="宋体" panose="02010600030101010101" pitchFamily="2" charset="-122"/>
              </a:rPr>
              <a:t>University of Utah (December) </a:t>
            </a:r>
            <a:endParaRPr lang="en-US" altLang="zh-CN" sz="1800" dirty="0">
              <a:solidFill>
                <a:schemeClr val="tx1"/>
              </a:solidFill>
              <a:latin typeface="Tahoma" panose="020B0604030504040204" pitchFamily="34" charset="0"/>
              <a:ea typeface="宋体" panose="02010600030101010101" pitchFamily="2" charset="-122"/>
            </a:endParaRPr>
          </a:p>
          <a:p>
            <a:pPr marL="742950" lvl="1" indent="-285750" algn="l" rtl="0" eaLnBrk="1" fontAlgn="base" hangingPunct="1">
              <a:lnSpc>
                <a:spcPct val="90000"/>
              </a:lnSpc>
              <a:spcBef>
                <a:spcPct val="20000"/>
              </a:spcBef>
              <a:spcAft>
                <a:spcPct val="0"/>
              </a:spcAft>
              <a:buClr>
                <a:schemeClr val="hlink"/>
              </a:buClr>
              <a:buSzPct val="55000"/>
              <a:buFont typeface="Wingdings" panose="05000000000000000000" pitchFamily="2" charset="2"/>
              <a:buChar char="n"/>
            </a:pPr>
            <a:r>
              <a:rPr lang="en-US" altLang="zh-CN" sz="1800" dirty="0">
                <a:solidFill>
                  <a:schemeClr val="tx1"/>
                </a:solidFill>
                <a:latin typeface="Tahoma" panose="020B0604030504040204" pitchFamily="34" charset="0"/>
                <a:ea typeface="宋体" panose="02010600030101010101" pitchFamily="2" charset="-122"/>
              </a:rPr>
              <a:t>DEC PDP-10, Tenex</a:t>
            </a:r>
            <a:r>
              <a:rPr lang="en-US" altLang="zh-CN" sz="2000" dirty="0">
                <a:solidFill>
                  <a:schemeClr val="tx1"/>
                </a:solidFill>
                <a:latin typeface="Tahoma" panose="020B0604030504040204" pitchFamily="34" charset="0"/>
                <a:ea typeface="宋体" panose="02010600030101010101" pitchFamily="2" charset="-122"/>
              </a:rPr>
              <a:t> </a:t>
            </a:r>
            <a:endParaRPr lang="en-US" altLang="zh-CN" sz="2000" dirty="0">
              <a:solidFill>
                <a:schemeClr val="tx1"/>
              </a:solidFill>
              <a:latin typeface="Tahoma" panose="020B0604030504040204" pitchFamily="34" charset="0"/>
              <a:ea typeface="宋体" panose="02010600030101010101" pitchFamily="2" charset="-122"/>
            </a:endParaRPr>
          </a:p>
        </p:txBody>
      </p:sp>
      <p:pic>
        <p:nvPicPr>
          <p:cNvPr id="56323" name="Picture 5" descr="1969_4-node_map"/>
          <p:cNvPicPr>
            <a:picLocks noChangeAspect="1"/>
          </p:cNvPicPr>
          <p:nvPr/>
        </p:nvPicPr>
        <p:blipFill>
          <a:blip r:embed="rId1"/>
          <a:stretch>
            <a:fillRect/>
          </a:stretch>
        </p:blipFill>
        <p:spPr>
          <a:xfrm>
            <a:off x="3581400" y="1795463"/>
            <a:ext cx="5562600" cy="506253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xfrm>
            <a:off x="792163" y="214313"/>
            <a:ext cx="7956550" cy="1462087"/>
          </a:xfrm>
          <a:ln/>
        </p:spPr>
        <p:txBody>
          <a:bodyPr vert="horz" wrap="square" lIns="91440" tIns="45720" rIns="91440" bIns="45720" anchor="b" anchorCtr="0"/>
          <a:p>
            <a:pPr eaLnBrk="1" hangingPunct="1"/>
            <a:r>
              <a:rPr lang="zh-CN" altLang="en-US" dirty="0"/>
              <a:t>如何将报文发送到对方？</a:t>
            </a:r>
            <a:endParaRPr lang="zh-CN" altLang="en-US" dirty="0"/>
          </a:p>
        </p:txBody>
      </p:sp>
      <p:sp>
        <p:nvSpPr>
          <p:cNvPr id="57346" name="Rectangle 3"/>
          <p:cNvSpPr>
            <a:spLocks noGrp="1"/>
          </p:cNvSpPr>
          <p:nvPr>
            <p:ph idx="1"/>
          </p:nvPr>
        </p:nvSpPr>
        <p:spPr>
          <a:xfrm>
            <a:off x="1042988" y="2051050"/>
            <a:ext cx="7772400" cy="4114800"/>
          </a:xfrm>
          <a:ln/>
        </p:spPr>
        <p:txBody>
          <a:bodyPr vert="horz" wrap="square" lIns="91440" tIns="45720" rIns="91440" bIns="45720" anchor="t" anchorCtr="0"/>
          <a:p>
            <a:pPr eaLnBrk="1" hangingPunct="1"/>
            <a:r>
              <a:rPr lang="zh-CN" altLang="en-US" dirty="0"/>
              <a:t>三种交换方法</a:t>
            </a:r>
            <a:endParaRPr lang="zh-CN" altLang="en-US" dirty="0"/>
          </a:p>
          <a:p>
            <a:pPr lvl="1" eaLnBrk="1" hangingPunct="1"/>
            <a:r>
              <a:rPr lang="zh-CN" altLang="en-US" dirty="0">
                <a:solidFill>
                  <a:srgbClr val="333399"/>
                </a:solidFill>
                <a:latin typeface="Arial" panose="020B0604020202020204" pitchFamily="34" charset="0"/>
                <a:ea typeface="黑体" panose="02010609060101010101" pitchFamily="49" charset="-122"/>
              </a:rPr>
              <a:t>电路交换</a:t>
            </a:r>
            <a:endParaRPr lang="zh-CN" altLang="en-US" dirty="0">
              <a:solidFill>
                <a:srgbClr val="333399"/>
              </a:solidFill>
              <a:ea typeface="黑体" panose="02010609060101010101" pitchFamily="49" charset="-122"/>
            </a:endParaRPr>
          </a:p>
          <a:p>
            <a:pPr lvl="1" eaLnBrk="1" hangingPunct="1"/>
            <a:r>
              <a:rPr lang="zh-CN" altLang="en-US" dirty="0">
                <a:solidFill>
                  <a:srgbClr val="333399"/>
                </a:solidFill>
                <a:ea typeface="黑体" panose="02010609060101010101" pitchFamily="49" charset="-122"/>
              </a:rPr>
              <a:t>报文交换</a:t>
            </a:r>
            <a:endParaRPr lang="zh-CN" altLang="en-US" dirty="0">
              <a:solidFill>
                <a:srgbClr val="333399"/>
              </a:solidFill>
              <a:ea typeface="黑体" panose="02010609060101010101" pitchFamily="49" charset="-122"/>
            </a:endParaRPr>
          </a:p>
          <a:p>
            <a:pPr lvl="1" eaLnBrk="1" hangingPunct="1"/>
            <a:r>
              <a:rPr lang="zh-CN" altLang="en-US" dirty="0">
                <a:solidFill>
                  <a:srgbClr val="333399"/>
                </a:solidFill>
                <a:ea typeface="黑体" panose="02010609060101010101" pitchFamily="49" charset="-122"/>
              </a:rPr>
              <a:t>分组交换</a:t>
            </a:r>
            <a:endParaRPr lang="zh-CN" altLang="en-US" dirty="0">
              <a:solidFill>
                <a:srgbClr val="333399"/>
              </a:solidFill>
              <a:ea typeface="黑体" panose="02010609060101010101" pitchFamily="49" charset="-122"/>
            </a:endParaRPr>
          </a:p>
          <a:p>
            <a:pPr eaLnBrk="1" hangingPunct="1"/>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1026"/>
          <p:cNvSpPr>
            <a:spLocks noGrp="1"/>
          </p:cNvSpPr>
          <p:nvPr>
            <p:ph type="title"/>
          </p:nvPr>
        </p:nvSpPr>
        <p:spPr>
          <a:ln/>
        </p:spPr>
        <p:txBody>
          <a:bodyPr vert="horz" wrap="square" lIns="91440" tIns="45720" rIns="91440" bIns="45720" anchor="b" anchorCtr="0"/>
          <a:p>
            <a:pPr algn="ctr" eaLnBrk="1" hangingPunct="1"/>
            <a:r>
              <a:rPr lang="zh-CN" altLang="en-US" dirty="0"/>
              <a:t>电路交换</a:t>
            </a:r>
            <a:endParaRPr lang="zh-CN" altLang="en-US" dirty="0"/>
          </a:p>
        </p:txBody>
      </p:sp>
      <p:sp>
        <p:nvSpPr>
          <p:cNvPr id="58370" name="Rectangle 1027"/>
          <p:cNvSpPr>
            <a:spLocks noGrp="1"/>
          </p:cNvSpPr>
          <p:nvPr>
            <p:ph idx="1"/>
          </p:nvPr>
        </p:nvSpPr>
        <p:spPr>
          <a:xfrm>
            <a:off x="914400" y="1828800"/>
            <a:ext cx="7772400" cy="1655763"/>
          </a:xfrm>
          <a:ln/>
        </p:spPr>
        <p:txBody>
          <a:bodyPr vert="horz" wrap="square" lIns="91440" tIns="45720" rIns="91440" bIns="45720" anchor="t" anchorCtr="0"/>
          <a:p>
            <a:pPr eaLnBrk="1" hangingPunct="1">
              <a:lnSpc>
                <a:spcPct val="90000"/>
              </a:lnSpc>
            </a:pPr>
            <a:r>
              <a:rPr lang="zh-CN" altLang="en-US" sz="2800" dirty="0"/>
              <a:t>电路交换必定是面向连接的。 </a:t>
            </a:r>
            <a:endParaRPr lang="zh-CN" altLang="en-US" sz="2800" dirty="0"/>
          </a:p>
          <a:p>
            <a:pPr lvl="1" eaLnBrk="1" hangingPunct="1">
              <a:lnSpc>
                <a:spcPct val="90000"/>
              </a:lnSpc>
            </a:pPr>
            <a:r>
              <a:rPr lang="zh-CN" altLang="en-US" sz="2400" dirty="0">
                <a:solidFill>
                  <a:srgbClr val="333399"/>
                </a:solidFill>
                <a:ea typeface="黑体" panose="02010609060101010101" pitchFamily="49" charset="-122"/>
              </a:rPr>
              <a:t>建立连接</a:t>
            </a:r>
            <a:endParaRPr lang="zh-CN" altLang="en-US" sz="2400" dirty="0">
              <a:solidFill>
                <a:srgbClr val="333399"/>
              </a:solidFill>
              <a:ea typeface="黑体" panose="02010609060101010101" pitchFamily="49" charset="-122"/>
            </a:endParaRPr>
          </a:p>
          <a:p>
            <a:pPr lvl="1" eaLnBrk="1" hangingPunct="1">
              <a:lnSpc>
                <a:spcPct val="90000"/>
              </a:lnSpc>
            </a:pPr>
            <a:r>
              <a:rPr lang="zh-CN" altLang="en-US" sz="2400" dirty="0">
                <a:solidFill>
                  <a:srgbClr val="333399"/>
                </a:solidFill>
                <a:ea typeface="黑体" panose="02010609060101010101" pitchFamily="49" charset="-122"/>
              </a:rPr>
              <a:t>通信</a:t>
            </a:r>
            <a:endParaRPr lang="zh-CN" altLang="en-US" sz="2400" dirty="0">
              <a:solidFill>
                <a:srgbClr val="333399"/>
              </a:solidFill>
              <a:ea typeface="黑体" panose="02010609060101010101" pitchFamily="49" charset="-122"/>
            </a:endParaRPr>
          </a:p>
          <a:p>
            <a:pPr lvl="1" eaLnBrk="1" hangingPunct="1">
              <a:lnSpc>
                <a:spcPct val="90000"/>
              </a:lnSpc>
            </a:pPr>
            <a:r>
              <a:rPr lang="zh-CN" altLang="en-US" sz="2400" dirty="0">
                <a:solidFill>
                  <a:srgbClr val="333399"/>
                </a:solidFill>
                <a:ea typeface="黑体" panose="02010609060101010101" pitchFamily="49" charset="-122"/>
              </a:rPr>
              <a:t>释放连接</a:t>
            </a:r>
            <a:endParaRPr lang="zh-CN" altLang="en-US" sz="2400" dirty="0">
              <a:solidFill>
                <a:srgbClr val="333399"/>
              </a:solidFill>
              <a:ea typeface="黑体" panose="02010609060101010101" pitchFamily="49" charset="-122"/>
            </a:endParaRPr>
          </a:p>
        </p:txBody>
      </p:sp>
      <p:grpSp>
        <p:nvGrpSpPr>
          <p:cNvPr id="58371" name="Group 1101"/>
          <p:cNvGrpSpPr/>
          <p:nvPr/>
        </p:nvGrpSpPr>
        <p:grpSpPr>
          <a:xfrm>
            <a:off x="250825" y="3681413"/>
            <a:ext cx="8707438" cy="2871787"/>
            <a:chOff x="158" y="2319"/>
            <a:chExt cx="5485" cy="1809"/>
          </a:xfrm>
        </p:grpSpPr>
        <p:sp>
          <p:nvSpPr>
            <p:cNvPr id="58372" name="Freeform 1028"/>
            <p:cNvSpPr/>
            <p:nvPr/>
          </p:nvSpPr>
          <p:spPr>
            <a:xfrm>
              <a:off x="1004" y="3460"/>
              <a:ext cx="134" cy="205"/>
            </a:xfrm>
            <a:custGeom>
              <a:avLst/>
              <a:gdLst/>
              <a:ahLst/>
              <a:cxnLst>
                <a:cxn ang="0">
                  <a:pos x="9" y="0"/>
                </a:cxn>
                <a:cxn ang="0">
                  <a:pos x="56" y="6"/>
                </a:cxn>
                <a:cxn ang="0">
                  <a:pos x="98" y="26"/>
                </a:cxn>
                <a:cxn ang="0">
                  <a:pos x="127" y="62"/>
                </a:cxn>
                <a:cxn ang="0">
                  <a:pos x="130" y="111"/>
                </a:cxn>
                <a:cxn ang="0">
                  <a:pos x="101" y="164"/>
                </a:cxn>
                <a:cxn ang="0">
                  <a:pos x="50" y="193"/>
                </a:cxn>
                <a:cxn ang="0">
                  <a:pos x="0" y="205"/>
                </a:cxn>
              </a:cxnLst>
              <a:pathLst>
                <a:path w="136" h="210">
                  <a:moveTo>
                    <a:pt x="9" y="0"/>
                  </a:moveTo>
                  <a:cubicBezTo>
                    <a:pt x="17" y="1"/>
                    <a:pt x="42" y="2"/>
                    <a:pt x="57" y="6"/>
                  </a:cubicBezTo>
                  <a:cubicBezTo>
                    <a:pt x="72" y="10"/>
                    <a:pt x="87" y="18"/>
                    <a:pt x="99" y="27"/>
                  </a:cubicBezTo>
                  <a:cubicBezTo>
                    <a:pt x="111" y="36"/>
                    <a:pt x="124" y="49"/>
                    <a:pt x="129" y="63"/>
                  </a:cubicBezTo>
                  <a:cubicBezTo>
                    <a:pt x="134" y="77"/>
                    <a:pt x="136" y="97"/>
                    <a:pt x="132" y="114"/>
                  </a:cubicBezTo>
                  <a:cubicBezTo>
                    <a:pt x="128" y="131"/>
                    <a:pt x="115" y="154"/>
                    <a:pt x="102" y="168"/>
                  </a:cubicBezTo>
                  <a:cubicBezTo>
                    <a:pt x="89" y="182"/>
                    <a:pt x="68" y="191"/>
                    <a:pt x="51" y="198"/>
                  </a:cubicBezTo>
                  <a:cubicBezTo>
                    <a:pt x="34" y="205"/>
                    <a:pt x="11" y="208"/>
                    <a:pt x="0" y="210"/>
                  </a:cubicBez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8373" name="Line 1029"/>
            <p:cNvSpPr/>
            <p:nvPr/>
          </p:nvSpPr>
          <p:spPr>
            <a:xfrm flipV="1">
              <a:off x="550" y="3665"/>
              <a:ext cx="448" cy="308"/>
            </a:xfrm>
            <a:prstGeom prst="line">
              <a:avLst/>
            </a:prstGeom>
            <a:ln w="9525" cap="flat" cmpd="sng">
              <a:solidFill>
                <a:schemeClr val="tx1"/>
              </a:solidFill>
              <a:prstDash val="solid"/>
              <a:round/>
              <a:headEnd type="none" w="med" len="med"/>
              <a:tailEnd type="none" w="med" len="med"/>
            </a:ln>
          </p:spPr>
        </p:sp>
        <p:sp>
          <p:nvSpPr>
            <p:cNvPr id="58374" name="Line 1030"/>
            <p:cNvSpPr/>
            <p:nvPr/>
          </p:nvSpPr>
          <p:spPr>
            <a:xfrm flipV="1">
              <a:off x="553" y="3462"/>
              <a:ext cx="448" cy="88"/>
            </a:xfrm>
            <a:prstGeom prst="line">
              <a:avLst/>
            </a:prstGeom>
            <a:ln w="9525" cap="flat" cmpd="sng">
              <a:solidFill>
                <a:schemeClr val="tx1"/>
              </a:solidFill>
              <a:prstDash val="solid"/>
              <a:round/>
              <a:headEnd type="none" w="med" len="med"/>
              <a:tailEnd type="none" w="med" len="med"/>
            </a:ln>
          </p:spPr>
        </p:sp>
        <p:sp>
          <p:nvSpPr>
            <p:cNvPr id="58375" name="Line 1031"/>
            <p:cNvSpPr/>
            <p:nvPr/>
          </p:nvSpPr>
          <p:spPr>
            <a:xfrm flipV="1">
              <a:off x="4708" y="3214"/>
              <a:ext cx="584" cy="180"/>
            </a:xfrm>
            <a:prstGeom prst="line">
              <a:avLst/>
            </a:prstGeom>
            <a:ln w="9525" cap="flat" cmpd="sng">
              <a:solidFill>
                <a:schemeClr val="tx1"/>
              </a:solidFill>
              <a:prstDash val="solid"/>
              <a:round/>
              <a:headEnd type="none" w="med" len="med"/>
              <a:tailEnd type="none" w="med" len="med"/>
            </a:ln>
          </p:spPr>
        </p:sp>
        <p:sp>
          <p:nvSpPr>
            <p:cNvPr id="58376" name="Line 1032"/>
            <p:cNvSpPr/>
            <p:nvPr/>
          </p:nvSpPr>
          <p:spPr>
            <a:xfrm>
              <a:off x="461" y="3142"/>
              <a:ext cx="534" cy="107"/>
            </a:xfrm>
            <a:prstGeom prst="line">
              <a:avLst/>
            </a:prstGeom>
            <a:ln w="9525" cap="flat" cmpd="sng">
              <a:solidFill>
                <a:schemeClr val="tx1"/>
              </a:solidFill>
              <a:prstDash val="solid"/>
              <a:round/>
              <a:headEnd type="none" w="med" len="med"/>
              <a:tailEnd type="none" w="med" len="med"/>
            </a:ln>
          </p:spPr>
        </p:sp>
        <p:sp>
          <p:nvSpPr>
            <p:cNvPr id="58377" name="Freeform 1033"/>
            <p:cNvSpPr/>
            <p:nvPr/>
          </p:nvSpPr>
          <p:spPr>
            <a:xfrm>
              <a:off x="986" y="2788"/>
              <a:ext cx="3736" cy="960"/>
            </a:xfrm>
            <a:custGeom>
              <a:avLst/>
              <a:gdLst/>
              <a:ahLst/>
              <a:cxnLst>
                <a:cxn ang="0">
                  <a:pos x="0" y="452"/>
                </a:cxn>
                <a:cxn ang="0">
                  <a:pos x="3" y="453"/>
                </a:cxn>
                <a:cxn ang="0">
                  <a:pos x="552" y="675"/>
                </a:cxn>
                <a:cxn ang="0">
                  <a:pos x="1155" y="0"/>
                </a:cxn>
                <a:cxn ang="0">
                  <a:pos x="1694" y="205"/>
                </a:cxn>
                <a:cxn ang="0">
                  <a:pos x="2144" y="738"/>
                </a:cxn>
                <a:cxn ang="0">
                  <a:pos x="2683" y="960"/>
                </a:cxn>
                <a:cxn ang="0">
                  <a:pos x="3196" y="489"/>
                </a:cxn>
                <a:cxn ang="0">
                  <a:pos x="3736" y="605"/>
                </a:cxn>
                <a:cxn ang="0">
                  <a:pos x="3726" y="595"/>
                </a:cxn>
              </a:cxnLst>
              <a:pathLst>
                <a:path w="3776" h="981">
                  <a:moveTo>
                    <a:pt x="0" y="462"/>
                  </a:moveTo>
                  <a:lnTo>
                    <a:pt x="3" y="463"/>
                  </a:lnTo>
                  <a:lnTo>
                    <a:pt x="558" y="690"/>
                  </a:lnTo>
                  <a:lnTo>
                    <a:pt x="1167" y="0"/>
                  </a:lnTo>
                  <a:lnTo>
                    <a:pt x="1712" y="209"/>
                  </a:lnTo>
                  <a:lnTo>
                    <a:pt x="2167" y="754"/>
                  </a:lnTo>
                  <a:lnTo>
                    <a:pt x="2712" y="981"/>
                  </a:lnTo>
                  <a:lnTo>
                    <a:pt x="3230" y="500"/>
                  </a:lnTo>
                  <a:lnTo>
                    <a:pt x="3776" y="618"/>
                  </a:lnTo>
                  <a:lnTo>
                    <a:pt x="3766" y="608"/>
                  </a:lnTo>
                </a:path>
              </a:pathLst>
            </a:custGeom>
            <a:noFill/>
            <a:ln w="38100" cap="flat" cmpd="sng">
              <a:solidFill>
                <a:schemeClr val="tx1"/>
              </a:solidFill>
              <a:prstDash val="solid"/>
              <a:round/>
              <a:headEnd type="none" w="med" len="med"/>
              <a:tailEnd type="none" w="med" len="med"/>
            </a:ln>
          </p:spPr>
          <p:txBody>
            <a:bodyPr/>
            <a:p>
              <a:endParaRPr lang="zh-CN" altLang="en-US"/>
            </a:p>
          </p:txBody>
        </p:sp>
        <p:sp>
          <p:nvSpPr>
            <p:cNvPr id="58378" name="Rectangle 1034"/>
            <p:cNvSpPr/>
            <p:nvPr/>
          </p:nvSpPr>
          <p:spPr>
            <a:xfrm>
              <a:off x="1025" y="3131"/>
              <a:ext cx="475" cy="657"/>
            </a:xfrm>
            <a:prstGeom prst="rect">
              <a:avLst/>
            </a:prstGeom>
            <a:solidFill>
              <a:srgbClr val="99CC00"/>
            </a:solidFill>
            <a:ln w="12700"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79" name="Oval 1035"/>
            <p:cNvSpPr/>
            <p:nvPr/>
          </p:nvSpPr>
          <p:spPr>
            <a:xfrm>
              <a:off x="966" y="3213"/>
              <a:ext cx="59"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0" name="Oval 1036"/>
            <p:cNvSpPr/>
            <p:nvPr/>
          </p:nvSpPr>
          <p:spPr>
            <a:xfrm>
              <a:off x="966" y="3319"/>
              <a:ext cx="59"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1" name="Oval 1037"/>
            <p:cNvSpPr/>
            <p:nvPr/>
          </p:nvSpPr>
          <p:spPr>
            <a:xfrm>
              <a:off x="966" y="3430"/>
              <a:ext cx="59"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2" name="Oval 1038"/>
            <p:cNvSpPr/>
            <p:nvPr/>
          </p:nvSpPr>
          <p:spPr>
            <a:xfrm>
              <a:off x="966" y="3529"/>
              <a:ext cx="59" cy="60"/>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3" name="Oval 1039"/>
            <p:cNvSpPr/>
            <p:nvPr/>
          </p:nvSpPr>
          <p:spPr>
            <a:xfrm>
              <a:off x="966" y="3635"/>
              <a:ext cx="59" cy="60"/>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4" name="Oval 1040"/>
            <p:cNvSpPr/>
            <p:nvPr/>
          </p:nvSpPr>
          <p:spPr>
            <a:xfrm>
              <a:off x="1500" y="3213"/>
              <a:ext cx="59"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5" name="Oval 1041"/>
            <p:cNvSpPr/>
            <p:nvPr/>
          </p:nvSpPr>
          <p:spPr>
            <a:xfrm>
              <a:off x="1500" y="3319"/>
              <a:ext cx="59"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6" name="Oval 1042"/>
            <p:cNvSpPr/>
            <p:nvPr/>
          </p:nvSpPr>
          <p:spPr>
            <a:xfrm>
              <a:off x="1500" y="3430"/>
              <a:ext cx="59"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7" name="Oval 1043"/>
            <p:cNvSpPr/>
            <p:nvPr/>
          </p:nvSpPr>
          <p:spPr>
            <a:xfrm>
              <a:off x="1500" y="3529"/>
              <a:ext cx="59" cy="60"/>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8" name="Oval 1044"/>
            <p:cNvSpPr/>
            <p:nvPr/>
          </p:nvSpPr>
          <p:spPr>
            <a:xfrm>
              <a:off x="1500" y="3635"/>
              <a:ext cx="59" cy="60"/>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89" name="Rectangle 1045"/>
            <p:cNvSpPr/>
            <p:nvPr/>
          </p:nvSpPr>
          <p:spPr>
            <a:xfrm>
              <a:off x="2165" y="2566"/>
              <a:ext cx="474" cy="658"/>
            </a:xfrm>
            <a:prstGeom prst="rect">
              <a:avLst/>
            </a:prstGeom>
            <a:solidFill>
              <a:srgbClr val="99CC00"/>
            </a:solidFill>
            <a:ln w="12700"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0" name="Oval 1046"/>
            <p:cNvSpPr/>
            <p:nvPr/>
          </p:nvSpPr>
          <p:spPr>
            <a:xfrm>
              <a:off x="2105" y="2649"/>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1" name="Oval 1047"/>
            <p:cNvSpPr/>
            <p:nvPr/>
          </p:nvSpPr>
          <p:spPr>
            <a:xfrm>
              <a:off x="2105" y="2755"/>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2" name="Oval 1048"/>
            <p:cNvSpPr/>
            <p:nvPr/>
          </p:nvSpPr>
          <p:spPr>
            <a:xfrm>
              <a:off x="2105" y="2867"/>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3" name="Oval 1049"/>
            <p:cNvSpPr/>
            <p:nvPr/>
          </p:nvSpPr>
          <p:spPr>
            <a:xfrm>
              <a:off x="2105" y="2966"/>
              <a:ext cx="60"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4" name="Oval 1050"/>
            <p:cNvSpPr/>
            <p:nvPr/>
          </p:nvSpPr>
          <p:spPr>
            <a:xfrm>
              <a:off x="2105" y="3072"/>
              <a:ext cx="60"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5" name="Oval 1051"/>
            <p:cNvSpPr/>
            <p:nvPr/>
          </p:nvSpPr>
          <p:spPr>
            <a:xfrm>
              <a:off x="2639" y="2649"/>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6" name="Oval 1052"/>
            <p:cNvSpPr/>
            <p:nvPr/>
          </p:nvSpPr>
          <p:spPr>
            <a:xfrm>
              <a:off x="2639" y="2755"/>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7" name="Oval 1053"/>
            <p:cNvSpPr/>
            <p:nvPr/>
          </p:nvSpPr>
          <p:spPr>
            <a:xfrm>
              <a:off x="2639" y="2867"/>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8" name="Oval 1054"/>
            <p:cNvSpPr/>
            <p:nvPr/>
          </p:nvSpPr>
          <p:spPr>
            <a:xfrm>
              <a:off x="2639" y="2966"/>
              <a:ext cx="60"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399" name="Oval 1055"/>
            <p:cNvSpPr/>
            <p:nvPr/>
          </p:nvSpPr>
          <p:spPr>
            <a:xfrm>
              <a:off x="2639" y="3072"/>
              <a:ext cx="60"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0" name="Rectangle 1056"/>
            <p:cNvSpPr/>
            <p:nvPr/>
          </p:nvSpPr>
          <p:spPr>
            <a:xfrm>
              <a:off x="3162" y="3413"/>
              <a:ext cx="475" cy="657"/>
            </a:xfrm>
            <a:prstGeom prst="rect">
              <a:avLst/>
            </a:prstGeom>
            <a:solidFill>
              <a:srgbClr val="99CC00"/>
            </a:solidFill>
            <a:ln w="12700"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1" name="Oval 1057"/>
            <p:cNvSpPr/>
            <p:nvPr/>
          </p:nvSpPr>
          <p:spPr>
            <a:xfrm>
              <a:off x="3102" y="3495"/>
              <a:ext cx="60"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2" name="Oval 1058"/>
            <p:cNvSpPr/>
            <p:nvPr/>
          </p:nvSpPr>
          <p:spPr>
            <a:xfrm>
              <a:off x="3102" y="3600"/>
              <a:ext cx="60"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3" name="Oval 1059"/>
            <p:cNvSpPr/>
            <p:nvPr/>
          </p:nvSpPr>
          <p:spPr>
            <a:xfrm>
              <a:off x="3102" y="3712"/>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4" name="Oval 1060"/>
            <p:cNvSpPr/>
            <p:nvPr/>
          </p:nvSpPr>
          <p:spPr>
            <a:xfrm>
              <a:off x="3102" y="3811"/>
              <a:ext cx="60" cy="60"/>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5" name="Oval 1061"/>
            <p:cNvSpPr/>
            <p:nvPr/>
          </p:nvSpPr>
          <p:spPr>
            <a:xfrm>
              <a:off x="3102" y="3917"/>
              <a:ext cx="60" cy="60"/>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6" name="Oval 1062"/>
            <p:cNvSpPr/>
            <p:nvPr/>
          </p:nvSpPr>
          <p:spPr>
            <a:xfrm>
              <a:off x="3637" y="3495"/>
              <a:ext cx="59"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7" name="Oval 1063"/>
            <p:cNvSpPr/>
            <p:nvPr/>
          </p:nvSpPr>
          <p:spPr>
            <a:xfrm>
              <a:off x="3637" y="3600"/>
              <a:ext cx="59"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8" name="Oval 1064"/>
            <p:cNvSpPr/>
            <p:nvPr/>
          </p:nvSpPr>
          <p:spPr>
            <a:xfrm>
              <a:off x="3637" y="3712"/>
              <a:ext cx="59"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09" name="Oval 1065"/>
            <p:cNvSpPr/>
            <p:nvPr/>
          </p:nvSpPr>
          <p:spPr>
            <a:xfrm>
              <a:off x="3637" y="3811"/>
              <a:ext cx="59" cy="60"/>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10" name="Oval 1066"/>
            <p:cNvSpPr/>
            <p:nvPr/>
          </p:nvSpPr>
          <p:spPr>
            <a:xfrm>
              <a:off x="3637" y="3917"/>
              <a:ext cx="59" cy="60"/>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11" name="Text Box 1067"/>
            <p:cNvSpPr txBox="1"/>
            <p:nvPr/>
          </p:nvSpPr>
          <p:spPr>
            <a:xfrm>
              <a:off x="205" y="2848"/>
              <a:ext cx="498" cy="480"/>
            </a:xfrm>
            <a:prstGeom prst="rect">
              <a:avLst/>
            </a:prstGeom>
            <a:noFill/>
            <a:ln w="9525">
              <a:noFill/>
            </a:ln>
          </p:spPr>
          <p:txBody>
            <a:bodyPr wrap="none" anchor="t" anchorCtr="0">
              <a:spAutoFit/>
            </a:bodyPr>
            <a:p>
              <a:r>
                <a:rPr lang="en-US" altLang="zh-CN" sz="4400" dirty="0">
                  <a:latin typeface="Wingdings" panose="05000000000000000000" pitchFamily="2" charset="2"/>
                  <a:ea typeface="宋体" panose="02010600030101010101" pitchFamily="2" charset="-122"/>
                </a:rPr>
                <a:t>(</a:t>
              </a:r>
              <a:endParaRPr lang="en-US" altLang="zh-CN" sz="4400" dirty="0">
                <a:latin typeface="Wingdings" panose="05000000000000000000" pitchFamily="2" charset="2"/>
                <a:ea typeface="宋体" panose="02010600030101010101" pitchFamily="2" charset="-122"/>
              </a:endParaRPr>
            </a:p>
          </p:txBody>
        </p:sp>
        <p:sp>
          <p:nvSpPr>
            <p:cNvPr id="58412" name="Text Box 1068"/>
            <p:cNvSpPr txBox="1"/>
            <p:nvPr/>
          </p:nvSpPr>
          <p:spPr>
            <a:xfrm>
              <a:off x="5146" y="2896"/>
              <a:ext cx="497" cy="480"/>
            </a:xfrm>
            <a:prstGeom prst="rect">
              <a:avLst/>
            </a:prstGeom>
            <a:noFill/>
            <a:ln w="9525">
              <a:noFill/>
            </a:ln>
          </p:spPr>
          <p:txBody>
            <a:bodyPr wrap="none" anchor="t" anchorCtr="0">
              <a:spAutoFit/>
            </a:bodyPr>
            <a:p>
              <a:r>
                <a:rPr lang="en-US" altLang="zh-CN" sz="4400" dirty="0">
                  <a:latin typeface="Wingdings" panose="05000000000000000000" pitchFamily="2" charset="2"/>
                  <a:ea typeface="宋体" panose="02010600030101010101" pitchFamily="2" charset="-122"/>
                </a:rPr>
                <a:t>(</a:t>
              </a:r>
              <a:endParaRPr lang="en-US" altLang="zh-CN" sz="4400" dirty="0">
                <a:latin typeface="Wingdings" panose="05000000000000000000" pitchFamily="2" charset="2"/>
                <a:ea typeface="宋体" panose="02010600030101010101" pitchFamily="2" charset="-122"/>
              </a:endParaRPr>
            </a:p>
          </p:txBody>
        </p:sp>
        <p:sp>
          <p:nvSpPr>
            <p:cNvPr id="58413" name="Rectangle 1069"/>
            <p:cNvSpPr/>
            <p:nvPr/>
          </p:nvSpPr>
          <p:spPr>
            <a:xfrm>
              <a:off x="4207" y="2848"/>
              <a:ext cx="475" cy="658"/>
            </a:xfrm>
            <a:prstGeom prst="rect">
              <a:avLst/>
            </a:prstGeom>
            <a:solidFill>
              <a:srgbClr val="99CC00"/>
            </a:solidFill>
            <a:ln w="12700"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14" name="Oval 1070"/>
            <p:cNvSpPr/>
            <p:nvPr/>
          </p:nvSpPr>
          <p:spPr>
            <a:xfrm>
              <a:off x="4147" y="2931"/>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15" name="Oval 1071"/>
            <p:cNvSpPr/>
            <p:nvPr/>
          </p:nvSpPr>
          <p:spPr>
            <a:xfrm>
              <a:off x="4147" y="3037"/>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16" name="Oval 1072"/>
            <p:cNvSpPr/>
            <p:nvPr/>
          </p:nvSpPr>
          <p:spPr>
            <a:xfrm>
              <a:off x="4147" y="3149"/>
              <a:ext cx="60"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17" name="Oval 1073"/>
            <p:cNvSpPr/>
            <p:nvPr/>
          </p:nvSpPr>
          <p:spPr>
            <a:xfrm>
              <a:off x="4147" y="3248"/>
              <a:ext cx="60"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18" name="Oval 1074"/>
            <p:cNvSpPr/>
            <p:nvPr/>
          </p:nvSpPr>
          <p:spPr>
            <a:xfrm>
              <a:off x="4147" y="3354"/>
              <a:ext cx="60"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19" name="Oval 1075"/>
            <p:cNvSpPr/>
            <p:nvPr/>
          </p:nvSpPr>
          <p:spPr>
            <a:xfrm>
              <a:off x="4682" y="2931"/>
              <a:ext cx="59"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20" name="Oval 1076"/>
            <p:cNvSpPr/>
            <p:nvPr/>
          </p:nvSpPr>
          <p:spPr>
            <a:xfrm>
              <a:off x="4682" y="3037"/>
              <a:ext cx="59"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21" name="Oval 1077"/>
            <p:cNvSpPr/>
            <p:nvPr/>
          </p:nvSpPr>
          <p:spPr>
            <a:xfrm>
              <a:off x="4682" y="3149"/>
              <a:ext cx="59" cy="58"/>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22" name="Oval 1078"/>
            <p:cNvSpPr/>
            <p:nvPr/>
          </p:nvSpPr>
          <p:spPr>
            <a:xfrm>
              <a:off x="4682" y="3248"/>
              <a:ext cx="59"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23" name="Oval 1079"/>
            <p:cNvSpPr/>
            <p:nvPr/>
          </p:nvSpPr>
          <p:spPr>
            <a:xfrm>
              <a:off x="4682" y="3354"/>
              <a:ext cx="59" cy="59"/>
            </a:xfrm>
            <a:prstGeom prst="ellipse">
              <a:avLst/>
            </a:prstGeom>
            <a:solidFill>
              <a:srgbClr val="99CC00"/>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58424" name="Line 1080"/>
            <p:cNvSpPr/>
            <p:nvPr/>
          </p:nvSpPr>
          <p:spPr>
            <a:xfrm flipH="1">
              <a:off x="769" y="2855"/>
              <a:ext cx="80" cy="354"/>
            </a:xfrm>
            <a:prstGeom prst="line">
              <a:avLst/>
            </a:prstGeom>
            <a:ln w="9525" cap="flat" cmpd="sng">
              <a:solidFill>
                <a:schemeClr val="tx1"/>
              </a:solidFill>
              <a:prstDash val="solid"/>
              <a:round/>
              <a:headEnd type="none" w="med" len="med"/>
              <a:tailEnd type="triangle" w="sm" len="lg"/>
            </a:ln>
          </p:spPr>
        </p:sp>
        <p:sp>
          <p:nvSpPr>
            <p:cNvPr id="58425" name="Line 1081"/>
            <p:cNvSpPr/>
            <p:nvPr/>
          </p:nvSpPr>
          <p:spPr>
            <a:xfrm flipH="1" flipV="1">
              <a:off x="5002" y="3319"/>
              <a:ext cx="116" cy="305"/>
            </a:xfrm>
            <a:prstGeom prst="line">
              <a:avLst/>
            </a:prstGeom>
            <a:ln w="9525" cap="flat" cmpd="sng">
              <a:solidFill>
                <a:schemeClr val="tx1"/>
              </a:solidFill>
              <a:prstDash val="solid"/>
              <a:round/>
              <a:headEnd type="none" w="med" len="med"/>
              <a:tailEnd type="triangle" w="sm" len="lg"/>
            </a:ln>
          </p:spPr>
        </p:sp>
        <p:sp>
          <p:nvSpPr>
            <p:cNvPr id="58426" name="Line 1082"/>
            <p:cNvSpPr/>
            <p:nvPr/>
          </p:nvSpPr>
          <p:spPr>
            <a:xfrm flipH="1">
              <a:off x="2960" y="2896"/>
              <a:ext cx="427" cy="376"/>
            </a:xfrm>
            <a:prstGeom prst="line">
              <a:avLst/>
            </a:prstGeom>
            <a:ln w="9525" cap="flat" cmpd="sng">
              <a:solidFill>
                <a:schemeClr val="tx1"/>
              </a:solidFill>
              <a:prstDash val="solid"/>
              <a:round/>
              <a:headEnd type="none" w="med" len="med"/>
              <a:tailEnd type="triangle" w="sm" len="lg"/>
            </a:ln>
          </p:spPr>
        </p:sp>
        <p:sp>
          <p:nvSpPr>
            <p:cNvPr id="58427" name="Line 1083"/>
            <p:cNvSpPr/>
            <p:nvPr/>
          </p:nvSpPr>
          <p:spPr>
            <a:xfrm>
              <a:off x="3625" y="2896"/>
              <a:ext cx="295" cy="590"/>
            </a:xfrm>
            <a:prstGeom prst="line">
              <a:avLst/>
            </a:prstGeom>
            <a:ln w="9525" cap="flat" cmpd="sng">
              <a:solidFill>
                <a:schemeClr val="tx1"/>
              </a:solidFill>
              <a:prstDash val="solid"/>
              <a:round/>
              <a:headEnd type="none" w="med" len="med"/>
              <a:tailEnd type="triangle" w="sm" len="lg"/>
            </a:ln>
          </p:spPr>
        </p:sp>
        <p:sp>
          <p:nvSpPr>
            <p:cNvPr id="58428" name="Line 1084"/>
            <p:cNvSpPr/>
            <p:nvPr/>
          </p:nvSpPr>
          <p:spPr>
            <a:xfrm>
              <a:off x="1678" y="2661"/>
              <a:ext cx="102" cy="482"/>
            </a:xfrm>
            <a:prstGeom prst="line">
              <a:avLst/>
            </a:prstGeom>
            <a:ln w="9525" cap="flat" cmpd="sng">
              <a:solidFill>
                <a:schemeClr val="tx1"/>
              </a:solidFill>
              <a:prstDash val="solid"/>
              <a:round/>
              <a:headEnd type="none" w="med" len="med"/>
              <a:tailEnd type="triangle" w="sm" len="lg"/>
            </a:ln>
          </p:spPr>
        </p:sp>
        <p:sp>
          <p:nvSpPr>
            <p:cNvPr id="58429" name="Text Box 1085"/>
            <p:cNvSpPr txBox="1"/>
            <p:nvPr/>
          </p:nvSpPr>
          <p:spPr>
            <a:xfrm>
              <a:off x="283" y="3224"/>
              <a:ext cx="498" cy="480"/>
            </a:xfrm>
            <a:prstGeom prst="rect">
              <a:avLst/>
            </a:prstGeom>
            <a:noFill/>
            <a:ln w="9525">
              <a:noFill/>
            </a:ln>
          </p:spPr>
          <p:txBody>
            <a:bodyPr wrap="none" anchor="t" anchorCtr="0">
              <a:spAutoFit/>
            </a:bodyPr>
            <a:p>
              <a:r>
                <a:rPr lang="en-US" altLang="zh-CN" sz="4400" dirty="0">
                  <a:latin typeface="Wingdings" panose="05000000000000000000" pitchFamily="2" charset="2"/>
                  <a:ea typeface="宋体" panose="02010600030101010101" pitchFamily="2" charset="-122"/>
                </a:rPr>
                <a:t>(</a:t>
              </a:r>
              <a:endParaRPr lang="en-US" altLang="zh-CN" sz="4400" dirty="0">
                <a:latin typeface="Wingdings" panose="05000000000000000000" pitchFamily="2" charset="2"/>
                <a:ea typeface="宋体" panose="02010600030101010101" pitchFamily="2" charset="-122"/>
              </a:endParaRPr>
            </a:p>
          </p:txBody>
        </p:sp>
        <p:sp>
          <p:nvSpPr>
            <p:cNvPr id="58430" name="Text Box 1086"/>
            <p:cNvSpPr txBox="1"/>
            <p:nvPr/>
          </p:nvSpPr>
          <p:spPr>
            <a:xfrm>
              <a:off x="283" y="3648"/>
              <a:ext cx="498" cy="480"/>
            </a:xfrm>
            <a:prstGeom prst="rect">
              <a:avLst/>
            </a:prstGeom>
            <a:noFill/>
            <a:ln w="9525">
              <a:noFill/>
            </a:ln>
          </p:spPr>
          <p:txBody>
            <a:bodyPr wrap="none" anchor="t" anchorCtr="0">
              <a:spAutoFit/>
            </a:bodyPr>
            <a:p>
              <a:r>
                <a:rPr lang="en-US" altLang="zh-CN" sz="4400" dirty="0">
                  <a:latin typeface="Wingdings" panose="05000000000000000000" pitchFamily="2" charset="2"/>
                  <a:ea typeface="宋体" panose="02010600030101010101" pitchFamily="2" charset="-122"/>
                </a:rPr>
                <a:t>(</a:t>
              </a:r>
              <a:endParaRPr lang="en-US" altLang="zh-CN" sz="4400" dirty="0">
                <a:latin typeface="Wingdings" panose="05000000000000000000" pitchFamily="2" charset="2"/>
                <a:ea typeface="宋体" panose="02010600030101010101" pitchFamily="2" charset="-122"/>
              </a:endParaRPr>
            </a:p>
          </p:txBody>
        </p:sp>
        <p:sp>
          <p:nvSpPr>
            <p:cNvPr id="58431" name="Text Box 1087"/>
            <p:cNvSpPr txBox="1"/>
            <p:nvPr/>
          </p:nvSpPr>
          <p:spPr>
            <a:xfrm>
              <a:off x="980" y="2874"/>
              <a:ext cx="676" cy="25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交换机</a:t>
              </a:r>
              <a:r>
                <a:rPr lang="en-US" altLang="zh-CN" sz="2000" dirty="0">
                  <a:solidFill>
                    <a:srgbClr val="333399"/>
                  </a:solidFill>
                  <a:latin typeface="Times New Roman" panose="02020603050405020304" pitchFamily="18" charset="0"/>
                  <a:ea typeface="黑体" panose="02010609060101010101" pitchFamily="49" charset="-122"/>
                </a:rPr>
                <a:t>1</a:t>
              </a:r>
              <a:endParaRPr lang="en-US" altLang="zh-CN" sz="2000" dirty="0">
                <a:solidFill>
                  <a:srgbClr val="333399"/>
                </a:solidFill>
                <a:latin typeface="Times New Roman" panose="02020603050405020304" pitchFamily="18" charset="0"/>
                <a:ea typeface="黑体" panose="02010609060101010101" pitchFamily="49" charset="-122"/>
              </a:endParaRPr>
            </a:p>
          </p:txBody>
        </p:sp>
        <p:sp>
          <p:nvSpPr>
            <p:cNvPr id="58432" name="Text Box 1088"/>
            <p:cNvSpPr txBox="1"/>
            <p:nvPr/>
          </p:nvSpPr>
          <p:spPr>
            <a:xfrm>
              <a:off x="2109" y="2319"/>
              <a:ext cx="676" cy="25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交换机</a:t>
              </a:r>
              <a:r>
                <a:rPr lang="en-US" altLang="zh-CN" sz="2000" dirty="0">
                  <a:solidFill>
                    <a:srgbClr val="333399"/>
                  </a:solidFill>
                  <a:latin typeface="Times New Roman" panose="02020603050405020304" pitchFamily="18" charset="0"/>
                  <a:ea typeface="黑体" panose="02010609060101010101" pitchFamily="49" charset="-122"/>
                </a:rPr>
                <a:t>2</a:t>
              </a:r>
              <a:endParaRPr lang="en-US" altLang="zh-CN" sz="2000" dirty="0">
                <a:solidFill>
                  <a:srgbClr val="333399"/>
                </a:solidFill>
                <a:latin typeface="Times New Roman" panose="02020603050405020304" pitchFamily="18" charset="0"/>
                <a:ea typeface="黑体" panose="02010609060101010101" pitchFamily="49" charset="-122"/>
              </a:endParaRPr>
            </a:p>
          </p:txBody>
        </p:sp>
        <p:sp>
          <p:nvSpPr>
            <p:cNvPr id="58433" name="Text Box 1089"/>
            <p:cNvSpPr txBox="1"/>
            <p:nvPr/>
          </p:nvSpPr>
          <p:spPr>
            <a:xfrm>
              <a:off x="3118" y="3163"/>
              <a:ext cx="676" cy="25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交换机</a:t>
              </a:r>
              <a:r>
                <a:rPr lang="en-US" altLang="zh-CN" sz="2000" dirty="0">
                  <a:solidFill>
                    <a:srgbClr val="333399"/>
                  </a:solidFill>
                  <a:latin typeface="Times New Roman" panose="02020603050405020304" pitchFamily="18" charset="0"/>
                  <a:ea typeface="黑体" panose="02010609060101010101" pitchFamily="49" charset="-122"/>
                </a:rPr>
                <a:t>3</a:t>
              </a:r>
              <a:endParaRPr lang="en-US" altLang="zh-CN" sz="2000" dirty="0">
                <a:solidFill>
                  <a:srgbClr val="333399"/>
                </a:solidFill>
                <a:latin typeface="Times New Roman" panose="02020603050405020304" pitchFamily="18" charset="0"/>
                <a:ea typeface="黑体" panose="02010609060101010101" pitchFamily="49" charset="-122"/>
              </a:endParaRPr>
            </a:p>
          </p:txBody>
        </p:sp>
        <p:sp>
          <p:nvSpPr>
            <p:cNvPr id="58434" name="Text Box 1090"/>
            <p:cNvSpPr txBox="1"/>
            <p:nvPr/>
          </p:nvSpPr>
          <p:spPr>
            <a:xfrm>
              <a:off x="4129" y="2589"/>
              <a:ext cx="676" cy="25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交换机</a:t>
              </a:r>
              <a:r>
                <a:rPr lang="en-US" altLang="zh-CN" sz="2000" dirty="0">
                  <a:solidFill>
                    <a:srgbClr val="333399"/>
                  </a:solidFill>
                  <a:latin typeface="Times New Roman" panose="02020603050405020304" pitchFamily="18" charset="0"/>
                  <a:ea typeface="黑体" panose="02010609060101010101" pitchFamily="49" charset="-122"/>
                </a:rPr>
                <a:t>4</a:t>
              </a:r>
              <a:endParaRPr lang="en-US" altLang="zh-CN" sz="2000" dirty="0">
                <a:solidFill>
                  <a:srgbClr val="333399"/>
                </a:solidFill>
                <a:latin typeface="Times New Roman" panose="02020603050405020304" pitchFamily="18" charset="0"/>
                <a:ea typeface="黑体" panose="02010609060101010101" pitchFamily="49" charset="-122"/>
              </a:endParaRPr>
            </a:p>
          </p:txBody>
        </p:sp>
        <p:sp>
          <p:nvSpPr>
            <p:cNvPr id="58435" name="Text Box 1091"/>
            <p:cNvSpPr txBox="1"/>
            <p:nvPr/>
          </p:nvSpPr>
          <p:spPr>
            <a:xfrm>
              <a:off x="616" y="2607"/>
              <a:ext cx="596" cy="25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用户线</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58436" name="Text Box 1092"/>
            <p:cNvSpPr txBox="1"/>
            <p:nvPr/>
          </p:nvSpPr>
          <p:spPr>
            <a:xfrm>
              <a:off x="4861" y="3583"/>
              <a:ext cx="596" cy="25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用户线</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58437" name="Text Box 1093"/>
            <p:cNvSpPr txBox="1"/>
            <p:nvPr/>
          </p:nvSpPr>
          <p:spPr>
            <a:xfrm>
              <a:off x="3293" y="2644"/>
              <a:ext cx="596" cy="25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中继线</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58438" name="Text Box 1094"/>
            <p:cNvSpPr txBox="1"/>
            <p:nvPr/>
          </p:nvSpPr>
          <p:spPr>
            <a:xfrm>
              <a:off x="1393" y="2410"/>
              <a:ext cx="596" cy="25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中继线</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58439" name="Text Box 1095"/>
            <p:cNvSpPr txBox="1"/>
            <p:nvPr/>
          </p:nvSpPr>
          <p:spPr>
            <a:xfrm>
              <a:off x="5268" y="2747"/>
              <a:ext cx="223" cy="250"/>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B</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58440" name="Text Box 1096"/>
            <p:cNvSpPr txBox="1"/>
            <p:nvPr/>
          </p:nvSpPr>
          <p:spPr>
            <a:xfrm>
              <a:off x="178" y="3736"/>
              <a:ext cx="232" cy="250"/>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D</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58441" name="Text Box 1097"/>
            <p:cNvSpPr txBox="1"/>
            <p:nvPr/>
          </p:nvSpPr>
          <p:spPr>
            <a:xfrm>
              <a:off x="158" y="3297"/>
              <a:ext cx="232" cy="250"/>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C</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58442" name="Text Box 1098"/>
            <p:cNvSpPr txBox="1"/>
            <p:nvPr/>
          </p:nvSpPr>
          <p:spPr>
            <a:xfrm>
              <a:off x="362" y="2701"/>
              <a:ext cx="223" cy="250"/>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A</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58443" name="Freeform 1099"/>
            <p:cNvSpPr/>
            <p:nvPr/>
          </p:nvSpPr>
          <p:spPr>
            <a:xfrm>
              <a:off x="521" y="2785"/>
              <a:ext cx="4763" cy="960"/>
            </a:xfrm>
            <a:custGeom>
              <a:avLst/>
              <a:gdLst/>
              <a:ahLst/>
              <a:cxnLst>
                <a:cxn ang="0">
                  <a:pos x="0" y="345"/>
                </a:cxn>
                <a:cxn ang="0">
                  <a:pos x="476" y="448"/>
                </a:cxn>
                <a:cxn ang="0">
                  <a:pos x="1006" y="686"/>
                </a:cxn>
                <a:cxn ang="0">
                  <a:pos x="1609" y="0"/>
                </a:cxn>
                <a:cxn ang="0">
                  <a:pos x="2158" y="211"/>
                </a:cxn>
                <a:cxn ang="0">
                  <a:pos x="2606" y="750"/>
                </a:cxn>
                <a:cxn ang="0">
                  <a:pos x="3145" y="960"/>
                </a:cxn>
                <a:cxn ang="0">
                  <a:pos x="3657" y="485"/>
                </a:cxn>
                <a:cxn ang="0">
                  <a:pos x="4197" y="604"/>
                </a:cxn>
                <a:cxn ang="0">
                  <a:pos x="4763" y="436"/>
                </a:cxn>
              </a:cxnLst>
              <a:pathLst>
                <a:path w="4763" h="960">
                  <a:moveTo>
                    <a:pt x="0" y="345"/>
                  </a:moveTo>
                  <a:lnTo>
                    <a:pt x="476" y="448"/>
                  </a:lnTo>
                  <a:lnTo>
                    <a:pt x="1006" y="686"/>
                  </a:lnTo>
                  <a:lnTo>
                    <a:pt x="1609" y="0"/>
                  </a:lnTo>
                  <a:lnTo>
                    <a:pt x="2158" y="211"/>
                  </a:lnTo>
                  <a:lnTo>
                    <a:pt x="2606" y="750"/>
                  </a:lnTo>
                  <a:lnTo>
                    <a:pt x="3145" y="960"/>
                  </a:lnTo>
                  <a:lnTo>
                    <a:pt x="3657" y="485"/>
                  </a:lnTo>
                  <a:lnTo>
                    <a:pt x="4197" y="604"/>
                  </a:lnTo>
                  <a:lnTo>
                    <a:pt x="4763" y="436"/>
                  </a:lnTo>
                </a:path>
              </a:pathLst>
            </a:custGeom>
            <a:noFill/>
            <a:ln w="76200" cap="flat" cmpd="sng">
              <a:solidFill>
                <a:schemeClr val="hlink"/>
              </a:solidFill>
              <a:prstDash val="solid"/>
              <a:round/>
              <a:headEnd type="none" w="med" len="med"/>
              <a:tailEnd type="none" w="med" len="med"/>
            </a:ln>
          </p:spPr>
          <p:txBody>
            <a:bodyPr/>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1026"/>
          <p:cNvSpPr>
            <a:spLocks noGrp="1"/>
          </p:cNvSpPr>
          <p:nvPr>
            <p:ph type="title"/>
          </p:nvPr>
        </p:nvSpPr>
        <p:spPr>
          <a:ln/>
        </p:spPr>
        <p:txBody>
          <a:bodyPr vert="horz" wrap="square" lIns="91440" tIns="45720" rIns="91440" bIns="45720" anchor="b" anchorCtr="0"/>
          <a:p>
            <a:pPr eaLnBrk="1" hangingPunct="1"/>
            <a:r>
              <a:rPr lang="zh-CN" altLang="en-US" dirty="0"/>
              <a:t>电路交换的特点</a:t>
            </a:r>
            <a:endParaRPr lang="zh-CN" altLang="en-US" dirty="0"/>
          </a:p>
        </p:txBody>
      </p:sp>
      <p:sp>
        <p:nvSpPr>
          <p:cNvPr id="59394" name="Rectangle 1027"/>
          <p:cNvSpPr>
            <a:spLocks noGrp="1"/>
          </p:cNvSpPr>
          <p:nvPr>
            <p:ph idx="1"/>
          </p:nvPr>
        </p:nvSpPr>
        <p:spPr>
          <a:xfrm>
            <a:off x="1042988" y="1981200"/>
            <a:ext cx="7772400" cy="3906838"/>
          </a:xfrm>
          <a:ln/>
        </p:spPr>
        <p:txBody>
          <a:bodyPr vert="horz" wrap="square" lIns="91440" tIns="45720" rIns="91440" bIns="45720" anchor="t" anchorCtr="0"/>
          <a:p>
            <a:pPr eaLnBrk="1" hangingPunct="1"/>
            <a:r>
              <a:rPr lang="zh-CN" altLang="en-US" dirty="0"/>
              <a:t>适合于语音通信</a:t>
            </a:r>
            <a:endParaRPr lang="zh-CN" altLang="en-US" dirty="0"/>
          </a:p>
          <a:p>
            <a:pPr lvl="1" eaLnBrk="1" hangingPunct="1"/>
            <a:r>
              <a:rPr lang="zh-CN" altLang="en-US" dirty="0">
                <a:solidFill>
                  <a:schemeClr val="tx2"/>
                </a:solidFill>
                <a:ea typeface="黑体" panose="02010609060101010101" pitchFamily="49" charset="-122"/>
              </a:rPr>
              <a:t>延迟短</a:t>
            </a:r>
            <a:endParaRPr lang="zh-CN" altLang="en-US" dirty="0">
              <a:solidFill>
                <a:schemeClr val="tx2"/>
              </a:solidFill>
              <a:ea typeface="黑体" panose="02010609060101010101" pitchFamily="49" charset="-122"/>
            </a:endParaRPr>
          </a:p>
          <a:p>
            <a:pPr lvl="1" eaLnBrk="1" hangingPunct="1"/>
            <a:r>
              <a:rPr lang="zh-CN" altLang="en-US" dirty="0">
                <a:solidFill>
                  <a:schemeClr val="tx2"/>
                </a:solidFill>
                <a:ea typeface="黑体" panose="02010609060101010101" pitchFamily="49" charset="-122"/>
              </a:rPr>
              <a:t>独占性</a:t>
            </a:r>
            <a:endParaRPr lang="zh-CN" altLang="en-US" dirty="0">
              <a:solidFill>
                <a:schemeClr val="tx2"/>
              </a:solidFill>
              <a:ea typeface="黑体" panose="02010609060101010101" pitchFamily="49" charset="-122"/>
            </a:endParaRPr>
          </a:p>
          <a:p>
            <a:pPr lvl="1" eaLnBrk="1" hangingPunct="1"/>
            <a:r>
              <a:rPr lang="zh-CN" altLang="en-US" dirty="0">
                <a:solidFill>
                  <a:schemeClr val="tx2"/>
                </a:solidFill>
                <a:ea typeface="黑体" panose="02010609060101010101" pitchFamily="49" charset="-122"/>
              </a:rPr>
              <a:t>带宽稳定</a:t>
            </a:r>
            <a:endParaRPr lang="zh-CN" altLang="en-US" dirty="0">
              <a:solidFill>
                <a:schemeClr val="tx2"/>
              </a:solidFill>
              <a:ea typeface="黑体" panose="02010609060101010101" pitchFamily="49" charset="-122"/>
            </a:endParaRPr>
          </a:p>
          <a:p>
            <a:pPr eaLnBrk="1" hangingPunct="1"/>
            <a:r>
              <a:rPr lang="zh-CN" altLang="en-US" dirty="0"/>
              <a:t>计算机数据具有突发性。</a:t>
            </a:r>
            <a:endParaRPr lang="zh-CN" altLang="en-US" dirty="0"/>
          </a:p>
          <a:p>
            <a:pPr eaLnBrk="1" hangingPunct="1"/>
            <a:r>
              <a:rPr lang="zh-CN" altLang="en-US" dirty="0"/>
              <a:t>这导致通信线路的利用率很低。</a:t>
            </a:r>
            <a:endParaRPr lang="zh-CN" altLang="en-US" dirty="0"/>
          </a:p>
          <a:p>
            <a:pPr eaLnBrk="1" hangingPunct="1"/>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1026"/>
          <p:cNvSpPr>
            <a:spLocks noGrp="1"/>
          </p:cNvSpPr>
          <p:nvPr>
            <p:ph type="title"/>
          </p:nvPr>
        </p:nvSpPr>
        <p:spPr>
          <a:ln/>
        </p:spPr>
        <p:txBody>
          <a:bodyPr vert="horz" wrap="square" lIns="91440" tIns="45720" rIns="91440" bIns="45720" anchor="b" anchorCtr="0"/>
          <a:p>
            <a:pPr algn="ctr" eaLnBrk="1" hangingPunct="1"/>
            <a:r>
              <a:rPr lang="zh-CN" altLang="en-US" dirty="0">
                <a:solidFill>
                  <a:schemeClr val="tx2"/>
                </a:solidFill>
              </a:rPr>
              <a:t>报文交换</a:t>
            </a:r>
            <a:r>
              <a:rPr lang="en-US" altLang="zh-CN" dirty="0">
                <a:solidFill>
                  <a:schemeClr val="tx2"/>
                </a:solidFill>
              </a:rPr>
              <a:t>-</a:t>
            </a:r>
            <a:r>
              <a:rPr lang="zh-CN" altLang="en-US" dirty="0"/>
              <a:t>存储转发原理</a:t>
            </a:r>
            <a:endParaRPr lang="zh-CN" altLang="en-US" dirty="0"/>
          </a:p>
        </p:txBody>
      </p:sp>
      <p:sp>
        <p:nvSpPr>
          <p:cNvPr id="60418" name="Rectangle 1027"/>
          <p:cNvSpPr>
            <a:spLocks noGrp="1"/>
          </p:cNvSpPr>
          <p:nvPr>
            <p:ph idx="1"/>
          </p:nvPr>
        </p:nvSpPr>
        <p:spPr>
          <a:xfrm>
            <a:off x="1042988" y="1978025"/>
            <a:ext cx="7772400" cy="4114800"/>
          </a:xfrm>
          <a:ln/>
        </p:spPr>
        <p:txBody>
          <a:bodyPr vert="horz" wrap="square" lIns="91440" tIns="45720" rIns="91440" bIns="45720" anchor="t" anchorCtr="0"/>
          <a:p>
            <a:pPr eaLnBrk="1" hangingPunct="1"/>
            <a:r>
              <a:rPr lang="zh-CN" altLang="en-US" dirty="0"/>
              <a:t>在 </a:t>
            </a:r>
            <a:r>
              <a:rPr lang="en-US" altLang="zh-CN" dirty="0"/>
              <a:t>20 </a:t>
            </a:r>
            <a:r>
              <a:rPr lang="zh-CN" altLang="en-US" dirty="0"/>
              <a:t>世纪 </a:t>
            </a:r>
            <a:r>
              <a:rPr lang="en-US" altLang="zh-CN" dirty="0"/>
              <a:t>40 </a:t>
            </a:r>
            <a:r>
              <a:rPr lang="zh-CN" altLang="en-US" dirty="0"/>
              <a:t>年代，电报通信也采用了基于存储转发原理的</a:t>
            </a:r>
            <a:r>
              <a:rPr lang="zh-CN" altLang="en-US" dirty="0">
                <a:solidFill>
                  <a:schemeClr val="hlink"/>
                </a:solidFill>
              </a:rPr>
              <a:t>报文交换</a:t>
            </a:r>
            <a:r>
              <a:rPr lang="en-US" altLang="zh-CN" dirty="0"/>
              <a:t>(message switching)</a:t>
            </a:r>
            <a:r>
              <a:rPr lang="zh-CN" altLang="en-US" dirty="0"/>
              <a:t>。 </a:t>
            </a:r>
            <a:endParaRPr lang="zh-CN" altLang="en-US" dirty="0"/>
          </a:p>
          <a:p>
            <a:pPr eaLnBrk="1" hangingPunct="1"/>
            <a:r>
              <a:rPr lang="zh-CN" altLang="en-US" dirty="0"/>
              <a:t>报文交换的时延较长，从几分钟到几小时不等。现在报文交换已经很少有人使用了。 </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1026"/>
          <p:cNvSpPr>
            <a:spLocks noGrp="1" noChangeArrowheads="1"/>
          </p:cNvSpPr>
          <p:nvPr>
            <p:ph type="title"/>
          </p:nvPr>
        </p:nvSpPr>
        <p:spPr>
          <a:xfrm>
            <a:off x="2057400" y="304800"/>
            <a:ext cx="5562600" cy="1206500"/>
          </a:xfrm>
          <a:ln>
            <a:miter/>
          </a:ln>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3333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rPr>
              <a:t>About me</a:t>
            </a:r>
            <a:r>
              <a:rPr kumimoji="0" lang="en-US" altLang="zh-CN" sz="4400" b="1" i="0" u="none" strike="noStrike" kern="0" cap="none" spc="0" normalizeH="0" baseline="0" noProof="0" smtClean="0">
                <a:ln>
                  <a:noFill/>
                </a:ln>
                <a:solidFill>
                  <a:srgbClr val="333399"/>
                </a:solidFill>
                <a:effectLst>
                  <a:outerShdw blurRad="38100" dist="38100" dir="2700000" algn="tl">
                    <a:srgbClr val="C0C0C0"/>
                  </a:outerShdw>
                </a:effectLst>
                <a:uLnTx/>
                <a:uFillTx/>
                <a:latin typeface="+mj-lt"/>
                <a:ea typeface="宋体" panose="02010600030101010101" pitchFamily="2" charset="-122"/>
                <a:cs typeface="+mj-cs"/>
              </a:rPr>
              <a:t>…</a:t>
            </a:r>
            <a:endParaRPr kumimoji="0" lang="en-US" altLang="zh-CN" sz="4400" b="1" i="0" u="none" strike="noStrike" kern="0" cap="none" spc="0" normalizeH="0" baseline="0" noProof="0" smtClean="0">
              <a:ln>
                <a:noFill/>
              </a:ln>
              <a:solidFill>
                <a:srgbClr val="333399"/>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j-cs"/>
            </a:endParaRPr>
          </a:p>
        </p:txBody>
      </p:sp>
      <p:sp>
        <p:nvSpPr>
          <p:cNvPr id="14339" name="Rectangle 1027"/>
          <p:cNvSpPr>
            <a:spLocks noGrp="1" noChangeArrowheads="1"/>
          </p:cNvSpPr>
          <p:nvPr>
            <p:ph idx="1"/>
          </p:nvPr>
        </p:nvSpPr>
        <p:spPr>
          <a:xfrm>
            <a:off x="990600" y="1905000"/>
            <a:ext cx="7772400" cy="472440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rgbClr val="333399"/>
                </a:solidFill>
                <a:effectLst/>
                <a:uLnTx/>
                <a:uFillTx/>
                <a:latin typeface="+mn-lt"/>
                <a:ea typeface="+mn-ea"/>
                <a:cs typeface="+mn-cs"/>
              </a:rPr>
              <a:t>Email: 	qianlonghua@suda.edu.cn</a:t>
            </a:r>
            <a:endParaRPr kumimoji="0" lang="en-US" altLang="zh-CN" sz="3200" b="0" i="0" u="none" strike="noStrike" kern="0" cap="none" spc="0" normalizeH="0" baseline="0" noProof="0" dirty="0" smtClean="0">
              <a:ln>
                <a:noFill/>
              </a:ln>
              <a:solidFill>
                <a:srgbClr val="333399"/>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rgbClr val="333399"/>
                </a:solidFill>
                <a:effectLst/>
                <a:uLnTx/>
                <a:uFillTx/>
                <a:latin typeface="+mn-lt"/>
                <a:ea typeface="+mn-ea"/>
                <a:cs typeface="+mn-cs"/>
              </a:rPr>
              <a:t>Homepage: 	</a:t>
            </a:r>
            <a:r>
              <a:rPr kumimoji="0" lang="en-US" altLang="zh-CN" sz="2800" b="0" i="0" u="none" strike="noStrike" kern="0" cap="none" spc="0" normalizeH="0" baseline="0" noProof="0" dirty="0" smtClean="0">
                <a:ln>
                  <a:noFill/>
                </a:ln>
                <a:solidFill>
                  <a:schemeClr val="tx2">
                    <a:lumMod val="60000"/>
                    <a:lumOff val="40000"/>
                  </a:schemeClr>
                </a:solidFill>
                <a:effectLst/>
                <a:uLnTx/>
                <a:uFillTx/>
                <a:latin typeface="+mn-lt"/>
                <a:ea typeface="+mn-ea"/>
                <a:cs typeface="+mn-cs"/>
                <a:hlinkClick r:id="rId1"/>
              </a:rPr>
              <a:t>http://nlp.suda.edu.cn/~qianlonghua</a:t>
            </a:r>
            <a:endParaRPr kumimoji="0" lang="en-US" altLang="zh-CN" sz="2800" b="0" i="0" u="none" strike="noStrike" kern="0" cap="none" spc="0" normalizeH="0" baseline="0" noProof="0" dirty="0" smtClean="0">
              <a:ln>
                <a:noFill/>
              </a:ln>
              <a:solidFill>
                <a:schemeClr val="tx2">
                  <a:lumMod val="60000"/>
                  <a:lumOff val="40000"/>
                </a:schemeClr>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rgbClr val="333399"/>
                </a:solidFill>
                <a:effectLst/>
                <a:uLnTx/>
                <a:uFillTx/>
                <a:latin typeface="+mn-lt"/>
                <a:ea typeface="+mn-ea"/>
                <a:cs typeface="+mn-cs"/>
              </a:rPr>
              <a:t>Main Interests: </a:t>
            </a:r>
            <a:endParaRPr kumimoji="0" lang="en-US" altLang="zh-CN" sz="3200" b="0" i="0" u="none" strike="noStrike" kern="0" cap="none" spc="0" normalizeH="0" baseline="0" noProof="0" dirty="0" smtClean="0">
              <a:ln>
                <a:noFill/>
              </a:ln>
              <a:solidFill>
                <a:srgbClr val="333399"/>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ea"/>
              </a:rPr>
              <a:t>Natural Language Processing (NLP)</a:t>
            </a:r>
            <a:endParaRPr kumimoji="0" lang="en-US" altLang="zh-CN" sz="2800" b="0" i="0" u="none" strike="noStrike" kern="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ea"/>
              </a:rPr>
              <a:t>Information Extraction(NER, RE, VE) </a:t>
            </a:r>
            <a:endParaRPr kumimoji="0" lang="en-US" altLang="zh-CN" sz="2800" b="0" i="0" u="none" strike="noStrike" kern="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ea"/>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ea"/>
              </a:rPr>
              <a:t>Biomedical Text Mining</a:t>
            </a:r>
            <a:endParaRPr kumimoji="0" lang="en-US" altLang="zh-CN" sz="2800" b="0" i="0" u="none" strike="noStrike" kern="0" cap="none" spc="0" normalizeH="0" baseline="0" noProof="0" dirty="0" smtClean="0">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1032"/>
          <p:cNvSpPr>
            <a:spLocks noGrp="1"/>
          </p:cNvSpPr>
          <p:nvPr>
            <p:ph type="title"/>
          </p:nvPr>
        </p:nvSpPr>
        <p:spPr>
          <a:ln/>
        </p:spPr>
        <p:txBody>
          <a:bodyPr vert="horz" wrap="square" lIns="91440" tIns="45720" rIns="91440" bIns="45720" anchor="b" anchorCtr="0"/>
          <a:p>
            <a:pPr algn="ctr" eaLnBrk="1" hangingPunct="1"/>
            <a:r>
              <a:rPr lang="zh-CN" altLang="en-US" dirty="0"/>
              <a:t>分组交换</a:t>
            </a:r>
            <a:endParaRPr lang="zh-CN" altLang="en-US" dirty="0"/>
          </a:p>
        </p:txBody>
      </p:sp>
      <p:sp>
        <p:nvSpPr>
          <p:cNvPr id="61442" name="Rectangle 1033"/>
          <p:cNvSpPr>
            <a:spLocks noGrp="1"/>
          </p:cNvSpPr>
          <p:nvPr>
            <p:ph idx="1"/>
          </p:nvPr>
        </p:nvSpPr>
        <p:spPr>
          <a:xfrm>
            <a:off x="900113" y="1906588"/>
            <a:ext cx="7915275" cy="1598612"/>
          </a:xfrm>
          <a:ln/>
        </p:spPr>
        <p:txBody>
          <a:bodyPr vert="horz" wrap="square" lIns="91440" tIns="45720" rIns="91440" bIns="45720" anchor="t" anchorCtr="0"/>
          <a:p>
            <a:pPr eaLnBrk="1" hangingPunct="1"/>
            <a:r>
              <a:rPr lang="zh-CN" altLang="en-US" sz="2400" dirty="0"/>
              <a:t>在发送端，先把较长的报文</a:t>
            </a:r>
            <a:r>
              <a:rPr lang="zh-CN" altLang="en-US" sz="2400" dirty="0">
                <a:solidFill>
                  <a:schemeClr val="hlink"/>
                </a:solidFill>
              </a:rPr>
              <a:t>划分成较短的、固定长度的数据段</a:t>
            </a:r>
            <a:r>
              <a:rPr lang="zh-CN" altLang="en-US" sz="2400" dirty="0"/>
              <a:t>。</a:t>
            </a:r>
            <a:endParaRPr lang="zh-CN" altLang="en-US" sz="2400" dirty="0"/>
          </a:p>
          <a:p>
            <a:pPr eaLnBrk="1" hangingPunct="1"/>
            <a:r>
              <a:rPr lang="zh-CN" altLang="en-US" sz="2400" dirty="0"/>
              <a:t>每一个数据段前面添加上</a:t>
            </a:r>
            <a:r>
              <a:rPr lang="zh-CN" altLang="en-US" sz="2400" dirty="0">
                <a:solidFill>
                  <a:schemeClr val="hlink"/>
                </a:solidFill>
              </a:rPr>
              <a:t>首部</a:t>
            </a:r>
            <a:r>
              <a:rPr lang="zh-CN" altLang="en-US" sz="2400" dirty="0"/>
              <a:t>构成分组。</a:t>
            </a:r>
            <a:endParaRPr lang="zh-CN" altLang="en-US" sz="2400" dirty="0"/>
          </a:p>
        </p:txBody>
      </p:sp>
      <p:grpSp>
        <p:nvGrpSpPr>
          <p:cNvPr id="61443" name="Group 1047"/>
          <p:cNvGrpSpPr/>
          <p:nvPr/>
        </p:nvGrpSpPr>
        <p:grpSpPr>
          <a:xfrm>
            <a:off x="1403350" y="3576638"/>
            <a:ext cx="5761038" cy="2900362"/>
            <a:chOff x="884" y="1958"/>
            <a:chExt cx="3629" cy="1827"/>
          </a:xfrm>
        </p:grpSpPr>
        <p:sp>
          <p:nvSpPr>
            <p:cNvPr id="61444" name="Rectangle 1026"/>
            <p:cNvSpPr/>
            <p:nvPr/>
          </p:nvSpPr>
          <p:spPr>
            <a:xfrm>
              <a:off x="1247" y="2320"/>
              <a:ext cx="1088" cy="272"/>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Tahoma" panose="020B0604030504040204" pitchFamily="34" charset="0"/>
                  <a:ea typeface="黑体" panose="02010609060101010101" pitchFamily="49" charset="-122"/>
                </a:rPr>
                <a:t>数     据</a:t>
              </a:r>
              <a:endParaRPr lang="zh-CN" altLang="en-US" sz="2000" dirty="0">
                <a:solidFill>
                  <a:srgbClr val="333399"/>
                </a:solidFill>
                <a:latin typeface="Tahoma" panose="020B0604030504040204" pitchFamily="34" charset="0"/>
                <a:ea typeface="黑体" panose="02010609060101010101" pitchFamily="49" charset="-122"/>
              </a:endParaRPr>
            </a:p>
          </p:txBody>
        </p:sp>
        <p:sp>
          <p:nvSpPr>
            <p:cNvPr id="61445" name="Rectangle 1027"/>
            <p:cNvSpPr/>
            <p:nvPr/>
          </p:nvSpPr>
          <p:spPr>
            <a:xfrm>
              <a:off x="2336" y="2320"/>
              <a:ext cx="1088" cy="272"/>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Tahoma" panose="020B0604030504040204" pitchFamily="34" charset="0"/>
                  <a:ea typeface="黑体" panose="02010609060101010101" pitchFamily="49" charset="-122"/>
                </a:rPr>
                <a:t>数     据</a:t>
              </a:r>
              <a:endParaRPr lang="zh-CN" altLang="en-US" sz="2000" dirty="0">
                <a:solidFill>
                  <a:srgbClr val="333399"/>
                </a:solidFill>
                <a:latin typeface="Tahoma" panose="020B0604030504040204" pitchFamily="34" charset="0"/>
                <a:ea typeface="黑体" panose="02010609060101010101" pitchFamily="49" charset="-122"/>
              </a:endParaRPr>
            </a:p>
          </p:txBody>
        </p:sp>
        <p:sp>
          <p:nvSpPr>
            <p:cNvPr id="61446" name="Rectangle 1028"/>
            <p:cNvSpPr/>
            <p:nvPr/>
          </p:nvSpPr>
          <p:spPr>
            <a:xfrm>
              <a:off x="3425" y="2320"/>
              <a:ext cx="1088" cy="272"/>
            </a:xfrm>
            <a:prstGeom prst="rect">
              <a:avLst/>
            </a:prstGeom>
            <a:solidFill>
              <a:srgbClr val="CCECFF"/>
            </a:solidFill>
            <a:ln w="2857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Tahoma" panose="020B0604030504040204" pitchFamily="34" charset="0"/>
                  <a:ea typeface="黑体" panose="02010609060101010101" pitchFamily="49" charset="-122"/>
                </a:rPr>
                <a:t>数     据</a:t>
              </a:r>
              <a:endParaRPr lang="zh-CN" altLang="en-US" sz="2000" dirty="0">
                <a:solidFill>
                  <a:srgbClr val="333399"/>
                </a:solidFill>
                <a:latin typeface="Tahoma" panose="020B0604030504040204" pitchFamily="34" charset="0"/>
                <a:ea typeface="黑体" panose="02010609060101010101" pitchFamily="49" charset="-122"/>
              </a:endParaRPr>
            </a:p>
          </p:txBody>
        </p:sp>
        <p:grpSp>
          <p:nvGrpSpPr>
            <p:cNvPr id="61447" name="Group 1029"/>
            <p:cNvGrpSpPr/>
            <p:nvPr/>
          </p:nvGrpSpPr>
          <p:grpSpPr>
            <a:xfrm>
              <a:off x="1247" y="1958"/>
              <a:ext cx="3266" cy="250"/>
              <a:chOff x="1247" y="1737"/>
              <a:chExt cx="3266" cy="250"/>
            </a:xfrm>
          </p:grpSpPr>
          <p:sp>
            <p:nvSpPr>
              <p:cNvPr id="61448" name="Line 1030"/>
              <p:cNvSpPr/>
              <p:nvPr/>
            </p:nvSpPr>
            <p:spPr>
              <a:xfrm>
                <a:off x="1247" y="1888"/>
                <a:ext cx="3266" cy="0"/>
              </a:xfrm>
              <a:prstGeom prst="line">
                <a:avLst/>
              </a:prstGeom>
              <a:ln w="9525" cap="flat" cmpd="sng">
                <a:solidFill>
                  <a:schemeClr val="tx1"/>
                </a:solidFill>
                <a:prstDash val="solid"/>
                <a:round/>
                <a:headEnd type="triangle" w="sm" len="lg"/>
                <a:tailEnd type="triangle" w="sm" len="lg"/>
              </a:ln>
            </p:spPr>
          </p:sp>
          <p:sp>
            <p:nvSpPr>
              <p:cNvPr id="61449" name="Text Box 1031"/>
              <p:cNvSpPr txBox="1"/>
              <p:nvPr/>
            </p:nvSpPr>
            <p:spPr>
              <a:xfrm>
                <a:off x="2699" y="1737"/>
                <a:ext cx="436" cy="250"/>
              </a:xfrm>
              <a:prstGeom prst="rect">
                <a:avLst/>
              </a:prstGeom>
              <a:solidFill>
                <a:schemeClr val="bg1"/>
              </a:solid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报文</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sp>
          <p:nvSpPr>
            <p:cNvPr id="61450" name="Rectangle 1034"/>
            <p:cNvSpPr/>
            <p:nvPr/>
          </p:nvSpPr>
          <p:spPr>
            <a:xfrm>
              <a:off x="884" y="2927"/>
              <a:ext cx="363" cy="272"/>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Tahoma" panose="020B0604030504040204" pitchFamily="34" charset="0"/>
                  <a:ea typeface="黑体" panose="02010609060101010101" pitchFamily="49" charset="-122"/>
                </a:rPr>
                <a:t>首部</a:t>
              </a:r>
              <a:endParaRPr lang="zh-CN" altLang="en-US" sz="2000" dirty="0">
                <a:solidFill>
                  <a:srgbClr val="333399"/>
                </a:solidFill>
                <a:latin typeface="Tahoma" panose="020B0604030504040204" pitchFamily="34" charset="0"/>
                <a:ea typeface="黑体" panose="02010609060101010101" pitchFamily="49" charset="-122"/>
              </a:endParaRPr>
            </a:p>
          </p:txBody>
        </p:sp>
        <p:sp>
          <p:nvSpPr>
            <p:cNvPr id="61451" name="Rectangle 1035"/>
            <p:cNvSpPr/>
            <p:nvPr/>
          </p:nvSpPr>
          <p:spPr>
            <a:xfrm>
              <a:off x="2149" y="3138"/>
              <a:ext cx="363" cy="272"/>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Tahoma" panose="020B0604030504040204" pitchFamily="34" charset="0"/>
                  <a:ea typeface="黑体" panose="02010609060101010101" pitchFamily="49" charset="-122"/>
                </a:rPr>
                <a:t>首部</a:t>
              </a:r>
              <a:endParaRPr lang="zh-CN" altLang="en-US" sz="2000" dirty="0">
                <a:solidFill>
                  <a:srgbClr val="333399"/>
                </a:solidFill>
                <a:latin typeface="Tahoma" panose="020B0604030504040204" pitchFamily="34" charset="0"/>
                <a:ea typeface="黑体" panose="02010609060101010101" pitchFamily="49" charset="-122"/>
              </a:endParaRPr>
            </a:p>
          </p:txBody>
        </p:sp>
        <p:sp>
          <p:nvSpPr>
            <p:cNvPr id="61452" name="Rectangle 1036"/>
            <p:cNvSpPr/>
            <p:nvPr/>
          </p:nvSpPr>
          <p:spPr>
            <a:xfrm>
              <a:off x="3061" y="3513"/>
              <a:ext cx="363" cy="272"/>
            </a:xfrm>
            <a:prstGeom prst="rect">
              <a:avLst/>
            </a:prstGeom>
            <a:solidFill>
              <a:schemeClr val="accent2"/>
            </a:solidFill>
            <a:ln w="2857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Tahoma" panose="020B0604030504040204" pitchFamily="34" charset="0"/>
                  <a:ea typeface="黑体" panose="02010609060101010101" pitchFamily="49" charset="-122"/>
                </a:rPr>
                <a:t>首部</a:t>
              </a:r>
              <a:endParaRPr lang="zh-CN" altLang="en-US" sz="2000" dirty="0">
                <a:solidFill>
                  <a:srgbClr val="333399"/>
                </a:solidFill>
                <a:latin typeface="Tahoma" panose="020B0604030504040204" pitchFamily="34" charset="0"/>
                <a:ea typeface="黑体" panose="02010609060101010101" pitchFamily="49" charset="-122"/>
              </a:endParaRPr>
            </a:p>
          </p:txBody>
        </p:sp>
        <p:grpSp>
          <p:nvGrpSpPr>
            <p:cNvPr id="61453" name="Group 1037"/>
            <p:cNvGrpSpPr/>
            <p:nvPr/>
          </p:nvGrpSpPr>
          <p:grpSpPr>
            <a:xfrm>
              <a:off x="885" y="2573"/>
              <a:ext cx="1451" cy="308"/>
              <a:chOff x="1973" y="2532"/>
              <a:chExt cx="1451" cy="308"/>
            </a:xfrm>
          </p:grpSpPr>
          <p:sp>
            <p:nvSpPr>
              <p:cNvPr id="61454" name="AutoShape 1038"/>
              <p:cNvSpPr/>
              <p:nvPr/>
            </p:nvSpPr>
            <p:spPr>
              <a:xfrm rot="5400000">
                <a:off x="2648" y="2064"/>
                <a:ext cx="90" cy="1451"/>
              </a:xfrm>
              <a:prstGeom prst="leftBrace">
                <a:avLst>
                  <a:gd name="adj1" fmla="val 133978"/>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1455" name="Text Box 1039"/>
              <p:cNvSpPr txBox="1"/>
              <p:nvPr/>
            </p:nvSpPr>
            <p:spPr>
              <a:xfrm>
                <a:off x="2489" y="2532"/>
                <a:ext cx="547" cy="250"/>
              </a:xfrm>
              <a:prstGeom prst="rect">
                <a:avLst/>
              </a:prstGeom>
              <a:noFill/>
              <a:ln w="9525">
                <a:noFill/>
              </a:ln>
            </p:spPr>
            <p:txBody>
              <a:bodyPr wrap="none" anchor="t" anchorCtr="0">
                <a:spAutoFit/>
              </a:bodyPr>
              <a:p>
                <a:r>
                  <a:rPr lang="zh-CN" altLang="en-US" sz="2000" dirty="0">
                    <a:solidFill>
                      <a:srgbClr val="333399"/>
                    </a:solidFill>
                    <a:latin typeface="Tahoma" panose="020B0604030504040204" pitchFamily="34" charset="0"/>
                    <a:ea typeface="黑体" panose="02010609060101010101" pitchFamily="49" charset="-122"/>
                  </a:rPr>
                  <a:t>分组</a:t>
                </a:r>
                <a:r>
                  <a:rPr lang="zh-CN" altLang="en-US" sz="10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1</a:t>
                </a:r>
                <a:endParaRPr lang="en-US" altLang="zh-CN" sz="2000" dirty="0">
                  <a:solidFill>
                    <a:srgbClr val="333399"/>
                  </a:solidFill>
                  <a:latin typeface="Arial" panose="020B0604020202020204" pitchFamily="34" charset="0"/>
                  <a:ea typeface="黑体" panose="02010609060101010101" pitchFamily="49" charset="-122"/>
                </a:endParaRPr>
              </a:p>
            </p:txBody>
          </p:sp>
        </p:grpSp>
        <p:grpSp>
          <p:nvGrpSpPr>
            <p:cNvPr id="61456" name="Group 1040"/>
            <p:cNvGrpSpPr/>
            <p:nvPr/>
          </p:nvGrpSpPr>
          <p:grpSpPr>
            <a:xfrm>
              <a:off x="2149" y="2784"/>
              <a:ext cx="1451" cy="308"/>
              <a:chOff x="1973" y="2532"/>
              <a:chExt cx="1451" cy="308"/>
            </a:xfrm>
          </p:grpSpPr>
          <p:sp>
            <p:nvSpPr>
              <p:cNvPr id="61457" name="AutoShape 1041"/>
              <p:cNvSpPr/>
              <p:nvPr/>
            </p:nvSpPr>
            <p:spPr>
              <a:xfrm rot="5400000">
                <a:off x="2648" y="2064"/>
                <a:ext cx="90" cy="1451"/>
              </a:xfrm>
              <a:prstGeom prst="leftBrace">
                <a:avLst>
                  <a:gd name="adj1" fmla="val 133978"/>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1458" name="Text Box 1042"/>
              <p:cNvSpPr txBox="1"/>
              <p:nvPr/>
            </p:nvSpPr>
            <p:spPr>
              <a:xfrm>
                <a:off x="2489" y="2532"/>
                <a:ext cx="547" cy="250"/>
              </a:xfrm>
              <a:prstGeom prst="rect">
                <a:avLst/>
              </a:prstGeom>
              <a:noFill/>
              <a:ln w="9525">
                <a:noFill/>
              </a:ln>
            </p:spPr>
            <p:txBody>
              <a:bodyPr wrap="none" anchor="t" anchorCtr="0">
                <a:spAutoFit/>
              </a:bodyPr>
              <a:p>
                <a:r>
                  <a:rPr lang="zh-CN" altLang="en-US" sz="2000" dirty="0">
                    <a:solidFill>
                      <a:srgbClr val="333399"/>
                    </a:solidFill>
                    <a:latin typeface="Tahoma" panose="020B0604030504040204" pitchFamily="34" charset="0"/>
                    <a:ea typeface="黑体" panose="02010609060101010101" pitchFamily="49" charset="-122"/>
                  </a:rPr>
                  <a:t>分组</a:t>
                </a:r>
                <a:r>
                  <a:rPr lang="zh-CN" altLang="en-US" sz="10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2</a:t>
                </a:r>
                <a:endParaRPr lang="en-US" altLang="zh-CN" sz="2000" dirty="0">
                  <a:solidFill>
                    <a:srgbClr val="333399"/>
                  </a:solidFill>
                  <a:latin typeface="Arial" panose="020B0604020202020204" pitchFamily="34" charset="0"/>
                  <a:ea typeface="黑体" panose="02010609060101010101" pitchFamily="49" charset="-122"/>
                </a:endParaRPr>
              </a:p>
            </p:txBody>
          </p:sp>
        </p:grpSp>
        <p:grpSp>
          <p:nvGrpSpPr>
            <p:cNvPr id="61459" name="Group 1043"/>
            <p:cNvGrpSpPr/>
            <p:nvPr/>
          </p:nvGrpSpPr>
          <p:grpSpPr>
            <a:xfrm>
              <a:off x="3061" y="3168"/>
              <a:ext cx="1451" cy="308"/>
              <a:chOff x="1973" y="2532"/>
              <a:chExt cx="1451" cy="308"/>
            </a:xfrm>
          </p:grpSpPr>
          <p:sp>
            <p:nvSpPr>
              <p:cNvPr id="61460" name="AutoShape 1044"/>
              <p:cNvSpPr/>
              <p:nvPr/>
            </p:nvSpPr>
            <p:spPr>
              <a:xfrm rot="5400000">
                <a:off x="2648" y="2064"/>
                <a:ext cx="90" cy="1451"/>
              </a:xfrm>
              <a:prstGeom prst="leftBrace">
                <a:avLst>
                  <a:gd name="adj1" fmla="val 133978"/>
                  <a:gd name="adj2" fmla="val 50000"/>
                </a:avLst>
              </a:prstGeom>
              <a:noFill/>
              <a:ln w="9525"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1461" name="Text Box 1045"/>
              <p:cNvSpPr txBox="1"/>
              <p:nvPr/>
            </p:nvSpPr>
            <p:spPr>
              <a:xfrm>
                <a:off x="2489" y="2532"/>
                <a:ext cx="547" cy="250"/>
              </a:xfrm>
              <a:prstGeom prst="rect">
                <a:avLst/>
              </a:prstGeom>
              <a:noFill/>
              <a:ln w="9525">
                <a:noFill/>
              </a:ln>
            </p:spPr>
            <p:txBody>
              <a:bodyPr wrap="none" anchor="t" anchorCtr="0">
                <a:spAutoFit/>
              </a:bodyPr>
              <a:p>
                <a:r>
                  <a:rPr lang="zh-CN" altLang="en-US" sz="2000" dirty="0">
                    <a:solidFill>
                      <a:srgbClr val="333399"/>
                    </a:solidFill>
                    <a:latin typeface="Tahoma" panose="020B0604030504040204" pitchFamily="34" charset="0"/>
                    <a:ea typeface="黑体" panose="02010609060101010101" pitchFamily="49" charset="-122"/>
                  </a:rPr>
                  <a:t>分组</a:t>
                </a:r>
                <a:r>
                  <a:rPr lang="zh-CN" altLang="en-US" sz="10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3</a:t>
                </a:r>
                <a:endParaRPr lang="en-US" altLang="zh-CN" sz="2000" dirty="0">
                  <a:solidFill>
                    <a:srgbClr val="333399"/>
                  </a:solidFill>
                  <a:latin typeface="Arial" panose="020B0604020202020204" pitchFamily="34" charset="0"/>
                  <a:ea typeface="黑体" panose="02010609060101010101" pitchFamily="49" charset="-122"/>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1026"/>
          <p:cNvSpPr>
            <a:spLocks noGrp="1"/>
          </p:cNvSpPr>
          <p:nvPr>
            <p:ph type="title"/>
          </p:nvPr>
        </p:nvSpPr>
        <p:spPr>
          <a:xfrm>
            <a:off x="838200" y="228600"/>
            <a:ext cx="7793038" cy="1462088"/>
          </a:xfrm>
          <a:ln/>
        </p:spPr>
        <p:txBody>
          <a:bodyPr vert="horz" wrap="square" lIns="91440" tIns="45720" rIns="91440" bIns="45720" anchor="b" anchorCtr="0"/>
          <a:p>
            <a:pPr algn="ctr" eaLnBrk="1" hangingPunct="1"/>
            <a:r>
              <a:rPr lang="zh-CN" altLang="en-US" dirty="0"/>
              <a:t>分组交换网的示意图</a:t>
            </a:r>
            <a:endParaRPr lang="zh-CN" altLang="en-US" dirty="0"/>
          </a:p>
        </p:txBody>
      </p:sp>
      <p:grpSp>
        <p:nvGrpSpPr>
          <p:cNvPr id="62466" name="Group 1027"/>
          <p:cNvGrpSpPr/>
          <p:nvPr/>
        </p:nvGrpSpPr>
        <p:grpSpPr>
          <a:xfrm>
            <a:off x="1524000" y="2590800"/>
            <a:ext cx="4090988" cy="3667125"/>
            <a:chOff x="2256" y="2386"/>
            <a:chExt cx="2147" cy="1919"/>
          </a:xfrm>
        </p:grpSpPr>
        <p:sp>
          <p:nvSpPr>
            <p:cNvPr id="62467" name="Oval 1028"/>
            <p:cNvSpPr/>
            <p:nvPr/>
          </p:nvSpPr>
          <p:spPr>
            <a:xfrm rot="-1674972">
              <a:off x="2346" y="2526"/>
              <a:ext cx="1015" cy="692"/>
            </a:xfrm>
            <a:prstGeom prst="ellipse">
              <a:avLst/>
            </a:prstGeom>
            <a:solidFill>
              <a:srgbClr val="FFFF99"/>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468" name="Oval 1029"/>
            <p:cNvSpPr/>
            <p:nvPr/>
          </p:nvSpPr>
          <p:spPr>
            <a:xfrm rot="-774972">
              <a:off x="3025" y="2386"/>
              <a:ext cx="887" cy="642"/>
            </a:xfrm>
            <a:prstGeom prst="ellipse">
              <a:avLst/>
            </a:prstGeom>
            <a:solidFill>
              <a:srgbClr val="FFFF99"/>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469" name="Oval 1030"/>
            <p:cNvSpPr/>
            <p:nvPr/>
          </p:nvSpPr>
          <p:spPr>
            <a:xfrm rot="-174972">
              <a:off x="3673" y="2621"/>
              <a:ext cx="655" cy="832"/>
            </a:xfrm>
            <a:prstGeom prst="ellipse">
              <a:avLst/>
            </a:prstGeom>
            <a:solidFill>
              <a:srgbClr val="FFFF99"/>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470" name="Oval 1031"/>
            <p:cNvSpPr/>
            <p:nvPr/>
          </p:nvSpPr>
          <p:spPr>
            <a:xfrm rot="-3234972">
              <a:off x="3749" y="3102"/>
              <a:ext cx="687" cy="610"/>
            </a:xfrm>
            <a:prstGeom prst="ellipse">
              <a:avLst/>
            </a:prstGeom>
            <a:solidFill>
              <a:srgbClr val="FFFF99"/>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471" name="Oval 1032"/>
            <p:cNvSpPr/>
            <p:nvPr/>
          </p:nvSpPr>
          <p:spPr>
            <a:xfrm rot="-1674972">
              <a:off x="3052" y="3445"/>
              <a:ext cx="1110" cy="772"/>
            </a:xfrm>
            <a:prstGeom prst="ellipse">
              <a:avLst/>
            </a:prstGeom>
            <a:solidFill>
              <a:srgbClr val="FFFF99"/>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472" name="Oval 1033"/>
            <p:cNvSpPr/>
            <p:nvPr/>
          </p:nvSpPr>
          <p:spPr>
            <a:xfrm rot="-594972">
              <a:off x="2616" y="3772"/>
              <a:ext cx="793" cy="533"/>
            </a:xfrm>
            <a:prstGeom prst="ellipse">
              <a:avLst/>
            </a:prstGeom>
            <a:solidFill>
              <a:srgbClr val="FFFF99"/>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473" name="Oval 1034"/>
            <p:cNvSpPr/>
            <p:nvPr/>
          </p:nvSpPr>
          <p:spPr>
            <a:xfrm rot="-1674972">
              <a:off x="2311" y="3539"/>
              <a:ext cx="503" cy="631"/>
            </a:xfrm>
            <a:prstGeom prst="ellipse">
              <a:avLst/>
            </a:prstGeom>
            <a:solidFill>
              <a:srgbClr val="FFFF99"/>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474" name="Oval 1035"/>
            <p:cNvSpPr/>
            <p:nvPr/>
          </p:nvSpPr>
          <p:spPr>
            <a:xfrm rot="-3534972">
              <a:off x="2155" y="3109"/>
              <a:ext cx="695" cy="504"/>
            </a:xfrm>
            <a:prstGeom prst="ellipse">
              <a:avLst/>
            </a:prstGeom>
            <a:solidFill>
              <a:srgbClr val="FFFF99"/>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475" name="Freeform 1036"/>
            <p:cNvSpPr/>
            <p:nvPr/>
          </p:nvSpPr>
          <p:spPr>
            <a:xfrm>
              <a:off x="2358" y="2506"/>
              <a:ext cx="1931" cy="1684"/>
            </a:xfrm>
            <a:custGeom>
              <a:avLst/>
              <a:gdLst/>
              <a:ahLst/>
              <a:cxnLst>
                <a:cxn ang="0">
                  <a:pos x="579" y="263"/>
                </a:cxn>
                <a:cxn ang="0">
                  <a:pos x="632" y="168"/>
                </a:cxn>
                <a:cxn ang="0">
                  <a:pos x="695" y="126"/>
                </a:cxn>
                <a:cxn ang="0">
                  <a:pos x="916" y="115"/>
                </a:cxn>
                <a:cxn ang="0">
                  <a:pos x="1095" y="52"/>
                </a:cxn>
                <a:cxn ang="0">
                  <a:pos x="1158" y="21"/>
                </a:cxn>
                <a:cxn ang="0">
                  <a:pos x="1221" y="0"/>
                </a:cxn>
                <a:cxn ang="0">
                  <a:pos x="1337" y="42"/>
                </a:cxn>
                <a:cxn ang="0">
                  <a:pos x="1400" y="84"/>
                </a:cxn>
                <a:cxn ang="0">
                  <a:pos x="1432" y="105"/>
                </a:cxn>
                <a:cxn ang="0">
                  <a:pos x="1505" y="158"/>
                </a:cxn>
                <a:cxn ang="0">
                  <a:pos x="1526" y="189"/>
                </a:cxn>
                <a:cxn ang="0">
                  <a:pos x="1558" y="210"/>
                </a:cxn>
                <a:cxn ang="0">
                  <a:pos x="1653" y="294"/>
                </a:cxn>
                <a:cxn ang="0">
                  <a:pos x="1737" y="368"/>
                </a:cxn>
                <a:cxn ang="0">
                  <a:pos x="1800" y="389"/>
                </a:cxn>
                <a:cxn ang="0">
                  <a:pos x="1832" y="410"/>
                </a:cxn>
                <a:cxn ang="0">
                  <a:pos x="1916" y="589"/>
                </a:cxn>
                <a:cxn ang="0">
                  <a:pos x="1842" y="1084"/>
                </a:cxn>
                <a:cxn ang="0">
                  <a:pos x="1769" y="1168"/>
                </a:cxn>
                <a:cxn ang="0">
                  <a:pos x="1653" y="1284"/>
                </a:cxn>
                <a:cxn ang="0">
                  <a:pos x="1590" y="1347"/>
                </a:cxn>
                <a:cxn ang="0">
                  <a:pos x="1558" y="1368"/>
                </a:cxn>
                <a:cxn ang="0">
                  <a:pos x="1474" y="1431"/>
                </a:cxn>
                <a:cxn ang="0">
                  <a:pos x="1411" y="1453"/>
                </a:cxn>
                <a:cxn ang="0">
                  <a:pos x="1253" y="1579"/>
                </a:cxn>
                <a:cxn ang="0">
                  <a:pos x="1190" y="1621"/>
                </a:cxn>
                <a:cxn ang="0">
                  <a:pos x="1000" y="1684"/>
                </a:cxn>
                <a:cxn ang="0">
                  <a:pos x="432" y="1653"/>
                </a:cxn>
                <a:cxn ang="0">
                  <a:pos x="337" y="1621"/>
                </a:cxn>
                <a:cxn ang="0">
                  <a:pos x="242" y="1558"/>
                </a:cxn>
                <a:cxn ang="0">
                  <a:pos x="168" y="1463"/>
                </a:cxn>
                <a:cxn ang="0">
                  <a:pos x="126" y="1400"/>
                </a:cxn>
                <a:cxn ang="0">
                  <a:pos x="105" y="1368"/>
                </a:cxn>
                <a:cxn ang="0">
                  <a:pos x="21" y="1242"/>
                </a:cxn>
                <a:cxn ang="0">
                  <a:pos x="32" y="1031"/>
                </a:cxn>
                <a:cxn ang="0">
                  <a:pos x="42" y="821"/>
                </a:cxn>
                <a:cxn ang="0">
                  <a:pos x="84" y="631"/>
                </a:cxn>
                <a:cxn ang="0">
                  <a:pos x="200" y="337"/>
                </a:cxn>
                <a:cxn ang="0">
                  <a:pos x="242" y="263"/>
                </a:cxn>
                <a:cxn ang="0">
                  <a:pos x="305" y="252"/>
                </a:cxn>
                <a:cxn ang="0">
                  <a:pos x="326" y="189"/>
                </a:cxn>
                <a:cxn ang="0">
                  <a:pos x="400" y="147"/>
                </a:cxn>
                <a:cxn ang="0">
                  <a:pos x="432" y="168"/>
                </a:cxn>
                <a:cxn ang="0">
                  <a:pos x="453" y="200"/>
                </a:cxn>
                <a:cxn ang="0">
                  <a:pos x="537" y="210"/>
                </a:cxn>
                <a:cxn ang="0">
                  <a:pos x="558" y="242"/>
                </a:cxn>
                <a:cxn ang="0">
                  <a:pos x="579" y="263"/>
                </a:cxn>
              </a:cxnLst>
              <a:pathLst>
                <a:path w="1931" h="1684">
                  <a:moveTo>
                    <a:pt x="579" y="263"/>
                  </a:moveTo>
                  <a:cubicBezTo>
                    <a:pt x="590" y="230"/>
                    <a:pt x="602" y="188"/>
                    <a:pt x="632" y="168"/>
                  </a:cubicBezTo>
                  <a:cubicBezTo>
                    <a:pt x="653" y="154"/>
                    <a:pt x="695" y="126"/>
                    <a:pt x="695" y="126"/>
                  </a:cubicBezTo>
                  <a:cubicBezTo>
                    <a:pt x="755" y="218"/>
                    <a:pt x="842" y="134"/>
                    <a:pt x="916" y="115"/>
                  </a:cubicBezTo>
                  <a:cubicBezTo>
                    <a:pt x="974" y="76"/>
                    <a:pt x="1024" y="61"/>
                    <a:pt x="1095" y="52"/>
                  </a:cubicBezTo>
                  <a:cubicBezTo>
                    <a:pt x="1201" y="18"/>
                    <a:pt x="1043" y="72"/>
                    <a:pt x="1158" y="21"/>
                  </a:cubicBezTo>
                  <a:cubicBezTo>
                    <a:pt x="1178" y="12"/>
                    <a:pt x="1221" y="0"/>
                    <a:pt x="1221" y="0"/>
                  </a:cubicBezTo>
                  <a:cubicBezTo>
                    <a:pt x="1260" y="14"/>
                    <a:pt x="1298" y="28"/>
                    <a:pt x="1337" y="42"/>
                  </a:cubicBezTo>
                  <a:cubicBezTo>
                    <a:pt x="1361" y="51"/>
                    <a:pt x="1379" y="70"/>
                    <a:pt x="1400" y="84"/>
                  </a:cubicBezTo>
                  <a:cubicBezTo>
                    <a:pt x="1411" y="91"/>
                    <a:pt x="1432" y="105"/>
                    <a:pt x="1432" y="105"/>
                  </a:cubicBezTo>
                  <a:cubicBezTo>
                    <a:pt x="1513" y="215"/>
                    <a:pt x="1412" y="96"/>
                    <a:pt x="1505" y="158"/>
                  </a:cubicBezTo>
                  <a:cubicBezTo>
                    <a:pt x="1515" y="165"/>
                    <a:pt x="1517" y="180"/>
                    <a:pt x="1526" y="189"/>
                  </a:cubicBezTo>
                  <a:cubicBezTo>
                    <a:pt x="1535" y="198"/>
                    <a:pt x="1547" y="203"/>
                    <a:pt x="1558" y="210"/>
                  </a:cubicBezTo>
                  <a:cubicBezTo>
                    <a:pt x="1591" y="261"/>
                    <a:pt x="1608" y="260"/>
                    <a:pt x="1653" y="294"/>
                  </a:cubicBezTo>
                  <a:cubicBezTo>
                    <a:pt x="1683" y="316"/>
                    <a:pt x="1706" y="348"/>
                    <a:pt x="1737" y="368"/>
                  </a:cubicBezTo>
                  <a:cubicBezTo>
                    <a:pt x="1756" y="380"/>
                    <a:pt x="1780" y="380"/>
                    <a:pt x="1800" y="389"/>
                  </a:cubicBezTo>
                  <a:cubicBezTo>
                    <a:pt x="1812" y="394"/>
                    <a:pt x="1821" y="403"/>
                    <a:pt x="1832" y="410"/>
                  </a:cubicBezTo>
                  <a:cubicBezTo>
                    <a:pt x="1848" y="477"/>
                    <a:pt x="1878" y="532"/>
                    <a:pt x="1916" y="589"/>
                  </a:cubicBezTo>
                  <a:cubicBezTo>
                    <a:pt x="1930" y="740"/>
                    <a:pt x="1931" y="949"/>
                    <a:pt x="1842" y="1084"/>
                  </a:cubicBezTo>
                  <a:cubicBezTo>
                    <a:pt x="1828" y="1130"/>
                    <a:pt x="1803" y="1134"/>
                    <a:pt x="1769" y="1168"/>
                  </a:cubicBezTo>
                  <a:cubicBezTo>
                    <a:pt x="1742" y="1246"/>
                    <a:pt x="1702" y="1245"/>
                    <a:pt x="1653" y="1284"/>
                  </a:cubicBezTo>
                  <a:cubicBezTo>
                    <a:pt x="1630" y="1303"/>
                    <a:pt x="1615" y="1331"/>
                    <a:pt x="1590" y="1347"/>
                  </a:cubicBezTo>
                  <a:cubicBezTo>
                    <a:pt x="1579" y="1354"/>
                    <a:pt x="1568" y="1361"/>
                    <a:pt x="1558" y="1368"/>
                  </a:cubicBezTo>
                  <a:cubicBezTo>
                    <a:pt x="1530" y="1389"/>
                    <a:pt x="1502" y="1410"/>
                    <a:pt x="1474" y="1431"/>
                  </a:cubicBezTo>
                  <a:cubicBezTo>
                    <a:pt x="1456" y="1444"/>
                    <a:pt x="1411" y="1453"/>
                    <a:pt x="1411" y="1453"/>
                  </a:cubicBezTo>
                  <a:cubicBezTo>
                    <a:pt x="1358" y="1505"/>
                    <a:pt x="1314" y="1538"/>
                    <a:pt x="1253" y="1579"/>
                  </a:cubicBezTo>
                  <a:cubicBezTo>
                    <a:pt x="1232" y="1593"/>
                    <a:pt x="1214" y="1613"/>
                    <a:pt x="1190" y="1621"/>
                  </a:cubicBezTo>
                  <a:cubicBezTo>
                    <a:pt x="1127" y="1642"/>
                    <a:pt x="1064" y="1664"/>
                    <a:pt x="1000" y="1684"/>
                  </a:cubicBezTo>
                  <a:cubicBezTo>
                    <a:pt x="808" y="1622"/>
                    <a:pt x="697" y="1658"/>
                    <a:pt x="432" y="1653"/>
                  </a:cubicBezTo>
                  <a:cubicBezTo>
                    <a:pt x="358" y="1629"/>
                    <a:pt x="389" y="1640"/>
                    <a:pt x="337" y="1621"/>
                  </a:cubicBezTo>
                  <a:cubicBezTo>
                    <a:pt x="296" y="1580"/>
                    <a:pt x="282" y="1591"/>
                    <a:pt x="242" y="1558"/>
                  </a:cubicBezTo>
                  <a:cubicBezTo>
                    <a:pt x="209" y="1530"/>
                    <a:pt x="193" y="1500"/>
                    <a:pt x="168" y="1463"/>
                  </a:cubicBezTo>
                  <a:cubicBezTo>
                    <a:pt x="154" y="1442"/>
                    <a:pt x="140" y="1421"/>
                    <a:pt x="126" y="1400"/>
                  </a:cubicBezTo>
                  <a:cubicBezTo>
                    <a:pt x="119" y="1389"/>
                    <a:pt x="105" y="1368"/>
                    <a:pt x="105" y="1368"/>
                  </a:cubicBezTo>
                  <a:cubicBezTo>
                    <a:pt x="88" y="1315"/>
                    <a:pt x="51" y="1287"/>
                    <a:pt x="21" y="1242"/>
                  </a:cubicBezTo>
                  <a:cubicBezTo>
                    <a:pt x="0" y="1175"/>
                    <a:pt x="23" y="1099"/>
                    <a:pt x="32" y="1031"/>
                  </a:cubicBezTo>
                  <a:cubicBezTo>
                    <a:pt x="35" y="961"/>
                    <a:pt x="36" y="891"/>
                    <a:pt x="42" y="821"/>
                  </a:cubicBezTo>
                  <a:cubicBezTo>
                    <a:pt x="47" y="760"/>
                    <a:pt x="75" y="693"/>
                    <a:pt x="84" y="631"/>
                  </a:cubicBezTo>
                  <a:cubicBezTo>
                    <a:pt x="99" y="528"/>
                    <a:pt x="112" y="402"/>
                    <a:pt x="200" y="337"/>
                  </a:cubicBezTo>
                  <a:cubicBezTo>
                    <a:pt x="214" y="312"/>
                    <a:pt x="220" y="281"/>
                    <a:pt x="242" y="263"/>
                  </a:cubicBezTo>
                  <a:cubicBezTo>
                    <a:pt x="259" y="250"/>
                    <a:pt x="289" y="266"/>
                    <a:pt x="305" y="252"/>
                  </a:cubicBezTo>
                  <a:cubicBezTo>
                    <a:pt x="322" y="237"/>
                    <a:pt x="313" y="207"/>
                    <a:pt x="326" y="189"/>
                  </a:cubicBezTo>
                  <a:cubicBezTo>
                    <a:pt x="343" y="166"/>
                    <a:pt x="376" y="163"/>
                    <a:pt x="400" y="147"/>
                  </a:cubicBezTo>
                  <a:cubicBezTo>
                    <a:pt x="411" y="154"/>
                    <a:pt x="423" y="159"/>
                    <a:pt x="432" y="168"/>
                  </a:cubicBezTo>
                  <a:cubicBezTo>
                    <a:pt x="441" y="177"/>
                    <a:pt x="441" y="195"/>
                    <a:pt x="453" y="200"/>
                  </a:cubicBezTo>
                  <a:cubicBezTo>
                    <a:pt x="479" y="210"/>
                    <a:pt x="509" y="207"/>
                    <a:pt x="537" y="210"/>
                  </a:cubicBezTo>
                  <a:cubicBezTo>
                    <a:pt x="544" y="221"/>
                    <a:pt x="550" y="232"/>
                    <a:pt x="558" y="242"/>
                  </a:cubicBezTo>
                  <a:cubicBezTo>
                    <a:pt x="566" y="251"/>
                    <a:pt x="610" y="291"/>
                    <a:pt x="579" y="263"/>
                  </a:cubicBezTo>
                  <a:close/>
                </a:path>
              </a:pathLst>
            </a:custGeom>
            <a:solidFill>
              <a:srgbClr val="FFFF99"/>
            </a:solidFill>
            <a:ln w="9525">
              <a:noFill/>
            </a:ln>
          </p:spPr>
          <p:txBody>
            <a:bodyPr/>
            <a:p>
              <a:endParaRPr lang="zh-CN" altLang="en-US"/>
            </a:p>
          </p:txBody>
        </p:sp>
      </p:grpSp>
      <p:sp>
        <p:nvSpPr>
          <p:cNvPr id="62476" name="Line 1037"/>
          <p:cNvSpPr/>
          <p:nvPr/>
        </p:nvSpPr>
        <p:spPr>
          <a:xfrm flipV="1">
            <a:off x="2660650" y="2771775"/>
            <a:ext cx="1281113" cy="555625"/>
          </a:xfrm>
          <a:prstGeom prst="line">
            <a:avLst/>
          </a:prstGeom>
          <a:ln w="28575" cap="flat" cmpd="sng">
            <a:solidFill>
              <a:schemeClr val="tx1"/>
            </a:solidFill>
            <a:prstDash val="solid"/>
            <a:round/>
            <a:headEnd type="none" w="med" len="med"/>
            <a:tailEnd type="none" w="med" len="med"/>
          </a:ln>
        </p:spPr>
      </p:sp>
      <p:sp>
        <p:nvSpPr>
          <p:cNvPr id="62477" name="Line 1038"/>
          <p:cNvSpPr/>
          <p:nvPr/>
        </p:nvSpPr>
        <p:spPr>
          <a:xfrm>
            <a:off x="4098925" y="2846388"/>
            <a:ext cx="757238" cy="1398587"/>
          </a:xfrm>
          <a:prstGeom prst="line">
            <a:avLst/>
          </a:prstGeom>
          <a:ln w="28575" cap="flat" cmpd="sng">
            <a:solidFill>
              <a:schemeClr val="tx1"/>
            </a:solidFill>
            <a:prstDash val="solid"/>
            <a:round/>
            <a:headEnd type="none" w="med" len="med"/>
            <a:tailEnd type="none" w="med" len="med"/>
          </a:ln>
        </p:spPr>
      </p:sp>
      <p:sp>
        <p:nvSpPr>
          <p:cNvPr id="62478" name="Line 1039"/>
          <p:cNvSpPr/>
          <p:nvPr/>
        </p:nvSpPr>
        <p:spPr>
          <a:xfrm flipH="1">
            <a:off x="1905000" y="3419475"/>
            <a:ext cx="665163" cy="1255713"/>
          </a:xfrm>
          <a:prstGeom prst="line">
            <a:avLst/>
          </a:prstGeom>
          <a:ln w="28575" cap="flat" cmpd="sng">
            <a:solidFill>
              <a:schemeClr val="tx1"/>
            </a:solidFill>
            <a:prstDash val="solid"/>
            <a:round/>
            <a:headEnd type="none" w="med" len="med"/>
            <a:tailEnd type="none" w="med" len="med"/>
          </a:ln>
        </p:spPr>
      </p:sp>
      <p:sp>
        <p:nvSpPr>
          <p:cNvPr id="62479" name="Line 1040"/>
          <p:cNvSpPr/>
          <p:nvPr/>
        </p:nvSpPr>
        <p:spPr>
          <a:xfrm>
            <a:off x="1946275" y="4852988"/>
            <a:ext cx="1520825" cy="882650"/>
          </a:xfrm>
          <a:prstGeom prst="line">
            <a:avLst/>
          </a:prstGeom>
          <a:ln w="28575" cap="flat" cmpd="sng">
            <a:solidFill>
              <a:schemeClr val="tx1"/>
            </a:solidFill>
            <a:prstDash val="solid"/>
            <a:round/>
            <a:headEnd type="none" w="med" len="med"/>
            <a:tailEnd type="none" w="med" len="med"/>
          </a:ln>
        </p:spPr>
      </p:sp>
      <p:sp>
        <p:nvSpPr>
          <p:cNvPr id="62480" name="Line 1041"/>
          <p:cNvSpPr/>
          <p:nvPr/>
        </p:nvSpPr>
        <p:spPr>
          <a:xfrm flipV="1">
            <a:off x="3530600" y="4521200"/>
            <a:ext cx="1325563" cy="1306513"/>
          </a:xfrm>
          <a:prstGeom prst="line">
            <a:avLst/>
          </a:prstGeom>
          <a:ln w="28575" cap="flat" cmpd="sng">
            <a:solidFill>
              <a:schemeClr val="tx1"/>
            </a:solidFill>
            <a:prstDash val="solid"/>
            <a:round/>
            <a:headEnd type="none" w="med" len="med"/>
            <a:tailEnd type="none" w="med" len="med"/>
          </a:ln>
        </p:spPr>
      </p:sp>
      <p:sp>
        <p:nvSpPr>
          <p:cNvPr id="62481" name="Line 1042"/>
          <p:cNvSpPr/>
          <p:nvPr/>
        </p:nvSpPr>
        <p:spPr>
          <a:xfrm>
            <a:off x="2713038" y="3425825"/>
            <a:ext cx="2125662" cy="946150"/>
          </a:xfrm>
          <a:prstGeom prst="line">
            <a:avLst/>
          </a:prstGeom>
          <a:ln w="28575" cap="flat" cmpd="sng">
            <a:solidFill>
              <a:schemeClr val="tx1"/>
            </a:solidFill>
            <a:prstDash val="solid"/>
            <a:round/>
            <a:headEnd type="none" w="med" len="med"/>
            <a:tailEnd type="none" w="med" len="med"/>
          </a:ln>
        </p:spPr>
      </p:sp>
      <p:sp>
        <p:nvSpPr>
          <p:cNvPr id="62482" name="Line 1043"/>
          <p:cNvSpPr/>
          <p:nvPr/>
        </p:nvSpPr>
        <p:spPr>
          <a:xfrm>
            <a:off x="2611438" y="3262313"/>
            <a:ext cx="1000125" cy="2471737"/>
          </a:xfrm>
          <a:prstGeom prst="line">
            <a:avLst/>
          </a:prstGeom>
          <a:ln w="28575" cap="flat" cmpd="sng">
            <a:solidFill>
              <a:schemeClr val="tx1"/>
            </a:solidFill>
            <a:prstDash val="solid"/>
            <a:round/>
            <a:headEnd type="none" w="med" len="med"/>
            <a:tailEnd type="none" w="med" len="med"/>
          </a:ln>
        </p:spPr>
      </p:sp>
      <p:sp>
        <p:nvSpPr>
          <p:cNvPr id="62483" name="Line 1044"/>
          <p:cNvSpPr/>
          <p:nvPr/>
        </p:nvSpPr>
        <p:spPr>
          <a:xfrm flipV="1">
            <a:off x="2935288" y="5805488"/>
            <a:ext cx="639762" cy="549275"/>
          </a:xfrm>
          <a:prstGeom prst="line">
            <a:avLst/>
          </a:prstGeom>
          <a:ln w="19050" cap="flat" cmpd="sng">
            <a:solidFill>
              <a:schemeClr val="tx1"/>
            </a:solidFill>
            <a:prstDash val="solid"/>
            <a:round/>
            <a:headEnd type="none" w="med" len="med"/>
            <a:tailEnd type="none" w="med" len="med"/>
          </a:ln>
        </p:spPr>
      </p:sp>
      <p:sp>
        <p:nvSpPr>
          <p:cNvPr id="62484" name="Line 1045"/>
          <p:cNvSpPr/>
          <p:nvPr/>
        </p:nvSpPr>
        <p:spPr>
          <a:xfrm rot="-5400000">
            <a:off x="3859213" y="2455863"/>
            <a:ext cx="336550" cy="0"/>
          </a:xfrm>
          <a:prstGeom prst="line">
            <a:avLst/>
          </a:prstGeom>
          <a:ln w="19050" cap="flat" cmpd="sng">
            <a:solidFill>
              <a:schemeClr val="tx1"/>
            </a:solidFill>
            <a:prstDash val="solid"/>
            <a:round/>
            <a:headEnd type="none" w="med" len="med"/>
            <a:tailEnd type="none" w="med" len="med"/>
          </a:ln>
        </p:spPr>
      </p:sp>
      <p:sp>
        <p:nvSpPr>
          <p:cNvPr id="62485" name="Line 1046"/>
          <p:cNvSpPr/>
          <p:nvPr/>
        </p:nvSpPr>
        <p:spPr>
          <a:xfrm>
            <a:off x="4948238" y="4521200"/>
            <a:ext cx="639762" cy="1008063"/>
          </a:xfrm>
          <a:prstGeom prst="line">
            <a:avLst/>
          </a:prstGeom>
          <a:ln w="19050" cap="flat" cmpd="sng">
            <a:solidFill>
              <a:schemeClr val="tx1"/>
            </a:solidFill>
            <a:prstDash val="solid"/>
            <a:round/>
            <a:headEnd type="none" w="med" len="med"/>
            <a:tailEnd type="none" w="med" len="med"/>
          </a:ln>
        </p:spPr>
      </p:sp>
      <p:sp>
        <p:nvSpPr>
          <p:cNvPr id="62486" name="Line 1047"/>
          <p:cNvSpPr/>
          <p:nvPr/>
        </p:nvSpPr>
        <p:spPr>
          <a:xfrm flipV="1">
            <a:off x="1027113" y="4778375"/>
            <a:ext cx="644525" cy="6350"/>
          </a:xfrm>
          <a:prstGeom prst="line">
            <a:avLst/>
          </a:prstGeom>
          <a:ln w="19050" cap="flat" cmpd="sng">
            <a:solidFill>
              <a:schemeClr val="tx1"/>
            </a:solidFill>
            <a:prstDash val="solid"/>
            <a:round/>
            <a:headEnd type="none" w="med" len="med"/>
            <a:tailEnd type="none" w="med" len="med"/>
          </a:ln>
        </p:spPr>
      </p:sp>
      <p:sp>
        <p:nvSpPr>
          <p:cNvPr id="62487" name="Line 1048"/>
          <p:cNvSpPr/>
          <p:nvPr/>
        </p:nvSpPr>
        <p:spPr>
          <a:xfrm rot="5400000" flipH="1">
            <a:off x="2184400" y="2887663"/>
            <a:ext cx="773113" cy="1587"/>
          </a:xfrm>
          <a:prstGeom prst="line">
            <a:avLst/>
          </a:prstGeom>
          <a:ln w="19050" cap="flat" cmpd="sng">
            <a:solidFill>
              <a:schemeClr val="tx1"/>
            </a:solidFill>
            <a:prstDash val="solid"/>
            <a:round/>
            <a:headEnd type="none" w="med" len="med"/>
            <a:tailEnd type="none" w="med" len="med"/>
          </a:ln>
        </p:spPr>
      </p:sp>
      <p:sp>
        <p:nvSpPr>
          <p:cNvPr id="62488" name="Text Box 1049"/>
          <p:cNvSpPr txBox="1"/>
          <p:nvPr/>
        </p:nvSpPr>
        <p:spPr>
          <a:xfrm>
            <a:off x="682625" y="4143375"/>
            <a:ext cx="460375"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H</a:t>
            </a:r>
            <a:r>
              <a:rPr lang="en-US" altLang="zh-CN" sz="2000" baseline="-25000" dirty="0">
                <a:solidFill>
                  <a:srgbClr val="333399"/>
                </a:solidFill>
                <a:latin typeface="Arial" panose="020B0604020202020204" pitchFamily="34" charset="0"/>
                <a:ea typeface="宋体" panose="02010600030101010101" pitchFamily="2" charset="-122"/>
              </a:rPr>
              <a:t>1</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62489" name="Oval 1050"/>
          <p:cNvSpPr/>
          <p:nvPr/>
        </p:nvSpPr>
        <p:spPr>
          <a:xfrm>
            <a:off x="1655763" y="4521200"/>
            <a:ext cx="457200" cy="458788"/>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nchorCtr="0"/>
          <a:p>
            <a:pPr algn="ctr"/>
            <a:r>
              <a:rPr lang="en-US" altLang="zh-CN" sz="2000" dirty="0">
                <a:latin typeface="Arial" panose="020B0604020202020204" pitchFamily="34" charset="0"/>
                <a:ea typeface="宋体" panose="02010600030101010101" pitchFamily="2" charset="-122"/>
              </a:rPr>
              <a:t>A</a:t>
            </a:r>
            <a:endParaRPr lang="en-US" altLang="zh-CN" sz="2000" dirty="0">
              <a:latin typeface="Arial" panose="020B0604020202020204" pitchFamily="34" charset="0"/>
              <a:ea typeface="宋体" panose="02010600030101010101" pitchFamily="2" charset="-122"/>
            </a:endParaRPr>
          </a:p>
        </p:txBody>
      </p:sp>
      <p:sp>
        <p:nvSpPr>
          <p:cNvPr id="62490" name="Line 1051"/>
          <p:cNvSpPr/>
          <p:nvPr/>
        </p:nvSpPr>
        <p:spPr>
          <a:xfrm flipV="1">
            <a:off x="4948238" y="3924300"/>
            <a:ext cx="806450" cy="412750"/>
          </a:xfrm>
          <a:prstGeom prst="line">
            <a:avLst/>
          </a:prstGeom>
          <a:ln w="19050" cap="flat" cmpd="sng">
            <a:solidFill>
              <a:schemeClr val="tx1"/>
            </a:solidFill>
            <a:prstDash val="solid"/>
            <a:round/>
            <a:headEnd type="none" w="med" len="med"/>
            <a:tailEnd type="none" w="med" len="med"/>
          </a:ln>
        </p:spPr>
      </p:sp>
      <p:sp>
        <p:nvSpPr>
          <p:cNvPr id="62491" name="AutoShape 1052"/>
          <p:cNvSpPr/>
          <p:nvPr/>
        </p:nvSpPr>
        <p:spPr>
          <a:xfrm flipV="1">
            <a:off x="4500563" y="6172200"/>
            <a:ext cx="1655762" cy="425450"/>
          </a:xfrm>
          <a:prstGeom prst="wedgeRoundRectCallout">
            <a:avLst>
              <a:gd name="adj1" fmla="val -60356"/>
              <a:gd name="adj2" fmla="val 115671"/>
              <a:gd name="adj3" fmla="val 16667"/>
            </a:avLst>
          </a:prstGeom>
          <a:solidFill>
            <a:schemeClr val="bg1"/>
          </a:solidFill>
          <a:ln w="9525" cap="flat" cmpd="sng">
            <a:solidFill>
              <a:schemeClr val="tx1"/>
            </a:solidFill>
            <a:prstDash val="solid"/>
            <a:miter/>
            <a:headEnd type="none" w="med" len="med"/>
            <a:tailEnd type="none" w="med" len="med"/>
          </a:ln>
        </p:spPr>
        <p:txBody>
          <a:bodyPr rot="10800000" wrap="none" anchor="ctr" anchorCtr="0"/>
          <a:p>
            <a:pPr algn="ctr"/>
            <a:endParaRPr lang="en-US" altLang="zh-CN" sz="2400" dirty="0">
              <a:latin typeface="Times New Roman" panose="02020603050405020304" pitchFamily="18" charset="0"/>
              <a:ea typeface="宋体" panose="02010600030101010101" pitchFamily="2" charset="-122"/>
            </a:endParaRPr>
          </a:p>
        </p:txBody>
      </p:sp>
      <p:sp>
        <p:nvSpPr>
          <p:cNvPr id="62492" name="Text Box 1053"/>
          <p:cNvSpPr txBox="1"/>
          <p:nvPr/>
        </p:nvSpPr>
        <p:spPr>
          <a:xfrm>
            <a:off x="4603750" y="6200775"/>
            <a:ext cx="1454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分组交换网</a:t>
            </a:r>
            <a:endParaRPr lang="zh-CN" altLang="en-US" sz="2000" dirty="0">
              <a:solidFill>
                <a:srgbClr val="333399"/>
              </a:solidFill>
              <a:latin typeface="Times New Roman" panose="02020603050405020304" pitchFamily="18" charset="0"/>
              <a:ea typeface="黑体" panose="02010609060101010101" pitchFamily="49" charset="-122"/>
            </a:endParaRPr>
          </a:p>
        </p:txBody>
      </p:sp>
      <p:pic>
        <p:nvPicPr>
          <p:cNvPr id="62493" name="Picture 1054"/>
          <p:cNvPicPr/>
          <p:nvPr/>
        </p:nvPicPr>
        <p:blipFill>
          <a:blip r:embed="rId1"/>
          <a:stretch>
            <a:fillRect/>
          </a:stretch>
        </p:blipFill>
        <p:spPr>
          <a:xfrm>
            <a:off x="3713163" y="1844675"/>
            <a:ext cx="585787" cy="593725"/>
          </a:xfrm>
          <a:prstGeom prst="rect">
            <a:avLst/>
          </a:prstGeom>
          <a:noFill/>
          <a:ln w="9525">
            <a:noFill/>
          </a:ln>
        </p:spPr>
      </p:pic>
      <p:pic>
        <p:nvPicPr>
          <p:cNvPr id="62494" name="Picture 1055"/>
          <p:cNvPicPr/>
          <p:nvPr/>
        </p:nvPicPr>
        <p:blipFill>
          <a:blip r:embed="rId1"/>
          <a:stretch>
            <a:fillRect/>
          </a:stretch>
        </p:blipFill>
        <p:spPr>
          <a:xfrm>
            <a:off x="5640388" y="3559175"/>
            <a:ext cx="587375" cy="593725"/>
          </a:xfrm>
          <a:prstGeom prst="rect">
            <a:avLst/>
          </a:prstGeom>
          <a:noFill/>
          <a:ln w="9525">
            <a:noFill/>
          </a:ln>
        </p:spPr>
      </p:pic>
      <p:pic>
        <p:nvPicPr>
          <p:cNvPr id="62495" name="Picture 1056"/>
          <p:cNvPicPr/>
          <p:nvPr/>
        </p:nvPicPr>
        <p:blipFill>
          <a:blip r:embed="rId1"/>
          <a:stretch>
            <a:fillRect/>
          </a:stretch>
        </p:blipFill>
        <p:spPr>
          <a:xfrm>
            <a:off x="2570163" y="6264275"/>
            <a:ext cx="585787" cy="593725"/>
          </a:xfrm>
          <a:prstGeom prst="rect">
            <a:avLst/>
          </a:prstGeom>
          <a:noFill/>
          <a:ln w="9525">
            <a:noFill/>
          </a:ln>
        </p:spPr>
      </p:pic>
      <p:pic>
        <p:nvPicPr>
          <p:cNvPr id="62496" name="Picture 1057"/>
          <p:cNvPicPr/>
          <p:nvPr/>
        </p:nvPicPr>
        <p:blipFill>
          <a:blip r:embed="rId1"/>
          <a:stretch>
            <a:fillRect/>
          </a:stretch>
        </p:blipFill>
        <p:spPr>
          <a:xfrm>
            <a:off x="5405438" y="5346700"/>
            <a:ext cx="585787" cy="593725"/>
          </a:xfrm>
          <a:prstGeom prst="rect">
            <a:avLst/>
          </a:prstGeom>
          <a:noFill/>
          <a:ln w="9525">
            <a:noFill/>
          </a:ln>
        </p:spPr>
      </p:pic>
      <p:pic>
        <p:nvPicPr>
          <p:cNvPr id="62497" name="Picture 1058"/>
          <p:cNvPicPr/>
          <p:nvPr/>
        </p:nvPicPr>
        <p:blipFill>
          <a:blip r:embed="rId1"/>
          <a:stretch>
            <a:fillRect/>
          </a:stretch>
        </p:blipFill>
        <p:spPr>
          <a:xfrm>
            <a:off x="2295525" y="2043113"/>
            <a:ext cx="587375" cy="595312"/>
          </a:xfrm>
          <a:prstGeom prst="rect">
            <a:avLst/>
          </a:prstGeom>
          <a:noFill/>
          <a:ln w="9525">
            <a:noFill/>
          </a:ln>
        </p:spPr>
      </p:pic>
      <p:sp>
        <p:nvSpPr>
          <p:cNvPr id="62498" name="Oval 1059"/>
          <p:cNvSpPr/>
          <p:nvPr/>
        </p:nvSpPr>
        <p:spPr>
          <a:xfrm>
            <a:off x="2379663" y="3154363"/>
            <a:ext cx="457200" cy="458787"/>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nchorCtr="0"/>
          <a:p>
            <a:pPr algn="ctr"/>
            <a:r>
              <a:rPr lang="en-US" altLang="zh-CN" sz="2000" dirty="0">
                <a:latin typeface="Arial" panose="020B0604020202020204" pitchFamily="34" charset="0"/>
                <a:ea typeface="宋体" panose="02010600030101010101" pitchFamily="2" charset="-122"/>
              </a:rPr>
              <a:t>B</a:t>
            </a:r>
            <a:endParaRPr lang="en-US" altLang="zh-CN" sz="2000" dirty="0">
              <a:latin typeface="Arial" panose="020B0604020202020204" pitchFamily="34" charset="0"/>
              <a:ea typeface="宋体" panose="02010600030101010101" pitchFamily="2" charset="-122"/>
            </a:endParaRPr>
          </a:p>
        </p:txBody>
      </p:sp>
      <p:sp>
        <p:nvSpPr>
          <p:cNvPr id="62499" name="Oval 1060"/>
          <p:cNvSpPr/>
          <p:nvPr/>
        </p:nvSpPr>
        <p:spPr>
          <a:xfrm>
            <a:off x="3800475" y="2543175"/>
            <a:ext cx="457200" cy="458788"/>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nchorCtr="0"/>
          <a:p>
            <a:pPr algn="ctr"/>
            <a:r>
              <a:rPr lang="en-US" altLang="zh-CN" sz="2000" dirty="0">
                <a:latin typeface="Arial" panose="020B0604020202020204" pitchFamily="34" charset="0"/>
                <a:ea typeface="宋体" panose="02010600030101010101" pitchFamily="2" charset="-122"/>
              </a:rPr>
              <a:t>D</a:t>
            </a:r>
            <a:endParaRPr lang="en-US" altLang="zh-CN" sz="2000" dirty="0">
              <a:latin typeface="Arial" panose="020B0604020202020204" pitchFamily="34" charset="0"/>
              <a:ea typeface="宋体" panose="02010600030101010101" pitchFamily="2" charset="-122"/>
            </a:endParaRPr>
          </a:p>
        </p:txBody>
      </p:sp>
      <p:sp>
        <p:nvSpPr>
          <p:cNvPr id="62500" name="Oval 1061"/>
          <p:cNvSpPr/>
          <p:nvPr/>
        </p:nvSpPr>
        <p:spPr>
          <a:xfrm>
            <a:off x="4654550" y="4171950"/>
            <a:ext cx="457200" cy="458788"/>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nchorCtr="0"/>
          <a:p>
            <a:pPr algn="ctr"/>
            <a:r>
              <a:rPr lang="en-US" altLang="zh-CN" sz="2000" dirty="0">
                <a:latin typeface="Arial" panose="020B0604020202020204" pitchFamily="34" charset="0"/>
                <a:ea typeface="宋体" panose="02010600030101010101" pitchFamily="2" charset="-122"/>
              </a:rPr>
              <a:t>E</a:t>
            </a:r>
            <a:endParaRPr lang="en-US" altLang="zh-CN" sz="2000" dirty="0">
              <a:latin typeface="Arial" panose="020B0604020202020204" pitchFamily="34" charset="0"/>
              <a:ea typeface="宋体" panose="02010600030101010101" pitchFamily="2" charset="-122"/>
            </a:endParaRPr>
          </a:p>
        </p:txBody>
      </p:sp>
      <p:sp>
        <p:nvSpPr>
          <p:cNvPr id="62501" name="Oval 1062"/>
          <p:cNvSpPr/>
          <p:nvPr/>
        </p:nvSpPr>
        <p:spPr>
          <a:xfrm>
            <a:off x="3346450" y="5491163"/>
            <a:ext cx="457200" cy="458787"/>
          </a:xfrm>
          <a:prstGeom prst="ellipse">
            <a:avLst/>
          </a:prstGeom>
          <a:solidFill>
            <a:srgbClr val="66FF33"/>
          </a:solidFill>
          <a:ln w="19050" cap="flat" cmpd="sng">
            <a:solidFill>
              <a:schemeClr val="tx1"/>
            </a:solidFill>
            <a:prstDash val="solid"/>
            <a:round/>
            <a:headEnd type="none" w="med" len="med"/>
            <a:tailEnd type="none" w="med" len="med"/>
          </a:ln>
        </p:spPr>
        <p:txBody>
          <a:bodyPr wrap="none" anchor="ctr" anchorCtr="0"/>
          <a:p>
            <a:pPr algn="ctr"/>
            <a:r>
              <a:rPr lang="en-US" altLang="zh-CN" sz="2000" dirty="0">
                <a:latin typeface="Arial" panose="020B0604020202020204" pitchFamily="34" charset="0"/>
                <a:ea typeface="宋体" panose="02010600030101010101" pitchFamily="2" charset="-122"/>
              </a:rPr>
              <a:t>C</a:t>
            </a:r>
            <a:endParaRPr lang="en-US" altLang="zh-CN" sz="2000" dirty="0">
              <a:latin typeface="Arial" panose="020B0604020202020204" pitchFamily="34" charset="0"/>
              <a:ea typeface="宋体" panose="02010600030101010101" pitchFamily="2" charset="-122"/>
            </a:endParaRPr>
          </a:p>
        </p:txBody>
      </p:sp>
      <p:sp>
        <p:nvSpPr>
          <p:cNvPr id="62502" name="Text Box 1063"/>
          <p:cNvSpPr txBox="1"/>
          <p:nvPr/>
        </p:nvSpPr>
        <p:spPr>
          <a:xfrm>
            <a:off x="5076825" y="5300663"/>
            <a:ext cx="460375"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H</a:t>
            </a:r>
            <a:r>
              <a:rPr lang="en-US" altLang="zh-CN" sz="2000" baseline="-25000" dirty="0">
                <a:solidFill>
                  <a:srgbClr val="333399"/>
                </a:solidFill>
                <a:latin typeface="Arial" panose="020B0604020202020204" pitchFamily="34" charset="0"/>
                <a:ea typeface="宋体" panose="02010600030101010101" pitchFamily="2" charset="-122"/>
              </a:rPr>
              <a:t>5</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62503" name="Text Box 1064"/>
          <p:cNvSpPr txBox="1"/>
          <p:nvPr/>
        </p:nvSpPr>
        <p:spPr>
          <a:xfrm>
            <a:off x="6084888" y="3500438"/>
            <a:ext cx="460375"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H</a:t>
            </a:r>
            <a:r>
              <a:rPr lang="en-US" altLang="zh-CN" sz="2000" baseline="-25000" dirty="0">
                <a:solidFill>
                  <a:srgbClr val="333399"/>
                </a:solidFill>
                <a:latin typeface="Arial" panose="020B0604020202020204" pitchFamily="34" charset="0"/>
                <a:ea typeface="宋体" panose="02010600030101010101" pitchFamily="2" charset="-122"/>
              </a:rPr>
              <a:t>6</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62504" name="Text Box 1065"/>
          <p:cNvSpPr txBox="1"/>
          <p:nvPr/>
        </p:nvSpPr>
        <p:spPr>
          <a:xfrm>
            <a:off x="3348038" y="1844675"/>
            <a:ext cx="460375"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H</a:t>
            </a:r>
            <a:r>
              <a:rPr lang="en-US" altLang="zh-CN" sz="2000" baseline="-25000" dirty="0">
                <a:solidFill>
                  <a:srgbClr val="333399"/>
                </a:solidFill>
                <a:latin typeface="Arial" panose="020B0604020202020204" pitchFamily="34" charset="0"/>
                <a:ea typeface="宋体" panose="02010600030101010101" pitchFamily="2" charset="-122"/>
              </a:rPr>
              <a:t>4</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62505" name="Text Box 1066"/>
          <p:cNvSpPr txBox="1"/>
          <p:nvPr/>
        </p:nvSpPr>
        <p:spPr>
          <a:xfrm>
            <a:off x="1979613" y="1989138"/>
            <a:ext cx="460375"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H</a:t>
            </a:r>
            <a:r>
              <a:rPr lang="en-US" altLang="zh-CN" sz="2000" baseline="-25000" dirty="0">
                <a:solidFill>
                  <a:srgbClr val="333399"/>
                </a:solidFill>
                <a:latin typeface="Arial" panose="020B0604020202020204" pitchFamily="34" charset="0"/>
                <a:ea typeface="宋体" panose="02010600030101010101" pitchFamily="2" charset="-122"/>
              </a:rPr>
              <a:t>2</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62506" name="Text Box 1067"/>
          <p:cNvSpPr txBox="1"/>
          <p:nvPr/>
        </p:nvSpPr>
        <p:spPr>
          <a:xfrm>
            <a:off x="2195513" y="6237288"/>
            <a:ext cx="460375"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宋体" panose="02010600030101010101" pitchFamily="2" charset="-122"/>
              </a:rPr>
              <a:t>H</a:t>
            </a:r>
            <a:r>
              <a:rPr lang="en-US" altLang="zh-CN" sz="2000" baseline="-25000" dirty="0">
                <a:solidFill>
                  <a:srgbClr val="333399"/>
                </a:solidFill>
                <a:latin typeface="Arial" panose="020B0604020202020204" pitchFamily="34" charset="0"/>
                <a:ea typeface="宋体" panose="02010600030101010101" pitchFamily="2" charset="-122"/>
              </a:rPr>
              <a:t>3</a:t>
            </a:r>
            <a:endParaRPr lang="en-US" altLang="zh-CN" sz="2000" dirty="0">
              <a:solidFill>
                <a:srgbClr val="333399"/>
              </a:solidFill>
              <a:latin typeface="Arial" panose="020B0604020202020204" pitchFamily="34" charset="0"/>
              <a:ea typeface="宋体" panose="02010600030101010101" pitchFamily="2" charset="-122"/>
            </a:endParaRPr>
          </a:p>
        </p:txBody>
      </p:sp>
      <p:sp>
        <p:nvSpPr>
          <p:cNvPr id="62507" name="Rectangle 1068"/>
          <p:cNvSpPr/>
          <p:nvPr/>
        </p:nvSpPr>
        <p:spPr>
          <a:xfrm>
            <a:off x="2484438" y="2205038"/>
            <a:ext cx="217487" cy="217487"/>
          </a:xfrm>
          <a:prstGeom prst="rect">
            <a:avLst/>
          </a:prstGeom>
          <a:solidFill>
            <a:srgbClr val="333399"/>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pic>
        <p:nvPicPr>
          <p:cNvPr id="62508" name="Picture 1069"/>
          <p:cNvPicPr/>
          <p:nvPr/>
        </p:nvPicPr>
        <p:blipFill>
          <a:blip r:embed="rId1"/>
          <a:stretch>
            <a:fillRect/>
          </a:stretch>
        </p:blipFill>
        <p:spPr>
          <a:xfrm>
            <a:off x="611188" y="4521200"/>
            <a:ext cx="587375" cy="593725"/>
          </a:xfrm>
          <a:prstGeom prst="rect">
            <a:avLst/>
          </a:prstGeom>
          <a:noFill/>
          <a:ln w="9525">
            <a:noFill/>
          </a:ln>
        </p:spPr>
      </p:pic>
      <p:sp>
        <p:nvSpPr>
          <p:cNvPr id="62509" name="Rectangle 1070"/>
          <p:cNvSpPr/>
          <p:nvPr/>
        </p:nvSpPr>
        <p:spPr>
          <a:xfrm>
            <a:off x="827088" y="4652963"/>
            <a:ext cx="217487" cy="217487"/>
          </a:xfrm>
          <a:prstGeom prst="rect">
            <a:avLst/>
          </a:prstGeom>
          <a:solidFill>
            <a:schemeClr val="hlink"/>
          </a:solidFill>
          <a:ln w="9525" cap="flat" cmpd="sng">
            <a:solidFill>
              <a:schemeClr val="hlink"/>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10" name="Rectangle 1071"/>
          <p:cNvSpPr/>
          <p:nvPr/>
        </p:nvSpPr>
        <p:spPr>
          <a:xfrm>
            <a:off x="827088" y="4652963"/>
            <a:ext cx="217487" cy="217487"/>
          </a:xfrm>
          <a:prstGeom prst="rect">
            <a:avLst/>
          </a:prstGeom>
          <a:solidFill>
            <a:schemeClr val="hlink"/>
          </a:solidFill>
          <a:ln w="9525" cap="flat" cmpd="sng">
            <a:solidFill>
              <a:schemeClr val="hlink"/>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11" name="Text Box 1072"/>
          <p:cNvSpPr txBox="1"/>
          <p:nvPr/>
        </p:nvSpPr>
        <p:spPr>
          <a:xfrm>
            <a:off x="6227763" y="5157788"/>
            <a:ext cx="2609850" cy="466725"/>
          </a:xfrm>
          <a:prstGeom prst="rect">
            <a:avLst/>
          </a:prstGeom>
          <a:noFill/>
          <a:ln w="9525" cap="flat" cmpd="sng">
            <a:solidFill>
              <a:schemeClr val="hlink"/>
            </a:solidFill>
            <a:prstDash val="solid"/>
            <a:miter/>
            <a:headEnd type="none" w="med" len="med"/>
            <a:tailEnd type="none" w="med" len="med"/>
          </a:ln>
        </p:spPr>
        <p:txBody>
          <a:bodyPr wrap="none" anchor="t" anchorCtr="0">
            <a:spAutoFit/>
          </a:bodyPr>
          <a:p>
            <a:r>
              <a:rPr lang="en-US" altLang="zh-CN" sz="2400" dirty="0">
                <a:solidFill>
                  <a:schemeClr val="hlink"/>
                </a:solidFill>
                <a:latin typeface="Arial" panose="020B0604020202020204" pitchFamily="34" charset="0"/>
                <a:ea typeface="宋体" panose="02010600030101010101" pitchFamily="2" charset="-122"/>
              </a:rPr>
              <a:t>H</a:t>
            </a:r>
            <a:r>
              <a:rPr lang="en-US" altLang="zh-CN" sz="2400" baseline="-25000" dirty="0">
                <a:solidFill>
                  <a:schemeClr val="hlink"/>
                </a:solidFill>
                <a:latin typeface="Arial" panose="020B0604020202020204" pitchFamily="34" charset="0"/>
                <a:ea typeface="宋体" panose="02010600030101010101" pitchFamily="2" charset="-122"/>
              </a:rPr>
              <a:t>1 </a:t>
            </a:r>
            <a:r>
              <a:rPr lang="zh-CN" altLang="en-US" sz="2400" dirty="0">
                <a:solidFill>
                  <a:schemeClr val="hlink"/>
                </a:solidFill>
                <a:latin typeface="Arial" panose="020B0604020202020204" pitchFamily="34" charset="0"/>
                <a:ea typeface="黑体" panose="02010609060101010101" pitchFamily="49" charset="-122"/>
              </a:rPr>
              <a:t>向 </a:t>
            </a:r>
            <a:r>
              <a:rPr lang="en-US" altLang="zh-CN" sz="2400" dirty="0">
                <a:solidFill>
                  <a:schemeClr val="hlink"/>
                </a:solidFill>
                <a:latin typeface="Arial" panose="020B0604020202020204" pitchFamily="34" charset="0"/>
                <a:ea typeface="黑体" panose="02010609060101010101" pitchFamily="49" charset="-122"/>
              </a:rPr>
              <a:t>H</a:t>
            </a:r>
            <a:r>
              <a:rPr lang="en-US" altLang="zh-CN" sz="2400" baseline="-25000" dirty="0">
                <a:solidFill>
                  <a:schemeClr val="hlink"/>
                </a:solidFill>
                <a:latin typeface="Arial" panose="020B0604020202020204" pitchFamily="34" charset="0"/>
                <a:ea typeface="黑体" panose="02010609060101010101" pitchFamily="49" charset="-122"/>
              </a:rPr>
              <a:t>5</a:t>
            </a:r>
            <a:r>
              <a:rPr lang="en-US" altLang="zh-CN" sz="2400" dirty="0">
                <a:solidFill>
                  <a:schemeClr val="hlink"/>
                </a:solidFill>
                <a:latin typeface="Arial" panose="020B0604020202020204" pitchFamily="34" charset="0"/>
                <a:ea typeface="黑体" panose="02010609060101010101" pitchFamily="49" charset="-122"/>
              </a:rPr>
              <a:t> </a:t>
            </a:r>
            <a:r>
              <a:rPr lang="zh-CN" altLang="en-US" sz="2400" dirty="0">
                <a:solidFill>
                  <a:schemeClr val="hlink"/>
                </a:solidFill>
                <a:latin typeface="Arial" panose="020B0604020202020204" pitchFamily="34" charset="0"/>
                <a:ea typeface="黑体" panose="02010609060101010101" pitchFamily="49" charset="-122"/>
              </a:rPr>
              <a:t>发送分组</a:t>
            </a:r>
            <a:endParaRPr lang="zh-CN" altLang="en-US" sz="2400" dirty="0">
              <a:solidFill>
                <a:schemeClr val="hlink"/>
              </a:solidFill>
              <a:latin typeface="Arial" panose="020B0604020202020204" pitchFamily="34" charset="0"/>
              <a:ea typeface="黑体" panose="02010609060101010101" pitchFamily="49" charset="-122"/>
            </a:endParaRPr>
          </a:p>
        </p:txBody>
      </p:sp>
      <p:sp>
        <p:nvSpPr>
          <p:cNvPr id="62512" name="Text Box 1073"/>
          <p:cNvSpPr txBox="1"/>
          <p:nvPr/>
        </p:nvSpPr>
        <p:spPr>
          <a:xfrm>
            <a:off x="6227763" y="4292600"/>
            <a:ext cx="2609850" cy="466725"/>
          </a:xfrm>
          <a:prstGeom prst="rect">
            <a:avLst/>
          </a:prstGeom>
          <a:noFill/>
          <a:ln w="9525" cap="flat" cmpd="sng">
            <a:solidFill>
              <a:srgbClr val="333399"/>
            </a:solidFill>
            <a:prstDash val="solid"/>
            <a:miter/>
            <a:headEnd type="none" w="med" len="med"/>
            <a:tailEnd type="none" w="med" len="med"/>
          </a:ln>
        </p:spPr>
        <p:txBody>
          <a:bodyPr wrap="none" anchor="t" anchorCtr="0">
            <a:spAutoFit/>
          </a:bodyPr>
          <a:p>
            <a:r>
              <a:rPr lang="en-US" altLang="zh-CN" sz="2400" dirty="0">
                <a:solidFill>
                  <a:srgbClr val="333399"/>
                </a:solidFill>
                <a:latin typeface="Arial" panose="020B0604020202020204" pitchFamily="34" charset="0"/>
                <a:ea typeface="宋体" panose="02010600030101010101" pitchFamily="2" charset="-122"/>
              </a:rPr>
              <a:t>H</a:t>
            </a:r>
            <a:r>
              <a:rPr lang="en-US" altLang="zh-CN" sz="2400" baseline="-25000" dirty="0">
                <a:solidFill>
                  <a:srgbClr val="333399"/>
                </a:solidFill>
                <a:latin typeface="Arial" panose="020B0604020202020204" pitchFamily="34" charset="0"/>
                <a:ea typeface="宋体" panose="02010600030101010101" pitchFamily="2" charset="-122"/>
              </a:rPr>
              <a:t>2 </a:t>
            </a:r>
            <a:r>
              <a:rPr lang="zh-CN" altLang="en-US" sz="2400" dirty="0">
                <a:solidFill>
                  <a:srgbClr val="333399"/>
                </a:solidFill>
                <a:latin typeface="Arial" panose="020B0604020202020204" pitchFamily="34" charset="0"/>
                <a:ea typeface="黑体" panose="02010609060101010101" pitchFamily="49" charset="-122"/>
              </a:rPr>
              <a:t>向 </a:t>
            </a:r>
            <a:r>
              <a:rPr lang="en-US" altLang="zh-CN" sz="2400" dirty="0">
                <a:solidFill>
                  <a:srgbClr val="333399"/>
                </a:solidFill>
                <a:latin typeface="Arial" panose="020B0604020202020204" pitchFamily="34" charset="0"/>
                <a:ea typeface="黑体" panose="02010609060101010101" pitchFamily="49" charset="-122"/>
              </a:rPr>
              <a:t>H</a:t>
            </a:r>
            <a:r>
              <a:rPr lang="en-US" altLang="zh-CN" sz="2400" baseline="-25000" dirty="0">
                <a:solidFill>
                  <a:srgbClr val="333399"/>
                </a:solidFill>
                <a:latin typeface="Arial" panose="020B0604020202020204" pitchFamily="34" charset="0"/>
                <a:ea typeface="黑体" panose="02010609060101010101" pitchFamily="49" charset="-122"/>
              </a:rPr>
              <a:t>6</a:t>
            </a:r>
            <a:r>
              <a:rPr lang="en-US" altLang="zh-CN" sz="2400" dirty="0">
                <a:solidFill>
                  <a:srgbClr val="333399"/>
                </a:solidFill>
                <a:latin typeface="Arial" panose="020B0604020202020204" pitchFamily="34" charset="0"/>
                <a:ea typeface="黑体" panose="02010609060101010101" pitchFamily="49" charset="-122"/>
              </a:rPr>
              <a:t> </a:t>
            </a:r>
            <a:r>
              <a:rPr lang="zh-CN" altLang="en-US" sz="2400" dirty="0">
                <a:solidFill>
                  <a:srgbClr val="333399"/>
                </a:solidFill>
                <a:latin typeface="Arial" panose="020B0604020202020204" pitchFamily="34" charset="0"/>
                <a:ea typeface="黑体" panose="02010609060101010101" pitchFamily="49" charset="-122"/>
              </a:rPr>
              <a:t>发送分组</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62513" name="Rectangle 1074"/>
          <p:cNvSpPr/>
          <p:nvPr/>
        </p:nvSpPr>
        <p:spPr>
          <a:xfrm>
            <a:off x="827088" y="4652963"/>
            <a:ext cx="217487" cy="217487"/>
          </a:xfrm>
          <a:prstGeom prst="rect">
            <a:avLst/>
          </a:prstGeom>
          <a:solidFill>
            <a:schemeClr val="hlink"/>
          </a:solidFill>
          <a:ln w="9525" cap="flat" cmpd="sng">
            <a:solidFill>
              <a:schemeClr val="hlink"/>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14" name="Rectangle 1075"/>
          <p:cNvSpPr/>
          <p:nvPr/>
        </p:nvSpPr>
        <p:spPr>
          <a:xfrm>
            <a:off x="2484438" y="2205038"/>
            <a:ext cx="217487" cy="217487"/>
          </a:xfrm>
          <a:prstGeom prst="rect">
            <a:avLst/>
          </a:prstGeom>
          <a:solidFill>
            <a:srgbClr val="333399"/>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15" name="Rectangle 1076"/>
          <p:cNvSpPr/>
          <p:nvPr/>
        </p:nvSpPr>
        <p:spPr>
          <a:xfrm>
            <a:off x="827088" y="4652963"/>
            <a:ext cx="217487" cy="217487"/>
          </a:xfrm>
          <a:prstGeom prst="rect">
            <a:avLst/>
          </a:prstGeom>
          <a:solidFill>
            <a:schemeClr val="hlink"/>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16" name="Rectangle 1077"/>
          <p:cNvSpPr/>
          <p:nvPr/>
        </p:nvSpPr>
        <p:spPr>
          <a:xfrm>
            <a:off x="2484438" y="2205038"/>
            <a:ext cx="217487" cy="217487"/>
          </a:xfrm>
          <a:prstGeom prst="rect">
            <a:avLst/>
          </a:prstGeom>
          <a:solidFill>
            <a:srgbClr val="333399"/>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17" name="Text Box 1079"/>
          <p:cNvSpPr txBox="1"/>
          <p:nvPr/>
        </p:nvSpPr>
        <p:spPr>
          <a:xfrm>
            <a:off x="250825" y="2852738"/>
            <a:ext cx="1454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结点交换机</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62518" name="Text Box 1080"/>
          <p:cNvSpPr txBox="1"/>
          <p:nvPr/>
        </p:nvSpPr>
        <p:spPr>
          <a:xfrm>
            <a:off x="0" y="3644900"/>
            <a:ext cx="692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主机</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62519" name="Line 1081"/>
          <p:cNvSpPr/>
          <p:nvPr/>
        </p:nvSpPr>
        <p:spPr>
          <a:xfrm>
            <a:off x="1619250" y="3068638"/>
            <a:ext cx="792163" cy="215900"/>
          </a:xfrm>
          <a:prstGeom prst="line">
            <a:avLst/>
          </a:prstGeom>
          <a:ln w="28575" cap="flat" cmpd="sng">
            <a:solidFill>
              <a:srgbClr val="333399"/>
            </a:solidFill>
            <a:prstDash val="solid"/>
            <a:round/>
            <a:headEnd type="none" w="med" len="med"/>
            <a:tailEnd type="triangle" w="med" len="lg"/>
          </a:ln>
        </p:spPr>
      </p:sp>
      <p:sp>
        <p:nvSpPr>
          <p:cNvPr id="62520" name="Line 1082"/>
          <p:cNvSpPr/>
          <p:nvPr/>
        </p:nvSpPr>
        <p:spPr>
          <a:xfrm>
            <a:off x="395288" y="4005263"/>
            <a:ext cx="360362" cy="576262"/>
          </a:xfrm>
          <a:prstGeom prst="line">
            <a:avLst/>
          </a:prstGeom>
          <a:ln w="28575" cap="flat" cmpd="sng">
            <a:solidFill>
              <a:srgbClr val="333399"/>
            </a:solidFill>
            <a:prstDash val="solid"/>
            <a:round/>
            <a:headEnd type="none" w="med" len="med"/>
            <a:tailEnd type="triangle" w="med" len="lg"/>
          </a:ln>
        </p:spPr>
      </p:sp>
      <p:sp>
        <p:nvSpPr>
          <p:cNvPr id="62521" name="Rectangle 1083"/>
          <p:cNvSpPr/>
          <p:nvPr/>
        </p:nvSpPr>
        <p:spPr>
          <a:xfrm>
            <a:off x="2057400" y="5105400"/>
            <a:ext cx="217488" cy="217488"/>
          </a:xfrm>
          <a:prstGeom prst="rect">
            <a:avLst/>
          </a:prstGeom>
          <a:solidFill>
            <a:schemeClr val="hlink"/>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22" name="Rectangle 1084"/>
          <p:cNvSpPr/>
          <p:nvPr/>
        </p:nvSpPr>
        <p:spPr>
          <a:xfrm>
            <a:off x="4038600" y="5486400"/>
            <a:ext cx="217488" cy="217488"/>
          </a:xfrm>
          <a:prstGeom prst="rect">
            <a:avLst/>
          </a:prstGeom>
          <a:solidFill>
            <a:schemeClr val="hlink"/>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23" name="Rectangle 1085"/>
          <p:cNvSpPr/>
          <p:nvPr/>
        </p:nvSpPr>
        <p:spPr>
          <a:xfrm>
            <a:off x="5181600" y="4495800"/>
            <a:ext cx="217488" cy="217488"/>
          </a:xfrm>
          <a:prstGeom prst="rect">
            <a:avLst/>
          </a:prstGeom>
          <a:solidFill>
            <a:schemeClr val="hlink"/>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24" name="Line 1086"/>
          <p:cNvSpPr/>
          <p:nvPr/>
        </p:nvSpPr>
        <p:spPr>
          <a:xfrm>
            <a:off x="2438400" y="5334000"/>
            <a:ext cx="381000" cy="228600"/>
          </a:xfrm>
          <a:prstGeom prst="line">
            <a:avLst/>
          </a:prstGeom>
          <a:ln w="19050" cap="flat" cmpd="sng">
            <a:solidFill>
              <a:srgbClr val="FF0000"/>
            </a:solidFill>
            <a:prstDash val="dash"/>
            <a:round/>
            <a:headEnd type="none" w="med" len="med"/>
            <a:tailEnd type="triangle" w="med" len="med"/>
          </a:ln>
        </p:spPr>
      </p:sp>
      <p:sp>
        <p:nvSpPr>
          <p:cNvPr id="62525" name="Line 1087"/>
          <p:cNvSpPr/>
          <p:nvPr/>
        </p:nvSpPr>
        <p:spPr>
          <a:xfrm flipV="1">
            <a:off x="4267200" y="4953000"/>
            <a:ext cx="381000" cy="457200"/>
          </a:xfrm>
          <a:prstGeom prst="line">
            <a:avLst/>
          </a:prstGeom>
          <a:ln w="19050" cap="flat" cmpd="sng">
            <a:solidFill>
              <a:srgbClr val="FF0000"/>
            </a:solidFill>
            <a:prstDash val="dash"/>
            <a:round/>
            <a:headEnd type="none" w="med" len="med"/>
            <a:tailEnd type="triangle" w="med" len="med"/>
          </a:ln>
        </p:spPr>
      </p:sp>
      <p:sp>
        <p:nvSpPr>
          <p:cNvPr id="62526" name="Line 1088"/>
          <p:cNvSpPr/>
          <p:nvPr/>
        </p:nvSpPr>
        <p:spPr>
          <a:xfrm>
            <a:off x="5334000" y="4800600"/>
            <a:ext cx="228600" cy="381000"/>
          </a:xfrm>
          <a:prstGeom prst="line">
            <a:avLst/>
          </a:prstGeom>
          <a:ln w="19050" cap="flat" cmpd="sng">
            <a:solidFill>
              <a:srgbClr val="FF0000"/>
            </a:solidFill>
            <a:prstDash val="dash"/>
            <a:round/>
            <a:headEnd type="none" w="med" len="med"/>
            <a:tailEnd type="triangle" w="med" len="med"/>
          </a:ln>
        </p:spPr>
      </p:sp>
      <p:sp>
        <p:nvSpPr>
          <p:cNvPr id="62527" name="Line 1089"/>
          <p:cNvSpPr/>
          <p:nvPr/>
        </p:nvSpPr>
        <p:spPr>
          <a:xfrm>
            <a:off x="1295400" y="4953000"/>
            <a:ext cx="381000" cy="0"/>
          </a:xfrm>
          <a:prstGeom prst="line">
            <a:avLst/>
          </a:prstGeom>
          <a:ln w="19050" cap="flat" cmpd="sng">
            <a:solidFill>
              <a:srgbClr val="FF0000"/>
            </a:solidFill>
            <a:prstDash val="dash"/>
            <a:round/>
            <a:headEnd type="none" w="med" len="med"/>
            <a:tailEnd type="triangle" w="med" len="med"/>
          </a:ln>
        </p:spPr>
      </p:sp>
      <p:sp>
        <p:nvSpPr>
          <p:cNvPr id="62528" name="Rectangle 1090"/>
          <p:cNvSpPr/>
          <p:nvPr/>
        </p:nvSpPr>
        <p:spPr>
          <a:xfrm>
            <a:off x="3200400" y="3352800"/>
            <a:ext cx="217488" cy="217488"/>
          </a:xfrm>
          <a:prstGeom prst="rect">
            <a:avLst/>
          </a:prstGeom>
          <a:solidFill>
            <a:srgbClr val="333399"/>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29" name="Rectangle 1091"/>
          <p:cNvSpPr/>
          <p:nvPr/>
        </p:nvSpPr>
        <p:spPr>
          <a:xfrm>
            <a:off x="5029200" y="3886200"/>
            <a:ext cx="217488" cy="217488"/>
          </a:xfrm>
          <a:prstGeom prst="rect">
            <a:avLst/>
          </a:prstGeom>
          <a:solidFill>
            <a:srgbClr val="333399"/>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62530" name="Line 1092"/>
          <p:cNvSpPr/>
          <p:nvPr/>
        </p:nvSpPr>
        <p:spPr>
          <a:xfrm>
            <a:off x="2743200" y="2743200"/>
            <a:ext cx="0" cy="304800"/>
          </a:xfrm>
          <a:prstGeom prst="line">
            <a:avLst/>
          </a:prstGeom>
          <a:ln w="19050" cap="flat" cmpd="sng">
            <a:solidFill>
              <a:schemeClr val="tx2"/>
            </a:solidFill>
            <a:prstDash val="dash"/>
            <a:round/>
            <a:headEnd type="none" w="med" len="med"/>
            <a:tailEnd type="triangle" w="med" len="med"/>
          </a:ln>
        </p:spPr>
      </p:sp>
      <p:sp>
        <p:nvSpPr>
          <p:cNvPr id="62531" name="Line 1093"/>
          <p:cNvSpPr/>
          <p:nvPr/>
        </p:nvSpPr>
        <p:spPr>
          <a:xfrm flipV="1">
            <a:off x="5334000" y="3733800"/>
            <a:ext cx="304800" cy="152400"/>
          </a:xfrm>
          <a:prstGeom prst="line">
            <a:avLst/>
          </a:prstGeom>
          <a:ln w="19050" cap="flat" cmpd="sng">
            <a:solidFill>
              <a:schemeClr val="tx2"/>
            </a:solidFill>
            <a:prstDash val="dash"/>
            <a:round/>
            <a:headEnd type="none" w="med" len="med"/>
            <a:tailEnd type="triangle" w="med" len="med"/>
          </a:ln>
        </p:spPr>
      </p:sp>
      <p:sp>
        <p:nvSpPr>
          <p:cNvPr id="62532" name="Line 1094"/>
          <p:cNvSpPr/>
          <p:nvPr/>
        </p:nvSpPr>
        <p:spPr>
          <a:xfrm>
            <a:off x="3505200" y="3581400"/>
            <a:ext cx="381000" cy="152400"/>
          </a:xfrm>
          <a:prstGeom prst="line">
            <a:avLst/>
          </a:prstGeom>
          <a:ln w="19050" cap="flat" cmpd="sng">
            <a:solidFill>
              <a:schemeClr val="tx2"/>
            </a:solidFill>
            <a:prstDash val="dash"/>
            <a:round/>
            <a:headEnd type="none" w="med" len="med"/>
            <a:tailEnd type="triangle" w="med" len="med"/>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1026"/>
          <p:cNvSpPr>
            <a:spLocks noGrp="1"/>
          </p:cNvSpPr>
          <p:nvPr>
            <p:ph type="title"/>
          </p:nvPr>
        </p:nvSpPr>
        <p:spPr>
          <a:ln/>
        </p:spPr>
        <p:txBody>
          <a:bodyPr vert="horz" wrap="square" lIns="91440" tIns="45720" rIns="91440" bIns="45720" anchor="b" anchorCtr="0"/>
          <a:p>
            <a:pPr algn="ctr" eaLnBrk="1" hangingPunct="1"/>
            <a:r>
              <a:rPr lang="zh-CN" altLang="en-US" dirty="0"/>
              <a:t>分组交换的优点</a:t>
            </a:r>
            <a:endParaRPr lang="zh-CN" altLang="en-US" dirty="0"/>
          </a:p>
        </p:txBody>
      </p:sp>
      <p:sp>
        <p:nvSpPr>
          <p:cNvPr id="63490" name="Rectangle 1027"/>
          <p:cNvSpPr>
            <a:spLocks noGrp="1"/>
          </p:cNvSpPr>
          <p:nvPr>
            <p:ph idx="1"/>
          </p:nvPr>
        </p:nvSpPr>
        <p:spPr>
          <a:xfrm>
            <a:off x="1042988" y="1978025"/>
            <a:ext cx="7772400" cy="4114800"/>
          </a:xfrm>
          <a:ln/>
        </p:spPr>
        <p:txBody>
          <a:bodyPr vert="horz" wrap="square" lIns="91440" tIns="45720" rIns="91440" bIns="45720" anchor="t" anchorCtr="0"/>
          <a:p>
            <a:pPr eaLnBrk="1" hangingPunct="1"/>
            <a:r>
              <a:rPr lang="zh-CN" altLang="en-US" dirty="0">
                <a:solidFill>
                  <a:schemeClr val="hlink"/>
                </a:solidFill>
              </a:rPr>
              <a:t>高效</a:t>
            </a:r>
            <a:r>
              <a:rPr lang="zh-CN" altLang="en-US" dirty="0"/>
              <a:t>    动态分配传输带宽，对通信链路是逐段占用。 </a:t>
            </a:r>
            <a:endParaRPr lang="zh-CN" altLang="en-US" dirty="0"/>
          </a:p>
          <a:p>
            <a:pPr eaLnBrk="1" hangingPunct="1"/>
            <a:r>
              <a:rPr lang="zh-CN" altLang="en-US" dirty="0">
                <a:solidFill>
                  <a:schemeClr val="hlink"/>
                </a:solidFill>
              </a:rPr>
              <a:t>灵活</a:t>
            </a:r>
            <a:r>
              <a:rPr lang="zh-CN" altLang="en-US" dirty="0"/>
              <a:t>    以分组为传送单位和查找路由。</a:t>
            </a:r>
            <a:endParaRPr lang="zh-CN" altLang="en-US" dirty="0"/>
          </a:p>
          <a:p>
            <a:pPr eaLnBrk="1" hangingPunct="1"/>
            <a:r>
              <a:rPr lang="zh-CN" altLang="en-US" dirty="0">
                <a:solidFill>
                  <a:schemeClr val="hlink"/>
                </a:solidFill>
              </a:rPr>
              <a:t>迅速</a:t>
            </a:r>
            <a:r>
              <a:rPr lang="zh-CN" altLang="en-US" dirty="0"/>
              <a:t>    不必先建立连接就能向其他主机发送分组；充分使用链路的带宽。</a:t>
            </a:r>
            <a:endParaRPr lang="zh-CN" altLang="en-US" dirty="0"/>
          </a:p>
          <a:p>
            <a:pPr eaLnBrk="1" hangingPunct="1"/>
            <a:r>
              <a:rPr lang="zh-CN" altLang="en-US" dirty="0">
                <a:solidFill>
                  <a:schemeClr val="hlink"/>
                </a:solidFill>
              </a:rPr>
              <a:t>可靠</a:t>
            </a:r>
            <a:r>
              <a:rPr lang="zh-CN" altLang="en-US" dirty="0"/>
              <a:t>    完善的网络协议；自适应的路由选择协议使网络有很好的生存性。   </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2"/>
          <p:cNvSpPr>
            <a:spLocks noGrp="1"/>
          </p:cNvSpPr>
          <p:nvPr>
            <p:ph type="title"/>
          </p:nvPr>
        </p:nvSpPr>
        <p:spPr>
          <a:ln/>
        </p:spPr>
        <p:txBody>
          <a:bodyPr vert="horz" wrap="square" lIns="91440" tIns="45720" rIns="91440" bIns="45720" anchor="b" anchorCtr="0"/>
          <a:p>
            <a:pPr algn="r" eaLnBrk="1" hangingPunct="1"/>
            <a:r>
              <a:rPr lang="en-US" altLang="zh-CN" sz="3600" dirty="0">
                <a:hlinkClick r:id="rId1" action="ppaction://hlinkpres?slideindex=1&amp;slidetitle="/>
              </a:rPr>
              <a:t>Leonard Kleinrock</a:t>
            </a:r>
            <a:endParaRPr lang="en-US" altLang="zh-CN" sz="3600" dirty="0"/>
          </a:p>
        </p:txBody>
      </p:sp>
      <p:sp>
        <p:nvSpPr>
          <p:cNvPr id="64514" name="Rectangle 3"/>
          <p:cNvSpPr>
            <a:spLocks noGrp="1"/>
          </p:cNvSpPr>
          <p:nvPr>
            <p:ph idx="1"/>
          </p:nvPr>
        </p:nvSpPr>
        <p:spPr>
          <a:xfrm>
            <a:off x="5410200" y="1905000"/>
            <a:ext cx="3405188" cy="4627563"/>
          </a:xfrm>
          <a:ln/>
        </p:spPr>
        <p:txBody>
          <a:bodyPr vert="horz" wrap="square" lIns="91440" tIns="45720" rIns="91440" bIns="45720" anchor="t" anchorCtr="0"/>
          <a:p>
            <a:pPr algn="just" eaLnBrk="1" hangingPunct="1">
              <a:lnSpc>
                <a:spcPct val="90000"/>
              </a:lnSpc>
              <a:buNone/>
            </a:pPr>
            <a:r>
              <a:rPr lang="en-US" altLang="zh-CN" dirty="0"/>
              <a:t>MIT Ph.D</a:t>
            </a:r>
            <a:endParaRPr lang="en-US" altLang="zh-CN" dirty="0"/>
          </a:p>
          <a:p>
            <a:pPr algn="just" eaLnBrk="1" hangingPunct="1">
              <a:lnSpc>
                <a:spcPct val="90000"/>
              </a:lnSpc>
              <a:buNone/>
            </a:pPr>
            <a:endParaRPr lang="en-US" altLang="zh-CN" dirty="0"/>
          </a:p>
          <a:p>
            <a:pPr algn="just" eaLnBrk="1" hangingPunct="1">
              <a:lnSpc>
                <a:spcPct val="90000"/>
              </a:lnSpc>
              <a:buNone/>
            </a:pPr>
            <a:endParaRPr lang="en-US" altLang="zh-CN" dirty="0"/>
          </a:p>
          <a:p>
            <a:pPr eaLnBrk="1" hangingPunct="1">
              <a:lnSpc>
                <a:spcPct val="90000"/>
              </a:lnSpc>
              <a:buNone/>
            </a:pPr>
            <a:r>
              <a:rPr lang="en-US" altLang="zh-CN" sz="3600" dirty="0"/>
              <a:t>Interface</a:t>
            </a:r>
            <a:endParaRPr lang="en-US" altLang="zh-CN" sz="3600" dirty="0"/>
          </a:p>
          <a:p>
            <a:pPr eaLnBrk="1" hangingPunct="1">
              <a:lnSpc>
                <a:spcPct val="90000"/>
              </a:lnSpc>
              <a:buNone/>
            </a:pPr>
            <a:r>
              <a:rPr lang="en-US" altLang="zh-CN" sz="3600" dirty="0"/>
              <a:t>Message</a:t>
            </a:r>
            <a:endParaRPr lang="en-US" altLang="zh-CN" sz="3600" dirty="0"/>
          </a:p>
          <a:p>
            <a:pPr eaLnBrk="1" hangingPunct="1">
              <a:lnSpc>
                <a:spcPct val="90000"/>
              </a:lnSpc>
              <a:buNone/>
            </a:pPr>
            <a:r>
              <a:rPr lang="en-US" altLang="zh-CN" sz="3600" dirty="0"/>
              <a:t>Processor</a:t>
            </a:r>
            <a:endParaRPr lang="en-US" altLang="zh-CN" sz="3600" dirty="0"/>
          </a:p>
          <a:p>
            <a:pPr eaLnBrk="1" hangingPunct="1">
              <a:lnSpc>
                <a:spcPct val="90000"/>
              </a:lnSpc>
              <a:buNone/>
            </a:pPr>
            <a:endParaRPr lang="en-US" altLang="zh-CN" dirty="0"/>
          </a:p>
          <a:p>
            <a:pPr eaLnBrk="1" hangingPunct="1">
              <a:lnSpc>
                <a:spcPct val="90000"/>
              </a:lnSpc>
              <a:buNone/>
            </a:pPr>
            <a:r>
              <a:rPr lang="zh-CN" altLang="en-US" dirty="0"/>
              <a:t>目的：远程登录</a:t>
            </a:r>
            <a:endParaRPr lang="zh-CN" altLang="en-US" dirty="0"/>
          </a:p>
        </p:txBody>
      </p:sp>
      <p:pic>
        <p:nvPicPr>
          <p:cNvPr id="64515" name="Picture 4" descr="lkimp"/>
          <p:cNvPicPr>
            <a:picLocks noChangeAspect="1"/>
          </p:cNvPicPr>
          <p:nvPr/>
        </p:nvPicPr>
        <p:blipFill>
          <a:blip r:embed="rId2"/>
          <a:stretch>
            <a:fillRect/>
          </a:stretch>
        </p:blipFill>
        <p:spPr>
          <a:xfrm>
            <a:off x="0" y="285750"/>
            <a:ext cx="5108575" cy="657225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p:cNvSpPr>
            <a:spLocks noGrp="1"/>
          </p:cNvSpPr>
          <p:nvPr>
            <p:ph type="title"/>
          </p:nvPr>
        </p:nvSpPr>
        <p:spPr>
          <a:ln/>
        </p:spPr>
        <p:txBody>
          <a:bodyPr vert="horz" wrap="square" lIns="91440" tIns="45720" rIns="91440" bIns="45720" anchor="b" anchorCtr="0"/>
          <a:p>
            <a:pPr eaLnBrk="1" hangingPunct="1"/>
            <a:r>
              <a:rPr lang="en-US" altLang="zh-CN" dirty="0"/>
              <a:t>Packet Switching Model</a:t>
            </a:r>
            <a:endParaRPr lang="en-US" altLang="zh-CN" dirty="0"/>
          </a:p>
        </p:txBody>
      </p:sp>
      <p:sp>
        <p:nvSpPr>
          <p:cNvPr id="65538" name="Rectangle 3"/>
          <p:cNvSpPr>
            <a:spLocks noGrp="1"/>
          </p:cNvSpPr>
          <p:nvPr>
            <p:ph idx="1"/>
          </p:nvPr>
        </p:nvSpPr>
        <p:spPr>
          <a:xfrm>
            <a:off x="685800" y="4191000"/>
            <a:ext cx="8134350" cy="2438400"/>
          </a:xfrm>
          <a:ln/>
        </p:spPr>
        <p:txBody>
          <a:bodyPr vert="horz" wrap="square" lIns="91440" tIns="45720" rIns="91440" bIns="45720" anchor="t" anchorCtr="0"/>
          <a:p>
            <a:pPr eaLnBrk="1" hangingPunct="1">
              <a:lnSpc>
                <a:spcPct val="80000"/>
              </a:lnSpc>
            </a:pPr>
            <a:r>
              <a:rPr lang="zh-CN" altLang="zh-CN" sz="2400" dirty="0">
                <a:hlinkClick r:id="rId1" tooltip="Donald Davies"/>
              </a:rPr>
              <a:t>Donald Davies</a:t>
            </a:r>
            <a:r>
              <a:rPr lang="zh-CN" altLang="zh-CN" sz="2400" dirty="0"/>
              <a:t> (</a:t>
            </a:r>
            <a:r>
              <a:rPr lang="zh-CN" altLang="zh-CN" sz="2400" dirty="0">
                <a:hlinkClick r:id="rId2" tooltip="National Physical Laboratory, UK"/>
              </a:rPr>
              <a:t>National Physical Laboratory, UK</a:t>
            </a:r>
            <a:r>
              <a:rPr lang="zh-CN" altLang="zh-CN" sz="2400" dirty="0"/>
              <a:t>) in 1965</a:t>
            </a:r>
            <a:endParaRPr lang="en-US" altLang="zh-CN" sz="2400" dirty="0">
              <a:solidFill>
                <a:schemeClr val="tx2"/>
              </a:solidFill>
              <a:latin typeface="黑体" panose="02010609060101010101" pitchFamily="49" charset="-122"/>
            </a:endParaRPr>
          </a:p>
          <a:p>
            <a:pPr eaLnBrk="1" hangingPunct="1">
              <a:lnSpc>
                <a:spcPct val="80000"/>
              </a:lnSpc>
            </a:pPr>
            <a:r>
              <a:rPr lang="zh-CN" altLang="en-US" sz="2400" dirty="0">
                <a:solidFill>
                  <a:schemeClr val="tx2"/>
                </a:solidFill>
                <a:latin typeface="黑体" panose="02010609060101010101" pitchFamily="49" charset="-122"/>
              </a:rPr>
              <a:t>原理：</a:t>
            </a:r>
            <a:endParaRPr lang="zh-CN" altLang="en-US" sz="2400" dirty="0">
              <a:solidFill>
                <a:schemeClr val="tx2"/>
              </a:solidFill>
              <a:latin typeface="黑体" panose="02010609060101010101" pitchFamily="49" charset="-122"/>
            </a:endParaRPr>
          </a:p>
          <a:p>
            <a:pPr lvl="1" eaLnBrk="1" hangingPunct="1">
              <a:lnSpc>
                <a:spcPct val="80000"/>
              </a:lnSpc>
            </a:pPr>
            <a:r>
              <a:rPr lang="zh-CN" altLang="en-US" sz="2000" dirty="0">
                <a:solidFill>
                  <a:schemeClr val="tx2"/>
                </a:solidFill>
                <a:latin typeface="黑体" panose="02010609060101010101" pitchFamily="49" charset="-122"/>
                <a:ea typeface="黑体" panose="02010609060101010101" pitchFamily="49" charset="-122"/>
              </a:rPr>
              <a:t>在发送方，将一个大的报文分割成很多小的分组，每个分组单独传输到接收方，再把它们组装成原来的报文。</a:t>
            </a:r>
            <a:endParaRPr lang="zh-CN" altLang="en-US" sz="2000" dirty="0">
              <a:solidFill>
                <a:schemeClr val="tx2"/>
              </a:solidFill>
              <a:latin typeface="黑体" panose="02010609060101010101" pitchFamily="49" charset="-122"/>
              <a:ea typeface="黑体" panose="02010609060101010101" pitchFamily="49" charset="-122"/>
            </a:endParaRPr>
          </a:p>
          <a:p>
            <a:pPr eaLnBrk="1" hangingPunct="1">
              <a:lnSpc>
                <a:spcPct val="80000"/>
              </a:lnSpc>
            </a:pPr>
            <a:r>
              <a:rPr lang="zh-CN" altLang="en-US" sz="2400" dirty="0">
                <a:solidFill>
                  <a:schemeClr val="tx2"/>
                </a:solidFill>
                <a:latin typeface="黑体" panose="02010609060101010101" pitchFamily="49" charset="-122"/>
              </a:rPr>
              <a:t>目的：  </a:t>
            </a:r>
            <a:endParaRPr lang="zh-CN" altLang="en-US" sz="2400" dirty="0">
              <a:solidFill>
                <a:schemeClr val="tx2"/>
              </a:solidFill>
              <a:latin typeface="黑体" panose="02010609060101010101" pitchFamily="49" charset="-122"/>
            </a:endParaRPr>
          </a:p>
          <a:p>
            <a:pPr lvl="1" eaLnBrk="1" hangingPunct="1">
              <a:lnSpc>
                <a:spcPct val="80000"/>
              </a:lnSpc>
            </a:pPr>
            <a:r>
              <a:rPr lang="zh-CN" altLang="en-US" sz="2000" dirty="0">
                <a:solidFill>
                  <a:schemeClr val="tx2"/>
                </a:solidFill>
                <a:latin typeface="黑体" panose="02010609060101010101" pitchFamily="49" charset="-122"/>
                <a:ea typeface="黑体" panose="02010609060101010101" pitchFamily="49" charset="-122"/>
              </a:rPr>
              <a:t>提高传输效率和减小延迟。 </a:t>
            </a:r>
            <a:endParaRPr lang="zh-CN" altLang="en-US" sz="2000" dirty="0">
              <a:solidFill>
                <a:schemeClr val="tx2"/>
              </a:solidFill>
              <a:latin typeface="黑体" panose="02010609060101010101" pitchFamily="49" charset="-122"/>
              <a:ea typeface="黑体" panose="02010609060101010101" pitchFamily="49" charset="-122"/>
            </a:endParaRPr>
          </a:p>
        </p:txBody>
      </p:sp>
      <p:graphicFrame>
        <p:nvGraphicFramePr>
          <p:cNvPr id="65539" name="Object 4"/>
          <p:cNvGraphicFramePr/>
          <p:nvPr/>
        </p:nvGraphicFramePr>
        <p:xfrm>
          <a:off x="609600" y="1981200"/>
          <a:ext cx="8305800" cy="2090738"/>
        </p:xfrm>
        <a:graphic>
          <a:graphicData uri="http://schemas.openxmlformats.org/presentationml/2006/ole">
            <mc:AlternateContent xmlns:mc="http://schemas.openxmlformats.org/markup-compatibility/2006">
              <mc:Choice xmlns:v="urn:schemas-microsoft-com:vml" Requires="v">
                <p:oleObj spid="_x0000_s3077" name="" r:id="rId3" imgW="9084945" imgH="2109470" progId="Visio.Drawing.6">
                  <p:embed/>
                </p:oleObj>
              </mc:Choice>
              <mc:Fallback>
                <p:oleObj name="" r:id="rId3" imgW="9084945" imgH="2109470" progId="Visio.Drawing.6">
                  <p:embed/>
                  <p:pic>
                    <p:nvPicPr>
                      <p:cNvPr id="0" name="图片 3076"/>
                      <p:cNvPicPr/>
                      <p:nvPr/>
                    </p:nvPicPr>
                    <p:blipFill>
                      <a:blip r:embed="rId4"/>
                      <a:stretch>
                        <a:fillRect/>
                      </a:stretch>
                    </p:blipFill>
                    <p:spPr>
                      <a:xfrm>
                        <a:off x="609600" y="1981200"/>
                        <a:ext cx="8305800" cy="2090738"/>
                      </a:xfrm>
                      <a:prstGeom prst="rect">
                        <a:avLst/>
                      </a:prstGeom>
                      <a:noFill/>
                      <a:ln w="38100">
                        <a:noFill/>
                        <a:miter/>
                      </a:ln>
                    </p:spPr>
                  </p:pic>
                </p:oleObj>
              </mc:Fallback>
            </mc:AlternateContent>
          </a:graphicData>
        </a:graphic>
      </p:graphicFrame>
      <p:sp>
        <p:nvSpPr>
          <p:cNvPr id="65540" name="Rectangle 5"/>
          <p:cNvSpPr/>
          <p:nvPr/>
        </p:nvSpPr>
        <p:spPr>
          <a:xfrm>
            <a:off x="685800" y="3886200"/>
            <a:ext cx="7772400" cy="2438400"/>
          </a:xfrm>
          <a:prstGeom prst="rect">
            <a:avLst/>
          </a:prstGeom>
          <a:noFill/>
          <a:ln w="9525">
            <a:noFill/>
          </a:ln>
        </p:spPr>
        <p:txBody>
          <a:bodyPr anchor="t" anchorCtr="0"/>
          <a:p>
            <a:pPr marL="342900" indent="-342900">
              <a:spcBef>
                <a:spcPct val="20000"/>
              </a:spcBef>
              <a:buClr>
                <a:schemeClr val="accent2"/>
              </a:buClr>
              <a:buSzPct val="80000"/>
              <a:buFont typeface="Wingdings" panose="05000000000000000000" pitchFamily="2" charset="2"/>
            </a:pPr>
            <a:endParaRPr lang="zh-CN" altLang="zh-CN" sz="3200" dirty="0">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2"/>
          <p:cNvSpPr>
            <a:spLocks noGrp="1"/>
          </p:cNvSpPr>
          <p:nvPr>
            <p:ph type="title"/>
          </p:nvPr>
        </p:nvSpPr>
        <p:spPr>
          <a:ln/>
        </p:spPr>
        <p:txBody>
          <a:bodyPr vert="horz" wrap="square" lIns="91440" tIns="45720" rIns="91440" bIns="45720" anchor="b" anchorCtr="0"/>
          <a:p>
            <a:pPr eaLnBrk="1" hangingPunct="1"/>
            <a:r>
              <a:rPr lang="en-US" altLang="zh-CN" b="1" dirty="0"/>
              <a:t>IMP</a:t>
            </a:r>
            <a:endParaRPr lang="en-US" altLang="zh-CN" b="1" dirty="0"/>
          </a:p>
        </p:txBody>
      </p:sp>
      <p:sp>
        <p:nvSpPr>
          <p:cNvPr id="66562" name="Rectangle 3"/>
          <p:cNvSpPr>
            <a:spLocks noGrp="1"/>
          </p:cNvSpPr>
          <p:nvPr>
            <p:ph idx="1"/>
          </p:nvPr>
        </p:nvSpPr>
        <p:spPr>
          <a:xfrm>
            <a:off x="609600" y="1905000"/>
            <a:ext cx="8305800" cy="4495800"/>
          </a:xfrm>
          <a:ln/>
        </p:spPr>
        <p:txBody>
          <a:bodyPr vert="horz" wrap="square" lIns="91440" tIns="45720" rIns="91440" bIns="45720" anchor="t" anchorCtr="0"/>
          <a:p>
            <a:pPr eaLnBrk="1" hangingPunct="1">
              <a:lnSpc>
                <a:spcPct val="90000"/>
              </a:lnSpc>
            </a:pPr>
            <a:r>
              <a:rPr lang="en-US" altLang="zh-CN" sz="2800" dirty="0">
                <a:solidFill>
                  <a:schemeClr val="tx2"/>
                </a:solidFill>
              </a:rPr>
              <a:t>IMP</a:t>
            </a:r>
            <a:endParaRPr lang="en-US" altLang="zh-CN" sz="2800" dirty="0">
              <a:solidFill>
                <a:schemeClr val="tx2"/>
              </a:solidFill>
            </a:endParaRPr>
          </a:p>
          <a:p>
            <a:pPr lvl="1" eaLnBrk="1" hangingPunct="1">
              <a:lnSpc>
                <a:spcPct val="90000"/>
              </a:lnSpc>
            </a:pPr>
            <a:r>
              <a:rPr lang="en-US" altLang="zh-CN" sz="2400" dirty="0">
                <a:solidFill>
                  <a:schemeClr val="tx2"/>
                </a:solidFill>
                <a:latin typeface="Arial" panose="020B0604020202020204" pitchFamily="34" charset="0"/>
                <a:ea typeface="黑体" panose="02010609060101010101" pitchFamily="49" charset="-122"/>
              </a:rPr>
              <a:t>IMP</a:t>
            </a:r>
            <a:r>
              <a:rPr lang="zh-CN" altLang="en-US" sz="2400" dirty="0">
                <a:solidFill>
                  <a:schemeClr val="tx2"/>
                </a:solidFill>
                <a:latin typeface="Arial" panose="020B0604020202020204" pitchFamily="34" charset="0"/>
                <a:ea typeface="黑体" panose="02010609060101010101" pitchFamily="49" charset="-122"/>
              </a:rPr>
              <a:t>是</a:t>
            </a:r>
            <a:r>
              <a:rPr lang="en-US" altLang="zh-CN" sz="2400" dirty="0">
                <a:solidFill>
                  <a:schemeClr val="tx2"/>
                </a:solidFill>
                <a:latin typeface="Arial" panose="020B0604020202020204" pitchFamily="34" charset="0"/>
                <a:ea typeface="黑体" panose="02010609060101010101" pitchFamily="49" charset="-122"/>
              </a:rPr>
              <a:t>ARPANET </a:t>
            </a:r>
            <a:r>
              <a:rPr lang="zh-CN" altLang="en-US" sz="2400" dirty="0">
                <a:solidFill>
                  <a:schemeClr val="tx2"/>
                </a:solidFill>
                <a:latin typeface="Arial" panose="020B0604020202020204" pitchFamily="34" charset="0"/>
                <a:ea typeface="黑体" panose="02010609060101010101" pitchFamily="49" charset="-122"/>
              </a:rPr>
              <a:t>分组交换网中的节点交换机，一个节点交换机就是一个小型计算机。</a:t>
            </a:r>
            <a:endParaRPr lang="zh-CN" altLang="en-US" sz="2400" dirty="0">
              <a:solidFill>
                <a:schemeClr val="tx2"/>
              </a:solidFill>
              <a:latin typeface="Arial" panose="020B0604020202020204" pitchFamily="34" charset="0"/>
              <a:ea typeface="黑体" panose="02010609060101010101" pitchFamily="49" charset="-122"/>
            </a:endParaRPr>
          </a:p>
          <a:p>
            <a:pPr eaLnBrk="1" hangingPunct="1">
              <a:lnSpc>
                <a:spcPct val="90000"/>
              </a:lnSpc>
            </a:pPr>
            <a:r>
              <a:rPr lang="zh-CN" altLang="en-US" sz="2800" dirty="0">
                <a:solidFill>
                  <a:schemeClr val="tx2"/>
                </a:solidFill>
              </a:rPr>
              <a:t>“存储－转发”方式的分组交换网</a:t>
            </a:r>
            <a:endParaRPr lang="zh-CN" altLang="en-US" sz="2800" dirty="0">
              <a:solidFill>
                <a:schemeClr val="tx2"/>
              </a:solidFill>
            </a:endParaRPr>
          </a:p>
          <a:p>
            <a:pPr lvl="1" eaLnBrk="1" hangingPunct="1">
              <a:lnSpc>
                <a:spcPct val="90000"/>
              </a:lnSpc>
            </a:pPr>
            <a:r>
              <a:rPr lang="zh-CN" altLang="en-US" sz="2400" dirty="0">
                <a:solidFill>
                  <a:schemeClr val="tx2"/>
                </a:solidFill>
                <a:latin typeface="Arial" panose="020B0604020202020204" pitchFamily="34" charset="0"/>
                <a:ea typeface="黑体" panose="02010609060101010101" pitchFamily="49" charset="-122"/>
              </a:rPr>
              <a:t>每个节点： </a:t>
            </a:r>
            <a:endParaRPr lang="zh-CN" altLang="en-US" sz="2400" dirty="0">
              <a:solidFill>
                <a:schemeClr val="tx2"/>
              </a:solidFill>
              <a:latin typeface="Arial" panose="020B0604020202020204" pitchFamily="34" charset="0"/>
              <a:ea typeface="黑体" panose="02010609060101010101" pitchFamily="49" charset="-122"/>
            </a:endParaRPr>
          </a:p>
          <a:p>
            <a:pPr lvl="2" eaLnBrk="1" hangingPunct="1">
              <a:lnSpc>
                <a:spcPct val="90000"/>
              </a:lnSpc>
            </a:pPr>
            <a:r>
              <a:rPr lang="zh-CN" altLang="en-US" sz="1800" dirty="0">
                <a:solidFill>
                  <a:schemeClr val="tx2"/>
                </a:solidFill>
                <a:latin typeface="Arial" panose="020B0604020202020204" pitchFamily="34" charset="0"/>
                <a:ea typeface="黑体" panose="02010609060101010101" pitchFamily="49" charset="-122"/>
              </a:rPr>
              <a:t>一个 </a:t>
            </a:r>
            <a:r>
              <a:rPr lang="en-US" altLang="zh-CN" sz="1800" dirty="0">
                <a:solidFill>
                  <a:schemeClr val="tx2"/>
                </a:solidFill>
                <a:latin typeface="Arial" panose="020B0604020202020204" pitchFamily="34" charset="0"/>
                <a:ea typeface="黑体" panose="02010609060101010101" pitchFamily="49" charset="-122"/>
              </a:rPr>
              <a:t>IMP</a:t>
            </a:r>
            <a:r>
              <a:rPr lang="zh-CN" altLang="en-US" sz="1800" dirty="0">
                <a:solidFill>
                  <a:schemeClr val="tx2"/>
                </a:solidFill>
                <a:latin typeface="Arial" panose="020B0604020202020204" pitchFamily="34" charset="0"/>
                <a:ea typeface="黑体" panose="02010609060101010101" pitchFamily="49" charset="-122"/>
              </a:rPr>
              <a:t>，一台宿主机 </a:t>
            </a:r>
            <a:r>
              <a:rPr lang="en-US" altLang="zh-CN" sz="1800" dirty="0">
                <a:solidFill>
                  <a:schemeClr val="tx2"/>
                </a:solidFill>
                <a:latin typeface="Arial" panose="020B0604020202020204" pitchFamily="34" charset="0"/>
                <a:ea typeface="黑体" panose="02010609060101010101" pitchFamily="49" charset="-122"/>
              </a:rPr>
              <a:t>(HOST)</a:t>
            </a:r>
            <a:endParaRPr lang="en-US" altLang="zh-CN" sz="1800" dirty="0">
              <a:solidFill>
                <a:schemeClr val="tx2"/>
              </a:solidFill>
              <a:latin typeface="Arial" panose="020B0604020202020204" pitchFamily="34" charset="0"/>
              <a:ea typeface="黑体" panose="02010609060101010101" pitchFamily="49" charset="-122"/>
            </a:endParaRPr>
          </a:p>
          <a:p>
            <a:pPr lvl="2" eaLnBrk="1" hangingPunct="1">
              <a:lnSpc>
                <a:spcPct val="90000"/>
              </a:lnSpc>
            </a:pPr>
            <a:r>
              <a:rPr lang="zh-CN" altLang="en-US" sz="1800" dirty="0">
                <a:solidFill>
                  <a:schemeClr val="tx2"/>
                </a:solidFill>
                <a:latin typeface="Arial" panose="020B0604020202020204" pitchFamily="34" charset="0"/>
                <a:ea typeface="黑体" panose="02010609060101010101" pitchFamily="49" charset="-122"/>
              </a:rPr>
              <a:t>宿主机报文被它的</a:t>
            </a:r>
            <a:r>
              <a:rPr lang="en-US" altLang="zh-CN" sz="1800" dirty="0">
                <a:solidFill>
                  <a:schemeClr val="tx2"/>
                </a:solidFill>
                <a:latin typeface="Arial" panose="020B0604020202020204" pitchFamily="34" charset="0"/>
                <a:ea typeface="黑体" panose="02010609060101010101" pitchFamily="49" charset="-122"/>
              </a:rPr>
              <a:t>IMP</a:t>
            </a:r>
            <a:r>
              <a:rPr lang="zh-CN" altLang="en-US" sz="1800" dirty="0">
                <a:solidFill>
                  <a:schemeClr val="tx2"/>
                </a:solidFill>
                <a:latin typeface="Arial" panose="020B0604020202020204" pitchFamily="34" charset="0"/>
                <a:ea typeface="黑体" panose="02010609060101010101" pitchFamily="49" charset="-122"/>
              </a:rPr>
              <a:t>截成一定长度的分组，送入网中</a:t>
            </a:r>
            <a:endParaRPr lang="zh-CN" altLang="en-US" sz="1800" dirty="0">
              <a:solidFill>
                <a:schemeClr val="tx2"/>
              </a:solidFill>
              <a:latin typeface="Arial" panose="020B0604020202020204" pitchFamily="34" charset="0"/>
              <a:ea typeface="黑体" panose="02010609060101010101" pitchFamily="49" charset="-122"/>
            </a:endParaRPr>
          </a:p>
          <a:p>
            <a:pPr lvl="1" eaLnBrk="1" hangingPunct="1">
              <a:lnSpc>
                <a:spcPct val="90000"/>
              </a:lnSpc>
            </a:pPr>
            <a:r>
              <a:rPr lang="zh-CN" altLang="en-US" sz="2400" dirty="0">
                <a:solidFill>
                  <a:schemeClr val="tx2"/>
                </a:solidFill>
                <a:latin typeface="Arial" panose="020B0604020202020204" pitchFamily="34" charset="0"/>
                <a:ea typeface="黑体" panose="02010609060101010101" pitchFamily="49" charset="-122"/>
              </a:rPr>
              <a:t>中继 </a:t>
            </a:r>
            <a:r>
              <a:rPr lang="en-US" altLang="zh-CN" sz="2400" dirty="0">
                <a:solidFill>
                  <a:schemeClr val="tx2"/>
                </a:solidFill>
                <a:latin typeface="Arial" panose="020B0604020202020204" pitchFamily="34" charset="0"/>
                <a:ea typeface="黑体" panose="02010609060101010101" pitchFamily="49" charset="-122"/>
              </a:rPr>
              <a:t>IMP</a:t>
            </a:r>
            <a:r>
              <a:rPr lang="zh-CN" altLang="en-US" sz="2400" dirty="0">
                <a:solidFill>
                  <a:schemeClr val="tx2"/>
                </a:solidFill>
                <a:latin typeface="Arial" panose="020B0604020202020204" pitchFamily="34" charset="0"/>
                <a:ea typeface="黑体" panose="02010609060101010101" pitchFamily="49" charset="-122"/>
              </a:rPr>
              <a:t>： </a:t>
            </a:r>
            <a:endParaRPr lang="zh-CN" altLang="en-US" sz="2400" dirty="0">
              <a:solidFill>
                <a:schemeClr val="tx2"/>
              </a:solidFill>
              <a:latin typeface="Arial" panose="020B0604020202020204" pitchFamily="34" charset="0"/>
              <a:ea typeface="黑体" panose="02010609060101010101" pitchFamily="49" charset="-122"/>
            </a:endParaRPr>
          </a:p>
          <a:p>
            <a:pPr lvl="2" eaLnBrk="1" hangingPunct="1">
              <a:lnSpc>
                <a:spcPct val="90000"/>
              </a:lnSpc>
            </a:pPr>
            <a:r>
              <a:rPr lang="zh-CN" altLang="en-US" sz="1800" dirty="0">
                <a:solidFill>
                  <a:schemeClr val="tx2"/>
                </a:solidFill>
                <a:latin typeface="Arial" panose="020B0604020202020204" pitchFamily="34" charset="0"/>
                <a:ea typeface="黑体" panose="02010609060101010101" pitchFamily="49" charset="-122"/>
              </a:rPr>
              <a:t>将分组完整地接收下来，再为它选定一条合适的路径，传给下一个</a:t>
            </a:r>
            <a:r>
              <a:rPr lang="en-US" altLang="zh-CN" sz="1800" dirty="0">
                <a:solidFill>
                  <a:schemeClr val="tx2"/>
                </a:solidFill>
                <a:latin typeface="Arial" panose="020B0604020202020204" pitchFamily="34" charset="0"/>
                <a:ea typeface="黑体" panose="02010609060101010101" pitchFamily="49" charset="-122"/>
              </a:rPr>
              <a:t>IMP</a:t>
            </a:r>
            <a:endParaRPr lang="en-US" altLang="zh-CN" sz="1800" dirty="0">
              <a:solidFill>
                <a:schemeClr val="tx2"/>
              </a:solidFill>
              <a:latin typeface="Arial" panose="020B0604020202020204" pitchFamily="34" charset="0"/>
              <a:ea typeface="黑体" panose="02010609060101010101" pitchFamily="49" charset="-122"/>
            </a:endParaRPr>
          </a:p>
          <a:p>
            <a:pPr lvl="1" eaLnBrk="1" hangingPunct="1">
              <a:lnSpc>
                <a:spcPct val="90000"/>
              </a:lnSpc>
            </a:pPr>
            <a:r>
              <a:rPr lang="zh-CN" altLang="en-US" sz="2400" dirty="0">
                <a:solidFill>
                  <a:schemeClr val="tx2"/>
                </a:solidFill>
                <a:latin typeface="Arial" panose="020B0604020202020204" pitchFamily="34" charset="0"/>
                <a:ea typeface="黑体" panose="02010609060101010101" pitchFamily="49" charset="-122"/>
              </a:rPr>
              <a:t>目的 </a:t>
            </a:r>
            <a:r>
              <a:rPr lang="en-US" altLang="zh-CN" sz="2400" dirty="0">
                <a:solidFill>
                  <a:schemeClr val="tx2"/>
                </a:solidFill>
                <a:latin typeface="Arial" panose="020B0604020202020204" pitchFamily="34" charset="0"/>
                <a:ea typeface="黑体" panose="02010609060101010101" pitchFamily="49" charset="-122"/>
              </a:rPr>
              <a:t>IMP</a:t>
            </a:r>
            <a:r>
              <a:rPr lang="zh-CN" altLang="en-US" sz="2400" dirty="0">
                <a:solidFill>
                  <a:schemeClr val="tx2"/>
                </a:solidFill>
                <a:latin typeface="Arial" panose="020B0604020202020204" pitchFamily="34" charset="0"/>
                <a:ea typeface="黑体" panose="02010609060101010101" pitchFamily="49" charset="-122"/>
              </a:rPr>
              <a:t>： </a:t>
            </a:r>
            <a:endParaRPr lang="zh-CN" altLang="en-US" sz="2400" dirty="0">
              <a:solidFill>
                <a:schemeClr val="tx2"/>
              </a:solidFill>
              <a:latin typeface="Arial" panose="020B0604020202020204" pitchFamily="34" charset="0"/>
              <a:ea typeface="黑体" panose="02010609060101010101" pitchFamily="49" charset="-122"/>
            </a:endParaRPr>
          </a:p>
          <a:p>
            <a:pPr lvl="2" eaLnBrk="1" hangingPunct="1">
              <a:lnSpc>
                <a:spcPct val="90000"/>
              </a:lnSpc>
            </a:pPr>
            <a:r>
              <a:rPr lang="zh-CN" altLang="en-US" sz="1800" dirty="0">
                <a:solidFill>
                  <a:schemeClr val="tx2"/>
                </a:solidFill>
                <a:latin typeface="Arial" panose="020B0604020202020204" pitchFamily="34" charset="0"/>
                <a:ea typeface="黑体" panose="02010609060101010101" pitchFamily="49" charset="-122"/>
              </a:rPr>
              <a:t>将收到的分组组装成一个完整的报文，送给宿主机</a:t>
            </a:r>
            <a:endParaRPr lang="zh-CN" altLang="en-US" sz="1800"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ln/>
        </p:spPr>
        <p:txBody>
          <a:bodyPr vert="horz" wrap="square" lIns="91440" tIns="45720" rIns="91440" bIns="45720" anchor="b" anchorCtr="0"/>
          <a:p>
            <a:pPr algn="ctr" eaLnBrk="1" hangingPunct="1"/>
            <a:r>
              <a:rPr lang="en-US" altLang="zh-CN" sz="4000" dirty="0"/>
              <a:t>ARPANET</a:t>
            </a:r>
            <a:r>
              <a:rPr lang="zh-CN" altLang="en-US" sz="4000" dirty="0"/>
              <a:t>的成功使</a:t>
            </a:r>
            <a:br>
              <a:rPr lang="zh-CN" altLang="en-US" sz="4000" dirty="0"/>
            </a:br>
            <a:r>
              <a:rPr lang="zh-CN" altLang="en-US" sz="4000" dirty="0"/>
              <a:t>计算机网络的概念发生根本变化* </a:t>
            </a:r>
            <a:endParaRPr lang="zh-CN" altLang="en-US" sz="4000" dirty="0"/>
          </a:p>
        </p:txBody>
      </p:sp>
      <p:sp>
        <p:nvSpPr>
          <p:cNvPr id="67586" name="Rectangle 3"/>
          <p:cNvSpPr>
            <a:spLocks noGrp="1"/>
          </p:cNvSpPr>
          <p:nvPr>
            <p:ph idx="1"/>
          </p:nvPr>
        </p:nvSpPr>
        <p:spPr>
          <a:xfrm>
            <a:off x="1042988" y="1978025"/>
            <a:ext cx="7772400" cy="4114800"/>
          </a:xfrm>
          <a:ln/>
        </p:spPr>
        <p:txBody>
          <a:bodyPr vert="horz" wrap="square" lIns="91440" tIns="45720" rIns="91440" bIns="45720" anchor="t" anchorCtr="0"/>
          <a:p>
            <a:pPr eaLnBrk="1" hangingPunct="1"/>
            <a:r>
              <a:rPr lang="zh-CN" altLang="en-US" dirty="0"/>
              <a:t>早期的面向终端的计算机网络是以</a:t>
            </a:r>
            <a:r>
              <a:rPr lang="zh-CN" altLang="en-US" dirty="0">
                <a:solidFill>
                  <a:schemeClr val="hlink"/>
                </a:solidFill>
              </a:rPr>
              <a:t>单个主机为中心</a:t>
            </a:r>
            <a:r>
              <a:rPr lang="zh-CN" altLang="en-US" dirty="0"/>
              <a:t>的星形网</a:t>
            </a:r>
            <a:endParaRPr lang="zh-CN" altLang="en-US" dirty="0"/>
          </a:p>
          <a:p>
            <a:pPr lvl="1" eaLnBrk="1" hangingPunct="1"/>
            <a:r>
              <a:rPr lang="zh-CN" altLang="en-US" dirty="0">
                <a:solidFill>
                  <a:srgbClr val="333399"/>
                </a:solidFill>
                <a:ea typeface="黑体" panose="02010609060101010101" pitchFamily="49" charset="-122"/>
              </a:rPr>
              <a:t>各终端通过通信线路共享昂贵的中心主机的硬件和软件资源。</a:t>
            </a:r>
            <a:r>
              <a:rPr lang="zh-CN" altLang="en-US" dirty="0"/>
              <a:t> </a:t>
            </a:r>
            <a:endParaRPr lang="zh-CN" altLang="en-US" dirty="0"/>
          </a:p>
          <a:p>
            <a:pPr eaLnBrk="1" hangingPunct="1"/>
            <a:r>
              <a:rPr lang="zh-CN" altLang="en-US" dirty="0"/>
              <a:t>分组交换网则是以</a:t>
            </a:r>
            <a:r>
              <a:rPr lang="zh-CN" altLang="en-US" dirty="0">
                <a:solidFill>
                  <a:schemeClr val="hlink"/>
                </a:solidFill>
              </a:rPr>
              <a:t>网络为中心</a:t>
            </a:r>
            <a:r>
              <a:rPr lang="zh-CN" altLang="en-US" dirty="0"/>
              <a:t>，主机都处在网络的外围。</a:t>
            </a:r>
            <a:endParaRPr lang="zh-CN" altLang="en-US" dirty="0"/>
          </a:p>
          <a:p>
            <a:pPr lvl="1" eaLnBrk="1" hangingPunct="1"/>
            <a:r>
              <a:rPr lang="zh-CN" altLang="en-US" dirty="0">
                <a:solidFill>
                  <a:srgbClr val="333399"/>
                </a:solidFill>
                <a:ea typeface="黑体" panose="02010609060101010101" pitchFamily="49" charset="-122"/>
              </a:rPr>
              <a:t>用户通过分组交换网可共享连接在网络上的许多硬件和各种丰富的软件资源。</a:t>
            </a:r>
            <a:r>
              <a:rPr lang="zh-CN" altLang="en-US" dirty="0"/>
              <a:t>  </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2"/>
          <p:cNvSpPr>
            <a:spLocks noGrp="1"/>
          </p:cNvSpPr>
          <p:nvPr>
            <p:ph type="title"/>
          </p:nvPr>
        </p:nvSpPr>
        <p:spPr>
          <a:ln/>
        </p:spPr>
        <p:txBody>
          <a:bodyPr vert="horz" wrap="square" lIns="91440" tIns="45720" rIns="91440" bIns="45720" anchor="b" anchorCtr="0"/>
          <a:p>
            <a:pPr eaLnBrk="1" hangingPunct="1"/>
            <a:r>
              <a:rPr lang="zh-CN" altLang="en-US" dirty="0"/>
              <a:t>从主机为中心到以网络为中心</a:t>
            </a:r>
            <a:endParaRPr lang="zh-CN" altLang="en-US" dirty="0"/>
          </a:p>
        </p:txBody>
      </p:sp>
      <p:grpSp>
        <p:nvGrpSpPr>
          <p:cNvPr id="68610" name="Group 96"/>
          <p:cNvGrpSpPr/>
          <p:nvPr/>
        </p:nvGrpSpPr>
        <p:grpSpPr>
          <a:xfrm>
            <a:off x="323850" y="2997200"/>
            <a:ext cx="3771900" cy="2762250"/>
            <a:chOff x="204" y="1888"/>
            <a:chExt cx="2376" cy="1740"/>
          </a:xfrm>
        </p:grpSpPr>
        <p:sp>
          <p:nvSpPr>
            <p:cNvPr id="68611" name="Freeform 5"/>
            <p:cNvSpPr/>
            <p:nvPr/>
          </p:nvSpPr>
          <p:spPr>
            <a:xfrm rot="-2333506">
              <a:off x="1490" y="2271"/>
              <a:ext cx="737" cy="61"/>
            </a:xfrm>
            <a:custGeom>
              <a:avLst/>
              <a:gdLst/>
              <a:ahLst/>
              <a:cxnLst>
                <a:cxn ang="0">
                  <a:pos x="0" y="0"/>
                </a:cxn>
                <a:cxn ang="0">
                  <a:pos x="378" y="0"/>
                </a:cxn>
                <a:cxn ang="0">
                  <a:pos x="337" y="60"/>
                </a:cxn>
                <a:cxn ang="0">
                  <a:pos x="736" y="60"/>
                </a:cxn>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68612" name="Freeform 6"/>
            <p:cNvSpPr/>
            <p:nvPr/>
          </p:nvSpPr>
          <p:spPr>
            <a:xfrm rot="2229264">
              <a:off x="717" y="2322"/>
              <a:ext cx="737" cy="61"/>
            </a:xfrm>
            <a:custGeom>
              <a:avLst/>
              <a:gdLst/>
              <a:ahLst/>
              <a:cxnLst>
                <a:cxn ang="0">
                  <a:pos x="0" y="0"/>
                </a:cxn>
                <a:cxn ang="0">
                  <a:pos x="378" y="0"/>
                </a:cxn>
                <a:cxn ang="0">
                  <a:pos x="337" y="60"/>
                </a:cxn>
                <a:cxn ang="0">
                  <a:pos x="736" y="60"/>
                </a:cxn>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68613" name="Freeform 7"/>
            <p:cNvSpPr/>
            <p:nvPr/>
          </p:nvSpPr>
          <p:spPr>
            <a:xfrm rot="2387191">
              <a:off x="1380" y="3248"/>
              <a:ext cx="737" cy="61"/>
            </a:xfrm>
            <a:custGeom>
              <a:avLst/>
              <a:gdLst/>
              <a:ahLst/>
              <a:cxnLst>
                <a:cxn ang="0">
                  <a:pos x="0" y="0"/>
                </a:cxn>
                <a:cxn ang="0">
                  <a:pos x="378" y="0"/>
                </a:cxn>
                <a:cxn ang="0">
                  <a:pos x="337" y="60"/>
                </a:cxn>
                <a:cxn ang="0">
                  <a:pos x="736" y="60"/>
                </a:cxn>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68614" name="Freeform 8"/>
            <p:cNvSpPr/>
            <p:nvPr/>
          </p:nvSpPr>
          <p:spPr>
            <a:xfrm rot="-2521975">
              <a:off x="717" y="3248"/>
              <a:ext cx="737" cy="61"/>
            </a:xfrm>
            <a:custGeom>
              <a:avLst/>
              <a:gdLst/>
              <a:ahLst/>
              <a:cxnLst>
                <a:cxn ang="0">
                  <a:pos x="0" y="0"/>
                </a:cxn>
                <a:cxn ang="0">
                  <a:pos x="378" y="0"/>
                </a:cxn>
                <a:cxn ang="0">
                  <a:pos x="337" y="60"/>
                </a:cxn>
                <a:cxn ang="0">
                  <a:pos x="736" y="60"/>
                </a:cxn>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68615" name="Freeform 9"/>
            <p:cNvSpPr/>
            <p:nvPr/>
          </p:nvSpPr>
          <p:spPr>
            <a:xfrm>
              <a:off x="515" y="2943"/>
              <a:ext cx="737" cy="61"/>
            </a:xfrm>
            <a:custGeom>
              <a:avLst/>
              <a:gdLst/>
              <a:ahLst/>
              <a:cxnLst>
                <a:cxn ang="0">
                  <a:pos x="0" y="0"/>
                </a:cxn>
                <a:cxn ang="0">
                  <a:pos x="378" y="0"/>
                </a:cxn>
                <a:cxn ang="0">
                  <a:pos x="337" y="60"/>
                </a:cxn>
                <a:cxn ang="0">
                  <a:pos x="736" y="60"/>
                </a:cxn>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sp>
          <p:nvSpPr>
            <p:cNvPr id="68616" name="Freeform 10"/>
            <p:cNvSpPr/>
            <p:nvPr/>
          </p:nvSpPr>
          <p:spPr>
            <a:xfrm>
              <a:off x="1674" y="2749"/>
              <a:ext cx="737" cy="61"/>
            </a:xfrm>
            <a:custGeom>
              <a:avLst/>
              <a:gdLst/>
              <a:ahLst/>
              <a:cxnLst>
                <a:cxn ang="0">
                  <a:pos x="0" y="0"/>
                </a:cxn>
                <a:cxn ang="0">
                  <a:pos x="378" y="0"/>
                </a:cxn>
                <a:cxn ang="0">
                  <a:pos x="337" y="60"/>
                </a:cxn>
                <a:cxn ang="0">
                  <a:pos x="736" y="60"/>
                </a:cxn>
              </a:cxnLst>
              <a:pathLst>
                <a:path w="1450" h="45">
                  <a:moveTo>
                    <a:pt x="0" y="0"/>
                  </a:moveTo>
                  <a:lnTo>
                    <a:pt x="743" y="0"/>
                  </a:lnTo>
                  <a:lnTo>
                    <a:pt x="663" y="44"/>
                  </a:lnTo>
                  <a:lnTo>
                    <a:pt x="1449" y="44"/>
                  </a:lnTo>
                </a:path>
              </a:pathLst>
            </a:custGeom>
            <a:noFill/>
            <a:ln w="28575" cap="rnd" cmpd="sng">
              <a:solidFill>
                <a:srgbClr val="333399"/>
              </a:solidFill>
              <a:prstDash val="solid"/>
              <a:round/>
              <a:headEnd type="none" w="sm" len="sm"/>
              <a:tailEnd type="none" w="sm" len="sm"/>
            </a:ln>
          </p:spPr>
          <p:txBody>
            <a:bodyPr/>
            <a:p>
              <a:endParaRPr lang="zh-CN" altLang="en-US"/>
            </a:p>
          </p:txBody>
        </p:sp>
        <p:pic>
          <p:nvPicPr>
            <p:cNvPr id="68617" name="Picture 21"/>
            <p:cNvPicPr/>
            <p:nvPr/>
          </p:nvPicPr>
          <p:blipFill>
            <a:blip r:embed="rId1"/>
            <a:stretch>
              <a:fillRect/>
            </a:stretch>
          </p:blipFill>
          <p:spPr>
            <a:xfrm>
              <a:off x="1157" y="2440"/>
              <a:ext cx="654" cy="676"/>
            </a:xfrm>
            <a:prstGeom prst="rect">
              <a:avLst/>
            </a:prstGeom>
            <a:noFill/>
            <a:ln w="12699">
              <a:noFill/>
            </a:ln>
          </p:spPr>
        </p:pic>
        <p:pic>
          <p:nvPicPr>
            <p:cNvPr id="68618" name="Picture 22"/>
            <p:cNvPicPr/>
            <p:nvPr/>
          </p:nvPicPr>
          <p:blipFill>
            <a:blip r:embed="rId2"/>
            <a:stretch>
              <a:fillRect/>
            </a:stretch>
          </p:blipFill>
          <p:spPr>
            <a:xfrm>
              <a:off x="662" y="1904"/>
              <a:ext cx="262" cy="278"/>
            </a:xfrm>
            <a:prstGeom prst="rect">
              <a:avLst/>
            </a:prstGeom>
            <a:noFill/>
            <a:ln w="12699">
              <a:noFill/>
            </a:ln>
          </p:spPr>
        </p:pic>
        <p:pic>
          <p:nvPicPr>
            <p:cNvPr id="68619" name="Picture 23"/>
            <p:cNvPicPr/>
            <p:nvPr/>
          </p:nvPicPr>
          <p:blipFill>
            <a:blip r:embed="rId2"/>
            <a:stretch>
              <a:fillRect/>
            </a:stretch>
          </p:blipFill>
          <p:spPr>
            <a:xfrm>
              <a:off x="340" y="2739"/>
              <a:ext cx="262" cy="277"/>
            </a:xfrm>
            <a:prstGeom prst="rect">
              <a:avLst/>
            </a:prstGeom>
            <a:noFill/>
            <a:ln w="12699">
              <a:noFill/>
            </a:ln>
          </p:spPr>
        </p:pic>
        <p:pic>
          <p:nvPicPr>
            <p:cNvPr id="68620" name="Picture 24"/>
            <p:cNvPicPr/>
            <p:nvPr/>
          </p:nvPicPr>
          <p:blipFill>
            <a:blip r:embed="rId2"/>
            <a:stretch>
              <a:fillRect/>
            </a:stretch>
          </p:blipFill>
          <p:spPr>
            <a:xfrm>
              <a:off x="607" y="3309"/>
              <a:ext cx="262" cy="277"/>
            </a:xfrm>
            <a:prstGeom prst="rect">
              <a:avLst/>
            </a:prstGeom>
            <a:noFill/>
            <a:ln w="12699">
              <a:noFill/>
            </a:ln>
          </p:spPr>
        </p:pic>
        <p:pic>
          <p:nvPicPr>
            <p:cNvPr id="68621" name="Picture 25"/>
            <p:cNvPicPr/>
            <p:nvPr/>
          </p:nvPicPr>
          <p:blipFill>
            <a:blip r:embed="rId2"/>
            <a:stretch>
              <a:fillRect/>
            </a:stretch>
          </p:blipFill>
          <p:spPr>
            <a:xfrm>
              <a:off x="1877" y="3351"/>
              <a:ext cx="262" cy="277"/>
            </a:xfrm>
            <a:prstGeom prst="rect">
              <a:avLst/>
            </a:prstGeom>
            <a:noFill/>
            <a:ln w="12699">
              <a:noFill/>
            </a:ln>
          </p:spPr>
        </p:pic>
        <p:pic>
          <p:nvPicPr>
            <p:cNvPr id="68622" name="Picture 26"/>
            <p:cNvPicPr/>
            <p:nvPr/>
          </p:nvPicPr>
          <p:blipFill>
            <a:blip r:embed="rId2"/>
            <a:stretch>
              <a:fillRect/>
            </a:stretch>
          </p:blipFill>
          <p:spPr>
            <a:xfrm>
              <a:off x="2318" y="2576"/>
              <a:ext cx="262" cy="278"/>
            </a:xfrm>
            <a:prstGeom prst="rect">
              <a:avLst/>
            </a:prstGeom>
            <a:noFill/>
            <a:ln w="12699">
              <a:noFill/>
            </a:ln>
          </p:spPr>
        </p:pic>
        <p:pic>
          <p:nvPicPr>
            <p:cNvPr id="68623" name="Picture 27"/>
            <p:cNvPicPr/>
            <p:nvPr/>
          </p:nvPicPr>
          <p:blipFill>
            <a:blip r:embed="rId2"/>
            <a:stretch>
              <a:fillRect/>
            </a:stretch>
          </p:blipFill>
          <p:spPr>
            <a:xfrm>
              <a:off x="1932" y="1904"/>
              <a:ext cx="262" cy="278"/>
            </a:xfrm>
            <a:prstGeom prst="rect">
              <a:avLst/>
            </a:prstGeom>
            <a:noFill/>
            <a:ln w="12699">
              <a:noFill/>
            </a:ln>
          </p:spPr>
        </p:pic>
        <p:sp>
          <p:nvSpPr>
            <p:cNvPr id="68624" name="Text Box 28"/>
            <p:cNvSpPr txBox="1"/>
            <p:nvPr/>
          </p:nvSpPr>
          <p:spPr>
            <a:xfrm>
              <a:off x="1156" y="2160"/>
              <a:ext cx="500" cy="254"/>
            </a:xfrm>
            <a:prstGeom prst="rect">
              <a:avLst/>
            </a:prstGeom>
            <a:noFill/>
            <a:ln w="9525">
              <a:noFill/>
            </a:ln>
          </p:spPr>
          <p:txBody>
            <a:bodyPr wrap="none" anchor="t" anchorCtr="0">
              <a:spAutoFit/>
            </a:bodyPr>
            <a:p>
              <a:pPr>
                <a:lnSpc>
                  <a:spcPct val="85000"/>
                </a:lnSpc>
              </a:pPr>
              <a:r>
                <a:rPr lang="zh-CN" altLang="en-US" sz="2400" dirty="0">
                  <a:solidFill>
                    <a:srgbClr val="333399"/>
                  </a:solidFill>
                  <a:latin typeface="Times New Roman" panose="02020603050405020304" pitchFamily="18" charset="0"/>
                  <a:ea typeface="黑体" panose="02010609060101010101" pitchFamily="49" charset="-122"/>
                </a:rPr>
                <a:t>主机</a:t>
              </a:r>
              <a:endParaRPr lang="zh-CN" altLang="en-US" sz="2400" dirty="0">
                <a:solidFill>
                  <a:srgbClr val="333399"/>
                </a:solidFill>
                <a:latin typeface="Times New Roman" panose="02020603050405020304" pitchFamily="18" charset="0"/>
                <a:ea typeface="黑体" panose="02010609060101010101" pitchFamily="49" charset="-122"/>
              </a:endParaRPr>
            </a:p>
          </p:txBody>
        </p:sp>
        <p:sp>
          <p:nvSpPr>
            <p:cNvPr id="68625" name="Text Box 35"/>
            <p:cNvSpPr txBox="1"/>
            <p:nvPr/>
          </p:nvSpPr>
          <p:spPr>
            <a:xfrm>
              <a:off x="204" y="1888"/>
              <a:ext cx="500" cy="288"/>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终端</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sp>
        <p:nvSpPr>
          <p:cNvPr id="68626" name="Text Box 39"/>
          <p:cNvSpPr txBox="1"/>
          <p:nvPr/>
        </p:nvSpPr>
        <p:spPr>
          <a:xfrm>
            <a:off x="1335088" y="2205038"/>
            <a:ext cx="20129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以主机为中心</a:t>
            </a:r>
            <a:endParaRPr lang="zh-CN" altLang="en-US" sz="2400" dirty="0">
              <a:solidFill>
                <a:srgbClr val="333399"/>
              </a:solidFill>
              <a:latin typeface="Times New Roman" panose="02020603050405020304" pitchFamily="18" charset="0"/>
              <a:ea typeface="黑体" panose="02010609060101010101" pitchFamily="49" charset="-122"/>
            </a:endParaRPr>
          </a:p>
        </p:txBody>
      </p:sp>
      <p:sp>
        <p:nvSpPr>
          <p:cNvPr id="68627" name="Text Box 40"/>
          <p:cNvSpPr txBox="1"/>
          <p:nvPr/>
        </p:nvSpPr>
        <p:spPr>
          <a:xfrm>
            <a:off x="5295900" y="2205038"/>
            <a:ext cx="29273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以分组交换网为中心</a:t>
            </a:r>
            <a:endParaRPr lang="zh-CN" altLang="en-US" sz="2400" dirty="0">
              <a:solidFill>
                <a:srgbClr val="333399"/>
              </a:solidFill>
              <a:latin typeface="Times New Roman" panose="02020603050405020304" pitchFamily="18" charset="0"/>
              <a:ea typeface="黑体" panose="02010609060101010101" pitchFamily="49" charset="-122"/>
            </a:endParaRPr>
          </a:p>
        </p:txBody>
      </p:sp>
      <p:sp>
        <p:nvSpPr>
          <p:cNvPr id="68628" name="AutoShape 41"/>
          <p:cNvSpPr/>
          <p:nvPr/>
        </p:nvSpPr>
        <p:spPr>
          <a:xfrm>
            <a:off x="3779838" y="2349500"/>
            <a:ext cx="1296987" cy="215900"/>
          </a:xfrm>
          <a:prstGeom prst="rightArrow">
            <a:avLst>
              <a:gd name="adj1" fmla="val 50000"/>
              <a:gd name="adj2" fmla="val 150044"/>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nvGrpSpPr>
          <p:cNvPr id="68629" name="Group 97"/>
          <p:cNvGrpSpPr/>
          <p:nvPr/>
        </p:nvGrpSpPr>
        <p:grpSpPr>
          <a:xfrm>
            <a:off x="4843463" y="2997200"/>
            <a:ext cx="3832225" cy="3024188"/>
            <a:chOff x="3051" y="1888"/>
            <a:chExt cx="2414" cy="1905"/>
          </a:xfrm>
        </p:grpSpPr>
        <p:sp>
          <p:nvSpPr>
            <p:cNvPr id="68630" name="Line 4"/>
            <p:cNvSpPr/>
            <p:nvPr/>
          </p:nvSpPr>
          <p:spPr>
            <a:xfrm flipH="1" flipV="1">
              <a:off x="3216" y="2637"/>
              <a:ext cx="497" cy="122"/>
            </a:xfrm>
            <a:prstGeom prst="line">
              <a:avLst/>
            </a:prstGeom>
            <a:ln w="28575" cap="flat" cmpd="sng">
              <a:solidFill>
                <a:srgbClr val="333399"/>
              </a:solidFill>
              <a:prstDash val="solid"/>
              <a:round/>
              <a:headEnd type="none" w="med" len="med"/>
              <a:tailEnd type="none" w="med" len="med"/>
            </a:ln>
          </p:spPr>
        </p:sp>
        <p:sp>
          <p:nvSpPr>
            <p:cNvPr id="68631" name="Line 11"/>
            <p:cNvSpPr/>
            <p:nvPr/>
          </p:nvSpPr>
          <p:spPr>
            <a:xfrm flipH="1">
              <a:off x="4817" y="2759"/>
              <a:ext cx="497" cy="0"/>
            </a:xfrm>
            <a:prstGeom prst="line">
              <a:avLst/>
            </a:prstGeom>
            <a:ln w="28575" cap="flat" cmpd="sng">
              <a:solidFill>
                <a:srgbClr val="333399"/>
              </a:solidFill>
              <a:prstDash val="solid"/>
              <a:round/>
              <a:headEnd type="none" w="med" len="med"/>
              <a:tailEnd type="none" w="med" len="med"/>
            </a:ln>
          </p:spPr>
        </p:sp>
        <p:sp>
          <p:nvSpPr>
            <p:cNvPr id="68632" name="Line 12"/>
            <p:cNvSpPr/>
            <p:nvPr/>
          </p:nvSpPr>
          <p:spPr>
            <a:xfrm flipH="1">
              <a:off x="4637" y="2009"/>
              <a:ext cx="179" cy="526"/>
            </a:xfrm>
            <a:prstGeom prst="line">
              <a:avLst/>
            </a:prstGeom>
            <a:ln w="28575" cap="flat" cmpd="sng">
              <a:solidFill>
                <a:srgbClr val="333399"/>
              </a:solidFill>
              <a:prstDash val="solid"/>
              <a:round/>
              <a:headEnd type="none" w="med" len="med"/>
              <a:tailEnd type="none" w="med" len="med"/>
            </a:ln>
          </p:spPr>
        </p:sp>
        <p:sp>
          <p:nvSpPr>
            <p:cNvPr id="68633" name="Line 13"/>
            <p:cNvSpPr/>
            <p:nvPr/>
          </p:nvSpPr>
          <p:spPr>
            <a:xfrm flipH="1" flipV="1">
              <a:off x="4597" y="3126"/>
              <a:ext cx="276" cy="366"/>
            </a:xfrm>
            <a:prstGeom prst="line">
              <a:avLst/>
            </a:prstGeom>
            <a:ln w="28575" cap="flat" cmpd="sng">
              <a:solidFill>
                <a:srgbClr val="333399"/>
              </a:solidFill>
              <a:prstDash val="solid"/>
              <a:round/>
              <a:headEnd type="none" w="med" len="med"/>
              <a:tailEnd type="none" w="med" len="med"/>
            </a:ln>
          </p:spPr>
        </p:sp>
        <p:sp>
          <p:nvSpPr>
            <p:cNvPr id="68634" name="Line 14"/>
            <p:cNvSpPr/>
            <p:nvPr/>
          </p:nvSpPr>
          <p:spPr>
            <a:xfrm>
              <a:off x="3872" y="2057"/>
              <a:ext cx="181" cy="478"/>
            </a:xfrm>
            <a:prstGeom prst="line">
              <a:avLst/>
            </a:prstGeom>
            <a:ln w="28575" cap="flat" cmpd="sng">
              <a:solidFill>
                <a:srgbClr val="333399"/>
              </a:solidFill>
              <a:prstDash val="solid"/>
              <a:round/>
              <a:headEnd type="none" w="med" len="med"/>
              <a:tailEnd type="none" w="med" len="med"/>
            </a:ln>
          </p:spPr>
        </p:sp>
        <p:sp>
          <p:nvSpPr>
            <p:cNvPr id="68635" name="Line 15"/>
            <p:cNvSpPr/>
            <p:nvPr/>
          </p:nvSpPr>
          <p:spPr>
            <a:xfrm flipV="1">
              <a:off x="4155" y="3187"/>
              <a:ext cx="55" cy="366"/>
            </a:xfrm>
            <a:prstGeom prst="line">
              <a:avLst/>
            </a:prstGeom>
            <a:ln w="28575" cap="flat" cmpd="sng">
              <a:solidFill>
                <a:srgbClr val="333399"/>
              </a:solidFill>
              <a:prstDash val="solid"/>
              <a:round/>
              <a:headEnd type="none" w="med" len="med"/>
              <a:tailEnd type="none" w="med" len="med"/>
            </a:ln>
          </p:spPr>
        </p:sp>
        <p:sp>
          <p:nvSpPr>
            <p:cNvPr id="68636" name="Line 16"/>
            <p:cNvSpPr/>
            <p:nvPr/>
          </p:nvSpPr>
          <p:spPr>
            <a:xfrm flipV="1">
              <a:off x="3548" y="3126"/>
              <a:ext cx="386" cy="244"/>
            </a:xfrm>
            <a:prstGeom prst="line">
              <a:avLst/>
            </a:prstGeom>
            <a:ln w="28575" cap="flat" cmpd="sng">
              <a:solidFill>
                <a:srgbClr val="333399"/>
              </a:solidFill>
              <a:prstDash val="solid"/>
              <a:round/>
              <a:headEnd type="none" w="med" len="med"/>
              <a:tailEnd type="none" w="med" len="med"/>
            </a:ln>
          </p:spPr>
        </p:sp>
        <p:pic>
          <p:nvPicPr>
            <p:cNvPr id="68637" name="Picture 29"/>
            <p:cNvPicPr/>
            <p:nvPr/>
          </p:nvPicPr>
          <p:blipFill>
            <a:blip r:embed="rId3"/>
            <a:stretch>
              <a:fillRect/>
            </a:stretch>
          </p:blipFill>
          <p:spPr>
            <a:xfrm>
              <a:off x="4652" y="1904"/>
              <a:ext cx="316" cy="362"/>
            </a:xfrm>
            <a:prstGeom prst="rect">
              <a:avLst/>
            </a:prstGeom>
            <a:noFill/>
            <a:ln w="9525">
              <a:noFill/>
            </a:ln>
          </p:spPr>
        </p:pic>
        <p:pic>
          <p:nvPicPr>
            <p:cNvPr id="68638" name="Picture 30"/>
            <p:cNvPicPr/>
            <p:nvPr/>
          </p:nvPicPr>
          <p:blipFill>
            <a:blip r:embed="rId3"/>
            <a:stretch>
              <a:fillRect/>
            </a:stretch>
          </p:blipFill>
          <p:spPr>
            <a:xfrm>
              <a:off x="3713" y="1904"/>
              <a:ext cx="317" cy="362"/>
            </a:xfrm>
            <a:prstGeom prst="rect">
              <a:avLst/>
            </a:prstGeom>
            <a:noFill/>
            <a:ln w="9525">
              <a:noFill/>
            </a:ln>
          </p:spPr>
        </p:pic>
        <p:pic>
          <p:nvPicPr>
            <p:cNvPr id="68639" name="Picture 31"/>
            <p:cNvPicPr/>
            <p:nvPr/>
          </p:nvPicPr>
          <p:blipFill>
            <a:blip r:embed="rId3"/>
            <a:stretch>
              <a:fillRect/>
            </a:stretch>
          </p:blipFill>
          <p:spPr>
            <a:xfrm>
              <a:off x="5149" y="2515"/>
              <a:ext cx="316" cy="361"/>
            </a:xfrm>
            <a:prstGeom prst="rect">
              <a:avLst/>
            </a:prstGeom>
            <a:noFill/>
            <a:ln w="9525">
              <a:noFill/>
            </a:ln>
          </p:spPr>
        </p:pic>
        <p:pic>
          <p:nvPicPr>
            <p:cNvPr id="68640" name="Picture 32"/>
            <p:cNvPicPr/>
            <p:nvPr/>
          </p:nvPicPr>
          <p:blipFill>
            <a:blip r:embed="rId3"/>
            <a:stretch>
              <a:fillRect/>
            </a:stretch>
          </p:blipFill>
          <p:spPr>
            <a:xfrm>
              <a:off x="4817" y="3248"/>
              <a:ext cx="317" cy="361"/>
            </a:xfrm>
            <a:prstGeom prst="rect">
              <a:avLst/>
            </a:prstGeom>
            <a:noFill/>
            <a:ln w="9525">
              <a:noFill/>
            </a:ln>
          </p:spPr>
        </p:pic>
        <p:pic>
          <p:nvPicPr>
            <p:cNvPr id="68641" name="Picture 33"/>
            <p:cNvPicPr/>
            <p:nvPr/>
          </p:nvPicPr>
          <p:blipFill>
            <a:blip r:embed="rId3"/>
            <a:stretch>
              <a:fillRect/>
            </a:stretch>
          </p:blipFill>
          <p:spPr>
            <a:xfrm>
              <a:off x="3989" y="3431"/>
              <a:ext cx="317" cy="362"/>
            </a:xfrm>
            <a:prstGeom prst="rect">
              <a:avLst/>
            </a:prstGeom>
            <a:noFill/>
            <a:ln w="9525">
              <a:noFill/>
            </a:ln>
          </p:spPr>
        </p:pic>
        <p:sp>
          <p:nvSpPr>
            <p:cNvPr id="68642" name="Text Box 36"/>
            <p:cNvSpPr txBox="1"/>
            <p:nvPr/>
          </p:nvSpPr>
          <p:spPr>
            <a:xfrm>
              <a:off x="3243" y="1888"/>
              <a:ext cx="500" cy="288"/>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主机</a:t>
              </a:r>
              <a:endParaRPr lang="zh-CN" altLang="en-US" sz="2400" dirty="0">
                <a:solidFill>
                  <a:srgbClr val="333399"/>
                </a:solidFill>
                <a:latin typeface="Times New Roman" panose="02020603050405020304" pitchFamily="18" charset="0"/>
                <a:ea typeface="黑体" panose="02010609060101010101" pitchFamily="49" charset="-122"/>
              </a:endParaRPr>
            </a:p>
          </p:txBody>
        </p:sp>
        <p:pic>
          <p:nvPicPr>
            <p:cNvPr id="68643" name="Picture 37"/>
            <p:cNvPicPr/>
            <p:nvPr/>
          </p:nvPicPr>
          <p:blipFill>
            <a:blip r:embed="rId3"/>
            <a:stretch>
              <a:fillRect/>
            </a:stretch>
          </p:blipFill>
          <p:spPr>
            <a:xfrm>
              <a:off x="3051" y="2393"/>
              <a:ext cx="316" cy="361"/>
            </a:xfrm>
            <a:prstGeom prst="rect">
              <a:avLst/>
            </a:prstGeom>
            <a:noFill/>
            <a:ln w="9525">
              <a:noFill/>
            </a:ln>
          </p:spPr>
        </p:pic>
        <p:grpSp>
          <p:nvGrpSpPr>
            <p:cNvPr id="68644" name="Group 95"/>
            <p:cNvGrpSpPr/>
            <p:nvPr/>
          </p:nvGrpSpPr>
          <p:grpSpPr>
            <a:xfrm>
              <a:off x="3515" y="2394"/>
              <a:ext cx="1497" cy="855"/>
              <a:chOff x="3515" y="2394"/>
              <a:chExt cx="1497" cy="855"/>
            </a:xfrm>
          </p:grpSpPr>
          <p:graphicFrame>
            <p:nvGraphicFramePr>
              <p:cNvPr id="68645" name="Object 93"/>
              <p:cNvGraphicFramePr/>
              <p:nvPr/>
            </p:nvGraphicFramePr>
            <p:xfrm>
              <a:off x="3515" y="2394"/>
              <a:ext cx="1497" cy="855"/>
            </p:xfrm>
            <a:graphic>
              <a:graphicData uri="http://schemas.openxmlformats.org/presentationml/2006/ole">
                <mc:AlternateContent xmlns:mc="http://schemas.openxmlformats.org/markup-compatibility/2006">
                  <mc:Choice xmlns:v="urn:schemas-microsoft-com:vml" Requires="v">
                    <p:oleObj spid="_x0000_s3078" name="" r:id="rId4" imgW="1687195" imgH="964565" progId="Visio.Drawing.6">
                      <p:embed/>
                    </p:oleObj>
                  </mc:Choice>
                  <mc:Fallback>
                    <p:oleObj name="" r:id="rId4" imgW="1687195" imgH="964565" progId="Visio.Drawing.6">
                      <p:embed/>
                      <p:pic>
                        <p:nvPicPr>
                          <p:cNvPr id="0" name="图片 3077"/>
                          <p:cNvPicPr/>
                          <p:nvPr/>
                        </p:nvPicPr>
                        <p:blipFill>
                          <a:blip r:embed="rId5"/>
                          <a:stretch>
                            <a:fillRect/>
                          </a:stretch>
                        </p:blipFill>
                        <p:spPr>
                          <a:xfrm>
                            <a:off x="3515" y="2394"/>
                            <a:ext cx="1497" cy="855"/>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68646" name="Text Box 20"/>
              <p:cNvSpPr txBox="1"/>
              <p:nvPr/>
            </p:nvSpPr>
            <p:spPr>
              <a:xfrm>
                <a:off x="3742" y="2643"/>
                <a:ext cx="1076" cy="288"/>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分组交换网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pic>
          <p:nvPicPr>
            <p:cNvPr id="68647" name="Picture 34"/>
            <p:cNvPicPr/>
            <p:nvPr/>
          </p:nvPicPr>
          <p:blipFill>
            <a:blip r:embed="rId3"/>
            <a:stretch>
              <a:fillRect/>
            </a:stretch>
          </p:blipFill>
          <p:spPr>
            <a:xfrm>
              <a:off x="3334" y="3158"/>
              <a:ext cx="316" cy="361"/>
            </a:xfrm>
            <a:prstGeom prst="rect">
              <a:avLst/>
            </a:prstGeom>
            <a:noFill/>
            <a:ln w="9525">
              <a:noFill/>
            </a:ln>
          </p:spPr>
        </p:pic>
      </p:grpSp>
      <p:pic>
        <p:nvPicPr>
          <p:cNvPr id="68648" name="图片 4"/>
          <p:cNvPicPr>
            <a:picLocks noChangeAspect="1"/>
          </p:cNvPicPr>
          <p:nvPr/>
        </p:nvPicPr>
        <p:blipFill>
          <a:blip r:embed="rId6"/>
          <a:stretch>
            <a:fillRect/>
          </a:stretch>
        </p:blipFill>
        <p:spPr>
          <a:xfrm>
            <a:off x="3708400" y="5853113"/>
            <a:ext cx="1439863" cy="1004887"/>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xfrm>
            <a:off x="1350963" y="214313"/>
            <a:ext cx="7793037" cy="1462087"/>
          </a:xfrm>
          <a:ln/>
        </p:spPr>
        <p:txBody>
          <a:bodyPr vert="horz" wrap="square" lIns="91440" tIns="45720" rIns="91440" bIns="45720" anchor="b" anchorCtr="0"/>
          <a:p>
            <a:pPr algn="ctr" eaLnBrk="1" hangingPunct="1"/>
            <a:r>
              <a:rPr lang="zh-CN" altLang="en-US" dirty="0"/>
              <a:t>因特网发展的第一阶段</a:t>
            </a:r>
            <a:r>
              <a:rPr lang="en-US" altLang="zh-CN" dirty="0"/>
              <a:t>-</a:t>
            </a:r>
            <a:r>
              <a:rPr lang="zh-CN" altLang="en-US" dirty="0">
                <a:solidFill>
                  <a:schemeClr val="hlink"/>
                </a:solidFill>
              </a:rPr>
              <a:t>萌芽</a:t>
            </a:r>
            <a:endParaRPr lang="zh-CN" altLang="en-US" dirty="0">
              <a:solidFill>
                <a:schemeClr val="hlink"/>
              </a:solidFill>
            </a:endParaRPr>
          </a:p>
        </p:txBody>
      </p:sp>
      <p:sp>
        <p:nvSpPr>
          <p:cNvPr id="69634" name="Rectangle 3"/>
          <p:cNvSpPr>
            <a:spLocks noGrp="1"/>
          </p:cNvSpPr>
          <p:nvPr>
            <p:ph type="body"/>
          </p:nvPr>
        </p:nvSpPr>
        <p:spPr>
          <a:xfrm>
            <a:off x="1371600" y="1916113"/>
            <a:ext cx="7772400" cy="4546600"/>
          </a:xfrm>
          <a:ln/>
        </p:spPr>
        <p:txBody>
          <a:bodyPr vert="horz" wrap="square" lIns="91440" tIns="45720" rIns="91440" bIns="45720" anchor="t" anchorCtr="0"/>
          <a:p>
            <a:pPr eaLnBrk="1" hangingPunct="1">
              <a:lnSpc>
                <a:spcPct val="90000"/>
              </a:lnSpc>
              <a:spcBef>
                <a:spcPct val="15000"/>
              </a:spcBef>
            </a:pPr>
            <a:r>
              <a:rPr lang="zh-CN" altLang="en-US" sz="2400" dirty="0">
                <a:solidFill>
                  <a:schemeClr val="tx2"/>
                </a:solidFill>
              </a:rPr>
              <a:t>第一个分组交换网</a:t>
            </a:r>
            <a:r>
              <a:rPr lang="zh-CN" altLang="en-US" sz="1600" dirty="0">
                <a:solidFill>
                  <a:schemeClr val="tx2"/>
                </a:solidFill>
              </a:rPr>
              <a:t> </a:t>
            </a:r>
            <a:r>
              <a:rPr lang="en-US" altLang="zh-CN" sz="2400" dirty="0">
                <a:solidFill>
                  <a:schemeClr val="hlink"/>
                </a:solidFill>
              </a:rPr>
              <a:t>ARPANET</a:t>
            </a:r>
            <a:r>
              <a:rPr lang="en-US" altLang="zh-CN" sz="1600" dirty="0">
                <a:solidFill>
                  <a:schemeClr val="tx2"/>
                </a:solidFill>
              </a:rPr>
              <a:t> </a:t>
            </a:r>
            <a:r>
              <a:rPr lang="zh-CN" altLang="en-US" sz="2400" dirty="0">
                <a:solidFill>
                  <a:schemeClr val="tx2"/>
                </a:solidFill>
              </a:rPr>
              <a:t>最初只是一个单个的分组交换网。 </a:t>
            </a:r>
            <a:endParaRPr lang="zh-CN" altLang="en-US" sz="2400" dirty="0">
              <a:solidFill>
                <a:schemeClr val="tx2"/>
              </a:solidFill>
            </a:endParaRPr>
          </a:p>
          <a:p>
            <a:pPr eaLnBrk="1" hangingPunct="1">
              <a:lnSpc>
                <a:spcPct val="90000"/>
              </a:lnSpc>
              <a:spcBef>
                <a:spcPct val="15000"/>
              </a:spcBef>
            </a:pPr>
            <a:r>
              <a:rPr lang="en-US" altLang="zh-CN" sz="2400" dirty="0">
                <a:solidFill>
                  <a:schemeClr val="tx2"/>
                </a:solidFill>
              </a:rPr>
              <a:t>ARPA</a:t>
            </a:r>
            <a:r>
              <a:rPr lang="en-US" altLang="zh-CN" sz="1600" dirty="0">
                <a:solidFill>
                  <a:schemeClr val="tx2"/>
                </a:solidFill>
              </a:rPr>
              <a:t> </a:t>
            </a:r>
            <a:r>
              <a:rPr lang="zh-CN" altLang="en-US" sz="2400" dirty="0">
                <a:solidFill>
                  <a:schemeClr val="tx2"/>
                </a:solidFill>
              </a:rPr>
              <a:t>研究多种</a:t>
            </a:r>
            <a:r>
              <a:rPr lang="zh-CN" altLang="en-US" sz="2400" dirty="0">
                <a:solidFill>
                  <a:schemeClr val="hlink"/>
                </a:solidFill>
              </a:rPr>
              <a:t>网络互连</a:t>
            </a:r>
            <a:r>
              <a:rPr lang="zh-CN" altLang="en-US" sz="2400" dirty="0">
                <a:solidFill>
                  <a:schemeClr val="tx2"/>
                </a:solidFill>
              </a:rPr>
              <a:t>的技术。</a:t>
            </a:r>
            <a:endParaRPr lang="zh-CN" altLang="en-US" sz="2400" dirty="0">
              <a:solidFill>
                <a:schemeClr val="tx2"/>
              </a:solidFill>
            </a:endParaRPr>
          </a:p>
          <a:p>
            <a:pPr lvl="1" eaLnBrk="1" hangingPunct="1">
              <a:lnSpc>
                <a:spcPct val="90000"/>
              </a:lnSpc>
            </a:pPr>
            <a:r>
              <a:rPr lang="en-US" altLang="zh-CN" sz="2000" dirty="0">
                <a:solidFill>
                  <a:schemeClr val="tx2"/>
                </a:solidFill>
                <a:latin typeface="Arial" panose="020B0604020202020204" pitchFamily="34" charset="0"/>
                <a:ea typeface="黑体" panose="02010609060101010101" pitchFamily="49" charset="-122"/>
              </a:rPr>
              <a:t>IBM SNA (System Network Architecture)</a:t>
            </a:r>
            <a:endParaRPr lang="en-US" altLang="zh-CN" sz="2000" dirty="0">
              <a:solidFill>
                <a:schemeClr val="tx2"/>
              </a:solidFill>
              <a:latin typeface="Arial" panose="020B0604020202020204" pitchFamily="34" charset="0"/>
              <a:ea typeface="黑体" panose="02010609060101010101" pitchFamily="49" charset="-122"/>
            </a:endParaRPr>
          </a:p>
          <a:p>
            <a:pPr lvl="1" eaLnBrk="1" hangingPunct="1">
              <a:lnSpc>
                <a:spcPct val="90000"/>
              </a:lnSpc>
            </a:pPr>
            <a:r>
              <a:rPr lang="en-US" altLang="zh-CN" sz="2000" dirty="0">
                <a:solidFill>
                  <a:schemeClr val="tx2"/>
                </a:solidFill>
                <a:latin typeface="Arial" panose="020B0604020202020204" pitchFamily="34" charset="0"/>
                <a:ea typeface="黑体" panose="02010609060101010101" pitchFamily="49" charset="-122"/>
              </a:rPr>
              <a:t>DEC DNA (Digital Network Architecture)</a:t>
            </a:r>
            <a:endParaRPr lang="en-US" altLang="zh-CN" sz="2000" dirty="0">
              <a:solidFill>
                <a:schemeClr val="tx2"/>
              </a:solidFill>
              <a:latin typeface="Arial" panose="020B0604020202020204" pitchFamily="34" charset="0"/>
              <a:ea typeface="黑体" panose="02010609060101010101" pitchFamily="49" charset="-122"/>
            </a:endParaRPr>
          </a:p>
          <a:p>
            <a:pPr eaLnBrk="1" hangingPunct="1">
              <a:lnSpc>
                <a:spcPct val="90000"/>
              </a:lnSpc>
            </a:pPr>
            <a:r>
              <a:rPr lang="zh-CN" altLang="en-US" sz="2400" dirty="0">
                <a:solidFill>
                  <a:schemeClr val="tx2"/>
                </a:solidFill>
              </a:rPr>
              <a:t>随着越来越多的网络加入到 </a:t>
            </a:r>
            <a:r>
              <a:rPr lang="en-US" altLang="zh-CN" sz="2400" dirty="0">
                <a:solidFill>
                  <a:schemeClr val="tx2"/>
                </a:solidFill>
              </a:rPr>
              <a:t>ARPANET</a:t>
            </a:r>
            <a:r>
              <a:rPr lang="zh-CN" altLang="en-US" sz="2400" dirty="0">
                <a:solidFill>
                  <a:schemeClr val="tx2"/>
                </a:solidFill>
              </a:rPr>
              <a:t>，</a:t>
            </a:r>
            <a:r>
              <a:rPr lang="en-US" altLang="zh-CN" sz="2400" dirty="0">
                <a:solidFill>
                  <a:schemeClr val="tx2"/>
                </a:solidFill>
              </a:rPr>
              <a:t>1974</a:t>
            </a:r>
            <a:r>
              <a:rPr lang="zh-CN" altLang="en-US" sz="2400" dirty="0">
                <a:solidFill>
                  <a:schemeClr val="tx2"/>
                </a:solidFill>
              </a:rPr>
              <a:t>年推出了</a:t>
            </a:r>
            <a:r>
              <a:rPr lang="en-US" altLang="zh-CN" sz="2400" dirty="0">
                <a:solidFill>
                  <a:schemeClr val="tx2"/>
                </a:solidFill>
              </a:rPr>
              <a:t>TCP/IP </a:t>
            </a:r>
            <a:r>
              <a:rPr lang="zh-CN" altLang="en-US" sz="2400" dirty="0">
                <a:solidFill>
                  <a:schemeClr val="tx2"/>
                </a:solidFill>
              </a:rPr>
              <a:t>参考模型。</a:t>
            </a:r>
            <a:r>
              <a:rPr lang="en-US" altLang="zh-CN" sz="2400" dirty="0">
                <a:solidFill>
                  <a:schemeClr val="tx2"/>
                </a:solidFill>
              </a:rPr>
              <a:t>ARPANET  IMP </a:t>
            </a:r>
            <a:r>
              <a:rPr lang="zh-CN" altLang="en-US" sz="2400" dirty="0">
                <a:solidFill>
                  <a:schemeClr val="tx2"/>
                </a:solidFill>
              </a:rPr>
              <a:t>之间的通信协议由 </a:t>
            </a:r>
            <a:r>
              <a:rPr lang="en-US" altLang="zh-CN" sz="2400" dirty="0">
                <a:solidFill>
                  <a:schemeClr val="hlink"/>
                </a:solidFill>
              </a:rPr>
              <a:t>NCP</a:t>
            </a:r>
            <a:r>
              <a:rPr lang="en-US" altLang="zh-CN" sz="2400" dirty="0">
                <a:solidFill>
                  <a:schemeClr val="tx2"/>
                </a:solidFill>
              </a:rPr>
              <a:t> </a:t>
            </a:r>
            <a:r>
              <a:rPr lang="en-US" altLang="zh-CN" sz="2400" dirty="0">
                <a:solidFill>
                  <a:schemeClr val="tx2"/>
                </a:solidFill>
                <a:sym typeface="Wingdings" panose="05000000000000000000" pitchFamily="2" charset="2"/>
              </a:rPr>
              <a:t> </a:t>
            </a:r>
            <a:r>
              <a:rPr lang="en-US" altLang="zh-CN" sz="2400" dirty="0">
                <a:solidFill>
                  <a:schemeClr val="hlink"/>
                </a:solidFill>
              </a:rPr>
              <a:t>TCP/IP</a:t>
            </a:r>
            <a:r>
              <a:rPr lang="zh-CN" altLang="en-US" sz="2400" dirty="0">
                <a:solidFill>
                  <a:schemeClr val="tx2"/>
                </a:solidFill>
              </a:rPr>
              <a:t>（</a:t>
            </a:r>
            <a:r>
              <a:rPr lang="en-US" altLang="zh-CN" sz="2400" dirty="0">
                <a:solidFill>
                  <a:schemeClr val="tx2"/>
                </a:solidFill>
              </a:rPr>
              <a:t>1983/01/01 0:0:0</a:t>
            </a:r>
            <a:r>
              <a:rPr lang="zh-CN" altLang="en-US" sz="2400" dirty="0">
                <a:solidFill>
                  <a:schemeClr val="tx2"/>
                </a:solidFill>
              </a:rPr>
              <a:t>）。</a:t>
            </a:r>
            <a:endParaRPr lang="zh-CN" altLang="en-US" sz="2400" dirty="0">
              <a:solidFill>
                <a:schemeClr val="tx2"/>
              </a:solidFill>
            </a:endParaRPr>
          </a:p>
          <a:p>
            <a:pPr eaLnBrk="1" hangingPunct="1">
              <a:lnSpc>
                <a:spcPct val="90000"/>
              </a:lnSpc>
            </a:pPr>
            <a:r>
              <a:rPr lang="en-US" altLang="zh-CN" sz="2400" dirty="0">
                <a:solidFill>
                  <a:schemeClr val="hlink"/>
                </a:solidFill>
              </a:rPr>
              <a:t>LAN</a:t>
            </a:r>
            <a:r>
              <a:rPr lang="zh-CN" altLang="en-US" sz="2400" dirty="0">
                <a:solidFill>
                  <a:schemeClr val="tx2"/>
                </a:solidFill>
              </a:rPr>
              <a:t>的兴起</a:t>
            </a:r>
            <a:endParaRPr lang="zh-CN" altLang="en-US" sz="2400" dirty="0">
              <a:solidFill>
                <a:schemeClr val="tx2"/>
              </a:solidFill>
            </a:endParaRPr>
          </a:p>
          <a:p>
            <a:pPr lvl="1" eaLnBrk="1" hangingPunct="1">
              <a:lnSpc>
                <a:spcPct val="90000"/>
              </a:lnSpc>
            </a:pPr>
            <a:r>
              <a:rPr lang="en-US" altLang="zh-CN" sz="2000" dirty="0">
                <a:solidFill>
                  <a:schemeClr val="tx2"/>
                </a:solidFill>
                <a:latin typeface="Arial" panose="020B0604020202020204" pitchFamily="34" charset="0"/>
                <a:ea typeface="黑体" panose="02010609060101010101" pitchFamily="49" charset="-122"/>
              </a:rPr>
              <a:t>1976</a:t>
            </a:r>
            <a:r>
              <a:rPr lang="zh-CN" altLang="en-US" sz="2000" dirty="0">
                <a:solidFill>
                  <a:schemeClr val="tx2"/>
                </a:solidFill>
                <a:latin typeface="Arial" panose="020B0604020202020204" pitchFamily="34" charset="0"/>
                <a:ea typeface="黑体" panose="02010609060101010101" pitchFamily="49" charset="-122"/>
              </a:rPr>
              <a:t>年，</a:t>
            </a:r>
            <a:r>
              <a:rPr lang="en-US" altLang="zh-CN" sz="2000" dirty="0">
                <a:solidFill>
                  <a:schemeClr val="tx2"/>
                </a:solidFill>
                <a:latin typeface="Arial" panose="020B0604020202020204" pitchFamily="34" charset="0"/>
                <a:ea typeface="黑体" panose="02010609060101010101" pitchFamily="49" charset="-122"/>
              </a:rPr>
              <a:t>Metcalfe</a:t>
            </a:r>
            <a:r>
              <a:rPr lang="zh-CN" altLang="en-US" sz="2000" dirty="0">
                <a:solidFill>
                  <a:schemeClr val="tx2"/>
                </a:solidFill>
                <a:latin typeface="Arial" panose="020B0604020202020204" pitchFamily="34" charset="0"/>
                <a:ea typeface="黑体" panose="02010609060101010101" pitchFamily="49" charset="-122"/>
              </a:rPr>
              <a:t>提出了</a:t>
            </a:r>
            <a:r>
              <a:rPr lang="en-US" altLang="zh-CN" sz="2000" dirty="0">
                <a:solidFill>
                  <a:schemeClr val="tx2"/>
                </a:solidFill>
                <a:latin typeface="Arial" panose="020B0604020202020204" pitchFamily="34" charset="0"/>
                <a:ea typeface="黑体" panose="02010609060101010101" pitchFamily="49" charset="-122"/>
              </a:rPr>
              <a:t>Ethernet LAN</a:t>
            </a:r>
            <a:r>
              <a:rPr lang="zh-CN" altLang="en-US" sz="2000" dirty="0">
                <a:solidFill>
                  <a:schemeClr val="tx2"/>
                </a:solidFill>
                <a:latin typeface="Arial" panose="020B0604020202020204" pitchFamily="34" charset="0"/>
                <a:ea typeface="黑体" panose="02010609060101010101" pitchFamily="49" charset="-122"/>
              </a:rPr>
              <a:t>的概念</a:t>
            </a:r>
            <a:endParaRPr lang="zh-CN" altLang="en-US" sz="2000" dirty="0">
              <a:solidFill>
                <a:schemeClr val="tx2"/>
              </a:solidFill>
              <a:latin typeface="Arial" panose="020B0604020202020204" pitchFamily="34" charset="0"/>
              <a:ea typeface="黑体" panose="02010609060101010101" pitchFamily="49" charset="-122"/>
            </a:endParaRPr>
          </a:p>
          <a:p>
            <a:pPr lvl="1" eaLnBrk="1" hangingPunct="1">
              <a:lnSpc>
                <a:spcPct val="90000"/>
              </a:lnSpc>
            </a:pPr>
            <a:r>
              <a:rPr lang="en-US" altLang="zh-CN" sz="2000" dirty="0">
                <a:solidFill>
                  <a:schemeClr val="tx2"/>
                </a:solidFill>
                <a:latin typeface="Arial" panose="020B0604020202020204" pitchFamily="34" charset="0"/>
                <a:ea typeface="黑体" panose="02010609060101010101" pitchFamily="49" charset="-122"/>
              </a:rPr>
              <a:t>Xerox</a:t>
            </a:r>
            <a:r>
              <a:rPr lang="zh-CN" altLang="en-US" sz="2000" dirty="0">
                <a:solidFill>
                  <a:schemeClr val="tx2"/>
                </a:solidFill>
                <a:latin typeface="Arial" panose="020B0604020202020204" pitchFamily="34" charset="0"/>
                <a:ea typeface="黑体" panose="02010609060101010101" pitchFamily="49" charset="-122"/>
              </a:rPr>
              <a:t>公司的 </a:t>
            </a:r>
            <a:r>
              <a:rPr lang="en-US" altLang="zh-CN" sz="2000" dirty="0">
                <a:solidFill>
                  <a:schemeClr val="tx2"/>
                </a:solidFill>
                <a:latin typeface="Arial" panose="020B0604020202020204" pitchFamily="34" charset="0"/>
                <a:ea typeface="黑体" panose="02010609060101010101" pitchFamily="49" charset="-122"/>
              </a:rPr>
              <a:t>XNS(Palo Alta Bus Ethernet)</a:t>
            </a:r>
            <a:endParaRPr lang="en-US" altLang="zh-CN" sz="2000" dirty="0">
              <a:solidFill>
                <a:schemeClr val="tx2"/>
              </a:solidFill>
              <a:latin typeface="Arial" panose="020B0604020202020204" pitchFamily="34" charset="0"/>
              <a:ea typeface="黑体" panose="02010609060101010101" pitchFamily="49" charset="-122"/>
            </a:endParaRPr>
          </a:p>
          <a:p>
            <a:pPr lvl="1" eaLnBrk="1" hangingPunct="1">
              <a:lnSpc>
                <a:spcPct val="90000"/>
              </a:lnSpc>
            </a:pPr>
            <a:r>
              <a:rPr lang="zh-CN" altLang="en-US" sz="2000" dirty="0">
                <a:solidFill>
                  <a:schemeClr val="tx2"/>
                </a:solidFill>
                <a:latin typeface="Arial" panose="020B0604020202020204" pitchFamily="34" charset="0"/>
                <a:ea typeface="黑体" panose="02010609060101010101" pitchFamily="49" charset="-122"/>
              </a:rPr>
              <a:t>英国剑桥大学的 </a:t>
            </a:r>
            <a:r>
              <a:rPr lang="en-US" altLang="zh-CN" sz="2000" dirty="0">
                <a:solidFill>
                  <a:schemeClr val="tx2"/>
                </a:solidFill>
                <a:latin typeface="Arial" panose="020B0604020202020204" pitchFamily="34" charset="0"/>
                <a:ea typeface="黑体" panose="02010609060101010101" pitchFamily="49" charset="-122"/>
              </a:rPr>
              <a:t>Cambridge Ring </a:t>
            </a:r>
            <a:endParaRPr lang="en-US" altLang="zh-CN" sz="2000" dirty="0">
              <a:solidFill>
                <a:schemeClr val="tx2"/>
              </a:solidFill>
              <a:latin typeface="Arial" panose="020B0604020202020204" pitchFamily="34" charset="0"/>
              <a:ea typeface="黑体" panose="02010609060101010101" pitchFamily="49" charset="-122"/>
            </a:endParaRPr>
          </a:p>
          <a:p>
            <a:pPr lvl="1" eaLnBrk="1" hangingPunct="1">
              <a:lnSpc>
                <a:spcPct val="90000"/>
              </a:lnSpc>
            </a:pPr>
            <a:r>
              <a:rPr lang="en-US" altLang="zh-CN" sz="2000" dirty="0">
                <a:solidFill>
                  <a:schemeClr val="tx2"/>
                </a:solidFill>
                <a:latin typeface="Arial" panose="020B0604020202020204" pitchFamily="34" charset="0"/>
                <a:ea typeface="黑体" panose="02010609060101010101" pitchFamily="49" charset="-122"/>
              </a:rPr>
              <a:t>IBM</a:t>
            </a:r>
            <a:r>
              <a:rPr lang="zh-CN" altLang="en-US" sz="2000" dirty="0">
                <a:solidFill>
                  <a:schemeClr val="tx2"/>
                </a:solidFill>
                <a:latin typeface="Arial" panose="020B0604020202020204" pitchFamily="34" charset="0"/>
                <a:ea typeface="黑体" panose="02010609060101010101" pitchFamily="49" charset="-122"/>
              </a:rPr>
              <a:t>公司的 </a:t>
            </a:r>
            <a:r>
              <a:rPr lang="en-US" altLang="zh-CN" sz="2000" dirty="0">
                <a:solidFill>
                  <a:schemeClr val="tx2"/>
                </a:solidFill>
                <a:latin typeface="Arial" panose="020B0604020202020204" pitchFamily="34" charset="0"/>
                <a:ea typeface="黑体" panose="02010609060101010101" pitchFamily="49" charset="-122"/>
              </a:rPr>
              <a:t>Token Ring</a:t>
            </a:r>
            <a:endParaRPr lang="en-US" altLang="zh-CN" sz="1800"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ln/>
        </p:spPr>
        <p:txBody>
          <a:bodyPr vert="horz" wrap="square" lIns="91440" tIns="45720" rIns="91440" bIns="45720" anchor="b" anchorCtr="0"/>
          <a:p>
            <a:pPr algn="ctr" eaLnBrk="1" hangingPunct="1"/>
            <a:r>
              <a:rPr lang="zh-CN" altLang="en-US" dirty="0"/>
              <a:t>因特网发展的第二阶段</a:t>
            </a:r>
            <a:r>
              <a:rPr lang="en-US" altLang="zh-CN" dirty="0"/>
              <a:t>-</a:t>
            </a:r>
            <a:r>
              <a:rPr lang="zh-CN" altLang="en-US" dirty="0">
                <a:solidFill>
                  <a:schemeClr val="hlink"/>
                </a:solidFill>
              </a:rPr>
              <a:t>发展</a:t>
            </a:r>
            <a:endParaRPr lang="zh-CN" altLang="en-US" dirty="0">
              <a:solidFill>
                <a:schemeClr val="hlink"/>
              </a:solidFill>
            </a:endParaRPr>
          </a:p>
        </p:txBody>
      </p:sp>
      <p:sp>
        <p:nvSpPr>
          <p:cNvPr id="70658" name="Rectangle 3"/>
          <p:cNvSpPr>
            <a:spLocks noGrp="1"/>
          </p:cNvSpPr>
          <p:nvPr>
            <p:ph idx="1"/>
          </p:nvPr>
        </p:nvSpPr>
        <p:spPr>
          <a:xfrm>
            <a:off x="1042988" y="1916113"/>
            <a:ext cx="7772400" cy="4546600"/>
          </a:xfrm>
          <a:ln/>
        </p:spPr>
        <p:txBody>
          <a:bodyPr vert="horz" wrap="square" lIns="91440" tIns="45720" rIns="91440" bIns="45720" anchor="t" anchorCtr="0"/>
          <a:p>
            <a:pPr eaLnBrk="1" hangingPunct="1">
              <a:lnSpc>
                <a:spcPct val="90000"/>
              </a:lnSpc>
              <a:spcBef>
                <a:spcPct val="50000"/>
              </a:spcBef>
            </a:pPr>
            <a:r>
              <a:rPr lang="zh-CN" altLang="en-US" sz="2400" dirty="0">
                <a:solidFill>
                  <a:schemeClr val="hlink"/>
                </a:solidFill>
              </a:rPr>
              <a:t>公共网络</a:t>
            </a:r>
            <a:r>
              <a:rPr lang="zh-CN" altLang="en-US" sz="2400" dirty="0"/>
              <a:t>的繁衍</a:t>
            </a:r>
            <a:endParaRPr lang="zh-CN" altLang="en-US" sz="2400" dirty="0"/>
          </a:p>
          <a:p>
            <a:pPr lvl="1" eaLnBrk="1" hangingPunct="1">
              <a:lnSpc>
                <a:spcPct val="90000"/>
              </a:lnSpc>
              <a:spcBef>
                <a:spcPct val="50000"/>
              </a:spcBef>
            </a:pPr>
            <a:r>
              <a:rPr lang="en-US" altLang="zh-CN" sz="2000" dirty="0">
                <a:solidFill>
                  <a:schemeClr val="tx2"/>
                </a:solidFill>
                <a:latin typeface="Arial" panose="020B0604020202020204" pitchFamily="34" charset="0"/>
              </a:rPr>
              <a:t>BITnet (Because It’s Their network)</a:t>
            </a:r>
            <a:r>
              <a:rPr lang="zh-CN" altLang="en-US" sz="2000" dirty="0">
                <a:solidFill>
                  <a:schemeClr val="tx2"/>
                </a:solidFill>
                <a:latin typeface="Arial" panose="020B0604020202020204" pitchFamily="34" charset="0"/>
              </a:rPr>
              <a:t>，</a:t>
            </a:r>
            <a:r>
              <a:rPr lang="en-US" altLang="zh-CN" sz="2000" dirty="0">
                <a:solidFill>
                  <a:schemeClr val="tx2"/>
                </a:solidFill>
                <a:latin typeface="Arial" panose="020B0604020202020204" pitchFamily="34" charset="0"/>
              </a:rPr>
              <a:t>university network, email and ftp.</a:t>
            </a:r>
            <a:endParaRPr lang="en-US" altLang="zh-CN" sz="2000" dirty="0">
              <a:solidFill>
                <a:schemeClr val="tx2"/>
              </a:solidFill>
              <a:latin typeface="Arial" panose="020B0604020202020204" pitchFamily="34" charset="0"/>
            </a:endParaRPr>
          </a:p>
          <a:p>
            <a:pPr lvl="1" eaLnBrk="1" hangingPunct="1">
              <a:lnSpc>
                <a:spcPct val="90000"/>
              </a:lnSpc>
              <a:spcBef>
                <a:spcPct val="50000"/>
              </a:spcBef>
            </a:pPr>
            <a:r>
              <a:rPr lang="en-US" altLang="zh-CN" sz="2000" dirty="0">
                <a:solidFill>
                  <a:schemeClr val="tx2"/>
                </a:solidFill>
                <a:latin typeface="Arial" panose="020B0604020202020204" pitchFamily="34" charset="0"/>
              </a:rPr>
              <a:t>CSNet (Computer Science Network) by NSF in 1981.</a:t>
            </a:r>
            <a:endParaRPr lang="en-US" altLang="zh-CN" sz="2000" dirty="0">
              <a:solidFill>
                <a:schemeClr val="tx2"/>
              </a:solidFill>
              <a:latin typeface="Arial" panose="020B0604020202020204" pitchFamily="34" charset="0"/>
            </a:endParaRPr>
          </a:p>
          <a:p>
            <a:pPr eaLnBrk="1" hangingPunct="1">
              <a:lnSpc>
                <a:spcPct val="90000"/>
              </a:lnSpc>
              <a:spcBef>
                <a:spcPct val="50000"/>
              </a:spcBef>
            </a:pPr>
            <a:r>
              <a:rPr lang="en-US" altLang="zh-CN" sz="2400" dirty="0"/>
              <a:t>1983</a:t>
            </a:r>
            <a:r>
              <a:rPr lang="zh-CN" altLang="en-US" sz="2400" dirty="0"/>
              <a:t>年，</a:t>
            </a:r>
            <a:r>
              <a:rPr lang="en-US" altLang="zh-CN" sz="2400" dirty="0"/>
              <a:t>ARPANET </a:t>
            </a:r>
            <a:r>
              <a:rPr lang="zh-CN" altLang="en-US" sz="2400" dirty="0"/>
              <a:t>分成两个网络：一个仍称 </a:t>
            </a:r>
            <a:r>
              <a:rPr lang="en-US" altLang="zh-CN" sz="2400" dirty="0"/>
              <a:t>ARPANET</a:t>
            </a:r>
            <a:r>
              <a:rPr lang="zh-CN" altLang="en-US" sz="2400" dirty="0"/>
              <a:t>，为民用科研网，另一个是军用计算机网络 </a:t>
            </a:r>
            <a:r>
              <a:rPr lang="en-US" altLang="zh-CN" sz="2400" dirty="0"/>
              <a:t>MILNET</a:t>
            </a:r>
            <a:r>
              <a:rPr lang="en-US" altLang="zh-CN" sz="2400" dirty="0">
                <a:sym typeface="Wingdings" panose="05000000000000000000" pitchFamily="2" charset="2"/>
              </a:rPr>
              <a:t></a:t>
            </a:r>
            <a:r>
              <a:rPr lang="zh-CN" altLang="zh-CN" sz="2400" dirty="0">
                <a:sym typeface="Wingdings" panose="05000000000000000000" pitchFamily="2" charset="2"/>
              </a:rPr>
              <a:t>NIPRNET</a:t>
            </a:r>
            <a:r>
              <a:rPr lang="zh-CN" altLang="en-US" sz="2400" dirty="0"/>
              <a:t>。</a:t>
            </a:r>
            <a:r>
              <a:rPr lang="en-US" altLang="zh-CN" sz="1200" dirty="0"/>
              <a:t>(</a:t>
            </a:r>
            <a:r>
              <a:rPr lang="zh-CN" altLang="zh-CN" sz="1200" dirty="0"/>
              <a:t>SECRET-level </a:t>
            </a:r>
            <a:r>
              <a:rPr lang="zh-CN" altLang="zh-CN" sz="1200" dirty="0">
                <a:hlinkClick r:id="rId1" tooltip="SIPRNET"/>
              </a:rPr>
              <a:t>SIPRNET</a:t>
            </a:r>
            <a:r>
              <a:rPr lang="zh-CN" altLang="zh-CN" sz="1200" dirty="0"/>
              <a:t> and </a:t>
            </a:r>
            <a:r>
              <a:rPr lang="zh-CN" altLang="zh-CN" sz="1200" dirty="0">
                <a:hlinkClick r:id="rId2" tooltip="JWICS"/>
              </a:rPr>
              <a:t>JWICS</a:t>
            </a:r>
            <a:r>
              <a:rPr lang="zh-CN" altLang="zh-CN" sz="1200" dirty="0"/>
              <a:t> for TOP SECRET </a:t>
            </a:r>
            <a:r>
              <a:rPr lang="en-US" altLang="zh-CN" sz="1200" dirty="0"/>
              <a:t>)</a:t>
            </a:r>
            <a:endParaRPr lang="en-US" altLang="zh-CN" sz="1200" dirty="0"/>
          </a:p>
          <a:p>
            <a:pPr eaLnBrk="1" hangingPunct="1">
              <a:lnSpc>
                <a:spcPct val="90000"/>
              </a:lnSpc>
              <a:spcBef>
                <a:spcPct val="50000"/>
              </a:spcBef>
            </a:pPr>
            <a:r>
              <a:rPr lang="en-US" altLang="zh-CN" sz="2400" dirty="0"/>
              <a:t>1986 </a:t>
            </a:r>
            <a:r>
              <a:rPr lang="zh-CN" altLang="en-US" sz="2400" dirty="0"/>
              <a:t>年，</a:t>
            </a:r>
            <a:r>
              <a:rPr lang="en-US" altLang="zh-CN" sz="2400" dirty="0"/>
              <a:t>NSF </a:t>
            </a:r>
            <a:r>
              <a:rPr lang="zh-CN" altLang="en-US" sz="2400" dirty="0"/>
              <a:t>建立了国家科学基金网</a:t>
            </a:r>
            <a:r>
              <a:rPr lang="en-US" altLang="zh-CN" sz="2400" dirty="0">
                <a:solidFill>
                  <a:schemeClr val="hlink"/>
                </a:solidFill>
              </a:rPr>
              <a:t>NSFNET</a:t>
            </a:r>
            <a:r>
              <a:rPr lang="en-US" altLang="zh-CN" sz="2400" dirty="0"/>
              <a:t>, </a:t>
            </a:r>
            <a:r>
              <a:rPr lang="zh-CN" altLang="en-US" sz="2400" dirty="0"/>
              <a:t>并接管了 </a:t>
            </a:r>
            <a:r>
              <a:rPr lang="en-US" altLang="zh-CN" sz="2400" dirty="0"/>
              <a:t>ARPANET</a:t>
            </a:r>
            <a:r>
              <a:rPr lang="zh-CN" altLang="en-US" sz="2400" dirty="0"/>
              <a:t>，并将网络改名为 </a:t>
            </a:r>
            <a:r>
              <a:rPr lang="en-US" altLang="zh-CN" sz="2400" dirty="0"/>
              <a:t>Internet</a:t>
            </a:r>
            <a:r>
              <a:rPr lang="zh-CN" altLang="en-US" sz="2400" dirty="0"/>
              <a:t>。它是一个三级计算机网络：</a:t>
            </a:r>
            <a:r>
              <a:rPr lang="zh-CN" altLang="en-US" sz="2000" dirty="0"/>
              <a:t> </a:t>
            </a:r>
            <a:endParaRPr lang="zh-CN" altLang="en-US" sz="2400" dirty="0"/>
          </a:p>
          <a:p>
            <a:pPr lvl="1" eaLnBrk="1" hangingPunct="1">
              <a:lnSpc>
                <a:spcPct val="90000"/>
              </a:lnSpc>
              <a:spcBef>
                <a:spcPct val="15000"/>
              </a:spcBef>
            </a:pPr>
            <a:r>
              <a:rPr lang="zh-CN" altLang="en-US" sz="2000" dirty="0">
                <a:solidFill>
                  <a:srgbClr val="333399"/>
                </a:solidFill>
                <a:latin typeface="Arial" panose="020B0604020202020204" pitchFamily="34" charset="0"/>
                <a:ea typeface="黑体" panose="02010609060101010101" pitchFamily="49" charset="-122"/>
              </a:rPr>
              <a:t>主干网</a:t>
            </a:r>
            <a:endParaRPr lang="zh-CN" altLang="en-US" sz="2000" dirty="0">
              <a:solidFill>
                <a:srgbClr val="333399"/>
              </a:solidFill>
              <a:latin typeface="Arial" panose="020B0604020202020204" pitchFamily="34" charset="0"/>
              <a:ea typeface="黑体" panose="02010609060101010101" pitchFamily="49" charset="-122"/>
            </a:endParaRPr>
          </a:p>
          <a:p>
            <a:pPr lvl="1" eaLnBrk="1" hangingPunct="1">
              <a:lnSpc>
                <a:spcPct val="90000"/>
              </a:lnSpc>
              <a:spcBef>
                <a:spcPct val="15000"/>
              </a:spcBef>
            </a:pPr>
            <a:r>
              <a:rPr lang="zh-CN" altLang="en-US" sz="2000" dirty="0">
                <a:solidFill>
                  <a:srgbClr val="333399"/>
                </a:solidFill>
                <a:latin typeface="Arial" panose="020B0604020202020204" pitchFamily="34" charset="0"/>
                <a:ea typeface="黑体" panose="02010609060101010101" pitchFamily="49" charset="-122"/>
              </a:rPr>
              <a:t>地区网</a:t>
            </a:r>
            <a:endParaRPr lang="zh-CN" altLang="en-US" sz="2000" dirty="0">
              <a:solidFill>
                <a:srgbClr val="333399"/>
              </a:solidFill>
              <a:latin typeface="Arial" panose="020B0604020202020204" pitchFamily="34" charset="0"/>
              <a:ea typeface="黑体" panose="02010609060101010101" pitchFamily="49" charset="-122"/>
            </a:endParaRPr>
          </a:p>
          <a:p>
            <a:pPr lvl="1" eaLnBrk="1" hangingPunct="1">
              <a:lnSpc>
                <a:spcPct val="90000"/>
              </a:lnSpc>
              <a:spcBef>
                <a:spcPct val="15000"/>
              </a:spcBef>
            </a:pPr>
            <a:r>
              <a:rPr lang="zh-CN" altLang="en-US" sz="2000" dirty="0">
                <a:solidFill>
                  <a:srgbClr val="333399"/>
                </a:solidFill>
                <a:latin typeface="Arial" panose="020B0604020202020204" pitchFamily="34" charset="0"/>
                <a:ea typeface="黑体" panose="02010609060101010101" pitchFamily="49" charset="-122"/>
              </a:rPr>
              <a:t>校园网</a:t>
            </a:r>
            <a:endParaRPr lang="zh-CN" altLang="en-US" sz="20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1026"/>
          <p:cNvSpPr>
            <a:spLocks noGrp="1" noChangeArrowheads="1"/>
          </p:cNvSpPr>
          <p:nvPr>
            <p:ph type="title"/>
          </p:nvPr>
        </p:nvSpPr>
        <p:spPr>
          <a:xfrm>
            <a:off x="2895600" y="457200"/>
            <a:ext cx="4419600" cy="1206500"/>
          </a:xfrm>
          <a:ln>
            <a:miter/>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j-lt"/>
                <a:ea typeface="+mj-ea"/>
                <a:cs typeface="+mj-cs"/>
              </a:rPr>
              <a:t>参考书</a:t>
            </a:r>
            <a:endParaRPr kumimoji="0" lang="zh-CN" altLang="en-US" sz="54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j-lt"/>
              <a:ea typeface="+mj-ea"/>
              <a:cs typeface="+mj-cs"/>
            </a:endParaRPr>
          </a:p>
        </p:txBody>
      </p:sp>
      <p:sp>
        <p:nvSpPr>
          <p:cNvPr id="179203" name="Rectangle 1027"/>
          <p:cNvSpPr>
            <a:spLocks noGrp="1" noChangeArrowheads="1"/>
          </p:cNvSpPr>
          <p:nvPr>
            <p:ph idx="1"/>
          </p:nvPr>
        </p:nvSpPr>
        <p:spPr>
          <a:xfrm>
            <a:off x="1066800" y="1981200"/>
            <a:ext cx="7391400" cy="457200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000" b="0" i="0" u="none" strike="noStrike" kern="0" cap="none" spc="0" normalizeH="0" baseline="0" noProof="0" dirty="0" smtClean="0">
                <a:ln>
                  <a:noFill/>
                </a:ln>
                <a:solidFill>
                  <a:srgbClr val="333399"/>
                </a:solidFill>
                <a:effectLst/>
                <a:uLnTx/>
                <a:uFillTx/>
                <a:latin typeface="+mn-lt"/>
                <a:ea typeface="+mn-ea"/>
                <a:cs typeface="+mn-cs"/>
              </a:rPr>
              <a:t> </a:t>
            </a: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[1]   </a:t>
            </a:r>
            <a:r>
              <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Introduction to Data Communication and Networking</a:t>
            </a:r>
            <a:endPar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		</a:t>
            </a: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Behrouz </a:t>
            </a:r>
            <a:r>
              <a:rPr kumimoji="0" lang="en-US" altLang="zh-CN" sz="2000" b="0" i="0" u="none" strike="noStrike" kern="0" cap="none" spc="0" normalizeH="0" baseline="0" noProof="0" dirty="0" err="1" smtClean="0">
                <a:ln>
                  <a:noFill/>
                </a:ln>
                <a:solidFill>
                  <a:srgbClr val="333399"/>
                </a:solidFill>
                <a:effectLst>
                  <a:outerShdw blurRad="38100" dist="38100" dir="2700000" algn="tl">
                    <a:srgbClr val="C0C0C0"/>
                  </a:outerShdw>
                </a:effectLst>
                <a:uLnTx/>
                <a:uFillTx/>
                <a:latin typeface="+mn-lt"/>
                <a:ea typeface="+mn-ea"/>
                <a:cs typeface="+mn-cs"/>
              </a:rPr>
              <a:t>Forouzan</a:t>
            </a: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 </a:t>
            </a:r>
            <a:r>
              <a:rPr kumimoji="0" lang="en-US" altLang="zh-CN" sz="2000" b="0" i="1"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McGraw-Hill</a:t>
            </a:r>
            <a:endParaRPr kumimoji="0" lang="en-US" altLang="zh-CN" sz="2000" b="0" i="1"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000" b="0" i="1"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		</a:t>
            </a: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a:t>
            </a:r>
            <a:r>
              <a:rPr kumimoji="0" lang="zh-CN" altLang="en-US"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数据通信与网络</a:t>
            </a: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a:t>
            </a:r>
            <a:r>
              <a:rPr kumimoji="0" lang="zh-CN" altLang="en-US"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，机械工业出版社</a:t>
            </a: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,2013.</a:t>
            </a:r>
            <a:endPar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 [2]   </a:t>
            </a:r>
            <a:r>
              <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rPr>
              <a:t>Computer Networks (Fifth Edition)</a:t>
            </a:r>
            <a:endPar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rPr>
              <a:t>           </a:t>
            </a: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Andrew S. Tanenbaum, David J. </a:t>
            </a:r>
            <a:r>
              <a:rPr kumimoji="0" lang="en-US" altLang="zh-CN" sz="2000" b="0" i="0" u="none" strike="noStrike" kern="0" cap="none" spc="0" normalizeH="0" baseline="0" noProof="0" dirty="0" err="1" smtClean="0">
                <a:ln>
                  <a:noFill/>
                </a:ln>
                <a:solidFill>
                  <a:srgbClr val="333399"/>
                </a:solidFill>
                <a:effectLst>
                  <a:outerShdw blurRad="38100" dist="38100" dir="2700000" algn="tl">
                    <a:srgbClr val="C0C0C0"/>
                  </a:outerShdw>
                </a:effectLst>
                <a:uLnTx/>
                <a:uFillTx/>
                <a:latin typeface="+mn-lt"/>
                <a:ea typeface="+mn-ea"/>
                <a:cs typeface="+mn-cs"/>
              </a:rPr>
              <a:t>Wetherall</a:t>
            </a: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                      	Prentice Hall, 2011.</a:t>
            </a:r>
            <a:endPar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 [3]   </a:t>
            </a:r>
            <a:r>
              <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rPr>
              <a:t>Computer Networking ─ A Top-Down Approach </a:t>
            </a:r>
            <a:endPar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rPr>
              <a:t>                    Featuring the Internet (5th Edition)</a:t>
            </a:r>
            <a:endPar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rPr>
              <a:t>          </a:t>
            </a: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rPr>
              <a:t>James F. Kurose, Keith W. Ross, </a:t>
            </a:r>
            <a:endPar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rPr>
              <a:t>		Pearson Education, 2011</a:t>
            </a:r>
            <a:endParaRPr kumimoji="0" lang="en-US" altLang="zh-CN" sz="20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mn-ea"/>
              <a:cs typeface="+mn-cs"/>
            </a:endParaRPr>
          </a:p>
        </p:txBody>
      </p:sp>
      <p:sp>
        <p:nvSpPr>
          <p:cNvPr id="44035" name="Rectangle 1028"/>
          <p:cNvSpPr/>
          <p:nvPr/>
        </p:nvSpPr>
        <p:spPr>
          <a:xfrm>
            <a:off x="0" y="0"/>
            <a:ext cx="63500" cy="393700"/>
          </a:xfrm>
          <a:prstGeom prst="rect">
            <a:avLst/>
          </a:prstGeom>
          <a:noFill/>
          <a:ln w="9525">
            <a:noFill/>
          </a:ln>
        </p:spPr>
        <p:txBody>
          <a:bodyPr wrap="none" lIns="0" tIns="79350" rIns="0" bIns="39675" anchor="ctr" anchorCtr="0">
            <a:spAutoFit/>
          </a:bodyPr>
          <a:p>
            <a:r>
              <a:rPr lang="en-US" altLang="zh-CN"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44036" name="Rectangle 1029"/>
          <p:cNvSpPr/>
          <p:nvPr/>
        </p:nvSpPr>
        <p:spPr>
          <a:xfrm>
            <a:off x="0" y="0"/>
            <a:ext cx="63500" cy="393700"/>
          </a:xfrm>
          <a:prstGeom prst="rect">
            <a:avLst/>
          </a:prstGeom>
          <a:noFill/>
          <a:ln w="9525">
            <a:noFill/>
          </a:ln>
        </p:spPr>
        <p:txBody>
          <a:bodyPr wrap="none" lIns="0" tIns="79350" rIns="0" bIns="39675" anchor="ctr" anchorCtr="0">
            <a:spAutoFit/>
          </a:bodyPr>
          <a:p>
            <a:r>
              <a:rPr lang="en-US" altLang="zh-CN"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Line 6"/>
          <p:cNvSpPr/>
          <p:nvPr/>
        </p:nvSpPr>
        <p:spPr>
          <a:xfrm flipH="1" flipV="1">
            <a:off x="2517775" y="4111625"/>
            <a:ext cx="331788" cy="1044575"/>
          </a:xfrm>
          <a:prstGeom prst="line">
            <a:avLst/>
          </a:prstGeom>
          <a:ln w="28575" cap="flat" cmpd="sng">
            <a:solidFill>
              <a:srgbClr val="333399"/>
            </a:solidFill>
            <a:prstDash val="solid"/>
            <a:round/>
            <a:headEnd type="none" w="med" len="med"/>
            <a:tailEnd type="none" w="med" len="med"/>
          </a:ln>
        </p:spPr>
      </p:sp>
      <p:grpSp>
        <p:nvGrpSpPr>
          <p:cNvPr id="71682" name="Group 117"/>
          <p:cNvGrpSpPr/>
          <p:nvPr/>
        </p:nvGrpSpPr>
        <p:grpSpPr>
          <a:xfrm>
            <a:off x="2268538" y="4783138"/>
            <a:ext cx="1073150" cy="768350"/>
            <a:chOff x="2949" y="196"/>
            <a:chExt cx="941" cy="598"/>
          </a:xfrm>
        </p:grpSpPr>
        <p:sp>
          <p:nvSpPr>
            <p:cNvPr id="71683" name="Oval 118"/>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84" name="Oval 119"/>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85" name="Oval 120"/>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86" name="Oval 121"/>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87" name="Oval 122"/>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88" name="Oval 123"/>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89" name="Oval 124"/>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90" name="Oval 125"/>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91" name="Freeform 126"/>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1692" name="Freeform 127"/>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1693" name="Freeform 128"/>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1694" name="Line 8"/>
          <p:cNvSpPr/>
          <p:nvPr/>
        </p:nvSpPr>
        <p:spPr>
          <a:xfrm>
            <a:off x="4732338" y="4111625"/>
            <a:ext cx="514350" cy="993775"/>
          </a:xfrm>
          <a:prstGeom prst="line">
            <a:avLst/>
          </a:prstGeom>
          <a:ln w="28575" cap="flat" cmpd="sng">
            <a:solidFill>
              <a:srgbClr val="333399"/>
            </a:solidFill>
            <a:prstDash val="solid"/>
            <a:round/>
            <a:headEnd type="none" w="med" len="med"/>
            <a:tailEnd type="none" w="med" len="med"/>
          </a:ln>
        </p:spPr>
      </p:sp>
      <p:grpSp>
        <p:nvGrpSpPr>
          <p:cNvPr id="71695" name="Group 129"/>
          <p:cNvGrpSpPr/>
          <p:nvPr/>
        </p:nvGrpSpPr>
        <p:grpSpPr>
          <a:xfrm>
            <a:off x="4716463" y="4783138"/>
            <a:ext cx="1073150" cy="768350"/>
            <a:chOff x="2949" y="196"/>
            <a:chExt cx="941" cy="598"/>
          </a:xfrm>
        </p:grpSpPr>
        <p:sp>
          <p:nvSpPr>
            <p:cNvPr id="71696" name="Oval 130"/>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97" name="Oval 131"/>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98" name="Oval 132"/>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699" name="Oval 133"/>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00" name="Oval 134"/>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01" name="Oval 135"/>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02" name="Oval 136"/>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03" name="Oval 137"/>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04" name="Freeform 138"/>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1705" name="Freeform 139"/>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1706" name="Freeform 140"/>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1707" name="Line 9"/>
          <p:cNvSpPr/>
          <p:nvPr/>
        </p:nvSpPr>
        <p:spPr>
          <a:xfrm flipH="1">
            <a:off x="6445250" y="4111625"/>
            <a:ext cx="342900" cy="993775"/>
          </a:xfrm>
          <a:prstGeom prst="line">
            <a:avLst/>
          </a:prstGeom>
          <a:ln w="28575" cap="flat" cmpd="sng">
            <a:solidFill>
              <a:srgbClr val="333399"/>
            </a:solidFill>
            <a:prstDash val="solid"/>
            <a:round/>
            <a:headEnd type="none" w="med" len="med"/>
            <a:tailEnd type="none" w="med" len="med"/>
          </a:ln>
        </p:spPr>
      </p:sp>
      <p:grpSp>
        <p:nvGrpSpPr>
          <p:cNvPr id="71708" name="Group 141"/>
          <p:cNvGrpSpPr/>
          <p:nvPr/>
        </p:nvGrpSpPr>
        <p:grpSpPr>
          <a:xfrm>
            <a:off x="6011863" y="4783138"/>
            <a:ext cx="1073150" cy="768350"/>
            <a:chOff x="2949" y="196"/>
            <a:chExt cx="941" cy="598"/>
          </a:xfrm>
        </p:grpSpPr>
        <p:sp>
          <p:nvSpPr>
            <p:cNvPr id="71709" name="Oval 142"/>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10" name="Oval 143"/>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11" name="Oval 144"/>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12" name="Oval 145"/>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13" name="Oval 146"/>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14" name="Oval 147"/>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15" name="Oval 148"/>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16" name="Oval 149"/>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17" name="Freeform 150"/>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1718" name="Freeform 151"/>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1719" name="Freeform 152"/>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1720" name="Line 10"/>
          <p:cNvSpPr/>
          <p:nvPr/>
        </p:nvSpPr>
        <p:spPr>
          <a:xfrm>
            <a:off x="6788150" y="4111625"/>
            <a:ext cx="941388" cy="993775"/>
          </a:xfrm>
          <a:prstGeom prst="line">
            <a:avLst/>
          </a:prstGeom>
          <a:ln w="28575" cap="flat" cmpd="sng">
            <a:solidFill>
              <a:srgbClr val="333399"/>
            </a:solidFill>
            <a:prstDash val="solid"/>
            <a:round/>
            <a:headEnd type="none" w="med" len="med"/>
            <a:tailEnd type="none" w="med" len="med"/>
          </a:ln>
        </p:spPr>
      </p:sp>
      <p:grpSp>
        <p:nvGrpSpPr>
          <p:cNvPr id="71721" name="Group 153"/>
          <p:cNvGrpSpPr/>
          <p:nvPr/>
        </p:nvGrpSpPr>
        <p:grpSpPr>
          <a:xfrm>
            <a:off x="7164388" y="4783138"/>
            <a:ext cx="1073150" cy="768350"/>
            <a:chOff x="2949" y="196"/>
            <a:chExt cx="941" cy="598"/>
          </a:xfrm>
        </p:grpSpPr>
        <p:sp>
          <p:nvSpPr>
            <p:cNvPr id="71722" name="Oval 154"/>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3" name="Oval 155"/>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4" name="Oval 156"/>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5" name="Oval 157"/>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6" name="Oval 158"/>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7" name="Oval 159"/>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8" name="Oval 160"/>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29" name="Oval 161"/>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30" name="Freeform 162"/>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1731" name="Freeform 163"/>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1732" name="Freeform 164"/>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1733" name="Rectangle 2"/>
          <p:cNvSpPr>
            <a:spLocks noGrp="1"/>
          </p:cNvSpPr>
          <p:nvPr>
            <p:ph type="title"/>
          </p:nvPr>
        </p:nvSpPr>
        <p:spPr>
          <a:ln/>
        </p:spPr>
        <p:txBody>
          <a:bodyPr vert="horz" wrap="square" lIns="91440" tIns="45720" rIns="91440" bIns="45720" anchor="b" anchorCtr="0"/>
          <a:p>
            <a:pPr algn="ctr" eaLnBrk="1" hangingPunct="1"/>
            <a:r>
              <a:rPr lang="zh-CN" altLang="en-US" dirty="0"/>
              <a:t>三级结构的因特网</a:t>
            </a:r>
            <a:endParaRPr lang="zh-CN" altLang="en-US" dirty="0"/>
          </a:p>
        </p:txBody>
      </p:sp>
      <p:sp>
        <p:nvSpPr>
          <p:cNvPr id="71734" name="Rectangle 177"/>
          <p:cNvSpPr>
            <a:spLocks noGrp="1"/>
          </p:cNvSpPr>
          <p:nvPr>
            <p:ph type="body" sz="half" idx="1"/>
          </p:nvPr>
        </p:nvSpPr>
        <p:spPr>
          <a:xfrm>
            <a:off x="1042988" y="1844675"/>
            <a:ext cx="7058025" cy="4608513"/>
          </a:xfrm>
          <a:ln/>
        </p:spPr>
        <p:txBody>
          <a:bodyPr vert="horz" wrap="square" lIns="91440" tIns="45720" rIns="91440" bIns="45720" anchor="t" anchorCtr="0"/>
          <a:p>
            <a:pPr eaLnBrk="1" hangingPunct="1">
              <a:lnSpc>
                <a:spcPct val="90000"/>
              </a:lnSpc>
              <a:buClr>
                <a:schemeClr val="folHlink"/>
              </a:buClr>
              <a:buSzPct val="60000"/>
              <a:buFont typeface="Wingdings" panose="05000000000000000000" pitchFamily="2" charset="2"/>
            </a:pPr>
            <a:r>
              <a:rPr lang="zh-CN" altLang="en-US" sz="2800" dirty="0"/>
              <a:t>各网络之间需要使用</a:t>
            </a:r>
            <a:r>
              <a:rPr lang="zh-CN" altLang="en-US" sz="2800" dirty="0">
                <a:solidFill>
                  <a:schemeClr val="hlink"/>
                </a:solidFill>
              </a:rPr>
              <a:t>路由器</a:t>
            </a:r>
            <a:r>
              <a:rPr lang="zh-CN" altLang="en-US" sz="2800" dirty="0"/>
              <a:t>来连接。</a:t>
            </a:r>
            <a:endParaRPr lang="zh-CN" altLang="en-US" sz="2800" dirty="0"/>
          </a:p>
          <a:p>
            <a:pPr eaLnBrk="1" hangingPunct="1">
              <a:lnSpc>
                <a:spcPct val="90000"/>
              </a:lnSpc>
              <a:buClr>
                <a:schemeClr val="folHlink"/>
              </a:buClr>
              <a:buSzPct val="60000"/>
              <a:buFont typeface="Wingdings" panose="05000000000000000000" pitchFamily="2" charset="2"/>
            </a:pPr>
            <a:endParaRPr lang="zh-CN" altLang="en-US" sz="2800" dirty="0"/>
          </a:p>
          <a:p>
            <a:pPr eaLnBrk="1" hangingPunct="1">
              <a:lnSpc>
                <a:spcPct val="90000"/>
              </a:lnSpc>
              <a:buClr>
                <a:schemeClr val="folHlink"/>
              </a:buClr>
              <a:buSzPct val="60000"/>
              <a:buFont typeface="Wingdings" panose="05000000000000000000" pitchFamily="2" charset="2"/>
            </a:pPr>
            <a:endParaRPr lang="zh-CN" altLang="en-US" sz="2800" dirty="0"/>
          </a:p>
          <a:p>
            <a:pPr eaLnBrk="1" hangingPunct="1">
              <a:lnSpc>
                <a:spcPct val="90000"/>
              </a:lnSpc>
              <a:buClr>
                <a:schemeClr val="folHlink"/>
              </a:buClr>
              <a:buSzPct val="60000"/>
              <a:buFont typeface="Wingdings" panose="05000000000000000000" pitchFamily="2" charset="2"/>
            </a:pPr>
            <a:endParaRPr lang="zh-CN" altLang="en-US" sz="2800" dirty="0"/>
          </a:p>
          <a:p>
            <a:pPr eaLnBrk="1" hangingPunct="1">
              <a:lnSpc>
                <a:spcPct val="90000"/>
              </a:lnSpc>
              <a:buClr>
                <a:schemeClr val="folHlink"/>
              </a:buClr>
              <a:buSzPct val="60000"/>
              <a:buFont typeface="Wingdings" panose="05000000000000000000" pitchFamily="2" charset="2"/>
            </a:pPr>
            <a:endParaRPr lang="zh-CN" altLang="en-US" sz="2800" dirty="0"/>
          </a:p>
          <a:p>
            <a:pPr eaLnBrk="1" hangingPunct="1">
              <a:lnSpc>
                <a:spcPct val="90000"/>
              </a:lnSpc>
              <a:buClr>
                <a:schemeClr val="folHlink"/>
              </a:buClr>
              <a:buSzPct val="60000"/>
              <a:buFont typeface="Wingdings" panose="05000000000000000000" pitchFamily="2" charset="2"/>
            </a:pPr>
            <a:endParaRPr lang="zh-CN" altLang="en-US" sz="2800" dirty="0"/>
          </a:p>
          <a:p>
            <a:pPr eaLnBrk="1" hangingPunct="1">
              <a:lnSpc>
                <a:spcPct val="90000"/>
              </a:lnSpc>
              <a:buClr>
                <a:schemeClr val="folHlink"/>
              </a:buClr>
              <a:buSzPct val="60000"/>
              <a:buFont typeface="Wingdings" panose="05000000000000000000" pitchFamily="2" charset="2"/>
            </a:pPr>
            <a:endParaRPr lang="zh-CN" altLang="en-US" sz="2800" dirty="0"/>
          </a:p>
          <a:p>
            <a:pPr eaLnBrk="1" hangingPunct="1">
              <a:lnSpc>
                <a:spcPct val="90000"/>
              </a:lnSpc>
              <a:buClr>
                <a:schemeClr val="folHlink"/>
              </a:buClr>
              <a:buSzPct val="60000"/>
              <a:buFont typeface="Wingdings" panose="05000000000000000000" pitchFamily="2" charset="2"/>
            </a:pPr>
            <a:endParaRPr lang="zh-CN" altLang="en-US" sz="2800" dirty="0"/>
          </a:p>
          <a:p>
            <a:pPr eaLnBrk="1" hangingPunct="1">
              <a:lnSpc>
                <a:spcPct val="90000"/>
              </a:lnSpc>
              <a:buClr>
                <a:schemeClr val="folHlink"/>
              </a:buClr>
              <a:buSzPct val="60000"/>
              <a:buFont typeface="Wingdings" panose="05000000000000000000" pitchFamily="2" charset="2"/>
            </a:pPr>
            <a:r>
              <a:rPr lang="zh-CN" altLang="en-US" sz="2800" dirty="0"/>
              <a:t>有时在结构图中可不画出路由器。</a:t>
            </a:r>
            <a:endParaRPr lang="zh-CN" altLang="en-US" sz="2800" dirty="0"/>
          </a:p>
        </p:txBody>
      </p:sp>
      <p:sp>
        <p:nvSpPr>
          <p:cNvPr id="71735" name="Line 5"/>
          <p:cNvSpPr/>
          <p:nvPr/>
        </p:nvSpPr>
        <p:spPr>
          <a:xfrm flipV="1">
            <a:off x="1479550" y="4111625"/>
            <a:ext cx="855663" cy="993775"/>
          </a:xfrm>
          <a:prstGeom prst="line">
            <a:avLst/>
          </a:prstGeom>
          <a:ln w="28575" cap="flat" cmpd="sng">
            <a:solidFill>
              <a:srgbClr val="333399"/>
            </a:solidFill>
            <a:prstDash val="solid"/>
            <a:round/>
            <a:headEnd type="none" w="med" len="med"/>
            <a:tailEnd type="none" w="med" len="med"/>
          </a:ln>
        </p:spPr>
      </p:sp>
      <p:sp>
        <p:nvSpPr>
          <p:cNvPr id="71736" name="Line 7"/>
          <p:cNvSpPr/>
          <p:nvPr/>
        </p:nvSpPr>
        <p:spPr>
          <a:xfrm flipH="1">
            <a:off x="3836988" y="4111625"/>
            <a:ext cx="639762" cy="1027113"/>
          </a:xfrm>
          <a:prstGeom prst="line">
            <a:avLst/>
          </a:prstGeom>
          <a:ln w="28575" cap="flat" cmpd="sng">
            <a:solidFill>
              <a:srgbClr val="333399"/>
            </a:solidFill>
            <a:prstDash val="solid"/>
            <a:round/>
            <a:headEnd type="none" w="med" len="med"/>
            <a:tailEnd type="none" w="med" len="med"/>
          </a:ln>
        </p:spPr>
      </p:sp>
      <p:sp>
        <p:nvSpPr>
          <p:cNvPr id="71737" name="Line 11"/>
          <p:cNvSpPr/>
          <p:nvPr/>
        </p:nvSpPr>
        <p:spPr>
          <a:xfrm flipH="1">
            <a:off x="2592388" y="2819400"/>
            <a:ext cx="1787525" cy="1192213"/>
          </a:xfrm>
          <a:prstGeom prst="line">
            <a:avLst/>
          </a:prstGeom>
          <a:ln w="57150" cap="flat" cmpd="sng">
            <a:solidFill>
              <a:srgbClr val="333399"/>
            </a:solidFill>
            <a:prstDash val="solid"/>
            <a:round/>
            <a:headEnd type="none" w="med" len="med"/>
            <a:tailEnd type="none" w="med" len="med"/>
          </a:ln>
        </p:spPr>
      </p:sp>
      <p:sp>
        <p:nvSpPr>
          <p:cNvPr id="71738" name="Line 12"/>
          <p:cNvSpPr/>
          <p:nvPr/>
        </p:nvSpPr>
        <p:spPr>
          <a:xfrm>
            <a:off x="4637088" y="2917825"/>
            <a:ext cx="0" cy="1193800"/>
          </a:xfrm>
          <a:prstGeom prst="line">
            <a:avLst/>
          </a:prstGeom>
          <a:ln w="57150" cap="flat" cmpd="sng">
            <a:solidFill>
              <a:srgbClr val="333399"/>
            </a:solidFill>
            <a:prstDash val="solid"/>
            <a:round/>
            <a:headEnd type="none" w="med" len="med"/>
            <a:tailEnd type="none" w="med" len="med"/>
          </a:ln>
        </p:spPr>
      </p:sp>
      <p:grpSp>
        <p:nvGrpSpPr>
          <p:cNvPr id="71739" name="Group 165"/>
          <p:cNvGrpSpPr/>
          <p:nvPr/>
        </p:nvGrpSpPr>
        <p:grpSpPr>
          <a:xfrm>
            <a:off x="3492500" y="4783138"/>
            <a:ext cx="1073150" cy="768350"/>
            <a:chOff x="2949" y="196"/>
            <a:chExt cx="941" cy="598"/>
          </a:xfrm>
        </p:grpSpPr>
        <p:sp>
          <p:nvSpPr>
            <p:cNvPr id="71740" name="Oval 166"/>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41" name="Oval 167"/>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42" name="Oval 168"/>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43" name="Oval 169"/>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44" name="Oval 170"/>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45" name="Oval 171"/>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46" name="Oval 172"/>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47" name="Oval 173"/>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48" name="Freeform 174"/>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1749" name="Freeform 175"/>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1750" name="Freeform 176"/>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1751" name="Line 13"/>
          <p:cNvSpPr/>
          <p:nvPr/>
        </p:nvSpPr>
        <p:spPr>
          <a:xfrm>
            <a:off x="5064125" y="2917825"/>
            <a:ext cx="1552575" cy="1093788"/>
          </a:xfrm>
          <a:prstGeom prst="line">
            <a:avLst/>
          </a:prstGeom>
          <a:ln w="57150" cap="flat" cmpd="sng">
            <a:solidFill>
              <a:srgbClr val="333399"/>
            </a:solidFill>
            <a:prstDash val="solid"/>
            <a:round/>
            <a:headEnd type="none" w="med" len="med"/>
            <a:tailEnd type="none" w="med" len="med"/>
          </a:ln>
        </p:spPr>
      </p:sp>
      <p:sp>
        <p:nvSpPr>
          <p:cNvPr id="71752" name="Oval 17"/>
          <p:cNvSpPr/>
          <p:nvPr/>
        </p:nvSpPr>
        <p:spPr>
          <a:xfrm>
            <a:off x="3694113" y="2420938"/>
            <a:ext cx="1873250" cy="895350"/>
          </a:xfrm>
          <a:prstGeom prst="ellipse">
            <a:avLst/>
          </a:prstGeom>
          <a:solidFill>
            <a:srgbClr val="CCECFF"/>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71753" name="Text Box 45"/>
          <p:cNvSpPr txBox="1"/>
          <p:nvPr/>
        </p:nvSpPr>
        <p:spPr>
          <a:xfrm>
            <a:off x="3567113" y="4962525"/>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71754" name="Text Box 59"/>
          <p:cNvSpPr txBox="1"/>
          <p:nvPr/>
        </p:nvSpPr>
        <p:spPr>
          <a:xfrm>
            <a:off x="4818063" y="4962525"/>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71755" name="Text Box 73"/>
          <p:cNvSpPr txBox="1"/>
          <p:nvPr/>
        </p:nvSpPr>
        <p:spPr>
          <a:xfrm>
            <a:off x="6069013" y="4962525"/>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71756" name="Text Box 87"/>
          <p:cNvSpPr txBox="1"/>
          <p:nvPr/>
        </p:nvSpPr>
        <p:spPr>
          <a:xfrm>
            <a:off x="7308850" y="4962525"/>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nvGrpSpPr>
          <p:cNvPr id="71757" name="Group 19"/>
          <p:cNvGrpSpPr/>
          <p:nvPr/>
        </p:nvGrpSpPr>
        <p:grpSpPr>
          <a:xfrm>
            <a:off x="1050925" y="4783138"/>
            <a:ext cx="1073150" cy="768350"/>
            <a:chOff x="2949" y="196"/>
            <a:chExt cx="941" cy="598"/>
          </a:xfrm>
        </p:grpSpPr>
        <p:sp>
          <p:nvSpPr>
            <p:cNvPr id="71758" name="Oval 20"/>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59" name="Oval 21"/>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60" name="Oval 22"/>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61" name="Oval 23"/>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62" name="Oval 24"/>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63" name="Oval 25"/>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64" name="Oval 26"/>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65" name="Oval 27"/>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1766" name="Freeform 28"/>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1767" name="Freeform 29"/>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1768" name="Freeform 30"/>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1769" name="Text Box 31"/>
          <p:cNvSpPr txBox="1"/>
          <p:nvPr/>
        </p:nvSpPr>
        <p:spPr>
          <a:xfrm>
            <a:off x="1068388" y="4962525"/>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71770" name="Text Box 101"/>
          <p:cNvSpPr txBox="1"/>
          <p:nvPr/>
        </p:nvSpPr>
        <p:spPr>
          <a:xfrm>
            <a:off x="2317750" y="4962525"/>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71771" name="Text Box 103"/>
          <p:cNvSpPr txBox="1"/>
          <p:nvPr/>
        </p:nvSpPr>
        <p:spPr>
          <a:xfrm>
            <a:off x="3748088" y="2622550"/>
            <a:ext cx="17081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国家主干网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71772" name="Group 109"/>
          <p:cNvGrpSpPr/>
          <p:nvPr/>
        </p:nvGrpSpPr>
        <p:grpSpPr>
          <a:xfrm>
            <a:off x="6210300" y="3713163"/>
            <a:ext cx="1116013" cy="596900"/>
            <a:chOff x="3912" y="2257"/>
            <a:chExt cx="703" cy="376"/>
          </a:xfrm>
        </p:grpSpPr>
        <p:sp>
          <p:nvSpPr>
            <p:cNvPr id="71773" name="Oval 16"/>
            <p:cNvSpPr/>
            <p:nvPr/>
          </p:nvSpPr>
          <p:spPr>
            <a:xfrm>
              <a:off x="3912" y="2257"/>
              <a:ext cx="688" cy="376"/>
            </a:xfrm>
            <a:prstGeom prst="ellipse">
              <a:avLst/>
            </a:prstGeom>
            <a:solidFill>
              <a:srgbClr val="FFCCFF"/>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solidFill>
                  <a:schemeClr val="accent2"/>
                </a:solidFill>
                <a:latin typeface="Times New Roman" panose="02020603050405020304" pitchFamily="18" charset="0"/>
                <a:ea typeface="宋体" panose="02010600030101010101" pitchFamily="2" charset="-122"/>
              </a:endParaRPr>
            </a:p>
          </p:txBody>
        </p:sp>
        <p:sp>
          <p:nvSpPr>
            <p:cNvPr id="71774" name="Text Box 105"/>
            <p:cNvSpPr txBox="1"/>
            <p:nvPr/>
          </p:nvSpPr>
          <p:spPr>
            <a:xfrm>
              <a:off x="3923" y="2296"/>
              <a:ext cx="692" cy="288"/>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地区网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grpSp>
        <p:nvGrpSpPr>
          <p:cNvPr id="71775" name="Group 110"/>
          <p:cNvGrpSpPr/>
          <p:nvPr/>
        </p:nvGrpSpPr>
        <p:grpSpPr>
          <a:xfrm>
            <a:off x="4067175" y="3775075"/>
            <a:ext cx="1116013" cy="596900"/>
            <a:chOff x="3912" y="2257"/>
            <a:chExt cx="703" cy="376"/>
          </a:xfrm>
        </p:grpSpPr>
        <p:sp>
          <p:nvSpPr>
            <p:cNvPr id="71776" name="Oval 111"/>
            <p:cNvSpPr/>
            <p:nvPr/>
          </p:nvSpPr>
          <p:spPr>
            <a:xfrm>
              <a:off x="3912" y="2257"/>
              <a:ext cx="688" cy="376"/>
            </a:xfrm>
            <a:prstGeom prst="ellipse">
              <a:avLst/>
            </a:prstGeom>
            <a:solidFill>
              <a:srgbClr val="FFCCFF"/>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solidFill>
                  <a:schemeClr val="accent2"/>
                </a:solidFill>
                <a:latin typeface="Times New Roman" panose="02020603050405020304" pitchFamily="18" charset="0"/>
                <a:ea typeface="宋体" panose="02010600030101010101" pitchFamily="2" charset="-122"/>
              </a:endParaRPr>
            </a:p>
          </p:txBody>
        </p:sp>
        <p:sp>
          <p:nvSpPr>
            <p:cNvPr id="71777" name="Text Box 112"/>
            <p:cNvSpPr txBox="1"/>
            <p:nvPr/>
          </p:nvSpPr>
          <p:spPr>
            <a:xfrm>
              <a:off x="3923" y="2296"/>
              <a:ext cx="692" cy="288"/>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地区网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grpSp>
        <p:nvGrpSpPr>
          <p:cNvPr id="71778" name="Group 113"/>
          <p:cNvGrpSpPr/>
          <p:nvPr/>
        </p:nvGrpSpPr>
        <p:grpSpPr>
          <a:xfrm>
            <a:off x="1835150" y="3775075"/>
            <a:ext cx="1116013" cy="596900"/>
            <a:chOff x="3912" y="2257"/>
            <a:chExt cx="703" cy="376"/>
          </a:xfrm>
        </p:grpSpPr>
        <p:sp>
          <p:nvSpPr>
            <p:cNvPr id="71779" name="Oval 114"/>
            <p:cNvSpPr/>
            <p:nvPr/>
          </p:nvSpPr>
          <p:spPr>
            <a:xfrm>
              <a:off x="3912" y="2257"/>
              <a:ext cx="688" cy="376"/>
            </a:xfrm>
            <a:prstGeom prst="ellipse">
              <a:avLst/>
            </a:prstGeom>
            <a:solidFill>
              <a:srgbClr val="FFCCFF"/>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solidFill>
                  <a:schemeClr val="accent2"/>
                </a:solidFill>
                <a:latin typeface="Times New Roman" panose="02020603050405020304" pitchFamily="18" charset="0"/>
                <a:ea typeface="宋体" panose="02010600030101010101" pitchFamily="2" charset="-122"/>
              </a:endParaRPr>
            </a:p>
          </p:txBody>
        </p:sp>
        <p:sp>
          <p:nvSpPr>
            <p:cNvPr id="71780" name="Text Box 115"/>
            <p:cNvSpPr txBox="1"/>
            <p:nvPr/>
          </p:nvSpPr>
          <p:spPr>
            <a:xfrm>
              <a:off x="3923" y="2296"/>
              <a:ext cx="692" cy="288"/>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地区网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grpSp>
        <p:nvGrpSpPr>
          <p:cNvPr id="71781" name="Group 188"/>
          <p:cNvGrpSpPr/>
          <p:nvPr/>
        </p:nvGrpSpPr>
        <p:grpSpPr>
          <a:xfrm>
            <a:off x="1619250" y="3248025"/>
            <a:ext cx="6048375" cy="1520825"/>
            <a:chOff x="1020" y="2251"/>
            <a:chExt cx="3810" cy="958"/>
          </a:xfrm>
        </p:grpSpPr>
        <p:pic>
          <p:nvPicPr>
            <p:cNvPr id="71782" name="Picture 178"/>
            <p:cNvPicPr/>
            <p:nvPr/>
          </p:nvPicPr>
          <p:blipFill>
            <a:blip r:embed="rId1"/>
            <a:stretch>
              <a:fillRect/>
            </a:stretch>
          </p:blipFill>
          <p:spPr>
            <a:xfrm>
              <a:off x="1882" y="2296"/>
              <a:ext cx="408" cy="233"/>
            </a:xfrm>
            <a:prstGeom prst="rect">
              <a:avLst/>
            </a:prstGeom>
            <a:noFill/>
            <a:ln w="9525">
              <a:noFill/>
            </a:ln>
          </p:spPr>
        </p:pic>
        <p:pic>
          <p:nvPicPr>
            <p:cNvPr id="71783" name="Picture 180"/>
            <p:cNvPicPr/>
            <p:nvPr/>
          </p:nvPicPr>
          <p:blipFill>
            <a:blip r:embed="rId1"/>
            <a:stretch>
              <a:fillRect/>
            </a:stretch>
          </p:blipFill>
          <p:spPr>
            <a:xfrm>
              <a:off x="3923" y="2976"/>
              <a:ext cx="408" cy="233"/>
            </a:xfrm>
            <a:prstGeom prst="rect">
              <a:avLst/>
            </a:prstGeom>
            <a:noFill/>
            <a:ln w="12699">
              <a:noFill/>
            </a:ln>
          </p:spPr>
        </p:pic>
        <p:pic>
          <p:nvPicPr>
            <p:cNvPr id="71784" name="Picture 181"/>
            <p:cNvPicPr/>
            <p:nvPr/>
          </p:nvPicPr>
          <p:blipFill>
            <a:blip r:embed="rId1"/>
            <a:stretch>
              <a:fillRect/>
            </a:stretch>
          </p:blipFill>
          <p:spPr>
            <a:xfrm>
              <a:off x="2925" y="2976"/>
              <a:ext cx="408" cy="233"/>
            </a:xfrm>
            <a:prstGeom prst="rect">
              <a:avLst/>
            </a:prstGeom>
            <a:noFill/>
            <a:ln w="12699">
              <a:noFill/>
            </a:ln>
          </p:spPr>
        </p:pic>
        <p:pic>
          <p:nvPicPr>
            <p:cNvPr id="71785" name="Picture 182"/>
            <p:cNvPicPr/>
            <p:nvPr/>
          </p:nvPicPr>
          <p:blipFill>
            <a:blip r:embed="rId1"/>
            <a:stretch>
              <a:fillRect/>
            </a:stretch>
          </p:blipFill>
          <p:spPr>
            <a:xfrm>
              <a:off x="2426" y="2976"/>
              <a:ext cx="408" cy="233"/>
            </a:xfrm>
            <a:prstGeom prst="rect">
              <a:avLst/>
            </a:prstGeom>
            <a:noFill/>
            <a:ln w="12699">
              <a:noFill/>
            </a:ln>
          </p:spPr>
        </p:pic>
        <p:pic>
          <p:nvPicPr>
            <p:cNvPr id="71786" name="Picture 183"/>
            <p:cNvPicPr/>
            <p:nvPr/>
          </p:nvPicPr>
          <p:blipFill>
            <a:blip r:embed="rId1"/>
            <a:stretch>
              <a:fillRect/>
            </a:stretch>
          </p:blipFill>
          <p:spPr>
            <a:xfrm>
              <a:off x="1474" y="2976"/>
              <a:ext cx="408" cy="233"/>
            </a:xfrm>
            <a:prstGeom prst="rect">
              <a:avLst/>
            </a:prstGeom>
            <a:noFill/>
            <a:ln w="12699">
              <a:noFill/>
            </a:ln>
          </p:spPr>
        </p:pic>
        <p:pic>
          <p:nvPicPr>
            <p:cNvPr id="71787" name="Picture 184"/>
            <p:cNvPicPr/>
            <p:nvPr/>
          </p:nvPicPr>
          <p:blipFill>
            <a:blip r:embed="rId1"/>
            <a:stretch>
              <a:fillRect/>
            </a:stretch>
          </p:blipFill>
          <p:spPr>
            <a:xfrm>
              <a:off x="1020" y="2976"/>
              <a:ext cx="408" cy="233"/>
            </a:xfrm>
            <a:prstGeom prst="rect">
              <a:avLst/>
            </a:prstGeom>
            <a:noFill/>
            <a:ln w="12699">
              <a:noFill/>
            </a:ln>
          </p:spPr>
        </p:pic>
        <p:pic>
          <p:nvPicPr>
            <p:cNvPr id="71788" name="Picture 185"/>
            <p:cNvPicPr/>
            <p:nvPr/>
          </p:nvPicPr>
          <p:blipFill>
            <a:blip r:embed="rId1"/>
            <a:stretch>
              <a:fillRect/>
            </a:stretch>
          </p:blipFill>
          <p:spPr>
            <a:xfrm>
              <a:off x="2699" y="2341"/>
              <a:ext cx="408" cy="233"/>
            </a:xfrm>
            <a:prstGeom prst="rect">
              <a:avLst/>
            </a:prstGeom>
            <a:noFill/>
            <a:ln w="12699">
              <a:noFill/>
            </a:ln>
          </p:spPr>
        </p:pic>
        <p:pic>
          <p:nvPicPr>
            <p:cNvPr id="71789" name="Picture 186"/>
            <p:cNvPicPr/>
            <p:nvPr/>
          </p:nvPicPr>
          <p:blipFill>
            <a:blip r:embed="rId1"/>
            <a:stretch>
              <a:fillRect/>
            </a:stretch>
          </p:blipFill>
          <p:spPr>
            <a:xfrm>
              <a:off x="4422" y="2976"/>
              <a:ext cx="408" cy="233"/>
            </a:xfrm>
            <a:prstGeom prst="rect">
              <a:avLst/>
            </a:prstGeom>
            <a:noFill/>
            <a:ln w="12699">
              <a:noFill/>
            </a:ln>
          </p:spPr>
        </p:pic>
        <p:pic>
          <p:nvPicPr>
            <p:cNvPr id="71790" name="Picture 187"/>
            <p:cNvPicPr/>
            <p:nvPr/>
          </p:nvPicPr>
          <p:blipFill>
            <a:blip r:embed="rId1"/>
            <a:stretch>
              <a:fillRect/>
            </a:stretch>
          </p:blipFill>
          <p:spPr>
            <a:xfrm>
              <a:off x="3470" y="2251"/>
              <a:ext cx="408" cy="233"/>
            </a:xfrm>
            <a:prstGeom prst="rect">
              <a:avLst/>
            </a:prstGeom>
            <a:noFill/>
            <a:ln w="12699">
              <a:noFill/>
            </a:ln>
          </p:spPr>
        </p:pic>
      </p:grpSp>
      <p:grpSp>
        <p:nvGrpSpPr>
          <p:cNvPr id="71791" name="Group 191"/>
          <p:cNvGrpSpPr/>
          <p:nvPr/>
        </p:nvGrpSpPr>
        <p:grpSpPr>
          <a:xfrm>
            <a:off x="1600200" y="2439988"/>
            <a:ext cx="1458913" cy="917575"/>
            <a:chOff x="1008" y="1537"/>
            <a:chExt cx="919" cy="578"/>
          </a:xfrm>
        </p:grpSpPr>
        <p:sp>
          <p:nvSpPr>
            <p:cNvPr id="71792" name="Text Box 189"/>
            <p:cNvSpPr txBox="1"/>
            <p:nvPr/>
          </p:nvSpPr>
          <p:spPr>
            <a:xfrm>
              <a:off x="1008" y="1537"/>
              <a:ext cx="788" cy="327"/>
            </a:xfrm>
            <a:prstGeom prst="rect">
              <a:avLst/>
            </a:prstGeom>
            <a:noFill/>
            <a:ln w="9525">
              <a:noFill/>
            </a:ln>
          </p:spPr>
          <p:txBody>
            <a:bodyPr wrap="none" anchor="t" anchorCtr="0">
              <a:spAutoFit/>
            </a:bodyPr>
            <a:p>
              <a:r>
                <a:rPr lang="zh-CN" altLang="en-US" sz="2800" dirty="0">
                  <a:solidFill>
                    <a:srgbClr val="333399"/>
                  </a:solidFill>
                  <a:latin typeface="Tahoma" panose="020B0604030504040204" pitchFamily="34" charset="0"/>
                  <a:ea typeface="黑体" panose="02010609060101010101" pitchFamily="49" charset="-122"/>
                </a:rPr>
                <a:t>路由器</a:t>
              </a:r>
              <a:endParaRPr lang="zh-CN" altLang="en-US" sz="2800" dirty="0">
                <a:solidFill>
                  <a:srgbClr val="333399"/>
                </a:solidFill>
                <a:latin typeface="Tahoma" panose="020B0604030504040204" pitchFamily="34" charset="0"/>
                <a:ea typeface="黑体" panose="02010609060101010101" pitchFamily="49" charset="-122"/>
              </a:endParaRPr>
            </a:p>
          </p:txBody>
        </p:sp>
        <p:sp>
          <p:nvSpPr>
            <p:cNvPr id="71793" name="Line 190"/>
            <p:cNvSpPr/>
            <p:nvPr/>
          </p:nvSpPr>
          <p:spPr>
            <a:xfrm>
              <a:off x="1474" y="1842"/>
              <a:ext cx="453" cy="273"/>
            </a:xfrm>
            <a:prstGeom prst="line">
              <a:avLst/>
            </a:prstGeom>
            <a:ln w="9525" cap="flat" cmpd="sng">
              <a:solidFill>
                <a:srgbClr val="333399"/>
              </a:solidFill>
              <a:prstDash val="solid"/>
              <a:round/>
              <a:headEnd type="none" w="med" len="med"/>
              <a:tailEnd type="triangle" w="med" len="lg"/>
            </a:ln>
          </p:spPr>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2"/>
          <p:cNvSpPr>
            <a:spLocks noGrp="1"/>
          </p:cNvSpPr>
          <p:nvPr>
            <p:ph type="title"/>
          </p:nvPr>
        </p:nvSpPr>
        <p:spPr>
          <a:ln/>
        </p:spPr>
        <p:txBody>
          <a:bodyPr vert="horz" wrap="square" lIns="91440" tIns="45720" rIns="91440" bIns="45720" anchor="b" anchorCtr="0"/>
          <a:p>
            <a:pPr algn="ctr" eaLnBrk="1" hangingPunct="1"/>
            <a:r>
              <a:rPr lang="zh-CN" altLang="en-US" dirty="0"/>
              <a:t>因特网发展的第三阶段</a:t>
            </a:r>
            <a:r>
              <a:rPr lang="en-US" altLang="zh-CN" dirty="0"/>
              <a:t>-</a:t>
            </a:r>
            <a:r>
              <a:rPr lang="zh-CN" altLang="en-US" dirty="0">
                <a:solidFill>
                  <a:schemeClr val="hlink"/>
                </a:solidFill>
              </a:rPr>
              <a:t>繁荣</a:t>
            </a:r>
            <a:endParaRPr lang="zh-CN" altLang="en-US" dirty="0">
              <a:solidFill>
                <a:schemeClr val="hlink"/>
              </a:solidFill>
            </a:endParaRPr>
          </a:p>
        </p:txBody>
      </p:sp>
      <p:sp>
        <p:nvSpPr>
          <p:cNvPr id="72706" name="Rectangle 3"/>
          <p:cNvSpPr>
            <a:spLocks noGrp="1"/>
          </p:cNvSpPr>
          <p:nvPr>
            <p:ph idx="1"/>
          </p:nvPr>
        </p:nvSpPr>
        <p:spPr>
          <a:xfrm>
            <a:off x="1042988" y="1916113"/>
            <a:ext cx="7772400" cy="4179887"/>
          </a:xfrm>
          <a:ln/>
        </p:spPr>
        <p:txBody>
          <a:bodyPr vert="horz" wrap="square" lIns="91440" tIns="45720" rIns="91440" bIns="45720" anchor="t" anchorCtr="0"/>
          <a:p>
            <a:pPr eaLnBrk="1" hangingPunct="1">
              <a:lnSpc>
                <a:spcPct val="120000"/>
              </a:lnSpc>
              <a:spcBef>
                <a:spcPct val="15000"/>
              </a:spcBef>
            </a:pPr>
            <a:r>
              <a:rPr lang="zh-CN" altLang="en-US" sz="2400" dirty="0">
                <a:solidFill>
                  <a:schemeClr val="tx2"/>
                </a:solidFill>
              </a:rPr>
              <a:t>从</a:t>
            </a:r>
            <a:r>
              <a:rPr lang="en-US" altLang="zh-CN" sz="2400" dirty="0">
                <a:solidFill>
                  <a:schemeClr val="tx2"/>
                </a:solidFill>
              </a:rPr>
              <a:t>1993</a:t>
            </a:r>
            <a:r>
              <a:rPr lang="zh-CN" altLang="en-US" sz="2400" dirty="0">
                <a:solidFill>
                  <a:schemeClr val="tx2"/>
                </a:solidFill>
              </a:rPr>
              <a:t>年开始，由美国政府资助的 </a:t>
            </a:r>
            <a:r>
              <a:rPr lang="en-US" altLang="zh-CN" sz="2400" dirty="0">
                <a:solidFill>
                  <a:schemeClr val="tx2"/>
                </a:solidFill>
              </a:rPr>
              <a:t>NSFNET</a:t>
            </a:r>
            <a:r>
              <a:rPr lang="zh-CN" altLang="en-US" sz="2400" dirty="0">
                <a:solidFill>
                  <a:schemeClr val="tx2"/>
                </a:solidFill>
              </a:rPr>
              <a:t>逐渐被若干个</a:t>
            </a:r>
            <a:r>
              <a:rPr lang="zh-CN" altLang="en-US" sz="2400" dirty="0">
                <a:solidFill>
                  <a:schemeClr val="hlink"/>
                </a:solidFill>
              </a:rPr>
              <a:t>商用</a:t>
            </a:r>
            <a:r>
              <a:rPr lang="zh-CN" altLang="en-US" sz="2400" dirty="0">
                <a:solidFill>
                  <a:schemeClr val="tx2"/>
                </a:solidFill>
              </a:rPr>
              <a:t>的 </a:t>
            </a:r>
            <a:r>
              <a:rPr lang="en-US" altLang="zh-CN" sz="2400" dirty="0">
                <a:solidFill>
                  <a:schemeClr val="tx2"/>
                </a:solidFill>
              </a:rPr>
              <a:t>ISP </a:t>
            </a:r>
            <a:r>
              <a:rPr lang="zh-CN" altLang="en-US" sz="2400" dirty="0">
                <a:solidFill>
                  <a:schemeClr val="tx2"/>
                </a:solidFill>
              </a:rPr>
              <a:t>网络所代替。</a:t>
            </a:r>
            <a:endParaRPr lang="zh-CN" altLang="en-US" sz="2400" dirty="0">
              <a:solidFill>
                <a:schemeClr val="tx2"/>
              </a:solidFill>
            </a:endParaRPr>
          </a:p>
          <a:p>
            <a:pPr lvl="1" eaLnBrk="1" hangingPunct="1">
              <a:lnSpc>
                <a:spcPct val="120000"/>
              </a:lnSpc>
              <a:spcBef>
                <a:spcPct val="15000"/>
              </a:spcBef>
            </a:pPr>
            <a:r>
              <a:rPr lang="en-US" altLang="zh-CN" sz="1800" dirty="0">
                <a:solidFill>
                  <a:schemeClr val="tx2"/>
                </a:solidFill>
                <a:latin typeface="Arial" panose="020B0604020202020204" pitchFamily="34" charset="0"/>
                <a:ea typeface="黑体" panose="02010609060101010101" pitchFamily="49" charset="-122"/>
              </a:rPr>
              <a:t>AT&amp;T</a:t>
            </a:r>
            <a:r>
              <a:rPr lang="en-US" altLang="zh-CN" sz="1800" dirty="0">
                <a:solidFill>
                  <a:schemeClr val="tx2"/>
                </a:solidFill>
                <a:latin typeface="Arial" panose="020B0604020202020204" pitchFamily="34" charset="0"/>
                <a:ea typeface="黑体" panose="02010609060101010101" pitchFamily="49" charset="-122"/>
                <a:sym typeface="Wingdings" panose="05000000000000000000" pitchFamily="2" charset="2"/>
              </a:rPr>
              <a:t>AT&amp;T(SBC/BellSouth)/Verizon(MCI)/</a:t>
            </a:r>
            <a:r>
              <a:rPr lang="en-US" altLang="zh-CN" sz="1800" dirty="0">
                <a:solidFill>
                  <a:schemeClr val="tx2"/>
                </a:solidFill>
                <a:latin typeface="Arial" panose="020B0604020202020204" pitchFamily="34" charset="0"/>
                <a:ea typeface="黑体" panose="02010609060101010101" pitchFamily="49" charset="-122"/>
              </a:rPr>
              <a:t>Sprint(Nextel)  </a:t>
            </a:r>
            <a:endParaRPr lang="en-US" altLang="zh-CN" sz="1800" dirty="0">
              <a:solidFill>
                <a:schemeClr val="tx2"/>
              </a:solidFill>
              <a:latin typeface="Arial" panose="020B0604020202020204" pitchFamily="34" charset="0"/>
              <a:ea typeface="黑体" panose="02010609060101010101" pitchFamily="49" charset="-122"/>
            </a:endParaRPr>
          </a:p>
          <a:p>
            <a:pPr eaLnBrk="1" hangingPunct="1">
              <a:lnSpc>
                <a:spcPct val="120000"/>
              </a:lnSpc>
              <a:spcBef>
                <a:spcPct val="15000"/>
              </a:spcBef>
            </a:pPr>
            <a:r>
              <a:rPr lang="en-US" altLang="zh-CN" sz="2400" dirty="0">
                <a:solidFill>
                  <a:schemeClr val="tx2"/>
                </a:solidFill>
              </a:rPr>
              <a:t>1994 </a:t>
            </a:r>
            <a:r>
              <a:rPr lang="zh-CN" altLang="en-US" sz="2400" dirty="0">
                <a:solidFill>
                  <a:schemeClr val="tx2"/>
                </a:solidFill>
              </a:rPr>
              <a:t>年开始创建了 </a:t>
            </a:r>
            <a:r>
              <a:rPr lang="en-US" altLang="zh-CN" sz="2400" dirty="0">
                <a:solidFill>
                  <a:schemeClr val="tx2"/>
                </a:solidFill>
              </a:rPr>
              <a:t>4 </a:t>
            </a:r>
            <a:r>
              <a:rPr lang="zh-CN" altLang="en-US" sz="2400" dirty="0">
                <a:solidFill>
                  <a:schemeClr val="tx2"/>
                </a:solidFill>
              </a:rPr>
              <a:t>个网络接入点 </a:t>
            </a:r>
            <a:r>
              <a:rPr lang="en-US" altLang="zh-CN" sz="2400" dirty="0">
                <a:solidFill>
                  <a:schemeClr val="tx2"/>
                </a:solidFill>
              </a:rPr>
              <a:t>NAP (Network Access Point)</a:t>
            </a:r>
            <a:r>
              <a:rPr lang="zh-CN" altLang="en-US" sz="2400" dirty="0">
                <a:solidFill>
                  <a:schemeClr val="tx2"/>
                </a:solidFill>
              </a:rPr>
              <a:t>，分别由 </a:t>
            </a:r>
            <a:r>
              <a:rPr lang="en-US" altLang="zh-CN" sz="2400" dirty="0">
                <a:solidFill>
                  <a:schemeClr val="tx2"/>
                </a:solidFill>
              </a:rPr>
              <a:t>4 </a:t>
            </a:r>
            <a:r>
              <a:rPr lang="zh-CN" altLang="en-US" sz="2400" dirty="0">
                <a:solidFill>
                  <a:schemeClr val="tx2"/>
                </a:solidFill>
              </a:rPr>
              <a:t>个</a:t>
            </a:r>
            <a:r>
              <a:rPr lang="zh-CN" altLang="en-US" sz="2400" dirty="0">
                <a:solidFill>
                  <a:schemeClr val="hlink"/>
                </a:solidFill>
              </a:rPr>
              <a:t>电信公司</a:t>
            </a:r>
            <a:r>
              <a:rPr lang="zh-CN" altLang="en-US" sz="2400" dirty="0">
                <a:solidFill>
                  <a:schemeClr val="tx2"/>
                </a:solidFill>
              </a:rPr>
              <a:t>经营。</a:t>
            </a:r>
            <a:endParaRPr lang="zh-CN" altLang="en-US" sz="2400" dirty="0">
              <a:solidFill>
                <a:schemeClr val="tx2"/>
              </a:solidFill>
            </a:endParaRPr>
          </a:p>
          <a:p>
            <a:pPr lvl="1" eaLnBrk="1" hangingPunct="1">
              <a:lnSpc>
                <a:spcPct val="120000"/>
              </a:lnSpc>
              <a:spcBef>
                <a:spcPct val="15000"/>
              </a:spcBef>
            </a:pPr>
            <a:r>
              <a:rPr lang="en-US" altLang="zh-CN" sz="2000" dirty="0">
                <a:solidFill>
                  <a:schemeClr val="tx2"/>
                </a:solidFill>
                <a:latin typeface="Arial" panose="020B0604020202020204" pitchFamily="34" charset="0"/>
                <a:ea typeface="黑体" panose="02010609060101010101" pitchFamily="49" charset="-122"/>
              </a:rPr>
              <a:t>NAP </a:t>
            </a:r>
            <a:r>
              <a:rPr lang="zh-CN" altLang="en-US" sz="2000" dirty="0">
                <a:solidFill>
                  <a:schemeClr val="tx2"/>
                </a:solidFill>
                <a:latin typeface="Arial" panose="020B0604020202020204" pitchFamily="34" charset="0"/>
                <a:ea typeface="黑体" panose="02010609060101010101" pitchFamily="49" charset="-122"/>
              </a:rPr>
              <a:t>就是用来交换因特网上流量的结点。在</a:t>
            </a:r>
            <a:r>
              <a:rPr lang="en-US" altLang="zh-CN" sz="2000" dirty="0">
                <a:solidFill>
                  <a:schemeClr val="tx2"/>
                </a:solidFill>
                <a:latin typeface="Arial" panose="020B0604020202020204" pitchFamily="34" charset="0"/>
                <a:ea typeface="黑体" panose="02010609060101010101" pitchFamily="49" charset="-122"/>
              </a:rPr>
              <a:t>NAP </a:t>
            </a:r>
            <a:r>
              <a:rPr lang="zh-CN" altLang="en-US" sz="2000" dirty="0">
                <a:solidFill>
                  <a:schemeClr val="tx2"/>
                </a:solidFill>
                <a:latin typeface="Arial" panose="020B0604020202020204" pitchFamily="34" charset="0"/>
                <a:ea typeface="黑体" panose="02010609060101010101" pitchFamily="49" charset="-122"/>
              </a:rPr>
              <a:t>中安装有性能很好的交换设施。到本世纪初，美国的 </a:t>
            </a:r>
            <a:r>
              <a:rPr lang="en-US" altLang="zh-CN" sz="2000" dirty="0">
                <a:solidFill>
                  <a:schemeClr val="tx2"/>
                </a:solidFill>
                <a:latin typeface="Arial" panose="020B0604020202020204" pitchFamily="34" charset="0"/>
                <a:ea typeface="黑体" panose="02010609060101010101" pitchFamily="49" charset="-122"/>
              </a:rPr>
              <a:t>NAP </a:t>
            </a:r>
            <a:r>
              <a:rPr lang="zh-CN" altLang="en-US" sz="2000" dirty="0">
                <a:solidFill>
                  <a:schemeClr val="tx2"/>
                </a:solidFill>
                <a:latin typeface="Arial" panose="020B0604020202020204" pitchFamily="34" charset="0"/>
                <a:ea typeface="黑体" panose="02010609060101010101" pitchFamily="49" charset="-122"/>
              </a:rPr>
              <a:t>的数量已达到十几个。</a:t>
            </a:r>
            <a:endParaRPr lang="zh-CN" altLang="en-US" sz="2000" dirty="0">
              <a:solidFill>
                <a:schemeClr val="tx2"/>
              </a:solidFill>
              <a:latin typeface="Arial" panose="020B0604020202020204" pitchFamily="34" charset="0"/>
              <a:ea typeface="黑体" panose="02010609060101010101" pitchFamily="49" charset="-122"/>
            </a:endParaRPr>
          </a:p>
          <a:p>
            <a:pPr eaLnBrk="1" hangingPunct="1">
              <a:lnSpc>
                <a:spcPct val="120000"/>
              </a:lnSpc>
              <a:spcBef>
                <a:spcPct val="15000"/>
              </a:spcBef>
            </a:pPr>
            <a:r>
              <a:rPr lang="zh-CN" altLang="en-US" sz="2400" dirty="0">
                <a:solidFill>
                  <a:schemeClr val="tx2"/>
                </a:solidFill>
              </a:rPr>
              <a:t>从 </a:t>
            </a:r>
            <a:r>
              <a:rPr lang="en-US" altLang="zh-CN" sz="2400" dirty="0">
                <a:solidFill>
                  <a:schemeClr val="tx2"/>
                </a:solidFill>
              </a:rPr>
              <a:t>1994 </a:t>
            </a:r>
            <a:r>
              <a:rPr lang="zh-CN" altLang="en-US" sz="2400" dirty="0">
                <a:solidFill>
                  <a:schemeClr val="tx2"/>
                </a:solidFill>
              </a:rPr>
              <a:t>年到现在，因特网逐渐演变成</a:t>
            </a:r>
            <a:r>
              <a:rPr lang="zh-CN" altLang="en-US" sz="2400" dirty="0">
                <a:solidFill>
                  <a:schemeClr val="hlink"/>
                </a:solidFill>
              </a:rPr>
              <a:t>多级</a:t>
            </a:r>
            <a:r>
              <a:rPr lang="zh-CN" altLang="en-US" sz="2400" dirty="0">
                <a:solidFill>
                  <a:schemeClr val="tx2"/>
                </a:solidFill>
              </a:rPr>
              <a:t>结构网络。</a:t>
            </a:r>
            <a:r>
              <a:rPr lang="zh-CN" altLang="en-US" sz="2800" dirty="0">
                <a:solidFill>
                  <a:schemeClr val="tx2"/>
                </a:solidFill>
              </a:rPr>
              <a:t>  </a:t>
            </a:r>
            <a:r>
              <a:rPr lang="zh-CN" altLang="en-US" sz="2000" dirty="0">
                <a:solidFill>
                  <a:schemeClr val="tx2"/>
                </a:solidFill>
              </a:rPr>
              <a:t> </a:t>
            </a:r>
            <a:endParaRPr lang="zh-CN" altLang="en-US" sz="2000" dirty="0">
              <a:solidFill>
                <a:schemeClr val="tx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Line 194"/>
          <p:cNvSpPr/>
          <p:nvPr/>
        </p:nvSpPr>
        <p:spPr>
          <a:xfrm flipV="1">
            <a:off x="7524750" y="6021388"/>
            <a:ext cx="1008063" cy="0"/>
          </a:xfrm>
          <a:prstGeom prst="line">
            <a:avLst/>
          </a:prstGeom>
          <a:ln w="28575" cap="flat" cmpd="sng">
            <a:solidFill>
              <a:srgbClr val="333399"/>
            </a:solidFill>
            <a:prstDash val="solid"/>
            <a:round/>
            <a:headEnd type="none" w="med" len="med"/>
            <a:tailEnd type="none" w="med" len="med"/>
          </a:ln>
        </p:spPr>
      </p:sp>
      <p:sp>
        <p:nvSpPr>
          <p:cNvPr id="73730" name="Line 193"/>
          <p:cNvSpPr/>
          <p:nvPr/>
        </p:nvSpPr>
        <p:spPr>
          <a:xfrm flipV="1">
            <a:off x="539750" y="5949950"/>
            <a:ext cx="1008063" cy="0"/>
          </a:xfrm>
          <a:prstGeom prst="line">
            <a:avLst/>
          </a:prstGeom>
          <a:ln w="28575" cap="flat" cmpd="sng">
            <a:solidFill>
              <a:srgbClr val="333399"/>
            </a:solidFill>
            <a:prstDash val="solid"/>
            <a:round/>
            <a:headEnd type="none" w="med" len="med"/>
            <a:tailEnd type="none" w="med" len="med"/>
          </a:ln>
        </p:spPr>
      </p:sp>
      <p:sp>
        <p:nvSpPr>
          <p:cNvPr id="73731" name="Rectangle 2"/>
          <p:cNvSpPr>
            <a:spLocks noGrp="1"/>
          </p:cNvSpPr>
          <p:nvPr>
            <p:ph type="title"/>
          </p:nvPr>
        </p:nvSpPr>
        <p:spPr>
          <a:ln/>
        </p:spPr>
        <p:txBody>
          <a:bodyPr vert="horz" wrap="square" lIns="91440" tIns="45720" rIns="91440" bIns="45720" anchor="b" anchorCtr="0"/>
          <a:p>
            <a:pPr algn="ctr" eaLnBrk="1" hangingPunct="1"/>
            <a:r>
              <a:rPr lang="zh-CN" altLang="en-US" dirty="0"/>
              <a:t>多级结构的因特网</a:t>
            </a:r>
            <a:endParaRPr lang="zh-CN" altLang="en-US" dirty="0"/>
          </a:p>
        </p:txBody>
      </p:sp>
      <p:sp>
        <p:nvSpPr>
          <p:cNvPr id="73732" name="Line 5"/>
          <p:cNvSpPr/>
          <p:nvPr/>
        </p:nvSpPr>
        <p:spPr>
          <a:xfrm>
            <a:off x="2409825" y="5054600"/>
            <a:ext cx="738188" cy="919163"/>
          </a:xfrm>
          <a:prstGeom prst="line">
            <a:avLst/>
          </a:prstGeom>
          <a:ln w="28575" cap="flat" cmpd="sng">
            <a:solidFill>
              <a:srgbClr val="333399"/>
            </a:solidFill>
            <a:prstDash val="solid"/>
            <a:round/>
            <a:headEnd type="none" w="med" len="med"/>
            <a:tailEnd type="none" w="med" len="med"/>
          </a:ln>
        </p:spPr>
      </p:sp>
      <p:sp>
        <p:nvSpPr>
          <p:cNvPr id="73733" name="Line 6"/>
          <p:cNvSpPr/>
          <p:nvPr/>
        </p:nvSpPr>
        <p:spPr>
          <a:xfrm>
            <a:off x="3559175" y="5137150"/>
            <a:ext cx="985838" cy="752475"/>
          </a:xfrm>
          <a:prstGeom prst="line">
            <a:avLst/>
          </a:prstGeom>
          <a:ln w="28575" cap="flat" cmpd="sng">
            <a:solidFill>
              <a:srgbClr val="333399"/>
            </a:solidFill>
            <a:prstDash val="solid"/>
            <a:round/>
            <a:headEnd type="none" w="med" len="med"/>
            <a:tailEnd type="none" w="med" len="med"/>
          </a:ln>
        </p:spPr>
      </p:sp>
      <p:sp>
        <p:nvSpPr>
          <p:cNvPr id="73734" name="Line 7"/>
          <p:cNvSpPr/>
          <p:nvPr/>
        </p:nvSpPr>
        <p:spPr>
          <a:xfrm flipH="1">
            <a:off x="5942013" y="5137150"/>
            <a:ext cx="493712" cy="752475"/>
          </a:xfrm>
          <a:prstGeom prst="line">
            <a:avLst/>
          </a:prstGeom>
          <a:ln w="28575" cap="flat" cmpd="sng">
            <a:solidFill>
              <a:srgbClr val="333399"/>
            </a:solidFill>
            <a:prstDash val="solid"/>
            <a:round/>
            <a:headEnd type="none" w="med" len="med"/>
            <a:tailEnd type="none" w="med" len="med"/>
          </a:ln>
        </p:spPr>
      </p:sp>
      <p:sp>
        <p:nvSpPr>
          <p:cNvPr id="73735" name="Line 8"/>
          <p:cNvSpPr/>
          <p:nvPr/>
        </p:nvSpPr>
        <p:spPr>
          <a:xfrm>
            <a:off x="6599238" y="5137150"/>
            <a:ext cx="574675" cy="668338"/>
          </a:xfrm>
          <a:prstGeom prst="line">
            <a:avLst/>
          </a:prstGeom>
          <a:ln w="28575" cap="flat" cmpd="sng">
            <a:solidFill>
              <a:srgbClr val="333399"/>
            </a:solidFill>
            <a:prstDash val="solid"/>
            <a:round/>
            <a:headEnd type="none" w="med" len="med"/>
            <a:tailEnd type="none" w="med" len="med"/>
          </a:ln>
        </p:spPr>
      </p:sp>
      <p:sp>
        <p:nvSpPr>
          <p:cNvPr id="73736" name="Line 9"/>
          <p:cNvSpPr/>
          <p:nvPr/>
        </p:nvSpPr>
        <p:spPr>
          <a:xfrm>
            <a:off x="3230563" y="4386263"/>
            <a:ext cx="165100" cy="668337"/>
          </a:xfrm>
          <a:prstGeom prst="line">
            <a:avLst/>
          </a:prstGeom>
          <a:ln w="38100" cap="flat" cmpd="sng">
            <a:solidFill>
              <a:schemeClr val="folHlink"/>
            </a:solidFill>
            <a:prstDash val="solid"/>
            <a:round/>
            <a:headEnd type="none" w="med" len="med"/>
            <a:tailEnd type="none" w="med" len="med"/>
          </a:ln>
        </p:spPr>
      </p:sp>
      <p:sp>
        <p:nvSpPr>
          <p:cNvPr id="73737" name="Line 10"/>
          <p:cNvSpPr/>
          <p:nvPr/>
        </p:nvSpPr>
        <p:spPr>
          <a:xfrm flipH="1">
            <a:off x="2271713" y="4344988"/>
            <a:ext cx="685800" cy="569912"/>
          </a:xfrm>
          <a:prstGeom prst="line">
            <a:avLst/>
          </a:prstGeom>
          <a:ln w="38100" cap="flat" cmpd="sng">
            <a:solidFill>
              <a:schemeClr val="folHlink"/>
            </a:solidFill>
            <a:prstDash val="solid"/>
            <a:round/>
            <a:headEnd type="none" w="med" len="med"/>
            <a:tailEnd type="none" w="med" len="med"/>
          </a:ln>
        </p:spPr>
      </p:sp>
      <p:sp>
        <p:nvSpPr>
          <p:cNvPr id="73738" name="Line 11"/>
          <p:cNvSpPr/>
          <p:nvPr/>
        </p:nvSpPr>
        <p:spPr>
          <a:xfrm>
            <a:off x="6011863" y="3508375"/>
            <a:ext cx="752475" cy="793750"/>
          </a:xfrm>
          <a:prstGeom prst="line">
            <a:avLst/>
          </a:prstGeom>
          <a:ln w="57150" cap="flat" cmpd="sng">
            <a:solidFill>
              <a:schemeClr val="folHlink"/>
            </a:solidFill>
            <a:prstDash val="solid"/>
            <a:round/>
            <a:headEnd type="none" w="med" len="med"/>
            <a:tailEnd type="none" w="med" len="med"/>
          </a:ln>
        </p:spPr>
      </p:sp>
      <p:sp>
        <p:nvSpPr>
          <p:cNvPr id="73739" name="Line 12"/>
          <p:cNvSpPr/>
          <p:nvPr/>
        </p:nvSpPr>
        <p:spPr>
          <a:xfrm flipH="1" flipV="1">
            <a:off x="5795963" y="4437063"/>
            <a:ext cx="863600" cy="622300"/>
          </a:xfrm>
          <a:prstGeom prst="line">
            <a:avLst/>
          </a:prstGeom>
          <a:ln w="38100" cap="flat" cmpd="sng">
            <a:solidFill>
              <a:schemeClr val="folHlink"/>
            </a:solidFill>
            <a:prstDash val="solid"/>
            <a:round/>
            <a:headEnd type="none" w="med" len="med"/>
            <a:tailEnd type="none" w="med" len="med"/>
          </a:ln>
        </p:spPr>
      </p:sp>
      <p:sp>
        <p:nvSpPr>
          <p:cNvPr id="73740" name="Line 13"/>
          <p:cNvSpPr/>
          <p:nvPr/>
        </p:nvSpPr>
        <p:spPr>
          <a:xfrm flipV="1">
            <a:off x="5284788" y="4302125"/>
            <a:ext cx="258762" cy="752475"/>
          </a:xfrm>
          <a:prstGeom prst="line">
            <a:avLst/>
          </a:prstGeom>
          <a:ln w="38100" cap="flat" cmpd="sng">
            <a:solidFill>
              <a:schemeClr val="folHlink"/>
            </a:solidFill>
            <a:prstDash val="solid"/>
            <a:round/>
            <a:headEnd type="none" w="med" len="med"/>
            <a:tailEnd type="none" w="med" len="med"/>
          </a:ln>
        </p:spPr>
      </p:sp>
      <p:sp>
        <p:nvSpPr>
          <p:cNvPr id="73741" name="Line 14"/>
          <p:cNvSpPr/>
          <p:nvPr/>
        </p:nvSpPr>
        <p:spPr>
          <a:xfrm>
            <a:off x="3708400" y="2698750"/>
            <a:ext cx="287338" cy="347663"/>
          </a:xfrm>
          <a:prstGeom prst="line">
            <a:avLst/>
          </a:prstGeom>
          <a:ln w="57150" cap="flat" cmpd="sng">
            <a:solidFill>
              <a:schemeClr val="folHlink"/>
            </a:solidFill>
            <a:prstDash val="solid"/>
            <a:round/>
            <a:headEnd type="none" w="med" len="med"/>
            <a:tailEnd type="none" w="med" len="med"/>
          </a:ln>
        </p:spPr>
      </p:sp>
      <p:sp>
        <p:nvSpPr>
          <p:cNvPr id="73742" name="Oval 15"/>
          <p:cNvSpPr/>
          <p:nvPr/>
        </p:nvSpPr>
        <p:spPr>
          <a:xfrm>
            <a:off x="3525838" y="2951163"/>
            <a:ext cx="1795462" cy="752475"/>
          </a:xfrm>
          <a:prstGeom prst="ellipse">
            <a:avLst/>
          </a:prstGeom>
          <a:solidFill>
            <a:srgbClr val="CCCC00"/>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43" name="Oval 16"/>
          <p:cNvSpPr/>
          <p:nvPr/>
        </p:nvSpPr>
        <p:spPr>
          <a:xfrm>
            <a:off x="3600450" y="3119438"/>
            <a:ext cx="1795463" cy="750887"/>
          </a:xfrm>
          <a:prstGeom prst="ellipse">
            <a:avLst/>
          </a:prstGeom>
          <a:solidFill>
            <a:srgbClr val="CCCC00"/>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44" name="Line 17"/>
          <p:cNvSpPr/>
          <p:nvPr/>
        </p:nvSpPr>
        <p:spPr>
          <a:xfrm flipH="1">
            <a:off x="4751388" y="2716213"/>
            <a:ext cx="450850" cy="777875"/>
          </a:xfrm>
          <a:prstGeom prst="line">
            <a:avLst/>
          </a:prstGeom>
          <a:ln w="57150" cap="flat" cmpd="sng">
            <a:solidFill>
              <a:schemeClr val="folHlink"/>
            </a:solidFill>
            <a:prstDash val="solid"/>
            <a:round/>
            <a:headEnd type="none" w="med" len="med"/>
            <a:tailEnd type="none" w="med" len="med"/>
          </a:ln>
        </p:spPr>
      </p:sp>
      <p:sp>
        <p:nvSpPr>
          <p:cNvPr id="73745" name="Line 18"/>
          <p:cNvSpPr/>
          <p:nvPr/>
        </p:nvSpPr>
        <p:spPr>
          <a:xfrm flipH="1">
            <a:off x="5970588" y="2698750"/>
            <a:ext cx="546100" cy="768350"/>
          </a:xfrm>
          <a:prstGeom prst="line">
            <a:avLst/>
          </a:prstGeom>
          <a:ln w="57150" cap="flat" cmpd="sng">
            <a:solidFill>
              <a:schemeClr val="folHlink"/>
            </a:solidFill>
            <a:prstDash val="solid"/>
            <a:round/>
            <a:headEnd type="none" w="med" len="med"/>
            <a:tailEnd type="none" w="med" len="med"/>
          </a:ln>
        </p:spPr>
      </p:sp>
      <p:sp>
        <p:nvSpPr>
          <p:cNvPr id="73746" name="Line 19"/>
          <p:cNvSpPr/>
          <p:nvPr/>
        </p:nvSpPr>
        <p:spPr>
          <a:xfrm flipH="1">
            <a:off x="5613400" y="3536950"/>
            <a:ext cx="344488" cy="682625"/>
          </a:xfrm>
          <a:prstGeom prst="line">
            <a:avLst/>
          </a:prstGeom>
          <a:ln w="38100" cap="flat" cmpd="sng">
            <a:solidFill>
              <a:schemeClr val="folHlink"/>
            </a:solidFill>
            <a:prstDash val="solid"/>
            <a:round/>
            <a:headEnd type="none" w="med" len="med"/>
            <a:tailEnd type="none" w="med" len="med"/>
          </a:ln>
        </p:spPr>
      </p:sp>
      <p:sp>
        <p:nvSpPr>
          <p:cNvPr id="73747" name="Line 20"/>
          <p:cNvSpPr/>
          <p:nvPr/>
        </p:nvSpPr>
        <p:spPr>
          <a:xfrm>
            <a:off x="5321300" y="3286125"/>
            <a:ext cx="636588" cy="166688"/>
          </a:xfrm>
          <a:prstGeom prst="line">
            <a:avLst/>
          </a:prstGeom>
          <a:ln w="57150" cap="flat" cmpd="sng">
            <a:solidFill>
              <a:schemeClr val="folHlink"/>
            </a:solidFill>
            <a:prstDash val="solid"/>
            <a:round/>
            <a:headEnd type="none" w="med" len="med"/>
            <a:tailEnd type="none" w="med" len="med"/>
          </a:ln>
        </p:spPr>
      </p:sp>
      <p:sp>
        <p:nvSpPr>
          <p:cNvPr id="73748" name="Line 21"/>
          <p:cNvSpPr/>
          <p:nvPr/>
        </p:nvSpPr>
        <p:spPr>
          <a:xfrm>
            <a:off x="5357813" y="3452813"/>
            <a:ext cx="576262" cy="26987"/>
          </a:xfrm>
          <a:prstGeom prst="line">
            <a:avLst/>
          </a:prstGeom>
          <a:ln w="57150" cap="flat" cmpd="sng">
            <a:solidFill>
              <a:schemeClr val="folHlink"/>
            </a:solidFill>
            <a:prstDash val="solid"/>
            <a:round/>
            <a:headEnd type="none" w="med" len="med"/>
            <a:tailEnd type="none" w="med" len="med"/>
          </a:ln>
        </p:spPr>
      </p:sp>
      <p:sp>
        <p:nvSpPr>
          <p:cNvPr id="73749" name="Line 22"/>
          <p:cNvSpPr/>
          <p:nvPr/>
        </p:nvSpPr>
        <p:spPr>
          <a:xfrm flipV="1">
            <a:off x="5434013" y="3536950"/>
            <a:ext cx="485775" cy="166688"/>
          </a:xfrm>
          <a:prstGeom prst="line">
            <a:avLst/>
          </a:prstGeom>
          <a:ln w="57150" cap="flat" cmpd="sng">
            <a:solidFill>
              <a:schemeClr val="folHlink"/>
            </a:solidFill>
            <a:prstDash val="solid"/>
            <a:round/>
            <a:headEnd type="none" w="med" len="med"/>
            <a:tailEnd type="none" w="med" len="med"/>
          </a:ln>
        </p:spPr>
      </p:sp>
      <p:sp>
        <p:nvSpPr>
          <p:cNvPr id="73750" name="Line 23"/>
          <p:cNvSpPr/>
          <p:nvPr/>
        </p:nvSpPr>
        <p:spPr>
          <a:xfrm flipV="1">
            <a:off x="2987675" y="3284538"/>
            <a:ext cx="636588" cy="166687"/>
          </a:xfrm>
          <a:prstGeom prst="line">
            <a:avLst/>
          </a:prstGeom>
          <a:ln w="57150" cap="flat" cmpd="sng">
            <a:solidFill>
              <a:schemeClr val="folHlink"/>
            </a:solidFill>
            <a:prstDash val="solid"/>
            <a:round/>
            <a:headEnd type="none" w="med" len="med"/>
            <a:tailEnd type="none" w="med" len="med"/>
          </a:ln>
        </p:spPr>
      </p:sp>
      <p:sp>
        <p:nvSpPr>
          <p:cNvPr id="73751" name="Line 24"/>
          <p:cNvSpPr/>
          <p:nvPr/>
        </p:nvSpPr>
        <p:spPr>
          <a:xfrm>
            <a:off x="3025775" y="3467100"/>
            <a:ext cx="612775" cy="69850"/>
          </a:xfrm>
          <a:prstGeom prst="line">
            <a:avLst/>
          </a:prstGeom>
          <a:ln w="57150" cap="flat" cmpd="sng">
            <a:solidFill>
              <a:schemeClr val="folHlink"/>
            </a:solidFill>
            <a:prstDash val="solid"/>
            <a:round/>
            <a:headEnd type="none" w="med" len="med"/>
            <a:tailEnd type="none" w="med" len="med"/>
          </a:ln>
        </p:spPr>
      </p:sp>
      <p:sp>
        <p:nvSpPr>
          <p:cNvPr id="73752" name="Line 25"/>
          <p:cNvSpPr/>
          <p:nvPr/>
        </p:nvSpPr>
        <p:spPr>
          <a:xfrm>
            <a:off x="3014663" y="3494088"/>
            <a:ext cx="735012" cy="209550"/>
          </a:xfrm>
          <a:prstGeom prst="line">
            <a:avLst/>
          </a:prstGeom>
          <a:ln w="57150" cap="flat" cmpd="sng">
            <a:solidFill>
              <a:schemeClr val="folHlink"/>
            </a:solidFill>
            <a:prstDash val="solid"/>
            <a:round/>
            <a:headEnd type="none" w="med" len="med"/>
            <a:tailEnd type="none" w="med" len="med"/>
          </a:ln>
        </p:spPr>
      </p:sp>
      <p:sp>
        <p:nvSpPr>
          <p:cNvPr id="73753" name="Line 26"/>
          <p:cNvSpPr/>
          <p:nvPr/>
        </p:nvSpPr>
        <p:spPr>
          <a:xfrm flipH="1">
            <a:off x="4424363" y="4051300"/>
            <a:ext cx="149225" cy="460375"/>
          </a:xfrm>
          <a:prstGeom prst="line">
            <a:avLst/>
          </a:prstGeom>
          <a:ln w="57150" cap="flat" cmpd="sng">
            <a:solidFill>
              <a:schemeClr val="folHlink"/>
            </a:solidFill>
            <a:prstDash val="solid"/>
            <a:round/>
            <a:headEnd type="none" w="med" len="med"/>
            <a:tailEnd type="none" w="med" len="med"/>
          </a:ln>
        </p:spPr>
      </p:sp>
      <p:sp>
        <p:nvSpPr>
          <p:cNvPr id="73754" name="Line 27"/>
          <p:cNvSpPr/>
          <p:nvPr/>
        </p:nvSpPr>
        <p:spPr>
          <a:xfrm flipV="1">
            <a:off x="1670050" y="5137150"/>
            <a:ext cx="574675" cy="752475"/>
          </a:xfrm>
          <a:prstGeom prst="line">
            <a:avLst/>
          </a:prstGeom>
          <a:ln w="28575" cap="flat" cmpd="sng">
            <a:solidFill>
              <a:srgbClr val="333399"/>
            </a:solidFill>
            <a:prstDash val="solid"/>
            <a:round/>
            <a:headEnd type="none" w="med" len="med"/>
            <a:tailEnd type="none" w="med" len="med"/>
          </a:ln>
        </p:spPr>
      </p:sp>
      <p:sp>
        <p:nvSpPr>
          <p:cNvPr id="73755" name="Line 28"/>
          <p:cNvSpPr/>
          <p:nvPr/>
        </p:nvSpPr>
        <p:spPr>
          <a:xfrm>
            <a:off x="2943225" y="3494088"/>
            <a:ext cx="188913" cy="655637"/>
          </a:xfrm>
          <a:prstGeom prst="line">
            <a:avLst/>
          </a:prstGeom>
          <a:ln w="38100" cap="flat" cmpd="sng">
            <a:solidFill>
              <a:schemeClr val="folHlink"/>
            </a:solidFill>
            <a:prstDash val="solid"/>
            <a:round/>
            <a:headEnd type="none" w="med" len="med"/>
            <a:tailEnd type="none" w="med" len="med"/>
          </a:ln>
        </p:spPr>
      </p:sp>
      <p:sp>
        <p:nvSpPr>
          <p:cNvPr id="73756" name="Oval 29"/>
          <p:cNvSpPr/>
          <p:nvPr/>
        </p:nvSpPr>
        <p:spPr>
          <a:xfrm>
            <a:off x="2868613" y="3390900"/>
            <a:ext cx="185737" cy="176213"/>
          </a:xfrm>
          <a:prstGeom prst="ellipse">
            <a:avLst/>
          </a:prstGeom>
          <a:solidFill>
            <a:schemeClr val="hlink"/>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57" name="Oval 30"/>
          <p:cNvSpPr/>
          <p:nvPr/>
        </p:nvSpPr>
        <p:spPr>
          <a:xfrm>
            <a:off x="3673475" y="3286125"/>
            <a:ext cx="1798638" cy="750888"/>
          </a:xfrm>
          <a:prstGeom prst="ellipse">
            <a:avLst/>
          </a:prstGeom>
          <a:solidFill>
            <a:srgbClr val="CCCC00"/>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73758" name="Oval 32"/>
          <p:cNvSpPr/>
          <p:nvPr/>
        </p:nvSpPr>
        <p:spPr>
          <a:xfrm>
            <a:off x="5876925" y="3400425"/>
            <a:ext cx="187325" cy="177800"/>
          </a:xfrm>
          <a:prstGeom prst="ellipse">
            <a:avLst/>
          </a:prstGeom>
          <a:solidFill>
            <a:schemeClr val="hlink"/>
          </a:solidFill>
          <a:ln w="9525"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59" name="Oval 49"/>
          <p:cNvSpPr/>
          <p:nvPr/>
        </p:nvSpPr>
        <p:spPr>
          <a:xfrm>
            <a:off x="3148013" y="2405063"/>
            <a:ext cx="1187450" cy="501650"/>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latin typeface="Times New Roman" panose="02020603050405020304" pitchFamily="18" charset="0"/>
                <a:ea typeface="黑体" panose="02010609060101010101" pitchFamily="49" charset="-122"/>
              </a:rPr>
              <a:t>大公司</a:t>
            </a:r>
            <a:endParaRPr lang="zh-CN" altLang="en-US" sz="2000" dirty="0">
              <a:latin typeface="Times New Roman" panose="02020603050405020304" pitchFamily="18" charset="0"/>
              <a:ea typeface="黑体" panose="02010609060101010101" pitchFamily="49" charset="-122"/>
            </a:endParaRPr>
          </a:p>
        </p:txBody>
      </p:sp>
      <p:sp>
        <p:nvSpPr>
          <p:cNvPr id="73760" name="Oval 53"/>
          <p:cNvSpPr/>
          <p:nvPr/>
        </p:nvSpPr>
        <p:spPr>
          <a:xfrm>
            <a:off x="5038725" y="4051300"/>
            <a:ext cx="1189038" cy="522288"/>
          </a:xfrm>
          <a:prstGeom prst="ellipse">
            <a:avLst/>
          </a:prstGeom>
          <a:solidFill>
            <a:srgbClr val="FFCCFF"/>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地区 </a:t>
            </a:r>
            <a:r>
              <a:rPr lang="en-US" altLang="zh-CN" sz="2000" dirty="0">
                <a:solidFill>
                  <a:srgbClr val="333399"/>
                </a:solidFill>
                <a:latin typeface="Arial" panose="020B0604020202020204" pitchFamily="34" charset="0"/>
                <a:ea typeface="黑体" panose="02010609060101010101" pitchFamily="49" charset="-122"/>
              </a:rPr>
              <a:t>ISP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3761" name="Text Box 55"/>
          <p:cNvSpPr txBox="1"/>
          <p:nvPr/>
        </p:nvSpPr>
        <p:spPr>
          <a:xfrm>
            <a:off x="1692275" y="3016250"/>
            <a:ext cx="1454150" cy="915988"/>
          </a:xfrm>
          <a:prstGeom prst="rect">
            <a:avLst/>
          </a:prstGeom>
          <a:noFill/>
          <a:ln w="9525">
            <a:noFill/>
          </a:ln>
        </p:spPr>
        <p:txBody>
          <a:bodyPr wrap="none" anchor="t" anchorCtr="0">
            <a:spAutoFit/>
          </a:bodyPr>
          <a:p>
            <a:pPr algn="ctr">
              <a:lnSpc>
                <a:spcPct val="90000"/>
              </a:lnSpc>
            </a:pPr>
            <a:r>
              <a:rPr lang="zh-CN" altLang="en-US" sz="2000" dirty="0">
                <a:solidFill>
                  <a:srgbClr val="333399"/>
                </a:solidFill>
                <a:latin typeface="Arial" panose="020B0604020202020204" pitchFamily="34" charset="0"/>
                <a:ea typeface="黑体" panose="02010609060101010101" pitchFamily="49" charset="-122"/>
              </a:rPr>
              <a:t>网络接入点</a:t>
            </a:r>
            <a:endParaRPr lang="zh-CN" altLang="en-US" sz="2000" dirty="0">
              <a:solidFill>
                <a:srgbClr val="333399"/>
              </a:solidFill>
              <a:latin typeface="Arial" panose="020B0604020202020204" pitchFamily="34" charset="0"/>
              <a:ea typeface="黑体" panose="02010609060101010101" pitchFamily="49" charset="-122"/>
            </a:endParaRPr>
          </a:p>
          <a:p>
            <a:pPr algn="ctr">
              <a:lnSpc>
                <a:spcPct val="90000"/>
              </a:lnSpc>
            </a:pPr>
            <a:r>
              <a:rPr lang="en-US" altLang="zh-CN" sz="2000" dirty="0">
                <a:solidFill>
                  <a:srgbClr val="333399"/>
                </a:solidFill>
                <a:latin typeface="Arial" panose="020B0604020202020204" pitchFamily="34" charset="0"/>
                <a:ea typeface="黑体" panose="02010609060101010101" pitchFamily="49" charset="-122"/>
              </a:rPr>
              <a:t>NAP</a:t>
            </a:r>
            <a:endParaRPr lang="en-US" altLang="zh-CN" sz="2000" dirty="0">
              <a:solidFill>
                <a:srgbClr val="333399"/>
              </a:solidFill>
              <a:latin typeface="Arial" panose="020B0604020202020204" pitchFamily="34" charset="0"/>
              <a:ea typeface="黑体" panose="02010609060101010101" pitchFamily="49" charset="-122"/>
            </a:endParaRPr>
          </a:p>
          <a:p>
            <a:pPr algn="ctr">
              <a:lnSpc>
                <a:spcPct val="90000"/>
              </a:lnSpc>
            </a:pPr>
            <a:r>
              <a:rPr lang="zh-CN" altLang="en-US" sz="2000" dirty="0">
                <a:solidFill>
                  <a:srgbClr val="333399"/>
                </a:solidFill>
                <a:latin typeface="Arial" panose="020B0604020202020204" pitchFamily="34" charset="0"/>
                <a:ea typeface="黑体" panose="02010609060101010101" pitchFamily="49" charset="-122"/>
              </a:rPr>
              <a:t>（对等点）</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73762" name="Oval 56"/>
          <p:cNvSpPr/>
          <p:nvPr/>
        </p:nvSpPr>
        <p:spPr>
          <a:xfrm>
            <a:off x="4819650" y="4872038"/>
            <a:ext cx="1020763" cy="501650"/>
          </a:xfrm>
          <a:prstGeom prst="ellipse">
            <a:avLst/>
          </a:prstGeom>
          <a:solidFill>
            <a:srgbClr val="CC99FF"/>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solidFill>
                  <a:srgbClr val="333399"/>
                </a:solidFill>
                <a:latin typeface="Times New Roman" panose="02020603050405020304" pitchFamily="18" charset="0"/>
                <a:ea typeface="黑体" panose="02010609060101010101" pitchFamily="49" charset="-122"/>
              </a:rPr>
              <a:t>公司</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nvGrpSpPr>
          <p:cNvPr id="73763" name="Group 118"/>
          <p:cNvGrpSpPr/>
          <p:nvPr/>
        </p:nvGrpSpPr>
        <p:grpSpPr>
          <a:xfrm>
            <a:off x="2555875" y="5613400"/>
            <a:ext cx="1081088" cy="623888"/>
            <a:chOff x="1655" y="3521"/>
            <a:chExt cx="681" cy="408"/>
          </a:xfrm>
        </p:grpSpPr>
        <p:grpSp>
          <p:nvGrpSpPr>
            <p:cNvPr id="73764" name="Group 60"/>
            <p:cNvGrpSpPr/>
            <p:nvPr/>
          </p:nvGrpSpPr>
          <p:grpSpPr>
            <a:xfrm>
              <a:off x="1655" y="3521"/>
              <a:ext cx="681" cy="408"/>
              <a:chOff x="2949" y="196"/>
              <a:chExt cx="941" cy="598"/>
            </a:xfrm>
          </p:grpSpPr>
          <p:sp>
            <p:nvSpPr>
              <p:cNvPr id="73765" name="Oval 61"/>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66" name="Oval 62"/>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67" name="Oval 63"/>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68" name="Oval 64"/>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69" name="Oval 65"/>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70" name="Oval 66"/>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71" name="Oval 67"/>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72" name="Oval 68"/>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73" name="Freeform 69"/>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3774" name="Freeform 70"/>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3775" name="Freeform 71"/>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3776" name="Text Box 72"/>
            <p:cNvSpPr txBox="1"/>
            <p:nvPr/>
          </p:nvSpPr>
          <p:spPr>
            <a:xfrm>
              <a:off x="1694" y="3612"/>
              <a:ext cx="596" cy="26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sp>
        <p:nvSpPr>
          <p:cNvPr id="73777" name="Text Box 115"/>
          <p:cNvSpPr txBox="1"/>
          <p:nvPr/>
        </p:nvSpPr>
        <p:spPr>
          <a:xfrm>
            <a:off x="3954463" y="3309938"/>
            <a:ext cx="1200150" cy="701675"/>
          </a:xfrm>
          <a:prstGeom prst="rect">
            <a:avLst/>
          </a:prstGeom>
          <a:noFill/>
          <a:ln w="9525">
            <a:noFill/>
          </a:ln>
        </p:spPr>
        <p:txBody>
          <a:bodyPr wrap="none" anchor="t" anchorCtr="0">
            <a:spAutoFit/>
          </a:bodyPr>
          <a:p>
            <a:pPr algn="ctr"/>
            <a:r>
              <a:rPr lang="zh-CN" altLang="en-US" sz="2000" dirty="0">
                <a:solidFill>
                  <a:srgbClr val="333399"/>
                </a:solidFill>
                <a:latin typeface="Times New Roman" panose="02020603050405020304" pitchFamily="18" charset="0"/>
                <a:ea typeface="黑体" panose="02010609060101010101" pitchFamily="49" charset="-122"/>
              </a:rPr>
              <a:t>主干服务</a:t>
            </a:r>
            <a:endParaRPr lang="zh-CN" altLang="en-US" sz="2000" dirty="0">
              <a:solidFill>
                <a:srgbClr val="333399"/>
              </a:solidFill>
              <a:latin typeface="Times New Roman" panose="02020603050405020304" pitchFamily="18" charset="0"/>
              <a:ea typeface="黑体" panose="02010609060101010101" pitchFamily="49" charset="-122"/>
            </a:endParaRPr>
          </a:p>
          <a:p>
            <a:pPr algn="ctr"/>
            <a:r>
              <a:rPr lang="zh-CN" altLang="en-US" sz="2000" dirty="0">
                <a:solidFill>
                  <a:srgbClr val="333399"/>
                </a:solidFill>
                <a:latin typeface="Times New Roman" panose="02020603050405020304" pitchFamily="18" charset="0"/>
                <a:ea typeface="黑体" panose="02010609060101010101" pitchFamily="49" charset="-122"/>
              </a:rPr>
              <a:t>提供者</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nvGrpSpPr>
          <p:cNvPr id="73778" name="Group 119"/>
          <p:cNvGrpSpPr/>
          <p:nvPr/>
        </p:nvGrpSpPr>
        <p:grpSpPr>
          <a:xfrm>
            <a:off x="3924300" y="5543550"/>
            <a:ext cx="1081088" cy="625475"/>
            <a:chOff x="1655" y="3521"/>
            <a:chExt cx="681" cy="408"/>
          </a:xfrm>
        </p:grpSpPr>
        <p:grpSp>
          <p:nvGrpSpPr>
            <p:cNvPr id="73779" name="Group 120"/>
            <p:cNvGrpSpPr/>
            <p:nvPr/>
          </p:nvGrpSpPr>
          <p:grpSpPr>
            <a:xfrm>
              <a:off x="1655" y="3521"/>
              <a:ext cx="681" cy="408"/>
              <a:chOff x="2949" y="196"/>
              <a:chExt cx="941" cy="598"/>
            </a:xfrm>
          </p:grpSpPr>
          <p:sp>
            <p:nvSpPr>
              <p:cNvPr id="73780" name="Oval 121"/>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81" name="Oval 122"/>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82" name="Oval 123"/>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83" name="Oval 124"/>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84" name="Oval 125"/>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85" name="Oval 126"/>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86" name="Oval 127"/>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87" name="Oval 128"/>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88" name="Freeform 129"/>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3789" name="Freeform 130"/>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3790" name="Freeform 131"/>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3791" name="Text Box 132"/>
            <p:cNvSpPr txBox="1"/>
            <p:nvPr/>
          </p:nvSpPr>
          <p:spPr>
            <a:xfrm>
              <a:off x="1694" y="3612"/>
              <a:ext cx="596" cy="259"/>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grpSp>
        <p:nvGrpSpPr>
          <p:cNvPr id="73792" name="Group 133"/>
          <p:cNvGrpSpPr/>
          <p:nvPr/>
        </p:nvGrpSpPr>
        <p:grpSpPr>
          <a:xfrm>
            <a:off x="5508625" y="5613400"/>
            <a:ext cx="1081088" cy="623888"/>
            <a:chOff x="1655" y="3521"/>
            <a:chExt cx="681" cy="408"/>
          </a:xfrm>
        </p:grpSpPr>
        <p:grpSp>
          <p:nvGrpSpPr>
            <p:cNvPr id="73793" name="Group 134"/>
            <p:cNvGrpSpPr/>
            <p:nvPr/>
          </p:nvGrpSpPr>
          <p:grpSpPr>
            <a:xfrm>
              <a:off x="1655" y="3521"/>
              <a:ext cx="681" cy="408"/>
              <a:chOff x="2949" y="196"/>
              <a:chExt cx="941" cy="598"/>
            </a:xfrm>
          </p:grpSpPr>
          <p:sp>
            <p:nvSpPr>
              <p:cNvPr id="73794" name="Oval 135"/>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95" name="Oval 136"/>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96" name="Oval 137"/>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97" name="Oval 138"/>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98" name="Oval 139"/>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799" name="Oval 140"/>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00" name="Oval 141"/>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01" name="Oval 142"/>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02" name="Freeform 143"/>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3803" name="Freeform 144"/>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3804" name="Freeform 145"/>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3805" name="Text Box 146"/>
            <p:cNvSpPr txBox="1"/>
            <p:nvPr/>
          </p:nvSpPr>
          <p:spPr>
            <a:xfrm>
              <a:off x="1694" y="3612"/>
              <a:ext cx="596" cy="260"/>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grpSp>
        <p:nvGrpSpPr>
          <p:cNvPr id="73806" name="Group 147"/>
          <p:cNvGrpSpPr/>
          <p:nvPr/>
        </p:nvGrpSpPr>
        <p:grpSpPr>
          <a:xfrm>
            <a:off x="1187450" y="5543550"/>
            <a:ext cx="1081088" cy="625475"/>
            <a:chOff x="1655" y="3521"/>
            <a:chExt cx="681" cy="408"/>
          </a:xfrm>
        </p:grpSpPr>
        <p:grpSp>
          <p:nvGrpSpPr>
            <p:cNvPr id="73807" name="Group 148"/>
            <p:cNvGrpSpPr/>
            <p:nvPr/>
          </p:nvGrpSpPr>
          <p:grpSpPr>
            <a:xfrm>
              <a:off x="1655" y="3521"/>
              <a:ext cx="681" cy="408"/>
              <a:chOff x="2949" y="196"/>
              <a:chExt cx="941" cy="598"/>
            </a:xfrm>
          </p:grpSpPr>
          <p:sp>
            <p:nvSpPr>
              <p:cNvPr id="73808" name="Oval 149"/>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09" name="Oval 150"/>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10" name="Oval 151"/>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11" name="Oval 152"/>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12" name="Oval 153"/>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13" name="Oval 154"/>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14" name="Oval 155"/>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15" name="Oval 156"/>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16" name="Freeform 157"/>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3817" name="Freeform 158"/>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3818" name="Freeform 159"/>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3819" name="Text Box 160"/>
            <p:cNvSpPr txBox="1"/>
            <p:nvPr/>
          </p:nvSpPr>
          <p:spPr>
            <a:xfrm>
              <a:off x="1694" y="3612"/>
              <a:ext cx="596" cy="259"/>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grpSp>
        <p:nvGrpSpPr>
          <p:cNvPr id="73820" name="Group 161"/>
          <p:cNvGrpSpPr/>
          <p:nvPr/>
        </p:nvGrpSpPr>
        <p:grpSpPr>
          <a:xfrm>
            <a:off x="6804025" y="5543550"/>
            <a:ext cx="1081088" cy="625475"/>
            <a:chOff x="1655" y="3521"/>
            <a:chExt cx="681" cy="408"/>
          </a:xfrm>
        </p:grpSpPr>
        <p:grpSp>
          <p:nvGrpSpPr>
            <p:cNvPr id="73821" name="Group 162"/>
            <p:cNvGrpSpPr/>
            <p:nvPr/>
          </p:nvGrpSpPr>
          <p:grpSpPr>
            <a:xfrm>
              <a:off x="1655" y="3521"/>
              <a:ext cx="681" cy="408"/>
              <a:chOff x="2949" y="196"/>
              <a:chExt cx="941" cy="598"/>
            </a:xfrm>
          </p:grpSpPr>
          <p:sp>
            <p:nvSpPr>
              <p:cNvPr id="73822" name="Oval 163"/>
              <p:cNvSpPr/>
              <p:nvPr/>
            </p:nvSpPr>
            <p:spPr>
              <a:xfrm>
                <a:off x="3168" y="196"/>
                <a:ext cx="407" cy="162"/>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23" name="Oval 164"/>
              <p:cNvSpPr/>
              <p:nvPr/>
            </p:nvSpPr>
            <p:spPr>
              <a:xfrm rot="900000">
                <a:off x="3512" y="252"/>
                <a:ext cx="275" cy="131"/>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24" name="Oval 165"/>
              <p:cNvSpPr/>
              <p:nvPr/>
            </p:nvSpPr>
            <p:spPr>
              <a:xfrm rot="1500000">
                <a:off x="3650" y="385"/>
                <a:ext cx="240" cy="153"/>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25" name="Oval 166"/>
              <p:cNvSpPr/>
              <p:nvPr/>
            </p:nvSpPr>
            <p:spPr>
              <a:xfrm rot="-1560000">
                <a:off x="3573" y="537"/>
                <a:ext cx="291" cy="18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26" name="Oval 167"/>
              <p:cNvSpPr/>
              <p:nvPr/>
            </p:nvSpPr>
            <p:spPr>
              <a:xfrm>
                <a:off x="3216" y="555"/>
                <a:ext cx="471" cy="239"/>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27" name="Oval 168"/>
              <p:cNvSpPr/>
              <p:nvPr/>
            </p:nvSpPr>
            <p:spPr>
              <a:xfrm rot="1080000">
                <a:off x="3023" y="555"/>
                <a:ext cx="26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28" name="Oval 169"/>
              <p:cNvSpPr/>
              <p:nvPr/>
            </p:nvSpPr>
            <p:spPr>
              <a:xfrm>
                <a:off x="2949" y="432"/>
                <a:ext cx="217"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29" name="Oval 170"/>
              <p:cNvSpPr/>
              <p:nvPr/>
            </p:nvSpPr>
            <p:spPr>
              <a:xfrm rot="-1860000">
                <a:off x="2984" y="310"/>
                <a:ext cx="295" cy="156"/>
              </a:xfrm>
              <a:prstGeom prst="ellipse">
                <a:avLst/>
              </a:prstGeom>
              <a:solidFill>
                <a:srgbClr val="EAEAEA"/>
              </a:solidFill>
              <a:ln w="12700" cap="flat" cmpd="sng">
                <a:solidFill>
                  <a:schemeClr val="tx1"/>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3830" name="Freeform 171"/>
              <p:cNvSpPr/>
              <p:nvPr/>
            </p:nvSpPr>
            <p:spPr>
              <a:xfrm>
                <a:off x="3051" y="300"/>
                <a:ext cx="738" cy="407"/>
              </a:xfrm>
              <a:custGeom>
                <a:avLst/>
                <a:gdLst/>
                <a:ahLst/>
                <a:cxnLst>
                  <a:cxn ang="0">
                    <a:pos x="108" y="82"/>
                  </a:cxn>
                  <a:cxn ang="0">
                    <a:pos x="145" y="77"/>
                  </a:cxn>
                  <a:cxn ang="0">
                    <a:pos x="183" y="72"/>
                  </a:cxn>
                  <a:cxn ang="0">
                    <a:pos x="215" y="67"/>
                  </a:cxn>
                  <a:cxn ang="0">
                    <a:pos x="237" y="46"/>
                  </a:cxn>
                  <a:cxn ang="0">
                    <a:pos x="204" y="41"/>
                  </a:cxn>
                  <a:cxn ang="0">
                    <a:pos x="172" y="46"/>
                  </a:cxn>
                  <a:cxn ang="0">
                    <a:pos x="156" y="46"/>
                  </a:cxn>
                  <a:cxn ang="0">
                    <a:pos x="188" y="26"/>
                  </a:cxn>
                  <a:cxn ang="0">
                    <a:pos x="226" y="15"/>
                  </a:cxn>
                  <a:cxn ang="0">
                    <a:pos x="258" y="10"/>
                  </a:cxn>
                  <a:cxn ang="0">
                    <a:pos x="290" y="5"/>
                  </a:cxn>
                  <a:cxn ang="0">
                    <a:pos x="323" y="0"/>
                  </a:cxn>
                  <a:cxn ang="0">
                    <a:pos x="355" y="0"/>
                  </a:cxn>
                  <a:cxn ang="0">
                    <a:pos x="387" y="0"/>
                  </a:cxn>
                  <a:cxn ang="0">
                    <a:pos x="463" y="0"/>
                  </a:cxn>
                  <a:cxn ang="0">
                    <a:pos x="506" y="0"/>
                  </a:cxn>
                  <a:cxn ang="0">
                    <a:pos x="543" y="15"/>
                  </a:cxn>
                  <a:cxn ang="0">
                    <a:pos x="570" y="36"/>
                  </a:cxn>
                  <a:cxn ang="0">
                    <a:pos x="603" y="51"/>
                  </a:cxn>
                  <a:cxn ang="0">
                    <a:pos x="635" y="57"/>
                  </a:cxn>
                  <a:cxn ang="0">
                    <a:pos x="667" y="77"/>
                  </a:cxn>
                  <a:cxn ang="0">
                    <a:pos x="694" y="98"/>
                  </a:cxn>
                  <a:cxn ang="0">
                    <a:pos x="715" y="128"/>
                  </a:cxn>
                  <a:cxn ang="0">
                    <a:pos x="721" y="164"/>
                  </a:cxn>
                  <a:cxn ang="0">
                    <a:pos x="726" y="195"/>
                  </a:cxn>
                  <a:cxn ang="0">
                    <a:pos x="726" y="226"/>
                  </a:cxn>
                  <a:cxn ang="0">
                    <a:pos x="726" y="257"/>
                  </a:cxn>
                  <a:cxn ang="0">
                    <a:pos x="737" y="288"/>
                  </a:cxn>
                  <a:cxn ang="0">
                    <a:pos x="737" y="319"/>
                  </a:cxn>
                  <a:cxn ang="0">
                    <a:pos x="715" y="349"/>
                  </a:cxn>
                  <a:cxn ang="0">
                    <a:pos x="678" y="365"/>
                  </a:cxn>
                  <a:cxn ang="0">
                    <a:pos x="646" y="380"/>
                  </a:cxn>
                  <a:cxn ang="0">
                    <a:pos x="613" y="396"/>
                  </a:cxn>
                  <a:cxn ang="0">
                    <a:pos x="581" y="401"/>
                  </a:cxn>
                  <a:cxn ang="0">
                    <a:pos x="538" y="406"/>
                  </a:cxn>
                  <a:cxn ang="0">
                    <a:pos x="500" y="406"/>
                  </a:cxn>
                  <a:cxn ang="0">
                    <a:pos x="468" y="406"/>
                  </a:cxn>
                  <a:cxn ang="0">
                    <a:pos x="436" y="406"/>
                  </a:cxn>
                  <a:cxn ang="0">
                    <a:pos x="403" y="406"/>
                  </a:cxn>
                  <a:cxn ang="0">
                    <a:pos x="371" y="406"/>
                  </a:cxn>
                  <a:cxn ang="0">
                    <a:pos x="339" y="406"/>
                  </a:cxn>
                  <a:cxn ang="0">
                    <a:pos x="307" y="406"/>
                  </a:cxn>
                  <a:cxn ang="0">
                    <a:pos x="269" y="406"/>
                  </a:cxn>
                  <a:cxn ang="0">
                    <a:pos x="237" y="406"/>
                  </a:cxn>
                  <a:cxn ang="0">
                    <a:pos x="204" y="406"/>
                  </a:cxn>
                  <a:cxn ang="0">
                    <a:pos x="172" y="391"/>
                  </a:cxn>
                  <a:cxn ang="0">
                    <a:pos x="140" y="380"/>
                  </a:cxn>
                  <a:cxn ang="0">
                    <a:pos x="108" y="365"/>
                  </a:cxn>
                  <a:cxn ang="0">
                    <a:pos x="81" y="339"/>
                  </a:cxn>
                  <a:cxn ang="0">
                    <a:pos x="59" y="319"/>
                  </a:cxn>
                  <a:cxn ang="0">
                    <a:pos x="38" y="288"/>
                  </a:cxn>
                  <a:cxn ang="0">
                    <a:pos x="16" y="252"/>
                  </a:cxn>
                  <a:cxn ang="0">
                    <a:pos x="0" y="216"/>
                  </a:cxn>
                  <a:cxn ang="0">
                    <a:pos x="0" y="185"/>
                  </a:cxn>
                  <a:cxn ang="0">
                    <a:pos x="5" y="149"/>
                  </a:cxn>
                  <a:cxn ang="0">
                    <a:pos x="27" y="123"/>
                  </a:cxn>
                  <a:cxn ang="0">
                    <a:pos x="54" y="108"/>
                  </a:cxn>
                  <a:cxn ang="0">
                    <a:pos x="86" y="98"/>
                  </a:cxn>
                  <a:cxn ang="0">
                    <a:pos x="113" y="82"/>
                  </a:cxn>
                  <a:cxn ang="0">
                    <a:pos x="129" y="98"/>
                  </a:cxn>
                </a:cxnLst>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w="12700">
                <a:noFill/>
              </a:ln>
            </p:spPr>
            <p:txBody>
              <a:bodyPr/>
              <a:p>
                <a:endParaRPr lang="zh-CN" altLang="en-US"/>
              </a:p>
            </p:txBody>
          </p:sp>
          <p:sp>
            <p:nvSpPr>
              <p:cNvPr id="73831" name="Freeform 172"/>
              <p:cNvSpPr/>
              <p:nvPr/>
            </p:nvSpPr>
            <p:spPr>
              <a:xfrm>
                <a:off x="3193" y="270"/>
                <a:ext cx="117" cy="118"/>
              </a:xfrm>
              <a:custGeom>
                <a:avLst/>
                <a:gdLst/>
                <a:ahLst/>
                <a:cxnLst>
                  <a:cxn ang="0">
                    <a:pos x="5" y="66"/>
                  </a:cxn>
                  <a:cxn ang="0">
                    <a:pos x="0" y="51"/>
                  </a:cxn>
                  <a:cxn ang="0">
                    <a:pos x="0" y="36"/>
                  </a:cxn>
                  <a:cxn ang="0">
                    <a:pos x="16" y="25"/>
                  </a:cxn>
                  <a:cxn ang="0">
                    <a:pos x="32" y="15"/>
                  </a:cxn>
                  <a:cxn ang="0">
                    <a:pos x="47" y="0"/>
                  </a:cxn>
                  <a:cxn ang="0">
                    <a:pos x="63" y="0"/>
                  </a:cxn>
                  <a:cxn ang="0">
                    <a:pos x="79" y="0"/>
                  </a:cxn>
                  <a:cxn ang="0">
                    <a:pos x="84" y="15"/>
                  </a:cxn>
                  <a:cxn ang="0">
                    <a:pos x="95" y="31"/>
                  </a:cxn>
                  <a:cxn ang="0">
                    <a:pos x="105" y="46"/>
                  </a:cxn>
                  <a:cxn ang="0">
                    <a:pos x="111" y="61"/>
                  </a:cxn>
                  <a:cxn ang="0">
                    <a:pos x="116" y="76"/>
                  </a:cxn>
                  <a:cxn ang="0">
                    <a:pos x="116" y="92"/>
                  </a:cxn>
                  <a:cxn ang="0">
                    <a:pos x="116" y="107"/>
                  </a:cxn>
                  <a:cxn ang="0">
                    <a:pos x="100" y="117"/>
                  </a:cxn>
                  <a:cxn ang="0">
                    <a:pos x="84" y="117"/>
                  </a:cxn>
                  <a:cxn ang="0">
                    <a:pos x="69" y="117"/>
                  </a:cxn>
                  <a:cxn ang="0">
                    <a:pos x="53" y="117"/>
                  </a:cxn>
                  <a:cxn ang="0">
                    <a:pos x="37" y="112"/>
                  </a:cxn>
                  <a:cxn ang="0">
                    <a:pos x="21" y="102"/>
                  </a:cxn>
                  <a:cxn ang="0">
                    <a:pos x="11" y="86"/>
                  </a:cxn>
                  <a:cxn ang="0">
                    <a:pos x="5" y="71"/>
                  </a:cxn>
                  <a:cxn ang="0">
                    <a:pos x="5" y="66"/>
                  </a:cxn>
                </a:cxnLst>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w="12700">
                <a:noFill/>
              </a:ln>
            </p:spPr>
            <p:txBody>
              <a:bodyPr/>
              <a:p>
                <a:endParaRPr lang="zh-CN" altLang="en-US"/>
              </a:p>
            </p:txBody>
          </p:sp>
          <p:sp>
            <p:nvSpPr>
              <p:cNvPr id="73832" name="Freeform 173"/>
              <p:cNvSpPr/>
              <p:nvPr/>
            </p:nvSpPr>
            <p:spPr>
              <a:xfrm>
                <a:off x="3469" y="239"/>
                <a:ext cx="82" cy="87"/>
              </a:xfrm>
              <a:custGeom>
                <a:avLst/>
                <a:gdLst/>
                <a:ahLst/>
                <a:cxnLst>
                  <a:cxn ang="0">
                    <a:pos x="0" y="0"/>
                  </a:cxn>
                  <a:cxn ang="0">
                    <a:pos x="16" y="10"/>
                  </a:cxn>
                  <a:cxn ang="0">
                    <a:pos x="32" y="20"/>
                  </a:cxn>
                  <a:cxn ang="0">
                    <a:pos x="49" y="20"/>
                  </a:cxn>
                  <a:cxn ang="0">
                    <a:pos x="65" y="30"/>
                  </a:cxn>
                  <a:cxn ang="0">
                    <a:pos x="76" y="46"/>
                  </a:cxn>
                  <a:cxn ang="0">
                    <a:pos x="81" y="61"/>
                  </a:cxn>
                  <a:cxn ang="0">
                    <a:pos x="81" y="76"/>
                  </a:cxn>
                  <a:cxn ang="0">
                    <a:pos x="65" y="86"/>
                  </a:cxn>
                  <a:cxn ang="0">
                    <a:pos x="49" y="86"/>
                  </a:cxn>
                  <a:cxn ang="0">
                    <a:pos x="27" y="81"/>
                  </a:cxn>
                  <a:cxn ang="0">
                    <a:pos x="11" y="71"/>
                  </a:cxn>
                  <a:cxn ang="0">
                    <a:pos x="5" y="56"/>
                  </a:cxn>
                  <a:cxn ang="0">
                    <a:pos x="0" y="40"/>
                  </a:cxn>
                  <a:cxn ang="0">
                    <a:pos x="0" y="25"/>
                  </a:cxn>
                  <a:cxn ang="0">
                    <a:pos x="11" y="10"/>
                  </a:cxn>
                  <a:cxn ang="0">
                    <a:pos x="0" y="0"/>
                  </a:cxn>
                </a:cxnLst>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w="12700">
                <a:noFill/>
              </a:ln>
            </p:spPr>
            <p:txBody>
              <a:bodyPr/>
              <a:p>
                <a:endParaRPr lang="zh-CN" altLang="en-US"/>
              </a:p>
            </p:txBody>
          </p:sp>
        </p:grpSp>
        <p:sp>
          <p:nvSpPr>
            <p:cNvPr id="73833" name="Text Box 174"/>
            <p:cNvSpPr txBox="1"/>
            <p:nvPr/>
          </p:nvSpPr>
          <p:spPr>
            <a:xfrm>
              <a:off x="1694" y="3612"/>
              <a:ext cx="596" cy="259"/>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sp>
        <p:nvSpPr>
          <p:cNvPr id="73834" name="Oval 175"/>
          <p:cNvSpPr/>
          <p:nvPr/>
        </p:nvSpPr>
        <p:spPr>
          <a:xfrm>
            <a:off x="6011863" y="4781550"/>
            <a:ext cx="1189037" cy="520700"/>
          </a:xfrm>
          <a:prstGeom prst="ellipse">
            <a:avLst/>
          </a:prstGeom>
          <a:solidFill>
            <a:srgbClr val="66FF33"/>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本地 </a:t>
            </a:r>
            <a:r>
              <a:rPr lang="en-US" altLang="zh-CN" sz="2000" dirty="0">
                <a:solidFill>
                  <a:srgbClr val="333399"/>
                </a:solidFill>
                <a:latin typeface="Arial" panose="020B0604020202020204" pitchFamily="34" charset="0"/>
                <a:ea typeface="黑体" panose="02010609060101010101" pitchFamily="49" charset="-122"/>
              </a:rPr>
              <a:t>ISP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3835" name="Oval 176"/>
          <p:cNvSpPr/>
          <p:nvPr/>
        </p:nvSpPr>
        <p:spPr>
          <a:xfrm>
            <a:off x="2484438" y="4017963"/>
            <a:ext cx="1189037" cy="520700"/>
          </a:xfrm>
          <a:prstGeom prst="ellipse">
            <a:avLst/>
          </a:prstGeom>
          <a:solidFill>
            <a:srgbClr val="FFCCFF"/>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地区 </a:t>
            </a:r>
            <a:r>
              <a:rPr lang="en-US" altLang="zh-CN" sz="2000" dirty="0">
                <a:solidFill>
                  <a:srgbClr val="333399"/>
                </a:solidFill>
                <a:latin typeface="Arial" panose="020B0604020202020204" pitchFamily="34" charset="0"/>
                <a:ea typeface="黑体" panose="02010609060101010101" pitchFamily="49" charset="-122"/>
              </a:rPr>
              <a:t>ISP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3836" name="Oval 177"/>
          <p:cNvSpPr/>
          <p:nvPr/>
        </p:nvSpPr>
        <p:spPr>
          <a:xfrm>
            <a:off x="6443663" y="4017963"/>
            <a:ext cx="1189037" cy="520700"/>
          </a:xfrm>
          <a:prstGeom prst="ellipse">
            <a:avLst/>
          </a:prstGeom>
          <a:solidFill>
            <a:srgbClr val="FFCCFF"/>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地区 </a:t>
            </a:r>
            <a:r>
              <a:rPr lang="en-US" altLang="zh-CN" sz="2000" dirty="0">
                <a:solidFill>
                  <a:srgbClr val="333399"/>
                </a:solidFill>
                <a:latin typeface="Arial" panose="020B0604020202020204" pitchFamily="34" charset="0"/>
                <a:ea typeface="黑体" panose="02010609060101010101" pitchFamily="49" charset="-122"/>
              </a:rPr>
              <a:t>ISP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3837" name="Oval 178"/>
          <p:cNvSpPr/>
          <p:nvPr/>
        </p:nvSpPr>
        <p:spPr>
          <a:xfrm>
            <a:off x="6084888" y="2422525"/>
            <a:ext cx="1189037" cy="520700"/>
          </a:xfrm>
          <a:prstGeom prst="ellipse">
            <a:avLst/>
          </a:prstGeom>
          <a:solidFill>
            <a:srgbClr val="FFCCFF"/>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地区 </a:t>
            </a:r>
            <a:r>
              <a:rPr lang="en-US" altLang="zh-CN" sz="2000" dirty="0">
                <a:solidFill>
                  <a:srgbClr val="333399"/>
                </a:solidFill>
                <a:latin typeface="Arial" panose="020B0604020202020204" pitchFamily="34" charset="0"/>
                <a:ea typeface="黑体" panose="02010609060101010101" pitchFamily="49" charset="-122"/>
              </a:rPr>
              <a:t>ISP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3838" name="Oval 179"/>
          <p:cNvSpPr/>
          <p:nvPr/>
        </p:nvSpPr>
        <p:spPr>
          <a:xfrm>
            <a:off x="3059113" y="4849813"/>
            <a:ext cx="1189037" cy="522287"/>
          </a:xfrm>
          <a:prstGeom prst="ellipse">
            <a:avLst/>
          </a:prstGeom>
          <a:solidFill>
            <a:srgbClr val="66FF33"/>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本地 </a:t>
            </a:r>
            <a:r>
              <a:rPr lang="en-US" altLang="zh-CN" sz="2000" dirty="0">
                <a:solidFill>
                  <a:srgbClr val="333399"/>
                </a:solidFill>
                <a:latin typeface="Arial" panose="020B0604020202020204" pitchFamily="34" charset="0"/>
                <a:ea typeface="黑体" panose="02010609060101010101" pitchFamily="49" charset="-122"/>
              </a:rPr>
              <a:t>ISP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3839" name="Oval 180"/>
          <p:cNvSpPr/>
          <p:nvPr/>
        </p:nvSpPr>
        <p:spPr>
          <a:xfrm>
            <a:off x="1692275" y="4781550"/>
            <a:ext cx="1189038" cy="520700"/>
          </a:xfrm>
          <a:prstGeom prst="ellipse">
            <a:avLst/>
          </a:prstGeom>
          <a:solidFill>
            <a:srgbClr val="66FF33"/>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本地 </a:t>
            </a:r>
            <a:r>
              <a:rPr lang="en-US" altLang="zh-CN" sz="2000" dirty="0">
                <a:solidFill>
                  <a:srgbClr val="333399"/>
                </a:solidFill>
                <a:latin typeface="Arial" panose="020B0604020202020204" pitchFamily="34" charset="0"/>
                <a:ea typeface="黑体" panose="02010609060101010101" pitchFamily="49" charset="-122"/>
              </a:rPr>
              <a:t>ISP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3840" name="Oval 181"/>
          <p:cNvSpPr/>
          <p:nvPr/>
        </p:nvSpPr>
        <p:spPr>
          <a:xfrm>
            <a:off x="3779838" y="4295775"/>
            <a:ext cx="1187450" cy="501650"/>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latin typeface="Times New Roman" panose="02020603050405020304" pitchFamily="18" charset="0"/>
                <a:ea typeface="黑体" panose="02010609060101010101" pitchFamily="49" charset="-122"/>
              </a:rPr>
              <a:t>大公司</a:t>
            </a:r>
            <a:endParaRPr lang="zh-CN" altLang="en-US" sz="2000" dirty="0">
              <a:latin typeface="Times New Roman" panose="02020603050405020304" pitchFamily="18" charset="0"/>
              <a:ea typeface="黑体" panose="02010609060101010101" pitchFamily="49" charset="-122"/>
            </a:endParaRPr>
          </a:p>
        </p:txBody>
      </p:sp>
      <p:sp>
        <p:nvSpPr>
          <p:cNvPr id="73841" name="Oval 182"/>
          <p:cNvSpPr/>
          <p:nvPr/>
        </p:nvSpPr>
        <p:spPr>
          <a:xfrm>
            <a:off x="4643438" y="2422525"/>
            <a:ext cx="1187450" cy="501650"/>
          </a:xfrm>
          <a:prstGeom prst="ellipse">
            <a:avLst/>
          </a:prstGeom>
          <a:solidFill>
            <a:srgbClr val="FFFF00"/>
          </a:solidFill>
          <a:ln w="9525" cap="flat" cmpd="sng">
            <a:solidFill>
              <a:schemeClr val="tx1"/>
            </a:solidFill>
            <a:prstDash val="solid"/>
            <a:round/>
            <a:headEnd type="none" w="med" len="med"/>
            <a:tailEnd type="none" w="med" len="med"/>
          </a:ln>
        </p:spPr>
        <p:txBody>
          <a:bodyPr wrap="none" anchor="ctr" anchorCtr="0"/>
          <a:p>
            <a:pPr algn="ctr"/>
            <a:r>
              <a:rPr lang="zh-CN" altLang="en-US" sz="2000" dirty="0">
                <a:latin typeface="Times New Roman" panose="02020603050405020304" pitchFamily="18" charset="0"/>
                <a:ea typeface="黑体" panose="02010609060101010101" pitchFamily="49" charset="-122"/>
              </a:rPr>
              <a:t>大公司</a:t>
            </a:r>
            <a:endParaRPr lang="zh-CN" altLang="en-US" sz="2000" dirty="0">
              <a:latin typeface="Times New Roman" panose="02020603050405020304" pitchFamily="18" charset="0"/>
              <a:ea typeface="黑体" panose="02010609060101010101" pitchFamily="49" charset="-122"/>
            </a:endParaRPr>
          </a:p>
        </p:txBody>
      </p:sp>
      <p:sp>
        <p:nvSpPr>
          <p:cNvPr id="73842" name="Text Box 183"/>
          <p:cNvSpPr txBox="1"/>
          <p:nvPr/>
        </p:nvSpPr>
        <p:spPr>
          <a:xfrm>
            <a:off x="6213475" y="3046413"/>
            <a:ext cx="1454150" cy="915987"/>
          </a:xfrm>
          <a:prstGeom prst="rect">
            <a:avLst/>
          </a:prstGeom>
          <a:noFill/>
          <a:ln w="9525">
            <a:noFill/>
          </a:ln>
        </p:spPr>
        <p:txBody>
          <a:bodyPr wrap="none" anchor="t" anchorCtr="0">
            <a:spAutoFit/>
          </a:bodyPr>
          <a:p>
            <a:pPr algn="ctr">
              <a:lnSpc>
                <a:spcPct val="90000"/>
              </a:lnSpc>
            </a:pPr>
            <a:r>
              <a:rPr lang="zh-CN" altLang="en-US" sz="2000" dirty="0">
                <a:solidFill>
                  <a:srgbClr val="333399"/>
                </a:solidFill>
                <a:latin typeface="Arial" panose="020B0604020202020204" pitchFamily="34" charset="0"/>
                <a:ea typeface="黑体" panose="02010609060101010101" pitchFamily="49" charset="-122"/>
              </a:rPr>
              <a:t>网络接入点</a:t>
            </a:r>
            <a:endParaRPr lang="zh-CN" altLang="en-US" sz="2000" dirty="0">
              <a:solidFill>
                <a:srgbClr val="333399"/>
              </a:solidFill>
              <a:latin typeface="Arial" panose="020B0604020202020204" pitchFamily="34" charset="0"/>
              <a:ea typeface="黑体" panose="02010609060101010101" pitchFamily="49" charset="-122"/>
            </a:endParaRPr>
          </a:p>
          <a:p>
            <a:pPr algn="ctr">
              <a:lnSpc>
                <a:spcPct val="90000"/>
              </a:lnSpc>
            </a:pPr>
            <a:r>
              <a:rPr lang="en-US" altLang="zh-CN" sz="2000" dirty="0">
                <a:solidFill>
                  <a:srgbClr val="333399"/>
                </a:solidFill>
                <a:latin typeface="Arial" panose="020B0604020202020204" pitchFamily="34" charset="0"/>
                <a:ea typeface="黑体" panose="02010609060101010101" pitchFamily="49" charset="-122"/>
              </a:rPr>
              <a:t>NAP</a:t>
            </a:r>
            <a:endParaRPr lang="en-US" altLang="zh-CN" sz="2000" dirty="0">
              <a:solidFill>
                <a:srgbClr val="333399"/>
              </a:solidFill>
              <a:latin typeface="Arial" panose="020B0604020202020204" pitchFamily="34" charset="0"/>
              <a:ea typeface="黑体" panose="02010609060101010101" pitchFamily="49" charset="-122"/>
            </a:endParaRPr>
          </a:p>
          <a:p>
            <a:pPr algn="ctr">
              <a:lnSpc>
                <a:spcPct val="90000"/>
              </a:lnSpc>
            </a:pPr>
            <a:r>
              <a:rPr lang="zh-CN" altLang="en-US" sz="2000" dirty="0">
                <a:solidFill>
                  <a:srgbClr val="333399"/>
                </a:solidFill>
                <a:latin typeface="Arial" panose="020B0604020202020204" pitchFamily="34" charset="0"/>
                <a:ea typeface="黑体" panose="02010609060101010101" pitchFamily="49" charset="-122"/>
              </a:rPr>
              <a:t>（对等点）</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73843" name="Rectangle 184"/>
          <p:cNvSpPr>
            <a:spLocks noGrp="1"/>
          </p:cNvSpPr>
          <p:nvPr>
            <p:ph idx="1"/>
          </p:nvPr>
        </p:nvSpPr>
        <p:spPr>
          <a:ln/>
        </p:spPr>
        <p:txBody>
          <a:bodyPr vert="horz" wrap="square" lIns="91440" tIns="45720" rIns="91440" bIns="45720" anchor="t" anchorCtr="0"/>
          <a:p>
            <a:pPr eaLnBrk="1" hangingPunct="1"/>
            <a:r>
              <a:rPr lang="zh-CN" altLang="en-US" dirty="0"/>
              <a:t>主机到主机的通信可能经过多种</a:t>
            </a:r>
            <a:r>
              <a:rPr lang="zh-CN" altLang="en-US" sz="1800" dirty="0"/>
              <a:t> </a:t>
            </a:r>
            <a:r>
              <a:rPr lang="en-US" altLang="zh-CN" dirty="0"/>
              <a:t>ISP</a:t>
            </a:r>
            <a:r>
              <a:rPr lang="zh-CN" altLang="en-US" dirty="0"/>
              <a:t>。</a:t>
            </a:r>
            <a:endParaRPr lang="zh-CN" altLang="en-US" dirty="0"/>
          </a:p>
        </p:txBody>
      </p:sp>
      <p:pic>
        <p:nvPicPr>
          <p:cNvPr id="73844" name="Picture 186"/>
          <p:cNvPicPr/>
          <p:nvPr/>
        </p:nvPicPr>
        <p:blipFill>
          <a:blip r:embed="rId1"/>
          <a:stretch>
            <a:fillRect/>
          </a:stretch>
        </p:blipFill>
        <p:spPr>
          <a:xfrm>
            <a:off x="250825" y="5516563"/>
            <a:ext cx="585788" cy="593725"/>
          </a:xfrm>
          <a:prstGeom prst="rect">
            <a:avLst/>
          </a:prstGeom>
          <a:noFill/>
          <a:ln w="9525">
            <a:noFill/>
          </a:ln>
        </p:spPr>
      </p:pic>
      <p:pic>
        <p:nvPicPr>
          <p:cNvPr id="73845" name="Picture 187"/>
          <p:cNvPicPr/>
          <p:nvPr/>
        </p:nvPicPr>
        <p:blipFill>
          <a:blip r:embed="rId1"/>
          <a:stretch>
            <a:fillRect/>
          </a:stretch>
        </p:blipFill>
        <p:spPr>
          <a:xfrm>
            <a:off x="8243888" y="5589588"/>
            <a:ext cx="585787" cy="593725"/>
          </a:xfrm>
          <a:prstGeom prst="rect">
            <a:avLst/>
          </a:prstGeom>
          <a:noFill/>
          <a:ln w="9525">
            <a:noFill/>
          </a:ln>
        </p:spPr>
      </p:pic>
      <p:sp>
        <p:nvSpPr>
          <p:cNvPr id="73846" name="Freeform 188"/>
          <p:cNvSpPr/>
          <p:nvPr/>
        </p:nvSpPr>
        <p:spPr>
          <a:xfrm>
            <a:off x="539750" y="5159375"/>
            <a:ext cx="1584325" cy="792163"/>
          </a:xfrm>
          <a:custGeom>
            <a:avLst/>
            <a:gdLst/>
            <a:ahLst/>
            <a:cxnLst>
              <a:cxn ang="0">
                <a:pos x="0" y="792163"/>
              </a:cxn>
              <a:cxn ang="0">
                <a:pos x="1042988" y="573088"/>
              </a:cxn>
              <a:cxn ang="0">
                <a:pos x="1584325" y="0"/>
              </a:cxn>
            </a:cxnLst>
            <a:pathLst>
              <a:path w="998" h="499">
                <a:moveTo>
                  <a:pt x="0" y="499"/>
                </a:moveTo>
                <a:lnTo>
                  <a:pt x="657" y="361"/>
                </a:lnTo>
                <a:lnTo>
                  <a:pt x="998" y="0"/>
                </a:lnTo>
              </a:path>
            </a:pathLst>
          </a:custGeom>
          <a:noFill/>
          <a:ln w="76200" cap="flat" cmpd="sng">
            <a:solidFill>
              <a:schemeClr val="hlink"/>
            </a:solidFill>
            <a:prstDash val="solid"/>
            <a:round/>
            <a:headEnd type="none" w="med" len="med"/>
            <a:tailEnd type="triangle" w="med" len="lg"/>
          </a:ln>
        </p:spPr>
        <p:txBody>
          <a:bodyPr/>
          <a:p>
            <a:endParaRPr lang="zh-CN" altLang="en-US"/>
          </a:p>
        </p:txBody>
      </p:sp>
      <p:sp>
        <p:nvSpPr>
          <p:cNvPr id="73847" name="Line 189"/>
          <p:cNvSpPr/>
          <p:nvPr/>
        </p:nvSpPr>
        <p:spPr>
          <a:xfrm flipH="1" flipV="1">
            <a:off x="2987675" y="3500438"/>
            <a:ext cx="144463" cy="649287"/>
          </a:xfrm>
          <a:prstGeom prst="line">
            <a:avLst/>
          </a:prstGeom>
          <a:ln w="76200" cap="flat" cmpd="sng">
            <a:solidFill>
              <a:schemeClr val="hlink"/>
            </a:solidFill>
            <a:prstDash val="solid"/>
            <a:round/>
            <a:headEnd type="none" w="med" len="med"/>
            <a:tailEnd type="triangle" w="med" len="lg"/>
          </a:ln>
        </p:spPr>
      </p:sp>
      <p:sp>
        <p:nvSpPr>
          <p:cNvPr id="73848" name="Freeform 190"/>
          <p:cNvSpPr/>
          <p:nvPr/>
        </p:nvSpPr>
        <p:spPr>
          <a:xfrm>
            <a:off x="3059113" y="3294063"/>
            <a:ext cx="2833687" cy="206375"/>
          </a:xfrm>
          <a:custGeom>
            <a:avLst/>
            <a:gdLst/>
            <a:ahLst/>
            <a:cxnLst>
              <a:cxn ang="0">
                <a:pos x="0" y="206375"/>
              </a:cxn>
              <a:cxn ang="0">
                <a:pos x="1484312" y="0"/>
              </a:cxn>
              <a:cxn ang="0">
                <a:pos x="2833687" y="146050"/>
              </a:cxn>
            </a:cxnLst>
            <a:pathLst>
              <a:path w="1785" h="130">
                <a:moveTo>
                  <a:pt x="0" y="130"/>
                </a:moveTo>
                <a:lnTo>
                  <a:pt x="935" y="0"/>
                </a:lnTo>
                <a:lnTo>
                  <a:pt x="1785" y="92"/>
                </a:lnTo>
              </a:path>
            </a:pathLst>
          </a:custGeom>
          <a:noFill/>
          <a:ln w="76200" cap="flat" cmpd="sng">
            <a:solidFill>
              <a:schemeClr val="hlink"/>
            </a:solidFill>
            <a:prstDash val="solid"/>
            <a:round/>
            <a:headEnd type="none" w="med" len="med"/>
            <a:tailEnd type="triangle" w="med" len="lg"/>
          </a:ln>
        </p:spPr>
        <p:txBody>
          <a:bodyPr/>
          <a:p>
            <a:endParaRPr lang="zh-CN" altLang="en-US"/>
          </a:p>
        </p:txBody>
      </p:sp>
      <p:sp>
        <p:nvSpPr>
          <p:cNvPr id="73849" name="Line 191"/>
          <p:cNvSpPr/>
          <p:nvPr/>
        </p:nvSpPr>
        <p:spPr>
          <a:xfrm flipH="1">
            <a:off x="5651500" y="3500438"/>
            <a:ext cx="287338" cy="649287"/>
          </a:xfrm>
          <a:prstGeom prst="line">
            <a:avLst/>
          </a:prstGeom>
          <a:ln w="76200" cap="flat" cmpd="sng">
            <a:solidFill>
              <a:schemeClr val="hlink"/>
            </a:solidFill>
            <a:prstDash val="solid"/>
            <a:round/>
            <a:headEnd type="none" w="med" len="med"/>
            <a:tailEnd type="triangle" w="med" len="lg"/>
          </a:ln>
        </p:spPr>
      </p:sp>
      <p:sp>
        <p:nvSpPr>
          <p:cNvPr id="73850" name="Freeform 192"/>
          <p:cNvSpPr/>
          <p:nvPr/>
        </p:nvSpPr>
        <p:spPr>
          <a:xfrm>
            <a:off x="6659563" y="5084763"/>
            <a:ext cx="1873250" cy="936625"/>
          </a:xfrm>
          <a:custGeom>
            <a:avLst/>
            <a:gdLst/>
            <a:ahLst/>
            <a:cxnLst>
              <a:cxn ang="0">
                <a:pos x="0" y="0"/>
              </a:cxn>
              <a:cxn ang="0">
                <a:pos x="714375" y="619125"/>
              </a:cxn>
              <a:cxn ang="0">
                <a:pos x="1873250" y="936625"/>
              </a:cxn>
            </a:cxnLst>
            <a:pathLst>
              <a:path w="1180" h="590">
                <a:moveTo>
                  <a:pt x="0" y="0"/>
                </a:moveTo>
                <a:lnTo>
                  <a:pt x="450" y="390"/>
                </a:lnTo>
                <a:lnTo>
                  <a:pt x="1180" y="590"/>
                </a:lnTo>
              </a:path>
            </a:pathLst>
          </a:custGeom>
          <a:noFill/>
          <a:ln w="76200" cap="flat" cmpd="sng">
            <a:solidFill>
              <a:schemeClr val="hlink"/>
            </a:solidFill>
            <a:prstDash val="solid"/>
            <a:round/>
            <a:headEnd type="none" w="med" len="med"/>
            <a:tailEnd type="triangle" w="med" len="lg"/>
          </a:ln>
        </p:spPr>
        <p:txBody>
          <a:bodyPr/>
          <a:p>
            <a:endParaRPr lang="zh-CN" altLang="en-US"/>
          </a:p>
        </p:txBody>
      </p:sp>
      <p:sp>
        <p:nvSpPr>
          <p:cNvPr id="73851" name="Line 195"/>
          <p:cNvSpPr/>
          <p:nvPr/>
        </p:nvSpPr>
        <p:spPr>
          <a:xfrm flipV="1">
            <a:off x="2268538" y="4365625"/>
            <a:ext cx="790575" cy="647700"/>
          </a:xfrm>
          <a:prstGeom prst="line">
            <a:avLst/>
          </a:prstGeom>
          <a:ln w="76200" cap="flat" cmpd="sng">
            <a:solidFill>
              <a:schemeClr val="hlink"/>
            </a:solidFill>
            <a:prstDash val="solid"/>
            <a:round/>
            <a:headEnd type="none" w="med" len="med"/>
            <a:tailEnd type="triangle" w="med" len="lg"/>
          </a:ln>
        </p:spPr>
      </p:sp>
      <p:sp>
        <p:nvSpPr>
          <p:cNvPr id="73852" name="Line 197"/>
          <p:cNvSpPr/>
          <p:nvPr/>
        </p:nvSpPr>
        <p:spPr>
          <a:xfrm>
            <a:off x="5795963" y="4437063"/>
            <a:ext cx="720725" cy="431800"/>
          </a:xfrm>
          <a:prstGeom prst="line">
            <a:avLst/>
          </a:prstGeom>
          <a:ln w="76200" cap="flat" cmpd="sng">
            <a:solidFill>
              <a:schemeClr val="hlink"/>
            </a:solidFill>
            <a:prstDash val="solid"/>
            <a:round/>
            <a:headEnd type="none" w="med" len="med"/>
            <a:tailEnd type="triangle" w="med" len="lg"/>
          </a:ln>
        </p:spPr>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4"/>
          <p:cNvSpPr>
            <a:spLocks noGrp="1"/>
          </p:cNvSpPr>
          <p:nvPr>
            <p:ph type="title"/>
          </p:nvPr>
        </p:nvSpPr>
        <p:spPr>
          <a:ln/>
        </p:spPr>
        <p:txBody>
          <a:bodyPr vert="horz" wrap="square" lIns="91440" tIns="45720" rIns="91440" bIns="45720" anchor="b" anchorCtr="0"/>
          <a:p>
            <a:pPr algn="ctr" eaLnBrk="1" hangingPunct="1"/>
            <a:r>
              <a:rPr lang="zh-CN" altLang="en-US" dirty="0"/>
              <a:t>今日的多级结构的因特网</a:t>
            </a:r>
            <a:endParaRPr lang="zh-CN" altLang="en-US" dirty="0"/>
          </a:p>
        </p:txBody>
      </p:sp>
      <p:sp>
        <p:nvSpPr>
          <p:cNvPr id="74754" name="Rectangle 116"/>
          <p:cNvSpPr>
            <a:spLocks noGrp="1"/>
          </p:cNvSpPr>
          <p:nvPr>
            <p:ph idx="1"/>
          </p:nvPr>
        </p:nvSpPr>
        <p:spPr>
          <a:ln/>
        </p:spPr>
        <p:txBody>
          <a:bodyPr vert="horz" wrap="square" lIns="91440" tIns="45720" rIns="91440" bIns="45720" anchor="t" anchorCtr="0"/>
          <a:p>
            <a:pPr eaLnBrk="1" hangingPunct="1"/>
            <a:r>
              <a:rPr lang="zh-CN" altLang="en-US" dirty="0"/>
              <a:t>大致上可将因特网分为以下五个接入级 </a:t>
            </a:r>
            <a:endParaRPr lang="zh-CN" altLang="en-US" dirty="0"/>
          </a:p>
          <a:p>
            <a:pPr lvl="1" eaLnBrk="1" hangingPunct="1"/>
            <a:r>
              <a:rPr lang="zh-CN" altLang="en-US" dirty="0">
                <a:solidFill>
                  <a:srgbClr val="333399"/>
                </a:solidFill>
                <a:ea typeface="黑体" panose="02010609060101010101" pitchFamily="49" charset="-122"/>
              </a:rPr>
              <a:t>网络接入点</a:t>
            </a:r>
            <a:r>
              <a:rPr lang="zh-CN" altLang="en-US" sz="2000" dirty="0"/>
              <a:t> </a:t>
            </a:r>
            <a:r>
              <a:rPr lang="en-US" altLang="zh-CN" dirty="0">
                <a:solidFill>
                  <a:srgbClr val="333399"/>
                </a:solidFill>
                <a:latin typeface="Arial" panose="020B0604020202020204" pitchFamily="34" charset="0"/>
              </a:rPr>
              <a:t>NAP</a:t>
            </a:r>
            <a:endParaRPr lang="en-US" altLang="zh-CN" dirty="0">
              <a:solidFill>
                <a:srgbClr val="333399"/>
              </a:solidFill>
              <a:latin typeface="Arial" panose="020B0604020202020204" pitchFamily="34" charset="0"/>
            </a:endParaRPr>
          </a:p>
          <a:p>
            <a:pPr lvl="1" eaLnBrk="1" hangingPunct="1"/>
            <a:r>
              <a:rPr lang="zh-CN" altLang="en-US" dirty="0">
                <a:solidFill>
                  <a:srgbClr val="333399"/>
                </a:solidFill>
                <a:latin typeface="Arial" panose="020B0604020202020204" pitchFamily="34" charset="0"/>
                <a:ea typeface="黑体" panose="02010609060101010101" pitchFamily="49" charset="-122"/>
              </a:rPr>
              <a:t>国家主干网（主干</a:t>
            </a:r>
            <a:r>
              <a:rPr lang="zh-CN" altLang="en-US" sz="1800" dirty="0">
                <a:solidFill>
                  <a:srgbClr val="333399"/>
                </a:solidFill>
                <a:latin typeface="Arial" panose="020B0604020202020204" pitchFamily="34" charset="0"/>
                <a:ea typeface="黑体" panose="02010609060101010101" pitchFamily="49" charset="-122"/>
              </a:rPr>
              <a:t> </a:t>
            </a:r>
            <a:r>
              <a:rPr lang="en-US" altLang="zh-CN" dirty="0">
                <a:solidFill>
                  <a:srgbClr val="333399"/>
                </a:solidFill>
                <a:latin typeface="Arial" panose="020B0604020202020204" pitchFamily="34" charset="0"/>
                <a:ea typeface="黑体" panose="02010609060101010101" pitchFamily="49" charset="-122"/>
              </a:rPr>
              <a:t>ISP</a:t>
            </a:r>
            <a:r>
              <a:rPr lang="zh-CN" altLang="en-US" dirty="0">
                <a:solidFill>
                  <a:srgbClr val="333399"/>
                </a:solidFill>
                <a:latin typeface="Arial" panose="020B0604020202020204" pitchFamily="34" charset="0"/>
                <a:ea typeface="黑体" panose="02010609060101010101" pitchFamily="49" charset="-122"/>
              </a:rPr>
              <a:t>）</a:t>
            </a:r>
            <a:endParaRPr lang="zh-CN" altLang="en-US" dirty="0">
              <a:solidFill>
                <a:srgbClr val="333399"/>
              </a:solidFill>
              <a:latin typeface="Arial" panose="020B0604020202020204" pitchFamily="34" charset="0"/>
              <a:ea typeface="黑体" panose="02010609060101010101" pitchFamily="49" charset="-122"/>
            </a:endParaRPr>
          </a:p>
          <a:p>
            <a:pPr lvl="1" eaLnBrk="1" hangingPunct="1"/>
            <a:r>
              <a:rPr lang="zh-CN" altLang="en-US" dirty="0">
                <a:solidFill>
                  <a:srgbClr val="333399"/>
                </a:solidFill>
                <a:latin typeface="Arial" panose="020B0604020202020204" pitchFamily="34" charset="0"/>
                <a:ea typeface="黑体" panose="02010609060101010101" pitchFamily="49" charset="-122"/>
              </a:rPr>
              <a:t>地区</a:t>
            </a:r>
            <a:r>
              <a:rPr lang="zh-CN" altLang="en-US" sz="1600" dirty="0">
                <a:solidFill>
                  <a:srgbClr val="333399"/>
                </a:solidFill>
                <a:latin typeface="Arial" panose="020B0604020202020204" pitchFamily="34" charset="0"/>
                <a:ea typeface="黑体" panose="02010609060101010101" pitchFamily="49" charset="-122"/>
              </a:rPr>
              <a:t> </a:t>
            </a:r>
            <a:r>
              <a:rPr lang="en-US" altLang="zh-CN" dirty="0">
                <a:solidFill>
                  <a:srgbClr val="333399"/>
                </a:solidFill>
                <a:latin typeface="Arial" panose="020B0604020202020204" pitchFamily="34" charset="0"/>
                <a:ea typeface="黑体" panose="02010609060101010101" pitchFamily="49" charset="-122"/>
              </a:rPr>
              <a:t>ISP</a:t>
            </a:r>
            <a:endParaRPr lang="en-US" altLang="zh-CN" dirty="0">
              <a:solidFill>
                <a:srgbClr val="333399"/>
              </a:solidFill>
              <a:latin typeface="Arial" panose="020B0604020202020204" pitchFamily="34" charset="0"/>
              <a:ea typeface="黑体" panose="02010609060101010101" pitchFamily="49" charset="-122"/>
            </a:endParaRPr>
          </a:p>
          <a:p>
            <a:pPr lvl="1" eaLnBrk="1" hangingPunct="1"/>
            <a:r>
              <a:rPr lang="zh-CN" altLang="en-US" dirty="0">
                <a:solidFill>
                  <a:srgbClr val="333399"/>
                </a:solidFill>
                <a:latin typeface="Arial" panose="020B0604020202020204" pitchFamily="34" charset="0"/>
                <a:ea typeface="黑体" panose="02010609060101010101" pitchFamily="49" charset="-122"/>
              </a:rPr>
              <a:t>本地</a:t>
            </a:r>
            <a:r>
              <a:rPr lang="zh-CN" altLang="en-US" sz="1800" dirty="0">
                <a:solidFill>
                  <a:srgbClr val="333399"/>
                </a:solidFill>
                <a:latin typeface="Arial" panose="020B0604020202020204" pitchFamily="34" charset="0"/>
                <a:ea typeface="黑体" panose="02010609060101010101" pitchFamily="49" charset="-122"/>
              </a:rPr>
              <a:t> </a:t>
            </a:r>
            <a:r>
              <a:rPr lang="en-US" altLang="zh-CN" dirty="0">
                <a:solidFill>
                  <a:srgbClr val="333399"/>
                </a:solidFill>
                <a:latin typeface="Arial" panose="020B0604020202020204" pitchFamily="34" charset="0"/>
                <a:ea typeface="黑体" panose="02010609060101010101" pitchFamily="49" charset="-122"/>
              </a:rPr>
              <a:t>ISP</a:t>
            </a:r>
            <a:endParaRPr lang="en-US" altLang="zh-CN" dirty="0">
              <a:solidFill>
                <a:srgbClr val="333399"/>
              </a:solidFill>
              <a:latin typeface="Arial" panose="020B0604020202020204" pitchFamily="34" charset="0"/>
              <a:ea typeface="黑体" panose="02010609060101010101" pitchFamily="49" charset="-122"/>
            </a:endParaRPr>
          </a:p>
          <a:p>
            <a:pPr lvl="1" eaLnBrk="1" hangingPunct="1"/>
            <a:r>
              <a:rPr lang="zh-CN" altLang="en-US" dirty="0">
                <a:solidFill>
                  <a:srgbClr val="333399"/>
                </a:solidFill>
                <a:latin typeface="Arial" panose="020B0604020202020204" pitchFamily="34" charset="0"/>
                <a:ea typeface="黑体" panose="02010609060101010101" pitchFamily="49" charset="-122"/>
              </a:rPr>
              <a:t>校园网、企业网或 </a:t>
            </a:r>
            <a:r>
              <a:rPr lang="en-US" altLang="zh-CN" dirty="0">
                <a:solidFill>
                  <a:srgbClr val="333399"/>
                </a:solidFill>
                <a:latin typeface="Arial" panose="020B0604020202020204" pitchFamily="34" charset="0"/>
                <a:ea typeface="黑体" panose="02010609060101010101" pitchFamily="49" charset="-122"/>
              </a:rPr>
              <a:t>PC </a:t>
            </a:r>
            <a:r>
              <a:rPr lang="zh-CN" altLang="en-US" dirty="0">
                <a:solidFill>
                  <a:srgbClr val="333399"/>
                </a:solidFill>
                <a:latin typeface="Arial" panose="020B0604020202020204" pitchFamily="34" charset="0"/>
                <a:ea typeface="黑体" panose="02010609060101010101" pitchFamily="49" charset="-122"/>
              </a:rPr>
              <a:t>机上网用户</a:t>
            </a:r>
            <a:endParaRPr lang="zh-CN" altLang="en-US"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2"/>
          <p:cNvSpPr>
            <a:spLocks noGrp="1"/>
          </p:cNvSpPr>
          <p:nvPr>
            <p:ph type="title"/>
          </p:nvPr>
        </p:nvSpPr>
        <p:spPr>
          <a:ln/>
        </p:spPr>
        <p:txBody>
          <a:bodyPr vert="horz" wrap="square" lIns="91440" tIns="45720" rIns="91440" bIns="45720" anchor="b" anchorCtr="0"/>
          <a:p>
            <a:pPr eaLnBrk="1" hangingPunct="1"/>
            <a:r>
              <a:rPr lang="en-US" altLang="zh-CN" dirty="0"/>
              <a:t>Internet</a:t>
            </a:r>
            <a:r>
              <a:rPr lang="zh-CN" altLang="en-US" dirty="0"/>
              <a:t>应用的发展</a:t>
            </a:r>
            <a:endParaRPr lang="zh-CN" altLang="en-US" dirty="0"/>
          </a:p>
        </p:txBody>
      </p:sp>
      <p:sp>
        <p:nvSpPr>
          <p:cNvPr id="75778" name="Rectangle 3"/>
          <p:cNvSpPr>
            <a:spLocks noGrp="1"/>
          </p:cNvSpPr>
          <p:nvPr>
            <p:ph idx="1"/>
          </p:nvPr>
        </p:nvSpPr>
        <p:spPr>
          <a:xfrm>
            <a:off x="803275" y="1828800"/>
            <a:ext cx="8328025" cy="4495800"/>
          </a:xfrm>
          <a:ln/>
        </p:spPr>
        <p:txBody>
          <a:bodyPr vert="horz" wrap="square" lIns="91440" tIns="45720" rIns="91440" bIns="45720" anchor="t" anchorCtr="0"/>
          <a:p>
            <a:pPr eaLnBrk="1" hangingPunct="1">
              <a:lnSpc>
                <a:spcPct val="90000"/>
              </a:lnSpc>
            </a:pPr>
            <a:r>
              <a:rPr lang="en-US" altLang="zh-CN" sz="2800" dirty="0"/>
              <a:t>rlogin,telnet</a:t>
            </a:r>
            <a:endParaRPr lang="en-US" altLang="zh-CN" sz="2800" dirty="0"/>
          </a:p>
          <a:p>
            <a:pPr eaLnBrk="1" hangingPunct="1">
              <a:lnSpc>
                <a:spcPct val="90000"/>
              </a:lnSpc>
            </a:pPr>
            <a:r>
              <a:rPr lang="en-US" altLang="zh-CN" sz="2800" dirty="0"/>
              <a:t>email</a:t>
            </a:r>
            <a:endParaRPr lang="en-US" altLang="zh-CN" sz="2800" dirty="0"/>
          </a:p>
          <a:p>
            <a:pPr eaLnBrk="1" hangingPunct="1">
              <a:lnSpc>
                <a:spcPct val="90000"/>
              </a:lnSpc>
            </a:pPr>
            <a:r>
              <a:rPr lang="en-US" altLang="zh-CN" sz="2800" dirty="0"/>
              <a:t>ftp,wais,gopher,news</a:t>
            </a:r>
            <a:endParaRPr lang="en-US" altLang="zh-CN" sz="2800" dirty="0"/>
          </a:p>
          <a:p>
            <a:pPr eaLnBrk="1" hangingPunct="1">
              <a:lnSpc>
                <a:spcPct val="90000"/>
              </a:lnSpc>
            </a:pPr>
            <a:r>
              <a:rPr lang="en-US" altLang="zh-CN" sz="2800" b="1" i="1" dirty="0">
                <a:solidFill>
                  <a:schemeClr val="hlink"/>
                </a:solidFill>
              </a:rPr>
              <a:t>www</a:t>
            </a:r>
            <a:endParaRPr lang="en-US" altLang="zh-CN" sz="2800" b="1" i="1" dirty="0">
              <a:solidFill>
                <a:schemeClr val="hlink"/>
              </a:solidFill>
            </a:endParaRPr>
          </a:p>
          <a:p>
            <a:pPr eaLnBrk="1" hangingPunct="1">
              <a:lnSpc>
                <a:spcPct val="90000"/>
              </a:lnSpc>
            </a:pPr>
            <a:r>
              <a:rPr lang="en-US" altLang="zh-CN" sz="2800" dirty="0"/>
              <a:t>multimdia application</a:t>
            </a:r>
            <a:endParaRPr lang="en-US" altLang="zh-CN" sz="2800" dirty="0"/>
          </a:p>
          <a:p>
            <a:pPr eaLnBrk="1" hangingPunct="1">
              <a:lnSpc>
                <a:spcPct val="90000"/>
              </a:lnSpc>
            </a:pPr>
            <a:r>
              <a:rPr lang="en-US" altLang="zh-CN" sz="2800" dirty="0"/>
              <a:t>Instant Messaging(MSN,ICQ,QQ,WeChat)</a:t>
            </a:r>
            <a:endParaRPr lang="en-US" altLang="zh-CN" sz="2800" dirty="0"/>
          </a:p>
          <a:p>
            <a:pPr eaLnBrk="1" hangingPunct="1">
              <a:lnSpc>
                <a:spcPct val="90000"/>
              </a:lnSpc>
            </a:pPr>
            <a:r>
              <a:rPr lang="en-US" altLang="zh-CN" sz="2800" dirty="0"/>
              <a:t>MOBA: StarCraft, WarCraft, DOTA, LOL, CS, PUBG</a:t>
            </a:r>
            <a:r>
              <a:rPr lang="zh-CN" altLang="en-US" sz="2800" dirty="0"/>
              <a:t>，</a:t>
            </a:r>
            <a:r>
              <a:rPr lang="en-US" altLang="zh-CN" sz="2800" dirty="0"/>
              <a:t>MMORPG</a:t>
            </a:r>
            <a:endParaRPr lang="en-US" altLang="zh-CN" sz="2800" dirty="0"/>
          </a:p>
          <a:p>
            <a:pPr eaLnBrk="1" hangingPunct="1">
              <a:lnSpc>
                <a:spcPct val="90000"/>
              </a:lnSpc>
            </a:pPr>
            <a:r>
              <a:rPr lang="en-US" altLang="zh-CN" sz="2800" dirty="0"/>
              <a:t>……</a:t>
            </a:r>
            <a:endParaRPr lang="en-US" altLang="zh-CN" sz="2800" dirty="0"/>
          </a:p>
          <a:p>
            <a:pPr eaLnBrk="1" hangingPunct="1">
              <a:lnSpc>
                <a:spcPct val="90000"/>
              </a:lnSpc>
            </a:pPr>
            <a:r>
              <a:rPr lang="zh-CN" altLang="en-US" sz="2800" dirty="0"/>
              <a:t>从文本</a:t>
            </a:r>
            <a:r>
              <a:rPr lang="en-US" altLang="zh-CN" sz="2800" dirty="0"/>
              <a:t>-&gt;</a:t>
            </a:r>
            <a:r>
              <a:rPr lang="zh-CN" altLang="en-US" sz="2800" dirty="0"/>
              <a:t>图像</a:t>
            </a:r>
            <a:r>
              <a:rPr lang="en-US" altLang="zh-CN" sz="2800" dirty="0"/>
              <a:t>-&gt;</a:t>
            </a:r>
            <a:r>
              <a:rPr lang="zh-CN" altLang="en-US" sz="2800" dirty="0"/>
              <a:t>多媒体</a:t>
            </a:r>
            <a:endParaRPr lang="zh-CN" altLang="en-US" sz="2800" dirty="0"/>
          </a:p>
          <a:p>
            <a:pPr eaLnBrk="1" hangingPunct="1">
              <a:lnSpc>
                <a:spcPct val="90000"/>
              </a:lnSpc>
            </a:pPr>
            <a:r>
              <a:rPr lang="zh-CN" altLang="en-US" sz="2800" dirty="0"/>
              <a:t>计算模式</a:t>
            </a:r>
            <a:r>
              <a:rPr lang="en-US" altLang="zh-CN" sz="2800" dirty="0"/>
              <a:t>C/S-&gt;P2P-&gt;GRID/Cloud</a:t>
            </a:r>
            <a:endParaRPr lang="en-US" altLang="zh-CN" sz="2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2"/>
          <p:cNvSpPr>
            <a:spLocks noGrp="1"/>
          </p:cNvSpPr>
          <p:nvPr>
            <p:ph type="title"/>
          </p:nvPr>
        </p:nvSpPr>
        <p:spPr>
          <a:xfrm>
            <a:off x="971550" y="214313"/>
            <a:ext cx="7993063" cy="1462087"/>
          </a:xfrm>
          <a:ln/>
        </p:spPr>
        <p:txBody>
          <a:bodyPr vert="horz" wrap="square" lIns="91440" tIns="45720" rIns="91440" bIns="45720" anchor="b" anchorCtr="0"/>
          <a:p>
            <a:pPr algn="ctr" eaLnBrk="1" hangingPunct="1"/>
            <a:r>
              <a:rPr lang="zh-CN" altLang="en-US" dirty="0"/>
              <a:t>因特网的标准化工作</a:t>
            </a:r>
            <a:endParaRPr lang="zh-CN" altLang="en-US" dirty="0"/>
          </a:p>
        </p:txBody>
      </p:sp>
      <p:sp>
        <p:nvSpPr>
          <p:cNvPr id="76802" name="Rectangle 5"/>
          <p:cNvSpPr/>
          <p:nvPr/>
        </p:nvSpPr>
        <p:spPr>
          <a:xfrm>
            <a:off x="323850" y="3219450"/>
            <a:ext cx="2952750" cy="2300288"/>
          </a:xfrm>
          <a:prstGeom prst="rect">
            <a:avLst/>
          </a:prstGeom>
          <a:solidFill>
            <a:srgbClr val="CCECFF"/>
          </a:solidFill>
          <a:ln w="9525" cap="flat" cmpd="sng">
            <a:solidFill>
              <a:schemeClr val="tx1"/>
            </a:solidFill>
            <a:prstDash val="sysDot"/>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6803" name="Freeform 6"/>
          <p:cNvSpPr/>
          <p:nvPr/>
        </p:nvSpPr>
        <p:spPr>
          <a:xfrm>
            <a:off x="3146425" y="2398713"/>
            <a:ext cx="2533650" cy="246062"/>
          </a:xfrm>
          <a:custGeom>
            <a:avLst/>
            <a:gdLst/>
            <a:ahLst/>
            <a:cxnLst>
              <a:cxn ang="0">
                <a:pos x="0" y="0"/>
              </a:cxn>
              <a:cxn ang="0">
                <a:pos x="2533650" y="0"/>
              </a:cxn>
              <a:cxn ang="0">
                <a:pos x="2149764" y="246062"/>
              </a:cxn>
              <a:cxn ang="0">
                <a:pos x="383886" y="246062"/>
              </a:cxn>
              <a:cxn ang="0">
                <a:pos x="0" y="0"/>
              </a:cxn>
            </a:cxnLst>
            <a:pathLst>
              <a:path w="1584" h="336">
                <a:moveTo>
                  <a:pt x="0" y="0"/>
                </a:moveTo>
                <a:lnTo>
                  <a:pt x="1584" y="0"/>
                </a:lnTo>
                <a:lnTo>
                  <a:pt x="1344" y="336"/>
                </a:lnTo>
                <a:lnTo>
                  <a:pt x="240" y="336"/>
                </a:lnTo>
                <a:lnTo>
                  <a:pt x="0" y="0"/>
                </a:lnTo>
                <a:close/>
              </a:path>
            </a:pathLst>
          </a:custGeom>
          <a:noFill/>
          <a:ln w="9525">
            <a:noFill/>
          </a:ln>
        </p:spPr>
        <p:txBody>
          <a:bodyPr/>
          <a:p>
            <a:endParaRPr lang="zh-CN" altLang="en-US"/>
          </a:p>
        </p:txBody>
      </p:sp>
      <p:sp>
        <p:nvSpPr>
          <p:cNvPr id="76804" name="Rectangle 7"/>
          <p:cNvSpPr/>
          <p:nvPr/>
        </p:nvSpPr>
        <p:spPr>
          <a:xfrm>
            <a:off x="3146425" y="1905000"/>
            <a:ext cx="2533650" cy="493713"/>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因特网协会 </a:t>
            </a:r>
            <a:r>
              <a:rPr lang="en-US" altLang="zh-CN" sz="2000" dirty="0">
                <a:solidFill>
                  <a:srgbClr val="333399"/>
                </a:solidFill>
                <a:latin typeface="Arial" panose="020B0604020202020204" pitchFamily="34" charset="0"/>
                <a:ea typeface="黑体" panose="02010609060101010101" pitchFamily="49" charset="-122"/>
              </a:rPr>
              <a:t>ISOC</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05" name="Line 33"/>
          <p:cNvSpPr/>
          <p:nvPr/>
        </p:nvSpPr>
        <p:spPr>
          <a:xfrm>
            <a:off x="2068513" y="4370388"/>
            <a:ext cx="615950" cy="574675"/>
          </a:xfrm>
          <a:prstGeom prst="line">
            <a:avLst/>
          </a:prstGeom>
          <a:ln w="28575" cap="flat" cmpd="sng">
            <a:solidFill>
              <a:srgbClr val="333399"/>
            </a:solidFill>
            <a:prstDash val="solid"/>
            <a:round/>
            <a:headEnd type="none" w="med" len="med"/>
            <a:tailEnd type="none" w="med" len="med"/>
          </a:ln>
        </p:spPr>
      </p:sp>
      <p:sp>
        <p:nvSpPr>
          <p:cNvPr id="76806" name="Line 8"/>
          <p:cNvSpPr/>
          <p:nvPr/>
        </p:nvSpPr>
        <p:spPr>
          <a:xfrm>
            <a:off x="3146425" y="2398713"/>
            <a:ext cx="273050" cy="241300"/>
          </a:xfrm>
          <a:prstGeom prst="line">
            <a:avLst/>
          </a:prstGeom>
          <a:ln w="9525" cap="flat" cmpd="sng">
            <a:solidFill>
              <a:schemeClr val="tx1"/>
            </a:solidFill>
            <a:prstDash val="solid"/>
            <a:round/>
            <a:headEnd type="none" w="med" len="med"/>
            <a:tailEnd type="none" w="med" len="med"/>
          </a:ln>
        </p:spPr>
      </p:sp>
      <p:sp>
        <p:nvSpPr>
          <p:cNvPr id="76807" name="Line 31"/>
          <p:cNvSpPr/>
          <p:nvPr/>
        </p:nvSpPr>
        <p:spPr>
          <a:xfrm flipH="1">
            <a:off x="993775" y="4370388"/>
            <a:ext cx="614363" cy="574675"/>
          </a:xfrm>
          <a:prstGeom prst="line">
            <a:avLst/>
          </a:prstGeom>
          <a:ln w="28575" cap="flat" cmpd="sng">
            <a:solidFill>
              <a:srgbClr val="333399"/>
            </a:solidFill>
            <a:prstDash val="solid"/>
            <a:round/>
            <a:headEnd type="none" w="med" len="med"/>
            <a:tailEnd type="none" w="med" len="med"/>
          </a:ln>
        </p:spPr>
      </p:sp>
      <p:sp>
        <p:nvSpPr>
          <p:cNvPr id="76808" name="Line 9"/>
          <p:cNvSpPr/>
          <p:nvPr/>
        </p:nvSpPr>
        <p:spPr>
          <a:xfrm flipH="1">
            <a:off x="5364163" y="2398713"/>
            <a:ext cx="315912" cy="241300"/>
          </a:xfrm>
          <a:prstGeom prst="line">
            <a:avLst/>
          </a:prstGeom>
          <a:ln w="9525" cap="flat" cmpd="sng">
            <a:solidFill>
              <a:schemeClr val="tx1"/>
            </a:solidFill>
            <a:prstDash val="solid"/>
            <a:round/>
            <a:headEnd type="none" w="med" len="med"/>
            <a:tailEnd type="none" w="med" len="med"/>
          </a:ln>
        </p:spPr>
      </p:sp>
      <p:sp>
        <p:nvSpPr>
          <p:cNvPr id="76809" name="Rectangle 10"/>
          <p:cNvSpPr/>
          <p:nvPr/>
        </p:nvSpPr>
        <p:spPr>
          <a:xfrm>
            <a:off x="539750" y="3783013"/>
            <a:ext cx="2520950" cy="6572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因特网研究指导小组</a:t>
            </a:r>
            <a:endParaRPr lang="zh-CN" altLang="en-US" sz="2000" dirty="0">
              <a:solidFill>
                <a:srgbClr val="333399"/>
              </a:solidFill>
              <a:latin typeface="Arial" panose="020B0604020202020204" pitchFamily="34" charset="0"/>
              <a:ea typeface="黑体" panose="02010609060101010101" pitchFamily="49" charset="-122"/>
            </a:endParaRPr>
          </a:p>
          <a:p>
            <a:pPr algn="ctr"/>
            <a:r>
              <a:rPr lang="en-US" altLang="zh-CN" sz="2000" dirty="0">
                <a:solidFill>
                  <a:srgbClr val="333399"/>
                </a:solidFill>
                <a:latin typeface="Arial" panose="020B0604020202020204" pitchFamily="34" charset="0"/>
                <a:ea typeface="黑体" panose="02010609060101010101" pitchFamily="49" charset="-122"/>
              </a:rPr>
              <a:t>IRSG </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10" name="Rectangle 11"/>
          <p:cNvSpPr/>
          <p:nvPr/>
        </p:nvSpPr>
        <p:spPr>
          <a:xfrm>
            <a:off x="5449888" y="3219450"/>
            <a:ext cx="3443287" cy="2300288"/>
          </a:xfrm>
          <a:prstGeom prst="rect">
            <a:avLst/>
          </a:prstGeom>
          <a:solidFill>
            <a:srgbClr val="FFCC99"/>
          </a:solidFill>
          <a:ln w="9525" cap="flat" cmpd="sng">
            <a:solidFill>
              <a:schemeClr val="tx1"/>
            </a:solidFill>
            <a:prstDash val="sysDot"/>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6811" name="Text Box 12"/>
          <p:cNvSpPr txBox="1"/>
          <p:nvPr/>
        </p:nvSpPr>
        <p:spPr>
          <a:xfrm>
            <a:off x="684213" y="3249613"/>
            <a:ext cx="2414587" cy="398462"/>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因特网研究部 </a:t>
            </a:r>
            <a:r>
              <a:rPr lang="en-US" altLang="zh-CN" sz="2000" dirty="0">
                <a:solidFill>
                  <a:srgbClr val="333399"/>
                </a:solidFill>
                <a:latin typeface="Arial" panose="020B0604020202020204" pitchFamily="34" charset="0"/>
                <a:ea typeface="黑体" panose="02010609060101010101" pitchFamily="49" charset="-122"/>
              </a:rPr>
              <a:t>IRTF </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12" name="Text Box 13"/>
          <p:cNvSpPr txBox="1"/>
          <p:nvPr/>
        </p:nvSpPr>
        <p:spPr>
          <a:xfrm>
            <a:off x="5986463" y="3203575"/>
            <a:ext cx="2398712" cy="398463"/>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因特网工程部 </a:t>
            </a:r>
            <a:r>
              <a:rPr lang="en-US" altLang="zh-CN" sz="2000" dirty="0">
                <a:solidFill>
                  <a:srgbClr val="333399"/>
                </a:solidFill>
                <a:latin typeface="Arial" panose="020B0604020202020204" pitchFamily="34" charset="0"/>
                <a:ea typeface="黑体" panose="02010609060101010101" pitchFamily="49" charset="-122"/>
              </a:rPr>
              <a:t>IETF </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13" name="Line 14"/>
          <p:cNvSpPr/>
          <p:nvPr/>
        </p:nvSpPr>
        <p:spPr>
          <a:xfrm flipV="1">
            <a:off x="1908175" y="3359150"/>
            <a:ext cx="1511300" cy="433388"/>
          </a:xfrm>
          <a:prstGeom prst="line">
            <a:avLst/>
          </a:prstGeom>
          <a:ln w="28575" cap="flat" cmpd="sng">
            <a:solidFill>
              <a:srgbClr val="333399"/>
            </a:solidFill>
            <a:prstDash val="solid"/>
            <a:round/>
            <a:headEnd type="none" w="med" len="med"/>
            <a:tailEnd type="none" w="med" len="med"/>
          </a:ln>
        </p:spPr>
      </p:sp>
      <p:sp>
        <p:nvSpPr>
          <p:cNvPr id="76814" name="Line 15"/>
          <p:cNvSpPr/>
          <p:nvPr/>
        </p:nvSpPr>
        <p:spPr>
          <a:xfrm flipH="1" flipV="1">
            <a:off x="4835525" y="3302000"/>
            <a:ext cx="2257425" cy="417513"/>
          </a:xfrm>
          <a:prstGeom prst="line">
            <a:avLst/>
          </a:prstGeom>
          <a:ln w="28575" cap="flat" cmpd="sng">
            <a:solidFill>
              <a:srgbClr val="333399"/>
            </a:solidFill>
            <a:prstDash val="solid"/>
            <a:round/>
            <a:headEnd type="none" w="med" len="med"/>
            <a:tailEnd type="none" w="med" len="med"/>
          </a:ln>
        </p:spPr>
      </p:sp>
      <p:sp>
        <p:nvSpPr>
          <p:cNvPr id="76815" name="Rectangle 16"/>
          <p:cNvSpPr/>
          <p:nvPr/>
        </p:nvSpPr>
        <p:spPr>
          <a:xfrm>
            <a:off x="5867400" y="3713163"/>
            <a:ext cx="2665413" cy="6572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因特网工程指导小组</a:t>
            </a:r>
            <a:endParaRPr lang="zh-CN" altLang="en-US" sz="2000" dirty="0">
              <a:solidFill>
                <a:srgbClr val="333399"/>
              </a:solidFill>
              <a:latin typeface="Arial" panose="020B0604020202020204" pitchFamily="34" charset="0"/>
              <a:ea typeface="黑体" panose="02010609060101010101" pitchFamily="49" charset="-122"/>
            </a:endParaRPr>
          </a:p>
          <a:p>
            <a:pPr algn="ctr"/>
            <a:r>
              <a:rPr lang="en-US" altLang="zh-CN" sz="2000" dirty="0">
                <a:solidFill>
                  <a:srgbClr val="333399"/>
                </a:solidFill>
                <a:latin typeface="Arial" panose="020B0604020202020204" pitchFamily="34" charset="0"/>
                <a:ea typeface="黑体" panose="02010609060101010101" pitchFamily="49" charset="-122"/>
              </a:rPr>
              <a:t>IESG </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16" name="Text Box 17"/>
          <p:cNvSpPr txBox="1"/>
          <p:nvPr/>
        </p:nvSpPr>
        <p:spPr>
          <a:xfrm>
            <a:off x="6804025" y="4397375"/>
            <a:ext cx="439738" cy="398463"/>
          </a:xfrm>
          <a:prstGeom prst="rect">
            <a:avLst/>
          </a:prstGeom>
          <a:noFill/>
          <a:ln w="9525">
            <a:noFill/>
          </a:ln>
        </p:spPr>
        <p:txBody>
          <a:bodyPr wrap="none" anchor="t" anchorCtr="0">
            <a:spAutoFit/>
          </a:bodyPr>
          <a:p>
            <a:r>
              <a:rPr lang="en-US" altLang="zh-CN" sz="2000" b="1" dirty="0">
                <a:solidFill>
                  <a:srgbClr val="333399"/>
                </a:solidFill>
                <a:latin typeface="Arial" panose="020B0604020202020204" pitchFamily="34" charset="0"/>
                <a:ea typeface="黑体" panose="02010609060101010101" pitchFamily="49" charset="-122"/>
              </a:rPr>
              <a:t>…</a:t>
            </a:r>
            <a:endParaRPr lang="en-US" altLang="zh-CN" sz="2000" b="1" dirty="0">
              <a:solidFill>
                <a:srgbClr val="333399"/>
              </a:solidFill>
              <a:latin typeface="Arial" panose="020B0604020202020204" pitchFamily="34" charset="0"/>
              <a:ea typeface="黑体" panose="02010609060101010101" pitchFamily="49" charset="-122"/>
            </a:endParaRPr>
          </a:p>
        </p:txBody>
      </p:sp>
      <p:sp>
        <p:nvSpPr>
          <p:cNvPr id="76817" name="Line 18"/>
          <p:cNvSpPr/>
          <p:nvPr/>
        </p:nvSpPr>
        <p:spPr>
          <a:xfrm flipV="1">
            <a:off x="6300788" y="4370388"/>
            <a:ext cx="146050" cy="214312"/>
          </a:xfrm>
          <a:prstGeom prst="line">
            <a:avLst/>
          </a:prstGeom>
          <a:ln w="28575" cap="flat" cmpd="sng">
            <a:solidFill>
              <a:srgbClr val="333399"/>
            </a:solidFill>
            <a:prstDash val="solid"/>
            <a:round/>
            <a:headEnd type="none" w="med" len="med"/>
            <a:tailEnd type="none" w="med" len="med"/>
          </a:ln>
        </p:spPr>
      </p:sp>
      <p:sp>
        <p:nvSpPr>
          <p:cNvPr id="76818" name="Line 19"/>
          <p:cNvSpPr/>
          <p:nvPr/>
        </p:nvSpPr>
        <p:spPr>
          <a:xfrm>
            <a:off x="7667625" y="4367213"/>
            <a:ext cx="239713" cy="168275"/>
          </a:xfrm>
          <a:prstGeom prst="line">
            <a:avLst/>
          </a:prstGeom>
          <a:ln w="28575" cap="flat" cmpd="sng">
            <a:solidFill>
              <a:srgbClr val="333399"/>
            </a:solidFill>
            <a:prstDash val="solid"/>
            <a:round/>
            <a:headEnd type="none" w="med" len="med"/>
            <a:tailEnd type="none" w="med" len="med"/>
          </a:ln>
        </p:spPr>
      </p:sp>
      <p:sp>
        <p:nvSpPr>
          <p:cNvPr id="76819" name="Rectangle 21"/>
          <p:cNvSpPr/>
          <p:nvPr/>
        </p:nvSpPr>
        <p:spPr>
          <a:xfrm>
            <a:off x="763588" y="4945063"/>
            <a:ext cx="460375" cy="40957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RG</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20" name="Rectangle 24"/>
          <p:cNvSpPr/>
          <p:nvPr/>
        </p:nvSpPr>
        <p:spPr>
          <a:xfrm>
            <a:off x="8281988" y="5016500"/>
            <a:ext cx="538162" cy="4127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WG</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21" name="Text Box 25"/>
          <p:cNvSpPr txBox="1"/>
          <p:nvPr/>
        </p:nvSpPr>
        <p:spPr>
          <a:xfrm>
            <a:off x="6056313" y="4906963"/>
            <a:ext cx="439737" cy="396875"/>
          </a:xfrm>
          <a:prstGeom prst="rect">
            <a:avLst/>
          </a:prstGeom>
          <a:noFill/>
          <a:ln w="9525">
            <a:noFill/>
          </a:ln>
        </p:spPr>
        <p:txBody>
          <a:bodyPr wrap="none" anchor="t" anchorCtr="0">
            <a:spAutoFit/>
          </a:bodyPr>
          <a:p>
            <a:r>
              <a:rPr lang="en-US" altLang="zh-CN" sz="2000" b="1" dirty="0">
                <a:solidFill>
                  <a:srgbClr val="333399"/>
                </a:solidFill>
                <a:latin typeface="Arial" panose="020B0604020202020204" pitchFamily="34" charset="0"/>
                <a:ea typeface="黑体" panose="02010609060101010101" pitchFamily="49" charset="-122"/>
              </a:rPr>
              <a:t>…</a:t>
            </a:r>
            <a:endParaRPr lang="en-US" altLang="zh-CN" sz="2000" b="1" dirty="0">
              <a:solidFill>
                <a:srgbClr val="333399"/>
              </a:solidFill>
              <a:latin typeface="Arial" panose="020B0604020202020204" pitchFamily="34" charset="0"/>
              <a:ea typeface="黑体" panose="02010609060101010101" pitchFamily="49" charset="-122"/>
            </a:endParaRPr>
          </a:p>
        </p:txBody>
      </p:sp>
      <p:sp>
        <p:nvSpPr>
          <p:cNvPr id="76822" name="Text Box 26"/>
          <p:cNvSpPr txBox="1"/>
          <p:nvPr/>
        </p:nvSpPr>
        <p:spPr>
          <a:xfrm>
            <a:off x="7805738" y="4906963"/>
            <a:ext cx="438150" cy="396875"/>
          </a:xfrm>
          <a:prstGeom prst="rect">
            <a:avLst/>
          </a:prstGeom>
          <a:noFill/>
          <a:ln w="9525">
            <a:noFill/>
          </a:ln>
        </p:spPr>
        <p:txBody>
          <a:bodyPr wrap="none" anchor="t" anchorCtr="0">
            <a:spAutoFit/>
          </a:bodyPr>
          <a:p>
            <a:r>
              <a:rPr lang="en-US" altLang="zh-CN" sz="2000" b="1" dirty="0">
                <a:solidFill>
                  <a:srgbClr val="333399"/>
                </a:solidFill>
                <a:latin typeface="Arial" panose="020B0604020202020204" pitchFamily="34" charset="0"/>
                <a:ea typeface="黑体" panose="02010609060101010101" pitchFamily="49" charset="-122"/>
              </a:rPr>
              <a:t>…</a:t>
            </a:r>
            <a:endParaRPr lang="en-US" altLang="zh-CN" sz="2000" b="1" dirty="0">
              <a:solidFill>
                <a:srgbClr val="333399"/>
              </a:solidFill>
              <a:latin typeface="Arial" panose="020B0604020202020204" pitchFamily="34" charset="0"/>
              <a:ea typeface="黑体" panose="02010609060101010101" pitchFamily="49" charset="-122"/>
            </a:endParaRPr>
          </a:p>
        </p:txBody>
      </p:sp>
      <p:sp>
        <p:nvSpPr>
          <p:cNvPr id="76823" name="Line 27"/>
          <p:cNvSpPr/>
          <p:nvPr/>
        </p:nvSpPr>
        <p:spPr>
          <a:xfrm flipH="1">
            <a:off x="5756275" y="4862513"/>
            <a:ext cx="306388" cy="163512"/>
          </a:xfrm>
          <a:prstGeom prst="line">
            <a:avLst/>
          </a:prstGeom>
          <a:ln w="28575" cap="flat" cmpd="sng">
            <a:solidFill>
              <a:srgbClr val="333399"/>
            </a:solidFill>
            <a:prstDash val="solid"/>
            <a:round/>
            <a:headEnd type="none" w="med" len="med"/>
            <a:tailEnd type="none" w="med" len="med"/>
          </a:ln>
        </p:spPr>
      </p:sp>
      <p:sp>
        <p:nvSpPr>
          <p:cNvPr id="76824" name="Line 28"/>
          <p:cNvSpPr/>
          <p:nvPr/>
        </p:nvSpPr>
        <p:spPr>
          <a:xfrm>
            <a:off x="6294438" y="4862513"/>
            <a:ext cx="461962" cy="163512"/>
          </a:xfrm>
          <a:prstGeom prst="line">
            <a:avLst/>
          </a:prstGeom>
          <a:ln w="28575" cap="flat" cmpd="sng">
            <a:solidFill>
              <a:srgbClr val="333399"/>
            </a:solidFill>
            <a:prstDash val="solid"/>
            <a:round/>
            <a:headEnd type="none" w="med" len="med"/>
            <a:tailEnd type="none" w="med" len="med"/>
          </a:ln>
        </p:spPr>
      </p:sp>
      <p:sp>
        <p:nvSpPr>
          <p:cNvPr id="76825" name="Line 29"/>
          <p:cNvSpPr/>
          <p:nvPr/>
        </p:nvSpPr>
        <p:spPr>
          <a:xfrm flipH="1">
            <a:off x="7370763" y="4862513"/>
            <a:ext cx="384175" cy="163512"/>
          </a:xfrm>
          <a:prstGeom prst="line">
            <a:avLst/>
          </a:prstGeom>
          <a:ln w="28575" cap="flat" cmpd="sng">
            <a:solidFill>
              <a:srgbClr val="333399"/>
            </a:solidFill>
            <a:prstDash val="solid"/>
            <a:round/>
            <a:headEnd type="none" w="med" len="med"/>
            <a:tailEnd type="none" w="med" len="med"/>
          </a:ln>
        </p:spPr>
      </p:sp>
      <p:sp>
        <p:nvSpPr>
          <p:cNvPr id="76826" name="Line 30"/>
          <p:cNvSpPr/>
          <p:nvPr/>
        </p:nvSpPr>
        <p:spPr>
          <a:xfrm>
            <a:off x="7985125" y="4862513"/>
            <a:ext cx="384175" cy="163512"/>
          </a:xfrm>
          <a:prstGeom prst="line">
            <a:avLst/>
          </a:prstGeom>
          <a:ln w="28575" cap="flat" cmpd="sng">
            <a:solidFill>
              <a:srgbClr val="333399"/>
            </a:solidFill>
            <a:prstDash val="solid"/>
            <a:round/>
            <a:headEnd type="none" w="med" len="med"/>
            <a:tailEnd type="none" w="med" len="med"/>
          </a:ln>
        </p:spPr>
      </p:sp>
      <p:sp>
        <p:nvSpPr>
          <p:cNvPr id="76827" name="Rectangle 32"/>
          <p:cNvSpPr/>
          <p:nvPr/>
        </p:nvSpPr>
        <p:spPr>
          <a:xfrm>
            <a:off x="2452688" y="4945063"/>
            <a:ext cx="461962" cy="40957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RG</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28" name="Text Box 34"/>
          <p:cNvSpPr txBox="1"/>
          <p:nvPr/>
        </p:nvSpPr>
        <p:spPr>
          <a:xfrm>
            <a:off x="1547813" y="4906963"/>
            <a:ext cx="438150" cy="396875"/>
          </a:xfrm>
          <a:prstGeom prst="rect">
            <a:avLst/>
          </a:prstGeom>
          <a:noFill/>
          <a:ln w="9525">
            <a:noFill/>
          </a:ln>
        </p:spPr>
        <p:txBody>
          <a:bodyPr wrap="none" anchor="t" anchorCtr="0">
            <a:spAutoFit/>
          </a:bodyPr>
          <a:p>
            <a:r>
              <a:rPr lang="en-US" altLang="zh-CN" sz="2000" b="1" dirty="0">
                <a:solidFill>
                  <a:srgbClr val="333399"/>
                </a:solidFill>
                <a:latin typeface="Arial" panose="020B0604020202020204" pitchFamily="34" charset="0"/>
                <a:ea typeface="黑体" panose="02010609060101010101" pitchFamily="49" charset="-122"/>
              </a:rPr>
              <a:t>…</a:t>
            </a:r>
            <a:endParaRPr lang="en-US" altLang="zh-CN" sz="2000" b="1" dirty="0">
              <a:solidFill>
                <a:srgbClr val="333399"/>
              </a:solidFill>
              <a:latin typeface="Arial" panose="020B0604020202020204" pitchFamily="34" charset="0"/>
              <a:ea typeface="黑体" panose="02010609060101010101" pitchFamily="49" charset="-122"/>
            </a:endParaRPr>
          </a:p>
        </p:txBody>
      </p:sp>
      <p:sp>
        <p:nvSpPr>
          <p:cNvPr id="76829" name="Rectangle 35"/>
          <p:cNvSpPr/>
          <p:nvPr/>
        </p:nvSpPr>
        <p:spPr>
          <a:xfrm>
            <a:off x="5994400" y="4535488"/>
            <a:ext cx="579438" cy="38893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领域</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76830" name="Rectangle 36"/>
          <p:cNvSpPr/>
          <p:nvPr/>
        </p:nvSpPr>
        <p:spPr>
          <a:xfrm>
            <a:off x="7737475" y="4535488"/>
            <a:ext cx="579438" cy="388937"/>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领域</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76831" name="Rectangle 37"/>
          <p:cNvSpPr/>
          <p:nvPr/>
        </p:nvSpPr>
        <p:spPr>
          <a:xfrm>
            <a:off x="3419475" y="2644775"/>
            <a:ext cx="1944688" cy="752475"/>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p>
            <a:pPr algn="ctr"/>
            <a:r>
              <a:rPr lang="zh-CN" altLang="en-US" sz="2000" dirty="0">
                <a:solidFill>
                  <a:srgbClr val="333399"/>
                </a:solidFill>
                <a:latin typeface="Arial" panose="020B0604020202020204" pitchFamily="34" charset="0"/>
                <a:ea typeface="黑体" panose="02010609060101010101" pitchFamily="49" charset="-122"/>
              </a:rPr>
              <a:t>因特网体系结构</a:t>
            </a:r>
            <a:endParaRPr lang="zh-CN" altLang="en-US" sz="2000" dirty="0">
              <a:solidFill>
                <a:srgbClr val="333399"/>
              </a:solidFill>
              <a:latin typeface="Arial" panose="020B0604020202020204" pitchFamily="34" charset="0"/>
              <a:ea typeface="黑体" panose="02010609060101010101" pitchFamily="49" charset="-122"/>
            </a:endParaRPr>
          </a:p>
          <a:p>
            <a:pPr algn="ctr"/>
            <a:r>
              <a:rPr lang="zh-CN" altLang="en-US" sz="2000" dirty="0">
                <a:solidFill>
                  <a:srgbClr val="333399"/>
                </a:solidFill>
                <a:latin typeface="Arial" panose="020B0604020202020204" pitchFamily="34" charset="0"/>
                <a:ea typeface="黑体" panose="02010609060101010101" pitchFamily="49" charset="-122"/>
              </a:rPr>
              <a:t>研究委员会 </a:t>
            </a:r>
            <a:r>
              <a:rPr lang="en-US" altLang="zh-CN" sz="2000" dirty="0">
                <a:solidFill>
                  <a:srgbClr val="333399"/>
                </a:solidFill>
                <a:latin typeface="Arial" panose="020B0604020202020204" pitchFamily="34" charset="0"/>
                <a:ea typeface="黑体" panose="02010609060101010101" pitchFamily="49" charset="-122"/>
              </a:rPr>
              <a:t>IAB </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32" name="Rectangle 39"/>
          <p:cNvSpPr/>
          <p:nvPr/>
        </p:nvSpPr>
        <p:spPr>
          <a:xfrm>
            <a:off x="7202488" y="5016500"/>
            <a:ext cx="538162" cy="4127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WG</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33" name="Rectangle 40"/>
          <p:cNvSpPr/>
          <p:nvPr/>
        </p:nvSpPr>
        <p:spPr>
          <a:xfrm>
            <a:off x="6481763" y="5016500"/>
            <a:ext cx="538162" cy="4127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WG</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34" name="Rectangle 41"/>
          <p:cNvSpPr/>
          <p:nvPr/>
        </p:nvSpPr>
        <p:spPr>
          <a:xfrm>
            <a:off x="5508625" y="5016500"/>
            <a:ext cx="538163" cy="41275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WG</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6835" name="Text Box 42"/>
          <p:cNvSpPr txBox="1"/>
          <p:nvPr/>
        </p:nvSpPr>
        <p:spPr>
          <a:xfrm>
            <a:off x="457200" y="5638800"/>
            <a:ext cx="8534400" cy="873125"/>
          </a:xfrm>
          <a:prstGeom prst="rect">
            <a:avLst/>
          </a:prstGeom>
          <a:noFill/>
          <a:ln w="9525">
            <a:noFill/>
          </a:ln>
        </p:spPr>
        <p:txBody>
          <a:bodyPr anchor="t" anchorCtr="0">
            <a:spAutoFit/>
          </a:bodyPr>
          <a:p>
            <a:pPr>
              <a:spcBef>
                <a:spcPct val="10000"/>
              </a:spcBef>
            </a:pPr>
            <a:r>
              <a:rPr lang="en-US" altLang="zh-CN" sz="1600" b="1" dirty="0">
                <a:latin typeface="Tahoma" panose="020B0604030504040204" pitchFamily="34" charset="0"/>
                <a:ea typeface="宋体" panose="02010600030101010101" pitchFamily="2" charset="-122"/>
              </a:rPr>
              <a:t>ISOC</a:t>
            </a:r>
            <a:r>
              <a:rPr lang="en-US" altLang="zh-CN" sz="1600" dirty="0">
                <a:latin typeface="Tahoma" panose="020B0604030504040204" pitchFamily="34" charset="0"/>
                <a:ea typeface="宋体" panose="02010600030101010101" pitchFamily="2" charset="-122"/>
              </a:rPr>
              <a:t>: Internet Society		  </a:t>
            </a:r>
            <a:r>
              <a:rPr lang="en-US" altLang="zh-CN" sz="1600" b="1" dirty="0">
                <a:latin typeface="Tahoma" panose="020B0604030504040204" pitchFamily="34" charset="0"/>
                <a:ea typeface="宋体" panose="02010600030101010101" pitchFamily="2" charset="-122"/>
              </a:rPr>
              <a:t>IAB</a:t>
            </a:r>
            <a:r>
              <a:rPr lang="en-US" altLang="zh-CN" sz="1600" dirty="0">
                <a:latin typeface="Tahoma" panose="020B0604030504040204" pitchFamily="34" charset="0"/>
                <a:ea typeface="宋体" panose="02010600030101010101" pitchFamily="2" charset="-122"/>
              </a:rPr>
              <a:t>: Internet Architecture Board</a:t>
            </a:r>
            <a:endParaRPr lang="en-US" altLang="zh-CN" sz="1600" dirty="0">
              <a:latin typeface="Tahoma" panose="020B0604030504040204" pitchFamily="34" charset="0"/>
              <a:ea typeface="宋体" panose="02010600030101010101" pitchFamily="2" charset="-122"/>
            </a:endParaRPr>
          </a:p>
          <a:p>
            <a:pPr>
              <a:spcBef>
                <a:spcPct val="10000"/>
              </a:spcBef>
            </a:pPr>
            <a:r>
              <a:rPr lang="en-US" altLang="zh-CN" sz="1600" b="1" dirty="0">
                <a:latin typeface="Tahoma" panose="020B0604030504040204" pitchFamily="34" charset="0"/>
                <a:ea typeface="宋体" panose="02010600030101010101" pitchFamily="2" charset="-122"/>
              </a:rPr>
              <a:t>IRSG</a:t>
            </a:r>
            <a:r>
              <a:rPr lang="en-US" altLang="zh-CN" sz="1600" dirty="0">
                <a:latin typeface="Tahoma" panose="020B0604030504040204" pitchFamily="34" charset="0"/>
                <a:ea typeface="宋体" panose="02010600030101010101" pitchFamily="2" charset="-122"/>
              </a:rPr>
              <a:t>: Internet Research Steering Group  </a:t>
            </a:r>
            <a:r>
              <a:rPr lang="en-US" altLang="zh-CN" sz="1600" b="1" dirty="0">
                <a:latin typeface="Tahoma" panose="020B0604030504040204" pitchFamily="34" charset="0"/>
                <a:ea typeface="宋体" panose="02010600030101010101" pitchFamily="2" charset="-122"/>
              </a:rPr>
              <a:t>IESG</a:t>
            </a:r>
            <a:r>
              <a:rPr lang="en-US" altLang="zh-CN" sz="1600" dirty="0">
                <a:latin typeface="Tahoma" panose="020B0604030504040204" pitchFamily="34" charset="0"/>
                <a:ea typeface="宋体" panose="02010600030101010101" pitchFamily="2" charset="-122"/>
              </a:rPr>
              <a:t>: Internet Engineering Steering Group</a:t>
            </a:r>
            <a:endParaRPr lang="en-US" altLang="zh-CN" sz="1600" dirty="0">
              <a:latin typeface="Tahoma" panose="020B0604030504040204" pitchFamily="34" charset="0"/>
              <a:ea typeface="宋体" panose="02010600030101010101" pitchFamily="2" charset="-122"/>
            </a:endParaRPr>
          </a:p>
          <a:p>
            <a:pPr>
              <a:spcBef>
                <a:spcPct val="10000"/>
              </a:spcBef>
            </a:pPr>
            <a:r>
              <a:rPr lang="en-US" altLang="zh-CN" sz="1600" b="1" dirty="0">
                <a:latin typeface="Tahoma" panose="020B0604030504040204" pitchFamily="34" charset="0"/>
                <a:ea typeface="宋体" panose="02010600030101010101" pitchFamily="2" charset="-122"/>
              </a:rPr>
              <a:t>IRTF</a:t>
            </a:r>
            <a:r>
              <a:rPr lang="en-US" altLang="zh-CN" sz="1600" dirty="0">
                <a:latin typeface="Tahoma" panose="020B0604030504040204" pitchFamily="34" charset="0"/>
                <a:ea typeface="宋体" panose="02010600030101010101" pitchFamily="2" charset="-122"/>
              </a:rPr>
              <a:t>: Internet Research Task Force	  </a:t>
            </a:r>
            <a:r>
              <a:rPr lang="en-US" altLang="zh-CN" sz="1600" b="1" dirty="0">
                <a:latin typeface="Tahoma" panose="020B0604030504040204" pitchFamily="34" charset="0"/>
                <a:ea typeface="宋体" panose="02010600030101010101" pitchFamily="2" charset="-122"/>
              </a:rPr>
              <a:t>IETF</a:t>
            </a:r>
            <a:r>
              <a:rPr lang="en-US" altLang="zh-CN" sz="1600" dirty="0">
                <a:latin typeface="Tahoma" panose="020B0604030504040204" pitchFamily="34" charset="0"/>
                <a:ea typeface="宋体" panose="02010600030101010101" pitchFamily="2" charset="-122"/>
              </a:rPr>
              <a:t>: Internet Engineering Task Force</a:t>
            </a:r>
            <a:endParaRPr lang="en-US" altLang="zh-CN" sz="1600" dirty="0">
              <a:latin typeface="Tahoma" panose="020B0604030504040204" pitchFamily="34" charset="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
          <p:cNvSpPr>
            <a:spLocks noGrp="1"/>
          </p:cNvSpPr>
          <p:nvPr>
            <p:ph type="title"/>
          </p:nvPr>
        </p:nvSpPr>
        <p:spPr>
          <a:ln/>
        </p:spPr>
        <p:txBody>
          <a:bodyPr vert="horz" wrap="square" lIns="91440" tIns="45720" rIns="91440" bIns="45720" anchor="b" anchorCtr="0"/>
          <a:p>
            <a:pPr algn="ctr" eaLnBrk="1" hangingPunct="1"/>
            <a:r>
              <a:rPr lang="zh-CN" altLang="en-US" dirty="0"/>
              <a:t>制订因特网的正式标准要经过以下的四个阶段 </a:t>
            </a:r>
            <a:endParaRPr lang="zh-CN" altLang="en-US" dirty="0"/>
          </a:p>
        </p:txBody>
      </p:sp>
      <p:sp>
        <p:nvSpPr>
          <p:cNvPr id="77826" name="Rectangle 3"/>
          <p:cNvSpPr>
            <a:spLocks noGrp="1"/>
          </p:cNvSpPr>
          <p:nvPr>
            <p:ph idx="1"/>
          </p:nvPr>
        </p:nvSpPr>
        <p:spPr>
          <a:xfrm>
            <a:off x="1042988" y="1978025"/>
            <a:ext cx="7772400" cy="4114800"/>
          </a:xfrm>
          <a:ln/>
        </p:spPr>
        <p:txBody>
          <a:bodyPr vert="horz" wrap="square" lIns="91440" tIns="45720" rIns="91440" bIns="45720" anchor="t" anchorCtr="0"/>
          <a:p>
            <a:pPr marL="609600" indent="-609600" eaLnBrk="1" hangingPunct="1"/>
            <a:r>
              <a:rPr lang="zh-CN" altLang="en-US" dirty="0"/>
              <a:t>因特网草案</a:t>
            </a:r>
            <a:r>
              <a:rPr lang="en-US" altLang="zh-CN" dirty="0"/>
              <a:t>(Internet Draft) ——</a:t>
            </a:r>
            <a:r>
              <a:rPr lang="zh-CN" altLang="en-US" dirty="0"/>
              <a:t>在这个阶段还</a:t>
            </a:r>
            <a:r>
              <a:rPr lang="zh-CN" altLang="en-US" dirty="0">
                <a:solidFill>
                  <a:schemeClr val="hlink"/>
                </a:solidFill>
              </a:rPr>
              <a:t>不是</a:t>
            </a:r>
            <a:r>
              <a:rPr lang="zh-CN" altLang="en-US" dirty="0"/>
              <a:t> </a:t>
            </a:r>
            <a:r>
              <a:rPr lang="en-US" altLang="zh-CN" dirty="0"/>
              <a:t>RFC </a:t>
            </a:r>
            <a:r>
              <a:rPr lang="zh-CN" altLang="en-US" dirty="0"/>
              <a:t>文档。</a:t>
            </a:r>
            <a:endParaRPr lang="zh-CN" altLang="en-US" dirty="0"/>
          </a:p>
          <a:p>
            <a:pPr marL="609600" indent="-609600" eaLnBrk="1" hangingPunct="1"/>
            <a:r>
              <a:rPr lang="zh-CN" altLang="en-US" dirty="0"/>
              <a:t>建议标准</a:t>
            </a:r>
            <a:r>
              <a:rPr lang="en-US" altLang="zh-CN" dirty="0"/>
              <a:t>(Proposed Standard) ——</a:t>
            </a:r>
            <a:r>
              <a:rPr lang="zh-CN" altLang="en-US" dirty="0"/>
              <a:t>从这个阶段开始就成为 </a:t>
            </a:r>
            <a:r>
              <a:rPr lang="en-US" altLang="zh-CN" dirty="0"/>
              <a:t>RFC </a:t>
            </a:r>
            <a:r>
              <a:rPr lang="zh-CN" altLang="en-US" dirty="0"/>
              <a:t>文档。</a:t>
            </a:r>
            <a:r>
              <a:rPr lang="en-US" altLang="zh-CN" dirty="0"/>
              <a:t> (RFC xxxx)</a:t>
            </a:r>
            <a:endParaRPr lang="zh-CN" altLang="en-US" dirty="0"/>
          </a:p>
          <a:p>
            <a:pPr marL="609600" indent="-609600" eaLnBrk="1" hangingPunct="1"/>
            <a:r>
              <a:rPr lang="zh-CN" altLang="en-US" dirty="0"/>
              <a:t>草案标准</a:t>
            </a:r>
            <a:r>
              <a:rPr lang="en-US" altLang="zh-CN" dirty="0"/>
              <a:t>(Draft Standard)</a:t>
            </a:r>
            <a:endParaRPr lang="en-US" altLang="zh-CN" dirty="0"/>
          </a:p>
          <a:p>
            <a:pPr marL="609600" indent="-609600" eaLnBrk="1" hangingPunct="1"/>
            <a:r>
              <a:rPr lang="zh-CN" altLang="en-US" dirty="0"/>
              <a:t>因特网标准</a:t>
            </a:r>
            <a:r>
              <a:rPr lang="en-US" altLang="zh-CN" dirty="0"/>
              <a:t>(Internet Standard xx) </a:t>
            </a: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35"/>
          <p:cNvSpPr/>
          <p:nvPr/>
        </p:nvSpPr>
        <p:spPr>
          <a:xfrm>
            <a:off x="0" y="2727325"/>
            <a:ext cx="9144000" cy="3694113"/>
          </a:xfrm>
          <a:prstGeom prst="rect">
            <a:avLst/>
          </a:prstGeom>
          <a:solidFill>
            <a:srgbClr val="CCECFF"/>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78850" name="Rectangle 2"/>
          <p:cNvSpPr>
            <a:spLocks noGrp="1"/>
          </p:cNvSpPr>
          <p:nvPr>
            <p:ph type="title"/>
          </p:nvPr>
        </p:nvSpPr>
        <p:spPr>
          <a:ln/>
        </p:spPr>
        <p:txBody>
          <a:bodyPr vert="horz" wrap="square" lIns="91440" tIns="45720" rIns="91440" bIns="45720" anchor="b" anchorCtr="0"/>
          <a:p>
            <a:pPr algn="ctr" eaLnBrk="1" hangingPunct="1"/>
            <a:r>
              <a:rPr lang="zh-CN" altLang="en-US" dirty="0"/>
              <a:t>各种</a:t>
            </a:r>
            <a:r>
              <a:rPr lang="en-US" altLang="zh-CN" dirty="0"/>
              <a:t>RFC</a:t>
            </a:r>
            <a:r>
              <a:rPr lang="zh-CN" altLang="en-US" dirty="0"/>
              <a:t>之间的关系 </a:t>
            </a:r>
            <a:endParaRPr lang="zh-CN" altLang="en-US" dirty="0"/>
          </a:p>
        </p:txBody>
      </p:sp>
      <p:sp>
        <p:nvSpPr>
          <p:cNvPr id="78851" name="Rectangle 5"/>
          <p:cNvSpPr/>
          <p:nvPr/>
        </p:nvSpPr>
        <p:spPr>
          <a:xfrm>
            <a:off x="3397250" y="2944813"/>
            <a:ext cx="1666875" cy="466725"/>
          </a:xfrm>
          <a:prstGeom prst="rect">
            <a:avLst/>
          </a:prstGeom>
          <a:solidFill>
            <a:srgbClr val="CCECFF"/>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52" name="Rectangle 6"/>
          <p:cNvSpPr/>
          <p:nvPr/>
        </p:nvSpPr>
        <p:spPr>
          <a:xfrm>
            <a:off x="3397250" y="3878263"/>
            <a:ext cx="1666875" cy="469900"/>
          </a:xfrm>
          <a:prstGeom prst="rect">
            <a:avLst/>
          </a:prstGeom>
          <a:solidFill>
            <a:schemeClr val="accent1"/>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53" name="Rectangle 7"/>
          <p:cNvSpPr/>
          <p:nvPr/>
        </p:nvSpPr>
        <p:spPr>
          <a:xfrm>
            <a:off x="3397250" y="4814888"/>
            <a:ext cx="1666875" cy="468312"/>
          </a:xfrm>
          <a:prstGeom prst="rect">
            <a:avLst/>
          </a:prstGeom>
          <a:solidFill>
            <a:srgbClr val="333399"/>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54" name="Rectangle 8"/>
          <p:cNvSpPr/>
          <p:nvPr/>
        </p:nvSpPr>
        <p:spPr>
          <a:xfrm>
            <a:off x="3397250" y="5749925"/>
            <a:ext cx="1666875" cy="466725"/>
          </a:xfrm>
          <a:prstGeom prst="rect">
            <a:avLst/>
          </a:prstGeom>
          <a:solidFill>
            <a:schemeClr val="accent2"/>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55" name="Rectangle 9"/>
          <p:cNvSpPr/>
          <p:nvPr/>
        </p:nvSpPr>
        <p:spPr>
          <a:xfrm>
            <a:off x="5943600" y="2944813"/>
            <a:ext cx="2019300" cy="466725"/>
          </a:xfrm>
          <a:prstGeom prst="rect">
            <a:avLst/>
          </a:prstGeom>
          <a:solidFill>
            <a:schemeClr val="accent2"/>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56" name="Rectangle 10"/>
          <p:cNvSpPr/>
          <p:nvPr/>
        </p:nvSpPr>
        <p:spPr>
          <a:xfrm>
            <a:off x="587375" y="2944813"/>
            <a:ext cx="1755775" cy="466725"/>
          </a:xfrm>
          <a:prstGeom prst="rect">
            <a:avLst/>
          </a:prstGeom>
          <a:solidFill>
            <a:schemeClr val="accent2"/>
          </a:solidFill>
          <a:ln w="952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57" name="Oval 11"/>
          <p:cNvSpPr/>
          <p:nvPr/>
        </p:nvSpPr>
        <p:spPr>
          <a:xfrm>
            <a:off x="3221038" y="1916113"/>
            <a:ext cx="2019300" cy="561975"/>
          </a:xfrm>
          <a:prstGeom prst="ellipse">
            <a:avLst/>
          </a:prstGeom>
          <a:solidFill>
            <a:srgbClr val="FFFF99"/>
          </a:solidFill>
          <a:ln w="9525" cap="flat" cmpd="sng">
            <a:solidFill>
              <a:srgbClr val="333399"/>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58" name="Line 12"/>
          <p:cNvSpPr/>
          <p:nvPr/>
        </p:nvSpPr>
        <p:spPr>
          <a:xfrm>
            <a:off x="4230688" y="2478088"/>
            <a:ext cx="0" cy="466725"/>
          </a:xfrm>
          <a:prstGeom prst="line">
            <a:avLst/>
          </a:prstGeom>
          <a:ln w="57150" cap="flat" cmpd="sng">
            <a:solidFill>
              <a:srgbClr val="333399"/>
            </a:solidFill>
            <a:prstDash val="solid"/>
            <a:round/>
            <a:headEnd type="none" w="med" len="med"/>
            <a:tailEnd type="triangle" w="sm" len="med"/>
          </a:ln>
        </p:spPr>
      </p:sp>
      <p:sp>
        <p:nvSpPr>
          <p:cNvPr id="78859" name="Line 13"/>
          <p:cNvSpPr/>
          <p:nvPr/>
        </p:nvSpPr>
        <p:spPr>
          <a:xfrm>
            <a:off x="4230688" y="3411538"/>
            <a:ext cx="0" cy="466725"/>
          </a:xfrm>
          <a:prstGeom prst="line">
            <a:avLst/>
          </a:prstGeom>
          <a:ln w="57150" cap="flat" cmpd="sng">
            <a:solidFill>
              <a:srgbClr val="333399"/>
            </a:solidFill>
            <a:prstDash val="solid"/>
            <a:round/>
            <a:headEnd type="none" w="med" len="med"/>
            <a:tailEnd type="triangle" w="sm" len="med"/>
          </a:ln>
        </p:spPr>
      </p:sp>
      <p:sp>
        <p:nvSpPr>
          <p:cNvPr id="78860" name="Line 14"/>
          <p:cNvSpPr/>
          <p:nvPr/>
        </p:nvSpPr>
        <p:spPr>
          <a:xfrm>
            <a:off x="4230688" y="4348163"/>
            <a:ext cx="0" cy="466725"/>
          </a:xfrm>
          <a:prstGeom prst="line">
            <a:avLst/>
          </a:prstGeom>
          <a:ln w="57150" cap="flat" cmpd="sng">
            <a:solidFill>
              <a:srgbClr val="333399"/>
            </a:solidFill>
            <a:prstDash val="solid"/>
            <a:round/>
            <a:headEnd type="none" w="med" len="med"/>
            <a:tailEnd type="triangle" w="sm" len="med"/>
          </a:ln>
        </p:spPr>
      </p:sp>
      <p:sp>
        <p:nvSpPr>
          <p:cNvPr id="78861" name="Line 15"/>
          <p:cNvSpPr/>
          <p:nvPr/>
        </p:nvSpPr>
        <p:spPr>
          <a:xfrm>
            <a:off x="4230688" y="5283200"/>
            <a:ext cx="0" cy="466725"/>
          </a:xfrm>
          <a:prstGeom prst="line">
            <a:avLst/>
          </a:prstGeom>
          <a:ln w="57150" cap="flat" cmpd="sng">
            <a:solidFill>
              <a:srgbClr val="333399"/>
            </a:solidFill>
            <a:prstDash val="solid"/>
            <a:round/>
            <a:headEnd type="none" w="med" len="med"/>
            <a:tailEnd type="triangle" w="sm" len="med"/>
          </a:ln>
        </p:spPr>
      </p:sp>
      <p:sp>
        <p:nvSpPr>
          <p:cNvPr id="78862" name="Freeform 16"/>
          <p:cNvSpPr/>
          <p:nvPr/>
        </p:nvSpPr>
        <p:spPr>
          <a:xfrm>
            <a:off x="5240338" y="2195513"/>
            <a:ext cx="1712912" cy="749300"/>
          </a:xfrm>
          <a:custGeom>
            <a:avLst/>
            <a:gdLst/>
            <a:ahLst/>
            <a:cxnLst>
              <a:cxn ang="0">
                <a:pos x="0" y="0"/>
              </a:cxn>
              <a:cxn ang="0">
                <a:pos x="1712912" y="0"/>
              </a:cxn>
              <a:cxn ang="0">
                <a:pos x="1712912" y="749300"/>
              </a:cxn>
            </a:cxnLst>
            <a:pathLst>
              <a:path w="960" h="384">
                <a:moveTo>
                  <a:pt x="0" y="0"/>
                </a:moveTo>
                <a:lnTo>
                  <a:pt x="960" y="0"/>
                </a:lnTo>
                <a:lnTo>
                  <a:pt x="960" y="384"/>
                </a:lnTo>
              </a:path>
            </a:pathLst>
          </a:custGeom>
          <a:noFill/>
          <a:ln w="28575" cap="flat" cmpd="sng">
            <a:solidFill>
              <a:srgbClr val="333399"/>
            </a:solidFill>
            <a:prstDash val="solid"/>
            <a:round/>
            <a:headEnd type="none" w="med" len="med"/>
            <a:tailEnd type="triangle" w="sm" len="med"/>
          </a:ln>
        </p:spPr>
        <p:txBody>
          <a:bodyPr/>
          <a:p>
            <a:endParaRPr lang="zh-CN" altLang="en-US"/>
          </a:p>
        </p:txBody>
      </p:sp>
      <p:sp>
        <p:nvSpPr>
          <p:cNvPr id="78863" name="Freeform 17"/>
          <p:cNvSpPr/>
          <p:nvPr/>
        </p:nvSpPr>
        <p:spPr>
          <a:xfrm flipH="1">
            <a:off x="1465263" y="2195513"/>
            <a:ext cx="1711325" cy="749300"/>
          </a:xfrm>
          <a:custGeom>
            <a:avLst/>
            <a:gdLst/>
            <a:ahLst/>
            <a:cxnLst>
              <a:cxn ang="0">
                <a:pos x="0" y="0"/>
              </a:cxn>
              <a:cxn ang="0">
                <a:pos x="1711325" y="0"/>
              </a:cxn>
              <a:cxn ang="0">
                <a:pos x="1711325" y="749300"/>
              </a:cxn>
            </a:cxnLst>
            <a:pathLst>
              <a:path w="960" h="384">
                <a:moveTo>
                  <a:pt x="0" y="0"/>
                </a:moveTo>
                <a:lnTo>
                  <a:pt x="960" y="0"/>
                </a:lnTo>
                <a:lnTo>
                  <a:pt x="960" y="384"/>
                </a:lnTo>
              </a:path>
            </a:pathLst>
          </a:custGeom>
          <a:noFill/>
          <a:ln w="28575" cap="flat" cmpd="sng">
            <a:solidFill>
              <a:srgbClr val="333399"/>
            </a:solidFill>
            <a:prstDash val="solid"/>
            <a:round/>
            <a:headEnd type="none" w="med" len="med"/>
            <a:tailEnd type="triangle" w="sm" len="med"/>
          </a:ln>
        </p:spPr>
        <p:txBody>
          <a:bodyPr/>
          <a:p>
            <a:endParaRPr lang="zh-CN" altLang="en-US"/>
          </a:p>
        </p:txBody>
      </p:sp>
      <p:sp>
        <p:nvSpPr>
          <p:cNvPr id="78864" name="Freeform 18"/>
          <p:cNvSpPr/>
          <p:nvPr/>
        </p:nvSpPr>
        <p:spPr>
          <a:xfrm rot="-5400000" flipH="1">
            <a:off x="1146175" y="3778250"/>
            <a:ext cx="2570163" cy="1931988"/>
          </a:xfrm>
          <a:custGeom>
            <a:avLst/>
            <a:gdLst/>
            <a:ahLst/>
            <a:cxnLst>
              <a:cxn ang="0">
                <a:pos x="0" y="0"/>
              </a:cxn>
              <a:cxn ang="0">
                <a:pos x="2570162" y="0"/>
              </a:cxn>
              <a:cxn ang="0">
                <a:pos x="2570162" y="1931987"/>
              </a:cxn>
            </a:cxnLst>
            <a:pathLst>
              <a:path w="960" h="384">
                <a:moveTo>
                  <a:pt x="0" y="0"/>
                </a:moveTo>
                <a:lnTo>
                  <a:pt x="960" y="0"/>
                </a:lnTo>
                <a:lnTo>
                  <a:pt x="960" y="384"/>
                </a:lnTo>
              </a:path>
            </a:pathLst>
          </a:custGeom>
          <a:noFill/>
          <a:ln w="28575" cap="flat" cmpd="sng">
            <a:solidFill>
              <a:srgbClr val="333399"/>
            </a:solidFill>
            <a:prstDash val="solid"/>
            <a:round/>
            <a:headEnd type="none" w="med" len="med"/>
            <a:tailEnd type="triangle" w="sm" len="med"/>
          </a:ln>
        </p:spPr>
        <p:txBody>
          <a:bodyPr/>
          <a:p>
            <a:endParaRPr lang="zh-CN" altLang="en-US"/>
          </a:p>
        </p:txBody>
      </p:sp>
      <p:sp>
        <p:nvSpPr>
          <p:cNvPr id="78865" name="Freeform 19"/>
          <p:cNvSpPr/>
          <p:nvPr/>
        </p:nvSpPr>
        <p:spPr>
          <a:xfrm rot="5400000">
            <a:off x="4729163" y="3744913"/>
            <a:ext cx="2571750" cy="1905000"/>
          </a:xfrm>
          <a:custGeom>
            <a:avLst/>
            <a:gdLst/>
            <a:ahLst/>
            <a:cxnLst>
              <a:cxn ang="0">
                <a:pos x="0" y="0"/>
              </a:cxn>
              <a:cxn ang="0">
                <a:pos x="2571750" y="0"/>
              </a:cxn>
              <a:cxn ang="0">
                <a:pos x="2571750" y="1905000"/>
              </a:cxn>
            </a:cxnLst>
            <a:pathLst>
              <a:path w="960" h="384">
                <a:moveTo>
                  <a:pt x="0" y="0"/>
                </a:moveTo>
                <a:lnTo>
                  <a:pt x="960" y="0"/>
                </a:lnTo>
                <a:lnTo>
                  <a:pt x="960" y="384"/>
                </a:lnTo>
              </a:path>
            </a:pathLst>
          </a:custGeom>
          <a:noFill/>
          <a:ln w="28575" cap="flat" cmpd="sng">
            <a:solidFill>
              <a:srgbClr val="333399"/>
            </a:solidFill>
            <a:prstDash val="solid"/>
            <a:round/>
            <a:headEnd type="none" w="med" len="med"/>
            <a:tailEnd type="triangle" w="sm" len="med"/>
          </a:ln>
        </p:spPr>
        <p:txBody>
          <a:bodyPr/>
          <a:p>
            <a:endParaRPr lang="zh-CN" altLang="en-US"/>
          </a:p>
        </p:txBody>
      </p:sp>
      <p:sp>
        <p:nvSpPr>
          <p:cNvPr id="78866" name="Line 20"/>
          <p:cNvSpPr/>
          <p:nvPr/>
        </p:nvSpPr>
        <p:spPr>
          <a:xfrm rot="-5400000">
            <a:off x="2876550" y="2660650"/>
            <a:ext cx="0" cy="1038225"/>
          </a:xfrm>
          <a:prstGeom prst="line">
            <a:avLst/>
          </a:prstGeom>
          <a:ln w="19050" cap="flat" cmpd="sng">
            <a:solidFill>
              <a:srgbClr val="333399"/>
            </a:solidFill>
            <a:prstDash val="dash"/>
            <a:round/>
            <a:headEnd type="none" w="med" len="med"/>
            <a:tailEnd type="triangle" w="sm" len="med"/>
          </a:ln>
        </p:spPr>
      </p:sp>
      <p:sp>
        <p:nvSpPr>
          <p:cNvPr id="78867" name="Freeform 21"/>
          <p:cNvSpPr/>
          <p:nvPr/>
        </p:nvSpPr>
        <p:spPr>
          <a:xfrm>
            <a:off x="2708275" y="3429000"/>
            <a:ext cx="965200" cy="2320925"/>
          </a:xfrm>
          <a:custGeom>
            <a:avLst/>
            <a:gdLst/>
            <a:ahLst/>
            <a:cxnLst>
              <a:cxn ang="0">
                <a:pos x="965200" y="0"/>
              </a:cxn>
              <a:cxn ang="0">
                <a:pos x="965200" y="241439"/>
              </a:cxn>
              <a:cxn ang="0">
                <a:pos x="0" y="241439"/>
              </a:cxn>
              <a:cxn ang="0">
                <a:pos x="0" y="2165158"/>
              </a:cxn>
              <a:cxn ang="0">
                <a:pos x="862830" y="2163211"/>
              </a:cxn>
              <a:cxn ang="0">
                <a:pos x="864658" y="2320925"/>
              </a:cxn>
            </a:cxnLst>
            <a:pathLst>
              <a:path w="528" h="1192">
                <a:moveTo>
                  <a:pt x="528" y="0"/>
                </a:moveTo>
                <a:lnTo>
                  <a:pt x="528" y="124"/>
                </a:lnTo>
                <a:lnTo>
                  <a:pt x="0" y="124"/>
                </a:lnTo>
                <a:lnTo>
                  <a:pt x="0" y="1112"/>
                </a:lnTo>
                <a:lnTo>
                  <a:pt x="472" y="1111"/>
                </a:lnTo>
                <a:lnTo>
                  <a:pt x="473" y="1192"/>
                </a:lnTo>
              </a:path>
            </a:pathLst>
          </a:custGeom>
          <a:noFill/>
          <a:ln w="19050" cap="flat" cmpd="sng">
            <a:solidFill>
              <a:srgbClr val="333399"/>
            </a:solidFill>
            <a:prstDash val="dash"/>
            <a:round/>
            <a:headEnd type="none" w="med" len="med"/>
            <a:tailEnd type="triangle" w="sm" len="med"/>
          </a:ln>
        </p:spPr>
        <p:txBody>
          <a:bodyPr/>
          <a:p>
            <a:endParaRPr lang="zh-CN" altLang="en-US"/>
          </a:p>
        </p:txBody>
      </p:sp>
      <p:sp>
        <p:nvSpPr>
          <p:cNvPr id="78868" name="Freeform 22"/>
          <p:cNvSpPr/>
          <p:nvPr/>
        </p:nvSpPr>
        <p:spPr>
          <a:xfrm>
            <a:off x="3059113" y="4354513"/>
            <a:ext cx="866775" cy="1379537"/>
          </a:xfrm>
          <a:custGeom>
            <a:avLst/>
            <a:gdLst/>
            <a:ahLst/>
            <a:cxnLst>
              <a:cxn ang="0">
                <a:pos x="864942" y="0"/>
              </a:cxn>
              <a:cxn ang="0">
                <a:pos x="864942" y="231871"/>
              </a:cxn>
              <a:cxn ang="0">
                <a:pos x="0" y="233820"/>
              </a:cxn>
              <a:cxn ang="0">
                <a:pos x="0" y="1083365"/>
              </a:cxn>
              <a:cxn ang="0">
                <a:pos x="864942" y="1083365"/>
              </a:cxn>
              <a:cxn ang="0">
                <a:pos x="866775" y="1379537"/>
              </a:cxn>
            </a:cxnLst>
            <a:pathLst>
              <a:path w="473" h="708">
                <a:moveTo>
                  <a:pt x="472" y="0"/>
                </a:moveTo>
                <a:lnTo>
                  <a:pt x="472" y="119"/>
                </a:lnTo>
                <a:lnTo>
                  <a:pt x="0" y="120"/>
                </a:lnTo>
                <a:lnTo>
                  <a:pt x="0" y="556"/>
                </a:lnTo>
                <a:lnTo>
                  <a:pt x="472" y="556"/>
                </a:lnTo>
                <a:lnTo>
                  <a:pt x="473" y="708"/>
                </a:lnTo>
              </a:path>
            </a:pathLst>
          </a:custGeom>
          <a:noFill/>
          <a:ln w="19050" cap="flat" cmpd="sng">
            <a:solidFill>
              <a:srgbClr val="333399"/>
            </a:solidFill>
            <a:prstDash val="dash"/>
            <a:round/>
            <a:headEnd type="none" w="med" len="med"/>
            <a:tailEnd type="triangle" w="sm" len="med"/>
          </a:ln>
        </p:spPr>
        <p:txBody>
          <a:bodyPr/>
          <a:p>
            <a:endParaRPr lang="zh-CN" altLang="en-US"/>
          </a:p>
        </p:txBody>
      </p:sp>
      <p:sp>
        <p:nvSpPr>
          <p:cNvPr id="78869" name="Text Box 23"/>
          <p:cNvSpPr txBox="1"/>
          <p:nvPr/>
        </p:nvSpPr>
        <p:spPr>
          <a:xfrm>
            <a:off x="3478213" y="1992313"/>
            <a:ext cx="1454150"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因特网草案</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78870" name="Text Box 24"/>
          <p:cNvSpPr txBox="1"/>
          <p:nvPr/>
        </p:nvSpPr>
        <p:spPr>
          <a:xfrm>
            <a:off x="3584575" y="2981325"/>
            <a:ext cx="1200150"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建议标准</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78871" name="Text Box 25"/>
          <p:cNvSpPr txBox="1"/>
          <p:nvPr/>
        </p:nvSpPr>
        <p:spPr>
          <a:xfrm>
            <a:off x="3600450" y="3937000"/>
            <a:ext cx="1200150"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草案标准</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78872" name="Text Box 26"/>
          <p:cNvSpPr txBox="1"/>
          <p:nvPr/>
        </p:nvSpPr>
        <p:spPr>
          <a:xfrm>
            <a:off x="3471863" y="4872038"/>
            <a:ext cx="1454150" cy="396875"/>
          </a:xfrm>
          <a:prstGeom prst="rect">
            <a:avLst/>
          </a:prstGeom>
          <a:solidFill>
            <a:srgbClr val="333399"/>
          </a:solidFill>
          <a:ln w="9525">
            <a:noFill/>
          </a:ln>
        </p:spPr>
        <p:txBody>
          <a:bodyPr wrap="none" anchor="t" anchorCtr="0">
            <a:spAutoFit/>
          </a:bodyPr>
          <a:p>
            <a:r>
              <a:rPr lang="zh-CN" altLang="en-US" sz="2000" dirty="0">
                <a:solidFill>
                  <a:schemeClr val="accent2"/>
                </a:solidFill>
                <a:latin typeface="Arial" panose="020B0604020202020204" pitchFamily="34" charset="0"/>
                <a:ea typeface="黑体" panose="02010609060101010101" pitchFamily="49" charset="-122"/>
              </a:rPr>
              <a:t>因特网标准</a:t>
            </a:r>
            <a:endParaRPr lang="zh-CN" altLang="en-US" sz="2000" dirty="0">
              <a:solidFill>
                <a:schemeClr val="accent2"/>
              </a:solidFill>
              <a:latin typeface="Arial" panose="020B0604020202020204" pitchFamily="34" charset="0"/>
              <a:ea typeface="黑体" panose="02010609060101010101" pitchFamily="49" charset="-122"/>
            </a:endParaRPr>
          </a:p>
        </p:txBody>
      </p:sp>
      <p:sp>
        <p:nvSpPr>
          <p:cNvPr id="78873" name="Text Box 27"/>
          <p:cNvSpPr txBox="1"/>
          <p:nvPr/>
        </p:nvSpPr>
        <p:spPr>
          <a:xfrm>
            <a:off x="3440113" y="5808663"/>
            <a:ext cx="1538287"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历史的 </a:t>
            </a:r>
            <a:r>
              <a:rPr lang="en-US" altLang="zh-CN" sz="2000" dirty="0">
                <a:solidFill>
                  <a:srgbClr val="333399"/>
                </a:solidFill>
                <a:latin typeface="Arial" panose="020B0604020202020204" pitchFamily="34" charset="0"/>
                <a:ea typeface="黑体" panose="02010609060101010101" pitchFamily="49" charset="-122"/>
              </a:rPr>
              <a:t>RFC</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74" name="Text Box 28"/>
          <p:cNvSpPr txBox="1"/>
          <p:nvPr/>
        </p:nvSpPr>
        <p:spPr>
          <a:xfrm>
            <a:off x="676275" y="2986088"/>
            <a:ext cx="1538288"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实验的 </a:t>
            </a:r>
            <a:r>
              <a:rPr lang="en-US" altLang="zh-CN" sz="2000" dirty="0">
                <a:solidFill>
                  <a:srgbClr val="333399"/>
                </a:solidFill>
                <a:latin typeface="Arial" panose="020B0604020202020204" pitchFamily="34" charset="0"/>
                <a:ea typeface="黑体" panose="02010609060101010101" pitchFamily="49" charset="-122"/>
              </a:rPr>
              <a:t>RFC</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75" name="Text Box 29"/>
          <p:cNvSpPr txBox="1"/>
          <p:nvPr/>
        </p:nvSpPr>
        <p:spPr>
          <a:xfrm>
            <a:off x="5915025" y="3001963"/>
            <a:ext cx="2047875" cy="395287"/>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提供信息的 </a:t>
            </a:r>
            <a:r>
              <a:rPr lang="en-US" altLang="zh-CN" sz="2000" dirty="0">
                <a:solidFill>
                  <a:srgbClr val="333399"/>
                </a:solidFill>
                <a:latin typeface="Arial" panose="020B0604020202020204" pitchFamily="34" charset="0"/>
                <a:ea typeface="黑体" panose="02010609060101010101" pitchFamily="49" charset="-122"/>
              </a:rPr>
              <a:t>RFC</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78876" name="Line 30"/>
          <p:cNvSpPr/>
          <p:nvPr/>
        </p:nvSpPr>
        <p:spPr>
          <a:xfrm>
            <a:off x="395288" y="2709863"/>
            <a:ext cx="8237537" cy="0"/>
          </a:xfrm>
          <a:prstGeom prst="line">
            <a:avLst/>
          </a:prstGeom>
          <a:ln w="9525" cap="flat" cmpd="sng">
            <a:solidFill>
              <a:srgbClr val="333399"/>
            </a:solidFill>
            <a:prstDash val="dash"/>
            <a:round/>
            <a:headEnd type="none" w="med" len="med"/>
            <a:tailEnd type="none" w="med" len="med"/>
          </a:ln>
        </p:spPr>
      </p:sp>
      <p:sp>
        <p:nvSpPr>
          <p:cNvPr id="78877" name="Line 31"/>
          <p:cNvSpPr/>
          <p:nvPr/>
        </p:nvSpPr>
        <p:spPr>
          <a:xfrm>
            <a:off x="395288" y="6421438"/>
            <a:ext cx="8237537" cy="0"/>
          </a:xfrm>
          <a:prstGeom prst="line">
            <a:avLst/>
          </a:prstGeom>
          <a:ln w="9525" cap="flat" cmpd="sng">
            <a:solidFill>
              <a:srgbClr val="333399"/>
            </a:solidFill>
            <a:prstDash val="dash"/>
            <a:round/>
            <a:headEnd type="none" w="med" len="med"/>
            <a:tailEnd type="none" w="med" len="med"/>
          </a:ln>
        </p:spPr>
      </p:sp>
      <p:sp>
        <p:nvSpPr>
          <p:cNvPr id="78878" name="Line 32"/>
          <p:cNvSpPr/>
          <p:nvPr/>
        </p:nvSpPr>
        <p:spPr>
          <a:xfrm>
            <a:off x="8250238" y="2697163"/>
            <a:ext cx="0" cy="3724275"/>
          </a:xfrm>
          <a:prstGeom prst="line">
            <a:avLst/>
          </a:prstGeom>
          <a:ln w="19050" cap="flat" cmpd="sng">
            <a:solidFill>
              <a:srgbClr val="333399"/>
            </a:solidFill>
            <a:prstDash val="solid"/>
            <a:round/>
            <a:headEnd type="triangle" w="sm" len="med"/>
            <a:tailEnd type="triangle" w="sm" len="med"/>
          </a:ln>
        </p:spPr>
      </p:sp>
      <p:sp>
        <p:nvSpPr>
          <p:cNvPr id="78879" name="Text Box 33"/>
          <p:cNvSpPr txBox="1"/>
          <p:nvPr/>
        </p:nvSpPr>
        <p:spPr>
          <a:xfrm>
            <a:off x="7685088" y="4373563"/>
            <a:ext cx="1243012" cy="396875"/>
          </a:xfrm>
          <a:prstGeom prst="rect">
            <a:avLst/>
          </a:prstGeom>
          <a:solidFill>
            <a:srgbClr val="CCECFF"/>
          </a:solid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6 </a:t>
            </a:r>
            <a:r>
              <a:rPr lang="zh-CN" altLang="en-US" sz="2000" dirty="0">
                <a:solidFill>
                  <a:srgbClr val="333399"/>
                </a:solidFill>
                <a:latin typeface="Arial" panose="020B0604020202020204" pitchFamily="34" charset="0"/>
                <a:ea typeface="黑体" panose="02010609060101010101" pitchFamily="49" charset="-122"/>
              </a:rPr>
              <a:t>种 </a:t>
            </a:r>
            <a:r>
              <a:rPr lang="en-US" altLang="zh-CN" sz="2000" dirty="0">
                <a:solidFill>
                  <a:srgbClr val="333399"/>
                </a:solidFill>
                <a:latin typeface="Arial" panose="020B0604020202020204" pitchFamily="34" charset="0"/>
                <a:ea typeface="黑体" panose="02010609060101010101" pitchFamily="49" charset="-122"/>
              </a:rPr>
              <a:t>RFC</a:t>
            </a:r>
            <a:endParaRPr lang="en-US" altLang="zh-CN" sz="20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Rectangle 2"/>
          <p:cNvSpPr>
            <a:spLocks noGrp="1"/>
          </p:cNvSpPr>
          <p:nvPr>
            <p:ph type="title"/>
          </p:nvPr>
        </p:nvSpPr>
        <p:spPr>
          <a:xfrm>
            <a:off x="900113" y="214313"/>
            <a:ext cx="8043862" cy="1462087"/>
          </a:xfrm>
          <a:ln/>
        </p:spPr>
        <p:txBody>
          <a:bodyPr vert="horz" wrap="square" lIns="91440" tIns="45720" rIns="91440" bIns="45720" anchor="b" anchorCtr="0"/>
          <a:p>
            <a:pPr algn="ctr" eaLnBrk="1" hangingPunct="1"/>
            <a:r>
              <a:rPr lang="zh-CN" altLang="en-US" dirty="0"/>
              <a:t>计算机网络在我国的发展</a:t>
            </a:r>
            <a:endParaRPr lang="zh-CN" altLang="en-US" dirty="0"/>
          </a:p>
        </p:txBody>
      </p:sp>
      <p:sp>
        <p:nvSpPr>
          <p:cNvPr id="79874" name="Rectangle 3"/>
          <p:cNvSpPr>
            <a:spLocks noGrp="1"/>
          </p:cNvSpPr>
          <p:nvPr>
            <p:ph idx="1"/>
          </p:nvPr>
        </p:nvSpPr>
        <p:spPr>
          <a:xfrm>
            <a:off x="1042988" y="1916113"/>
            <a:ext cx="7772400" cy="4941887"/>
          </a:xfrm>
          <a:ln/>
        </p:spPr>
        <p:txBody>
          <a:bodyPr vert="horz" wrap="square" lIns="91440" tIns="45720" rIns="91440" bIns="45720" anchor="t" anchorCtr="0"/>
          <a:p>
            <a:pPr eaLnBrk="1" hangingPunct="1">
              <a:buNone/>
            </a:pPr>
            <a:r>
              <a:rPr lang="en-US" altLang="zh-CN" sz="2800" dirty="0"/>
              <a:t>(1) </a:t>
            </a:r>
            <a:r>
              <a:rPr lang="zh-CN" altLang="en-US" sz="2800" dirty="0"/>
              <a:t>基础网络</a:t>
            </a:r>
            <a:endParaRPr lang="en-US" altLang="zh-CN" sz="2800" dirty="0"/>
          </a:p>
          <a:p>
            <a:pPr eaLnBrk="1" hangingPunct="1">
              <a:buNone/>
            </a:pPr>
            <a:r>
              <a:rPr lang="en-US" altLang="zh-CN" sz="2800" dirty="0"/>
              <a:t>	CHINANET</a:t>
            </a:r>
            <a:r>
              <a:rPr lang="zh-CN" altLang="en-US" sz="2800" dirty="0"/>
              <a:t>，</a:t>
            </a:r>
            <a:r>
              <a:rPr lang="en-US" altLang="zh-CN" sz="2800" dirty="0"/>
              <a:t>CERNET</a:t>
            </a:r>
            <a:r>
              <a:rPr lang="zh-CN" altLang="en-US" sz="2800" dirty="0"/>
              <a:t>，</a:t>
            </a:r>
            <a:r>
              <a:rPr lang="en-US" altLang="zh-CN" sz="2800" dirty="0"/>
              <a:t>CSTNET</a:t>
            </a:r>
            <a:r>
              <a:rPr lang="zh-CN" altLang="en-US" sz="2800" dirty="0"/>
              <a:t>，</a:t>
            </a:r>
            <a:r>
              <a:rPr lang="en-US" altLang="zh-CN" sz="2800" dirty="0"/>
              <a:t>…</a:t>
            </a:r>
            <a:endParaRPr lang="en-US" altLang="zh-CN" sz="2800" dirty="0"/>
          </a:p>
          <a:p>
            <a:pPr eaLnBrk="1" hangingPunct="1">
              <a:buNone/>
            </a:pPr>
            <a:r>
              <a:rPr lang="en-US" altLang="zh-CN" sz="2800" dirty="0"/>
              <a:t>(2) </a:t>
            </a:r>
            <a:r>
              <a:rPr lang="zh-CN" altLang="en-US" sz="2800" dirty="0"/>
              <a:t>网络应用</a:t>
            </a:r>
            <a:endParaRPr lang="en-US" altLang="zh-CN" sz="2800" dirty="0"/>
          </a:p>
          <a:p>
            <a:pPr eaLnBrk="1" hangingPunct="1">
              <a:buNone/>
            </a:pPr>
            <a:r>
              <a:rPr lang="en-US" altLang="zh-CN" sz="2800" dirty="0"/>
              <a:t>	</a:t>
            </a:r>
            <a:r>
              <a:rPr lang="zh-CN" altLang="en-US" sz="2800" dirty="0"/>
              <a:t>搜狐</a:t>
            </a:r>
            <a:r>
              <a:rPr lang="en-US" altLang="zh-CN" sz="2800" dirty="0"/>
              <a:t>(96)</a:t>
            </a:r>
            <a:r>
              <a:rPr lang="zh-CN" altLang="en-US" sz="2800" dirty="0"/>
              <a:t>，网易</a:t>
            </a:r>
            <a:r>
              <a:rPr lang="en-US" altLang="zh-CN" sz="2800" dirty="0"/>
              <a:t>(97)</a:t>
            </a:r>
            <a:r>
              <a:rPr lang="zh-CN" altLang="en-US" sz="2800" dirty="0"/>
              <a:t>，新浪</a:t>
            </a:r>
            <a:r>
              <a:rPr lang="en-US" altLang="zh-CN" sz="2800" dirty="0"/>
              <a:t>(98)</a:t>
            </a:r>
            <a:r>
              <a:rPr lang="zh-CN" altLang="en-US" sz="2800" dirty="0"/>
              <a:t>，腾讯</a:t>
            </a:r>
            <a:r>
              <a:rPr lang="en-US" altLang="zh-CN" sz="2800" dirty="0"/>
              <a:t>(99)</a:t>
            </a:r>
            <a:r>
              <a:rPr lang="zh-CN" altLang="en-US" sz="2800" dirty="0"/>
              <a:t>，阿里</a:t>
            </a:r>
            <a:r>
              <a:rPr lang="en-US" altLang="zh-CN" sz="2800" dirty="0"/>
              <a:t>(99)</a:t>
            </a:r>
            <a:r>
              <a:rPr lang="zh-CN" altLang="en-US" sz="2800" dirty="0"/>
              <a:t>，百度</a:t>
            </a:r>
            <a:r>
              <a:rPr lang="en-US" altLang="zh-CN" sz="2800" dirty="0"/>
              <a:t>(00)</a:t>
            </a:r>
            <a:endParaRPr lang="en-US" altLang="zh-CN"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2"/>
          <p:cNvSpPr>
            <a:spLocks noGrp="1"/>
          </p:cNvSpPr>
          <p:nvPr>
            <p:ph type="title"/>
          </p:nvPr>
        </p:nvSpPr>
        <p:spPr>
          <a:ln/>
        </p:spPr>
        <p:txBody>
          <a:bodyPr vert="horz" wrap="square" lIns="91440" tIns="45720" rIns="91440" bIns="45720" anchor="b" anchorCtr="0"/>
          <a:p>
            <a:pPr algn="ctr" eaLnBrk="1" hangingPunct="1"/>
            <a:r>
              <a:rPr lang="en-US" altLang="zh-CN" dirty="0"/>
              <a:t>2  </a:t>
            </a:r>
            <a:r>
              <a:rPr lang="zh-CN" altLang="en-US" dirty="0"/>
              <a:t>计算机网络的分类</a:t>
            </a:r>
            <a:endParaRPr lang="zh-CN" altLang="en-US" dirty="0"/>
          </a:p>
        </p:txBody>
      </p:sp>
      <p:sp>
        <p:nvSpPr>
          <p:cNvPr id="80898" name="Rectangle 3"/>
          <p:cNvSpPr>
            <a:spLocks noGrp="1"/>
          </p:cNvSpPr>
          <p:nvPr>
            <p:ph idx="1"/>
          </p:nvPr>
        </p:nvSpPr>
        <p:spPr>
          <a:xfrm>
            <a:off x="1042988" y="1917700"/>
            <a:ext cx="7772400" cy="4178300"/>
          </a:xfrm>
          <a:ln/>
        </p:spPr>
        <p:txBody>
          <a:bodyPr vert="horz" wrap="square" lIns="91440" tIns="45720" rIns="91440" bIns="45720" anchor="t" anchorCtr="0"/>
          <a:p>
            <a:pPr eaLnBrk="1" hangingPunct="1">
              <a:lnSpc>
                <a:spcPct val="110000"/>
              </a:lnSpc>
            </a:pPr>
            <a:r>
              <a:rPr lang="zh-CN" altLang="en-US" dirty="0"/>
              <a:t>计算机网络的不同定义</a:t>
            </a:r>
            <a:endParaRPr lang="zh-CN" altLang="en-US" dirty="0"/>
          </a:p>
          <a:p>
            <a:pPr lvl="1" eaLnBrk="1" hangingPunct="1">
              <a:lnSpc>
                <a:spcPct val="110000"/>
              </a:lnSpc>
              <a:spcBef>
                <a:spcPct val="30000"/>
              </a:spcBef>
            </a:pPr>
            <a:r>
              <a:rPr lang="zh-CN" altLang="en-US" dirty="0">
                <a:solidFill>
                  <a:srgbClr val="333399"/>
                </a:solidFill>
                <a:latin typeface="Arial" panose="020B0604020202020204" pitchFamily="34" charset="0"/>
                <a:ea typeface="黑体" panose="02010609060101010101" pitchFamily="49" charset="-122"/>
              </a:rPr>
              <a:t>最简单的定义：计算机网络是</a:t>
            </a:r>
            <a:r>
              <a:rPr lang="zh-CN" altLang="en-US" dirty="0">
                <a:solidFill>
                  <a:srgbClr val="333399"/>
                </a:solidFill>
                <a:ea typeface="黑体" panose="02010609060101010101" pitchFamily="49" charset="-122"/>
              </a:rPr>
              <a:t>一些互相连接的、自治的计算机的</a:t>
            </a:r>
            <a:r>
              <a:rPr lang="zh-CN" altLang="en-US" dirty="0">
                <a:solidFill>
                  <a:schemeClr val="hlink"/>
                </a:solidFill>
                <a:ea typeface="黑体" panose="02010609060101010101" pitchFamily="49" charset="-122"/>
              </a:rPr>
              <a:t>集合</a:t>
            </a:r>
            <a:r>
              <a:rPr lang="zh-CN" altLang="en-US" dirty="0">
                <a:solidFill>
                  <a:srgbClr val="333399"/>
                </a:solidFill>
                <a:ea typeface="黑体" panose="02010609060101010101" pitchFamily="49" charset="-122"/>
              </a:rPr>
              <a:t>。</a:t>
            </a:r>
            <a:endParaRPr lang="zh-CN" altLang="en-US" dirty="0">
              <a:solidFill>
                <a:srgbClr val="333399"/>
              </a:solidFill>
              <a:ea typeface="黑体" panose="02010609060101010101" pitchFamily="49" charset="-122"/>
            </a:endParaRPr>
          </a:p>
          <a:p>
            <a:pPr lvl="1" eaLnBrk="1" hangingPunct="1">
              <a:lnSpc>
                <a:spcPct val="110000"/>
              </a:lnSpc>
              <a:spcBef>
                <a:spcPct val="30000"/>
              </a:spcBef>
            </a:pPr>
            <a:r>
              <a:rPr lang="zh-CN" altLang="en-US" dirty="0">
                <a:solidFill>
                  <a:srgbClr val="333399"/>
                </a:solidFill>
                <a:ea typeface="黑体" panose="02010609060101010101" pitchFamily="49" charset="-122"/>
              </a:rPr>
              <a:t>因特网</a:t>
            </a:r>
            <a:r>
              <a:rPr lang="en-US" altLang="zh-CN" dirty="0">
                <a:solidFill>
                  <a:srgbClr val="333399"/>
                </a:solidFill>
                <a:ea typeface="黑体" panose="02010609060101010101" pitchFamily="49" charset="-122"/>
              </a:rPr>
              <a:t>(Internet)</a:t>
            </a:r>
            <a:r>
              <a:rPr lang="zh-CN" altLang="en-US" dirty="0">
                <a:solidFill>
                  <a:srgbClr val="333399"/>
                </a:solidFill>
                <a:ea typeface="黑体" panose="02010609060101010101" pitchFamily="49" charset="-122"/>
              </a:rPr>
              <a:t>是</a:t>
            </a:r>
            <a:r>
              <a:rPr lang="zh-CN" altLang="en-US" dirty="0">
                <a:solidFill>
                  <a:srgbClr val="333399"/>
                </a:solidFill>
                <a:latin typeface="Arial" panose="020B0604020202020204" pitchFamily="34" charset="0"/>
                <a:ea typeface="黑体" panose="02010609060101010101" pitchFamily="49" charset="-122"/>
              </a:rPr>
              <a:t>“</a:t>
            </a:r>
            <a:r>
              <a:rPr lang="zh-CN" altLang="en-US" dirty="0">
                <a:solidFill>
                  <a:srgbClr val="333399"/>
                </a:solidFill>
                <a:ea typeface="黑体" panose="02010609060101010101" pitchFamily="49" charset="-122"/>
              </a:rPr>
              <a:t>网络的网络</a:t>
            </a:r>
            <a:r>
              <a:rPr lang="zh-CN" altLang="en-US" dirty="0">
                <a:solidFill>
                  <a:srgbClr val="333399"/>
                </a:solidFill>
                <a:latin typeface="Arial" panose="020B0604020202020204" pitchFamily="34" charset="0"/>
                <a:ea typeface="黑体" panose="02010609060101010101" pitchFamily="49" charset="-122"/>
              </a:rPr>
              <a:t>”</a:t>
            </a:r>
            <a:r>
              <a:rPr lang="zh-CN" altLang="en-US" dirty="0">
                <a:solidFill>
                  <a:srgbClr val="333399"/>
                </a:solidFill>
                <a:ea typeface="黑体" panose="02010609060101010101" pitchFamily="49" charset="-122"/>
              </a:rPr>
              <a:t>。</a:t>
            </a:r>
            <a:endParaRPr lang="zh-CN" altLang="en-US" dirty="0">
              <a:solidFill>
                <a:srgbClr val="333399"/>
              </a:solidFill>
              <a:ea typeface="黑体" panose="02010609060101010101" pitchFamily="49" charset="-122"/>
            </a:endParaRPr>
          </a:p>
          <a:p>
            <a:pPr lvl="1" eaLnBrk="1" hangingPunct="1">
              <a:lnSpc>
                <a:spcPct val="110000"/>
              </a:lnSpc>
              <a:spcBef>
                <a:spcPct val="30000"/>
              </a:spcBef>
            </a:pPr>
            <a:r>
              <a:rPr lang="zh-CN" altLang="en-US" dirty="0">
                <a:solidFill>
                  <a:schemeClr val="tx2"/>
                </a:solidFill>
                <a:latin typeface="黑体" panose="02010609060101010101" pitchFamily="49" charset="-122"/>
                <a:ea typeface="黑体" panose="02010609060101010101" pitchFamily="49" charset="-122"/>
              </a:rPr>
              <a:t>具有</a:t>
            </a:r>
            <a:r>
              <a:rPr lang="zh-CN" altLang="en-US" dirty="0">
                <a:solidFill>
                  <a:schemeClr val="hlink"/>
                </a:solidFill>
                <a:latin typeface="黑体" panose="02010609060101010101" pitchFamily="49" charset="-122"/>
                <a:ea typeface="黑体" panose="02010609060101010101" pitchFamily="49" charset="-122"/>
              </a:rPr>
              <a:t>独立功能</a:t>
            </a:r>
            <a:r>
              <a:rPr lang="zh-CN" altLang="en-US" dirty="0">
                <a:solidFill>
                  <a:schemeClr val="tx2"/>
                </a:solidFill>
                <a:latin typeface="黑体" panose="02010609060101010101" pitchFamily="49" charset="-122"/>
                <a:ea typeface="黑体" panose="02010609060101010101" pitchFamily="49" charset="-122"/>
              </a:rPr>
              <a:t>的计算机、终端、其它设备，用</a:t>
            </a:r>
            <a:r>
              <a:rPr lang="zh-CN" altLang="en-US" dirty="0">
                <a:solidFill>
                  <a:schemeClr val="hlink"/>
                </a:solidFill>
                <a:latin typeface="黑体" panose="02010609060101010101" pitchFamily="49" charset="-122"/>
                <a:ea typeface="黑体" panose="02010609060101010101" pitchFamily="49" charset="-122"/>
              </a:rPr>
              <a:t>通信线路</a:t>
            </a:r>
            <a:r>
              <a:rPr lang="zh-CN" altLang="en-US" dirty="0">
                <a:solidFill>
                  <a:schemeClr val="tx2"/>
                </a:solidFill>
                <a:latin typeface="黑体" panose="02010609060101010101" pitchFamily="49" charset="-122"/>
                <a:ea typeface="黑体" panose="02010609060101010101" pitchFamily="49" charset="-122"/>
              </a:rPr>
              <a:t>连接起来，按一定的</a:t>
            </a:r>
            <a:r>
              <a:rPr lang="zh-CN" altLang="en-US" dirty="0">
                <a:solidFill>
                  <a:schemeClr val="hlink"/>
                </a:solidFill>
                <a:latin typeface="黑体" panose="02010609060101010101" pitchFamily="49" charset="-122"/>
                <a:ea typeface="黑体" panose="02010609060101010101" pitchFamily="49" charset="-122"/>
              </a:rPr>
              <a:t>方式</a:t>
            </a:r>
            <a:r>
              <a:rPr lang="zh-CN" altLang="en-US" dirty="0">
                <a:solidFill>
                  <a:schemeClr val="tx2"/>
                </a:solidFill>
                <a:latin typeface="黑体" panose="02010609060101010101" pitchFamily="49" charset="-122"/>
                <a:ea typeface="黑体" panose="02010609060101010101" pitchFamily="49" charset="-122"/>
              </a:rPr>
              <a:t>进行通信并实现</a:t>
            </a:r>
            <a:r>
              <a:rPr lang="zh-CN" altLang="en-US" dirty="0">
                <a:solidFill>
                  <a:schemeClr val="hlink"/>
                </a:solidFill>
                <a:latin typeface="黑体" panose="02010609060101010101" pitchFamily="49" charset="-122"/>
                <a:ea typeface="黑体" panose="02010609060101010101" pitchFamily="49" charset="-122"/>
              </a:rPr>
              <a:t>资源共享</a:t>
            </a:r>
            <a:r>
              <a:rPr lang="zh-CN" altLang="en-US" dirty="0">
                <a:solidFill>
                  <a:schemeClr val="tx2"/>
                </a:solidFill>
                <a:latin typeface="黑体" panose="02010609060101010101" pitchFamily="49" charset="-122"/>
                <a:ea typeface="黑体" panose="02010609060101010101" pitchFamily="49" charset="-122"/>
              </a:rPr>
              <a:t>的系统。</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0034" name="Rectangle 2"/>
          <p:cNvSpPr>
            <a:spLocks noGrp="1" noChangeArrowheads="1"/>
          </p:cNvSpPr>
          <p:nvPr>
            <p:ph type="title"/>
          </p:nvPr>
        </p:nvSpPr>
        <p:spPr>
          <a:xfrm>
            <a:off x="1150938" y="214313"/>
            <a:ext cx="7793038" cy="1462088"/>
          </a:xfrm>
          <a:ln>
            <a:miter/>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rgbClr val="333399"/>
                </a:solidFill>
                <a:effectLst>
                  <a:outerShdw blurRad="38100" dist="38100" dir="2700000" algn="tl">
                    <a:srgbClr val="C0C0C0"/>
                  </a:outerShdw>
                </a:effectLst>
                <a:uLnTx/>
                <a:uFillTx/>
                <a:latin typeface="+mj-lt"/>
                <a:ea typeface="+mj-ea"/>
                <a:cs typeface="+mj-cs"/>
              </a:rPr>
              <a:t>1. Introduction to Data Communication and Networking</a:t>
            </a:r>
            <a:endParaRPr kumimoji="0" lang="en-US" altLang="zh-CN" sz="3600" b="1" i="0" u="none" strike="noStrike" kern="0" cap="none" spc="0" normalizeH="0" baseline="0" noProof="0" smtClean="0">
              <a:ln>
                <a:noFill/>
              </a:ln>
              <a:solidFill>
                <a:srgbClr val="333399"/>
              </a:solidFill>
              <a:effectLst>
                <a:outerShdw blurRad="38100" dist="38100" dir="2700000" algn="tl">
                  <a:srgbClr val="C0C0C0"/>
                </a:outerShdw>
              </a:effectLst>
              <a:uLnTx/>
              <a:uFillTx/>
              <a:latin typeface="+mj-lt"/>
              <a:ea typeface="+mj-ea"/>
              <a:cs typeface="+mj-cs"/>
            </a:endParaRPr>
          </a:p>
        </p:txBody>
      </p:sp>
      <p:sp>
        <p:nvSpPr>
          <p:cNvPr id="45058" name="Rectangle 3"/>
          <p:cNvSpPr>
            <a:spLocks noGrp="1"/>
          </p:cNvSpPr>
          <p:nvPr>
            <p:ph idx="1"/>
          </p:nvPr>
        </p:nvSpPr>
        <p:spPr>
          <a:xfrm>
            <a:off x="500063" y="2000250"/>
            <a:ext cx="4681537" cy="4464050"/>
          </a:xfrm>
          <a:ln/>
        </p:spPr>
        <p:txBody>
          <a:bodyPr vert="horz" wrap="square" lIns="91440" tIns="45720" rIns="91440" bIns="45720" anchor="t" anchorCtr="0"/>
          <a:p>
            <a:pPr eaLnBrk="1" hangingPunct="1">
              <a:lnSpc>
                <a:spcPct val="90000"/>
              </a:lnSpc>
            </a:pPr>
            <a:r>
              <a:rPr lang="zh-CN" altLang="en-US" sz="2800" dirty="0"/>
              <a:t>数据通信与网络</a:t>
            </a:r>
            <a:r>
              <a:rPr lang="en-US" altLang="zh-CN" sz="2800" dirty="0"/>
              <a:t>(</a:t>
            </a:r>
            <a:r>
              <a:rPr lang="zh-CN" altLang="en-US" sz="2800" dirty="0"/>
              <a:t>第</a:t>
            </a:r>
            <a:r>
              <a:rPr lang="en-US" altLang="zh-CN" sz="2800" dirty="0"/>
              <a:t>5</a:t>
            </a:r>
            <a:r>
              <a:rPr lang="zh-CN" altLang="en-US" sz="2800" dirty="0"/>
              <a:t>版</a:t>
            </a:r>
            <a:r>
              <a:rPr lang="en-US" altLang="zh-CN" sz="2800" dirty="0"/>
              <a:t>) </a:t>
            </a:r>
            <a:endParaRPr lang="en-US" altLang="zh-CN" sz="2800" dirty="0"/>
          </a:p>
          <a:p>
            <a:pPr eaLnBrk="1" hangingPunct="1">
              <a:lnSpc>
                <a:spcPct val="90000"/>
              </a:lnSpc>
            </a:pPr>
            <a:r>
              <a:rPr lang="zh-CN" altLang="en-US" sz="2800" dirty="0"/>
              <a:t>作者</a:t>
            </a:r>
            <a:r>
              <a:rPr lang="en-US" altLang="zh-CN" sz="2800" dirty="0"/>
              <a:t>:Behrouz A.Forouzan Sophia Chung Fegan</a:t>
            </a:r>
            <a:endParaRPr lang="en-US" altLang="zh-CN" sz="2800" dirty="0"/>
          </a:p>
          <a:p>
            <a:pPr eaLnBrk="1" hangingPunct="1">
              <a:lnSpc>
                <a:spcPct val="90000"/>
              </a:lnSpc>
            </a:pPr>
            <a:r>
              <a:rPr lang="zh-CN" altLang="en-US" sz="2800" dirty="0"/>
              <a:t>出版社：机械工业出版社</a:t>
            </a:r>
            <a:endParaRPr lang="zh-CN" altLang="en-US" sz="2800" dirty="0"/>
          </a:p>
          <a:p>
            <a:pPr eaLnBrk="1" hangingPunct="1">
              <a:lnSpc>
                <a:spcPct val="90000"/>
              </a:lnSpc>
            </a:pPr>
            <a:r>
              <a:rPr lang="zh-CN" altLang="en-US" sz="2800" dirty="0"/>
              <a:t>出版日期：</a:t>
            </a:r>
            <a:r>
              <a:rPr lang="en-US" altLang="zh-CN" sz="2800" dirty="0"/>
              <a:t>2013</a:t>
            </a:r>
            <a:r>
              <a:rPr lang="zh-CN" altLang="en-US" sz="2800" dirty="0"/>
              <a:t>年</a:t>
            </a:r>
            <a:r>
              <a:rPr lang="en-US" altLang="zh-CN" sz="2800" dirty="0"/>
              <a:t>6</a:t>
            </a:r>
            <a:r>
              <a:rPr lang="zh-CN" altLang="en-US" sz="2800" dirty="0"/>
              <a:t>月</a:t>
            </a:r>
            <a:endParaRPr lang="zh-CN" altLang="en-US" sz="2800" dirty="0"/>
          </a:p>
          <a:p>
            <a:pPr eaLnBrk="1" hangingPunct="1">
              <a:lnSpc>
                <a:spcPct val="90000"/>
              </a:lnSpc>
            </a:pPr>
            <a:r>
              <a:rPr lang="zh-CN" altLang="en-US" sz="2400" dirty="0"/>
              <a:t>以因特网五层模型为框架，以形象直观的描述手法，详细地介绍了</a:t>
            </a:r>
            <a:r>
              <a:rPr lang="zh-CN" altLang="en-US" sz="2400" dirty="0">
                <a:solidFill>
                  <a:schemeClr val="hlink"/>
                </a:solidFill>
              </a:rPr>
              <a:t>数据通信和网络领域</a:t>
            </a:r>
            <a:r>
              <a:rPr lang="zh-CN" altLang="en-US" sz="2400" dirty="0"/>
              <a:t>的基础知识、基本概念、基本原理和实践方法，堪称数据通信和网络方面的经典著作。</a:t>
            </a:r>
            <a:r>
              <a:rPr lang="zh-CN" altLang="en-US" dirty="0"/>
              <a:t> </a:t>
            </a:r>
            <a:endParaRPr lang="zh-CN" altLang="en-US" dirty="0"/>
          </a:p>
        </p:txBody>
      </p:sp>
      <p:pic>
        <p:nvPicPr>
          <p:cNvPr id="45059" name="图片 1"/>
          <p:cNvPicPr>
            <a:picLocks noChangeAspect="1"/>
          </p:cNvPicPr>
          <p:nvPr/>
        </p:nvPicPr>
        <p:blipFill>
          <a:blip r:embed="rId1"/>
          <a:stretch>
            <a:fillRect/>
          </a:stretch>
        </p:blipFill>
        <p:spPr>
          <a:xfrm>
            <a:off x="5218113" y="1847850"/>
            <a:ext cx="3187700" cy="481965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ln/>
        </p:spPr>
        <p:txBody>
          <a:bodyPr vert="horz" wrap="square" lIns="91440" tIns="45720" rIns="91440" bIns="45720" anchor="b" anchorCtr="0"/>
          <a:p>
            <a:pPr eaLnBrk="1" hangingPunct="1"/>
            <a:r>
              <a:rPr lang="zh-CN" altLang="en-US" dirty="0"/>
              <a:t>计算机网络的分类方法</a:t>
            </a:r>
            <a:endParaRPr lang="zh-CN" altLang="en-US" dirty="0"/>
          </a:p>
        </p:txBody>
      </p:sp>
      <p:sp>
        <p:nvSpPr>
          <p:cNvPr id="81922" name="Rectangle 3"/>
          <p:cNvSpPr>
            <a:spLocks noGrp="1"/>
          </p:cNvSpPr>
          <p:nvPr>
            <p:ph idx="1"/>
          </p:nvPr>
        </p:nvSpPr>
        <p:spPr>
          <a:xfrm>
            <a:off x="990600" y="2057400"/>
            <a:ext cx="7772400" cy="3678238"/>
          </a:xfrm>
          <a:ln/>
        </p:spPr>
        <p:txBody>
          <a:bodyPr vert="horz" wrap="square" lIns="91440" tIns="45720" rIns="91440" bIns="45720" anchor="t" anchorCtr="0"/>
          <a:p>
            <a:pPr eaLnBrk="1" hangingPunct="1">
              <a:lnSpc>
                <a:spcPct val="120000"/>
              </a:lnSpc>
            </a:pPr>
            <a:r>
              <a:rPr lang="zh-CN" altLang="en-US" dirty="0"/>
              <a:t>不同的分类方法</a:t>
            </a:r>
            <a:endParaRPr lang="zh-CN" altLang="en-US" dirty="0"/>
          </a:p>
          <a:p>
            <a:pPr lvl="1" eaLnBrk="1" hangingPunct="1">
              <a:lnSpc>
                <a:spcPct val="120000"/>
              </a:lnSpc>
            </a:pPr>
            <a:r>
              <a:rPr lang="zh-CN" altLang="en-US" dirty="0">
                <a:solidFill>
                  <a:srgbClr val="333399"/>
                </a:solidFill>
                <a:ea typeface="黑体" panose="02010609060101010101" pitchFamily="49" charset="-122"/>
              </a:rPr>
              <a:t>从网络的交换功能进行分类</a:t>
            </a:r>
            <a:endParaRPr lang="zh-CN" altLang="en-US" dirty="0">
              <a:solidFill>
                <a:srgbClr val="333399"/>
              </a:solidFill>
              <a:ea typeface="黑体" panose="02010609060101010101" pitchFamily="49" charset="-122"/>
            </a:endParaRPr>
          </a:p>
          <a:p>
            <a:pPr lvl="1" eaLnBrk="1" hangingPunct="1">
              <a:lnSpc>
                <a:spcPct val="120000"/>
              </a:lnSpc>
            </a:pPr>
            <a:r>
              <a:rPr lang="zh-CN" altLang="en-US" dirty="0">
                <a:solidFill>
                  <a:srgbClr val="333399"/>
                </a:solidFill>
                <a:ea typeface="黑体" panose="02010609060101010101" pitchFamily="49" charset="-122"/>
              </a:rPr>
              <a:t>从网络的作用范围进行分类</a:t>
            </a:r>
            <a:endParaRPr lang="zh-CN" altLang="en-US" dirty="0">
              <a:solidFill>
                <a:srgbClr val="333399"/>
              </a:solidFill>
              <a:ea typeface="黑体" panose="02010609060101010101" pitchFamily="49" charset="-122"/>
            </a:endParaRPr>
          </a:p>
          <a:p>
            <a:pPr lvl="1" eaLnBrk="1" hangingPunct="1">
              <a:lnSpc>
                <a:spcPct val="120000"/>
              </a:lnSpc>
            </a:pPr>
            <a:r>
              <a:rPr lang="zh-CN" altLang="en-US" dirty="0">
                <a:solidFill>
                  <a:srgbClr val="333399"/>
                </a:solidFill>
                <a:ea typeface="黑体" panose="02010609060101010101" pitchFamily="49" charset="-122"/>
              </a:rPr>
              <a:t>从网络的使用者进行分类</a:t>
            </a:r>
            <a:endParaRPr lang="zh-CN" altLang="en-US" dirty="0">
              <a:solidFill>
                <a:srgbClr val="333399"/>
              </a:solidFill>
              <a:ea typeface="黑体" panose="02010609060101010101" pitchFamily="49" charset="-122"/>
            </a:endParaRPr>
          </a:p>
          <a:p>
            <a:pPr lvl="1" eaLnBrk="1" hangingPunct="1">
              <a:lnSpc>
                <a:spcPct val="120000"/>
              </a:lnSpc>
            </a:pPr>
            <a:r>
              <a:rPr lang="zh-CN" altLang="en-US" dirty="0">
                <a:solidFill>
                  <a:srgbClr val="333399"/>
                </a:solidFill>
                <a:ea typeface="黑体" panose="02010609060101010101" pitchFamily="49" charset="-122"/>
              </a:rPr>
              <a:t>从网络的传输技术进行分类</a:t>
            </a:r>
            <a:endParaRPr lang="zh-CN" altLang="en-US" dirty="0">
              <a:solidFill>
                <a:srgbClr val="333399"/>
              </a:solidFill>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1026"/>
          <p:cNvSpPr>
            <a:spLocks noGrp="1"/>
          </p:cNvSpPr>
          <p:nvPr>
            <p:ph type="title"/>
          </p:nvPr>
        </p:nvSpPr>
        <p:spPr>
          <a:ln/>
        </p:spPr>
        <p:txBody>
          <a:bodyPr vert="horz" wrap="square" lIns="91440" tIns="45720" rIns="91440" bIns="45720" anchor="b" anchorCtr="0"/>
          <a:p>
            <a:pPr algn="ctr" eaLnBrk="1" hangingPunct="1"/>
            <a:r>
              <a:rPr lang="zh-CN" altLang="en-US" dirty="0"/>
              <a:t>分类方法</a:t>
            </a:r>
            <a:r>
              <a:rPr lang="en-US" altLang="zh-CN" dirty="0"/>
              <a:t>(</a:t>
            </a:r>
            <a:r>
              <a:rPr lang="zh-CN" altLang="en-US" dirty="0"/>
              <a:t>一</a:t>
            </a:r>
            <a:r>
              <a:rPr lang="en-US" altLang="zh-CN" dirty="0"/>
              <a:t>)</a:t>
            </a:r>
            <a:r>
              <a:rPr lang="zh-CN" altLang="en-US" dirty="0"/>
              <a:t>：网络的交换</a:t>
            </a:r>
            <a:endParaRPr lang="zh-CN" altLang="en-US" dirty="0"/>
          </a:p>
        </p:txBody>
      </p:sp>
      <p:sp>
        <p:nvSpPr>
          <p:cNvPr id="82946" name="Rectangle 1027"/>
          <p:cNvSpPr>
            <a:spLocks noGrp="1"/>
          </p:cNvSpPr>
          <p:nvPr>
            <p:ph idx="1"/>
          </p:nvPr>
        </p:nvSpPr>
        <p:spPr>
          <a:xfrm>
            <a:off x="1066800" y="1981200"/>
            <a:ext cx="7772400" cy="4114800"/>
          </a:xfrm>
          <a:ln/>
        </p:spPr>
        <p:txBody>
          <a:bodyPr vert="horz" wrap="square" lIns="91440" tIns="45720" rIns="91440" bIns="45720" anchor="t" anchorCtr="0"/>
          <a:p>
            <a:pPr eaLnBrk="1" hangingPunct="1"/>
            <a:r>
              <a:rPr lang="zh-CN" altLang="en-US" dirty="0"/>
              <a:t>在这里，“</a:t>
            </a:r>
            <a:r>
              <a:rPr lang="zh-CN" altLang="en-US" dirty="0">
                <a:solidFill>
                  <a:schemeClr val="hlink"/>
                </a:solidFill>
              </a:rPr>
              <a:t>交换</a:t>
            </a:r>
            <a:r>
              <a:rPr lang="zh-CN" altLang="en-US" dirty="0"/>
              <a:t>”</a:t>
            </a:r>
            <a:r>
              <a:rPr lang="en-US" altLang="zh-CN" dirty="0"/>
              <a:t>(switching)</a:t>
            </a:r>
            <a:r>
              <a:rPr lang="zh-CN" altLang="en-US" dirty="0"/>
              <a:t>的含义是：</a:t>
            </a:r>
            <a:endParaRPr lang="zh-CN" altLang="en-US" dirty="0"/>
          </a:p>
          <a:p>
            <a:pPr lvl="1" eaLnBrk="1" hangingPunct="1"/>
            <a:r>
              <a:rPr lang="zh-CN" altLang="en-US" dirty="0">
                <a:solidFill>
                  <a:schemeClr val="hlink"/>
                </a:solidFill>
                <a:ea typeface="黑体" panose="02010609060101010101" pitchFamily="49" charset="-122"/>
              </a:rPr>
              <a:t>转接</a:t>
            </a:r>
            <a:r>
              <a:rPr lang="en-US" altLang="zh-CN" dirty="0">
                <a:solidFill>
                  <a:srgbClr val="333399"/>
                </a:solidFill>
                <a:latin typeface="Arial" panose="020B0604020202020204" pitchFamily="34" charset="0"/>
                <a:ea typeface="黑体" panose="02010609060101010101" pitchFamily="49" charset="-122"/>
              </a:rPr>
              <a:t>——</a:t>
            </a:r>
            <a:r>
              <a:rPr lang="zh-CN" altLang="en-US" dirty="0">
                <a:solidFill>
                  <a:srgbClr val="333399"/>
                </a:solidFill>
                <a:ea typeface="黑体" panose="02010609060101010101" pitchFamily="49" charset="-122"/>
              </a:rPr>
              <a:t>把一条电话线转接到另一条电话线，使它们连通起来。</a:t>
            </a:r>
            <a:endParaRPr lang="zh-CN" altLang="en-US" dirty="0">
              <a:solidFill>
                <a:srgbClr val="333399"/>
              </a:solidFill>
              <a:ea typeface="黑体" panose="02010609060101010101" pitchFamily="49" charset="-122"/>
            </a:endParaRPr>
          </a:p>
          <a:p>
            <a:pPr eaLnBrk="1" hangingPunct="1"/>
            <a:r>
              <a:rPr lang="zh-CN" altLang="en-US" dirty="0"/>
              <a:t>从通信资源的分配角度来看，“交换”就是按照某种方式</a:t>
            </a:r>
            <a:r>
              <a:rPr lang="zh-CN" altLang="en-US" dirty="0">
                <a:solidFill>
                  <a:schemeClr val="hlink"/>
                </a:solidFill>
              </a:rPr>
              <a:t>动态地分配</a:t>
            </a:r>
            <a:r>
              <a:rPr lang="zh-CN" altLang="en-US" dirty="0"/>
              <a:t>传输线路的资源。 </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1026"/>
          <p:cNvSpPr>
            <a:spLocks noGrp="1"/>
          </p:cNvSpPr>
          <p:nvPr>
            <p:ph type="title"/>
          </p:nvPr>
        </p:nvSpPr>
        <p:spPr>
          <a:ln/>
        </p:spPr>
        <p:txBody>
          <a:bodyPr vert="horz" wrap="square" lIns="91440" tIns="45720" rIns="91440" bIns="45720" anchor="b" anchorCtr="0"/>
          <a:p>
            <a:pPr eaLnBrk="1" hangingPunct="1"/>
            <a:r>
              <a:rPr lang="zh-CN" altLang="en-US" sz="4000" dirty="0"/>
              <a:t>三种交换的比较</a:t>
            </a:r>
            <a:endParaRPr lang="zh-CN" altLang="en-US" sz="4000" dirty="0"/>
          </a:p>
        </p:txBody>
      </p:sp>
      <p:grpSp>
        <p:nvGrpSpPr>
          <p:cNvPr id="2" name="Group 1027"/>
          <p:cNvGrpSpPr/>
          <p:nvPr/>
        </p:nvGrpSpPr>
        <p:grpSpPr>
          <a:xfrm>
            <a:off x="7439025" y="2590800"/>
            <a:ext cx="528638" cy="368300"/>
            <a:chOff x="4653" y="1632"/>
            <a:chExt cx="366" cy="232"/>
          </a:xfrm>
        </p:grpSpPr>
        <p:sp>
          <p:nvSpPr>
            <p:cNvPr id="83971" name="AutoShape 1028"/>
            <p:cNvSpPr/>
            <p:nvPr/>
          </p:nvSpPr>
          <p:spPr>
            <a:xfrm rot="5400000">
              <a:off x="4728" y="1574"/>
              <a:ext cx="211"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3972" name="Text Box 1029"/>
            <p:cNvSpPr txBox="1"/>
            <p:nvPr/>
          </p:nvSpPr>
          <p:spPr>
            <a:xfrm rot="626605">
              <a:off x="4662" y="1632"/>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1</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3973" name="Line 1030"/>
            <p:cNvSpPr/>
            <p:nvPr/>
          </p:nvSpPr>
          <p:spPr>
            <a:xfrm>
              <a:off x="4656" y="1650"/>
              <a:ext cx="363" cy="63"/>
            </a:xfrm>
            <a:prstGeom prst="line">
              <a:avLst/>
            </a:prstGeom>
            <a:ln w="9525" cap="flat" cmpd="sng">
              <a:solidFill>
                <a:schemeClr val="tx1"/>
              </a:solidFill>
              <a:prstDash val="solid"/>
              <a:round/>
              <a:headEnd type="none" w="sm" len="lg"/>
              <a:tailEnd type="none" w="sm" len="lg"/>
            </a:ln>
          </p:spPr>
        </p:sp>
        <p:sp>
          <p:nvSpPr>
            <p:cNvPr id="83974" name="Line 1031"/>
            <p:cNvSpPr/>
            <p:nvPr/>
          </p:nvSpPr>
          <p:spPr>
            <a:xfrm>
              <a:off x="4653" y="1801"/>
              <a:ext cx="363" cy="63"/>
            </a:xfrm>
            <a:prstGeom prst="line">
              <a:avLst/>
            </a:prstGeom>
            <a:ln w="9525" cap="flat" cmpd="sng">
              <a:solidFill>
                <a:schemeClr val="tx1"/>
              </a:solidFill>
              <a:prstDash val="solid"/>
              <a:round/>
              <a:headEnd type="none" w="sm" len="lg"/>
              <a:tailEnd type="none" w="sm" len="lg"/>
            </a:ln>
          </p:spPr>
        </p:sp>
        <p:sp>
          <p:nvSpPr>
            <p:cNvPr id="83975" name="AutoShape 1032"/>
            <p:cNvSpPr/>
            <p:nvPr/>
          </p:nvSpPr>
          <p:spPr>
            <a:xfrm rot="746037">
              <a:off x="4847" y="1715"/>
              <a:ext cx="133" cy="126"/>
            </a:xfrm>
            <a:prstGeom prst="rightArrow">
              <a:avLst>
                <a:gd name="adj1" fmla="val 50000"/>
                <a:gd name="adj2" fmla="val 26364"/>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3" name="Group 1033"/>
          <p:cNvGrpSpPr/>
          <p:nvPr/>
        </p:nvGrpSpPr>
        <p:grpSpPr>
          <a:xfrm>
            <a:off x="7431088" y="2874963"/>
            <a:ext cx="530225" cy="368300"/>
            <a:chOff x="4648" y="1811"/>
            <a:chExt cx="367" cy="232"/>
          </a:xfrm>
        </p:grpSpPr>
        <p:sp>
          <p:nvSpPr>
            <p:cNvPr id="83977" name="AutoShape 1034"/>
            <p:cNvSpPr/>
            <p:nvPr/>
          </p:nvSpPr>
          <p:spPr>
            <a:xfrm rot="5400000">
              <a:off x="4724" y="1753"/>
              <a:ext cx="211"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3978" name="Text Box 1035"/>
            <p:cNvSpPr txBox="1"/>
            <p:nvPr/>
          </p:nvSpPr>
          <p:spPr>
            <a:xfrm rot="626605">
              <a:off x="4651" y="1811"/>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2</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3979" name="Line 1036"/>
            <p:cNvSpPr/>
            <p:nvPr/>
          </p:nvSpPr>
          <p:spPr>
            <a:xfrm>
              <a:off x="4652" y="1829"/>
              <a:ext cx="363" cy="63"/>
            </a:xfrm>
            <a:prstGeom prst="line">
              <a:avLst/>
            </a:prstGeom>
            <a:ln w="9525" cap="flat" cmpd="sng">
              <a:solidFill>
                <a:schemeClr val="tx1"/>
              </a:solidFill>
              <a:prstDash val="solid"/>
              <a:round/>
              <a:headEnd type="none" w="sm" len="lg"/>
              <a:tailEnd type="none" w="sm" len="lg"/>
            </a:ln>
          </p:spPr>
        </p:sp>
        <p:sp>
          <p:nvSpPr>
            <p:cNvPr id="83980" name="Line 1037"/>
            <p:cNvSpPr/>
            <p:nvPr/>
          </p:nvSpPr>
          <p:spPr>
            <a:xfrm>
              <a:off x="4648" y="1980"/>
              <a:ext cx="363" cy="63"/>
            </a:xfrm>
            <a:prstGeom prst="line">
              <a:avLst/>
            </a:prstGeom>
            <a:ln w="9525" cap="flat" cmpd="sng">
              <a:solidFill>
                <a:schemeClr val="tx1"/>
              </a:solidFill>
              <a:prstDash val="solid"/>
              <a:round/>
              <a:headEnd type="none" w="sm" len="lg"/>
              <a:tailEnd type="none" w="sm" len="lg"/>
            </a:ln>
          </p:spPr>
        </p:sp>
        <p:sp>
          <p:nvSpPr>
            <p:cNvPr id="83981" name="AutoShape 1038"/>
            <p:cNvSpPr/>
            <p:nvPr/>
          </p:nvSpPr>
          <p:spPr>
            <a:xfrm rot="746037">
              <a:off x="4843" y="1894"/>
              <a:ext cx="132" cy="126"/>
            </a:xfrm>
            <a:prstGeom prst="rightArrow">
              <a:avLst>
                <a:gd name="adj1" fmla="val 50000"/>
                <a:gd name="adj2" fmla="val 26166"/>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4" name="Group 1039"/>
          <p:cNvGrpSpPr/>
          <p:nvPr/>
        </p:nvGrpSpPr>
        <p:grpSpPr>
          <a:xfrm>
            <a:off x="7437438" y="3163888"/>
            <a:ext cx="528637" cy="358775"/>
            <a:chOff x="4652" y="1993"/>
            <a:chExt cx="366" cy="226"/>
          </a:xfrm>
        </p:grpSpPr>
        <p:sp>
          <p:nvSpPr>
            <p:cNvPr id="83983" name="AutoShape 1040"/>
            <p:cNvSpPr/>
            <p:nvPr/>
          </p:nvSpPr>
          <p:spPr>
            <a:xfrm rot="5400000">
              <a:off x="4727" y="1929"/>
              <a:ext cx="211"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3984" name="Text Box 1041"/>
            <p:cNvSpPr txBox="1"/>
            <p:nvPr/>
          </p:nvSpPr>
          <p:spPr>
            <a:xfrm rot="626605">
              <a:off x="4655" y="1993"/>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3</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3985" name="Line 1042"/>
            <p:cNvSpPr/>
            <p:nvPr/>
          </p:nvSpPr>
          <p:spPr>
            <a:xfrm>
              <a:off x="4656" y="2004"/>
              <a:ext cx="362" cy="64"/>
            </a:xfrm>
            <a:prstGeom prst="line">
              <a:avLst/>
            </a:prstGeom>
            <a:ln w="9525" cap="flat" cmpd="sng">
              <a:solidFill>
                <a:schemeClr val="tx1"/>
              </a:solidFill>
              <a:prstDash val="solid"/>
              <a:round/>
              <a:headEnd type="none" w="sm" len="lg"/>
              <a:tailEnd type="none" w="sm" len="lg"/>
            </a:ln>
          </p:spPr>
        </p:sp>
        <p:sp>
          <p:nvSpPr>
            <p:cNvPr id="83986" name="Line 1043"/>
            <p:cNvSpPr/>
            <p:nvPr/>
          </p:nvSpPr>
          <p:spPr>
            <a:xfrm>
              <a:off x="4652" y="2155"/>
              <a:ext cx="363" cy="64"/>
            </a:xfrm>
            <a:prstGeom prst="line">
              <a:avLst/>
            </a:prstGeom>
            <a:ln w="9525" cap="flat" cmpd="sng">
              <a:solidFill>
                <a:schemeClr val="tx1"/>
              </a:solidFill>
              <a:prstDash val="solid"/>
              <a:round/>
              <a:headEnd type="none" w="sm" len="lg"/>
              <a:tailEnd type="none" w="sm" len="lg"/>
            </a:ln>
          </p:spPr>
        </p:sp>
        <p:sp>
          <p:nvSpPr>
            <p:cNvPr id="83987" name="AutoShape 1044"/>
            <p:cNvSpPr/>
            <p:nvPr/>
          </p:nvSpPr>
          <p:spPr>
            <a:xfrm rot="746037">
              <a:off x="4846" y="2069"/>
              <a:ext cx="133" cy="127"/>
            </a:xfrm>
            <a:prstGeom prst="rightArrow">
              <a:avLst>
                <a:gd name="adj1" fmla="val 50000"/>
                <a:gd name="adj2" fmla="val 26156"/>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5" name="Group 1045"/>
          <p:cNvGrpSpPr/>
          <p:nvPr/>
        </p:nvGrpSpPr>
        <p:grpSpPr>
          <a:xfrm>
            <a:off x="7443788" y="3433763"/>
            <a:ext cx="528637" cy="366712"/>
            <a:chOff x="4656" y="2163"/>
            <a:chExt cx="366" cy="231"/>
          </a:xfrm>
        </p:grpSpPr>
        <p:sp>
          <p:nvSpPr>
            <p:cNvPr id="83989" name="AutoShape 1046"/>
            <p:cNvSpPr/>
            <p:nvPr/>
          </p:nvSpPr>
          <p:spPr>
            <a:xfrm rot="5400000">
              <a:off x="4731" y="2104"/>
              <a:ext cx="210"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3990" name="Text Box 1047"/>
            <p:cNvSpPr txBox="1"/>
            <p:nvPr/>
          </p:nvSpPr>
          <p:spPr>
            <a:xfrm rot="626605">
              <a:off x="4659" y="2163"/>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4</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3991" name="Line 1048"/>
            <p:cNvSpPr/>
            <p:nvPr/>
          </p:nvSpPr>
          <p:spPr>
            <a:xfrm>
              <a:off x="4659" y="2180"/>
              <a:ext cx="363" cy="63"/>
            </a:xfrm>
            <a:prstGeom prst="line">
              <a:avLst/>
            </a:prstGeom>
            <a:ln w="9525" cap="flat" cmpd="sng">
              <a:solidFill>
                <a:schemeClr val="tx1"/>
              </a:solidFill>
              <a:prstDash val="solid"/>
              <a:round/>
              <a:headEnd type="none" w="sm" len="lg"/>
              <a:tailEnd type="none" w="sm" len="lg"/>
            </a:ln>
          </p:spPr>
        </p:sp>
        <p:sp>
          <p:nvSpPr>
            <p:cNvPr id="83992" name="Line 1049"/>
            <p:cNvSpPr/>
            <p:nvPr/>
          </p:nvSpPr>
          <p:spPr>
            <a:xfrm>
              <a:off x="4656" y="2331"/>
              <a:ext cx="362" cy="63"/>
            </a:xfrm>
            <a:prstGeom prst="line">
              <a:avLst/>
            </a:prstGeom>
            <a:ln w="9525" cap="flat" cmpd="sng">
              <a:solidFill>
                <a:schemeClr val="tx1"/>
              </a:solidFill>
              <a:prstDash val="solid"/>
              <a:round/>
              <a:headEnd type="none" w="sm" len="lg"/>
              <a:tailEnd type="none" w="sm" len="lg"/>
            </a:ln>
          </p:spPr>
        </p:sp>
        <p:sp>
          <p:nvSpPr>
            <p:cNvPr id="83993" name="AutoShape 1050"/>
            <p:cNvSpPr/>
            <p:nvPr/>
          </p:nvSpPr>
          <p:spPr>
            <a:xfrm rot="746037">
              <a:off x="4850" y="2245"/>
              <a:ext cx="132" cy="126"/>
            </a:xfrm>
            <a:prstGeom prst="rightArrow">
              <a:avLst>
                <a:gd name="adj1" fmla="val 50000"/>
                <a:gd name="adj2" fmla="val 26166"/>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6" name="Group 1051"/>
          <p:cNvGrpSpPr/>
          <p:nvPr/>
        </p:nvGrpSpPr>
        <p:grpSpPr>
          <a:xfrm>
            <a:off x="8008938" y="2986088"/>
            <a:ext cx="533400" cy="357187"/>
            <a:chOff x="5012" y="1881"/>
            <a:chExt cx="369" cy="225"/>
          </a:xfrm>
        </p:grpSpPr>
        <p:sp>
          <p:nvSpPr>
            <p:cNvPr id="83995" name="AutoShape 1052"/>
            <p:cNvSpPr/>
            <p:nvPr/>
          </p:nvSpPr>
          <p:spPr>
            <a:xfrm rot="5400000">
              <a:off x="5090" y="1816"/>
              <a:ext cx="210"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3996" name="Text Box 1053"/>
            <p:cNvSpPr txBox="1"/>
            <p:nvPr/>
          </p:nvSpPr>
          <p:spPr>
            <a:xfrm rot="626605">
              <a:off x="5012" y="1881"/>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1</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3997" name="Line 1054"/>
            <p:cNvSpPr/>
            <p:nvPr/>
          </p:nvSpPr>
          <p:spPr>
            <a:xfrm>
              <a:off x="5018" y="1892"/>
              <a:ext cx="363" cy="63"/>
            </a:xfrm>
            <a:prstGeom prst="line">
              <a:avLst/>
            </a:prstGeom>
            <a:ln w="9525" cap="flat" cmpd="sng">
              <a:solidFill>
                <a:schemeClr val="tx1"/>
              </a:solidFill>
              <a:prstDash val="solid"/>
              <a:round/>
              <a:headEnd type="none" w="sm" len="lg"/>
              <a:tailEnd type="none" w="sm" len="lg"/>
            </a:ln>
          </p:spPr>
        </p:sp>
        <p:sp>
          <p:nvSpPr>
            <p:cNvPr id="83998" name="Line 1055"/>
            <p:cNvSpPr/>
            <p:nvPr/>
          </p:nvSpPr>
          <p:spPr>
            <a:xfrm>
              <a:off x="5015" y="2043"/>
              <a:ext cx="362" cy="63"/>
            </a:xfrm>
            <a:prstGeom prst="line">
              <a:avLst/>
            </a:prstGeom>
            <a:ln w="9525" cap="flat" cmpd="sng">
              <a:solidFill>
                <a:schemeClr val="tx1"/>
              </a:solidFill>
              <a:prstDash val="solid"/>
              <a:round/>
              <a:headEnd type="none" w="sm" len="lg"/>
              <a:tailEnd type="none" w="sm" len="lg"/>
            </a:ln>
          </p:spPr>
        </p:sp>
        <p:sp>
          <p:nvSpPr>
            <p:cNvPr id="83999" name="AutoShape 1056"/>
            <p:cNvSpPr/>
            <p:nvPr/>
          </p:nvSpPr>
          <p:spPr>
            <a:xfrm rot="746037">
              <a:off x="5209" y="1957"/>
              <a:ext cx="132" cy="126"/>
            </a:xfrm>
            <a:prstGeom prst="rightArrow">
              <a:avLst>
                <a:gd name="adj1" fmla="val 50000"/>
                <a:gd name="adj2" fmla="val 26166"/>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7" name="Group 1057"/>
          <p:cNvGrpSpPr/>
          <p:nvPr/>
        </p:nvGrpSpPr>
        <p:grpSpPr>
          <a:xfrm>
            <a:off x="8001000" y="3251200"/>
            <a:ext cx="533400" cy="376238"/>
            <a:chOff x="5007" y="2048"/>
            <a:chExt cx="369" cy="237"/>
          </a:xfrm>
        </p:grpSpPr>
        <p:sp>
          <p:nvSpPr>
            <p:cNvPr id="84001" name="AutoShape 1058"/>
            <p:cNvSpPr/>
            <p:nvPr/>
          </p:nvSpPr>
          <p:spPr>
            <a:xfrm rot="5400000">
              <a:off x="5085" y="1995"/>
              <a:ext cx="210"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02" name="Text Box 1059"/>
            <p:cNvSpPr txBox="1"/>
            <p:nvPr/>
          </p:nvSpPr>
          <p:spPr>
            <a:xfrm rot="626605">
              <a:off x="5007" y="2048"/>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2</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4003" name="Line 1060"/>
            <p:cNvSpPr/>
            <p:nvPr/>
          </p:nvSpPr>
          <p:spPr>
            <a:xfrm>
              <a:off x="5014" y="2071"/>
              <a:ext cx="362" cy="63"/>
            </a:xfrm>
            <a:prstGeom prst="line">
              <a:avLst/>
            </a:prstGeom>
            <a:ln w="9525" cap="flat" cmpd="sng">
              <a:solidFill>
                <a:schemeClr val="tx1"/>
              </a:solidFill>
              <a:prstDash val="solid"/>
              <a:round/>
              <a:headEnd type="none" w="sm" len="lg"/>
              <a:tailEnd type="none" w="sm" len="lg"/>
            </a:ln>
          </p:spPr>
        </p:sp>
        <p:sp>
          <p:nvSpPr>
            <p:cNvPr id="84004" name="Line 1061"/>
            <p:cNvSpPr/>
            <p:nvPr/>
          </p:nvSpPr>
          <p:spPr>
            <a:xfrm>
              <a:off x="5010" y="2222"/>
              <a:ext cx="363" cy="63"/>
            </a:xfrm>
            <a:prstGeom prst="line">
              <a:avLst/>
            </a:prstGeom>
            <a:ln w="9525" cap="flat" cmpd="sng">
              <a:solidFill>
                <a:schemeClr val="tx1"/>
              </a:solidFill>
              <a:prstDash val="solid"/>
              <a:round/>
              <a:headEnd type="none" w="sm" len="lg"/>
              <a:tailEnd type="none" w="sm" len="lg"/>
            </a:ln>
          </p:spPr>
        </p:sp>
        <p:sp>
          <p:nvSpPr>
            <p:cNvPr id="84005" name="AutoShape 1062"/>
            <p:cNvSpPr/>
            <p:nvPr/>
          </p:nvSpPr>
          <p:spPr>
            <a:xfrm rot="746037">
              <a:off x="5204" y="2136"/>
              <a:ext cx="133" cy="127"/>
            </a:xfrm>
            <a:prstGeom prst="rightArrow">
              <a:avLst>
                <a:gd name="adj1" fmla="val 50000"/>
                <a:gd name="adj2" fmla="val 26156"/>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8" name="Group 1063"/>
          <p:cNvGrpSpPr/>
          <p:nvPr/>
        </p:nvGrpSpPr>
        <p:grpSpPr>
          <a:xfrm>
            <a:off x="8012113" y="3538538"/>
            <a:ext cx="528637" cy="368300"/>
            <a:chOff x="5014" y="2229"/>
            <a:chExt cx="366" cy="232"/>
          </a:xfrm>
        </p:grpSpPr>
        <p:sp>
          <p:nvSpPr>
            <p:cNvPr id="84007" name="AutoShape 1064"/>
            <p:cNvSpPr/>
            <p:nvPr/>
          </p:nvSpPr>
          <p:spPr>
            <a:xfrm rot="5400000">
              <a:off x="5089" y="2171"/>
              <a:ext cx="211"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08" name="Text Box 1065"/>
            <p:cNvSpPr txBox="1"/>
            <p:nvPr/>
          </p:nvSpPr>
          <p:spPr>
            <a:xfrm rot="626605">
              <a:off x="5017" y="2229"/>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3</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4009" name="Line 1066"/>
            <p:cNvSpPr/>
            <p:nvPr/>
          </p:nvSpPr>
          <p:spPr>
            <a:xfrm>
              <a:off x="5017" y="2247"/>
              <a:ext cx="363" cy="63"/>
            </a:xfrm>
            <a:prstGeom prst="line">
              <a:avLst/>
            </a:prstGeom>
            <a:ln w="9525" cap="flat" cmpd="sng">
              <a:solidFill>
                <a:schemeClr val="tx1"/>
              </a:solidFill>
              <a:prstDash val="solid"/>
              <a:round/>
              <a:headEnd type="none" w="sm" len="lg"/>
              <a:tailEnd type="none" w="sm" len="lg"/>
            </a:ln>
          </p:spPr>
        </p:sp>
        <p:sp>
          <p:nvSpPr>
            <p:cNvPr id="84010" name="Line 1067"/>
            <p:cNvSpPr/>
            <p:nvPr/>
          </p:nvSpPr>
          <p:spPr>
            <a:xfrm>
              <a:off x="5014" y="2398"/>
              <a:ext cx="362" cy="63"/>
            </a:xfrm>
            <a:prstGeom prst="line">
              <a:avLst/>
            </a:prstGeom>
            <a:ln w="9525" cap="flat" cmpd="sng">
              <a:solidFill>
                <a:schemeClr val="tx1"/>
              </a:solidFill>
              <a:prstDash val="solid"/>
              <a:round/>
              <a:headEnd type="none" w="sm" len="lg"/>
              <a:tailEnd type="none" w="sm" len="lg"/>
            </a:ln>
          </p:spPr>
        </p:sp>
        <p:sp>
          <p:nvSpPr>
            <p:cNvPr id="84011" name="AutoShape 1068"/>
            <p:cNvSpPr/>
            <p:nvPr/>
          </p:nvSpPr>
          <p:spPr>
            <a:xfrm rot="746037">
              <a:off x="5208" y="2312"/>
              <a:ext cx="133" cy="126"/>
            </a:xfrm>
            <a:prstGeom prst="rightArrow">
              <a:avLst>
                <a:gd name="adj1" fmla="val 50000"/>
                <a:gd name="adj2" fmla="val 26364"/>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9" name="Group 1069"/>
          <p:cNvGrpSpPr/>
          <p:nvPr/>
        </p:nvGrpSpPr>
        <p:grpSpPr>
          <a:xfrm>
            <a:off x="8012113" y="3808413"/>
            <a:ext cx="534987" cy="377825"/>
            <a:chOff x="5014" y="2399"/>
            <a:chExt cx="370" cy="238"/>
          </a:xfrm>
        </p:grpSpPr>
        <p:sp>
          <p:nvSpPr>
            <p:cNvPr id="84013" name="AutoShape 1070"/>
            <p:cNvSpPr/>
            <p:nvPr/>
          </p:nvSpPr>
          <p:spPr>
            <a:xfrm rot="5400000">
              <a:off x="5093" y="2347"/>
              <a:ext cx="211"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14" name="Text Box 1071"/>
            <p:cNvSpPr txBox="1"/>
            <p:nvPr/>
          </p:nvSpPr>
          <p:spPr>
            <a:xfrm rot="626605">
              <a:off x="5014" y="2399"/>
              <a:ext cx="274"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4</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4015" name="Line 1072"/>
            <p:cNvSpPr/>
            <p:nvPr/>
          </p:nvSpPr>
          <p:spPr>
            <a:xfrm>
              <a:off x="5021" y="2422"/>
              <a:ext cx="363" cy="64"/>
            </a:xfrm>
            <a:prstGeom prst="line">
              <a:avLst/>
            </a:prstGeom>
            <a:ln w="9525" cap="flat" cmpd="sng">
              <a:solidFill>
                <a:schemeClr val="tx1"/>
              </a:solidFill>
              <a:prstDash val="solid"/>
              <a:round/>
              <a:headEnd type="none" w="sm" len="lg"/>
              <a:tailEnd type="none" w="sm" len="lg"/>
            </a:ln>
          </p:spPr>
        </p:sp>
        <p:sp>
          <p:nvSpPr>
            <p:cNvPr id="84016" name="Line 1073"/>
            <p:cNvSpPr/>
            <p:nvPr/>
          </p:nvSpPr>
          <p:spPr>
            <a:xfrm>
              <a:off x="5017" y="2573"/>
              <a:ext cx="363" cy="64"/>
            </a:xfrm>
            <a:prstGeom prst="line">
              <a:avLst/>
            </a:prstGeom>
            <a:ln w="9525" cap="flat" cmpd="sng">
              <a:solidFill>
                <a:schemeClr val="tx1"/>
              </a:solidFill>
              <a:prstDash val="solid"/>
              <a:round/>
              <a:headEnd type="none" w="sm" len="lg"/>
              <a:tailEnd type="none" w="sm" len="lg"/>
            </a:ln>
          </p:spPr>
        </p:sp>
        <p:sp>
          <p:nvSpPr>
            <p:cNvPr id="84017" name="AutoShape 1074"/>
            <p:cNvSpPr/>
            <p:nvPr/>
          </p:nvSpPr>
          <p:spPr>
            <a:xfrm rot="746037">
              <a:off x="5212" y="2487"/>
              <a:ext cx="132" cy="127"/>
            </a:xfrm>
            <a:prstGeom prst="rightArrow">
              <a:avLst>
                <a:gd name="adj1" fmla="val 50000"/>
                <a:gd name="adj2" fmla="val 25960"/>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10" name="Group 1075"/>
          <p:cNvGrpSpPr/>
          <p:nvPr/>
        </p:nvGrpSpPr>
        <p:grpSpPr>
          <a:xfrm>
            <a:off x="6858000" y="2770188"/>
            <a:ext cx="533400" cy="366712"/>
            <a:chOff x="4287" y="1745"/>
            <a:chExt cx="369" cy="231"/>
          </a:xfrm>
        </p:grpSpPr>
        <p:sp>
          <p:nvSpPr>
            <p:cNvPr id="84019" name="AutoShape 1076"/>
            <p:cNvSpPr/>
            <p:nvPr/>
          </p:nvSpPr>
          <p:spPr>
            <a:xfrm rot="5400000">
              <a:off x="4371" y="1691"/>
              <a:ext cx="210" cy="360"/>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20" name="Text Box 1077"/>
            <p:cNvSpPr txBox="1"/>
            <p:nvPr/>
          </p:nvSpPr>
          <p:spPr>
            <a:xfrm rot="626605">
              <a:off x="4287" y="1745"/>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3</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4021" name="Line 1078"/>
            <p:cNvSpPr/>
            <p:nvPr/>
          </p:nvSpPr>
          <p:spPr>
            <a:xfrm>
              <a:off x="4294" y="1762"/>
              <a:ext cx="362" cy="63"/>
            </a:xfrm>
            <a:prstGeom prst="line">
              <a:avLst/>
            </a:prstGeom>
            <a:ln w="9525" cap="flat" cmpd="sng">
              <a:solidFill>
                <a:schemeClr val="tx1"/>
              </a:solidFill>
              <a:prstDash val="solid"/>
              <a:round/>
              <a:headEnd type="none" w="sm" len="lg"/>
              <a:tailEnd type="none" w="sm" len="lg"/>
            </a:ln>
          </p:spPr>
        </p:sp>
        <p:sp>
          <p:nvSpPr>
            <p:cNvPr id="84022" name="Line 1079"/>
            <p:cNvSpPr/>
            <p:nvPr/>
          </p:nvSpPr>
          <p:spPr>
            <a:xfrm>
              <a:off x="4290" y="1913"/>
              <a:ext cx="363" cy="63"/>
            </a:xfrm>
            <a:prstGeom prst="line">
              <a:avLst/>
            </a:prstGeom>
            <a:ln w="9525" cap="flat" cmpd="sng">
              <a:solidFill>
                <a:schemeClr val="tx1"/>
              </a:solidFill>
              <a:prstDash val="solid"/>
              <a:round/>
              <a:headEnd type="none" w="sm" len="lg"/>
              <a:tailEnd type="none" w="sm" len="lg"/>
            </a:ln>
          </p:spPr>
        </p:sp>
        <p:sp>
          <p:nvSpPr>
            <p:cNvPr id="84023" name="AutoShape 1080"/>
            <p:cNvSpPr/>
            <p:nvPr/>
          </p:nvSpPr>
          <p:spPr>
            <a:xfrm rot="746037">
              <a:off x="4484" y="1827"/>
              <a:ext cx="133" cy="127"/>
            </a:xfrm>
            <a:prstGeom prst="rightArrow">
              <a:avLst>
                <a:gd name="adj1" fmla="val 50000"/>
                <a:gd name="adj2" fmla="val 26156"/>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11" name="Group 1081"/>
          <p:cNvGrpSpPr/>
          <p:nvPr/>
        </p:nvGrpSpPr>
        <p:grpSpPr>
          <a:xfrm>
            <a:off x="6869113" y="3048000"/>
            <a:ext cx="528637" cy="368300"/>
            <a:chOff x="4294" y="1920"/>
            <a:chExt cx="366" cy="232"/>
          </a:xfrm>
        </p:grpSpPr>
        <p:sp>
          <p:nvSpPr>
            <p:cNvPr id="84025" name="AutoShape 1082"/>
            <p:cNvSpPr/>
            <p:nvPr/>
          </p:nvSpPr>
          <p:spPr>
            <a:xfrm rot="5400000">
              <a:off x="4369" y="1862"/>
              <a:ext cx="211"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26" name="Text Box 1083"/>
            <p:cNvSpPr txBox="1"/>
            <p:nvPr/>
          </p:nvSpPr>
          <p:spPr>
            <a:xfrm rot="626605">
              <a:off x="4297" y="1920"/>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4</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4027" name="Line 1084"/>
            <p:cNvSpPr/>
            <p:nvPr/>
          </p:nvSpPr>
          <p:spPr>
            <a:xfrm>
              <a:off x="4297" y="1938"/>
              <a:ext cx="363" cy="63"/>
            </a:xfrm>
            <a:prstGeom prst="line">
              <a:avLst/>
            </a:prstGeom>
            <a:ln w="9525" cap="flat" cmpd="sng">
              <a:solidFill>
                <a:schemeClr val="tx1"/>
              </a:solidFill>
              <a:prstDash val="solid"/>
              <a:round/>
              <a:headEnd type="none" w="sm" len="lg"/>
              <a:tailEnd type="none" w="sm" len="lg"/>
            </a:ln>
          </p:spPr>
        </p:sp>
        <p:sp>
          <p:nvSpPr>
            <p:cNvPr id="84028" name="Line 1085"/>
            <p:cNvSpPr/>
            <p:nvPr/>
          </p:nvSpPr>
          <p:spPr>
            <a:xfrm>
              <a:off x="4294" y="2089"/>
              <a:ext cx="362" cy="63"/>
            </a:xfrm>
            <a:prstGeom prst="line">
              <a:avLst/>
            </a:prstGeom>
            <a:ln w="9525" cap="flat" cmpd="sng">
              <a:solidFill>
                <a:schemeClr val="tx1"/>
              </a:solidFill>
              <a:prstDash val="solid"/>
              <a:round/>
              <a:headEnd type="none" w="sm" len="lg"/>
              <a:tailEnd type="none" w="sm" len="lg"/>
            </a:ln>
          </p:spPr>
        </p:sp>
        <p:sp>
          <p:nvSpPr>
            <p:cNvPr id="84029" name="AutoShape 1086"/>
            <p:cNvSpPr/>
            <p:nvPr/>
          </p:nvSpPr>
          <p:spPr>
            <a:xfrm rot="746037">
              <a:off x="4488" y="2003"/>
              <a:ext cx="133" cy="126"/>
            </a:xfrm>
            <a:prstGeom prst="rightArrow">
              <a:avLst>
                <a:gd name="adj1" fmla="val 50000"/>
                <a:gd name="adj2" fmla="val 26364"/>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grpSp>
        <p:nvGrpSpPr>
          <p:cNvPr id="12" name="Group 1087"/>
          <p:cNvGrpSpPr/>
          <p:nvPr/>
        </p:nvGrpSpPr>
        <p:grpSpPr>
          <a:xfrm>
            <a:off x="4565650" y="3478213"/>
            <a:ext cx="582613" cy="1069975"/>
            <a:chOff x="2876" y="2191"/>
            <a:chExt cx="367" cy="674"/>
          </a:xfrm>
        </p:grpSpPr>
        <p:sp>
          <p:nvSpPr>
            <p:cNvPr id="84031" name="AutoShape 1088"/>
            <p:cNvSpPr/>
            <p:nvPr/>
          </p:nvSpPr>
          <p:spPr>
            <a:xfrm rot="5400000">
              <a:off x="2723" y="2345"/>
              <a:ext cx="674" cy="355"/>
            </a:xfrm>
            <a:prstGeom prst="parallelogram">
              <a:avLst>
                <a:gd name="adj" fmla="val 18264"/>
              </a:avLst>
            </a:prstGeom>
            <a:solidFill>
              <a:srgbClr val="99CCFF"/>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32" name="AutoShape 1089"/>
            <p:cNvSpPr/>
            <p:nvPr/>
          </p:nvSpPr>
          <p:spPr>
            <a:xfrm rot="746037">
              <a:off x="2925" y="2654"/>
              <a:ext cx="227" cy="127"/>
            </a:xfrm>
            <a:prstGeom prst="rightArrow">
              <a:avLst>
                <a:gd name="adj1" fmla="val 50000"/>
                <a:gd name="adj2" fmla="val 44643"/>
              </a:avLst>
            </a:prstGeom>
            <a:solidFill>
              <a:srgbClr val="99CCFF"/>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33" name="Text Box 1090"/>
            <p:cNvSpPr txBox="1"/>
            <p:nvPr/>
          </p:nvSpPr>
          <p:spPr>
            <a:xfrm>
              <a:off x="2919" y="2313"/>
              <a:ext cx="244" cy="304"/>
            </a:xfrm>
            <a:prstGeom prst="rect">
              <a:avLst/>
            </a:prstGeom>
            <a:solidFill>
              <a:srgbClr val="99CCFF"/>
            </a:solidFill>
            <a:ln w="9525">
              <a:noFill/>
            </a:ln>
          </p:spPr>
          <p:txBody>
            <a:bodyPr wrap="none" anchor="t" anchorCtr="0">
              <a:spAutoFit/>
            </a:bodyPr>
            <a:p>
              <a:pPr>
                <a:lnSpc>
                  <a:spcPct val="80000"/>
                </a:lnSpc>
              </a:pPr>
              <a:r>
                <a:rPr lang="zh-CN" altLang="en-US" sz="1600" dirty="0">
                  <a:solidFill>
                    <a:srgbClr val="333399"/>
                  </a:solidFill>
                  <a:latin typeface="Arial" panose="020B0604020202020204" pitchFamily="34" charset="0"/>
                  <a:ea typeface="黑体" panose="02010609060101010101" pitchFamily="49" charset="-122"/>
                </a:rPr>
                <a:t>报</a:t>
              </a:r>
              <a:endParaRPr lang="zh-CN" altLang="en-US" sz="1600" dirty="0">
                <a:solidFill>
                  <a:srgbClr val="333399"/>
                </a:solidFill>
                <a:latin typeface="Arial" panose="020B0604020202020204" pitchFamily="34" charset="0"/>
                <a:ea typeface="黑体" panose="02010609060101010101" pitchFamily="49" charset="-122"/>
              </a:endParaRPr>
            </a:p>
            <a:p>
              <a:pPr>
                <a:lnSpc>
                  <a:spcPct val="80000"/>
                </a:lnSpc>
              </a:pPr>
              <a:r>
                <a:rPr lang="zh-CN" altLang="en-US" sz="1600" dirty="0">
                  <a:solidFill>
                    <a:srgbClr val="333399"/>
                  </a:solidFill>
                  <a:latin typeface="Arial" panose="020B0604020202020204" pitchFamily="34" charset="0"/>
                  <a:ea typeface="黑体" panose="02010609060101010101" pitchFamily="49" charset="-122"/>
                </a:rPr>
                <a:t>文</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84034" name="Line 1091"/>
            <p:cNvSpPr/>
            <p:nvPr/>
          </p:nvSpPr>
          <p:spPr>
            <a:xfrm>
              <a:off x="2876" y="2191"/>
              <a:ext cx="363" cy="57"/>
            </a:xfrm>
            <a:prstGeom prst="line">
              <a:avLst/>
            </a:prstGeom>
            <a:ln w="9525" cap="flat" cmpd="sng">
              <a:solidFill>
                <a:schemeClr val="tx1"/>
              </a:solidFill>
              <a:prstDash val="solid"/>
              <a:round/>
              <a:headEnd type="none" w="sm" len="lg"/>
              <a:tailEnd type="none" w="sm" len="lg"/>
            </a:ln>
          </p:spPr>
        </p:sp>
        <p:sp>
          <p:nvSpPr>
            <p:cNvPr id="84035" name="Line 1092"/>
            <p:cNvSpPr/>
            <p:nvPr/>
          </p:nvSpPr>
          <p:spPr>
            <a:xfrm>
              <a:off x="2876" y="2807"/>
              <a:ext cx="363" cy="58"/>
            </a:xfrm>
            <a:prstGeom prst="line">
              <a:avLst/>
            </a:prstGeom>
            <a:ln w="9525" cap="flat" cmpd="sng">
              <a:solidFill>
                <a:schemeClr val="tx1"/>
              </a:solidFill>
              <a:prstDash val="solid"/>
              <a:round/>
              <a:headEnd type="none" w="sm" len="lg"/>
              <a:tailEnd type="none" w="sm" len="lg"/>
            </a:ln>
          </p:spPr>
        </p:sp>
      </p:grpSp>
      <p:grpSp>
        <p:nvGrpSpPr>
          <p:cNvPr id="13" name="Group 1093"/>
          <p:cNvGrpSpPr/>
          <p:nvPr/>
        </p:nvGrpSpPr>
        <p:grpSpPr>
          <a:xfrm>
            <a:off x="5160963" y="4814888"/>
            <a:ext cx="581025" cy="1071562"/>
            <a:chOff x="3251" y="3033"/>
            <a:chExt cx="366" cy="675"/>
          </a:xfrm>
        </p:grpSpPr>
        <p:sp>
          <p:nvSpPr>
            <p:cNvPr id="84037" name="AutoShape 1094"/>
            <p:cNvSpPr/>
            <p:nvPr/>
          </p:nvSpPr>
          <p:spPr>
            <a:xfrm rot="5400000">
              <a:off x="3097" y="3188"/>
              <a:ext cx="675" cy="355"/>
            </a:xfrm>
            <a:prstGeom prst="parallelogram">
              <a:avLst>
                <a:gd name="adj" fmla="val 18291"/>
              </a:avLst>
            </a:prstGeom>
            <a:solidFill>
              <a:srgbClr val="99CCFF"/>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38" name="AutoShape 1095"/>
            <p:cNvSpPr/>
            <p:nvPr/>
          </p:nvSpPr>
          <p:spPr>
            <a:xfrm rot="746037">
              <a:off x="3300" y="3497"/>
              <a:ext cx="226" cy="126"/>
            </a:xfrm>
            <a:prstGeom prst="rightArrow">
              <a:avLst>
                <a:gd name="adj1" fmla="val 50000"/>
                <a:gd name="adj2" fmla="val 44799"/>
              </a:avLst>
            </a:prstGeom>
            <a:solidFill>
              <a:srgbClr val="99CCFF"/>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39" name="Text Box 1096"/>
            <p:cNvSpPr txBox="1"/>
            <p:nvPr/>
          </p:nvSpPr>
          <p:spPr>
            <a:xfrm>
              <a:off x="3293" y="3156"/>
              <a:ext cx="244" cy="304"/>
            </a:xfrm>
            <a:prstGeom prst="rect">
              <a:avLst/>
            </a:prstGeom>
            <a:solidFill>
              <a:srgbClr val="99CCFF"/>
            </a:solidFill>
            <a:ln w="9525">
              <a:noFill/>
            </a:ln>
          </p:spPr>
          <p:txBody>
            <a:bodyPr wrap="none" anchor="t" anchorCtr="0">
              <a:spAutoFit/>
            </a:bodyPr>
            <a:p>
              <a:pPr>
                <a:lnSpc>
                  <a:spcPct val="80000"/>
                </a:lnSpc>
              </a:pPr>
              <a:r>
                <a:rPr lang="zh-CN" altLang="en-US" sz="1600" dirty="0">
                  <a:solidFill>
                    <a:srgbClr val="333399"/>
                  </a:solidFill>
                  <a:latin typeface="Arial" panose="020B0604020202020204" pitchFamily="34" charset="0"/>
                  <a:ea typeface="黑体" panose="02010609060101010101" pitchFamily="49" charset="-122"/>
                </a:rPr>
                <a:t>报</a:t>
              </a:r>
              <a:endParaRPr lang="zh-CN" altLang="en-US" sz="1600" dirty="0">
                <a:solidFill>
                  <a:srgbClr val="333399"/>
                </a:solidFill>
                <a:latin typeface="Arial" panose="020B0604020202020204" pitchFamily="34" charset="0"/>
                <a:ea typeface="黑体" panose="02010609060101010101" pitchFamily="49" charset="-122"/>
              </a:endParaRPr>
            </a:p>
            <a:p>
              <a:pPr>
                <a:lnSpc>
                  <a:spcPct val="80000"/>
                </a:lnSpc>
              </a:pPr>
              <a:r>
                <a:rPr lang="zh-CN" altLang="en-US" sz="1600" dirty="0">
                  <a:solidFill>
                    <a:srgbClr val="333399"/>
                  </a:solidFill>
                  <a:latin typeface="Arial" panose="020B0604020202020204" pitchFamily="34" charset="0"/>
                  <a:ea typeface="黑体" panose="02010609060101010101" pitchFamily="49" charset="-122"/>
                </a:rPr>
                <a:t>文</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84040" name="Line 1097"/>
            <p:cNvSpPr/>
            <p:nvPr/>
          </p:nvSpPr>
          <p:spPr>
            <a:xfrm>
              <a:off x="3251" y="3033"/>
              <a:ext cx="362" cy="58"/>
            </a:xfrm>
            <a:prstGeom prst="line">
              <a:avLst/>
            </a:prstGeom>
            <a:ln w="9525" cap="flat" cmpd="sng">
              <a:solidFill>
                <a:schemeClr val="tx1"/>
              </a:solidFill>
              <a:prstDash val="solid"/>
              <a:round/>
              <a:headEnd type="none" w="sm" len="lg"/>
              <a:tailEnd type="none" w="sm" len="lg"/>
            </a:ln>
          </p:spPr>
        </p:sp>
        <p:sp>
          <p:nvSpPr>
            <p:cNvPr id="84041" name="Line 1098"/>
            <p:cNvSpPr/>
            <p:nvPr/>
          </p:nvSpPr>
          <p:spPr>
            <a:xfrm>
              <a:off x="3251" y="3650"/>
              <a:ext cx="362" cy="58"/>
            </a:xfrm>
            <a:prstGeom prst="line">
              <a:avLst/>
            </a:prstGeom>
            <a:ln w="9525" cap="flat" cmpd="sng">
              <a:solidFill>
                <a:schemeClr val="tx1"/>
              </a:solidFill>
              <a:prstDash val="solid"/>
              <a:round/>
              <a:headEnd type="none" w="sm" len="lg"/>
              <a:tailEnd type="none" w="sm" len="lg"/>
            </a:ln>
          </p:spPr>
        </p:sp>
      </p:grpSp>
      <p:grpSp>
        <p:nvGrpSpPr>
          <p:cNvPr id="14" name="Group 1099"/>
          <p:cNvGrpSpPr/>
          <p:nvPr/>
        </p:nvGrpSpPr>
        <p:grpSpPr>
          <a:xfrm>
            <a:off x="3998913" y="2206625"/>
            <a:ext cx="573087" cy="1069975"/>
            <a:chOff x="2519" y="1390"/>
            <a:chExt cx="361" cy="674"/>
          </a:xfrm>
        </p:grpSpPr>
        <p:sp>
          <p:nvSpPr>
            <p:cNvPr id="84043" name="AutoShape 1100"/>
            <p:cNvSpPr/>
            <p:nvPr/>
          </p:nvSpPr>
          <p:spPr>
            <a:xfrm rot="5400000">
              <a:off x="2360" y="1544"/>
              <a:ext cx="674" cy="355"/>
            </a:xfrm>
            <a:prstGeom prst="parallelogram">
              <a:avLst>
                <a:gd name="adj" fmla="val 18264"/>
              </a:avLst>
            </a:prstGeom>
            <a:solidFill>
              <a:srgbClr val="99CCFF"/>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44" name="AutoShape 1101"/>
            <p:cNvSpPr/>
            <p:nvPr/>
          </p:nvSpPr>
          <p:spPr>
            <a:xfrm rot="746037">
              <a:off x="2563" y="1853"/>
              <a:ext cx="226" cy="127"/>
            </a:xfrm>
            <a:prstGeom prst="rightArrow">
              <a:avLst>
                <a:gd name="adj1" fmla="val 50000"/>
                <a:gd name="adj2" fmla="val 44446"/>
              </a:avLst>
            </a:prstGeom>
            <a:solidFill>
              <a:srgbClr val="99CCFF"/>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45" name="Text Box 1102"/>
            <p:cNvSpPr txBox="1"/>
            <p:nvPr/>
          </p:nvSpPr>
          <p:spPr>
            <a:xfrm>
              <a:off x="2567" y="1513"/>
              <a:ext cx="244" cy="304"/>
            </a:xfrm>
            <a:prstGeom prst="rect">
              <a:avLst/>
            </a:prstGeom>
            <a:solidFill>
              <a:srgbClr val="99CCFF"/>
            </a:solidFill>
            <a:ln w="9525">
              <a:noFill/>
            </a:ln>
          </p:spPr>
          <p:txBody>
            <a:bodyPr wrap="none" anchor="t" anchorCtr="0">
              <a:spAutoFit/>
            </a:bodyPr>
            <a:p>
              <a:pPr>
                <a:lnSpc>
                  <a:spcPct val="80000"/>
                </a:lnSpc>
              </a:pPr>
              <a:r>
                <a:rPr lang="zh-CN" altLang="en-US" sz="1600" dirty="0">
                  <a:solidFill>
                    <a:srgbClr val="333399"/>
                  </a:solidFill>
                  <a:latin typeface="Arial" panose="020B0604020202020204" pitchFamily="34" charset="0"/>
                  <a:ea typeface="黑体" panose="02010609060101010101" pitchFamily="49" charset="-122"/>
                </a:rPr>
                <a:t>报</a:t>
              </a:r>
              <a:endParaRPr lang="zh-CN" altLang="en-US" sz="1600" dirty="0">
                <a:solidFill>
                  <a:srgbClr val="333399"/>
                </a:solidFill>
                <a:latin typeface="Arial" panose="020B0604020202020204" pitchFamily="34" charset="0"/>
                <a:ea typeface="黑体" panose="02010609060101010101" pitchFamily="49" charset="-122"/>
              </a:endParaRPr>
            </a:p>
            <a:p>
              <a:pPr>
                <a:lnSpc>
                  <a:spcPct val="80000"/>
                </a:lnSpc>
              </a:pPr>
              <a:r>
                <a:rPr lang="zh-CN" altLang="en-US" sz="1600" dirty="0">
                  <a:solidFill>
                    <a:srgbClr val="333399"/>
                  </a:solidFill>
                  <a:latin typeface="Arial" panose="020B0604020202020204" pitchFamily="34" charset="0"/>
                  <a:ea typeface="黑体" panose="02010609060101010101" pitchFamily="49" charset="-122"/>
                </a:rPr>
                <a:t>文</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84046" name="Line 1103"/>
            <p:cNvSpPr/>
            <p:nvPr/>
          </p:nvSpPr>
          <p:spPr>
            <a:xfrm>
              <a:off x="2519" y="1395"/>
              <a:ext cx="357" cy="53"/>
            </a:xfrm>
            <a:prstGeom prst="line">
              <a:avLst/>
            </a:prstGeom>
            <a:ln w="9525" cap="flat" cmpd="sng">
              <a:solidFill>
                <a:schemeClr val="tx1"/>
              </a:solidFill>
              <a:prstDash val="solid"/>
              <a:round/>
              <a:headEnd type="none" w="sm" len="lg"/>
              <a:tailEnd type="none" w="sm" len="lg"/>
            </a:ln>
          </p:spPr>
        </p:sp>
        <p:sp>
          <p:nvSpPr>
            <p:cNvPr id="84047" name="Line 1104"/>
            <p:cNvSpPr/>
            <p:nvPr/>
          </p:nvSpPr>
          <p:spPr>
            <a:xfrm>
              <a:off x="2519" y="2001"/>
              <a:ext cx="357" cy="63"/>
            </a:xfrm>
            <a:prstGeom prst="line">
              <a:avLst/>
            </a:prstGeom>
            <a:ln w="9525" cap="flat" cmpd="sng">
              <a:solidFill>
                <a:schemeClr val="tx1"/>
              </a:solidFill>
              <a:prstDash val="solid"/>
              <a:round/>
              <a:headEnd type="none" w="sm" len="lg"/>
              <a:tailEnd type="none" w="sm" len="lg"/>
            </a:ln>
          </p:spPr>
        </p:sp>
      </p:grpSp>
      <p:sp>
        <p:nvSpPr>
          <p:cNvPr id="84048" name="Line 1105"/>
          <p:cNvSpPr/>
          <p:nvPr/>
        </p:nvSpPr>
        <p:spPr>
          <a:xfrm>
            <a:off x="1887538" y="2206625"/>
            <a:ext cx="0" cy="3813175"/>
          </a:xfrm>
          <a:prstGeom prst="line">
            <a:avLst/>
          </a:prstGeom>
          <a:ln w="12700" cap="flat" cmpd="sng">
            <a:solidFill>
              <a:schemeClr val="tx1"/>
            </a:solidFill>
            <a:prstDash val="solid"/>
            <a:round/>
            <a:headEnd type="none" w="med" len="med"/>
            <a:tailEnd type="none" w="med" len="med"/>
          </a:ln>
        </p:spPr>
      </p:sp>
      <p:sp>
        <p:nvSpPr>
          <p:cNvPr id="84049" name="Line 1106"/>
          <p:cNvSpPr/>
          <p:nvPr/>
        </p:nvSpPr>
        <p:spPr>
          <a:xfrm>
            <a:off x="2463800" y="2206625"/>
            <a:ext cx="0" cy="3813175"/>
          </a:xfrm>
          <a:prstGeom prst="line">
            <a:avLst/>
          </a:prstGeom>
          <a:ln w="12700" cap="flat" cmpd="sng">
            <a:solidFill>
              <a:schemeClr val="tx1"/>
            </a:solidFill>
            <a:prstDash val="solid"/>
            <a:round/>
            <a:headEnd type="none" w="med" len="med"/>
            <a:tailEnd type="none" w="med" len="med"/>
          </a:ln>
        </p:spPr>
      </p:sp>
      <p:sp>
        <p:nvSpPr>
          <p:cNvPr id="84050" name="Text Box 1107"/>
          <p:cNvSpPr txBox="1"/>
          <p:nvPr/>
        </p:nvSpPr>
        <p:spPr>
          <a:xfrm>
            <a:off x="1131888" y="6043613"/>
            <a:ext cx="2289175" cy="336550"/>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A         B         C        D </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4051" name="Text Box 1108"/>
          <p:cNvSpPr txBox="1"/>
          <p:nvPr/>
        </p:nvSpPr>
        <p:spPr>
          <a:xfrm>
            <a:off x="3829050" y="6043613"/>
            <a:ext cx="2289175" cy="336550"/>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A         B         C         D</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4052" name="Text Box 1109"/>
          <p:cNvSpPr txBox="1"/>
          <p:nvPr/>
        </p:nvSpPr>
        <p:spPr>
          <a:xfrm>
            <a:off x="6637338" y="6043613"/>
            <a:ext cx="2289175" cy="336550"/>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A         B         C         D</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232534" name="Line 1110"/>
          <p:cNvSpPr/>
          <p:nvPr/>
        </p:nvSpPr>
        <p:spPr>
          <a:xfrm>
            <a:off x="1311275" y="2339975"/>
            <a:ext cx="576263" cy="66675"/>
          </a:xfrm>
          <a:prstGeom prst="line">
            <a:avLst/>
          </a:prstGeom>
          <a:ln w="19050" cap="flat" cmpd="sng">
            <a:solidFill>
              <a:srgbClr val="333399"/>
            </a:solidFill>
            <a:prstDash val="solid"/>
            <a:round/>
            <a:headEnd type="none" w="med" len="med"/>
            <a:tailEnd type="triangle" w="sm" len="med"/>
          </a:ln>
        </p:spPr>
      </p:sp>
      <p:sp>
        <p:nvSpPr>
          <p:cNvPr id="232535" name="Line 1111"/>
          <p:cNvSpPr/>
          <p:nvPr/>
        </p:nvSpPr>
        <p:spPr>
          <a:xfrm>
            <a:off x="1887538" y="2608263"/>
            <a:ext cx="576262" cy="66675"/>
          </a:xfrm>
          <a:prstGeom prst="line">
            <a:avLst/>
          </a:prstGeom>
          <a:ln w="19050" cap="flat" cmpd="sng">
            <a:solidFill>
              <a:srgbClr val="333399"/>
            </a:solidFill>
            <a:prstDash val="solid"/>
            <a:round/>
            <a:headEnd type="none" w="med" len="med"/>
            <a:tailEnd type="triangle" w="sm" len="med"/>
          </a:ln>
        </p:spPr>
      </p:sp>
      <p:sp>
        <p:nvSpPr>
          <p:cNvPr id="232536" name="Line 1112"/>
          <p:cNvSpPr/>
          <p:nvPr/>
        </p:nvSpPr>
        <p:spPr>
          <a:xfrm>
            <a:off x="2463800" y="2874963"/>
            <a:ext cx="574675" cy="66675"/>
          </a:xfrm>
          <a:prstGeom prst="line">
            <a:avLst/>
          </a:prstGeom>
          <a:ln w="19050" cap="flat" cmpd="sng">
            <a:solidFill>
              <a:srgbClr val="333399"/>
            </a:solidFill>
            <a:prstDash val="solid"/>
            <a:round/>
            <a:headEnd type="none" w="med" len="med"/>
            <a:tailEnd type="triangle" w="sm" len="med"/>
          </a:ln>
        </p:spPr>
      </p:sp>
      <p:sp>
        <p:nvSpPr>
          <p:cNvPr id="232537" name="Line 1113"/>
          <p:cNvSpPr/>
          <p:nvPr/>
        </p:nvSpPr>
        <p:spPr>
          <a:xfrm flipH="1">
            <a:off x="1311275" y="3276600"/>
            <a:ext cx="1727200" cy="268288"/>
          </a:xfrm>
          <a:prstGeom prst="line">
            <a:avLst/>
          </a:prstGeom>
          <a:ln w="19050" cap="flat" cmpd="sng">
            <a:solidFill>
              <a:srgbClr val="333399"/>
            </a:solidFill>
            <a:prstDash val="solid"/>
            <a:round/>
            <a:headEnd type="none" w="med" len="med"/>
            <a:tailEnd type="triangle" w="sm" len="med"/>
          </a:ln>
        </p:spPr>
      </p:sp>
      <p:sp>
        <p:nvSpPr>
          <p:cNvPr id="232538" name="Text Box 1114"/>
          <p:cNvSpPr txBox="1"/>
          <p:nvPr/>
        </p:nvSpPr>
        <p:spPr>
          <a:xfrm>
            <a:off x="4391025" y="1868488"/>
            <a:ext cx="996950" cy="336550"/>
          </a:xfrm>
          <a:prstGeom prst="rect">
            <a:avLst/>
          </a:prstGeom>
          <a:noFill/>
          <a:ln w="9525">
            <a:noFill/>
          </a:ln>
        </p:spPr>
        <p:txBody>
          <a:bodyPr wrap="none" anchor="t" anchorCtr="0">
            <a:spAutoFit/>
          </a:bodyPr>
          <a:p>
            <a:r>
              <a:rPr lang="zh-CN" altLang="en-US" sz="1600" dirty="0">
                <a:solidFill>
                  <a:srgbClr val="333399"/>
                </a:solidFill>
                <a:latin typeface="Arial" panose="020B0604020202020204" pitchFamily="34" charset="0"/>
                <a:ea typeface="黑体" panose="02010609060101010101" pitchFamily="49" charset="-122"/>
              </a:rPr>
              <a:t>报文交换</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84058" name="Text Box 1115"/>
          <p:cNvSpPr txBox="1"/>
          <p:nvPr/>
        </p:nvSpPr>
        <p:spPr>
          <a:xfrm>
            <a:off x="1631950" y="1868488"/>
            <a:ext cx="996950" cy="336550"/>
          </a:xfrm>
          <a:prstGeom prst="rect">
            <a:avLst/>
          </a:prstGeom>
          <a:noFill/>
          <a:ln w="9525">
            <a:noFill/>
          </a:ln>
        </p:spPr>
        <p:txBody>
          <a:bodyPr wrap="none" anchor="t" anchorCtr="0">
            <a:spAutoFit/>
          </a:bodyPr>
          <a:p>
            <a:r>
              <a:rPr lang="zh-CN" altLang="en-US" sz="1600" dirty="0">
                <a:solidFill>
                  <a:srgbClr val="333399"/>
                </a:solidFill>
                <a:latin typeface="Arial" panose="020B0604020202020204" pitchFamily="34" charset="0"/>
                <a:ea typeface="黑体" panose="02010609060101010101" pitchFamily="49" charset="-122"/>
              </a:rPr>
              <a:t>电路交换</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232540" name="Text Box 1116"/>
          <p:cNvSpPr txBox="1"/>
          <p:nvPr/>
        </p:nvSpPr>
        <p:spPr>
          <a:xfrm>
            <a:off x="7142163" y="1868488"/>
            <a:ext cx="996950" cy="336550"/>
          </a:xfrm>
          <a:prstGeom prst="rect">
            <a:avLst/>
          </a:prstGeom>
          <a:noFill/>
          <a:ln w="9525">
            <a:noFill/>
          </a:ln>
        </p:spPr>
        <p:txBody>
          <a:bodyPr wrap="none" anchor="t" anchorCtr="0">
            <a:spAutoFit/>
          </a:bodyPr>
          <a:p>
            <a:r>
              <a:rPr lang="zh-CN" altLang="en-US" sz="1600" dirty="0">
                <a:solidFill>
                  <a:srgbClr val="333399"/>
                </a:solidFill>
                <a:latin typeface="Arial" panose="020B0604020202020204" pitchFamily="34" charset="0"/>
                <a:ea typeface="黑体" panose="02010609060101010101" pitchFamily="49" charset="-122"/>
              </a:rPr>
              <a:t>分组交换</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84060" name="Line 1117"/>
          <p:cNvSpPr/>
          <p:nvPr/>
        </p:nvSpPr>
        <p:spPr>
          <a:xfrm>
            <a:off x="3511550" y="2674938"/>
            <a:ext cx="0" cy="2743200"/>
          </a:xfrm>
          <a:prstGeom prst="line">
            <a:avLst/>
          </a:prstGeom>
          <a:ln w="19050" cap="flat" cmpd="sng">
            <a:solidFill>
              <a:srgbClr val="333399"/>
            </a:solidFill>
            <a:prstDash val="solid"/>
            <a:round/>
            <a:headEnd type="none" w="med" len="med"/>
            <a:tailEnd type="triangle" w="sm" len="med"/>
          </a:ln>
        </p:spPr>
      </p:sp>
      <p:sp>
        <p:nvSpPr>
          <p:cNvPr id="84061" name="Text Box 1118"/>
          <p:cNvSpPr txBox="1"/>
          <p:nvPr/>
        </p:nvSpPr>
        <p:spPr>
          <a:xfrm>
            <a:off x="3409950" y="5457825"/>
            <a:ext cx="241300" cy="336550"/>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t</a:t>
            </a:r>
            <a:endParaRPr lang="en-US" altLang="zh-CN" sz="1600" dirty="0">
              <a:solidFill>
                <a:srgbClr val="333399"/>
              </a:solidFill>
              <a:latin typeface="Arial" panose="020B0604020202020204" pitchFamily="34" charset="0"/>
              <a:ea typeface="黑体" panose="02010609060101010101" pitchFamily="49" charset="-122"/>
            </a:endParaRPr>
          </a:p>
        </p:txBody>
      </p:sp>
      <p:grpSp>
        <p:nvGrpSpPr>
          <p:cNvPr id="15" name="Group 1119"/>
          <p:cNvGrpSpPr/>
          <p:nvPr/>
        </p:nvGrpSpPr>
        <p:grpSpPr>
          <a:xfrm>
            <a:off x="179388" y="2338388"/>
            <a:ext cx="1109662" cy="1230312"/>
            <a:chOff x="113" y="1473"/>
            <a:chExt cx="699" cy="775"/>
          </a:xfrm>
        </p:grpSpPr>
        <p:sp>
          <p:nvSpPr>
            <p:cNvPr id="84063" name="Line 1120"/>
            <p:cNvSpPr/>
            <p:nvPr/>
          </p:nvSpPr>
          <p:spPr>
            <a:xfrm>
              <a:off x="630" y="1474"/>
              <a:ext cx="182" cy="0"/>
            </a:xfrm>
            <a:prstGeom prst="line">
              <a:avLst/>
            </a:prstGeom>
            <a:ln w="9525" cap="flat" cmpd="sng">
              <a:solidFill>
                <a:srgbClr val="333399"/>
              </a:solidFill>
              <a:prstDash val="solid"/>
              <a:round/>
              <a:headEnd type="none" w="med" len="med"/>
              <a:tailEnd type="none" w="med" len="med"/>
            </a:ln>
          </p:spPr>
        </p:sp>
        <p:sp>
          <p:nvSpPr>
            <p:cNvPr id="84064" name="Line 1121"/>
            <p:cNvSpPr/>
            <p:nvPr/>
          </p:nvSpPr>
          <p:spPr>
            <a:xfrm>
              <a:off x="622" y="2248"/>
              <a:ext cx="181" cy="0"/>
            </a:xfrm>
            <a:prstGeom prst="line">
              <a:avLst/>
            </a:prstGeom>
            <a:ln w="9525" cap="flat" cmpd="sng">
              <a:solidFill>
                <a:srgbClr val="333399"/>
              </a:solidFill>
              <a:prstDash val="solid"/>
              <a:round/>
              <a:headEnd type="none" w="med" len="med"/>
              <a:tailEnd type="none" w="med" len="med"/>
            </a:ln>
          </p:spPr>
        </p:sp>
        <p:sp>
          <p:nvSpPr>
            <p:cNvPr id="84065" name="Text Box 1122"/>
            <p:cNvSpPr txBox="1"/>
            <p:nvPr/>
          </p:nvSpPr>
          <p:spPr>
            <a:xfrm>
              <a:off x="113" y="1748"/>
              <a:ext cx="628" cy="197"/>
            </a:xfrm>
            <a:prstGeom prst="rect">
              <a:avLst/>
            </a:prstGeom>
            <a:noFill/>
            <a:ln w="9525">
              <a:noFill/>
            </a:ln>
          </p:spPr>
          <p:txBody>
            <a:bodyPr wrap="none" anchor="t" anchorCtr="0">
              <a:spAutoFit/>
            </a:bodyPr>
            <a:p>
              <a:pPr>
                <a:lnSpc>
                  <a:spcPct val="90000"/>
                </a:lnSpc>
              </a:pPr>
              <a:r>
                <a:rPr lang="zh-CN" altLang="en-US" sz="1600" dirty="0">
                  <a:solidFill>
                    <a:srgbClr val="333399"/>
                  </a:solidFill>
                  <a:latin typeface="Arial" panose="020B0604020202020204" pitchFamily="34" charset="0"/>
                  <a:ea typeface="黑体" panose="02010609060101010101" pitchFamily="49" charset="-122"/>
                </a:rPr>
                <a:t>连接建立</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84066" name="Line 1123"/>
            <p:cNvSpPr/>
            <p:nvPr/>
          </p:nvSpPr>
          <p:spPr>
            <a:xfrm>
              <a:off x="720" y="1473"/>
              <a:ext cx="0" cy="759"/>
            </a:xfrm>
            <a:prstGeom prst="line">
              <a:avLst/>
            </a:prstGeom>
            <a:ln w="9525" cap="flat" cmpd="sng">
              <a:solidFill>
                <a:srgbClr val="333399"/>
              </a:solidFill>
              <a:prstDash val="solid"/>
              <a:round/>
              <a:headEnd type="triangle" w="sm" len="lg"/>
              <a:tailEnd type="triangle" w="sm" len="lg"/>
            </a:ln>
          </p:spPr>
        </p:sp>
      </p:grpSp>
      <p:grpSp>
        <p:nvGrpSpPr>
          <p:cNvPr id="16" name="Group 1124"/>
          <p:cNvGrpSpPr/>
          <p:nvPr/>
        </p:nvGrpSpPr>
        <p:grpSpPr>
          <a:xfrm>
            <a:off x="179388" y="3565525"/>
            <a:ext cx="1109662" cy="1011238"/>
            <a:chOff x="113" y="2246"/>
            <a:chExt cx="699" cy="637"/>
          </a:xfrm>
        </p:grpSpPr>
        <p:sp>
          <p:nvSpPr>
            <p:cNvPr id="84068" name="Line 1125"/>
            <p:cNvSpPr/>
            <p:nvPr/>
          </p:nvSpPr>
          <p:spPr>
            <a:xfrm>
              <a:off x="630" y="2881"/>
              <a:ext cx="182" cy="0"/>
            </a:xfrm>
            <a:prstGeom prst="line">
              <a:avLst/>
            </a:prstGeom>
            <a:ln w="9525" cap="flat" cmpd="sng">
              <a:solidFill>
                <a:srgbClr val="333399"/>
              </a:solidFill>
              <a:prstDash val="solid"/>
              <a:round/>
              <a:headEnd type="none" w="med" len="med"/>
              <a:tailEnd type="none" w="med" len="med"/>
            </a:ln>
          </p:spPr>
        </p:sp>
        <p:sp>
          <p:nvSpPr>
            <p:cNvPr id="84069" name="Text Box 1126"/>
            <p:cNvSpPr txBox="1"/>
            <p:nvPr/>
          </p:nvSpPr>
          <p:spPr>
            <a:xfrm>
              <a:off x="113" y="2420"/>
              <a:ext cx="628" cy="197"/>
            </a:xfrm>
            <a:prstGeom prst="rect">
              <a:avLst/>
            </a:prstGeom>
            <a:noFill/>
            <a:ln w="9525">
              <a:noFill/>
            </a:ln>
          </p:spPr>
          <p:txBody>
            <a:bodyPr wrap="none" anchor="t" anchorCtr="0">
              <a:spAutoFit/>
            </a:bodyPr>
            <a:p>
              <a:pPr>
                <a:lnSpc>
                  <a:spcPct val="90000"/>
                </a:lnSpc>
              </a:pPr>
              <a:r>
                <a:rPr lang="zh-CN" altLang="en-US" sz="1600" dirty="0">
                  <a:solidFill>
                    <a:srgbClr val="333399"/>
                  </a:solidFill>
                  <a:latin typeface="Arial" panose="020B0604020202020204" pitchFamily="34" charset="0"/>
                  <a:ea typeface="黑体" panose="02010609060101010101" pitchFamily="49" charset="-122"/>
                </a:rPr>
                <a:t>数据传送</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84070" name="Line 1127"/>
            <p:cNvSpPr/>
            <p:nvPr/>
          </p:nvSpPr>
          <p:spPr>
            <a:xfrm>
              <a:off x="721" y="2246"/>
              <a:ext cx="0" cy="637"/>
            </a:xfrm>
            <a:prstGeom prst="line">
              <a:avLst/>
            </a:prstGeom>
            <a:ln w="9525" cap="flat" cmpd="sng">
              <a:solidFill>
                <a:srgbClr val="333399"/>
              </a:solidFill>
              <a:prstDash val="solid"/>
              <a:round/>
              <a:headEnd type="triangle" w="sm" len="lg"/>
              <a:tailEnd type="triangle" w="sm" len="lg"/>
            </a:ln>
          </p:spPr>
        </p:sp>
      </p:grpSp>
      <p:sp>
        <p:nvSpPr>
          <p:cNvPr id="84071" name="Freeform 1128"/>
          <p:cNvSpPr/>
          <p:nvPr/>
        </p:nvSpPr>
        <p:spPr>
          <a:xfrm>
            <a:off x="1306513" y="2206625"/>
            <a:ext cx="4762" cy="3821113"/>
          </a:xfrm>
          <a:custGeom>
            <a:avLst/>
            <a:gdLst/>
            <a:ahLst/>
            <a:cxnLst>
              <a:cxn ang="0">
                <a:pos x="4762" y="0"/>
              </a:cxn>
              <a:cxn ang="0">
                <a:pos x="0" y="3821113"/>
              </a:cxn>
            </a:cxnLst>
            <a:pathLst>
              <a:path w="3" h="2742">
                <a:moveTo>
                  <a:pt x="3" y="0"/>
                </a:moveTo>
                <a:lnTo>
                  <a:pt x="0" y="2742"/>
                </a:lnTo>
              </a:path>
            </a:pathLst>
          </a:custGeom>
          <a:noFill/>
          <a:ln w="12700" cap="flat" cmpd="sng">
            <a:solidFill>
              <a:schemeClr val="tx1"/>
            </a:solidFill>
            <a:prstDash val="solid"/>
            <a:round/>
            <a:headEnd type="none" w="med" len="med"/>
            <a:tailEnd type="none" w="med" len="med"/>
          </a:ln>
        </p:spPr>
        <p:txBody>
          <a:bodyPr/>
          <a:p>
            <a:endParaRPr lang="zh-CN" altLang="en-US"/>
          </a:p>
        </p:txBody>
      </p:sp>
      <p:sp>
        <p:nvSpPr>
          <p:cNvPr id="84072" name="Freeform 1129"/>
          <p:cNvSpPr/>
          <p:nvPr/>
        </p:nvSpPr>
        <p:spPr>
          <a:xfrm>
            <a:off x="5737225" y="2184400"/>
            <a:ext cx="4763" cy="3813175"/>
          </a:xfrm>
          <a:custGeom>
            <a:avLst/>
            <a:gdLst/>
            <a:ahLst/>
            <a:cxnLst>
              <a:cxn ang="0">
                <a:pos x="4763" y="0"/>
              </a:cxn>
              <a:cxn ang="0">
                <a:pos x="0" y="3813175"/>
              </a:cxn>
            </a:cxnLst>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a:p>
            <a:endParaRPr lang="zh-CN" altLang="en-US"/>
          </a:p>
        </p:txBody>
      </p:sp>
      <p:sp>
        <p:nvSpPr>
          <p:cNvPr id="84073" name="Line 1130"/>
          <p:cNvSpPr/>
          <p:nvPr/>
        </p:nvSpPr>
        <p:spPr>
          <a:xfrm>
            <a:off x="8539163" y="2233613"/>
            <a:ext cx="0" cy="3813175"/>
          </a:xfrm>
          <a:prstGeom prst="line">
            <a:avLst/>
          </a:prstGeom>
          <a:ln w="12700" cap="flat" cmpd="sng">
            <a:solidFill>
              <a:schemeClr val="tx1"/>
            </a:solidFill>
            <a:prstDash val="solid"/>
            <a:round/>
            <a:headEnd type="none" w="sm" len="lg"/>
            <a:tailEnd type="none" w="sm" len="lg"/>
          </a:ln>
        </p:spPr>
      </p:sp>
      <p:sp>
        <p:nvSpPr>
          <p:cNvPr id="84074" name="Line 1131"/>
          <p:cNvSpPr/>
          <p:nvPr/>
        </p:nvSpPr>
        <p:spPr>
          <a:xfrm>
            <a:off x="7961313" y="2219325"/>
            <a:ext cx="0" cy="3813175"/>
          </a:xfrm>
          <a:prstGeom prst="line">
            <a:avLst/>
          </a:prstGeom>
          <a:ln w="12700" cap="flat" cmpd="sng">
            <a:solidFill>
              <a:schemeClr val="tx1"/>
            </a:solidFill>
            <a:prstDash val="solid"/>
            <a:round/>
            <a:headEnd type="none" w="sm" len="lg"/>
            <a:tailEnd type="none" w="sm" len="lg"/>
          </a:ln>
        </p:spPr>
      </p:sp>
      <p:sp>
        <p:nvSpPr>
          <p:cNvPr id="84075" name="Line 1132"/>
          <p:cNvSpPr/>
          <p:nvPr/>
        </p:nvSpPr>
        <p:spPr>
          <a:xfrm>
            <a:off x="7392988" y="2206625"/>
            <a:ext cx="0" cy="3813175"/>
          </a:xfrm>
          <a:prstGeom prst="line">
            <a:avLst/>
          </a:prstGeom>
          <a:ln w="12700" cap="flat" cmpd="sng">
            <a:solidFill>
              <a:schemeClr val="tx1"/>
            </a:solidFill>
            <a:prstDash val="solid"/>
            <a:round/>
            <a:headEnd type="none" w="sm" len="lg"/>
            <a:tailEnd type="none" w="sm" len="lg"/>
          </a:ln>
        </p:spPr>
      </p:sp>
      <p:sp>
        <p:nvSpPr>
          <p:cNvPr id="84076" name="Line 1133"/>
          <p:cNvSpPr/>
          <p:nvPr/>
        </p:nvSpPr>
        <p:spPr>
          <a:xfrm>
            <a:off x="3995738" y="2184400"/>
            <a:ext cx="0" cy="3813175"/>
          </a:xfrm>
          <a:prstGeom prst="line">
            <a:avLst/>
          </a:prstGeom>
          <a:ln w="12700" cap="flat" cmpd="sng">
            <a:solidFill>
              <a:schemeClr val="tx1"/>
            </a:solidFill>
            <a:prstDash val="solid"/>
            <a:round/>
            <a:headEnd type="none" w="sm" len="lg"/>
            <a:tailEnd type="none" w="sm" len="lg"/>
          </a:ln>
        </p:spPr>
      </p:sp>
      <p:sp>
        <p:nvSpPr>
          <p:cNvPr id="84077" name="Line 1134"/>
          <p:cNvSpPr/>
          <p:nvPr/>
        </p:nvSpPr>
        <p:spPr>
          <a:xfrm>
            <a:off x="4565650" y="2184400"/>
            <a:ext cx="0" cy="3813175"/>
          </a:xfrm>
          <a:prstGeom prst="line">
            <a:avLst/>
          </a:prstGeom>
          <a:ln w="12700" cap="flat" cmpd="sng">
            <a:solidFill>
              <a:schemeClr val="tx1"/>
            </a:solidFill>
            <a:prstDash val="solid"/>
            <a:round/>
            <a:headEnd type="none" w="sm" len="lg"/>
            <a:tailEnd type="none" w="sm" len="lg"/>
          </a:ln>
        </p:spPr>
      </p:sp>
      <p:sp>
        <p:nvSpPr>
          <p:cNvPr id="84078" name="Line 1135"/>
          <p:cNvSpPr/>
          <p:nvPr/>
        </p:nvSpPr>
        <p:spPr>
          <a:xfrm>
            <a:off x="5159375" y="2184400"/>
            <a:ext cx="0" cy="3813175"/>
          </a:xfrm>
          <a:prstGeom prst="line">
            <a:avLst/>
          </a:prstGeom>
          <a:ln w="12700" cap="flat" cmpd="sng">
            <a:solidFill>
              <a:schemeClr val="tx1"/>
            </a:solidFill>
            <a:prstDash val="solid"/>
            <a:round/>
            <a:headEnd type="none" w="sm" len="lg"/>
            <a:tailEnd type="none" w="sm" len="lg"/>
          </a:ln>
        </p:spPr>
      </p:sp>
      <p:grpSp>
        <p:nvGrpSpPr>
          <p:cNvPr id="17" name="Group 1136"/>
          <p:cNvGrpSpPr/>
          <p:nvPr/>
        </p:nvGrpSpPr>
        <p:grpSpPr>
          <a:xfrm>
            <a:off x="1296988" y="3552825"/>
            <a:ext cx="1766887" cy="1279525"/>
            <a:chOff x="817" y="2238"/>
            <a:chExt cx="1113" cy="806"/>
          </a:xfrm>
        </p:grpSpPr>
        <p:sp>
          <p:nvSpPr>
            <p:cNvPr id="84080" name="Line 1137"/>
            <p:cNvSpPr/>
            <p:nvPr/>
          </p:nvSpPr>
          <p:spPr>
            <a:xfrm>
              <a:off x="841" y="2268"/>
              <a:ext cx="1089" cy="168"/>
            </a:xfrm>
            <a:prstGeom prst="line">
              <a:avLst/>
            </a:prstGeom>
            <a:ln w="19050">
              <a:noFill/>
            </a:ln>
          </p:spPr>
        </p:sp>
        <p:sp>
          <p:nvSpPr>
            <p:cNvPr id="84081" name="AutoShape 1138"/>
            <p:cNvSpPr/>
            <p:nvPr/>
          </p:nvSpPr>
          <p:spPr>
            <a:xfrm rot="5400000">
              <a:off x="971" y="2085"/>
              <a:ext cx="793" cy="1092"/>
            </a:xfrm>
            <a:prstGeom prst="parallelogram">
              <a:avLst>
                <a:gd name="adj" fmla="val 21176"/>
              </a:avLst>
            </a:prstGeom>
            <a:solidFill>
              <a:srgbClr val="FFCC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82" name="Text Box 1139"/>
            <p:cNvSpPr txBox="1"/>
            <p:nvPr/>
          </p:nvSpPr>
          <p:spPr>
            <a:xfrm>
              <a:off x="1113" y="2446"/>
              <a:ext cx="372" cy="212"/>
            </a:xfrm>
            <a:prstGeom prst="rect">
              <a:avLst/>
            </a:prstGeom>
            <a:solidFill>
              <a:srgbClr val="FFCC99"/>
            </a:solidFill>
            <a:ln w="9525">
              <a:noFill/>
            </a:ln>
          </p:spPr>
          <p:txBody>
            <a:bodyPr wrap="none" anchor="t" anchorCtr="0">
              <a:spAutoFit/>
            </a:bodyPr>
            <a:p>
              <a:r>
                <a:rPr lang="zh-CN" altLang="en-US" sz="1600" dirty="0">
                  <a:solidFill>
                    <a:srgbClr val="333399"/>
                  </a:solidFill>
                  <a:latin typeface="Arial" panose="020B0604020202020204" pitchFamily="34" charset="0"/>
                  <a:ea typeface="黑体" panose="02010609060101010101" pitchFamily="49" charset="-122"/>
                </a:rPr>
                <a:t>报文</a:t>
              </a:r>
              <a:endParaRPr lang="zh-CN" altLang="en-US" sz="1600" dirty="0">
                <a:solidFill>
                  <a:srgbClr val="333399"/>
                </a:solidFill>
                <a:latin typeface="Arial" panose="020B0604020202020204" pitchFamily="34" charset="0"/>
                <a:ea typeface="黑体" panose="02010609060101010101" pitchFamily="49" charset="-122"/>
              </a:endParaRPr>
            </a:p>
          </p:txBody>
        </p:sp>
        <p:sp>
          <p:nvSpPr>
            <p:cNvPr id="84083" name="AutoShape 1140"/>
            <p:cNvSpPr/>
            <p:nvPr/>
          </p:nvSpPr>
          <p:spPr>
            <a:xfrm rot="746037">
              <a:off x="1174" y="2745"/>
              <a:ext cx="408" cy="127"/>
            </a:xfrm>
            <a:prstGeom prst="rightArrow">
              <a:avLst>
                <a:gd name="adj1" fmla="val 50000"/>
                <a:gd name="adj2" fmla="val 80240"/>
              </a:avLst>
            </a:prstGeom>
            <a:solidFill>
              <a:srgbClr val="FFCC99"/>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84" name="Line 1141"/>
            <p:cNvSpPr/>
            <p:nvPr/>
          </p:nvSpPr>
          <p:spPr>
            <a:xfrm>
              <a:off x="823" y="2238"/>
              <a:ext cx="1094" cy="174"/>
            </a:xfrm>
            <a:prstGeom prst="line">
              <a:avLst/>
            </a:prstGeom>
            <a:ln w="9525" cap="flat" cmpd="sng">
              <a:solidFill>
                <a:schemeClr val="tx1"/>
              </a:solidFill>
              <a:prstDash val="solid"/>
              <a:round/>
              <a:headEnd type="none" w="sm" len="lg"/>
              <a:tailEnd type="none" w="sm" len="lg"/>
            </a:ln>
          </p:spPr>
        </p:sp>
        <p:sp>
          <p:nvSpPr>
            <p:cNvPr id="84085" name="Line 1142"/>
            <p:cNvSpPr/>
            <p:nvPr/>
          </p:nvSpPr>
          <p:spPr>
            <a:xfrm>
              <a:off x="817" y="2865"/>
              <a:ext cx="1100" cy="179"/>
            </a:xfrm>
            <a:prstGeom prst="line">
              <a:avLst/>
            </a:prstGeom>
            <a:ln w="9525" cap="flat" cmpd="sng">
              <a:solidFill>
                <a:schemeClr val="tx1"/>
              </a:solidFill>
              <a:prstDash val="solid"/>
              <a:round/>
              <a:headEnd type="none" w="sm" len="lg"/>
              <a:tailEnd type="none" w="sm" len="lg"/>
            </a:ln>
          </p:spPr>
        </p:sp>
      </p:grpSp>
      <p:grpSp>
        <p:nvGrpSpPr>
          <p:cNvPr id="18" name="Group 1143"/>
          <p:cNvGrpSpPr/>
          <p:nvPr/>
        </p:nvGrpSpPr>
        <p:grpSpPr>
          <a:xfrm>
            <a:off x="6856413" y="2500313"/>
            <a:ext cx="530225" cy="358775"/>
            <a:chOff x="4286" y="1575"/>
            <a:chExt cx="367" cy="226"/>
          </a:xfrm>
        </p:grpSpPr>
        <p:sp>
          <p:nvSpPr>
            <p:cNvPr id="84087" name="AutoShape 1144"/>
            <p:cNvSpPr/>
            <p:nvPr/>
          </p:nvSpPr>
          <p:spPr>
            <a:xfrm rot="5400000">
              <a:off x="4362" y="1511"/>
              <a:ext cx="211"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88" name="Text Box 1145"/>
            <p:cNvSpPr txBox="1"/>
            <p:nvPr/>
          </p:nvSpPr>
          <p:spPr>
            <a:xfrm rot="626605">
              <a:off x="4295" y="1575"/>
              <a:ext cx="274"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2</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4089" name="Line 1146"/>
            <p:cNvSpPr/>
            <p:nvPr/>
          </p:nvSpPr>
          <p:spPr>
            <a:xfrm>
              <a:off x="4286" y="1738"/>
              <a:ext cx="363" cy="63"/>
            </a:xfrm>
            <a:prstGeom prst="line">
              <a:avLst/>
            </a:prstGeom>
            <a:ln w="9525" cap="flat" cmpd="sng">
              <a:solidFill>
                <a:schemeClr val="tx1"/>
              </a:solidFill>
              <a:prstDash val="solid"/>
              <a:round/>
              <a:headEnd type="none" w="sm" len="lg"/>
              <a:tailEnd type="none" w="sm" len="lg"/>
            </a:ln>
          </p:spPr>
        </p:sp>
        <p:sp>
          <p:nvSpPr>
            <p:cNvPr id="84090" name="AutoShape 1147"/>
            <p:cNvSpPr/>
            <p:nvPr/>
          </p:nvSpPr>
          <p:spPr>
            <a:xfrm rot="746037">
              <a:off x="4481" y="1652"/>
              <a:ext cx="132" cy="126"/>
            </a:xfrm>
            <a:prstGeom prst="rightArrow">
              <a:avLst>
                <a:gd name="adj1" fmla="val 50000"/>
                <a:gd name="adj2" fmla="val 26166"/>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91" name="Line 1148"/>
            <p:cNvSpPr/>
            <p:nvPr/>
          </p:nvSpPr>
          <p:spPr>
            <a:xfrm>
              <a:off x="4290" y="1587"/>
              <a:ext cx="363" cy="63"/>
            </a:xfrm>
            <a:prstGeom prst="line">
              <a:avLst/>
            </a:prstGeom>
            <a:ln w="9525" cap="flat" cmpd="sng">
              <a:solidFill>
                <a:schemeClr val="tx1"/>
              </a:solidFill>
              <a:prstDash val="solid"/>
              <a:round/>
              <a:headEnd type="none" w="sm" len="lg"/>
              <a:tailEnd type="none" w="sm" len="lg"/>
            </a:ln>
          </p:spPr>
        </p:sp>
      </p:grpSp>
      <p:grpSp>
        <p:nvGrpSpPr>
          <p:cNvPr id="19" name="Group 1149"/>
          <p:cNvGrpSpPr/>
          <p:nvPr/>
        </p:nvGrpSpPr>
        <p:grpSpPr>
          <a:xfrm>
            <a:off x="6864350" y="2206625"/>
            <a:ext cx="528638" cy="368300"/>
            <a:chOff x="4291" y="1390"/>
            <a:chExt cx="366" cy="232"/>
          </a:xfrm>
        </p:grpSpPr>
        <p:sp>
          <p:nvSpPr>
            <p:cNvPr id="84093" name="AutoShape 1150"/>
            <p:cNvSpPr/>
            <p:nvPr/>
          </p:nvSpPr>
          <p:spPr>
            <a:xfrm rot="5400000">
              <a:off x="4366" y="1332"/>
              <a:ext cx="211" cy="359"/>
            </a:xfrm>
            <a:prstGeom prst="parallelogram">
              <a:avLst>
                <a:gd name="adj" fmla="val 29162"/>
              </a:avLst>
            </a:prstGeom>
            <a:solidFill>
              <a:srgbClr val="DDDDDD"/>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84094" name="Text Box 1151"/>
            <p:cNvSpPr txBox="1"/>
            <p:nvPr/>
          </p:nvSpPr>
          <p:spPr>
            <a:xfrm rot="626605">
              <a:off x="4294" y="1390"/>
              <a:ext cx="275" cy="212"/>
            </a:xfrm>
            <a:prstGeom prst="rect">
              <a:avLst/>
            </a:prstGeom>
            <a:noFill/>
            <a:ln w="9525">
              <a:noFill/>
            </a:ln>
          </p:spPr>
          <p:txBody>
            <a:bodyPr wrap="none" anchor="t" anchorCtr="0">
              <a:spAutoFit/>
            </a:bodyPr>
            <a:p>
              <a:r>
                <a:rPr lang="en-US" altLang="zh-CN" sz="1600" dirty="0">
                  <a:solidFill>
                    <a:srgbClr val="333399"/>
                  </a:solidFill>
                  <a:latin typeface="Arial" panose="020B0604020202020204" pitchFamily="34" charset="0"/>
                  <a:ea typeface="黑体" panose="02010609060101010101" pitchFamily="49" charset="-122"/>
                </a:rPr>
                <a:t>P</a:t>
              </a:r>
              <a:r>
                <a:rPr lang="en-US" altLang="zh-CN" sz="1600" baseline="-25000" dirty="0">
                  <a:solidFill>
                    <a:srgbClr val="333399"/>
                  </a:solidFill>
                  <a:latin typeface="Arial" panose="020B0604020202020204" pitchFamily="34" charset="0"/>
                  <a:ea typeface="黑体" panose="02010609060101010101" pitchFamily="49" charset="-122"/>
                </a:rPr>
                <a:t>1</a:t>
              </a:r>
              <a:endParaRPr lang="en-US" altLang="zh-CN" sz="1600" dirty="0">
                <a:solidFill>
                  <a:srgbClr val="333399"/>
                </a:solidFill>
                <a:latin typeface="Arial" panose="020B0604020202020204" pitchFamily="34" charset="0"/>
                <a:ea typeface="黑体" panose="02010609060101010101" pitchFamily="49" charset="-122"/>
              </a:endParaRPr>
            </a:p>
          </p:txBody>
        </p:sp>
        <p:sp>
          <p:nvSpPr>
            <p:cNvPr id="84095" name="Line 1152"/>
            <p:cNvSpPr/>
            <p:nvPr/>
          </p:nvSpPr>
          <p:spPr>
            <a:xfrm>
              <a:off x="4295" y="1407"/>
              <a:ext cx="362" cy="64"/>
            </a:xfrm>
            <a:prstGeom prst="line">
              <a:avLst/>
            </a:prstGeom>
            <a:ln w="9525" cap="flat" cmpd="sng">
              <a:solidFill>
                <a:schemeClr val="tx1"/>
              </a:solidFill>
              <a:prstDash val="solid"/>
              <a:round/>
              <a:headEnd type="none" w="sm" len="lg"/>
              <a:tailEnd type="none" w="sm" len="lg"/>
            </a:ln>
          </p:spPr>
        </p:sp>
        <p:sp>
          <p:nvSpPr>
            <p:cNvPr id="84096" name="Line 1153"/>
            <p:cNvSpPr/>
            <p:nvPr/>
          </p:nvSpPr>
          <p:spPr>
            <a:xfrm>
              <a:off x="4291" y="1558"/>
              <a:ext cx="363" cy="64"/>
            </a:xfrm>
            <a:prstGeom prst="line">
              <a:avLst/>
            </a:prstGeom>
            <a:ln w="9525" cap="flat" cmpd="sng">
              <a:solidFill>
                <a:schemeClr val="tx1"/>
              </a:solidFill>
              <a:prstDash val="solid"/>
              <a:round/>
              <a:headEnd type="none" w="sm" len="lg"/>
              <a:tailEnd type="none" w="sm" len="lg"/>
            </a:ln>
          </p:spPr>
        </p:sp>
        <p:sp>
          <p:nvSpPr>
            <p:cNvPr id="84097" name="AutoShape 1154"/>
            <p:cNvSpPr/>
            <p:nvPr/>
          </p:nvSpPr>
          <p:spPr>
            <a:xfrm rot="746037">
              <a:off x="4485" y="1472"/>
              <a:ext cx="133" cy="127"/>
            </a:xfrm>
            <a:prstGeom prst="rightArrow">
              <a:avLst>
                <a:gd name="adj1" fmla="val 50000"/>
                <a:gd name="adj2" fmla="val 26156"/>
              </a:avLst>
            </a:prstGeom>
            <a:solidFill>
              <a:schemeClr val="bg1"/>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sp>
        <p:nvSpPr>
          <p:cNvPr id="84098" name="Line 1155"/>
          <p:cNvSpPr/>
          <p:nvPr/>
        </p:nvSpPr>
        <p:spPr>
          <a:xfrm>
            <a:off x="6808788" y="2193925"/>
            <a:ext cx="0" cy="3813175"/>
          </a:xfrm>
          <a:prstGeom prst="line">
            <a:avLst/>
          </a:prstGeom>
          <a:ln w="12700" cap="flat" cmpd="sng">
            <a:solidFill>
              <a:schemeClr val="tx1"/>
            </a:solidFill>
            <a:prstDash val="solid"/>
            <a:round/>
            <a:headEnd type="none" w="sm" len="lg"/>
            <a:tailEnd type="none" w="sm" len="lg"/>
          </a:ln>
        </p:spPr>
      </p:sp>
      <p:sp>
        <p:nvSpPr>
          <p:cNvPr id="232580" name="Line 1156"/>
          <p:cNvSpPr/>
          <p:nvPr/>
        </p:nvSpPr>
        <p:spPr>
          <a:xfrm>
            <a:off x="1306513" y="4659313"/>
            <a:ext cx="576262" cy="95250"/>
          </a:xfrm>
          <a:prstGeom prst="line">
            <a:avLst/>
          </a:prstGeom>
          <a:ln w="19050" cap="flat" cmpd="sng">
            <a:solidFill>
              <a:srgbClr val="333399"/>
            </a:solidFill>
            <a:prstDash val="solid"/>
            <a:round/>
            <a:headEnd type="none" w="med" len="med"/>
            <a:tailEnd type="triangle" w="sm" len="med"/>
          </a:ln>
        </p:spPr>
      </p:sp>
      <p:sp>
        <p:nvSpPr>
          <p:cNvPr id="232581" name="Line 1157"/>
          <p:cNvSpPr/>
          <p:nvPr/>
        </p:nvSpPr>
        <p:spPr>
          <a:xfrm>
            <a:off x="1892300" y="4840288"/>
            <a:ext cx="566738" cy="95250"/>
          </a:xfrm>
          <a:prstGeom prst="line">
            <a:avLst/>
          </a:prstGeom>
          <a:ln w="19050" cap="flat" cmpd="sng">
            <a:solidFill>
              <a:srgbClr val="333399"/>
            </a:solidFill>
            <a:prstDash val="solid"/>
            <a:round/>
            <a:headEnd type="none" w="med" len="med"/>
            <a:tailEnd type="triangle" w="sm" len="med"/>
          </a:ln>
        </p:spPr>
      </p:sp>
      <p:sp>
        <p:nvSpPr>
          <p:cNvPr id="232582" name="Line 1158"/>
          <p:cNvSpPr/>
          <p:nvPr/>
        </p:nvSpPr>
        <p:spPr>
          <a:xfrm>
            <a:off x="2459038" y="5030788"/>
            <a:ext cx="574675" cy="85725"/>
          </a:xfrm>
          <a:prstGeom prst="line">
            <a:avLst/>
          </a:prstGeom>
          <a:ln w="19050" cap="flat" cmpd="sng">
            <a:solidFill>
              <a:srgbClr val="333399"/>
            </a:solidFill>
            <a:prstDash val="solid"/>
            <a:round/>
            <a:headEnd type="none" w="med" len="med"/>
            <a:tailEnd type="triangle" w="sm" len="med"/>
          </a:ln>
        </p:spPr>
      </p:sp>
      <p:grpSp>
        <p:nvGrpSpPr>
          <p:cNvPr id="20" name="Group 1159"/>
          <p:cNvGrpSpPr/>
          <p:nvPr/>
        </p:nvGrpSpPr>
        <p:grpSpPr>
          <a:xfrm>
            <a:off x="179388" y="4554538"/>
            <a:ext cx="1085850" cy="592137"/>
            <a:chOff x="113" y="2869"/>
            <a:chExt cx="684" cy="373"/>
          </a:xfrm>
        </p:grpSpPr>
        <p:sp>
          <p:nvSpPr>
            <p:cNvPr id="84103" name="Line 1160"/>
            <p:cNvSpPr/>
            <p:nvPr/>
          </p:nvSpPr>
          <p:spPr>
            <a:xfrm>
              <a:off x="615" y="3241"/>
              <a:ext cx="182" cy="0"/>
            </a:xfrm>
            <a:prstGeom prst="line">
              <a:avLst/>
            </a:prstGeom>
            <a:ln w="9525" cap="flat" cmpd="sng">
              <a:solidFill>
                <a:srgbClr val="333399"/>
              </a:solidFill>
              <a:prstDash val="solid"/>
              <a:round/>
              <a:headEnd type="none" w="med" len="med"/>
              <a:tailEnd type="none" w="med" len="med"/>
            </a:ln>
          </p:spPr>
        </p:sp>
        <p:sp>
          <p:nvSpPr>
            <p:cNvPr id="84104" name="Line 1161"/>
            <p:cNvSpPr/>
            <p:nvPr/>
          </p:nvSpPr>
          <p:spPr>
            <a:xfrm>
              <a:off x="721" y="2869"/>
              <a:ext cx="0" cy="373"/>
            </a:xfrm>
            <a:prstGeom prst="line">
              <a:avLst/>
            </a:prstGeom>
            <a:ln w="9525" cap="flat" cmpd="sng">
              <a:solidFill>
                <a:srgbClr val="333399"/>
              </a:solidFill>
              <a:prstDash val="solid"/>
              <a:round/>
              <a:headEnd type="triangle" w="sm" len="lg"/>
              <a:tailEnd type="triangle" w="sm" len="lg"/>
            </a:ln>
          </p:spPr>
        </p:sp>
        <p:sp>
          <p:nvSpPr>
            <p:cNvPr id="84105" name="Text Box 1162"/>
            <p:cNvSpPr txBox="1"/>
            <p:nvPr/>
          </p:nvSpPr>
          <p:spPr>
            <a:xfrm>
              <a:off x="113" y="2948"/>
              <a:ext cx="628" cy="197"/>
            </a:xfrm>
            <a:prstGeom prst="rect">
              <a:avLst/>
            </a:prstGeom>
            <a:noFill/>
            <a:ln w="9525">
              <a:noFill/>
            </a:ln>
          </p:spPr>
          <p:txBody>
            <a:bodyPr wrap="none" anchor="t" anchorCtr="0">
              <a:spAutoFit/>
            </a:bodyPr>
            <a:p>
              <a:pPr>
                <a:lnSpc>
                  <a:spcPct val="90000"/>
                </a:lnSpc>
              </a:pPr>
              <a:r>
                <a:rPr lang="zh-CN" altLang="en-US" sz="1600" dirty="0">
                  <a:solidFill>
                    <a:srgbClr val="333399"/>
                  </a:solidFill>
                  <a:latin typeface="Arial" panose="020B0604020202020204" pitchFamily="34" charset="0"/>
                  <a:ea typeface="黑体" panose="02010609060101010101" pitchFamily="49" charset="-122"/>
                </a:rPr>
                <a:t>连接释放</a:t>
              </a:r>
              <a:endParaRPr lang="zh-CN" altLang="en-US" sz="1600" dirty="0">
                <a:solidFill>
                  <a:srgbClr val="333399"/>
                </a:solidFill>
                <a:latin typeface="Arial" panose="020B0604020202020204" pitchFamily="34" charset="0"/>
                <a:ea typeface="黑体" panose="02010609060101010101" pitchFamily="49" charset="-122"/>
              </a:endParaRPr>
            </a:p>
          </p:txBody>
        </p:sp>
      </p:grpSp>
      <p:sp>
        <p:nvSpPr>
          <p:cNvPr id="84106" name="Freeform 1163"/>
          <p:cNvSpPr/>
          <p:nvPr/>
        </p:nvSpPr>
        <p:spPr>
          <a:xfrm>
            <a:off x="3040063" y="2228850"/>
            <a:ext cx="4762" cy="3813175"/>
          </a:xfrm>
          <a:custGeom>
            <a:avLst/>
            <a:gdLst/>
            <a:ahLst/>
            <a:cxnLst>
              <a:cxn ang="0">
                <a:pos x="4762" y="0"/>
              </a:cxn>
              <a:cxn ang="0">
                <a:pos x="0" y="3813175"/>
              </a:cxn>
            </a:cxnLst>
            <a:pathLst>
              <a:path w="3" h="2736">
                <a:moveTo>
                  <a:pt x="3" y="0"/>
                </a:moveTo>
                <a:lnTo>
                  <a:pt x="0" y="2736"/>
                </a:lnTo>
              </a:path>
            </a:pathLst>
          </a:custGeom>
          <a:noFill/>
          <a:ln w="12700" cap="flat" cmpd="sng">
            <a:solidFill>
              <a:schemeClr val="tx1"/>
            </a:solidFill>
            <a:prstDash val="solid"/>
            <a:round/>
            <a:headEnd type="none" w="sm" len="lg"/>
            <a:tailEnd type="none" w="sm" len="lg"/>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nodeType="afterEffect">
                                  <p:stCondLst>
                                    <p:cond delay="0"/>
                                  </p:stCondLst>
                                  <p:childTnLst>
                                    <p:set>
                                      <p:cBhvr>
                                        <p:cTn id="9" dur="1" fill="hold">
                                          <p:stCondLst>
                                            <p:cond delay="0"/>
                                          </p:stCondLst>
                                        </p:cTn>
                                        <p:tgtEl>
                                          <p:spTgt spid="232534"/>
                                        </p:tgtEl>
                                        <p:attrNameLst>
                                          <p:attrName>style.visibility</p:attrName>
                                        </p:attrNameLst>
                                      </p:cBhvr>
                                      <p:to>
                                        <p:strVal val="visible"/>
                                      </p:to>
                                    </p:set>
                                    <p:animEffect transition="in" filter="wipe(left)">
                                      <p:cBhvr>
                                        <p:cTn id="10" dur="500"/>
                                        <p:tgtEl>
                                          <p:spTgt spid="232534"/>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32535"/>
                                        </p:tgtEl>
                                        <p:attrNameLst>
                                          <p:attrName>style.visibility</p:attrName>
                                        </p:attrNameLst>
                                      </p:cBhvr>
                                      <p:to>
                                        <p:strVal val="visible"/>
                                      </p:to>
                                    </p:set>
                                    <p:animEffect transition="in" filter="wipe(left)">
                                      <p:cBhvr>
                                        <p:cTn id="14" dur="500"/>
                                        <p:tgtEl>
                                          <p:spTgt spid="232535"/>
                                        </p:tgtEl>
                                      </p:cBhvr>
                                    </p:animEffect>
                                  </p:childTnLst>
                                </p:cTn>
                              </p:par>
                            </p:childTnLst>
                          </p:cTn>
                        </p:par>
                        <p:par>
                          <p:cTn id="15" fill="hold">
                            <p:stCondLst>
                              <p:cond delay="1500"/>
                            </p:stCondLst>
                            <p:childTnLst>
                              <p:par>
                                <p:cTn id="16" presetID="22" presetClass="entr" presetSubtype="8" fill="hold" nodeType="afterEffect">
                                  <p:stCondLst>
                                    <p:cond delay="0"/>
                                  </p:stCondLst>
                                  <p:childTnLst>
                                    <p:set>
                                      <p:cBhvr>
                                        <p:cTn id="17" dur="1" fill="hold">
                                          <p:stCondLst>
                                            <p:cond delay="0"/>
                                          </p:stCondLst>
                                        </p:cTn>
                                        <p:tgtEl>
                                          <p:spTgt spid="232536"/>
                                        </p:tgtEl>
                                        <p:attrNameLst>
                                          <p:attrName>style.visibility</p:attrName>
                                        </p:attrNameLst>
                                      </p:cBhvr>
                                      <p:to>
                                        <p:strVal val="visible"/>
                                      </p:to>
                                    </p:set>
                                    <p:animEffect transition="in" filter="wipe(left)">
                                      <p:cBhvr>
                                        <p:cTn id="18" dur="500"/>
                                        <p:tgtEl>
                                          <p:spTgt spid="232536"/>
                                        </p:tgtEl>
                                      </p:cBhvr>
                                    </p:animEffect>
                                  </p:childTnLst>
                                </p:cTn>
                              </p:par>
                            </p:childTnLst>
                          </p:cTn>
                        </p:par>
                        <p:par>
                          <p:cTn id="19" fill="hold">
                            <p:stCondLst>
                              <p:cond delay="2000"/>
                            </p:stCondLst>
                            <p:childTnLst>
                              <p:par>
                                <p:cTn id="20" presetID="22" presetClass="entr" presetSubtype="2" fill="hold" nodeType="afterEffect">
                                  <p:stCondLst>
                                    <p:cond delay="0"/>
                                  </p:stCondLst>
                                  <p:childTnLst>
                                    <p:set>
                                      <p:cBhvr>
                                        <p:cTn id="21" dur="1" fill="hold">
                                          <p:stCondLst>
                                            <p:cond delay="0"/>
                                          </p:stCondLst>
                                        </p:cTn>
                                        <p:tgtEl>
                                          <p:spTgt spid="232537"/>
                                        </p:tgtEl>
                                        <p:attrNameLst>
                                          <p:attrName>style.visibility</p:attrName>
                                        </p:attrNameLst>
                                      </p:cBhvr>
                                      <p:to>
                                        <p:strVal val="visible"/>
                                      </p:to>
                                    </p:set>
                                    <p:animEffect transition="in" filter="wipe(right)">
                                      <p:cBhvr>
                                        <p:cTn id="22" dur="500"/>
                                        <p:tgtEl>
                                          <p:spTgt spid="232537"/>
                                        </p:tgtEl>
                                      </p:cBhvr>
                                    </p:animEffect>
                                  </p:childTnLst>
                                </p:cTn>
                              </p:par>
                            </p:childTnLst>
                          </p:cTn>
                        </p:par>
                        <p:par>
                          <p:cTn id="23" fill="hold">
                            <p:stCondLst>
                              <p:cond delay="2500"/>
                            </p:stCondLst>
                            <p:childTnLst>
                              <p:par>
                                <p:cTn id="24" presetID="1" presetClass="entr" presetSubtype="0" fill="hold" nodeType="afterEffect">
                                  <p:stCondLst>
                                    <p:cond delay="500"/>
                                  </p:stCondLst>
                                  <p:childTnLst>
                                    <p:set>
                                      <p:cBhvr>
                                        <p:cTn id="25" dur="1" fill="hold">
                                          <p:stCondLst>
                                            <p:cond delay="499"/>
                                          </p:stCondLst>
                                        </p:cTn>
                                        <p:tgtEl>
                                          <p:spTgt spid="16"/>
                                        </p:tgtEl>
                                        <p:attrNameLst>
                                          <p:attrName>style.visibility</p:attrName>
                                        </p:attrNameLst>
                                      </p:cBhvr>
                                      <p:to>
                                        <p:strVal val="visible"/>
                                      </p:to>
                                    </p:set>
                                  </p:childTnLst>
                                </p:cTn>
                              </p:par>
                            </p:childTnLst>
                          </p:cTn>
                        </p:par>
                        <p:par>
                          <p:cTn id="26" fill="hold">
                            <p:stCondLst>
                              <p:cond delay="3500"/>
                            </p:stCondLst>
                            <p:childTnLst>
                              <p:par>
                                <p:cTn id="27" presetID="22" presetClass="entr" presetSubtype="8" fill="hold"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500"/>
                                        <p:tgtEl>
                                          <p:spTgt spid="17"/>
                                        </p:tgtEl>
                                      </p:cBhvr>
                                    </p:animEffect>
                                  </p:childTnLst>
                                </p:cTn>
                              </p:par>
                            </p:childTnLst>
                          </p:cTn>
                        </p:par>
                        <p:par>
                          <p:cTn id="30" fill="hold">
                            <p:stCondLst>
                              <p:cond delay="4000"/>
                            </p:stCondLst>
                            <p:childTnLst>
                              <p:par>
                                <p:cTn id="31" presetID="1" presetClass="entr" presetSubtype="0" fill="hold" nodeType="afterEffect">
                                  <p:stCondLst>
                                    <p:cond delay="500"/>
                                  </p:stCondLst>
                                  <p:childTnLst>
                                    <p:set>
                                      <p:cBhvr>
                                        <p:cTn id="32" dur="1" fill="hold">
                                          <p:stCondLst>
                                            <p:cond delay="499"/>
                                          </p:stCondLst>
                                        </p:cTn>
                                        <p:tgtEl>
                                          <p:spTgt spid="20"/>
                                        </p:tgtEl>
                                        <p:attrNameLst>
                                          <p:attrName>style.visibility</p:attrName>
                                        </p:attrNameLst>
                                      </p:cBhvr>
                                      <p:to>
                                        <p:strVal val="visible"/>
                                      </p:to>
                                    </p:set>
                                  </p:childTnLst>
                                </p:cTn>
                              </p:par>
                            </p:childTnLst>
                          </p:cTn>
                        </p:par>
                        <p:par>
                          <p:cTn id="33" fill="hold">
                            <p:stCondLst>
                              <p:cond delay="5000"/>
                            </p:stCondLst>
                            <p:childTnLst>
                              <p:par>
                                <p:cTn id="34" presetID="22" presetClass="entr" presetSubtype="8" fill="hold" nodeType="afterEffect">
                                  <p:stCondLst>
                                    <p:cond delay="0"/>
                                  </p:stCondLst>
                                  <p:childTnLst>
                                    <p:set>
                                      <p:cBhvr>
                                        <p:cTn id="35" dur="1" fill="hold">
                                          <p:stCondLst>
                                            <p:cond delay="0"/>
                                          </p:stCondLst>
                                        </p:cTn>
                                        <p:tgtEl>
                                          <p:spTgt spid="232580"/>
                                        </p:tgtEl>
                                        <p:attrNameLst>
                                          <p:attrName>style.visibility</p:attrName>
                                        </p:attrNameLst>
                                      </p:cBhvr>
                                      <p:to>
                                        <p:strVal val="visible"/>
                                      </p:to>
                                    </p:set>
                                    <p:animEffect transition="in" filter="wipe(left)">
                                      <p:cBhvr>
                                        <p:cTn id="36" dur="500"/>
                                        <p:tgtEl>
                                          <p:spTgt spid="232580"/>
                                        </p:tgtEl>
                                      </p:cBhvr>
                                    </p:animEffect>
                                  </p:childTnLst>
                                </p:cTn>
                              </p:par>
                            </p:childTnLst>
                          </p:cTn>
                        </p:par>
                        <p:par>
                          <p:cTn id="37" fill="hold">
                            <p:stCondLst>
                              <p:cond delay="5500"/>
                            </p:stCondLst>
                            <p:childTnLst>
                              <p:par>
                                <p:cTn id="38" presetID="22" presetClass="entr" presetSubtype="8" fill="hold" nodeType="afterEffect">
                                  <p:stCondLst>
                                    <p:cond delay="0"/>
                                  </p:stCondLst>
                                  <p:childTnLst>
                                    <p:set>
                                      <p:cBhvr>
                                        <p:cTn id="39" dur="1" fill="hold">
                                          <p:stCondLst>
                                            <p:cond delay="0"/>
                                          </p:stCondLst>
                                        </p:cTn>
                                        <p:tgtEl>
                                          <p:spTgt spid="232581"/>
                                        </p:tgtEl>
                                        <p:attrNameLst>
                                          <p:attrName>style.visibility</p:attrName>
                                        </p:attrNameLst>
                                      </p:cBhvr>
                                      <p:to>
                                        <p:strVal val="visible"/>
                                      </p:to>
                                    </p:set>
                                    <p:animEffect transition="in" filter="wipe(left)">
                                      <p:cBhvr>
                                        <p:cTn id="40" dur="500"/>
                                        <p:tgtEl>
                                          <p:spTgt spid="232581"/>
                                        </p:tgtEl>
                                      </p:cBhvr>
                                    </p:animEffect>
                                  </p:childTnLst>
                                </p:cTn>
                              </p:par>
                            </p:childTnLst>
                          </p:cTn>
                        </p:par>
                        <p:par>
                          <p:cTn id="41" fill="hold">
                            <p:stCondLst>
                              <p:cond delay="6000"/>
                            </p:stCondLst>
                            <p:childTnLst>
                              <p:par>
                                <p:cTn id="42" presetID="22" presetClass="entr" presetSubtype="8" fill="hold" nodeType="afterEffect">
                                  <p:stCondLst>
                                    <p:cond delay="0"/>
                                  </p:stCondLst>
                                  <p:childTnLst>
                                    <p:set>
                                      <p:cBhvr>
                                        <p:cTn id="43" dur="1" fill="hold">
                                          <p:stCondLst>
                                            <p:cond delay="0"/>
                                          </p:stCondLst>
                                        </p:cTn>
                                        <p:tgtEl>
                                          <p:spTgt spid="232582"/>
                                        </p:tgtEl>
                                        <p:attrNameLst>
                                          <p:attrName>style.visibility</p:attrName>
                                        </p:attrNameLst>
                                      </p:cBhvr>
                                      <p:to>
                                        <p:strVal val="visible"/>
                                      </p:to>
                                    </p:set>
                                    <p:animEffect transition="in" filter="wipe(left)">
                                      <p:cBhvr>
                                        <p:cTn id="44" dur="500"/>
                                        <p:tgtEl>
                                          <p:spTgt spid="232582"/>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232538"/>
                                        </p:tgtEl>
                                        <p:attrNameLst>
                                          <p:attrName>style.visibility</p:attrName>
                                        </p:attrNameLst>
                                      </p:cBhvr>
                                      <p:to>
                                        <p:strVal val="visible"/>
                                      </p:to>
                                    </p:se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left)">
                                      <p:cBhvr>
                                        <p:cTn id="52" dur="500"/>
                                        <p:tgtEl>
                                          <p:spTgt spid="14"/>
                                        </p:tgtEl>
                                      </p:cBhvr>
                                    </p:animEffect>
                                  </p:childTnLst>
                                </p:cTn>
                              </p:par>
                            </p:childTnLst>
                          </p:cTn>
                        </p:par>
                        <p:par>
                          <p:cTn id="53" fill="hold">
                            <p:stCondLst>
                              <p:cond delay="1000"/>
                            </p:stCondLst>
                            <p:childTnLst>
                              <p:par>
                                <p:cTn id="54" presetID="22" presetClass="entr" presetSubtype="8" fill="hold" nodeType="afterEffect">
                                  <p:stCondLst>
                                    <p:cond delay="100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par>
                          <p:cTn id="57" fill="hold">
                            <p:stCondLst>
                              <p:cond delay="2500"/>
                            </p:stCondLst>
                            <p:childTnLst>
                              <p:par>
                                <p:cTn id="58" presetID="22" presetClass="entr" presetSubtype="8" fill="hold" nodeType="afterEffect">
                                  <p:stCondLst>
                                    <p:cond delay="1000"/>
                                  </p:stCondLst>
                                  <p:childTnLst>
                                    <p:set>
                                      <p:cBhvr>
                                        <p:cTn id="59" dur="1" fill="hold">
                                          <p:stCondLst>
                                            <p:cond delay="0"/>
                                          </p:stCondLst>
                                        </p:cTn>
                                        <p:tgtEl>
                                          <p:spTgt spid="13"/>
                                        </p:tgtEl>
                                        <p:attrNameLst>
                                          <p:attrName>style.visibility</p:attrName>
                                        </p:attrNameLst>
                                      </p:cBhvr>
                                      <p:to>
                                        <p:strVal val="visible"/>
                                      </p:to>
                                    </p:set>
                                    <p:animEffect transition="in" filter="wipe(left)">
                                      <p:cBhvr>
                                        <p:cTn id="60" dur="500"/>
                                        <p:tgtEl>
                                          <p:spTgt spid="13"/>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232540"/>
                                        </p:tgtEl>
                                        <p:attrNameLst>
                                          <p:attrName>style.visibility</p:attrName>
                                        </p:attrNameLst>
                                      </p:cBhvr>
                                      <p:to>
                                        <p:strVal val="visible"/>
                                      </p:to>
                                    </p:set>
                                  </p:childTnLst>
                                </p:cTn>
                              </p:par>
                            </p:childTnLst>
                          </p:cTn>
                        </p:par>
                        <p:par>
                          <p:cTn id="65" fill="hold">
                            <p:stCondLst>
                              <p:cond delay="500"/>
                            </p:stCondLst>
                            <p:childTnLst>
                              <p:par>
                                <p:cTn id="66" presetID="22" presetClass="entr" presetSubtype="8" fill="hold"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wipe(left)">
                                      <p:cBhvr>
                                        <p:cTn id="68" dur="500"/>
                                        <p:tgtEl>
                                          <p:spTgt spid="19"/>
                                        </p:tgtEl>
                                      </p:cBhvr>
                                    </p:animEffect>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left)">
                                      <p:cBhvr>
                                        <p:cTn id="72" dur="500"/>
                                        <p:tgtEl>
                                          <p:spTgt spid="18"/>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2"/>
                                        </p:tgtEl>
                                        <p:attrNameLst>
                                          <p:attrName>style.visibility</p:attrName>
                                        </p:attrNameLst>
                                      </p:cBhvr>
                                      <p:to>
                                        <p:strVal val="visible"/>
                                      </p:to>
                                    </p:set>
                                    <p:animEffect transition="in" filter="wipe(left)">
                                      <p:cBhvr>
                                        <p:cTn id="76" dur="500"/>
                                        <p:tgtEl>
                                          <p:spTgt spid="2"/>
                                        </p:tgtEl>
                                      </p:cBhvr>
                                    </p:animEffect>
                                  </p:childTnLst>
                                </p:cTn>
                              </p:par>
                            </p:childTnLst>
                          </p:cTn>
                        </p:par>
                        <p:par>
                          <p:cTn id="77" fill="hold">
                            <p:stCondLst>
                              <p:cond delay="2000"/>
                            </p:stCondLst>
                            <p:childTnLst>
                              <p:par>
                                <p:cTn id="78" presetID="22" presetClass="entr" presetSubtype="8" fill="hold" nodeType="after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left)">
                                      <p:cBhvr>
                                        <p:cTn id="80" dur="500"/>
                                        <p:tgtEl>
                                          <p:spTgt spid="10"/>
                                        </p:tgtEl>
                                      </p:cBhvr>
                                    </p:animEffect>
                                  </p:childTnLst>
                                </p:cTn>
                              </p:par>
                            </p:childTnLst>
                          </p:cTn>
                        </p:par>
                        <p:par>
                          <p:cTn id="81" fill="hold">
                            <p:stCondLst>
                              <p:cond delay="2500"/>
                            </p:stCondLst>
                            <p:childTnLst>
                              <p:par>
                                <p:cTn id="82" presetID="22" presetClass="entr" presetSubtype="8" fill="hold" nodeType="after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wipe(left)">
                                      <p:cBhvr>
                                        <p:cTn id="84" dur="500"/>
                                        <p:tgtEl>
                                          <p:spTgt spid="3"/>
                                        </p:tgtEl>
                                      </p:cBhvr>
                                    </p:animEffect>
                                  </p:childTnLst>
                                </p:cTn>
                              </p:par>
                            </p:childTnLst>
                          </p:cTn>
                        </p:par>
                        <p:par>
                          <p:cTn id="85" fill="hold">
                            <p:stCondLst>
                              <p:cond delay="3000"/>
                            </p:stCondLst>
                            <p:childTnLst>
                              <p:par>
                                <p:cTn id="86" presetID="22" presetClass="entr" presetSubtype="8" fill="hold" nodeType="after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wipe(left)">
                                      <p:cBhvr>
                                        <p:cTn id="88" dur="500"/>
                                        <p:tgtEl>
                                          <p:spTgt spid="6"/>
                                        </p:tgtEl>
                                      </p:cBhvr>
                                    </p:animEffect>
                                  </p:childTnLst>
                                </p:cTn>
                              </p:par>
                            </p:childTnLst>
                          </p:cTn>
                        </p:par>
                        <p:par>
                          <p:cTn id="89" fill="hold">
                            <p:stCondLst>
                              <p:cond delay="3500"/>
                            </p:stCondLst>
                            <p:childTnLst>
                              <p:par>
                                <p:cTn id="90" presetID="22" presetClass="entr" presetSubtype="8" fill="hold" nodeType="afterEffect">
                                  <p:stCondLst>
                                    <p:cond delay="0"/>
                                  </p:stCondLst>
                                  <p:childTnLst>
                                    <p:set>
                                      <p:cBhvr>
                                        <p:cTn id="91" dur="1" fill="hold">
                                          <p:stCondLst>
                                            <p:cond delay="0"/>
                                          </p:stCondLst>
                                        </p:cTn>
                                        <p:tgtEl>
                                          <p:spTgt spid="7"/>
                                        </p:tgtEl>
                                        <p:attrNameLst>
                                          <p:attrName>style.visibility</p:attrName>
                                        </p:attrNameLst>
                                      </p:cBhvr>
                                      <p:to>
                                        <p:strVal val="visible"/>
                                      </p:to>
                                    </p:set>
                                    <p:animEffect transition="in" filter="wipe(left)">
                                      <p:cBhvr>
                                        <p:cTn id="92" dur="500"/>
                                        <p:tgtEl>
                                          <p:spTgt spid="7"/>
                                        </p:tgtEl>
                                      </p:cBhvr>
                                    </p:animEffect>
                                  </p:childTnLst>
                                </p:cTn>
                              </p:par>
                            </p:childTnLst>
                          </p:cTn>
                        </p:par>
                        <p:par>
                          <p:cTn id="93" fill="hold">
                            <p:stCondLst>
                              <p:cond delay="4000"/>
                            </p:stCondLst>
                            <p:childTnLst>
                              <p:par>
                                <p:cTn id="94" presetID="22" presetClass="entr" presetSubtype="8" fill="hold" nodeType="afterEffect">
                                  <p:stCondLst>
                                    <p:cond delay="0"/>
                                  </p:stCondLst>
                                  <p:childTnLst>
                                    <p:set>
                                      <p:cBhvr>
                                        <p:cTn id="95" dur="1" fill="hold">
                                          <p:stCondLst>
                                            <p:cond delay="0"/>
                                          </p:stCondLst>
                                        </p:cTn>
                                        <p:tgtEl>
                                          <p:spTgt spid="4"/>
                                        </p:tgtEl>
                                        <p:attrNameLst>
                                          <p:attrName>style.visibility</p:attrName>
                                        </p:attrNameLst>
                                      </p:cBhvr>
                                      <p:to>
                                        <p:strVal val="visible"/>
                                      </p:to>
                                    </p:set>
                                    <p:animEffect transition="in" filter="wipe(left)">
                                      <p:cBhvr>
                                        <p:cTn id="96" dur="500"/>
                                        <p:tgtEl>
                                          <p:spTgt spid="4"/>
                                        </p:tgtEl>
                                      </p:cBhvr>
                                    </p:animEffect>
                                  </p:childTnLst>
                                </p:cTn>
                              </p:par>
                            </p:childTnLst>
                          </p:cTn>
                        </p:par>
                        <p:par>
                          <p:cTn id="97" fill="hold">
                            <p:stCondLst>
                              <p:cond delay="4500"/>
                            </p:stCondLst>
                            <p:childTnLst>
                              <p:par>
                                <p:cTn id="98" presetID="22" presetClass="entr" presetSubtype="8" fill="hold" nodeType="after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wipe(left)">
                                      <p:cBhvr>
                                        <p:cTn id="100" dur="500"/>
                                        <p:tgtEl>
                                          <p:spTgt spid="11"/>
                                        </p:tgtEl>
                                      </p:cBhvr>
                                    </p:animEffect>
                                  </p:childTnLst>
                                </p:cTn>
                              </p:par>
                            </p:childTnLst>
                          </p:cTn>
                        </p:par>
                        <p:par>
                          <p:cTn id="101" fill="hold">
                            <p:stCondLst>
                              <p:cond delay="5000"/>
                            </p:stCondLst>
                            <p:childTnLst>
                              <p:par>
                                <p:cTn id="102" presetID="22" presetClass="entr" presetSubtype="8"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left)">
                                      <p:cBhvr>
                                        <p:cTn id="104" dur="500"/>
                                        <p:tgtEl>
                                          <p:spTgt spid="5"/>
                                        </p:tgtEl>
                                      </p:cBhvr>
                                    </p:animEffect>
                                  </p:childTnLst>
                                </p:cTn>
                              </p:par>
                            </p:childTnLst>
                          </p:cTn>
                        </p:par>
                        <p:par>
                          <p:cTn id="105" fill="hold">
                            <p:stCondLst>
                              <p:cond delay="5500"/>
                            </p:stCondLst>
                            <p:childTnLst>
                              <p:par>
                                <p:cTn id="106" presetID="22" presetClass="entr" presetSubtype="8" fill="hold" nodeType="afterEffect">
                                  <p:stCondLst>
                                    <p:cond delay="0"/>
                                  </p:stCondLst>
                                  <p:childTnLst>
                                    <p:set>
                                      <p:cBhvr>
                                        <p:cTn id="107" dur="1" fill="hold">
                                          <p:stCondLst>
                                            <p:cond delay="0"/>
                                          </p:stCondLst>
                                        </p:cTn>
                                        <p:tgtEl>
                                          <p:spTgt spid="8"/>
                                        </p:tgtEl>
                                        <p:attrNameLst>
                                          <p:attrName>style.visibility</p:attrName>
                                        </p:attrNameLst>
                                      </p:cBhvr>
                                      <p:to>
                                        <p:strVal val="visible"/>
                                      </p:to>
                                    </p:set>
                                    <p:animEffect transition="in" filter="wipe(left)">
                                      <p:cBhvr>
                                        <p:cTn id="108" dur="500"/>
                                        <p:tgtEl>
                                          <p:spTgt spid="8"/>
                                        </p:tgtEl>
                                      </p:cBhvr>
                                    </p:animEffect>
                                  </p:childTnLst>
                                </p:cTn>
                              </p:par>
                            </p:childTnLst>
                          </p:cTn>
                        </p:par>
                        <p:par>
                          <p:cTn id="109" fill="hold">
                            <p:stCondLst>
                              <p:cond delay="6000"/>
                            </p:stCondLst>
                            <p:childTnLst>
                              <p:par>
                                <p:cTn id="110" presetID="22" presetClass="entr" presetSubtype="8" fill="hold" nodeType="after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wipe(left)">
                                      <p:cBhvr>
                                        <p:cTn id="1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538" grpId="0"/>
      <p:bldP spid="23254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ln/>
        </p:spPr>
        <p:txBody>
          <a:bodyPr vert="horz" wrap="square" lIns="91440" tIns="45720" rIns="91440" bIns="45720" anchor="b" anchorCtr="0"/>
          <a:p>
            <a:pPr eaLnBrk="1" hangingPunct="1"/>
            <a:r>
              <a:rPr lang="zh-CN" altLang="en-US" dirty="0"/>
              <a:t>分类方法（二）</a:t>
            </a:r>
            <a:endParaRPr lang="zh-CN" altLang="en-US" dirty="0"/>
          </a:p>
        </p:txBody>
      </p:sp>
      <p:sp>
        <p:nvSpPr>
          <p:cNvPr id="84994" name="Rectangle 3"/>
          <p:cNvSpPr>
            <a:spLocks noGrp="1"/>
          </p:cNvSpPr>
          <p:nvPr>
            <p:ph idx="1"/>
          </p:nvPr>
        </p:nvSpPr>
        <p:spPr>
          <a:xfrm>
            <a:off x="1042988" y="2051050"/>
            <a:ext cx="7772400" cy="4114800"/>
          </a:xfrm>
          <a:ln/>
        </p:spPr>
        <p:txBody>
          <a:bodyPr vert="horz" wrap="square" lIns="91440" tIns="45720" rIns="91440" bIns="45720" anchor="t" anchorCtr="0"/>
          <a:p>
            <a:pPr eaLnBrk="1" hangingPunct="1">
              <a:lnSpc>
                <a:spcPct val="120000"/>
              </a:lnSpc>
            </a:pPr>
            <a:r>
              <a:rPr lang="zh-CN" altLang="en-US" dirty="0"/>
              <a:t>从网络的作用范围进行分类</a:t>
            </a:r>
            <a:endParaRPr lang="zh-CN" altLang="en-US" dirty="0"/>
          </a:p>
          <a:p>
            <a:pPr lvl="1" eaLnBrk="1" hangingPunct="1">
              <a:lnSpc>
                <a:spcPct val="120000"/>
              </a:lnSpc>
            </a:pPr>
            <a:r>
              <a:rPr lang="zh-CN" altLang="en-US" dirty="0">
                <a:solidFill>
                  <a:srgbClr val="333399"/>
                </a:solidFill>
                <a:latin typeface="Arial" panose="020B0604020202020204" pitchFamily="34" charset="0"/>
                <a:ea typeface="黑体" panose="02010609060101010101" pitchFamily="49" charset="-122"/>
              </a:rPr>
              <a:t>广域网 </a:t>
            </a:r>
            <a:r>
              <a:rPr lang="en-US" altLang="zh-CN" b="1" dirty="0">
                <a:solidFill>
                  <a:srgbClr val="333399"/>
                </a:solidFill>
                <a:latin typeface="Arial" panose="020B0604020202020204" pitchFamily="34" charset="0"/>
                <a:ea typeface="黑体" panose="02010609060101010101" pitchFamily="49" charset="-122"/>
              </a:rPr>
              <a:t>WAN</a:t>
            </a:r>
            <a:r>
              <a:rPr lang="en-US" altLang="zh-CN" dirty="0">
                <a:solidFill>
                  <a:srgbClr val="333399"/>
                </a:solidFill>
                <a:latin typeface="Arial" panose="020B0604020202020204" pitchFamily="34" charset="0"/>
                <a:ea typeface="黑体" panose="02010609060101010101" pitchFamily="49" charset="-122"/>
              </a:rPr>
              <a:t> (Wide Area Network)</a:t>
            </a:r>
            <a:endParaRPr lang="en-US" altLang="zh-CN" dirty="0">
              <a:solidFill>
                <a:srgbClr val="333399"/>
              </a:solidFill>
              <a:latin typeface="Arial" panose="020B0604020202020204" pitchFamily="34" charset="0"/>
              <a:ea typeface="黑体" panose="02010609060101010101" pitchFamily="49" charset="-122"/>
            </a:endParaRPr>
          </a:p>
          <a:p>
            <a:pPr lvl="1" eaLnBrk="1" hangingPunct="1">
              <a:lnSpc>
                <a:spcPct val="120000"/>
              </a:lnSpc>
            </a:pPr>
            <a:r>
              <a:rPr lang="zh-CN" altLang="en-US" dirty="0">
                <a:solidFill>
                  <a:srgbClr val="333399"/>
                </a:solidFill>
                <a:latin typeface="Arial" panose="020B0604020202020204" pitchFamily="34" charset="0"/>
                <a:ea typeface="黑体" panose="02010609060101010101" pitchFamily="49" charset="-122"/>
              </a:rPr>
              <a:t>局域网 </a:t>
            </a:r>
            <a:r>
              <a:rPr lang="en-US" altLang="zh-CN" b="1" dirty="0">
                <a:solidFill>
                  <a:srgbClr val="333399"/>
                </a:solidFill>
                <a:latin typeface="Arial" panose="020B0604020202020204" pitchFamily="34" charset="0"/>
                <a:ea typeface="黑体" panose="02010609060101010101" pitchFamily="49" charset="-122"/>
              </a:rPr>
              <a:t>LAN</a:t>
            </a:r>
            <a:r>
              <a:rPr lang="en-US" altLang="zh-CN" dirty="0">
                <a:solidFill>
                  <a:srgbClr val="333399"/>
                </a:solidFill>
                <a:latin typeface="Arial" panose="020B0604020202020204" pitchFamily="34" charset="0"/>
                <a:ea typeface="黑体" panose="02010609060101010101" pitchFamily="49" charset="-122"/>
              </a:rPr>
              <a:t> (Local Area Network)</a:t>
            </a:r>
            <a:r>
              <a:rPr lang="en-US" altLang="zh-CN" dirty="0"/>
              <a:t> </a:t>
            </a:r>
            <a:endParaRPr lang="en-US" altLang="zh-CN" dirty="0"/>
          </a:p>
          <a:p>
            <a:pPr lvl="1" eaLnBrk="1" hangingPunct="1">
              <a:lnSpc>
                <a:spcPct val="120000"/>
              </a:lnSpc>
            </a:pPr>
            <a:r>
              <a:rPr lang="zh-CN" altLang="en-US" dirty="0">
                <a:solidFill>
                  <a:srgbClr val="333399"/>
                </a:solidFill>
                <a:latin typeface="Arial" panose="020B0604020202020204" pitchFamily="34" charset="0"/>
                <a:ea typeface="黑体" panose="02010609060101010101" pitchFamily="49" charset="-122"/>
              </a:rPr>
              <a:t>城域网 </a:t>
            </a:r>
            <a:r>
              <a:rPr lang="en-US" altLang="zh-CN" b="1" dirty="0">
                <a:solidFill>
                  <a:srgbClr val="333399"/>
                </a:solidFill>
                <a:latin typeface="Arial" panose="020B0604020202020204" pitchFamily="34" charset="0"/>
                <a:ea typeface="黑体" panose="02010609060101010101" pitchFamily="49" charset="-122"/>
              </a:rPr>
              <a:t>MAN</a:t>
            </a:r>
            <a:r>
              <a:rPr lang="en-US" altLang="zh-CN" dirty="0">
                <a:solidFill>
                  <a:srgbClr val="333399"/>
                </a:solidFill>
                <a:latin typeface="Arial" panose="020B0604020202020204" pitchFamily="34" charset="0"/>
                <a:ea typeface="黑体" panose="02010609060101010101" pitchFamily="49" charset="-122"/>
              </a:rPr>
              <a:t> (Metropolitan Area Network)</a:t>
            </a:r>
            <a:endParaRPr lang="en-US" altLang="zh-CN" dirty="0">
              <a:solidFill>
                <a:srgbClr val="333399"/>
              </a:solidFill>
              <a:latin typeface="Arial" panose="020B0604020202020204" pitchFamily="34" charset="0"/>
              <a:ea typeface="黑体" panose="02010609060101010101" pitchFamily="49" charset="-122"/>
            </a:endParaRPr>
          </a:p>
          <a:p>
            <a:pPr lvl="1" eaLnBrk="1" hangingPunct="1">
              <a:lnSpc>
                <a:spcPct val="120000"/>
              </a:lnSpc>
            </a:pPr>
            <a:r>
              <a:rPr lang="zh-CN" altLang="en-US" dirty="0">
                <a:solidFill>
                  <a:srgbClr val="333399"/>
                </a:solidFill>
                <a:latin typeface="Arial" panose="020B0604020202020204" pitchFamily="34" charset="0"/>
                <a:ea typeface="黑体" panose="02010609060101010101" pitchFamily="49" charset="-122"/>
              </a:rPr>
              <a:t>接入网 </a:t>
            </a:r>
            <a:r>
              <a:rPr lang="en-US" altLang="zh-CN" b="1" dirty="0">
                <a:solidFill>
                  <a:srgbClr val="333399"/>
                </a:solidFill>
                <a:latin typeface="Arial" panose="020B0604020202020204" pitchFamily="34" charset="0"/>
                <a:ea typeface="黑体" panose="02010609060101010101" pitchFamily="49" charset="-122"/>
              </a:rPr>
              <a:t>AN</a:t>
            </a:r>
            <a:r>
              <a:rPr lang="en-US" altLang="zh-CN" dirty="0">
                <a:solidFill>
                  <a:srgbClr val="333399"/>
                </a:solidFill>
                <a:latin typeface="Arial" panose="020B0604020202020204" pitchFamily="34" charset="0"/>
                <a:ea typeface="黑体" panose="02010609060101010101" pitchFamily="49" charset="-122"/>
              </a:rPr>
              <a:t> (Access Network)</a:t>
            </a:r>
            <a:r>
              <a:rPr lang="en-US" altLang="zh-CN" dirty="0"/>
              <a:t>  </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1026"/>
          <p:cNvSpPr>
            <a:spLocks noGrp="1"/>
          </p:cNvSpPr>
          <p:nvPr>
            <p:ph type="title"/>
          </p:nvPr>
        </p:nvSpPr>
        <p:spPr>
          <a:ln/>
        </p:spPr>
        <p:txBody>
          <a:bodyPr vert="horz" wrap="square" lIns="91440" tIns="45720" rIns="91440" bIns="45720" anchor="b" anchorCtr="0"/>
          <a:p>
            <a:pPr eaLnBrk="1" hangingPunct="1"/>
            <a:r>
              <a:rPr lang="zh-CN" altLang="en-US" sz="3600" dirty="0">
                <a:latin typeface="宋体" panose="02010600030101010101" pitchFamily="2" charset="-122"/>
              </a:rPr>
              <a:t>局域网 </a:t>
            </a:r>
            <a:r>
              <a:rPr lang="en-US" altLang="zh-CN" sz="3600" dirty="0"/>
              <a:t>(Local Area Network</a:t>
            </a:r>
            <a:r>
              <a:rPr lang="zh-CN" altLang="en-US" sz="3600" dirty="0"/>
              <a:t>，</a:t>
            </a:r>
            <a:r>
              <a:rPr lang="en-US" altLang="zh-CN" sz="3600" dirty="0"/>
              <a:t>LAN)</a:t>
            </a:r>
            <a:endParaRPr lang="en-US" altLang="zh-CN" sz="3600" dirty="0"/>
          </a:p>
        </p:txBody>
      </p:sp>
      <p:sp>
        <p:nvSpPr>
          <p:cNvPr id="86018" name="Rectangle 1027"/>
          <p:cNvSpPr>
            <a:spLocks noGrp="1"/>
          </p:cNvSpPr>
          <p:nvPr>
            <p:ph idx="1"/>
          </p:nvPr>
        </p:nvSpPr>
        <p:spPr>
          <a:xfrm>
            <a:off x="1042988" y="1773238"/>
            <a:ext cx="7772400" cy="4627562"/>
          </a:xfrm>
          <a:ln/>
        </p:spPr>
        <p:txBody>
          <a:bodyPr vert="horz" wrap="square" lIns="91440" tIns="45720" rIns="91440" bIns="45720" anchor="t" anchorCtr="0"/>
          <a:p>
            <a:pPr algn="just" eaLnBrk="1" hangingPunct="1"/>
            <a:r>
              <a:rPr lang="zh-CN" altLang="en-US" sz="2800" dirty="0">
                <a:solidFill>
                  <a:schemeClr val="tx2"/>
                </a:solidFill>
              </a:rPr>
              <a:t>特征：</a:t>
            </a:r>
            <a:endParaRPr lang="zh-CN" altLang="en-US" sz="2800" dirty="0">
              <a:solidFill>
                <a:schemeClr val="tx2"/>
              </a:solidFill>
            </a:endParaRPr>
          </a:p>
          <a:p>
            <a:pPr algn="just" eaLnBrk="1" hangingPunct="1">
              <a:buNone/>
            </a:pPr>
            <a:r>
              <a:rPr lang="zh-CN" altLang="en-US" sz="2400" dirty="0"/>
              <a:t>	</a:t>
            </a:r>
            <a:r>
              <a:rPr lang="en-US" altLang="zh-CN" sz="2400" dirty="0"/>
              <a:t>1</a:t>
            </a:r>
            <a:r>
              <a:rPr lang="zh-CN" altLang="en-US" sz="2400" dirty="0"/>
              <a:t>．分布在</a:t>
            </a:r>
            <a:r>
              <a:rPr lang="zh-CN" altLang="en-US" sz="2400" dirty="0">
                <a:solidFill>
                  <a:schemeClr val="hlink"/>
                </a:solidFill>
              </a:rPr>
              <a:t>单个办公室、楼宇或校园</a:t>
            </a:r>
            <a:r>
              <a:rPr lang="zh-CN" altLang="en-US" sz="2400" dirty="0"/>
              <a:t>中，由</a:t>
            </a:r>
            <a:r>
              <a:rPr lang="zh-CN" altLang="en-US" sz="2400" dirty="0">
                <a:solidFill>
                  <a:schemeClr val="hlink"/>
                </a:solidFill>
              </a:rPr>
              <a:t>一个组织</a:t>
            </a:r>
            <a:r>
              <a:rPr lang="zh-CN" altLang="en-US" sz="2400" dirty="0"/>
              <a:t>所</a:t>
            </a:r>
            <a:endParaRPr lang="zh-CN" altLang="en-US" sz="2400" dirty="0"/>
          </a:p>
          <a:p>
            <a:pPr algn="just" eaLnBrk="1" hangingPunct="1">
              <a:buNone/>
            </a:pPr>
            <a:r>
              <a:rPr lang="zh-CN" altLang="en-US" sz="2400" dirty="0"/>
              <a:t>             有。</a:t>
            </a:r>
            <a:endParaRPr lang="zh-CN" altLang="en-US" sz="2400" dirty="0"/>
          </a:p>
          <a:p>
            <a:pPr algn="just" eaLnBrk="1" hangingPunct="1">
              <a:buNone/>
            </a:pPr>
            <a:r>
              <a:rPr lang="zh-CN" altLang="en-US" sz="2400" dirty="0"/>
              <a:t>	</a:t>
            </a:r>
            <a:r>
              <a:rPr lang="en-US" altLang="zh-CN" sz="2400" dirty="0"/>
              <a:t>2</a:t>
            </a:r>
            <a:r>
              <a:rPr lang="zh-CN" altLang="en-US" sz="2400" dirty="0"/>
              <a:t>．</a:t>
            </a:r>
            <a:r>
              <a:rPr lang="zh-CN" altLang="en-US" sz="2400" dirty="0">
                <a:solidFill>
                  <a:schemeClr val="hlink"/>
                </a:solidFill>
              </a:rPr>
              <a:t>范围较小</a:t>
            </a:r>
            <a:r>
              <a:rPr lang="zh-CN" altLang="en-US" sz="2400" dirty="0"/>
              <a:t>，局限于几公里。</a:t>
            </a:r>
            <a:endParaRPr lang="zh-CN" altLang="en-US" sz="2400" dirty="0"/>
          </a:p>
          <a:p>
            <a:pPr algn="just" eaLnBrk="1" hangingPunct="1">
              <a:buNone/>
            </a:pPr>
            <a:r>
              <a:rPr lang="zh-CN" altLang="en-US" sz="2400" dirty="0"/>
              <a:t>	</a:t>
            </a:r>
            <a:r>
              <a:rPr lang="en-US" altLang="zh-CN" sz="2400" dirty="0"/>
              <a:t>3</a:t>
            </a:r>
            <a:r>
              <a:rPr lang="zh-CN" altLang="en-US" sz="2400" dirty="0"/>
              <a:t>．</a:t>
            </a:r>
            <a:r>
              <a:rPr lang="zh-CN" altLang="en-US" sz="2400" dirty="0">
                <a:solidFill>
                  <a:schemeClr val="hlink"/>
                </a:solidFill>
              </a:rPr>
              <a:t>单一</a:t>
            </a:r>
            <a:r>
              <a:rPr lang="zh-CN" altLang="en-US" sz="2400" dirty="0"/>
              <a:t>的传输介质和拓扑结构，大多数采用总线、环</a:t>
            </a:r>
            <a:endParaRPr lang="zh-CN" altLang="en-US" sz="2400" dirty="0"/>
          </a:p>
          <a:p>
            <a:pPr algn="just" eaLnBrk="1" hangingPunct="1">
              <a:buNone/>
            </a:pPr>
            <a:r>
              <a:rPr lang="zh-CN" altLang="en-US" sz="2400" dirty="0"/>
              <a:t>             形或星型结构，介质使用双绞线、同轴电缆等</a:t>
            </a:r>
            <a:endParaRPr lang="zh-CN" altLang="en-US" sz="2400" dirty="0"/>
          </a:p>
          <a:p>
            <a:pPr algn="just" eaLnBrk="1" hangingPunct="1">
              <a:buNone/>
            </a:pPr>
            <a:r>
              <a:rPr lang="zh-CN" altLang="en-US" sz="2400" dirty="0"/>
              <a:t>	</a:t>
            </a:r>
            <a:r>
              <a:rPr lang="en-US" altLang="zh-CN" sz="2400" dirty="0"/>
              <a:t>4</a:t>
            </a:r>
            <a:r>
              <a:rPr lang="zh-CN" altLang="en-US" sz="2400" dirty="0"/>
              <a:t>．</a:t>
            </a:r>
            <a:r>
              <a:rPr lang="zh-CN" altLang="en-US" sz="2400" dirty="0">
                <a:solidFill>
                  <a:schemeClr val="hlink"/>
                </a:solidFill>
              </a:rPr>
              <a:t>速率</a:t>
            </a:r>
            <a:r>
              <a:rPr lang="zh-CN" altLang="en-US" sz="2400" dirty="0"/>
              <a:t>一般在 </a:t>
            </a:r>
            <a:r>
              <a:rPr lang="en-US" altLang="zh-CN" sz="2400" dirty="0"/>
              <a:t>10M  ─ 1000 Mbps </a:t>
            </a:r>
            <a:r>
              <a:rPr lang="zh-CN" altLang="en-US" sz="2400" dirty="0"/>
              <a:t>左右。</a:t>
            </a:r>
            <a:endParaRPr lang="zh-CN" altLang="en-US" sz="2400" dirty="0"/>
          </a:p>
          <a:p>
            <a:pPr algn="just" eaLnBrk="1" hangingPunct="1"/>
            <a:r>
              <a:rPr lang="zh-CN" altLang="en-US" sz="2800" dirty="0">
                <a:solidFill>
                  <a:schemeClr val="tx2"/>
                </a:solidFill>
              </a:rPr>
              <a:t>典型特点：</a:t>
            </a:r>
            <a:r>
              <a:rPr lang="zh-CN" altLang="en-US" sz="2800" b="1" dirty="0">
                <a:solidFill>
                  <a:schemeClr val="tx2"/>
                </a:solidFill>
              </a:rPr>
              <a:t> </a:t>
            </a:r>
            <a:endParaRPr lang="zh-CN" altLang="en-US" sz="2800" dirty="0">
              <a:solidFill>
                <a:schemeClr val="tx2"/>
              </a:solidFill>
            </a:endParaRPr>
          </a:p>
          <a:p>
            <a:pPr lvl="1" eaLnBrk="1" hangingPunct="1"/>
            <a:r>
              <a:rPr lang="zh-CN" altLang="en-US" sz="2400" dirty="0">
                <a:solidFill>
                  <a:schemeClr val="tx2"/>
                </a:solidFill>
                <a:latin typeface="Arial" panose="020B0604020202020204" pitchFamily="34" charset="0"/>
                <a:ea typeface="黑体" panose="02010609060101010101" pitchFamily="49" charset="-122"/>
              </a:rPr>
              <a:t>距离短、通信时延小</a:t>
            </a:r>
            <a:r>
              <a:rPr lang="en-US" altLang="zh-CN" sz="2400" dirty="0">
                <a:solidFill>
                  <a:schemeClr val="tx2"/>
                </a:solidFill>
                <a:latin typeface="Arial" panose="020B0604020202020204" pitchFamily="34" charset="0"/>
                <a:ea typeface="黑体" panose="02010609060101010101" pitchFamily="49" charset="-122"/>
              </a:rPr>
              <a:t>(</a:t>
            </a:r>
            <a:r>
              <a:rPr lang="zh-CN" altLang="en-US" sz="2400" dirty="0">
                <a:solidFill>
                  <a:schemeClr val="tx2"/>
                </a:solidFill>
                <a:latin typeface="Arial" panose="020B0604020202020204" pitchFamily="34" charset="0"/>
                <a:ea typeface="黑体" panose="02010609060101010101" pitchFamily="49" charset="-122"/>
              </a:rPr>
              <a:t>几十</a:t>
            </a:r>
            <a:r>
              <a:rPr lang="en-US" altLang="zh-CN" sz="2400" dirty="0">
                <a:solidFill>
                  <a:schemeClr val="tx2"/>
                </a:solidFill>
                <a:latin typeface="Arial" panose="020B0604020202020204" pitchFamily="34" charset="0"/>
                <a:ea typeface="黑体" panose="02010609060101010101" pitchFamily="49" charset="-122"/>
              </a:rPr>
              <a:t>μs)</a:t>
            </a:r>
            <a:r>
              <a:rPr lang="zh-CN" altLang="en-US" sz="2400" dirty="0">
                <a:solidFill>
                  <a:schemeClr val="tx2"/>
                </a:solidFill>
                <a:latin typeface="Arial" panose="020B0604020202020204" pitchFamily="34" charset="0"/>
                <a:ea typeface="黑体" panose="02010609060101010101" pitchFamily="49" charset="-122"/>
              </a:rPr>
              <a:t>、数据速率高、误码率低</a:t>
            </a:r>
            <a:r>
              <a:rPr lang="en-US" altLang="zh-CN" sz="2400" dirty="0">
                <a:solidFill>
                  <a:schemeClr val="tx2"/>
                </a:solidFill>
                <a:latin typeface="Arial" panose="020B0604020202020204" pitchFamily="34" charset="0"/>
                <a:ea typeface="黑体" panose="02010609060101010101" pitchFamily="49" charset="-122"/>
              </a:rPr>
              <a:t>(10</a:t>
            </a:r>
            <a:r>
              <a:rPr lang="en-US" altLang="zh-CN" sz="2400" baseline="30000" dirty="0">
                <a:solidFill>
                  <a:schemeClr val="tx2"/>
                </a:solidFill>
                <a:latin typeface="Arial" panose="020B0604020202020204" pitchFamily="34" charset="0"/>
                <a:ea typeface="黑体" panose="02010609060101010101" pitchFamily="49" charset="-122"/>
              </a:rPr>
              <a:t>-8</a:t>
            </a:r>
            <a:r>
              <a:rPr lang="en-US" altLang="zh-CN" sz="2400" dirty="0">
                <a:solidFill>
                  <a:schemeClr val="tx2"/>
                </a:solidFill>
                <a:latin typeface="Arial" panose="020B0604020202020204" pitchFamily="34" charset="0"/>
                <a:ea typeface="黑体" panose="02010609060101010101" pitchFamily="49" charset="-122"/>
              </a:rPr>
              <a:t> </a:t>
            </a:r>
            <a:r>
              <a:rPr lang="en-US" altLang="zh-CN" sz="1800" dirty="0">
                <a:solidFill>
                  <a:schemeClr val="tx2"/>
                </a:solidFill>
                <a:latin typeface="Arial" panose="020B0604020202020204" pitchFamily="34" charset="0"/>
                <a:ea typeface="黑体" panose="02010609060101010101" pitchFamily="49" charset="-122"/>
              </a:rPr>
              <a:t>─</a:t>
            </a:r>
            <a:r>
              <a:rPr lang="en-US" altLang="zh-CN" sz="2400" dirty="0">
                <a:solidFill>
                  <a:schemeClr val="tx2"/>
                </a:solidFill>
                <a:latin typeface="Arial" panose="020B0604020202020204" pitchFamily="34" charset="0"/>
                <a:ea typeface="黑体" panose="02010609060101010101" pitchFamily="49" charset="-122"/>
              </a:rPr>
              <a:t> 10</a:t>
            </a:r>
            <a:r>
              <a:rPr lang="en-US" altLang="zh-CN" sz="2400" baseline="30000" dirty="0">
                <a:solidFill>
                  <a:schemeClr val="tx2"/>
                </a:solidFill>
                <a:latin typeface="Arial" panose="020B0604020202020204" pitchFamily="34" charset="0"/>
                <a:ea typeface="黑体" panose="02010609060101010101" pitchFamily="49" charset="-122"/>
              </a:rPr>
              <a:t>-11</a:t>
            </a:r>
            <a:r>
              <a:rPr lang="en-US" altLang="zh-CN" sz="2400" dirty="0">
                <a:solidFill>
                  <a:schemeClr val="tx2"/>
                </a:solidFill>
                <a:latin typeface="Arial" panose="020B0604020202020204" pitchFamily="34" charset="0"/>
                <a:ea typeface="黑体" panose="02010609060101010101" pitchFamily="49" charset="-122"/>
              </a:rPr>
              <a:t>)</a:t>
            </a:r>
            <a:endParaRPr lang="en-US" altLang="zh-CN" sz="2000"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2"/>
          <p:cNvSpPr>
            <a:spLocks noGrp="1"/>
          </p:cNvSpPr>
          <p:nvPr>
            <p:ph type="title"/>
          </p:nvPr>
        </p:nvSpPr>
        <p:spPr>
          <a:xfrm>
            <a:off x="1143000" y="228600"/>
            <a:ext cx="7793038" cy="1462088"/>
          </a:xfrm>
          <a:ln/>
        </p:spPr>
        <p:txBody>
          <a:bodyPr vert="horz" wrap="square" lIns="91440" tIns="45720" rIns="91440" bIns="45720" anchor="b" anchorCtr="0"/>
          <a:p>
            <a:pPr algn="ctr" eaLnBrk="1" hangingPunct="1"/>
            <a:r>
              <a:rPr lang="zh-CN" altLang="en-US" sz="3600" dirty="0"/>
              <a:t>城域网</a:t>
            </a:r>
            <a:br>
              <a:rPr lang="zh-CN" altLang="en-US" sz="3600" dirty="0"/>
            </a:br>
            <a:r>
              <a:rPr lang="en-US" altLang="zh-CN" sz="3600" dirty="0"/>
              <a:t>(</a:t>
            </a:r>
            <a:r>
              <a:rPr lang="en-US" altLang="zh-CN" sz="3200" dirty="0"/>
              <a:t>Metropolitan Area Network</a:t>
            </a:r>
            <a:r>
              <a:rPr lang="zh-CN" altLang="en-US" sz="3200" dirty="0"/>
              <a:t>，</a:t>
            </a:r>
            <a:r>
              <a:rPr lang="en-US" altLang="zh-CN" sz="3200" dirty="0"/>
              <a:t>MAN</a:t>
            </a:r>
            <a:r>
              <a:rPr lang="en-US" altLang="zh-CN" sz="3600" dirty="0"/>
              <a:t>)</a:t>
            </a:r>
            <a:endParaRPr lang="en-US" altLang="zh-CN" sz="3600" dirty="0"/>
          </a:p>
        </p:txBody>
      </p:sp>
      <p:sp>
        <p:nvSpPr>
          <p:cNvPr id="87042" name="Rectangle 3"/>
          <p:cNvSpPr>
            <a:spLocks noGrp="1"/>
          </p:cNvSpPr>
          <p:nvPr>
            <p:ph idx="1"/>
          </p:nvPr>
        </p:nvSpPr>
        <p:spPr>
          <a:xfrm>
            <a:off x="1042988" y="1773238"/>
            <a:ext cx="7772400" cy="4475162"/>
          </a:xfrm>
          <a:ln/>
        </p:spPr>
        <p:txBody>
          <a:bodyPr vert="horz" wrap="square" lIns="91440" tIns="45720" rIns="91440" bIns="45720" anchor="t" anchorCtr="0"/>
          <a:p>
            <a:pPr eaLnBrk="1" hangingPunct="1">
              <a:lnSpc>
                <a:spcPct val="110000"/>
              </a:lnSpc>
            </a:pPr>
            <a:r>
              <a:rPr lang="zh-CN" altLang="en-US" sz="2800" dirty="0"/>
              <a:t>特征：</a:t>
            </a:r>
            <a:endParaRPr lang="zh-CN" altLang="en-US" sz="2800" dirty="0"/>
          </a:p>
          <a:p>
            <a:pPr lvl="1" eaLnBrk="1" hangingPunct="1">
              <a:lnSpc>
                <a:spcPct val="110000"/>
              </a:lnSpc>
            </a:pPr>
            <a:r>
              <a:rPr lang="en-US" altLang="zh-CN" sz="2400" dirty="0">
                <a:solidFill>
                  <a:schemeClr val="tx2"/>
                </a:solidFill>
                <a:latin typeface="黑体" panose="02010609060101010101" pitchFamily="49" charset="-122"/>
                <a:ea typeface="黑体" panose="02010609060101010101" pitchFamily="49" charset="-122"/>
              </a:rPr>
              <a:t>1</a:t>
            </a:r>
            <a:r>
              <a:rPr lang="zh-CN" altLang="en-US" sz="2400" dirty="0">
                <a:solidFill>
                  <a:schemeClr val="tx2"/>
                </a:solidFill>
                <a:latin typeface="黑体" panose="02010609060101010101" pitchFamily="49" charset="-122"/>
                <a:ea typeface="黑体" panose="02010609060101010101" pitchFamily="49" charset="-122"/>
              </a:rPr>
              <a:t>．范围扩充到整个城市。</a:t>
            </a:r>
            <a:endParaRPr lang="zh-CN" altLang="en-US" sz="2400" dirty="0">
              <a:solidFill>
                <a:schemeClr val="tx2"/>
              </a:solidFill>
              <a:latin typeface="黑体" panose="02010609060101010101" pitchFamily="49" charset="-122"/>
              <a:ea typeface="黑体" panose="02010609060101010101" pitchFamily="49" charset="-122"/>
            </a:endParaRPr>
          </a:p>
          <a:p>
            <a:pPr lvl="1" eaLnBrk="1" hangingPunct="1">
              <a:lnSpc>
                <a:spcPct val="110000"/>
              </a:lnSpc>
            </a:pPr>
            <a:r>
              <a:rPr lang="en-US" altLang="zh-CN" sz="2400" dirty="0">
                <a:solidFill>
                  <a:schemeClr val="tx2"/>
                </a:solidFill>
                <a:latin typeface="黑体" panose="02010609060101010101" pitchFamily="49" charset="-122"/>
                <a:ea typeface="黑体" panose="02010609060101010101" pitchFamily="49" charset="-122"/>
              </a:rPr>
              <a:t>2</a:t>
            </a:r>
            <a:r>
              <a:rPr lang="zh-CN" altLang="en-US" sz="2400" dirty="0">
                <a:solidFill>
                  <a:schemeClr val="tx2"/>
                </a:solidFill>
                <a:latin typeface="黑体" panose="02010609060101010101" pitchFamily="49" charset="-122"/>
                <a:ea typeface="黑体" panose="02010609060101010101" pitchFamily="49" charset="-122"/>
              </a:rPr>
              <a:t>．可以是单一网络，如有线电视网，也可以由若干个</a:t>
            </a:r>
            <a:r>
              <a:rPr lang="en-US" altLang="zh-CN" sz="2400" dirty="0">
                <a:solidFill>
                  <a:schemeClr val="tx2"/>
                </a:solidFill>
                <a:latin typeface="黑体" panose="02010609060101010101" pitchFamily="49" charset="-122"/>
                <a:ea typeface="黑体" panose="02010609060101010101" pitchFamily="49" charset="-122"/>
              </a:rPr>
              <a:t>LAN </a:t>
            </a:r>
            <a:r>
              <a:rPr lang="zh-CN" altLang="en-US" sz="2400" dirty="0">
                <a:solidFill>
                  <a:schemeClr val="tx2"/>
                </a:solidFill>
                <a:latin typeface="黑体" panose="02010609060101010101" pitchFamily="49" charset="-122"/>
                <a:ea typeface="黑体" panose="02010609060101010101" pitchFamily="49" charset="-122"/>
              </a:rPr>
              <a:t>连接而成。</a:t>
            </a:r>
            <a:endParaRPr lang="zh-CN" altLang="en-US" sz="2400" dirty="0">
              <a:solidFill>
                <a:schemeClr val="tx2"/>
              </a:solidFill>
              <a:latin typeface="黑体" panose="02010609060101010101" pitchFamily="49" charset="-122"/>
              <a:ea typeface="黑体" panose="02010609060101010101" pitchFamily="49" charset="-122"/>
            </a:endParaRPr>
          </a:p>
          <a:p>
            <a:pPr lvl="1" eaLnBrk="1" hangingPunct="1">
              <a:lnSpc>
                <a:spcPct val="110000"/>
              </a:lnSpc>
            </a:pPr>
            <a:r>
              <a:rPr lang="en-US" altLang="zh-CN" sz="2400" dirty="0">
                <a:solidFill>
                  <a:schemeClr val="tx2"/>
                </a:solidFill>
                <a:latin typeface="黑体" panose="02010609060101010101" pitchFamily="49" charset="-122"/>
                <a:ea typeface="黑体" panose="02010609060101010101" pitchFamily="49" charset="-122"/>
              </a:rPr>
              <a:t>3</a:t>
            </a:r>
            <a:r>
              <a:rPr lang="zh-CN" altLang="en-US" sz="2400" dirty="0">
                <a:solidFill>
                  <a:schemeClr val="tx2"/>
                </a:solidFill>
                <a:latin typeface="黑体" panose="02010609060101010101" pitchFamily="49" charset="-122"/>
                <a:ea typeface="黑体" panose="02010609060101010101" pitchFamily="49" charset="-122"/>
              </a:rPr>
              <a:t>．可由一个单个公司拥有，也可由公共服务公司如电话公司来维护。</a:t>
            </a:r>
            <a:endParaRPr lang="zh-CN" altLang="en-US" sz="2400" dirty="0">
              <a:solidFill>
                <a:schemeClr val="tx2"/>
              </a:solidFill>
              <a:latin typeface="黑体" panose="02010609060101010101" pitchFamily="49" charset="-122"/>
              <a:ea typeface="黑体" panose="02010609060101010101" pitchFamily="49" charset="-122"/>
            </a:endParaRPr>
          </a:p>
          <a:p>
            <a:pPr lvl="1" eaLnBrk="1" hangingPunct="1">
              <a:lnSpc>
                <a:spcPct val="110000"/>
              </a:lnSpc>
            </a:pPr>
            <a:r>
              <a:rPr lang="en-US" altLang="zh-CN" sz="2400" dirty="0">
                <a:solidFill>
                  <a:schemeClr val="tx2"/>
                </a:solidFill>
                <a:latin typeface="黑体" panose="02010609060101010101" pitchFamily="49" charset="-122"/>
                <a:ea typeface="黑体" panose="02010609060101010101" pitchFamily="49" charset="-122"/>
              </a:rPr>
              <a:t>4</a:t>
            </a:r>
            <a:r>
              <a:rPr lang="zh-CN" altLang="en-US" sz="2400" dirty="0">
                <a:solidFill>
                  <a:schemeClr val="tx2"/>
                </a:solidFill>
                <a:latin typeface="黑体" panose="02010609060101010101" pitchFamily="49" charset="-122"/>
                <a:ea typeface="黑体" panose="02010609060101010101" pitchFamily="49" charset="-122"/>
              </a:rPr>
              <a:t>．可传输数据、音频和视频信息，互连局域网等</a:t>
            </a:r>
            <a:r>
              <a:rPr lang="zh-CN" altLang="en-US" sz="2000" dirty="0"/>
              <a:t> </a:t>
            </a:r>
            <a:endParaRPr lang="zh-CN" altLang="en-US" sz="2000" dirty="0"/>
          </a:p>
          <a:p>
            <a:pPr eaLnBrk="1" hangingPunct="1">
              <a:lnSpc>
                <a:spcPct val="110000"/>
              </a:lnSpc>
            </a:pPr>
            <a:r>
              <a:rPr lang="zh-CN" altLang="en-US" sz="2800" dirty="0"/>
              <a:t>目前用作城域网的网络，主要有</a:t>
            </a:r>
            <a:r>
              <a:rPr lang="en-US" altLang="zh-CN" sz="2800" dirty="0"/>
              <a:t>DQDB</a:t>
            </a:r>
            <a:r>
              <a:rPr lang="zh-CN" altLang="en-US" sz="2800" dirty="0"/>
              <a:t>、</a:t>
            </a:r>
            <a:r>
              <a:rPr lang="en-US" altLang="zh-CN" sz="2800" dirty="0"/>
              <a:t>FDDI</a:t>
            </a:r>
            <a:r>
              <a:rPr lang="zh-CN" altLang="en-US" sz="2800" dirty="0"/>
              <a:t>等。 </a:t>
            </a:r>
            <a:endParaRPr lang="zh-CN" alt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2"/>
          <p:cNvSpPr>
            <a:spLocks noGrp="1"/>
          </p:cNvSpPr>
          <p:nvPr>
            <p:ph type="title"/>
          </p:nvPr>
        </p:nvSpPr>
        <p:spPr>
          <a:ln/>
        </p:spPr>
        <p:txBody>
          <a:bodyPr vert="horz" wrap="square" lIns="91440" tIns="45720" rIns="91440" bIns="45720" anchor="b" anchorCtr="0"/>
          <a:p>
            <a:pPr eaLnBrk="1" hangingPunct="1"/>
            <a:r>
              <a:rPr lang="zh-CN" altLang="en-US" sz="3600" dirty="0"/>
              <a:t>广域网 </a:t>
            </a:r>
            <a:r>
              <a:rPr lang="en-US" altLang="zh-CN" sz="3600" dirty="0"/>
              <a:t>(Wide Area Network</a:t>
            </a:r>
            <a:r>
              <a:rPr lang="zh-CN" altLang="en-US" sz="3600" dirty="0"/>
              <a:t>，</a:t>
            </a:r>
            <a:r>
              <a:rPr lang="en-US" altLang="zh-CN" sz="3600" dirty="0"/>
              <a:t>WAN)</a:t>
            </a:r>
            <a:endParaRPr lang="en-US" altLang="zh-CN" sz="3600" dirty="0"/>
          </a:p>
        </p:txBody>
      </p:sp>
      <p:sp>
        <p:nvSpPr>
          <p:cNvPr id="88066" name="Rectangle 3"/>
          <p:cNvSpPr>
            <a:spLocks noGrp="1"/>
          </p:cNvSpPr>
          <p:nvPr>
            <p:ph idx="1"/>
          </p:nvPr>
        </p:nvSpPr>
        <p:spPr>
          <a:xfrm>
            <a:off x="1042988" y="1773238"/>
            <a:ext cx="7796212" cy="4856162"/>
          </a:xfrm>
          <a:ln/>
        </p:spPr>
        <p:txBody>
          <a:bodyPr vert="horz" wrap="square" lIns="91440" tIns="45720" rIns="91440" bIns="45720" anchor="t" anchorCtr="0"/>
          <a:p>
            <a:pPr eaLnBrk="1" hangingPunct="1"/>
            <a:r>
              <a:rPr lang="zh-CN" altLang="en-US" sz="2800" dirty="0"/>
              <a:t>特征：</a:t>
            </a:r>
            <a:endParaRPr lang="zh-CN" altLang="en-US" sz="2800" dirty="0"/>
          </a:p>
          <a:p>
            <a:pPr lvl="1" eaLnBrk="1" hangingPunct="1"/>
            <a:r>
              <a:rPr lang="en-US" altLang="zh-CN" sz="2400" dirty="0">
                <a:solidFill>
                  <a:schemeClr val="tx2"/>
                </a:solidFill>
                <a:latin typeface="黑体" panose="02010609060101010101" pitchFamily="49" charset="-122"/>
                <a:ea typeface="黑体" panose="02010609060101010101" pitchFamily="49" charset="-122"/>
              </a:rPr>
              <a:t>1. </a:t>
            </a:r>
            <a:r>
              <a:rPr lang="zh-CN" altLang="en-US" sz="2400" dirty="0">
                <a:solidFill>
                  <a:schemeClr val="tx2"/>
                </a:solidFill>
                <a:latin typeface="黑体" panose="02010609060101010101" pitchFamily="49" charset="-122"/>
                <a:ea typeface="黑体" panose="02010609060101010101" pitchFamily="49" charset="-122"/>
              </a:rPr>
              <a:t>范围扩充到整个国家乃至全世界</a:t>
            </a:r>
            <a:endParaRPr lang="zh-CN" altLang="en-US" sz="2400" dirty="0">
              <a:solidFill>
                <a:schemeClr val="tx2"/>
              </a:solidFill>
              <a:latin typeface="黑体" panose="02010609060101010101" pitchFamily="49" charset="-122"/>
              <a:ea typeface="黑体" panose="02010609060101010101" pitchFamily="49" charset="-122"/>
            </a:endParaRPr>
          </a:p>
          <a:p>
            <a:pPr lvl="1" eaLnBrk="1" hangingPunct="1"/>
            <a:r>
              <a:rPr lang="en-US" altLang="zh-CN" sz="2400" dirty="0">
                <a:solidFill>
                  <a:schemeClr val="tx2"/>
                </a:solidFill>
                <a:latin typeface="黑体" panose="02010609060101010101" pitchFamily="49" charset="-122"/>
                <a:ea typeface="黑体" panose="02010609060101010101" pitchFamily="49" charset="-122"/>
              </a:rPr>
              <a:t>2. </a:t>
            </a:r>
            <a:r>
              <a:rPr lang="zh-CN" altLang="en-US" sz="2400" dirty="0">
                <a:solidFill>
                  <a:schemeClr val="tx2"/>
                </a:solidFill>
                <a:latin typeface="黑体" panose="02010609060101010101" pitchFamily="49" charset="-122"/>
                <a:ea typeface="黑体" panose="02010609060101010101" pitchFamily="49" charset="-122"/>
              </a:rPr>
              <a:t>能够提供数据、语音、图像和视频的远程传输，能实现广大范围内的资源共享</a:t>
            </a:r>
            <a:endParaRPr lang="zh-CN" altLang="en-US" sz="2400" dirty="0">
              <a:solidFill>
                <a:schemeClr val="tx2"/>
              </a:solidFill>
              <a:latin typeface="黑体" panose="02010609060101010101" pitchFamily="49" charset="-122"/>
              <a:ea typeface="黑体" panose="02010609060101010101" pitchFamily="49" charset="-122"/>
            </a:endParaRPr>
          </a:p>
          <a:p>
            <a:pPr lvl="1" eaLnBrk="1" hangingPunct="1"/>
            <a:r>
              <a:rPr lang="en-US" altLang="zh-CN" sz="2400" dirty="0">
                <a:solidFill>
                  <a:schemeClr val="tx2"/>
                </a:solidFill>
                <a:latin typeface="黑体" panose="02010609060101010101" pitchFamily="49" charset="-122"/>
                <a:ea typeface="黑体" panose="02010609060101010101" pitchFamily="49" charset="-122"/>
              </a:rPr>
              <a:t>3. </a:t>
            </a:r>
            <a:r>
              <a:rPr lang="zh-CN" altLang="en-US" sz="2400" dirty="0">
                <a:solidFill>
                  <a:schemeClr val="tx2"/>
                </a:solidFill>
                <a:latin typeface="黑体" panose="02010609060101010101" pitchFamily="49" charset="-122"/>
                <a:ea typeface="黑体" panose="02010609060101010101" pitchFamily="49" charset="-122"/>
              </a:rPr>
              <a:t>拓扑结构不规则，为点到点。通过公共、租用或私有线路，跨越各种网络，延迟大，出错率高</a:t>
            </a:r>
            <a:endParaRPr lang="zh-CN" altLang="en-US" sz="2400" dirty="0">
              <a:solidFill>
                <a:schemeClr val="tx2"/>
              </a:solidFill>
              <a:latin typeface="黑体" panose="02010609060101010101" pitchFamily="49" charset="-122"/>
              <a:ea typeface="黑体" panose="02010609060101010101" pitchFamily="49" charset="-122"/>
            </a:endParaRPr>
          </a:p>
          <a:p>
            <a:pPr lvl="1" eaLnBrk="1" hangingPunct="1"/>
            <a:r>
              <a:rPr lang="en-US" altLang="zh-CN" sz="2400" dirty="0">
                <a:solidFill>
                  <a:schemeClr val="tx2"/>
                </a:solidFill>
                <a:latin typeface="黑体" panose="02010609060101010101" pitchFamily="49" charset="-122"/>
                <a:ea typeface="黑体" panose="02010609060101010101" pitchFamily="49" charset="-122"/>
              </a:rPr>
              <a:t>4. </a:t>
            </a:r>
            <a:r>
              <a:rPr lang="zh-CN" altLang="en-US" sz="2400" dirty="0">
                <a:solidFill>
                  <a:schemeClr val="tx2"/>
                </a:solidFill>
                <a:latin typeface="黑体" panose="02010609060101010101" pitchFamily="49" charset="-122"/>
                <a:ea typeface="黑体" panose="02010609060101010101" pitchFamily="49" charset="-122"/>
              </a:rPr>
              <a:t>可以由单一公司所拥有（如公司</a:t>
            </a:r>
            <a:r>
              <a:rPr lang="en-US" altLang="zh-CN" sz="2400" dirty="0">
                <a:solidFill>
                  <a:schemeClr val="tx2"/>
                </a:solidFill>
                <a:latin typeface="Arial" panose="020B0604020202020204" pitchFamily="34" charset="0"/>
                <a:ea typeface="黑体" panose="02010609060101010101" pitchFamily="49" charset="-122"/>
              </a:rPr>
              <a:t>WAN</a:t>
            </a:r>
            <a:r>
              <a:rPr lang="zh-CN" altLang="en-US" sz="2400" dirty="0">
                <a:solidFill>
                  <a:schemeClr val="tx2"/>
                </a:solidFill>
                <a:latin typeface="黑体" panose="02010609060101010101" pitchFamily="49" charset="-122"/>
                <a:ea typeface="黑体" panose="02010609060101010101" pitchFamily="49" charset="-122"/>
              </a:rPr>
              <a:t>），也可以是公共网络（如 </a:t>
            </a:r>
            <a:r>
              <a:rPr lang="en-US" altLang="zh-CN" sz="2400" dirty="0">
                <a:solidFill>
                  <a:schemeClr val="tx2"/>
                </a:solidFill>
                <a:latin typeface="Arial" panose="020B0604020202020204" pitchFamily="34" charset="0"/>
                <a:ea typeface="黑体" panose="02010609060101010101" pitchFamily="49" charset="-122"/>
              </a:rPr>
              <a:t>Internet</a:t>
            </a:r>
            <a:r>
              <a:rPr lang="en-US" altLang="zh-CN" sz="2400" dirty="0">
                <a:solidFill>
                  <a:schemeClr val="tx2"/>
                </a:solidFill>
                <a:latin typeface="黑体" panose="02010609060101010101" pitchFamily="49" charset="-122"/>
                <a:ea typeface="黑体" panose="02010609060101010101" pitchFamily="49" charset="-122"/>
              </a:rPr>
              <a:t> </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a:p>
            <a:pPr eaLnBrk="1" hangingPunct="1"/>
            <a:r>
              <a:rPr lang="zh-CN" altLang="en-US" sz="2800" dirty="0"/>
              <a:t>广域网一般由</a:t>
            </a:r>
            <a:r>
              <a:rPr lang="zh-CN" altLang="en-US" sz="2800" dirty="0">
                <a:solidFill>
                  <a:schemeClr val="hlink"/>
                </a:solidFill>
              </a:rPr>
              <a:t>资源子网</a:t>
            </a:r>
            <a:r>
              <a:rPr lang="zh-CN" altLang="en-US" sz="2800" dirty="0"/>
              <a:t>与</a:t>
            </a:r>
            <a:r>
              <a:rPr lang="zh-CN" altLang="en-US" sz="2800" dirty="0">
                <a:solidFill>
                  <a:schemeClr val="hlink"/>
                </a:solidFill>
              </a:rPr>
              <a:t>通信子网</a:t>
            </a:r>
            <a:r>
              <a:rPr lang="zh-CN" altLang="en-US" sz="2800" dirty="0"/>
              <a:t>组成。</a:t>
            </a:r>
            <a:endParaRPr lang="zh-CN" altLang="en-US" sz="2800" dirty="0"/>
          </a:p>
          <a:p>
            <a:pPr lvl="1" eaLnBrk="1" hangingPunct="1"/>
            <a:r>
              <a:rPr lang="zh-CN" altLang="en-US" sz="2400" dirty="0">
                <a:solidFill>
                  <a:schemeClr val="tx2"/>
                </a:solidFill>
                <a:latin typeface="黑体" panose="02010609060101010101" pitchFamily="49" charset="-122"/>
                <a:ea typeface="黑体" panose="02010609060101010101" pitchFamily="49" charset="-122"/>
              </a:rPr>
              <a:t>主机之间通过通信子网来传递信息，它利用公用网络系统</a:t>
            </a:r>
            <a:r>
              <a:rPr lang="en-US" altLang="zh-CN" sz="2400" dirty="0">
                <a:solidFill>
                  <a:schemeClr val="tx2"/>
                </a:solidFill>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如公用电信网</a:t>
            </a:r>
            <a:r>
              <a:rPr lang="en-US" altLang="zh-CN" sz="2400" dirty="0">
                <a:solidFill>
                  <a:schemeClr val="tx2"/>
                </a:solidFill>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作为通信子网来进行通信</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ln/>
        </p:spPr>
        <p:txBody>
          <a:bodyPr vert="horz" wrap="square" lIns="91440" tIns="45720" rIns="91440" bIns="45720" anchor="b" anchorCtr="0"/>
          <a:p>
            <a:pPr algn="ctr" eaLnBrk="1" hangingPunct="1"/>
            <a:r>
              <a:rPr lang="zh-CN" altLang="en-US" sz="2800" dirty="0"/>
              <a:t>广域网、城域网、接入网以及局域网的关系</a:t>
            </a:r>
            <a:r>
              <a:rPr lang="zh-CN" altLang="en-US" dirty="0"/>
              <a:t> </a:t>
            </a:r>
            <a:endParaRPr lang="zh-CN" altLang="en-US" dirty="0"/>
          </a:p>
        </p:txBody>
      </p:sp>
      <p:sp>
        <p:nvSpPr>
          <p:cNvPr id="89090" name="Line 5"/>
          <p:cNvSpPr/>
          <p:nvPr/>
        </p:nvSpPr>
        <p:spPr>
          <a:xfrm>
            <a:off x="7808913" y="4391025"/>
            <a:ext cx="0" cy="565150"/>
          </a:xfrm>
          <a:prstGeom prst="line">
            <a:avLst/>
          </a:prstGeom>
          <a:ln w="28575" cap="flat" cmpd="sng">
            <a:solidFill>
              <a:srgbClr val="333399"/>
            </a:solidFill>
            <a:prstDash val="solid"/>
            <a:round/>
            <a:headEnd type="none" w="med" len="med"/>
            <a:tailEnd type="none" w="med" len="med"/>
          </a:ln>
        </p:spPr>
      </p:sp>
      <p:sp>
        <p:nvSpPr>
          <p:cNvPr id="89091" name="Line 6"/>
          <p:cNvSpPr/>
          <p:nvPr/>
        </p:nvSpPr>
        <p:spPr>
          <a:xfrm>
            <a:off x="5248275" y="4391025"/>
            <a:ext cx="0" cy="565150"/>
          </a:xfrm>
          <a:prstGeom prst="line">
            <a:avLst/>
          </a:prstGeom>
          <a:ln w="28575" cap="flat" cmpd="sng">
            <a:solidFill>
              <a:srgbClr val="333399"/>
            </a:solidFill>
            <a:prstDash val="solid"/>
            <a:round/>
            <a:headEnd type="none" w="med" len="med"/>
            <a:tailEnd type="none" w="med" len="med"/>
          </a:ln>
        </p:spPr>
      </p:sp>
      <p:sp>
        <p:nvSpPr>
          <p:cNvPr id="89092" name="Line 7"/>
          <p:cNvSpPr/>
          <p:nvPr/>
        </p:nvSpPr>
        <p:spPr>
          <a:xfrm>
            <a:off x="3870325" y="4391025"/>
            <a:ext cx="0" cy="565150"/>
          </a:xfrm>
          <a:prstGeom prst="line">
            <a:avLst/>
          </a:prstGeom>
          <a:ln w="28575" cap="flat" cmpd="sng">
            <a:solidFill>
              <a:srgbClr val="333399"/>
            </a:solidFill>
            <a:prstDash val="solid"/>
            <a:round/>
            <a:headEnd type="none" w="med" len="med"/>
            <a:tailEnd type="none" w="med" len="med"/>
          </a:ln>
        </p:spPr>
      </p:sp>
      <p:sp>
        <p:nvSpPr>
          <p:cNvPr id="89093" name="Line 8"/>
          <p:cNvSpPr/>
          <p:nvPr/>
        </p:nvSpPr>
        <p:spPr>
          <a:xfrm>
            <a:off x="1408113" y="4391025"/>
            <a:ext cx="0" cy="565150"/>
          </a:xfrm>
          <a:prstGeom prst="line">
            <a:avLst/>
          </a:prstGeom>
          <a:ln w="28575" cap="flat" cmpd="sng">
            <a:solidFill>
              <a:srgbClr val="333399"/>
            </a:solidFill>
            <a:prstDash val="solid"/>
            <a:round/>
            <a:headEnd type="none" w="med" len="med"/>
            <a:tailEnd type="none" w="med" len="med"/>
          </a:ln>
        </p:spPr>
      </p:sp>
      <p:sp>
        <p:nvSpPr>
          <p:cNvPr id="89094" name="Line 9"/>
          <p:cNvSpPr/>
          <p:nvPr/>
        </p:nvSpPr>
        <p:spPr>
          <a:xfrm flipH="1">
            <a:off x="1604963" y="3486150"/>
            <a:ext cx="1181100" cy="566738"/>
          </a:xfrm>
          <a:prstGeom prst="line">
            <a:avLst/>
          </a:prstGeom>
          <a:ln w="38100" cap="flat" cmpd="sng">
            <a:solidFill>
              <a:srgbClr val="333399"/>
            </a:solidFill>
            <a:prstDash val="solid"/>
            <a:round/>
            <a:headEnd type="none" w="med" len="med"/>
            <a:tailEnd type="none" w="med" len="med"/>
          </a:ln>
        </p:spPr>
      </p:sp>
      <p:sp>
        <p:nvSpPr>
          <p:cNvPr id="89095" name="Line 10"/>
          <p:cNvSpPr/>
          <p:nvPr/>
        </p:nvSpPr>
        <p:spPr>
          <a:xfrm flipH="1">
            <a:off x="2854325" y="3486150"/>
            <a:ext cx="325438" cy="452438"/>
          </a:xfrm>
          <a:prstGeom prst="line">
            <a:avLst/>
          </a:prstGeom>
          <a:ln w="38100" cap="flat" cmpd="sng">
            <a:solidFill>
              <a:srgbClr val="333399"/>
            </a:solidFill>
            <a:prstDash val="solid"/>
            <a:round/>
            <a:headEnd type="none" w="med" len="med"/>
            <a:tailEnd type="none" w="med" len="med"/>
          </a:ln>
        </p:spPr>
      </p:sp>
      <p:sp>
        <p:nvSpPr>
          <p:cNvPr id="89096" name="Line 11"/>
          <p:cNvSpPr/>
          <p:nvPr/>
        </p:nvSpPr>
        <p:spPr>
          <a:xfrm>
            <a:off x="3575050" y="3486150"/>
            <a:ext cx="492125" cy="452438"/>
          </a:xfrm>
          <a:prstGeom prst="line">
            <a:avLst/>
          </a:prstGeom>
          <a:ln w="38100" cap="flat" cmpd="sng">
            <a:solidFill>
              <a:srgbClr val="333399"/>
            </a:solidFill>
            <a:prstDash val="solid"/>
            <a:round/>
            <a:headEnd type="none" w="med" len="med"/>
            <a:tailEnd type="none" w="med" len="med"/>
          </a:ln>
        </p:spPr>
      </p:sp>
      <p:sp>
        <p:nvSpPr>
          <p:cNvPr id="89097" name="Line 12"/>
          <p:cNvSpPr/>
          <p:nvPr/>
        </p:nvSpPr>
        <p:spPr>
          <a:xfrm flipH="1">
            <a:off x="5248275" y="3486150"/>
            <a:ext cx="393700" cy="452438"/>
          </a:xfrm>
          <a:prstGeom prst="line">
            <a:avLst/>
          </a:prstGeom>
          <a:ln w="38100" cap="flat" cmpd="sng">
            <a:solidFill>
              <a:srgbClr val="333399"/>
            </a:solidFill>
            <a:prstDash val="solid"/>
            <a:round/>
            <a:headEnd type="none" w="med" len="med"/>
            <a:tailEnd type="none" w="med" len="med"/>
          </a:ln>
        </p:spPr>
      </p:sp>
      <p:sp>
        <p:nvSpPr>
          <p:cNvPr id="89098" name="Line 13"/>
          <p:cNvSpPr/>
          <p:nvPr/>
        </p:nvSpPr>
        <p:spPr>
          <a:xfrm>
            <a:off x="6234113" y="3486150"/>
            <a:ext cx="196850" cy="452438"/>
          </a:xfrm>
          <a:prstGeom prst="line">
            <a:avLst/>
          </a:prstGeom>
          <a:ln w="38100" cap="flat" cmpd="sng">
            <a:solidFill>
              <a:srgbClr val="333399"/>
            </a:solidFill>
            <a:prstDash val="solid"/>
            <a:round/>
            <a:headEnd type="none" w="med" len="med"/>
            <a:tailEnd type="none" w="med" len="med"/>
          </a:ln>
        </p:spPr>
      </p:sp>
      <p:sp>
        <p:nvSpPr>
          <p:cNvPr id="89099" name="Line 14"/>
          <p:cNvSpPr/>
          <p:nvPr/>
        </p:nvSpPr>
        <p:spPr>
          <a:xfrm>
            <a:off x="6529388" y="3486150"/>
            <a:ext cx="1082675" cy="452438"/>
          </a:xfrm>
          <a:prstGeom prst="line">
            <a:avLst/>
          </a:prstGeom>
          <a:ln w="38100" cap="flat" cmpd="sng">
            <a:solidFill>
              <a:srgbClr val="333399"/>
            </a:solidFill>
            <a:prstDash val="solid"/>
            <a:round/>
            <a:headEnd type="none" w="med" len="med"/>
            <a:tailEnd type="none" w="med" len="med"/>
          </a:ln>
        </p:spPr>
      </p:sp>
      <p:sp>
        <p:nvSpPr>
          <p:cNvPr id="89100" name="Line 15"/>
          <p:cNvSpPr/>
          <p:nvPr/>
        </p:nvSpPr>
        <p:spPr>
          <a:xfrm flipH="1">
            <a:off x="3376613" y="2582863"/>
            <a:ext cx="985837" cy="565150"/>
          </a:xfrm>
          <a:prstGeom prst="line">
            <a:avLst/>
          </a:prstGeom>
          <a:ln w="57150" cap="flat" cmpd="sng">
            <a:solidFill>
              <a:srgbClr val="333399"/>
            </a:solidFill>
            <a:prstDash val="solid"/>
            <a:round/>
            <a:headEnd type="none" w="med" len="med"/>
            <a:tailEnd type="none" w="med" len="med"/>
          </a:ln>
        </p:spPr>
      </p:sp>
      <p:sp>
        <p:nvSpPr>
          <p:cNvPr id="89101" name="Line 16"/>
          <p:cNvSpPr/>
          <p:nvPr/>
        </p:nvSpPr>
        <p:spPr>
          <a:xfrm>
            <a:off x="4953000" y="2695575"/>
            <a:ext cx="887413" cy="452438"/>
          </a:xfrm>
          <a:prstGeom prst="line">
            <a:avLst/>
          </a:prstGeom>
          <a:ln w="57150" cap="flat" cmpd="sng">
            <a:solidFill>
              <a:srgbClr val="333399"/>
            </a:solidFill>
            <a:prstDash val="solid"/>
            <a:round/>
            <a:headEnd type="none" w="med" len="med"/>
            <a:tailEnd type="none" w="med" len="med"/>
          </a:ln>
        </p:spPr>
      </p:sp>
      <p:sp>
        <p:nvSpPr>
          <p:cNvPr id="89102" name="Line 17"/>
          <p:cNvSpPr/>
          <p:nvPr/>
        </p:nvSpPr>
        <p:spPr>
          <a:xfrm>
            <a:off x="3771900" y="3260725"/>
            <a:ext cx="1673225" cy="0"/>
          </a:xfrm>
          <a:prstGeom prst="line">
            <a:avLst/>
          </a:prstGeom>
          <a:ln w="57150" cap="flat" cmpd="sng">
            <a:solidFill>
              <a:srgbClr val="333399"/>
            </a:solidFill>
            <a:prstDash val="solid"/>
            <a:round/>
            <a:headEnd type="none" w="med" len="med"/>
            <a:tailEnd type="none" w="med" len="med"/>
          </a:ln>
        </p:spPr>
      </p:sp>
      <p:grpSp>
        <p:nvGrpSpPr>
          <p:cNvPr id="89103" name="Group 18"/>
          <p:cNvGrpSpPr/>
          <p:nvPr/>
        </p:nvGrpSpPr>
        <p:grpSpPr>
          <a:xfrm>
            <a:off x="2392363" y="2921000"/>
            <a:ext cx="1643062" cy="777875"/>
            <a:chOff x="1680" y="240"/>
            <a:chExt cx="2529" cy="1270"/>
          </a:xfrm>
        </p:grpSpPr>
        <p:sp>
          <p:nvSpPr>
            <p:cNvPr id="89104" name="Oval 19"/>
            <p:cNvSpPr/>
            <p:nvPr/>
          </p:nvSpPr>
          <p:spPr>
            <a:xfrm>
              <a:off x="2554" y="240"/>
              <a:ext cx="1088"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05" name="Oval 20"/>
            <p:cNvSpPr/>
            <p:nvPr/>
          </p:nvSpPr>
          <p:spPr>
            <a:xfrm>
              <a:off x="1941" y="381"/>
              <a:ext cx="827"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06" name="Oval 21"/>
            <p:cNvSpPr/>
            <p:nvPr/>
          </p:nvSpPr>
          <p:spPr>
            <a:xfrm>
              <a:off x="1680" y="702"/>
              <a:ext cx="552" cy="411"/>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07" name="Oval 22"/>
            <p:cNvSpPr/>
            <p:nvPr/>
          </p:nvSpPr>
          <p:spPr>
            <a:xfrm>
              <a:off x="1849" y="894"/>
              <a:ext cx="842" cy="450"/>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08" name="Oval 23"/>
            <p:cNvSpPr/>
            <p:nvPr/>
          </p:nvSpPr>
          <p:spPr>
            <a:xfrm>
              <a:off x="2462" y="971"/>
              <a:ext cx="1272" cy="539"/>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09" name="Oval 24"/>
            <p:cNvSpPr/>
            <p:nvPr/>
          </p:nvSpPr>
          <p:spPr>
            <a:xfrm>
              <a:off x="3289" y="394"/>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10" name="Oval 25"/>
            <p:cNvSpPr/>
            <p:nvPr/>
          </p:nvSpPr>
          <p:spPr>
            <a:xfrm>
              <a:off x="3412" y="663"/>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11" name="Oval 26"/>
            <p:cNvSpPr/>
            <p:nvPr/>
          </p:nvSpPr>
          <p:spPr>
            <a:xfrm>
              <a:off x="3335" y="753"/>
              <a:ext cx="797" cy="66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12" name="Oval 27"/>
            <p:cNvSpPr/>
            <p:nvPr/>
          </p:nvSpPr>
          <p:spPr>
            <a:xfrm>
              <a:off x="2140" y="548"/>
              <a:ext cx="1640" cy="667"/>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grpSp>
      <p:grpSp>
        <p:nvGrpSpPr>
          <p:cNvPr id="89113" name="Group 28"/>
          <p:cNvGrpSpPr/>
          <p:nvPr/>
        </p:nvGrpSpPr>
        <p:grpSpPr>
          <a:xfrm>
            <a:off x="5248275" y="2921000"/>
            <a:ext cx="1644650" cy="777875"/>
            <a:chOff x="1680" y="240"/>
            <a:chExt cx="2529" cy="1270"/>
          </a:xfrm>
        </p:grpSpPr>
        <p:sp>
          <p:nvSpPr>
            <p:cNvPr id="89114" name="Oval 29"/>
            <p:cNvSpPr/>
            <p:nvPr/>
          </p:nvSpPr>
          <p:spPr>
            <a:xfrm>
              <a:off x="2554" y="240"/>
              <a:ext cx="1088"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15" name="Oval 30"/>
            <p:cNvSpPr/>
            <p:nvPr/>
          </p:nvSpPr>
          <p:spPr>
            <a:xfrm>
              <a:off x="1941" y="381"/>
              <a:ext cx="827"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16" name="Oval 31"/>
            <p:cNvSpPr/>
            <p:nvPr/>
          </p:nvSpPr>
          <p:spPr>
            <a:xfrm>
              <a:off x="1680" y="702"/>
              <a:ext cx="552" cy="411"/>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17" name="Oval 32"/>
            <p:cNvSpPr/>
            <p:nvPr/>
          </p:nvSpPr>
          <p:spPr>
            <a:xfrm>
              <a:off x="1849" y="894"/>
              <a:ext cx="842" cy="450"/>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18" name="Oval 33"/>
            <p:cNvSpPr/>
            <p:nvPr/>
          </p:nvSpPr>
          <p:spPr>
            <a:xfrm>
              <a:off x="2462" y="971"/>
              <a:ext cx="1272" cy="539"/>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19" name="Oval 34"/>
            <p:cNvSpPr/>
            <p:nvPr/>
          </p:nvSpPr>
          <p:spPr>
            <a:xfrm>
              <a:off x="3289" y="394"/>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20" name="Oval 35"/>
            <p:cNvSpPr/>
            <p:nvPr/>
          </p:nvSpPr>
          <p:spPr>
            <a:xfrm>
              <a:off x="3412" y="663"/>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21" name="Oval 36"/>
            <p:cNvSpPr/>
            <p:nvPr/>
          </p:nvSpPr>
          <p:spPr>
            <a:xfrm>
              <a:off x="3335" y="753"/>
              <a:ext cx="797" cy="66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22" name="Oval 37"/>
            <p:cNvSpPr/>
            <p:nvPr/>
          </p:nvSpPr>
          <p:spPr>
            <a:xfrm>
              <a:off x="2140" y="548"/>
              <a:ext cx="1640" cy="667"/>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grpSp>
      <p:sp>
        <p:nvSpPr>
          <p:cNvPr id="89123" name="Text Box 38"/>
          <p:cNvSpPr txBox="1"/>
          <p:nvPr/>
        </p:nvSpPr>
        <p:spPr>
          <a:xfrm>
            <a:off x="2703513" y="3028950"/>
            <a:ext cx="10985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城域网</a:t>
            </a:r>
            <a:endParaRPr lang="zh-CN" altLang="en-US" sz="2400" dirty="0">
              <a:solidFill>
                <a:srgbClr val="333399"/>
              </a:solidFill>
              <a:latin typeface="Times New Roman" panose="02020603050405020304" pitchFamily="18" charset="0"/>
              <a:ea typeface="黑体" panose="02010609060101010101" pitchFamily="49" charset="-122"/>
            </a:endParaRPr>
          </a:p>
        </p:txBody>
      </p:sp>
      <p:sp>
        <p:nvSpPr>
          <p:cNvPr id="89124" name="Text Box 39"/>
          <p:cNvSpPr txBox="1"/>
          <p:nvPr/>
        </p:nvSpPr>
        <p:spPr>
          <a:xfrm>
            <a:off x="5608638" y="3043238"/>
            <a:ext cx="10985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城域网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89125" name="Group 41"/>
          <p:cNvGrpSpPr/>
          <p:nvPr/>
        </p:nvGrpSpPr>
        <p:grpSpPr>
          <a:xfrm>
            <a:off x="815975" y="3825875"/>
            <a:ext cx="1052513" cy="663575"/>
            <a:chOff x="1680" y="240"/>
            <a:chExt cx="2529" cy="1270"/>
          </a:xfrm>
        </p:grpSpPr>
        <p:sp>
          <p:nvSpPr>
            <p:cNvPr id="89126" name="Oval 42"/>
            <p:cNvSpPr/>
            <p:nvPr/>
          </p:nvSpPr>
          <p:spPr>
            <a:xfrm>
              <a:off x="2554" y="240"/>
              <a:ext cx="1088"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27" name="Oval 43"/>
            <p:cNvSpPr/>
            <p:nvPr/>
          </p:nvSpPr>
          <p:spPr>
            <a:xfrm>
              <a:off x="1941" y="381"/>
              <a:ext cx="827"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28" name="Oval 44"/>
            <p:cNvSpPr/>
            <p:nvPr/>
          </p:nvSpPr>
          <p:spPr>
            <a:xfrm>
              <a:off x="1680" y="702"/>
              <a:ext cx="552" cy="411"/>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29" name="Oval 45"/>
            <p:cNvSpPr/>
            <p:nvPr/>
          </p:nvSpPr>
          <p:spPr>
            <a:xfrm>
              <a:off x="1849" y="894"/>
              <a:ext cx="842" cy="450"/>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30" name="Oval 46"/>
            <p:cNvSpPr/>
            <p:nvPr/>
          </p:nvSpPr>
          <p:spPr>
            <a:xfrm>
              <a:off x="2462" y="971"/>
              <a:ext cx="1272" cy="539"/>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31" name="Oval 47"/>
            <p:cNvSpPr/>
            <p:nvPr/>
          </p:nvSpPr>
          <p:spPr>
            <a:xfrm>
              <a:off x="3289" y="394"/>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32" name="Oval 48"/>
            <p:cNvSpPr/>
            <p:nvPr/>
          </p:nvSpPr>
          <p:spPr>
            <a:xfrm>
              <a:off x="3412" y="663"/>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33" name="Oval 49"/>
            <p:cNvSpPr/>
            <p:nvPr/>
          </p:nvSpPr>
          <p:spPr>
            <a:xfrm>
              <a:off x="3335" y="753"/>
              <a:ext cx="797" cy="66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34" name="Oval 50"/>
            <p:cNvSpPr/>
            <p:nvPr/>
          </p:nvSpPr>
          <p:spPr>
            <a:xfrm>
              <a:off x="2140" y="548"/>
              <a:ext cx="1640" cy="667"/>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grpSp>
      <p:sp>
        <p:nvSpPr>
          <p:cNvPr id="89135" name="Text Box 51"/>
          <p:cNvSpPr txBox="1"/>
          <p:nvPr/>
        </p:nvSpPr>
        <p:spPr>
          <a:xfrm>
            <a:off x="823913" y="3908425"/>
            <a:ext cx="10985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接入网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89136" name="Group 53"/>
          <p:cNvGrpSpPr/>
          <p:nvPr/>
        </p:nvGrpSpPr>
        <p:grpSpPr>
          <a:xfrm>
            <a:off x="2195513" y="3825875"/>
            <a:ext cx="1052512" cy="663575"/>
            <a:chOff x="1680" y="240"/>
            <a:chExt cx="2529" cy="1270"/>
          </a:xfrm>
        </p:grpSpPr>
        <p:sp>
          <p:nvSpPr>
            <p:cNvPr id="89137" name="Oval 54"/>
            <p:cNvSpPr/>
            <p:nvPr/>
          </p:nvSpPr>
          <p:spPr>
            <a:xfrm>
              <a:off x="2554" y="240"/>
              <a:ext cx="1088"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38" name="Oval 55"/>
            <p:cNvSpPr/>
            <p:nvPr/>
          </p:nvSpPr>
          <p:spPr>
            <a:xfrm>
              <a:off x="1941" y="381"/>
              <a:ext cx="827"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39" name="Oval 56"/>
            <p:cNvSpPr/>
            <p:nvPr/>
          </p:nvSpPr>
          <p:spPr>
            <a:xfrm>
              <a:off x="1680" y="702"/>
              <a:ext cx="552" cy="411"/>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40" name="Oval 57"/>
            <p:cNvSpPr/>
            <p:nvPr/>
          </p:nvSpPr>
          <p:spPr>
            <a:xfrm>
              <a:off x="1849" y="894"/>
              <a:ext cx="842" cy="450"/>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41" name="Oval 58"/>
            <p:cNvSpPr/>
            <p:nvPr/>
          </p:nvSpPr>
          <p:spPr>
            <a:xfrm>
              <a:off x="2462" y="971"/>
              <a:ext cx="1272" cy="539"/>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42" name="Oval 59"/>
            <p:cNvSpPr/>
            <p:nvPr/>
          </p:nvSpPr>
          <p:spPr>
            <a:xfrm>
              <a:off x="3289" y="394"/>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43" name="Oval 60"/>
            <p:cNvSpPr/>
            <p:nvPr/>
          </p:nvSpPr>
          <p:spPr>
            <a:xfrm>
              <a:off x="3412" y="663"/>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44" name="Oval 61"/>
            <p:cNvSpPr/>
            <p:nvPr/>
          </p:nvSpPr>
          <p:spPr>
            <a:xfrm>
              <a:off x="3335" y="753"/>
              <a:ext cx="797" cy="66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45" name="Oval 62"/>
            <p:cNvSpPr/>
            <p:nvPr/>
          </p:nvSpPr>
          <p:spPr>
            <a:xfrm>
              <a:off x="2140" y="548"/>
              <a:ext cx="1640" cy="667"/>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grpSp>
      <p:sp>
        <p:nvSpPr>
          <p:cNvPr id="89146" name="Text Box 63"/>
          <p:cNvSpPr txBox="1"/>
          <p:nvPr/>
        </p:nvSpPr>
        <p:spPr>
          <a:xfrm>
            <a:off x="2203450" y="3908425"/>
            <a:ext cx="10985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接入网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89147" name="Group 65"/>
          <p:cNvGrpSpPr/>
          <p:nvPr/>
        </p:nvGrpSpPr>
        <p:grpSpPr>
          <a:xfrm>
            <a:off x="3408363" y="3825875"/>
            <a:ext cx="1052512" cy="663575"/>
            <a:chOff x="1680" y="240"/>
            <a:chExt cx="2529" cy="1270"/>
          </a:xfrm>
        </p:grpSpPr>
        <p:sp>
          <p:nvSpPr>
            <p:cNvPr id="89148" name="Oval 66"/>
            <p:cNvSpPr/>
            <p:nvPr/>
          </p:nvSpPr>
          <p:spPr>
            <a:xfrm>
              <a:off x="2554" y="240"/>
              <a:ext cx="1088"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49" name="Oval 67"/>
            <p:cNvSpPr/>
            <p:nvPr/>
          </p:nvSpPr>
          <p:spPr>
            <a:xfrm>
              <a:off x="1941" y="381"/>
              <a:ext cx="827"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50" name="Oval 68"/>
            <p:cNvSpPr/>
            <p:nvPr/>
          </p:nvSpPr>
          <p:spPr>
            <a:xfrm>
              <a:off x="1680" y="702"/>
              <a:ext cx="552" cy="411"/>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51" name="Oval 69"/>
            <p:cNvSpPr/>
            <p:nvPr/>
          </p:nvSpPr>
          <p:spPr>
            <a:xfrm>
              <a:off x="1849" y="894"/>
              <a:ext cx="842" cy="450"/>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52" name="Oval 70"/>
            <p:cNvSpPr/>
            <p:nvPr/>
          </p:nvSpPr>
          <p:spPr>
            <a:xfrm>
              <a:off x="2462" y="971"/>
              <a:ext cx="1272" cy="539"/>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53" name="Oval 71"/>
            <p:cNvSpPr/>
            <p:nvPr/>
          </p:nvSpPr>
          <p:spPr>
            <a:xfrm>
              <a:off x="3289" y="394"/>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54" name="Oval 72"/>
            <p:cNvSpPr/>
            <p:nvPr/>
          </p:nvSpPr>
          <p:spPr>
            <a:xfrm>
              <a:off x="3412" y="663"/>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55" name="Oval 73"/>
            <p:cNvSpPr/>
            <p:nvPr/>
          </p:nvSpPr>
          <p:spPr>
            <a:xfrm>
              <a:off x="3335" y="753"/>
              <a:ext cx="797" cy="66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56" name="Oval 74"/>
            <p:cNvSpPr/>
            <p:nvPr/>
          </p:nvSpPr>
          <p:spPr>
            <a:xfrm>
              <a:off x="2140" y="548"/>
              <a:ext cx="1640" cy="667"/>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grpSp>
      <p:sp>
        <p:nvSpPr>
          <p:cNvPr id="89157" name="Text Box 75"/>
          <p:cNvSpPr txBox="1"/>
          <p:nvPr/>
        </p:nvSpPr>
        <p:spPr>
          <a:xfrm>
            <a:off x="3416300" y="3908425"/>
            <a:ext cx="10985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接入网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89158" name="Group 77"/>
          <p:cNvGrpSpPr/>
          <p:nvPr/>
        </p:nvGrpSpPr>
        <p:grpSpPr>
          <a:xfrm>
            <a:off x="4749800" y="3825875"/>
            <a:ext cx="1052513" cy="663575"/>
            <a:chOff x="1680" y="240"/>
            <a:chExt cx="2529" cy="1270"/>
          </a:xfrm>
        </p:grpSpPr>
        <p:sp>
          <p:nvSpPr>
            <p:cNvPr id="89159" name="Oval 78"/>
            <p:cNvSpPr/>
            <p:nvPr/>
          </p:nvSpPr>
          <p:spPr>
            <a:xfrm>
              <a:off x="2554" y="240"/>
              <a:ext cx="1088"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60" name="Oval 79"/>
            <p:cNvSpPr/>
            <p:nvPr/>
          </p:nvSpPr>
          <p:spPr>
            <a:xfrm>
              <a:off x="1941" y="381"/>
              <a:ext cx="827"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61" name="Oval 80"/>
            <p:cNvSpPr/>
            <p:nvPr/>
          </p:nvSpPr>
          <p:spPr>
            <a:xfrm>
              <a:off x="1680" y="702"/>
              <a:ext cx="552" cy="411"/>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62" name="Oval 81"/>
            <p:cNvSpPr/>
            <p:nvPr/>
          </p:nvSpPr>
          <p:spPr>
            <a:xfrm>
              <a:off x="1849" y="894"/>
              <a:ext cx="842" cy="450"/>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63" name="Oval 82"/>
            <p:cNvSpPr/>
            <p:nvPr/>
          </p:nvSpPr>
          <p:spPr>
            <a:xfrm>
              <a:off x="2462" y="971"/>
              <a:ext cx="1272" cy="539"/>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64" name="Oval 83"/>
            <p:cNvSpPr/>
            <p:nvPr/>
          </p:nvSpPr>
          <p:spPr>
            <a:xfrm>
              <a:off x="3289" y="394"/>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65" name="Oval 84"/>
            <p:cNvSpPr/>
            <p:nvPr/>
          </p:nvSpPr>
          <p:spPr>
            <a:xfrm>
              <a:off x="3412" y="663"/>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66" name="Oval 85"/>
            <p:cNvSpPr/>
            <p:nvPr/>
          </p:nvSpPr>
          <p:spPr>
            <a:xfrm>
              <a:off x="3335" y="753"/>
              <a:ext cx="797" cy="66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67" name="Oval 86"/>
            <p:cNvSpPr/>
            <p:nvPr/>
          </p:nvSpPr>
          <p:spPr>
            <a:xfrm>
              <a:off x="2140" y="548"/>
              <a:ext cx="1640" cy="667"/>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grpSp>
      <p:sp>
        <p:nvSpPr>
          <p:cNvPr id="89168" name="Text Box 87"/>
          <p:cNvSpPr txBox="1"/>
          <p:nvPr/>
        </p:nvSpPr>
        <p:spPr>
          <a:xfrm>
            <a:off x="4757738" y="3908425"/>
            <a:ext cx="10985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接入网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89169" name="Group 89"/>
          <p:cNvGrpSpPr/>
          <p:nvPr/>
        </p:nvGrpSpPr>
        <p:grpSpPr>
          <a:xfrm>
            <a:off x="5969000" y="3825875"/>
            <a:ext cx="1052513" cy="663575"/>
            <a:chOff x="1680" y="240"/>
            <a:chExt cx="2529" cy="1270"/>
          </a:xfrm>
        </p:grpSpPr>
        <p:sp>
          <p:nvSpPr>
            <p:cNvPr id="89170" name="Oval 90"/>
            <p:cNvSpPr/>
            <p:nvPr/>
          </p:nvSpPr>
          <p:spPr>
            <a:xfrm>
              <a:off x="2554" y="240"/>
              <a:ext cx="1088"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71" name="Oval 91"/>
            <p:cNvSpPr/>
            <p:nvPr/>
          </p:nvSpPr>
          <p:spPr>
            <a:xfrm>
              <a:off x="1941" y="381"/>
              <a:ext cx="827"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72" name="Oval 92"/>
            <p:cNvSpPr/>
            <p:nvPr/>
          </p:nvSpPr>
          <p:spPr>
            <a:xfrm>
              <a:off x="1680" y="702"/>
              <a:ext cx="552" cy="411"/>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73" name="Oval 93"/>
            <p:cNvSpPr/>
            <p:nvPr/>
          </p:nvSpPr>
          <p:spPr>
            <a:xfrm>
              <a:off x="1849" y="894"/>
              <a:ext cx="842" cy="450"/>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74" name="Oval 94"/>
            <p:cNvSpPr/>
            <p:nvPr/>
          </p:nvSpPr>
          <p:spPr>
            <a:xfrm>
              <a:off x="2462" y="971"/>
              <a:ext cx="1272" cy="539"/>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75" name="Oval 95"/>
            <p:cNvSpPr/>
            <p:nvPr/>
          </p:nvSpPr>
          <p:spPr>
            <a:xfrm>
              <a:off x="3289" y="394"/>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76" name="Oval 96"/>
            <p:cNvSpPr/>
            <p:nvPr/>
          </p:nvSpPr>
          <p:spPr>
            <a:xfrm>
              <a:off x="3412" y="663"/>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77" name="Oval 97"/>
            <p:cNvSpPr/>
            <p:nvPr/>
          </p:nvSpPr>
          <p:spPr>
            <a:xfrm>
              <a:off x="3335" y="753"/>
              <a:ext cx="797" cy="66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78" name="Oval 98"/>
            <p:cNvSpPr/>
            <p:nvPr/>
          </p:nvSpPr>
          <p:spPr>
            <a:xfrm>
              <a:off x="2140" y="548"/>
              <a:ext cx="1640" cy="667"/>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grpSp>
      <p:sp>
        <p:nvSpPr>
          <p:cNvPr id="89179" name="Text Box 99"/>
          <p:cNvSpPr txBox="1"/>
          <p:nvPr/>
        </p:nvSpPr>
        <p:spPr>
          <a:xfrm>
            <a:off x="5976938" y="3908425"/>
            <a:ext cx="10985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接入网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89180" name="Group 101"/>
          <p:cNvGrpSpPr/>
          <p:nvPr/>
        </p:nvGrpSpPr>
        <p:grpSpPr>
          <a:xfrm>
            <a:off x="7250113" y="3825875"/>
            <a:ext cx="1052512" cy="663575"/>
            <a:chOff x="1680" y="240"/>
            <a:chExt cx="2529" cy="1270"/>
          </a:xfrm>
        </p:grpSpPr>
        <p:sp>
          <p:nvSpPr>
            <p:cNvPr id="89181" name="Oval 102"/>
            <p:cNvSpPr/>
            <p:nvPr/>
          </p:nvSpPr>
          <p:spPr>
            <a:xfrm>
              <a:off x="2554" y="240"/>
              <a:ext cx="1088"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82" name="Oval 103"/>
            <p:cNvSpPr/>
            <p:nvPr/>
          </p:nvSpPr>
          <p:spPr>
            <a:xfrm>
              <a:off x="1941" y="381"/>
              <a:ext cx="827"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83" name="Oval 104"/>
            <p:cNvSpPr/>
            <p:nvPr/>
          </p:nvSpPr>
          <p:spPr>
            <a:xfrm>
              <a:off x="1680" y="702"/>
              <a:ext cx="552" cy="411"/>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84" name="Oval 105"/>
            <p:cNvSpPr/>
            <p:nvPr/>
          </p:nvSpPr>
          <p:spPr>
            <a:xfrm>
              <a:off x="1849" y="894"/>
              <a:ext cx="842" cy="450"/>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85" name="Oval 106"/>
            <p:cNvSpPr/>
            <p:nvPr/>
          </p:nvSpPr>
          <p:spPr>
            <a:xfrm>
              <a:off x="2462" y="971"/>
              <a:ext cx="1272" cy="539"/>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86" name="Oval 107"/>
            <p:cNvSpPr/>
            <p:nvPr/>
          </p:nvSpPr>
          <p:spPr>
            <a:xfrm>
              <a:off x="3289" y="394"/>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87" name="Oval 108"/>
            <p:cNvSpPr/>
            <p:nvPr/>
          </p:nvSpPr>
          <p:spPr>
            <a:xfrm>
              <a:off x="3412" y="663"/>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88" name="Oval 109"/>
            <p:cNvSpPr/>
            <p:nvPr/>
          </p:nvSpPr>
          <p:spPr>
            <a:xfrm>
              <a:off x="3335" y="753"/>
              <a:ext cx="797" cy="66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189" name="Oval 110"/>
            <p:cNvSpPr/>
            <p:nvPr/>
          </p:nvSpPr>
          <p:spPr>
            <a:xfrm>
              <a:off x="2140" y="548"/>
              <a:ext cx="1640" cy="667"/>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grpSp>
      <p:sp>
        <p:nvSpPr>
          <p:cNvPr id="89190" name="Text Box 111"/>
          <p:cNvSpPr txBox="1"/>
          <p:nvPr/>
        </p:nvSpPr>
        <p:spPr>
          <a:xfrm>
            <a:off x="7258050" y="3908425"/>
            <a:ext cx="10985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接入网</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89191" name="Group 112"/>
          <p:cNvGrpSpPr/>
          <p:nvPr/>
        </p:nvGrpSpPr>
        <p:grpSpPr>
          <a:xfrm>
            <a:off x="323850" y="4956175"/>
            <a:ext cx="1674813" cy="642938"/>
            <a:chOff x="720" y="1296"/>
            <a:chExt cx="816" cy="273"/>
          </a:xfrm>
        </p:grpSpPr>
        <p:sp>
          <p:nvSpPr>
            <p:cNvPr id="89192" name="Line 113"/>
            <p:cNvSpPr/>
            <p:nvPr/>
          </p:nvSpPr>
          <p:spPr>
            <a:xfrm rot="-5400000">
              <a:off x="1008" y="1392"/>
              <a:ext cx="192" cy="0"/>
            </a:xfrm>
            <a:prstGeom prst="line">
              <a:avLst/>
            </a:prstGeom>
            <a:ln w="19050" cap="flat" cmpd="sng">
              <a:solidFill>
                <a:schemeClr val="tx1"/>
              </a:solidFill>
              <a:prstDash val="solid"/>
              <a:round/>
              <a:headEnd type="none" w="med" len="med"/>
              <a:tailEnd type="none" w="med" len="med"/>
            </a:ln>
          </p:spPr>
        </p:sp>
        <p:sp>
          <p:nvSpPr>
            <p:cNvPr id="89193" name="Line 114"/>
            <p:cNvSpPr/>
            <p:nvPr/>
          </p:nvSpPr>
          <p:spPr>
            <a:xfrm rot="-5400000">
              <a:off x="1248" y="1392"/>
              <a:ext cx="192" cy="0"/>
            </a:xfrm>
            <a:prstGeom prst="line">
              <a:avLst/>
            </a:prstGeom>
            <a:ln w="19050" cap="flat" cmpd="sng">
              <a:solidFill>
                <a:schemeClr val="tx1"/>
              </a:solidFill>
              <a:prstDash val="solid"/>
              <a:round/>
              <a:headEnd type="none" w="med" len="med"/>
              <a:tailEnd type="none" w="med" len="med"/>
            </a:ln>
          </p:spPr>
        </p:sp>
        <p:sp>
          <p:nvSpPr>
            <p:cNvPr id="89194" name="Line 115"/>
            <p:cNvSpPr/>
            <p:nvPr/>
          </p:nvSpPr>
          <p:spPr>
            <a:xfrm rot="-5400000">
              <a:off x="768" y="1392"/>
              <a:ext cx="192" cy="0"/>
            </a:xfrm>
            <a:prstGeom prst="line">
              <a:avLst/>
            </a:prstGeom>
            <a:ln w="19050" cap="flat" cmpd="sng">
              <a:solidFill>
                <a:schemeClr val="tx1"/>
              </a:solidFill>
              <a:prstDash val="solid"/>
              <a:round/>
              <a:headEnd type="none" w="med" len="med"/>
              <a:tailEnd type="none" w="med" len="med"/>
            </a:ln>
          </p:spPr>
        </p:sp>
        <p:pic>
          <p:nvPicPr>
            <p:cNvPr id="89195" name="Picture 116"/>
            <p:cNvPicPr/>
            <p:nvPr/>
          </p:nvPicPr>
          <p:blipFill>
            <a:blip r:embed="rId1"/>
            <a:stretch>
              <a:fillRect/>
            </a:stretch>
          </p:blipFill>
          <p:spPr>
            <a:xfrm>
              <a:off x="762" y="1398"/>
              <a:ext cx="186" cy="171"/>
            </a:xfrm>
            <a:prstGeom prst="rect">
              <a:avLst/>
            </a:prstGeom>
            <a:noFill/>
            <a:ln w="9525">
              <a:noFill/>
            </a:ln>
          </p:spPr>
        </p:pic>
        <p:sp>
          <p:nvSpPr>
            <p:cNvPr id="89196" name="Line 117"/>
            <p:cNvSpPr/>
            <p:nvPr/>
          </p:nvSpPr>
          <p:spPr>
            <a:xfrm>
              <a:off x="720" y="1296"/>
              <a:ext cx="816" cy="0"/>
            </a:xfrm>
            <a:prstGeom prst="line">
              <a:avLst/>
            </a:prstGeom>
            <a:ln w="19050" cap="flat" cmpd="sng">
              <a:solidFill>
                <a:schemeClr val="tx1"/>
              </a:solidFill>
              <a:prstDash val="solid"/>
              <a:round/>
              <a:headEnd type="none" w="med" len="med"/>
              <a:tailEnd type="none" w="med" len="med"/>
            </a:ln>
          </p:spPr>
        </p:sp>
        <p:pic>
          <p:nvPicPr>
            <p:cNvPr id="89197" name="Picture 118"/>
            <p:cNvPicPr/>
            <p:nvPr/>
          </p:nvPicPr>
          <p:blipFill>
            <a:blip r:embed="rId1"/>
            <a:stretch>
              <a:fillRect/>
            </a:stretch>
          </p:blipFill>
          <p:spPr>
            <a:xfrm>
              <a:off x="1014" y="1392"/>
              <a:ext cx="186" cy="171"/>
            </a:xfrm>
            <a:prstGeom prst="rect">
              <a:avLst/>
            </a:prstGeom>
            <a:noFill/>
            <a:ln w="9525">
              <a:noFill/>
            </a:ln>
          </p:spPr>
        </p:pic>
        <p:pic>
          <p:nvPicPr>
            <p:cNvPr id="89198" name="Picture 119"/>
            <p:cNvPicPr/>
            <p:nvPr/>
          </p:nvPicPr>
          <p:blipFill>
            <a:blip r:embed="rId1"/>
            <a:stretch>
              <a:fillRect/>
            </a:stretch>
          </p:blipFill>
          <p:spPr>
            <a:xfrm>
              <a:off x="1248" y="1392"/>
              <a:ext cx="186" cy="171"/>
            </a:xfrm>
            <a:prstGeom prst="rect">
              <a:avLst/>
            </a:prstGeom>
            <a:noFill/>
            <a:ln w="9525">
              <a:noFill/>
            </a:ln>
          </p:spPr>
        </p:pic>
      </p:grpSp>
      <p:grpSp>
        <p:nvGrpSpPr>
          <p:cNvPr id="89199" name="Group 120"/>
          <p:cNvGrpSpPr/>
          <p:nvPr/>
        </p:nvGrpSpPr>
        <p:grpSpPr>
          <a:xfrm>
            <a:off x="2786063" y="4956175"/>
            <a:ext cx="1674812" cy="642938"/>
            <a:chOff x="720" y="1296"/>
            <a:chExt cx="816" cy="273"/>
          </a:xfrm>
        </p:grpSpPr>
        <p:sp>
          <p:nvSpPr>
            <p:cNvPr id="89200" name="Line 121"/>
            <p:cNvSpPr/>
            <p:nvPr/>
          </p:nvSpPr>
          <p:spPr>
            <a:xfrm rot="-5400000">
              <a:off x="1008" y="1392"/>
              <a:ext cx="192" cy="0"/>
            </a:xfrm>
            <a:prstGeom prst="line">
              <a:avLst/>
            </a:prstGeom>
            <a:ln w="19050" cap="flat" cmpd="sng">
              <a:solidFill>
                <a:schemeClr val="tx1"/>
              </a:solidFill>
              <a:prstDash val="solid"/>
              <a:round/>
              <a:headEnd type="none" w="med" len="med"/>
              <a:tailEnd type="none" w="med" len="med"/>
            </a:ln>
          </p:spPr>
        </p:sp>
        <p:sp>
          <p:nvSpPr>
            <p:cNvPr id="89201" name="Line 122"/>
            <p:cNvSpPr/>
            <p:nvPr/>
          </p:nvSpPr>
          <p:spPr>
            <a:xfrm rot="-5400000">
              <a:off x="1248" y="1392"/>
              <a:ext cx="192" cy="0"/>
            </a:xfrm>
            <a:prstGeom prst="line">
              <a:avLst/>
            </a:prstGeom>
            <a:ln w="19050" cap="flat" cmpd="sng">
              <a:solidFill>
                <a:schemeClr val="tx1"/>
              </a:solidFill>
              <a:prstDash val="solid"/>
              <a:round/>
              <a:headEnd type="none" w="med" len="med"/>
              <a:tailEnd type="none" w="med" len="med"/>
            </a:ln>
          </p:spPr>
        </p:sp>
        <p:sp>
          <p:nvSpPr>
            <p:cNvPr id="89202" name="Line 123"/>
            <p:cNvSpPr/>
            <p:nvPr/>
          </p:nvSpPr>
          <p:spPr>
            <a:xfrm rot="-5400000">
              <a:off x="768" y="1392"/>
              <a:ext cx="192" cy="0"/>
            </a:xfrm>
            <a:prstGeom prst="line">
              <a:avLst/>
            </a:prstGeom>
            <a:ln w="19050" cap="flat" cmpd="sng">
              <a:solidFill>
                <a:schemeClr val="tx1"/>
              </a:solidFill>
              <a:prstDash val="solid"/>
              <a:round/>
              <a:headEnd type="none" w="med" len="med"/>
              <a:tailEnd type="none" w="med" len="med"/>
            </a:ln>
          </p:spPr>
        </p:sp>
        <p:pic>
          <p:nvPicPr>
            <p:cNvPr id="89203" name="Picture 124"/>
            <p:cNvPicPr/>
            <p:nvPr/>
          </p:nvPicPr>
          <p:blipFill>
            <a:blip r:embed="rId1"/>
            <a:stretch>
              <a:fillRect/>
            </a:stretch>
          </p:blipFill>
          <p:spPr>
            <a:xfrm>
              <a:off x="762" y="1398"/>
              <a:ext cx="186" cy="171"/>
            </a:xfrm>
            <a:prstGeom prst="rect">
              <a:avLst/>
            </a:prstGeom>
            <a:noFill/>
            <a:ln w="9525">
              <a:noFill/>
            </a:ln>
          </p:spPr>
        </p:pic>
        <p:sp>
          <p:nvSpPr>
            <p:cNvPr id="89204" name="Line 125"/>
            <p:cNvSpPr/>
            <p:nvPr/>
          </p:nvSpPr>
          <p:spPr>
            <a:xfrm>
              <a:off x="720" y="1296"/>
              <a:ext cx="816" cy="0"/>
            </a:xfrm>
            <a:prstGeom prst="line">
              <a:avLst/>
            </a:prstGeom>
            <a:ln w="19050" cap="flat" cmpd="sng">
              <a:solidFill>
                <a:schemeClr val="tx1"/>
              </a:solidFill>
              <a:prstDash val="solid"/>
              <a:round/>
              <a:headEnd type="none" w="med" len="med"/>
              <a:tailEnd type="none" w="med" len="med"/>
            </a:ln>
          </p:spPr>
        </p:sp>
        <p:pic>
          <p:nvPicPr>
            <p:cNvPr id="89205" name="Picture 126"/>
            <p:cNvPicPr/>
            <p:nvPr/>
          </p:nvPicPr>
          <p:blipFill>
            <a:blip r:embed="rId1"/>
            <a:stretch>
              <a:fillRect/>
            </a:stretch>
          </p:blipFill>
          <p:spPr>
            <a:xfrm>
              <a:off x="1014" y="1392"/>
              <a:ext cx="186" cy="171"/>
            </a:xfrm>
            <a:prstGeom prst="rect">
              <a:avLst/>
            </a:prstGeom>
            <a:noFill/>
            <a:ln w="9525">
              <a:noFill/>
            </a:ln>
          </p:spPr>
        </p:pic>
        <p:pic>
          <p:nvPicPr>
            <p:cNvPr id="89206" name="Picture 127"/>
            <p:cNvPicPr/>
            <p:nvPr/>
          </p:nvPicPr>
          <p:blipFill>
            <a:blip r:embed="rId1"/>
            <a:stretch>
              <a:fillRect/>
            </a:stretch>
          </p:blipFill>
          <p:spPr>
            <a:xfrm>
              <a:off x="1248" y="1392"/>
              <a:ext cx="186" cy="171"/>
            </a:xfrm>
            <a:prstGeom prst="rect">
              <a:avLst/>
            </a:prstGeom>
            <a:noFill/>
            <a:ln w="9525">
              <a:noFill/>
            </a:ln>
          </p:spPr>
        </p:pic>
      </p:grpSp>
      <p:sp>
        <p:nvSpPr>
          <p:cNvPr id="89207" name="Line 128"/>
          <p:cNvSpPr/>
          <p:nvPr/>
        </p:nvSpPr>
        <p:spPr>
          <a:xfrm rot="-5400000">
            <a:off x="5314950" y="5180013"/>
            <a:ext cx="452438" cy="0"/>
          </a:xfrm>
          <a:prstGeom prst="line">
            <a:avLst/>
          </a:prstGeom>
          <a:ln w="28575" cap="flat" cmpd="sng">
            <a:solidFill>
              <a:srgbClr val="333399"/>
            </a:solidFill>
            <a:prstDash val="solid"/>
            <a:round/>
            <a:headEnd type="none" w="med" len="med"/>
            <a:tailEnd type="none" w="med" len="med"/>
          </a:ln>
        </p:spPr>
      </p:sp>
      <p:sp>
        <p:nvSpPr>
          <p:cNvPr id="89208" name="Line 129"/>
          <p:cNvSpPr/>
          <p:nvPr/>
        </p:nvSpPr>
        <p:spPr>
          <a:xfrm rot="-5400000">
            <a:off x="5810250" y="5181600"/>
            <a:ext cx="454025" cy="0"/>
          </a:xfrm>
          <a:prstGeom prst="line">
            <a:avLst/>
          </a:prstGeom>
          <a:ln w="28575" cap="flat" cmpd="sng">
            <a:solidFill>
              <a:srgbClr val="333399"/>
            </a:solidFill>
            <a:prstDash val="solid"/>
            <a:round/>
            <a:headEnd type="none" w="med" len="med"/>
            <a:tailEnd type="none" w="med" len="med"/>
          </a:ln>
        </p:spPr>
      </p:sp>
      <p:sp>
        <p:nvSpPr>
          <p:cNvPr id="89209" name="Line 130"/>
          <p:cNvSpPr/>
          <p:nvPr/>
        </p:nvSpPr>
        <p:spPr>
          <a:xfrm rot="-5400000">
            <a:off x="4822825" y="5180013"/>
            <a:ext cx="452438" cy="0"/>
          </a:xfrm>
          <a:prstGeom prst="line">
            <a:avLst/>
          </a:prstGeom>
          <a:ln w="28575" cap="flat" cmpd="sng">
            <a:solidFill>
              <a:srgbClr val="333399"/>
            </a:solidFill>
            <a:prstDash val="solid"/>
            <a:round/>
            <a:headEnd type="none" w="med" len="med"/>
            <a:tailEnd type="none" w="med" len="med"/>
          </a:ln>
        </p:spPr>
      </p:sp>
      <p:pic>
        <p:nvPicPr>
          <p:cNvPr id="89210" name="Picture 131"/>
          <p:cNvPicPr/>
          <p:nvPr/>
        </p:nvPicPr>
        <p:blipFill>
          <a:blip r:embed="rId1"/>
          <a:stretch>
            <a:fillRect/>
          </a:stretch>
        </p:blipFill>
        <p:spPr>
          <a:xfrm>
            <a:off x="4848225" y="5197475"/>
            <a:ext cx="382588" cy="401638"/>
          </a:xfrm>
          <a:prstGeom prst="rect">
            <a:avLst/>
          </a:prstGeom>
          <a:noFill/>
          <a:ln w="9525">
            <a:noFill/>
          </a:ln>
        </p:spPr>
      </p:pic>
      <p:sp>
        <p:nvSpPr>
          <p:cNvPr id="89211" name="Line 132"/>
          <p:cNvSpPr/>
          <p:nvPr/>
        </p:nvSpPr>
        <p:spPr>
          <a:xfrm>
            <a:off x="4756150" y="4956175"/>
            <a:ext cx="1674813" cy="0"/>
          </a:xfrm>
          <a:prstGeom prst="line">
            <a:avLst/>
          </a:prstGeom>
          <a:ln w="28575" cap="flat" cmpd="sng">
            <a:solidFill>
              <a:srgbClr val="333399"/>
            </a:solidFill>
            <a:prstDash val="solid"/>
            <a:round/>
            <a:headEnd type="none" w="med" len="med"/>
            <a:tailEnd type="none" w="med" len="med"/>
          </a:ln>
        </p:spPr>
      </p:sp>
      <p:pic>
        <p:nvPicPr>
          <p:cNvPr id="89212" name="Picture 133"/>
          <p:cNvPicPr/>
          <p:nvPr/>
        </p:nvPicPr>
        <p:blipFill>
          <a:blip r:embed="rId1"/>
          <a:stretch>
            <a:fillRect/>
          </a:stretch>
        </p:blipFill>
        <p:spPr>
          <a:xfrm>
            <a:off x="5353050" y="5183188"/>
            <a:ext cx="382588" cy="401637"/>
          </a:xfrm>
          <a:prstGeom prst="rect">
            <a:avLst/>
          </a:prstGeom>
          <a:noFill/>
          <a:ln w="9525">
            <a:noFill/>
          </a:ln>
        </p:spPr>
      </p:pic>
      <p:pic>
        <p:nvPicPr>
          <p:cNvPr id="89213" name="Picture 134"/>
          <p:cNvPicPr/>
          <p:nvPr/>
        </p:nvPicPr>
        <p:blipFill>
          <a:blip r:embed="rId1"/>
          <a:stretch>
            <a:fillRect/>
          </a:stretch>
        </p:blipFill>
        <p:spPr>
          <a:xfrm>
            <a:off x="5834063" y="5183188"/>
            <a:ext cx="381000" cy="401637"/>
          </a:xfrm>
          <a:prstGeom prst="rect">
            <a:avLst/>
          </a:prstGeom>
          <a:noFill/>
          <a:ln w="9525">
            <a:noFill/>
          </a:ln>
        </p:spPr>
      </p:pic>
      <p:sp>
        <p:nvSpPr>
          <p:cNvPr id="89214" name="Line 135"/>
          <p:cNvSpPr/>
          <p:nvPr/>
        </p:nvSpPr>
        <p:spPr>
          <a:xfrm rot="-5400000">
            <a:off x="7778750" y="5180013"/>
            <a:ext cx="452438" cy="0"/>
          </a:xfrm>
          <a:prstGeom prst="line">
            <a:avLst/>
          </a:prstGeom>
          <a:ln w="28575" cap="flat" cmpd="sng">
            <a:solidFill>
              <a:srgbClr val="333399"/>
            </a:solidFill>
            <a:prstDash val="solid"/>
            <a:round/>
            <a:headEnd type="none" w="med" len="med"/>
            <a:tailEnd type="none" w="med" len="med"/>
          </a:ln>
        </p:spPr>
      </p:sp>
      <p:sp>
        <p:nvSpPr>
          <p:cNvPr id="89215" name="Line 136"/>
          <p:cNvSpPr/>
          <p:nvPr/>
        </p:nvSpPr>
        <p:spPr>
          <a:xfrm rot="-5400000">
            <a:off x="8270875" y="5180013"/>
            <a:ext cx="452438" cy="0"/>
          </a:xfrm>
          <a:prstGeom prst="line">
            <a:avLst/>
          </a:prstGeom>
          <a:ln w="28575" cap="flat" cmpd="sng">
            <a:solidFill>
              <a:srgbClr val="333399"/>
            </a:solidFill>
            <a:prstDash val="solid"/>
            <a:round/>
            <a:headEnd type="none" w="med" len="med"/>
            <a:tailEnd type="none" w="med" len="med"/>
          </a:ln>
        </p:spPr>
      </p:sp>
      <p:sp>
        <p:nvSpPr>
          <p:cNvPr id="89216" name="Line 137"/>
          <p:cNvSpPr/>
          <p:nvPr/>
        </p:nvSpPr>
        <p:spPr>
          <a:xfrm rot="-5400000">
            <a:off x="7286625" y="5181600"/>
            <a:ext cx="454025" cy="0"/>
          </a:xfrm>
          <a:prstGeom prst="line">
            <a:avLst/>
          </a:prstGeom>
          <a:ln w="28575" cap="flat" cmpd="sng">
            <a:solidFill>
              <a:srgbClr val="333399"/>
            </a:solidFill>
            <a:prstDash val="solid"/>
            <a:round/>
            <a:headEnd type="none" w="med" len="med"/>
            <a:tailEnd type="none" w="med" len="med"/>
          </a:ln>
        </p:spPr>
      </p:sp>
      <p:pic>
        <p:nvPicPr>
          <p:cNvPr id="89217" name="Picture 138"/>
          <p:cNvPicPr/>
          <p:nvPr/>
        </p:nvPicPr>
        <p:blipFill>
          <a:blip r:embed="rId1"/>
          <a:stretch>
            <a:fillRect/>
          </a:stretch>
        </p:blipFill>
        <p:spPr>
          <a:xfrm>
            <a:off x="7323138" y="5197475"/>
            <a:ext cx="382587" cy="401638"/>
          </a:xfrm>
          <a:prstGeom prst="rect">
            <a:avLst/>
          </a:prstGeom>
          <a:noFill/>
          <a:ln w="9525">
            <a:noFill/>
          </a:ln>
        </p:spPr>
      </p:pic>
      <p:sp>
        <p:nvSpPr>
          <p:cNvPr id="89218" name="Line 139"/>
          <p:cNvSpPr/>
          <p:nvPr/>
        </p:nvSpPr>
        <p:spPr>
          <a:xfrm>
            <a:off x="7218363" y="4956175"/>
            <a:ext cx="1674812" cy="0"/>
          </a:xfrm>
          <a:prstGeom prst="line">
            <a:avLst/>
          </a:prstGeom>
          <a:ln w="28575" cap="flat" cmpd="sng">
            <a:solidFill>
              <a:srgbClr val="333399"/>
            </a:solidFill>
            <a:prstDash val="solid"/>
            <a:round/>
            <a:headEnd type="none" w="med" len="med"/>
            <a:tailEnd type="none" w="med" len="med"/>
          </a:ln>
        </p:spPr>
      </p:sp>
      <p:pic>
        <p:nvPicPr>
          <p:cNvPr id="89219" name="Picture 140"/>
          <p:cNvPicPr/>
          <p:nvPr/>
        </p:nvPicPr>
        <p:blipFill>
          <a:blip r:embed="rId1"/>
          <a:stretch>
            <a:fillRect/>
          </a:stretch>
        </p:blipFill>
        <p:spPr>
          <a:xfrm>
            <a:off x="7815263" y="5183188"/>
            <a:ext cx="382587" cy="401637"/>
          </a:xfrm>
          <a:prstGeom prst="rect">
            <a:avLst/>
          </a:prstGeom>
          <a:noFill/>
          <a:ln w="9525">
            <a:noFill/>
          </a:ln>
        </p:spPr>
      </p:pic>
      <p:pic>
        <p:nvPicPr>
          <p:cNvPr id="89220" name="Picture 141"/>
          <p:cNvPicPr/>
          <p:nvPr/>
        </p:nvPicPr>
        <p:blipFill>
          <a:blip r:embed="rId1"/>
          <a:stretch>
            <a:fillRect/>
          </a:stretch>
        </p:blipFill>
        <p:spPr>
          <a:xfrm>
            <a:off x="8308975" y="5183188"/>
            <a:ext cx="381000" cy="401637"/>
          </a:xfrm>
          <a:prstGeom prst="rect">
            <a:avLst/>
          </a:prstGeom>
          <a:noFill/>
          <a:ln w="9525">
            <a:noFill/>
          </a:ln>
        </p:spPr>
      </p:pic>
      <p:grpSp>
        <p:nvGrpSpPr>
          <p:cNvPr id="89221" name="Group 142"/>
          <p:cNvGrpSpPr/>
          <p:nvPr/>
        </p:nvGrpSpPr>
        <p:grpSpPr>
          <a:xfrm>
            <a:off x="3278188" y="2130425"/>
            <a:ext cx="2825750" cy="777875"/>
            <a:chOff x="1680" y="240"/>
            <a:chExt cx="2529" cy="1270"/>
          </a:xfrm>
        </p:grpSpPr>
        <p:sp>
          <p:nvSpPr>
            <p:cNvPr id="89222" name="Oval 143"/>
            <p:cNvSpPr/>
            <p:nvPr/>
          </p:nvSpPr>
          <p:spPr>
            <a:xfrm>
              <a:off x="2554" y="240"/>
              <a:ext cx="1088"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223" name="Oval 144"/>
            <p:cNvSpPr/>
            <p:nvPr/>
          </p:nvSpPr>
          <p:spPr>
            <a:xfrm>
              <a:off x="1941" y="381"/>
              <a:ext cx="827" cy="513"/>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224" name="Oval 145"/>
            <p:cNvSpPr/>
            <p:nvPr/>
          </p:nvSpPr>
          <p:spPr>
            <a:xfrm>
              <a:off x="1680" y="702"/>
              <a:ext cx="552" cy="411"/>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225" name="Oval 146"/>
            <p:cNvSpPr/>
            <p:nvPr/>
          </p:nvSpPr>
          <p:spPr>
            <a:xfrm>
              <a:off x="1849" y="894"/>
              <a:ext cx="842" cy="450"/>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226" name="Oval 147"/>
            <p:cNvSpPr/>
            <p:nvPr/>
          </p:nvSpPr>
          <p:spPr>
            <a:xfrm>
              <a:off x="2462" y="971"/>
              <a:ext cx="1272" cy="539"/>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227" name="Oval 148"/>
            <p:cNvSpPr/>
            <p:nvPr/>
          </p:nvSpPr>
          <p:spPr>
            <a:xfrm>
              <a:off x="3289" y="394"/>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228" name="Oval 149"/>
            <p:cNvSpPr/>
            <p:nvPr/>
          </p:nvSpPr>
          <p:spPr>
            <a:xfrm>
              <a:off x="3412" y="663"/>
              <a:ext cx="797" cy="39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229" name="Oval 150"/>
            <p:cNvSpPr/>
            <p:nvPr/>
          </p:nvSpPr>
          <p:spPr>
            <a:xfrm>
              <a:off x="3335" y="753"/>
              <a:ext cx="797" cy="668"/>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89230" name="Oval 151"/>
            <p:cNvSpPr/>
            <p:nvPr/>
          </p:nvSpPr>
          <p:spPr>
            <a:xfrm>
              <a:off x="2140" y="548"/>
              <a:ext cx="1640" cy="667"/>
            </a:xfrm>
            <a:prstGeom prst="ellipse">
              <a:avLst/>
            </a:prstGeom>
            <a:solidFill>
              <a:srgbClr val="CEDADB"/>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grpSp>
      <p:sp>
        <p:nvSpPr>
          <p:cNvPr id="89231" name="Text Box 152"/>
          <p:cNvSpPr txBox="1"/>
          <p:nvPr/>
        </p:nvSpPr>
        <p:spPr>
          <a:xfrm>
            <a:off x="4140200" y="2198688"/>
            <a:ext cx="1250950" cy="519112"/>
          </a:xfrm>
          <a:prstGeom prst="rect">
            <a:avLst/>
          </a:prstGeom>
          <a:noFill/>
          <a:ln w="9525">
            <a:noFill/>
          </a:ln>
        </p:spPr>
        <p:txBody>
          <a:bodyPr wrap="none" anchor="t" anchorCtr="0">
            <a:spAutoFit/>
          </a:bodyPr>
          <a:p>
            <a:r>
              <a:rPr lang="zh-CN" altLang="en-US" sz="2800" dirty="0">
                <a:solidFill>
                  <a:srgbClr val="333399"/>
                </a:solidFill>
                <a:latin typeface="Times New Roman" panose="02020603050405020304" pitchFamily="18" charset="0"/>
                <a:ea typeface="黑体" panose="02010609060101010101" pitchFamily="49" charset="-122"/>
              </a:rPr>
              <a:t>广域网</a:t>
            </a:r>
            <a:endParaRPr lang="zh-CN" altLang="en-US" sz="2800" dirty="0">
              <a:solidFill>
                <a:srgbClr val="333399"/>
              </a:solidFill>
              <a:latin typeface="Times New Roman" panose="02020603050405020304" pitchFamily="18" charset="0"/>
              <a:ea typeface="黑体" panose="02010609060101010101" pitchFamily="49" charset="-122"/>
            </a:endParaRPr>
          </a:p>
        </p:txBody>
      </p:sp>
      <p:sp>
        <p:nvSpPr>
          <p:cNvPr id="89232" name="Text Box 153"/>
          <p:cNvSpPr txBox="1"/>
          <p:nvPr/>
        </p:nvSpPr>
        <p:spPr>
          <a:xfrm>
            <a:off x="644525" y="5622925"/>
            <a:ext cx="946150" cy="398463"/>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局域网</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89233" name="Text Box 154"/>
          <p:cNvSpPr txBox="1"/>
          <p:nvPr/>
        </p:nvSpPr>
        <p:spPr>
          <a:xfrm>
            <a:off x="7473950" y="5622925"/>
            <a:ext cx="944563" cy="398463"/>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局域网</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89234" name="Text Box 155"/>
          <p:cNvSpPr txBox="1"/>
          <p:nvPr/>
        </p:nvSpPr>
        <p:spPr>
          <a:xfrm>
            <a:off x="3081338" y="5622925"/>
            <a:ext cx="946150" cy="398463"/>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校园网</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89235" name="Text Box 156"/>
          <p:cNvSpPr txBox="1"/>
          <p:nvPr/>
        </p:nvSpPr>
        <p:spPr>
          <a:xfrm>
            <a:off x="5051425" y="5622925"/>
            <a:ext cx="946150" cy="398463"/>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企业网</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89236" name="Text Box 157"/>
          <p:cNvSpPr txBox="1"/>
          <p:nvPr/>
        </p:nvSpPr>
        <p:spPr>
          <a:xfrm>
            <a:off x="2097088" y="4633913"/>
            <a:ext cx="590550" cy="579437"/>
          </a:xfrm>
          <a:prstGeom prst="rect">
            <a:avLst/>
          </a:prstGeom>
          <a:noFill/>
          <a:ln w="28575">
            <a:noFill/>
          </a:ln>
        </p:spPr>
        <p:txBody>
          <a:bodyPr wrap="none" anchor="t" anchorCtr="0">
            <a:spAutoFit/>
          </a:bodyPr>
          <a:p>
            <a:r>
              <a:rPr lang="en-US" altLang="zh-CN" sz="3200" dirty="0">
                <a:solidFill>
                  <a:srgbClr val="333399"/>
                </a:solidFill>
                <a:latin typeface="Times New Roman" panose="02020603050405020304" pitchFamily="18" charset="0"/>
                <a:ea typeface="黑体" panose="02010609060101010101" pitchFamily="49" charset="-122"/>
              </a:rPr>
              <a:t>…</a:t>
            </a:r>
            <a:endParaRPr lang="en-US" altLang="zh-CN" sz="3200" dirty="0">
              <a:solidFill>
                <a:srgbClr val="333399"/>
              </a:solidFill>
              <a:latin typeface="Times New Roman" panose="02020603050405020304" pitchFamily="18" charset="0"/>
              <a:ea typeface="黑体" panose="02010609060101010101" pitchFamily="49" charset="-122"/>
            </a:endParaRPr>
          </a:p>
        </p:txBody>
      </p:sp>
      <p:sp>
        <p:nvSpPr>
          <p:cNvPr id="89237" name="Text Box 158"/>
          <p:cNvSpPr txBox="1"/>
          <p:nvPr/>
        </p:nvSpPr>
        <p:spPr>
          <a:xfrm>
            <a:off x="6586538" y="4633913"/>
            <a:ext cx="590550" cy="579437"/>
          </a:xfrm>
          <a:prstGeom prst="rect">
            <a:avLst/>
          </a:prstGeom>
          <a:noFill/>
          <a:ln w="28575">
            <a:noFill/>
          </a:ln>
        </p:spPr>
        <p:txBody>
          <a:bodyPr wrap="none" anchor="t" anchorCtr="0">
            <a:spAutoFit/>
          </a:bodyPr>
          <a:p>
            <a:r>
              <a:rPr lang="en-US" altLang="zh-CN" sz="3200" dirty="0">
                <a:solidFill>
                  <a:srgbClr val="333399"/>
                </a:solidFill>
                <a:latin typeface="Times New Roman" panose="02020603050405020304" pitchFamily="18" charset="0"/>
                <a:ea typeface="黑体" panose="02010609060101010101" pitchFamily="49" charset="-122"/>
              </a:rPr>
              <a:t>…</a:t>
            </a:r>
            <a:endParaRPr lang="en-US" altLang="zh-CN" sz="3200" dirty="0">
              <a:solidFill>
                <a:srgbClr val="333399"/>
              </a:solidFill>
              <a:latin typeface="Times New Roman" panose="02020603050405020304" pitchFamily="18" charset="0"/>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2"/>
          <p:cNvSpPr>
            <a:spLocks noGrp="1"/>
          </p:cNvSpPr>
          <p:nvPr>
            <p:ph type="title"/>
          </p:nvPr>
        </p:nvSpPr>
        <p:spPr>
          <a:ln/>
        </p:spPr>
        <p:txBody>
          <a:bodyPr vert="horz" wrap="square" lIns="91440" tIns="45720" rIns="91440" bIns="45720" anchor="b" anchorCtr="0"/>
          <a:p>
            <a:pPr eaLnBrk="1" hangingPunct="1"/>
            <a:r>
              <a:rPr lang="zh-CN" altLang="en-US" dirty="0"/>
              <a:t>分类方法（三）</a:t>
            </a:r>
            <a:endParaRPr lang="zh-CN" altLang="en-US" dirty="0"/>
          </a:p>
        </p:txBody>
      </p:sp>
      <p:sp>
        <p:nvSpPr>
          <p:cNvPr id="90114" name="Rectangle 3"/>
          <p:cNvSpPr>
            <a:spLocks noGrp="1"/>
          </p:cNvSpPr>
          <p:nvPr>
            <p:ph idx="1"/>
          </p:nvPr>
        </p:nvSpPr>
        <p:spPr>
          <a:xfrm>
            <a:off x="1042988" y="1978025"/>
            <a:ext cx="7772400" cy="4114800"/>
          </a:xfrm>
          <a:ln/>
        </p:spPr>
        <p:txBody>
          <a:bodyPr vert="horz" wrap="square" lIns="91440" tIns="45720" rIns="91440" bIns="45720" anchor="t" anchorCtr="0"/>
          <a:p>
            <a:pPr eaLnBrk="1" hangingPunct="1"/>
            <a:r>
              <a:rPr lang="zh-CN" altLang="en-US" dirty="0"/>
              <a:t>从网络的使用者进行分类</a:t>
            </a:r>
            <a:endParaRPr lang="zh-CN" altLang="en-US" dirty="0"/>
          </a:p>
          <a:p>
            <a:pPr lvl="1" eaLnBrk="1" hangingPunct="1"/>
            <a:r>
              <a:rPr lang="zh-CN" altLang="en-US" dirty="0">
                <a:solidFill>
                  <a:srgbClr val="333399"/>
                </a:solidFill>
                <a:latin typeface="Arial" panose="020B0604020202020204" pitchFamily="34" charset="0"/>
                <a:ea typeface="黑体" panose="02010609060101010101" pitchFamily="49" charset="-122"/>
              </a:rPr>
              <a:t>公用网 </a:t>
            </a:r>
            <a:r>
              <a:rPr lang="en-US" altLang="zh-CN" dirty="0">
                <a:solidFill>
                  <a:srgbClr val="333399"/>
                </a:solidFill>
                <a:latin typeface="Arial" panose="020B0604020202020204" pitchFamily="34" charset="0"/>
                <a:ea typeface="黑体" panose="02010609060101010101" pitchFamily="49" charset="-122"/>
              </a:rPr>
              <a:t>(public network) </a:t>
            </a:r>
            <a:endParaRPr lang="en-US" altLang="zh-CN" dirty="0">
              <a:solidFill>
                <a:srgbClr val="333399"/>
              </a:solidFill>
              <a:latin typeface="Arial" panose="020B0604020202020204" pitchFamily="34" charset="0"/>
              <a:ea typeface="黑体" panose="02010609060101010101" pitchFamily="49" charset="-122"/>
            </a:endParaRPr>
          </a:p>
          <a:p>
            <a:pPr lvl="1" eaLnBrk="1" hangingPunct="1"/>
            <a:r>
              <a:rPr lang="zh-CN" altLang="en-US" dirty="0">
                <a:solidFill>
                  <a:srgbClr val="333399"/>
                </a:solidFill>
                <a:latin typeface="Arial" panose="020B0604020202020204" pitchFamily="34" charset="0"/>
                <a:ea typeface="黑体" panose="02010609060101010101" pitchFamily="49" charset="-122"/>
              </a:rPr>
              <a:t>专用网 </a:t>
            </a:r>
            <a:r>
              <a:rPr lang="en-US" altLang="zh-CN" dirty="0">
                <a:solidFill>
                  <a:srgbClr val="333399"/>
                </a:solidFill>
                <a:latin typeface="Arial" panose="020B0604020202020204" pitchFamily="34" charset="0"/>
                <a:ea typeface="黑体" panose="02010609060101010101" pitchFamily="49" charset="-122"/>
              </a:rPr>
              <a:t>(private network)</a:t>
            </a:r>
            <a:r>
              <a:rPr lang="en-US" altLang="zh-CN" dirty="0"/>
              <a:t> </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2"/>
          <p:cNvSpPr>
            <a:spLocks noGrp="1"/>
          </p:cNvSpPr>
          <p:nvPr>
            <p:ph type="title"/>
          </p:nvPr>
        </p:nvSpPr>
        <p:spPr>
          <a:ln/>
        </p:spPr>
        <p:txBody>
          <a:bodyPr vert="horz" wrap="square" lIns="91440" tIns="45720" rIns="91440" bIns="45720" anchor="b" anchorCtr="0"/>
          <a:p>
            <a:pPr eaLnBrk="1" hangingPunct="1"/>
            <a:r>
              <a:rPr lang="zh-CN" altLang="en-US" dirty="0"/>
              <a:t>分类方法（四）</a:t>
            </a:r>
            <a:r>
              <a:rPr lang="en-US" altLang="zh-CN" dirty="0"/>
              <a:t>-</a:t>
            </a:r>
            <a:r>
              <a:rPr lang="zh-CN" altLang="en-US" dirty="0"/>
              <a:t>传输技术</a:t>
            </a:r>
            <a:endParaRPr lang="zh-CN" altLang="en-US" dirty="0"/>
          </a:p>
        </p:txBody>
      </p:sp>
      <p:sp>
        <p:nvSpPr>
          <p:cNvPr id="91138" name="Rectangle 3"/>
          <p:cNvSpPr>
            <a:spLocks noGrp="1"/>
          </p:cNvSpPr>
          <p:nvPr>
            <p:ph idx="1"/>
          </p:nvPr>
        </p:nvSpPr>
        <p:spPr>
          <a:xfrm>
            <a:off x="914400" y="1905000"/>
            <a:ext cx="7772400" cy="3124200"/>
          </a:xfrm>
          <a:ln/>
        </p:spPr>
        <p:txBody>
          <a:bodyPr vert="horz" wrap="square" lIns="91440" tIns="45720" rIns="91440" bIns="45720" anchor="t" anchorCtr="0"/>
          <a:p>
            <a:pPr eaLnBrk="1" hangingPunct="1"/>
            <a:r>
              <a:rPr lang="zh-CN" altLang="en-US" dirty="0"/>
              <a:t>点</a:t>
            </a:r>
            <a:r>
              <a:rPr lang="en-US" altLang="zh-CN" dirty="0"/>
              <a:t>-</a:t>
            </a:r>
            <a:r>
              <a:rPr lang="zh-CN" altLang="en-US" dirty="0"/>
              <a:t>点网</a:t>
            </a:r>
            <a:r>
              <a:rPr lang="en-US" altLang="zh-CN" dirty="0"/>
              <a:t>(Peer-to-Peer)</a:t>
            </a:r>
            <a:endParaRPr lang="en-US" altLang="zh-CN" dirty="0"/>
          </a:p>
          <a:p>
            <a:pPr lvl="1" eaLnBrk="1" hangingPunct="1"/>
            <a:r>
              <a:rPr lang="zh-CN" altLang="en-US" dirty="0">
                <a:solidFill>
                  <a:schemeClr val="tx2"/>
                </a:solidFill>
                <a:latin typeface="Arial" panose="020B0604020202020204" pitchFamily="34" charset="0"/>
                <a:ea typeface="黑体" panose="02010609060101010101" pitchFamily="49" charset="-122"/>
              </a:rPr>
              <a:t>点对点为两个设备之间提供了一个专用的链路，所有的容量都给这两个设备。</a:t>
            </a:r>
            <a:endParaRPr lang="zh-CN" altLang="en-US" dirty="0">
              <a:solidFill>
                <a:schemeClr val="tx2"/>
              </a:solidFill>
              <a:latin typeface="Arial" panose="020B0604020202020204" pitchFamily="34" charset="0"/>
              <a:ea typeface="黑体" panose="02010609060101010101" pitchFamily="49" charset="-122"/>
            </a:endParaRPr>
          </a:p>
          <a:p>
            <a:pPr lvl="1" eaLnBrk="1" hangingPunct="1"/>
            <a:r>
              <a:rPr lang="zh-CN" altLang="en-US" dirty="0">
                <a:solidFill>
                  <a:schemeClr val="tx2"/>
                </a:solidFill>
                <a:latin typeface="Arial" panose="020B0604020202020204" pitchFamily="34" charset="0"/>
                <a:ea typeface="黑体" panose="02010609060101010101" pitchFamily="49" charset="-122"/>
              </a:rPr>
              <a:t>电缆、微波或卫星。 </a:t>
            </a:r>
            <a:endParaRPr lang="zh-CN" altLang="en-US" dirty="0">
              <a:solidFill>
                <a:schemeClr val="tx2"/>
              </a:solidFill>
              <a:latin typeface="Arial" panose="020B0604020202020204" pitchFamily="34" charset="0"/>
              <a:ea typeface="黑体" panose="02010609060101010101" pitchFamily="49" charset="-122"/>
            </a:endParaRPr>
          </a:p>
          <a:p>
            <a:pPr lvl="1" eaLnBrk="1" hangingPunct="1"/>
            <a:r>
              <a:rPr lang="en-US" altLang="zh-CN" dirty="0">
                <a:solidFill>
                  <a:schemeClr val="tx2"/>
                </a:solidFill>
                <a:latin typeface="Arial" panose="020B0604020202020204" pitchFamily="34" charset="0"/>
                <a:ea typeface="黑体" panose="02010609060101010101" pitchFamily="49" charset="-122"/>
              </a:rPr>
              <a:t>e.g.</a:t>
            </a:r>
            <a:r>
              <a:rPr lang="zh-CN" altLang="en-US" dirty="0">
                <a:solidFill>
                  <a:schemeClr val="tx2"/>
                </a:solidFill>
                <a:latin typeface="Arial" panose="020B0604020202020204" pitchFamily="34" charset="0"/>
                <a:ea typeface="黑体" panose="02010609060101010101" pitchFamily="49" charset="-122"/>
              </a:rPr>
              <a:t>两台电脑用串口连接。</a:t>
            </a:r>
            <a:endParaRPr lang="zh-CN" altLang="en-US" dirty="0">
              <a:solidFill>
                <a:schemeClr val="tx2"/>
              </a:solidFill>
              <a:latin typeface="Arial" panose="020B0604020202020204" pitchFamily="34" charset="0"/>
              <a:ea typeface="黑体" panose="02010609060101010101" pitchFamily="49" charset="-122"/>
            </a:endParaRPr>
          </a:p>
          <a:p>
            <a:pPr lvl="2" eaLnBrk="1" hangingPunct="1">
              <a:buNone/>
            </a:pPr>
            <a:r>
              <a:rPr lang="zh-CN" altLang="en-US" dirty="0">
                <a:solidFill>
                  <a:schemeClr val="hlink"/>
                </a:solidFill>
                <a:latin typeface="Arial" panose="020B0604020202020204" pitchFamily="34" charset="0"/>
                <a:ea typeface="黑体" panose="02010609060101010101" pitchFamily="49" charset="-122"/>
              </a:rPr>
              <a:t>     </a:t>
            </a:r>
            <a:r>
              <a:rPr lang="en-US" altLang="zh-CN" dirty="0">
                <a:solidFill>
                  <a:schemeClr val="hlink"/>
                </a:solidFill>
                <a:latin typeface="Arial" panose="020B0604020202020204" pitchFamily="34" charset="0"/>
                <a:ea typeface="黑体" panose="02010609060101010101" pitchFamily="49" charset="-122"/>
              </a:rPr>
              <a:t>A</a:t>
            </a:r>
            <a:r>
              <a:rPr lang="en-US" altLang="zh-CN" dirty="0">
                <a:latin typeface="Arial" panose="020B0604020202020204" pitchFamily="34" charset="0"/>
                <a:ea typeface="黑体" panose="02010609060101010101" pitchFamily="49" charset="-122"/>
              </a:rPr>
              <a:t>				      </a:t>
            </a:r>
            <a:r>
              <a:rPr lang="en-US" altLang="zh-CN" dirty="0">
                <a:solidFill>
                  <a:schemeClr val="hlink"/>
                </a:solidFill>
                <a:latin typeface="Arial" panose="020B0604020202020204" pitchFamily="34" charset="0"/>
                <a:ea typeface="黑体" panose="02010609060101010101" pitchFamily="49" charset="-122"/>
              </a:rPr>
              <a:t>B</a:t>
            </a:r>
            <a:endParaRPr lang="en-US" altLang="zh-CN" dirty="0">
              <a:solidFill>
                <a:schemeClr val="hlink"/>
              </a:solidFill>
              <a:latin typeface="Arial" panose="020B0604020202020204" pitchFamily="34" charset="0"/>
              <a:ea typeface="黑体" panose="02010609060101010101" pitchFamily="49" charset="-122"/>
            </a:endParaRPr>
          </a:p>
        </p:txBody>
      </p:sp>
      <p:graphicFrame>
        <p:nvGraphicFramePr>
          <p:cNvPr id="91139" name="Object 2"/>
          <p:cNvGraphicFramePr/>
          <p:nvPr/>
        </p:nvGraphicFramePr>
        <p:xfrm>
          <a:off x="2773363" y="5562600"/>
          <a:ext cx="3124200" cy="822325"/>
        </p:xfrm>
        <a:graphic>
          <a:graphicData uri="http://schemas.openxmlformats.org/presentationml/2006/ole">
            <mc:AlternateContent xmlns:mc="http://schemas.openxmlformats.org/markup-compatibility/2006">
              <mc:Choice xmlns:v="urn:schemas-microsoft-com:vml" Requires="v">
                <p:oleObj spid="_x0000_s3080" name="" r:id="rId1" imgW="922655" imgH="244475" progId="Visio.Drawing.6">
                  <p:embed/>
                </p:oleObj>
              </mc:Choice>
              <mc:Fallback>
                <p:oleObj name="" r:id="rId1" imgW="922655" imgH="244475" progId="Visio.Drawing.6">
                  <p:embed/>
                  <p:pic>
                    <p:nvPicPr>
                      <p:cNvPr id="0" name="图片 3079"/>
                      <p:cNvPicPr/>
                      <p:nvPr/>
                    </p:nvPicPr>
                    <p:blipFill>
                      <a:blip r:embed="rId2"/>
                      <a:stretch>
                        <a:fillRect/>
                      </a:stretch>
                    </p:blipFill>
                    <p:spPr>
                      <a:xfrm>
                        <a:off x="2773363" y="5562600"/>
                        <a:ext cx="3124200" cy="822325"/>
                      </a:xfrm>
                      <a:prstGeom prst="rect">
                        <a:avLst/>
                      </a:prstGeom>
                      <a:noFill/>
                      <a:ln w="38100">
                        <a:noFill/>
                        <a:miter/>
                      </a:ln>
                    </p:spPr>
                  </p:pic>
                </p:oleObj>
              </mc:Fallback>
            </mc:AlternateContent>
          </a:graphicData>
        </a:graphic>
      </p:graphicFrame>
      <p:graphicFrame>
        <p:nvGraphicFramePr>
          <p:cNvPr id="91140" name="Object 3"/>
          <p:cNvGraphicFramePr/>
          <p:nvPr/>
        </p:nvGraphicFramePr>
        <p:xfrm>
          <a:off x="1858963" y="5257800"/>
          <a:ext cx="1112837" cy="1295400"/>
        </p:xfrm>
        <a:graphic>
          <a:graphicData uri="http://schemas.openxmlformats.org/presentationml/2006/ole">
            <mc:AlternateContent xmlns:mc="http://schemas.openxmlformats.org/markup-compatibility/2006">
              <mc:Choice xmlns:v="urn:schemas-microsoft-com:vml" Requires="v">
                <p:oleObj spid="_x0000_s3081" name="" r:id="rId3" imgW="882650" imgH="1024890" progId="Visio.Drawing.6">
                  <p:embed/>
                </p:oleObj>
              </mc:Choice>
              <mc:Fallback>
                <p:oleObj name="" r:id="rId3" imgW="882650" imgH="1024890" progId="Visio.Drawing.6">
                  <p:embed/>
                  <p:pic>
                    <p:nvPicPr>
                      <p:cNvPr id="0" name="图片 3080"/>
                      <p:cNvPicPr/>
                      <p:nvPr/>
                    </p:nvPicPr>
                    <p:blipFill>
                      <a:blip r:embed="rId4"/>
                      <a:stretch>
                        <a:fillRect/>
                      </a:stretch>
                    </p:blipFill>
                    <p:spPr>
                      <a:xfrm>
                        <a:off x="1858963" y="5257800"/>
                        <a:ext cx="1112837" cy="1295400"/>
                      </a:xfrm>
                      <a:prstGeom prst="rect">
                        <a:avLst/>
                      </a:prstGeom>
                      <a:noFill/>
                      <a:ln w="38100">
                        <a:noFill/>
                        <a:miter/>
                      </a:ln>
                    </p:spPr>
                  </p:pic>
                </p:oleObj>
              </mc:Fallback>
            </mc:AlternateContent>
          </a:graphicData>
        </a:graphic>
      </p:graphicFrame>
      <p:graphicFrame>
        <p:nvGraphicFramePr>
          <p:cNvPr id="91141" name="Object 4"/>
          <p:cNvGraphicFramePr/>
          <p:nvPr/>
        </p:nvGraphicFramePr>
        <p:xfrm>
          <a:off x="5668963" y="5181600"/>
          <a:ext cx="1112837" cy="1295400"/>
        </p:xfrm>
        <a:graphic>
          <a:graphicData uri="http://schemas.openxmlformats.org/presentationml/2006/ole">
            <mc:AlternateContent xmlns:mc="http://schemas.openxmlformats.org/markup-compatibility/2006">
              <mc:Choice xmlns:v="urn:schemas-microsoft-com:vml" Requires="v">
                <p:oleObj spid="_x0000_s3079" name="" r:id="rId5" imgW="882650" imgH="1024890" progId="Visio.Drawing.6">
                  <p:embed/>
                </p:oleObj>
              </mc:Choice>
              <mc:Fallback>
                <p:oleObj name="" r:id="rId5" imgW="882650" imgH="1024890" progId="Visio.Drawing.6">
                  <p:embed/>
                  <p:pic>
                    <p:nvPicPr>
                      <p:cNvPr id="0" name="图片 3078"/>
                      <p:cNvPicPr/>
                      <p:nvPr/>
                    </p:nvPicPr>
                    <p:blipFill>
                      <a:blip r:embed="rId4"/>
                      <a:stretch>
                        <a:fillRect/>
                      </a:stretch>
                    </p:blipFill>
                    <p:spPr>
                      <a:xfrm>
                        <a:off x="5668963" y="5181600"/>
                        <a:ext cx="1112837" cy="129540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1058" name="Rectangle 2"/>
          <p:cNvSpPr>
            <a:spLocks noGrp="1" noChangeArrowheads="1"/>
          </p:cNvSpPr>
          <p:nvPr>
            <p:ph type="title"/>
          </p:nvPr>
        </p:nvSpPr>
        <p:spPr>
          <a:xfrm>
            <a:off x="1150938" y="214313"/>
            <a:ext cx="7793038" cy="1462088"/>
          </a:xfrm>
          <a:ln>
            <a:miter/>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rgbClr val="333399"/>
                </a:solidFill>
                <a:effectLst>
                  <a:outerShdw blurRad="38100" dist="38100" dir="2700000" algn="tl">
                    <a:srgbClr val="C0C0C0"/>
                  </a:outerShdw>
                </a:effectLst>
                <a:uLnTx/>
                <a:uFillTx/>
                <a:latin typeface="+mj-lt"/>
                <a:ea typeface="仿宋_GB2312" pitchFamily="49" charset="-122"/>
                <a:cs typeface="+mj-cs"/>
              </a:rPr>
              <a:t>2. Computer Networks</a:t>
            </a:r>
            <a:endParaRPr kumimoji="0" lang="en-US" altLang="zh-CN" sz="4400" b="1" i="0" u="none" strike="noStrike" kern="0" cap="none" spc="0" normalizeH="0" baseline="0" noProof="0" smtClean="0">
              <a:ln>
                <a:noFill/>
              </a:ln>
              <a:solidFill>
                <a:srgbClr val="333399"/>
              </a:solidFill>
              <a:effectLst>
                <a:outerShdw blurRad="38100" dist="38100" dir="2700000" algn="tl">
                  <a:srgbClr val="C0C0C0"/>
                </a:outerShdw>
              </a:effectLst>
              <a:uLnTx/>
              <a:uFillTx/>
              <a:latin typeface="+mj-lt"/>
              <a:ea typeface="仿宋_GB2312" pitchFamily="49" charset="-122"/>
              <a:cs typeface="+mj-cs"/>
            </a:endParaRPr>
          </a:p>
        </p:txBody>
      </p:sp>
      <p:sp>
        <p:nvSpPr>
          <p:cNvPr id="46082" name="Rectangle 3"/>
          <p:cNvSpPr>
            <a:spLocks noGrp="1"/>
          </p:cNvSpPr>
          <p:nvPr>
            <p:ph idx="1"/>
          </p:nvPr>
        </p:nvSpPr>
        <p:spPr>
          <a:xfrm>
            <a:off x="785813" y="2000250"/>
            <a:ext cx="4392612" cy="4464050"/>
          </a:xfrm>
          <a:ln/>
        </p:spPr>
        <p:txBody>
          <a:bodyPr vert="horz" wrap="square" lIns="91440" tIns="45720" rIns="91440" bIns="45720" anchor="t" anchorCtr="0"/>
          <a:p>
            <a:pPr eaLnBrk="1" hangingPunct="1">
              <a:lnSpc>
                <a:spcPct val="80000"/>
              </a:lnSpc>
            </a:pPr>
            <a:r>
              <a:rPr lang="en-US" altLang="zh-CN" sz="2800" b="1" dirty="0"/>
              <a:t>Andrew S. Tanenbaum, David J. Wetherall</a:t>
            </a:r>
            <a:r>
              <a:rPr lang="en-US" altLang="zh-CN" sz="2800" dirty="0"/>
              <a:t> </a:t>
            </a:r>
            <a:endParaRPr lang="en-US" altLang="zh-CN" sz="2800" dirty="0"/>
          </a:p>
          <a:p>
            <a:pPr eaLnBrk="1" hangingPunct="1">
              <a:lnSpc>
                <a:spcPct val="80000"/>
              </a:lnSpc>
            </a:pPr>
            <a:r>
              <a:rPr lang="en-US" altLang="zh-CN" sz="2800" b="1" dirty="0"/>
              <a:t>2011</a:t>
            </a:r>
            <a:r>
              <a:rPr lang="en-US" altLang="zh-CN" sz="2800" dirty="0"/>
              <a:t> </a:t>
            </a:r>
            <a:endParaRPr lang="en-US" altLang="zh-CN" sz="2800" dirty="0"/>
          </a:p>
          <a:p>
            <a:pPr eaLnBrk="1" hangingPunct="1">
              <a:lnSpc>
                <a:spcPct val="80000"/>
              </a:lnSpc>
            </a:pPr>
            <a:r>
              <a:rPr lang="en-US" altLang="zh-CN" sz="2800" dirty="0"/>
              <a:t>Introduction to Networking courses at both the undergraduate and graduate level in Computer Science, Electrical Engineering, CIS, MIS, and Business Departments. </a:t>
            </a:r>
            <a:endParaRPr lang="en-US" altLang="zh-CN" sz="2800" dirty="0"/>
          </a:p>
        </p:txBody>
      </p:sp>
      <p:pic>
        <p:nvPicPr>
          <p:cNvPr id="46083" name="图片 1"/>
          <p:cNvPicPr>
            <a:picLocks noChangeAspect="1"/>
          </p:cNvPicPr>
          <p:nvPr/>
        </p:nvPicPr>
        <p:blipFill>
          <a:blip r:embed="rId1"/>
          <a:stretch>
            <a:fillRect/>
          </a:stretch>
        </p:blipFill>
        <p:spPr>
          <a:xfrm>
            <a:off x="5443538" y="1914525"/>
            <a:ext cx="3373437" cy="483870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2"/>
          <p:cNvSpPr>
            <a:spLocks noGrp="1"/>
          </p:cNvSpPr>
          <p:nvPr>
            <p:ph type="title"/>
          </p:nvPr>
        </p:nvSpPr>
        <p:spPr>
          <a:ln/>
        </p:spPr>
        <p:txBody>
          <a:bodyPr vert="horz" wrap="square" lIns="91440" tIns="45720" rIns="91440" bIns="45720" anchor="b" anchorCtr="0"/>
          <a:p>
            <a:pPr eaLnBrk="1" hangingPunct="1"/>
            <a:r>
              <a:rPr lang="zh-CN" altLang="en-US" sz="4800" dirty="0"/>
              <a:t>广播网</a:t>
            </a:r>
            <a:endParaRPr lang="zh-CN" altLang="en-US" sz="4800" dirty="0"/>
          </a:p>
        </p:txBody>
      </p:sp>
      <p:sp>
        <p:nvSpPr>
          <p:cNvPr id="92162" name="Rectangle 3"/>
          <p:cNvSpPr>
            <a:spLocks noGrp="1"/>
          </p:cNvSpPr>
          <p:nvPr>
            <p:ph idx="1"/>
          </p:nvPr>
        </p:nvSpPr>
        <p:spPr>
          <a:xfrm>
            <a:off x="685800" y="1981200"/>
            <a:ext cx="7772400" cy="3962400"/>
          </a:xfrm>
          <a:ln/>
        </p:spPr>
        <p:txBody>
          <a:bodyPr vert="horz" wrap="square" lIns="91440" tIns="45720" rIns="91440" bIns="45720" anchor="t" anchorCtr="0"/>
          <a:p>
            <a:pPr eaLnBrk="1" hangingPunct="1"/>
            <a:r>
              <a:rPr lang="zh-CN" altLang="en-US" dirty="0"/>
              <a:t>广播网（</a:t>
            </a:r>
            <a:r>
              <a:rPr lang="en-US" altLang="zh-CN" dirty="0"/>
              <a:t>Broadcast</a:t>
            </a:r>
            <a:r>
              <a:rPr lang="zh-CN" altLang="en-US" dirty="0"/>
              <a:t>）</a:t>
            </a:r>
            <a:endParaRPr lang="zh-CN" altLang="en-US" dirty="0"/>
          </a:p>
          <a:p>
            <a:pPr lvl="1" eaLnBrk="1" hangingPunct="1"/>
            <a:r>
              <a:rPr lang="zh-CN" altLang="en-US" sz="2400" dirty="0">
                <a:solidFill>
                  <a:schemeClr val="tx2"/>
                </a:solidFill>
                <a:latin typeface="Arial" panose="020B0604020202020204" pitchFamily="34" charset="0"/>
                <a:ea typeface="黑体" panose="02010609060101010101" pitchFamily="49" charset="-122"/>
              </a:rPr>
              <a:t>定义：所有计算机共享同一条通信信道</a:t>
            </a:r>
            <a:endParaRPr lang="zh-CN" altLang="en-US" sz="2400" dirty="0">
              <a:solidFill>
                <a:schemeClr val="tx2"/>
              </a:solidFill>
              <a:latin typeface="Arial" panose="020B0604020202020204" pitchFamily="34" charset="0"/>
              <a:ea typeface="黑体" panose="02010609060101010101" pitchFamily="49" charset="-122"/>
            </a:endParaRPr>
          </a:p>
          <a:p>
            <a:pPr lvl="1" eaLnBrk="1" hangingPunct="1"/>
            <a:r>
              <a:rPr lang="zh-CN" altLang="en-US" sz="2400" dirty="0">
                <a:solidFill>
                  <a:schemeClr val="tx2"/>
                </a:solidFill>
                <a:latin typeface="Arial" panose="020B0604020202020204" pitchFamily="34" charset="0"/>
                <a:ea typeface="黑体" panose="02010609060101010101" pitchFamily="49" charset="-122"/>
              </a:rPr>
              <a:t>特征：任一台机器发出的消息能被所有其它机器接收到</a:t>
            </a:r>
            <a:endParaRPr lang="zh-CN" altLang="en-US" sz="2400" dirty="0">
              <a:solidFill>
                <a:schemeClr val="tx2"/>
              </a:solidFill>
              <a:latin typeface="Arial" panose="020B0604020202020204" pitchFamily="34" charset="0"/>
              <a:ea typeface="黑体" panose="02010609060101010101" pitchFamily="49" charset="-122"/>
            </a:endParaRPr>
          </a:p>
          <a:p>
            <a:pPr lvl="1" eaLnBrk="1" hangingPunct="1"/>
            <a:r>
              <a:rPr lang="zh-CN" altLang="en-US" sz="2400" dirty="0">
                <a:solidFill>
                  <a:schemeClr val="tx2"/>
                </a:solidFill>
                <a:latin typeface="Arial" panose="020B0604020202020204" pitchFamily="34" charset="0"/>
                <a:ea typeface="黑体" panose="02010609060101010101" pitchFamily="49" charset="-122"/>
              </a:rPr>
              <a:t>例如：</a:t>
            </a:r>
            <a:r>
              <a:rPr lang="en-US" altLang="zh-CN" sz="2400" dirty="0">
                <a:solidFill>
                  <a:schemeClr val="tx2"/>
                </a:solidFill>
                <a:latin typeface="Arial" panose="020B0604020202020204" pitchFamily="34" charset="0"/>
                <a:ea typeface="黑体" panose="02010609060101010101" pitchFamily="49" charset="-122"/>
              </a:rPr>
              <a:t>Ethernet</a:t>
            </a:r>
            <a:r>
              <a:rPr lang="zh-CN" altLang="en-US" sz="2400" dirty="0">
                <a:solidFill>
                  <a:schemeClr val="tx2"/>
                </a:solidFill>
                <a:latin typeface="Arial" panose="020B0604020202020204" pitchFamily="34" charset="0"/>
                <a:ea typeface="黑体" panose="02010609060101010101" pitchFamily="49" charset="-122"/>
              </a:rPr>
              <a:t>、</a:t>
            </a:r>
            <a:r>
              <a:rPr lang="en-US" altLang="zh-CN" sz="2400" dirty="0">
                <a:solidFill>
                  <a:schemeClr val="tx2"/>
                </a:solidFill>
                <a:latin typeface="Arial" panose="020B0604020202020204" pitchFamily="34" charset="0"/>
                <a:ea typeface="黑体" panose="02010609060101010101" pitchFamily="49" charset="-122"/>
              </a:rPr>
              <a:t>Token Ring</a:t>
            </a:r>
            <a:endParaRPr lang="en-US" altLang="zh-CN" sz="2400" dirty="0">
              <a:solidFill>
                <a:schemeClr val="tx2"/>
              </a:solidFill>
              <a:latin typeface="Arial" panose="020B0604020202020204" pitchFamily="34" charset="0"/>
              <a:ea typeface="黑体" panose="02010609060101010101" pitchFamily="49" charset="-122"/>
            </a:endParaRPr>
          </a:p>
          <a:p>
            <a:pPr lvl="1" eaLnBrk="1" hangingPunct="1"/>
            <a:r>
              <a:rPr lang="zh-CN" altLang="en-US" sz="2400" dirty="0">
                <a:solidFill>
                  <a:schemeClr val="tx2"/>
                </a:solidFill>
                <a:latin typeface="Arial" panose="020B0604020202020204" pitchFamily="34" charset="0"/>
                <a:ea typeface="黑体" panose="02010609060101010101" pitchFamily="49" charset="-122"/>
              </a:rPr>
              <a:t>目的地址类型：</a:t>
            </a:r>
            <a:endParaRPr lang="zh-CN" altLang="en-US" sz="2400" dirty="0">
              <a:solidFill>
                <a:schemeClr val="tx2"/>
              </a:solidFill>
              <a:latin typeface="Arial" panose="020B0604020202020204" pitchFamily="34" charset="0"/>
              <a:ea typeface="黑体" panose="02010609060101010101" pitchFamily="49" charset="-122"/>
            </a:endParaRPr>
          </a:p>
          <a:p>
            <a:pPr lvl="2" eaLnBrk="1" hangingPunct="1"/>
            <a:r>
              <a:rPr lang="zh-CN" altLang="en-US" sz="2000" dirty="0">
                <a:solidFill>
                  <a:schemeClr val="tx2"/>
                </a:solidFill>
                <a:latin typeface="Arial" panose="020B0604020202020204" pitchFamily="34" charset="0"/>
                <a:ea typeface="黑体" panose="02010609060101010101" pitchFamily="49" charset="-122"/>
              </a:rPr>
              <a:t>单点地址 </a:t>
            </a:r>
            <a:r>
              <a:rPr lang="en-US" altLang="zh-CN" sz="2000" dirty="0">
                <a:solidFill>
                  <a:schemeClr val="tx2"/>
                </a:solidFill>
                <a:latin typeface="Arial" panose="020B0604020202020204" pitchFamily="34" charset="0"/>
                <a:ea typeface="黑体" panose="02010609060101010101" pitchFamily="49" charset="-122"/>
              </a:rPr>
              <a:t>(Unicast)</a:t>
            </a:r>
            <a:endParaRPr lang="en-US" altLang="zh-CN" sz="2000" dirty="0">
              <a:solidFill>
                <a:schemeClr val="tx2"/>
              </a:solidFill>
              <a:latin typeface="Arial" panose="020B0604020202020204" pitchFamily="34" charset="0"/>
              <a:ea typeface="黑体" panose="02010609060101010101" pitchFamily="49" charset="-122"/>
            </a:endParaRPr>
          </a:p>
          <a:p>
            <a:pPr lvl="2" eaLnBrk="1" hangingPunct="1"/>
            <a:r>
              <a:rPr lang="zh-CN" altLang="en-US" sz="2000" dirty="0">
                <a:solidFill>
                  <a:schemeClr val="tx2"/>
                </a:solidFill>
                <a:latin typeface="Arial" panose="020B0604020202020204" pitchFamily="34" charset="0"/>
                <a:ea typeface="黑体" panose="02010609060101010101" pitchFamily="49" charset="-122"/>
              </a:rPr>
              <a:t>广播地址 </a:t>
            </a:r>
            <a:r>
              <a:rPr lang="en-US" altLang="zh-CN" sz="2000" dirty="0">
                <a:solidFill>
                  <a:schemeClr val="tx2"/>
                </a:solidFill>
                <a:latin typeface="Arial" panose="020B0604020202020204" pitchFamily="34" charset="0"/>
                <a:ea typeface="黑体" panose="02010609060101010101" pitchFamily="49" charset="-122"/>
              </a:rPr>
              <a:t>(Broadcast)</a:t>
            </a:r>
            <a:endParaRPr lang="en-US" altLang="zh-CN" sz="2000" dirty="0">
              <a:solidFill>
                <a:schemeClr val="tx2"/>
              </a:solidFill>
              <a:latin typeface="Arial" panose="020B0604020202020204" pitchFamily="34" charset="0"/>
              <a:ea typeface="黑体" panose="02010609060101010101" pitchFamily="49" charset="-122"/>
            </a:endParaRPr>
          </a:p>
          <a:p>
            <a:pPr lvl="2" eaLnBrk="1" hangingPunct="1"/>
            <a:r>
              <a:rPr lang="zh-CN" altLang="en-US" sz="2000" dirty="0">
                <a:solidFill>
                  <a:schemeClr val="tx2"/>
                </a:solidFill>
                <a:latin typeface="Arial" panose="020B0604020202020204" pitchFamily="34" charset="0"/>
                <a:ea typeface="黑体" panose="02010609060101010101" pitchFamily="49" charset="-122"/>
              </a:rPr>
              <a:t>多播地址 </a:t>
            </a:r>
            <a:r>
              <a:rPr lang="en-US" altLang="zh-CN" sz="2000" dirty="0">
                <a:solidFill>
                  <a:schemeClr val="tx2"/>
                </a:solidFill>
                <a:latin typeface="Arial" panose="020B0604020202020204" pitchFamily="34" charset="0"/>
                <a:ea typeface="黑体" panose="02010609060101010101" pitchFamily="49" charset="-122"/>
              </a:rPr>
              <a:t>(Multicast)</a:t>
            </a:r>
            <a:endParaRPr lang="en-US" altLang="zh-CN" sz="2000" dirty="0">
              <a:solidFill>
                <a:schemeClr val="tx2"/>
              </a:solidFill>
              <a:latin typeface="Arial" panose="020B0604020202020204" pitchFamily="34" charset="0"/>
              <a:ea typeface="黑体" panose="02010609060101010101" pitchFamily="49" charset="-122"/>
            </a:endParaRPr>
          </a:p>
        </p:txBody>
      </p:sp>
      <p:grpSp>
        <p:nvGrpSpPr>
          <p:cNvPr id="92163" name="Group 15"/>
          <p:cNvGrpSpPr/>
          <p:nvPr/>
        </p:nvGrpSpPr>
        <p:grpSpPr>
          <a:xfrm>
            <a:off x="5257800" y="5105400"/>
            <a:ext cx="3505200" cy="1371600"/>
            <a:chOff x="3312" y="3216"/>
            <a:chExt cx="2208" cy="864"/>
          </a:xfrm>
        </p:grpSpPr>
        <p:sp>
          <p:nvSpPr>
            <p:cNvPr id="92164" name="Rectangle 4"/>
            <p:cNvSpPr/>
            <p:nvPr/>
          </p:nvSpPr>
          <p:spPr>
            <a:xfrm>
              <a:off x="3552" y="3216"/>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2165" name="Rectangle 5"/>
            <p:cNvSpPr/>
            <p:nvPr/>
          </p:nvSpPr>
          <p:spPr>
            <a:xfrm>
              <a:off x="4176" y="3216"/>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2166" name="Rectangle 6"/>
            <p:cNvSpPr/>
            <p:nvPr/>
          </p:nvSpPr>
          <p:spPr>
            <a:xfrm>
              <a:off x="4992" y="3216"/>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2167" name="Rectangle 7"/>
            <p:cNvSpPr/>
            <p:nvPr/>
          </p:nvSpPr>
          <p:spPr>
            <a:xfrm>
              <a:off x="3840" y="384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2168" name="Rectangle 8"/>
            <p:cNvSpPr/>
            <p:nvPr/>
          </p:nvSpPr>
          <p:spPr>
            <a:xfrm>
              <a:off x="4656" y="3840"/>
              <a:ext cx="240"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2169" name="Line 9"/>
            <p:cNvSpPr/>
            <p:nvPr/>
          </p:nvSpPr>
          <p:spPr>
            <a:xfrm>
              <a:off x="3312" y="3648"/>
              <a:ext cx="2208" cy="0"/>
            </a:xfrm>
            <a:prstGeom prst="line">
              <a:avLst/>
            </a:prstGeom>
            <a:ln w="28575" cap="flat" cmpd="sng">
              <a:solidFill>
                <a:schemeClr val="tx1"/>
              </a:solidFill>
              <a:prstDash val="solid"/>
              <a:round/>
              <a:headEnd type="none" w="med" len="med"/>
              <a:tailEnd type="none" w="med" len="med"/>
            </a:ln>
          </p:spPr>
        </p:sp>
        <p:sp>
          <p:nvSpPr>
            <p:cNvPr id="92170" name="Line 10"/>
            <p:cNvSpPr/>
            <p:nvPr/>
          </p:nvSpPr>
          <p:spPr>
            <a:xfrm>
              <a:off x="3696" y="3456"/>
              <a:ext cx="0" cy="192"/>
            </a:xfrm>
            <a:prstGeom prst="line">
              <a:avLst/>
            </a:prstGeom>
            <a:ln w="28575" cap="flat" cmpd="sng">
              <a:solidFill>
                <a:schemeClr val="tx1"/>
              </a:solidFill>
              <a:prstDash val="solid"/>
              <a:round/>
              <a:headEnd type="none" w="med" len="med"/>
              <a:tailEnd type="none" w="med" len="med"/>
            </a:ln>
          </p:spPr>
        </p:sp>
        <p:sp>
          <p:nvSpPr>
            <p:cNvPr id="92171" name="Line 11"/>
            <p:cNvSpPr/>
            <p:nvPr/>
          </p:nvSpPr>
          <p:spPr>
            <a:xfrm>
              <a:off x="4320" y="3456"/>
              <a:ext cx="0" cy="192"/>
            </a:xfrm>
            <a:prstGeom prst="line">
              <a:avLst/>
            </a:prstGeom>
            <a:ln w="28575" cap="flat" cmpd="sng">
              <a:solidFill>
                <a:schemeClr val="tx1"/>
              </a:solidFill>
              <a:prstDash val="solid"/>
              <a:round/>
              <a:headEnd type="none" w="med" len="med"/>
              <a:tailEnd type="none" w="med" len="med"/>
            </a:ln>
          </p:spPr>
        </p:sp>
        <p:sp>
          <p:nvSpPr>
            <p:cNvPr id="92172" name="Line 12"/>
            <p:cNvSpPr/>
            <p:nvPr/>
          </p:nvSpPr>
          <p:spPr>
            <a:xfrm>
              <a:off x="5136" y="3456"/>
              <a:ext cx="0" cy="192"/>
            </a:xfrm>
            <a:prstGeom prst="line">
              <a:avLst/>
            </a:prstGeom>
            <a:ln w="28575" cap="flat" cmpd="sng">
              <a:solidFill>
                <a:schemeClr val="tx1"/>
              </a:solidFill>
              <a:prstDash val="solid"/>
              <a:round/>
              <a:headEnd type="none" w="med" len="med"/>
              <a:tailEnd type="none" w="med" len="med"/>
            </a:ln>
          </p:spPr>
        </p:sp>
        <p:sp>
          <p:nvSpPr>
            <p:cNvPr id="92173" name="Line 13"/>
            <p:cNvSpPr/>
            <p:nvPr/>
          </p:nvSpPr>
          <p:spPr>
            <a:xfrm>
              <a:off x="3936" y="3648"/>
              <a:ext cx="0" cy="192"/>
            </a:xfrm>
            <a:prstGeom prst="line">
              <a:avLst/>
            </a:prstGeom>
            <a:ln w="28575" cap="flat" cmpd="sng">
              <a:solidFill>
                <a:schemeClr val="tx1"/>
              </a:solidFill>
              <a:prstDash val="solid"/>
              <a:round/>
              <a:headEnd type="none" w="med" len="med"/>
              <a:tailEnd type="none" w="med" len="med"/>
            </a:ln>
          </p:spPr>
        </p:sp>
        <p:sp>
          <p:nvSpPr>
            <p:cNvPr id="92174" name="Line 14"/>
            <p:cNvSpPr/>
            <p:nvPr/>
          </p:nvSpPr>
          <p:spPr>
            <a:xfrm>
              <a:off x="4752" y="3648"/>
              <a:ext cx="0" cy="192"/>
            </a:xfrm>
            <a:prstGeom prst="line">
              <a:avLst/>
            </a:prstGeom>
            <a:ln w="28575" cap="flat" cmpd="sng">
              <a:solidFill>
                <a:schemeClr val="tx1"/>
              </a:solidFill>
              <a:prstDash val="solid"/>
              <a:round/>
              <a:headEnd type="none" w="med" len="med"/>
              <a:tailEnd type="none" w="med" len="med"/>
            </a:ln>
          </p:spPr>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title"/>
          </p:nvPr>
        </p:nvSpPr>
        <p:spPr>
          <a:xfrm>
            <a:off x="250825" y="214313"/>
            <a:ext cx="8642350" cy="1462087"/>
          </a:xfrm>
          <a:ln/>
        </p:spPr>
        <p:txBody>
          <a:bodyPr vert="horz" wrap="square" lIns="91440" tIns="45720" rIns="91440" bIns="45720" anchor="b" anchorCtr="0"/>
          <a:p>
            <a:pPr algn="ctr" eaLnBrk="1" hangingPunct="1"/>
            <a:r>
              <a:rPr lang="en-US" altLang="zh-CN" dirty="0"/>
              <a:t>3  </a:t>
            </a:r>
            <a:r>
              <a:rPr lang="zh-CN" altLang="en-US" dirty="0"/>
              <a:t>计算机网络的主要性能指标</a:t>
            </a:r>
            <a:endParaRPr lang="zh-CN" altLang="en-US" sz="4000" dirty="0"/>
          </a:p>
        </p:txBody>
      </p:sp>
      <p:sp>
        <p:nvSpPr>
          <p:cNvPr id="93186" name="Rectangle 3"/>
          <p:cNvSpPr>
            <a:spLocks noGrp="1"/>
          </p:cNvSpPr>
          <p:nvPr>
            <p:ph idx="1"/>
          </p:nvPr>
        </p:nvSpPr>
        <p:spPr>
          <a:xfrm>
            <a:off x="1042988" y="1978025"/>
            <a:ext cx="7772400" cy="4114800"/>
          </a:xfrm>
          <a:ln/>
        </p:spPr>
        <p:txBody>
          <a:bodyPr vert="horz" wrap="square" lIns="91440" tIns="45720" rIns="91440" bIns="45720" anchor="t" anchorCtr="0"/>
          <a:p>
            <a:pPr eaLnBrk="1" hangingPunct="1">
              <a:lnSpc>
                <a:spcPct val="110000"/>
              </a:lnSpc>
            </a:pPr>
            <a:r>
              <a:rPr lang="en-US" altLang="zh-CN" dirty="0"/>
              <a:t>“</a:t>
            </a:r>
            <a:r>
              <a:rPr lang="zh-CN" altLang="en-US" dirty="0">
                <a:solidFill>
                  <a:schemeClr val="hlink"/>
                </a:solidFill>
              </a:rPr>
              <a:t>带宽</a:t>
            </a:r>
            <a:r>
              <a:rPr lang="zh-CN" altLang="en-US" dirty="0"/>
              <a:t>”</a:t>
            </a:r>
            <a:r>
              <a:rPr lang="en-US" altLang="zh-CN" dirty="0"/>
              <a:t>(bandwidth)</a:t>
            </a:r>
            <a:r>
              <a:rPr lang="zh-CN" altLang="en-US" dirty="0"/>
              <a:t>本来是指信号具有的频带宽度，单位是赫（或千赫、兆赫、吉赫等）。</a:t>
            </a:r>
            <a:endParaRPr lang="zh-CN" altLang="en-US" dirty="0"/>
          </a:p>
          <a:p>
            <a:pPr eaLnBrk="1" hangingPunct="1">
              <a:lnSpc>
                <a:spcPct val="110000"/>
              </a:lnSpc>
            </a:pPr>
            <a:r>
              <a:rPr lang="zh-CN" altLang="en-US" dirty="0"/>
              <a:t>现在“带宽”是数字信道所能传送的“</a:t>
            </a:r>
            <a:r>
              <a:rPr lang="zh-CN" altLang="en-US" dirty="0">
                <a:solidFill>
                  <a:schemeClr val="hlink"/>
                </a:solidFill>
              </a:rPr>
              <a:t>最高数据率</a:t>
            </a:r>
            <a:r>
              <a:rPr lang="zh-CN" altLang="en-US" dirty="0"/>
              <a:t>”的同义语，单位是“比特每秒”，或 </a:t>
            </a:r>
            <a:r>
              <a:rPr lang="en-US" altLang="zh-CN" dirty="0"/>
              <a:t>b/s (bit/s)</a:t>
            </a:r>
            <a:r>
              <a:rPr lang="zh-CN" altLang="en-US" dirty="0"/>
              <a:t>。    </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2"/>
          <p:cNvSpPr>
            <a:spLocks noGrp="1"/>
          </p:cNvSpPr>
          <p:nvPr>
            <p:ph type="title"/>
          </p:nvPr>
        </p:nvSpPr>
        <p:spPr>
          <a:xfrm>
            <a:off x="1150938" y="214313"/>
            <a:ext cx="7165975" cy="1462087"/>
          </a:xfrm>
          <a:ln/>
        </p:spPr>
        <p:txBody>
          <a:bodyPr vert="horz" wrap="square" lIns="91440" tIns="45720" rIns="91440" bIns="45720" anchor="b" anchorCtr="0"/>
          <a:p>
            <a:pPr algn="ctr" eaLnBrk="1" hangingPunct="1"/>
            <a:r>
              <a:rPr lang="zh-CN" altLang="en-US" dirty="0"/>
              <a:t>常用的带宽单位</a:t>
            </a:r>
            <a:endParaRPr lang="zh-CN" altLang="en-US" dirty="0"/>
          </a:p>
        </p:txBody>
      </p:sp>
      <p:sp>
        <p:nvSpPr>
          <p:cNvPr id="94210" name="Rectangle 3"/>
          <p:cNvSpPr>
            <a:spLocks noGrp="1"/>
          </p:cNvSpPr>
          <p:nvPr>
            <p:ph idx="1"/>
          </p:nvPr>
        </p:nvSpPr>
        <p:spPr>
          <a:xfrm>
            <a:off x="1066800" y="1828800"/>
            <a:ext cx="7772400" cy="4575175"/>
          </a:xfrm>
          <a:ln/>
        </p:spPr>
        <p:txBody>
          <a:bodyPr vert="horz" wrap="square" lIns="91440" tIns="45720" rIns="91440" bIns="45720" anchor="t" anchorCtr="0"/>
          <a:p>
            <a:pPr eaLnBrk="1" hangingPunct="1">
              <a:lnSpc>
                <a:spcPct val="110000"/>
              </a:lnSpc>
            </a:pPr>
            <a:r>
              <a:rPr lang="zh-CN" altLang="en-US" dirty="0"/>
              <a:t>更常用的带宽单位是</a:t>
            </a:r>
            <a:endParaRPr lang="zh-CN" altLang="en-US" dirty="0"/>
          </a:p>
          <a:p>
            <a:pPr lvl="1" eaLnBrk="1" hangingPunct="1">
              <a:lnSpc>
                <a:spcPct val="110000"/>
              </a:lnSpc>
            </a:pPr>
            <a:r>
              <a:rPr lang="zh-CN" altLang="en-US" dirty="0">
                <a:solidFill>
                  <a:srgbClr val="333399"/>
                </a:solidFill>
                <a:latin typeface="Arial" panose="020B0604020202020204" pitchFamily="34" charset="0"/>
                <a:ea typeface="黑体" panose="02010609060101010101" pitchFamily="49" charset="-122"/>
              </a:rPr>
              <a:t>千比每秒，即 </a:t>
            </a:r>
            <a:r>
              <a:rPr lang="en-US" altLang="zh-CN" dirty="0">
                <a:solidFill>
                  <a:srgbClr val="333399"/>
                </a:solidFill>
                <a:latin typeface="Arial" panose="020B0604020202020204" pitchFamily="34" charset="0"/>
                <a:ea typeface="黑体" panose="02010609060101010101" pitchFamily="49" charset="-122"/>
              </a:rPr>
              <a:t>kb/s </a:t>
            </a:r>
            <a:r>
              <a:rPr lang="zh-CN" altLang="en-US" dirty="0">
                <a:solidFill>
                  <a:srgbClr val="333399"/>
                </a:solidFill>
                <a:latin typeface="Arial" panose="020B0604020202020204" pitchFamily="34" charset="0"/>
                <a:ea typeface="黑体" panose="02010609060101010101" pitchFamily="49" charset="-122"/>
              </a:rPr>
              <a:t>（</a:t>
            </a:r>
            <a:r>
              <a:rPr lang="en-US" altLang="zh-CN" dirty="0">
                <a:solidFill>
                  <a:srgbClr val="333399"/>
                </a:solidFill>
                <a:latin typeface="Arial" panose="020B0604020202020204" pitchFamily="34" charset="0"/>
                <a:ea typeface="黑体" panose="02010609060101010101" pitchFamily="49" charset="-122"/>
              </a:rPr>
              <a:t>10</a:t>
            </a:r>
            <a:r>
              <a:rPr lang="en-US" altLang="zh-CN" baseline="30000" dirty="0">
                <a:solidFill>
                  <a:srgbClr val="333399"/>
                </a:solidFill>
                <a:latin typeface="Arial" panose="020B0604020202020204" pitchFamily="34" charset="0"/>
                <a:ea typeface="黑体" panose="02010609060101010101" pitchFamily="49" charset="-122"/>
              </a:rPr>
              <a:t>3</a:t>
            </a:r>
            <a:r>
              <a:rPr lang="en-US" altLang="zh-CN" dirty="0">
                <a:solidFill>
                  <a:srgbClr val="333399"/>
                </a:solidFill>
                <a:latin typeface="Arial" panose="020B0604020202020204" pitchFamily="34" charset="0"/>
                <a:ea typeface="黑体" panose="02010609060101010101" pitchFamily="49" charset="-122"/>
              </a:rPr>
              <a:t> b/s</a:t>
            </a:r>
            <a:r>
              <a:rPr lang="zh-CN" altLang="en-US" dirty="0">
                <a:solidFill>
                  <a:srgbClr val="333399"/>
                </a:solidFill>
                <a:latin typeface="Arial" panose="020B0604020202020204" pitchFamily="34" charset="0"/>
                <a:ea typeface="黑体" panose="02010609060101010101" pitchFamily="49" charset="-122"/>
              </a:rPr>
              <a:t>）</a:t>
            </a:r>
            <a:endParaRPr lang="zh-CN" altLang="en-US" dirty="0">
              <a:solidFill>
                <a:srgbClr val="333399"/>
              </a:solidFill>
              <a:latin typeface="Arial" panose="020B0604020202020204" pitchFamily="34" charset="0"/>
              <a:ea typeface="黑体" panose="02010609060101010101" pitchFamily="49" charset="-122"/>
            </a:endParaRPr>
          </a:p>
          <a:p>
            <a:pPr lvl="1" eaLnBrk="1" hangingPunct="1">
              <a:lnSpc>
                <a:spcPct val="110000"/>
              </a:lnSpc>
            </a:pPr>
            <a:r>
              <a:rPr lang="zh-CN" altLang="en-US" dirty="0">
                <a:solidFill>
                  <a:srgbClr val="333399"/>
                </a:solidFill>
                <a:latin typeface="Arial" panose="020B0604020202020204" pitchFamily="34" charset="0"/>
                <a:ea typeface="黑体" panose="02010609060101010101" pitchFamily="49" charset="-122"/>
              </a:rPr>
              <a:t>兆比每秒，即 </a:t>
            </a:r>
            <a:r>
              <a:rPr lang="en-US" altLang="zh-CN" dirty="0">
                <a:solidFill>
                  <a:srgbClr val="333399"/>
                </a:solidFill>
                <a:latin typeface="Arial" panose="020B0604020202020204" pitchFamily="34" charset="0"/>
                <a:ea typeface="黑体" panose="02010609060101010101" pitchFamily="49" charset="-122"/>
              </a:rPr>
              <a:t>Mb/s</a:t>
            </a:r>
            <a:r>
              <a:rPr lang="zh-CN" altLang="en-US" dirty="0">
                <a:solidFill>
                  <a:srgbClr val="333399"/>
                </a:solidFill>
                <a:latin typeface="Arial" panose="020B0604020202020204" pitchFamily="34" charset="0"/>
                <a:ea typeface="黑体" panose="02010609060101010101" pitchFamily="49" charset="-122"/>
              </a:rPr>
              <a:t>（</a:t>
            </a:r>
            <a:r>
              <a:rPr lang="en-US" altLang="zh-CN" dirty="0">
                <a:solidFill>
                  <a:srgbClr val="333399"/>
                </a:solidFill>
                <a:latin typeface="Arial" panose="020B0604020202020204" pitchFamily="34" charset="0"/>
                <a:ea typeface="黑体" panose="02010609060101010101" pitchFamily="49" charset="-122"/>
              </a:rPr>
              <a:t>10</a:t>
            </a:r>
            <a:r>
              <a:rPr lang="en-US" altLang="zh-CN" baseline="30000" dirty="0">
                <a:solidFill>
                  <a:srgbClr val="333399"/>
                </a:solidFill>
                <a:latin typeface="Arial" panose="020B0604020202020204" pitchFamily="34" charset="0"/>
                <a:ea typeface="黑体" panose="02010609060101010101" pitchFamily="49" charset="-122"/>
              </a:rPr>
              <a:t>6</a:t>
            </a:r>
            <a:r>
              <a:rPr lang="en-US" altLang="zh-CN" dirty="0">
                <a:solidFill>
                  <a:srgbClr val="333399"/>
                </a:solidFill>
                <a:latin typeface="Arial" panose="020B0604020202020204" pitchFamily="34" charset="0"/>
                <a:ea typeface="黑体" panose="02010609060101010101" pitchFamily="49" charset="-122"/>
              </a:rPr>
              <a:t> b/s</a:t>
            </a:r>
            <a:r>
              <a:rPr lang="zh-CN" altLang="en-US" dirty="0">
                <a:solidFill>
                  <a:srgbClr val="333399"/>
                </a:solidFill>
                <a:latin typeface="Arial" panose="020B0604020202020204" pitchFamily="34" charset="0"/>
                <a:ea typeface="黑体" panose="02010609060101010101" pitchFamily="49" charset="-122"/>
              </a:rPr>
              <a:t>）</a:t>
            </a:r>
            <a:endParaRPr lang="zh-CN" altLang="en-US" dirty="0">
              <a:solidFill>
                <a:srgbClr val="333399"/>
              </a:solidFill>
              <a:latin typeface="Arial" panose="020B0604020202020204" pitchFamily="34" charset="0"/>
              <a:ea typeface="黑体" panose="02010609060101010101" pitchFamily="49" charset="-122"/>
            </a:endParaRPr>
          </a:p>
          <a:p>
            <a:pPr lvl="1" eaLnBrk="1" hangingPunct="1">
              <a:lnSpc>
                <a:spcPct val="110000"/>
              </a:lnSpc>
            </a:pPr>
            <a:r>
              <a:rPr lang="zh-CN" altLang="en-US" dirty="0">
                <a:solidFill>
                  <a:srgbClr val="333399"/>
                </a:solidFill>
                <a:latin typeface="Arial" panose="020B0604020202020204" pitchFamily="34" charset="0"/>
                <a:ea typeface="黑体" panose="02010609060101010101" pitchFamily="49" charset="-122"/>
              </a:rPr>
              <a:t>吉比每秒，即 </a:t>
            </a:r>
            <a:r>
              <a:rPr lang="en-US" altLang="zh-CN" dirty="0">
                <a:solidFill>
                  <a:srgbClr val="333399"/>
                </a:solidFill>
                <a:latin typeface="Arial" panose="020B0604020202020204" pitchFamily="34" charset="0"/>
                <a:ea typeface="黑体" panose="02010609060101010101" pitchFamily="49" charset="-122"/>
              </a:rPr>
              <a:t>Gb/s</a:t>
            </a:r>
            <a:r>
              <a:rPr lang="zh-CN" altLang="en-US" dirty="0">
                <a:solidFill>
                  <a:srgbClr val="333399"/>
                </a:solidFill>
                <a:latin typeface="Arial" panose="020B0604020202020204" pitchFamily="34" charset="0"/>
                <a:ea typeface="黑体" panose="02010609060101010101" pitchFamily="49" charset="-122"/>
              </a:rPr>
              <a:t>（</a:t>
            </a:r>
            <a:r>
              <a:rPr lang="en-US" altLang="zh-CN" dirty="0">
                <a:solidFill>
                  <a:srgbClr val="333399"/>
                </a:solidFill>
                <a:latin typeface="Arial" panose="020B0604020202020204" pitchFamily="34" charset="0"/>
                <a:ea typeface="黑体" panose="02010609060101010101" pitchFamily="49" charset="-122"/>
              </a:rPr>
              <a:t>10</a:t>
            </a:r>
            <a:r>
              <a:rPr lang="en-US" altLang="zh-CN" baseline="30000" dirty="0">
                <a:solidFill>
                  <a:srgbClr val="333399"/>
                </a:solidFill>
                <a:latin typeface="Arial" panose="020B0604020202020204" pitchFamily="34" charset="0"/>
                <a:ea typeface="黑体" panose="02010609060101010101" pitchFamily="49" charset="-122"/>
              </a:rPr>
              <a:t>9</a:t>
            </a:r>
            <a:r>
              <a:rPr lang="en-US" altLang="zh-CN" dirty="0">
                <a:solidFill>
                  <a:srgbClr val="333399"/>
                </a:solidFill>
                <a:latin typeface="Arial" panose="020B0604020202020204" pitchFamily="34" charset="0"/>
                <a:ea typeface="黑体" panose="02010609060101010101" pitchFamily="49" charset="-122"/>
              </a:rPr>
              <a:t> b/s</a:t>
            </a:r>
            <a:r>
              <a:rPr lang="zh-CN" altLang="en-US" dirty="0">
                <a:solidFill>
                  <a:srgbClr val="333399"/>
                </a:solidFill>
                <a:latin typeface="Arial" panose="020B0604020202020204" pitchFamily="34" charset="0"/>
                <a:ea typeface="黑体" panose="02010609060101010101" pitchFamily="49" charset="-122"/>
              </a:rPr>
              <a:t>）</a:t>
            </a:r>
            <a:endParaRPr lang="zh-CN" altLang="en-US" dirty="0">
              <a:solidFill>
                <a:srgbClr val="333399"/>
              </a:solidFill>
              <a:latin typeface="Arial" panose="020B0604020202020204" pitchFamily="34" charset="0"/>
              <a:ea typeface="黑体" panose="02010609060101010101" pitchFamily="49" charset="-122"/>
            </a:endParaRPr>
          </a:p>
          <a:p>
            <a:pPr lvl="1" eaLnBrk="1" hangingPunct="1">
              <a:lnSpc>
                <a:spcPct val="110000"/>
              </a:lnSpc>
            </a:pPr>
            <a:r>
              <a:rPr lang="zh-CN" altLang="en-US" dirty="0">
                <a:solidFill>
                  <a:srgbClr val="333399"/>
                </a:solidFill>
                <a:latin typeface="Arial" panose="020B0604020202020204" pitchFamily="34" charset="0"/>
                <a:ea typeface="黑体" panose="02010609060101010101" pitchFamily="49" charset="-122"/>
              </a:rPr>
              <a:t>太比每秒，即 </a:t>
            </a:r>
            <a:r>
              <a:rPr lang="en-US" altLang="zh-CN" dirty="0">
                <a:solidFill>
                  <a:srgbClr val="333399"/>
                </a:solidFill>
                <a:latin typeface="Arial" panose="020B0604020202020204" pitchFamily="34" charset="0"/>
                <a:ea typeface="黑体" panose="02010609060101010101" pitchFamily="49" charset="-122"/>
              </a:rPr>
              <a:t>Tb/s</a:t>
            </a:r>
            <a:r>
              <a:rPr lang="zh-CN" altLang="en-US" dirty="0">
                <a:solidFill>
                  <a:srgbClr val="333399"/>
                </a:solidFill>
                <a:latin typeface="Arial" panose="020B0604020202020204" pitchFamily="34" charset="0"/>
                <a:ea typeface="黑体" panose="02010609060101010101" pitchFamily="49" charset="-122"/>
              </a:rPr>
              <a:t>（</a:t>
            </a:r>
            <a:r>
              <a:rPr lang="en-US" altLang="zh-CN" dirty="0">
                <a:solidFill>
                  <a:srgbClr val="333399"/>
                </a:solidFill>
                <a:latin typeface="Arial" panose="020B0604020202020204" pitchFamily="34" charset="0"/>
                <a:ea typeface="黑体" panose="02010609060101010101" pitchFamily="49" charset="-122"/>
              </a:rPr>
              <a:t>10</a:t>
            </a:r>
            <a:r>
              <a:rPr lang="en-US" altLang="zh-CN" baseline="30000" dirty="0">
                <a:solidFill>
                  <a:srgbClr val="333399"/>
                </a:solidFill>
                <a:latin typeface="Arial" panose="020B0604020202020204" pitchFamily="34" charset="0"/>
                <a:ea typeface="黑体" panose="02010609060101010101" pitchFamily="49" charset="-122"/>
              </a:rPr>
              <a:t>12</a:t>
            </a:r>
            <a:r>
              <a:rPr lang="en-US" altLang="zh-CN" dirty="0">
                <a:solidFill>
                  <a:srgbClr val="333399"/>
                </a:solidFill>
                <a:latin typeface="Arial" panose="020B0604020202020204" pitchFamily="34" charset="0"/>
                <a:ea typeface="黑体" panose="02010609060101010101" pitchFamily="49" charset="-122"/>
              </a:rPr>
              <a:t> b/s</a:t>
            </a:r>
            <a:r>
              <a:rPr lang="zh-CN" altLang="en-US" dirty="0">
                <a:solidFill>
                  <a:srgbClr val="333399"/>
                </a:solidFill>
                <a:latin typeface="Arial" panose="020B0604020202020204" pitchFamily="34" charset="0"/>
                <a:ea typeface="黑体" panose="02010609060101010101" pitchFamily="49" charset="-122"/>
              </a:rPr>
              <a:t>）</a:t>
            </a:r>
            <a:endParaRPr lang="zh-CN" altLang="en-US" dirty="0">
              <a:solidFill>
                <a:srgbClr val="333399"/>
              </a:solidFill>
              <a:latin typeface="Arial" panose="020B0604020202020204" pitchFamily="34" charset="0"/>
              <a:ea typeface="黑体" panose="02010609060101010101" pitchFamily="49" charset="-122"/>
            </a:endParaRPr>
          </a:p>
          <a:p>
            <a:pPr eaLnBrk="1" hangingPunct="1">
              <a:lnSpc>
                <a:spcPct val="110000"/>
              </a:lnSpc>
            </a:pPr>
            <a:r>
              <a:rPr lang="zh-CN" altLang="en-US" dirty="0"/>
              <a:t>请注意：</a:t>
            </a:r>
            <a:endParaRPr lang="zh-CN" altLang="en-US" dirty="0"/>
          </a:p>
          <a:p>
            <a:pPr lvl="1" eaLnBrk="1" hangingPunct="1">
              <a:lnSpc>
                <a:spcPct val="110000"/>
              </a:lnSpc>
            </a:pPr>
            <a:r>
              <a:rPr lang="zh-CN" altLang="en-US" dirty="0">
                <a:solidFill>
                  <a:schemeClr val="tx2"/>
                </a:solidFill>
                <a:latin typeface="Arial" panose="020B0604020202020204" pitchFamily="34" charset="0"/>
                <a:ea typeface="黑体" panose="02010609060101010101" pitchFamily="49" charset="-122"/>
              </a:rPr>
              <a:t>在计算内存时，</a:t>
            </a:r>
            <a:r>
              <a:rPr lang="en-US" altLang="zh-CN" dirty="0">
                <a:solidFill>
                  <a:schemeClr val="tx2"/>
                </a:solidFill>
                <a:latin typeface="Arial" panose="020B0604020202020204" pitchFamily="34" charset="0"/>
                <a:ea typeface="黑体" panose="02010609060101010101" pitchFamily="49" charset="-122"/>
              </a:rPr>
              <a:t>K = 2</a:t>
            </a:r>
            <a:r>
              <a:rPr lang="en-US" altLang="zh-CN" baseline="30000" dirty="0">
                <a:solidFill>
                  <a:schemeClr val="tx2"/>
                </a:solidFill>
                <a:latin typeface="Arial" panose="020B0604020202020204" pitchFamily="34" charset="0"/>
                <a:ea typeface="黑体" panose="02010609060101010101" pitchFamily="49" charset="-122"/>
              </a:rPr>
              <a:t>10</a:t>
            </a:r>
            <a:r>
              <a:rPr lang="en-US" altLang="zh-CN" dirty="0">
                <a:solidFill>
                  <a:schemeClr val="tx2"/>
                </a:solidFill>
                <a:latin typeface="Arial" panose="020B0604020202020204" pitchFamily="34" charset="0"/>
                <a:ea typeface="黑体" panose="02010609060101010101" pitchFamily="49" charset="-122"/>
              </a:rPr>
              <a:t> = 1024</a:t>
            </a:r>
            <a:r>
              <a:rPr lang="zh-CN" altLang="en-US" dirty="0">
                <a:solidFill>
                  <a:schemeClr val="tx2"/>
                </a:solidFill>
                <a:latin typeface="Arial" panose="020B0604020202020204" pitchFamily="34" charset="0"/>
                <a:ea typeface="黑体" panose="02010609060101010101" pitchFamily="49" charset="-122"/>
              </a:rPr>
              <a:t>，</a:t>
            </a:r>
            <a:r>
              <a:rPr lang="en-US" altLang="zh-CN" dirty="0">
                <a:solidFill>
                  <a:schemeClr val="tx2"/>
                </a:solidFill>
                <a:latin typeface="Arial" panose="020B0604020202020204" pitchFamily="34" charset="0"/>
                <a:ea typeface="黑体" panose="02010609060101010101" pitchFamily="49" charset="-122"/>
              </a:rPr>
              <a:t>M = 2</a:t>
            </a:r>
            <a:r>
              <a:rPr lang="en-US" altLang="zh-CN" baseline="30000" dirty="0">
                <a:solidFill>
                  <a:schemeClr val="tx2"/>
                </a:solidFill>
                <a:latin typeface="Arial" panose="020B0604020202020204" pitchFamily="34" charset="0"/>
                <a:ea typeface="黑体" panose="02010609060101010101" pitchFamily="49" charset="-122"/>
              </a:rPr>
              <a:t>20</a:t>
            </a:r>
            <a:r>
              <a:rPr lang="en-US" altLang="zh-CN" dirty="0">
                <a:solidFill>
                  <a:schemeClr val="tx2"/>
                </a:solidFill>
                <a:latin typeface="Arial" panose="020B0604020202020204" pitchFamily="34" charset="0"/>
                <a:ea typeface="黑体" panose="02010609060101010101" pitchFamily="49" charset="-122"/>
              </a:rPr>
              <a:t>, G = 2</a:t>
            </a:r>
            <a:r>
              <a:rPr lang="en-US" altLang="zh-CN" baseline="30000" dirty="0">
                <a:solidFill>
                  <a:schemeClr val="tx2"/>
                </a:solidFill>
                <a:latin typeface="Arial" panose="020B0604020202020204" pitchFamily="34" charset="0"/>
                <a:ea typeface="黑体" panose="02010609060101010101" pitchFamily="49" charset="-122"/>
              </a:rPr>
              <a:t>30</a:t>
            </a:r>
            <a:r>
              <a:rPr lang="en-US" altLang="zh-CN" dirty="0">
                <a:solidFill>
                  <a:schemeClr val="tx2"/>
                </a:solidFill>
                <a:latin typeface="Arial" panose="020B0604020202020204" pitchFamily="34" charset="0"/>
                <a:ea typeface="黑体" panose="02010609060101010101" pitchFamily="49" charset="-122"/>
              </a:rPr>
              <a:t>, T = 2</a:t>
            </a:r>
            <a:r>
              <a:rPr lang="en-US" altLang="zh-CN" baseline="30000" dirty="0">
                <a:solidFill>
                  <a:schemeClr val="tx2"/>
                </a:solidFill>
                <a:latin typeface="Arial" panose="020B0604020202020204" pitchFamily="34" charset="0"/>
                <a:ea typeface="黑体" panose="02010609060101010101" pitchFamily="49" charset="-122"/>
              </a:rPr>
              <a:t>40</a:t>
            </a:r>
            <a:r>
              <a:rPr lang="zh-CN" altLang="en-US" dirty="0">
                <a:solidFill>
                  <a:schemeClr val="tx2"/>
                </a:solidFill>
                <a:latin typeface="Arial" panose="020B0604020202020204" pitchFamily="34" charset="0"/>
                <a:ea typeface="黑体" panose="02010609060101010101" pitchFamily="49" charset="-122"/>
              </a:rPr>
              <a:t>。</a:t>
            </a:r>
            <a:endParaRPr lang="zh-CN" altLang="en-US"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2"/>
          <p:cNvSpPr>
            <a:spLocks noGrp="1"/>
          </p:cNvSpPr>
          <p:nvPr>
            <p:ph type="title"/>
          </p:nvPr>
        </p:nvSpPr>
        <p:spPr>
          <a:xfrm>
            <a:off x="1150938" y="214313"/>
            <a:ext cx="7165975" cy="1462087"/>
          </a:xfrm>
          <a:ln/>
        </p:spPr>
        <p:txBody>
          <a:bodyPr vert="horz" wrap="square" lIns="91440" tIns="45720" rIns="91440" bIns="45720" anchor="b" anchorCtr="0"/>
          <a:p>
            <a:pPr algn="ctr" eaLnBrk="1" hangingPunct="1"/>
            <a:r>
              <a:rPr lang="zh-CN" altLang="en-US" dirty="0"/>
              <a:t>带宽与信号</a:t>
            </a:r>
            <a:endParaRPr lang="zh-CN" altLang="en-US" dirty="0"/>
          </a:p>
        </p:txBody>
      </p:sp>
      <p:sp>
        <p:nvSpPr>
          <p:cNvPr id="95234" name="Rectangle 3"/>
          <p:cNvSpPr>
            <a:spLocks noGrp="1"/>
          </p:cNvSpPr>
          <p:nvPr>
            <p:ph idx="1"/>
          </p:nvPr>
        </p:nvSpPr>
        <p:spPr>
          <a:xfrm>
            <a:off x="1042988" y="1906588"/>
            <a:ext cx="7772400" cy="1306512"/>
          </a:xfrm>
          <a:ln/>
        </p:spPr>
        <p:txBody>
          <a:bodyPr vert="horz" wrap="square" lIns="91440" tIns="45720" rIns="91440" bIns="45720" anchor="t" anchorCtr="0"/>
          <a:p>
            <a:pPr eaLnBrk="1" hangingPunct="1"/>
            <a:r>
              <a:rPr lang="zh-CN" altLang="en-US" dirty="0"/>
              <a:t>在</a:t>
            </a:r>
            <a:r>
              <a:rPr lang="zh-CN" altLang="en-US" dirty="0">
                <a:solidFill>
                  <a:schemeClr val="hlink"/>
                </a:solidFill>
              </a:rPr>
              <a:t>时间轴上</a:t>
            </a:r>
            <a:r>
              <a:rPr lang="zh-CN" altLang="en-US" dirty="0"/>
              <a:t>信号的宽度随带宽的增大而变窄。     </a:t>
            </a:r>
            <a:endParaRPr lang="zh-CN" altLang="en-US" dirty="0"/>
          </a:p>
        </p:txBody>
      </p:sp>
      <p:grpSp>
        <p:nvGrpSpPr>
          <p:cNvPr id="95235" name="Group 33"/>
          <p:cNvGrpSpPr/>
          <p:nvPr/>
        </p:nvGrpSpPr>
        <p:grpSpPr>
          <a:xfrm>
            <a:off x="323850" y="2605088"/>
            <a:ext cx="8612188" cy="1909762"/>
            <a:chOff x="204" y="1641"/>
            <a:chExt cx="5425" cy="1203"/>
          </a:xfrm>
        </p:grpSpPr>
        <p:sp>
          <p:nvSpPr>
            <p:cNvPr id="95236" name="Line 4"/>
            <p:cNvSpPr/>
            <p:nvPr/>
          </p:nvSpPr>
          <p:spPr>
            <a:xfrm>
              <a:off x="1345" y="2602"/>
              <a:ext cx="0" cy="196"/>
            </a:xfrm>
            <a:prstGeom prst="line">
              <a:avLst/>
            </a:prstGeom>
            <a:ln w="19050" cap="flat" cmpd="sng">
              <a:solidFill>
                <a:srgbClr val="333399"/>
              </a:solidFill>
              <a:prstDash val="solid"/>
              <a:round/>
              <a:headEnd type="none" w="med" len="med"/>
              <a:tailEnd type="none" w="med" len="med"/>
            </a:ln>
          </p:spPr>
        </p:sp>
        <p:sp>
          <p:nvSpPr>
            <p:cNvPr id="95237" name="Line 5"/>
            <p:cNvSpPr/>
            <p:nvPr/>
          </p:nvSpPr>
          <p:spPr>
            <a:xfrm>
              <a:off x="1122" y="2357"/>
              <a:ext cx="4340" cy="0"/>
            </a:xfrm>
            <a:prstGeom prst="line">
              <a:avLst/>
            </a:prstGeom>
            <a:ln w="19050" cap="flat" cmpd="sng">
              <a:solidFill>
                <a:srgbClr val="333399"/>
              </a:solidFill>
              <a:prstDash val="solid"/>
              <a:round/>
              <a:headEnd type="none" w="med" len="med"/>
              <a:tailEnd type="triangle" w="sm" len="med"/>
            </a:ln>
          </p:spPr>
        </p:sp>
        <p:sp>
          <p:nvSpPr>
            <p:cNvPr id="95238" name="Line 6"/>
            <p:cNvSpPr/>
            <p:nvPr/>
          </p:nvSpPr>
          <p:spPr>
            <a:xfrm>
              <a:off x="1353" y="2724"/>
              <a:ext cx="3782" cy="0"/>
            </a:xfrm>
            <a:prstGeom prst="line">
              <a:avLst/>
            </a:prstGeom>
            <a:ln w="19050" cap="flat" cmpd="sng">
              <a:solidFill>
                <a:srgbClr val="333399"/>
              </a:solidFill>
              <a:prstDash val="solid"/>
              <a:round/>
              <a:headEnd type="triangle" w="sm" len="med"/>
              <a:tailEnd type="triangle" w="sm" len="med"/>
            </a:ln>
          </p:spPr>
        </p:sp>
        <p:sp>
          <p:nvSpPr>
            <p:cNvPr id="95239" name="Freeform 8"/>
            <p:cNvSpPr/>
            <p:nvPr/>
          </p:nvSpPr>
          <p:spPr>
            <a:xfrm>
              <a:off x="1345" y="2161"/>
              <a:ext cx="2559" cy="392"/>
            </a:xfrm>
            <a:custGeom>
              <a:avLst/>
              <a:gdLst/>
              <a:ahLst/>
              <a:cxnLst>
                <a:cxn ang="0">
                  <a:pos x="0" y="392"/>
                </a:cxn>
                <a:cxn ang="0">
                  <a:pos x="0" y="0"/>
                </a:cxn>
                <a:cxn ang="0">
                  <a:pos x="445" y="0"/>
                </a:cxn>
                <a:cxn ang="0">
                  <a:pos x="445" y="392"/>
                </a:cxn>
                <a:cxn ang="0">
                  <a:pos x="890" y="392"/>
                </a:cxn>
                <a:cxn ang="0">
                  <a:pos x="890" y="0"/>
                </a:cxn>
                <a:cxn ang="0">
                  <a:pos x="1335" y="0"/>
                </a:cxn>
                <a:cxn ang="0">
                  <a:pos x="1335" y="392"/>
                </a:cxn>
                <a:cxn ang="0">
                  <a:pos x="1780" y="392"/>
                </a:cxn>
                <a:cxn ang="0">
                  <a:pos x="1780" y="0"/>
                </a:cxn>
                <a:cxn ang="0">
                  <a:pos x="2225" y="0"/>
                </a:cxn>
                <a:cxn ang="0">
                  <a:pos x="2225" y="392"/>
                </a:cxn>
                <a:cxn ang="0">
                  <a:pos x="2559" y="392"/>
                </a:cxn>
              </a:cxnLst>
              <a:pathLst>
                <a:path w="2208" h="384">
                  <a:moveTo>
                    <a:pt x="0" y="384"/>
                  </a:moveTo>
                  <a:lnTo>
                    <a:pt x="0" y="0"/>
                  </a:lnTo>
                  <a:lnTo>
                    <a:pt x="384" y="0"/>
                  </a:lnTo>
                  <a:lnTo>
                    <a:pt x="384" y="384"/>
                  </a:lnTo>
                  <a:lnTo>
                    <a:pt x="768" y="384"/>
                  </a:lnTo>
                  <a:lnTo>
                    <a:pt x="768" y="0"/>
                  </a:lnTo>
                  <a:lnTo>
                    <a:pt x="1152" y="0"/>
                  </a:lnTo>
                  <a:lnTo>
                    <a:pt x="1152" y="384"/>
                  </a:lnTo>
                  <a:lnTo>
                    <a:pt x="1536" y="384"/>
                  </a:lnTo>
                  <a:lnTo>
                    <a:pt x="1536" y="0"/>
                  </a:lnTo>
                  <a:lnTo>
                    <a:pt x="1920" y="0"/>
                  </a:lnTo>
                  <a:lnTo>
                    <a:pt x="1920" y="384"/>
                  </a:lnTo>
                  <a:lnTo>
                    <a:pt x="2208" y="384"/>
                  </a:lnTo>
                </a:path>
              </a:pathLst>
            </a:custGeom>
            <a:noFill/>
            <a:ln w="28575" cap="flat" cmpd="sng">
              <a:solidFill>
                <a:srgbClr val="333399"/>
              </a:solidFill>
              <a:prstDash val="solid"/>
              <a:round/>
              <a:headEnd type="none" w="med" len="med"/>
              <a:tailEnd type="none" w="med" len="med"/>
            </a:ln>
          </p:spPr>
          <p:txBody>
            <a:bodyPr/>
            <a:p>
              <a:endParaRPr lang="zh-CN" altLang="en-US"/>
            </a:p>
          </p:txBody>
        </p:sp>
        <p:sp>
          <p:nvSpPr>
            <p:cNvPr id="95240" name="Freeform 9"/>
            <p:cNvSpPr/>
            <p:nvPr/>
          </p:nvSpPr>
          <p:spPr>
            <a:xfrm>
              <a:off x="4404" y="2161"/>
              <a:ext cx="724" cy="392"/>
            </a:xfrm>
            <a:custGeom>
              <a:avLst/>
              <a:gdLst/>
              <a:ahLst/>
              <a:cxnLst>
                <a:cxn ang="0">
                  <a:pos x="0" y="392"/>
                </a:cxn>
                <a:cxn ang="0">
                  <a:pos x="278" y="392"/>
                </a:cxn>
                <a:cxn ang="0">
                  <a:pos x="278" y="0"/>
                </a:cxn>
                <a:cxn ang="0">
                  <a:pos x="724" y="0"/>
                </a:cxn>
                <a:cxn ang="0">
                  <a:pos x="724" y="392"/>
                </a:cxn>
              </a:cxnLst>
              <a:pathLst>
                <a:path w="624" h="384">
                  <a:moveTo>
                    <a:pt x="0" y="384"/>
                  </a:moveTo>
                  <a:lnTo>
                    <a:pt x="240" y="384"/>
                  </a:lnTo>
                  <a:lnTo>
                    <a:pt x="240" y="0"/>
                  </a:lnTo>
                  <a:lnTo>
                    <a:pt x="624" y="0"/>
                  </a:lnTo>
                  <a:lnTo>
                    <a:pt x="624" y="384"/>
                  </a:lnTo>
                </a:path>
              </a:pathLst>
            </a:custGeom>
            <a:noFill/>
            <a:ln w="28575" cap="flat" cmpd="sng">
              <a:solidFill>
                <a:srgbClr val="333399"/>
              </a:solidFill>
              <a:prstDash val="solid"/>
              <a:round/>
              <a:headEnd type="none" w="med" len="med"/>
              <a:tailEnd type="none" w="med" len="med"/>
            </a:ln>
          </p:spPr>
          <p:txBody>
            <a:bodyPr/>
            <a:p>
              <a:endParaRPr lang="zh-CN" altLang="en-US"/>
            </a:p>
          </p:txBody>
        </p:sp>
        <p:sp>
          <p:nvSpPr>
            <p:cNvPr id="95241" name="Line 11"/>
            <p:cNvSpPr/>
            <p:nvPr/>
          </p:nvSpPr>
          <p:spPr>
            <a:xfrm>
              <a:off x="2235" y="2063"/>
              <a:ext cx="445" cy="0"/>
            </a:xfrm>
            <a:prstGeom prst="line">
              <a:avLst/>
            </a:prstGeom>
            <a:ln w="19050" cap="flat" cmpd="sng">
              <a:solidFill>
                <a:srgbClr val="333399"/>
              </a:solidFill>
              <a:prstDash val="solid"/>
              <a:round/>
              <a:headEnd type="triangle" w="sm" len="med"/>
              <a:tailEnd type="triangle" w="sm" len="med"/>
            </a:ln>
          </p:spPr>
        </p:sp>
        <p:sp>
          <p:nvSpPr>
            <p:cNvPr id="95242" name="Line 13"/>
            <p:cNvSpPr/>
            <p:nvPr/>
          </p:nvSpPr>
          <p:spPr>
            <a:xfrm>
              <a:off x="5128" y="2602"/>
              <a:ext cx="0" cy="196"/>
            </a:xfrm>
            <a:prstGeom prst="line">
              <a:avLst/>
            </a:prstGeom>
            <a:ln w="19050" cap="flat" cmpd="sng">
              <a:solidFill>
                <a:srgbClr val="333399"/>
              </a:solidFill>
              <a:prstDash val="solid"/>
              <a:round/>
              <a:headEnd type="none" w="med" len="med"/>
              <a:tailEnd type="none" w="med" len="med"/>
            </a:ln>
          </p:spPr>
        </p:sp>
        <p:sp>
          <p:nvSpPr>
            <p:cNvPr id="95243" name="Text Box 14"/>
            <p:cNvSpPr txBox="1"/>
            <p:nvPr/>
          </p:nvSpPr>
          <p:spPr>
            <a:xfrm>
              <a:off x="2528" y="2594"/>
              <a:ext cx="1199" cy="250"/>
            </a:xfrm>
            <a:prstGeom prst="rect">
              <a:avLst/>
            </a:prstGeom>
            <a:solidFill>
              <a:schemeClr val="bg1"/>
            </a:solid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每</a:t>
              </a:r>
              <a:r>
                <a:rPr lang="zh-CN" altLang="en-US" sz="2000" dirty="0">
                  <a:solidFill>
                    <a:srgbClr val="333399"/>
                  </a:solidFill>
                  <a:latin typeface="Arial" panose="020B0604020202020204" pitchFamily="34" charset="0"/>
                  <a:ea typeface="黑体" panose="02010609060101010101" pitchFamily="49" charset="-122"/>
                  <a:sym typeface="Symbol" panose="05050102010706020507" pitchFamily="18" charset="2"/>
                </a:rPr>
                <a:t>秒</a:t>
              </a:r>
              <a:r>
                <a:rPr lang="zh-CN" altLang="en-US" sz="12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10</a:t>
              </a:r>
              <a:r>
                <a:rPr lang="en-US" altLang="zh-CN" sz="2000"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6</a:t>
              </a:r>
              <a:r>
                <a:rPr lang="en-US" altLang="zh-CN" sz="1400"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zh-CN" altLang="en-US" sz="2000" dirty="0">
                  <a:solidFill>
                    <a:srgbClr val="333399"/>
                  </a:solidFill>
                  <a:latin typeface="Arial" panose="020B0604020202020204" pitchFamily="34" charset="0"/>
                  <a:ea typeface="黑体" panose="02010609060101010101" pitchFamily="49" charset="-122"/>
                  <a:sym typeface="Symbol" panose="05050102010706020507" pitchFamily="18" charset="2"/>
                </a:rPr>
                <a:t>个比特</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95244" name="Text Box 15"/>
            <p:cNvSpPr txBox="1"/>
            <p:nvPr/>
          </p:nvSpPr>
          <p:spPr>
            <a:xfrm>
              <a:off x="5193" y="2086"/>
              <a:ext cx="43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时间</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95245" name="Text Box 27"/>
            <p:cNvSpPr txBox="1"/>
            <p:nvPr/>
          </p:nvSpPr>
          <p:spPr>
            <a:xfrm>
              <a:off x="1440" y="2137"/>
              <a:ext cx="3530" cy="250"/>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1 </a:t>
              </a:r>
              <a:r>
                <a:rPr lang="en-US" altLang="zh-CN" sz="12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      0        1    </a:t>
              </a:r>
              <a:r>
                <a:rPr lang="en-US" altLang="zh-CN" sz="14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   0  </a:t>
              </a:r>
              <a:r>
                <a:rPr lang="en-US" altLang="zh-CN"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    1                                 1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5246" name="Text Box 12"/>
            <p:cNvSpPr txBox="1"/>
            <p:nvPr/>
          </p:nvSpPr>
          <p:spPr>
            <a:xfrm>
              <a:off x="2134" y="1641"/>
              <a:ext cx="636" cy="445"/>
            </a:xfrm>
            <a:prstGeom prst="rect">
              <a:avLst/>
            </a:prstGeom>
            <a:noFill/>
            <a:ln w="9525">
              <a:noFill/>
            </a:ln>
          </p:spPr>
          <p:txBody>
            <a:bodyPr wrap="square" anchor="t" anchorCtr="0">
              <a:spAutoFit/>
            </a:bodyPr>
            <a:p>
              <a:pPr algn="ctr"/>
              <a:r>
                <a:rPr lang="zh-CN" altLang="en-US" sz="2000" dirty="0">
                  <a:solidFill>
                    <a:srgbClr val="333399"/>
                  </a:solidFill>
                  <a:latin typeface="Arial" panose="020B0604020202020204" pitchFamily="34" charset="0"/>
                  <a:ea typeface="黑体" panose="02010609060101010101" pitchFamily="49" charset="-122"/>
                </a:rPr>
                <a:t>位间隙</a:t>
              </a:r>
              <a:endParaRPr lang="en-US" altLang="zh-CN" sz="2000" dirty="0">
                <a:solidFill>
                  <a:srgbClr val="333399"/>
                </a:solidFill>
                <a:latin typeface="Arial" panose="020B0604020202020204" pitchFamily="34" charset="0"/>
                <a:ea typeface="黑体" panose="02010609060101010101" pitchFamily="49" charset="-122"/>
              </a:endParaRPr>
            </a:p>
            <a:p>
              <a:pPr algn="ctr"/>
              <a:r>
                <a:rPr lang="en-US" altLang="zh-CN" sz="2000" dirty="0">
                  <a:solidFill>
                    <a:srgbClr val="333399"/>
                  </a:solidFill>
                  <a:latin typeface="Arial" panose="020B0604020202020204" pitchFamily="34" charset="0"/>
                  <a:ea typeface="黑体" panose="02010609060101010101" pitchFamily="49" charset="-122"/>
                </a:rPr>
                <a:t>1</a:t>
              </a:r>
              <a:r>
                <a:rPr lang="en-US" altLang="zh-CN" sz="2000" b="1"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s</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5247" name="Text Box 31"/>
            <p:cNvSpPr txBox="1"/>
            <p:nvPr/>
          </p:nvSpPr>
          <p:spPr>
            <a:xfrm>
              <a:off x="204" y="2115"/>
              <a:ext cx="751" cy="524"/>
            </a:xfrm>
            <a:prstGeom prst="rect">
              <a:avLst/>
            </a:prstGeom>
            <a:solidFill>
              <a:srgbClr val="FFFF99"/>
            </a:solidFill>
            <a:ln w="9525" cap="flat" cmpd="sng">
              <a:solidFill>
                <a:schemeClr val="folHlink"/>
              </a:solidFill>
              <a:prstDash val="solid"/>
              <a:miter/>
              <a:headEnd type="none" w="med" len="med"/>
              <a:tailEnd type="none" w="med" len="med"/>
            </a:ln>
          </p:spPr>
          <p:txBody>
            <a:bodyPr wrap="none" anchor="t" anchorCtr="0">
              <a:spAutoFit/>
            </a:bodyPr>
            <a:p>
              <a:r>
                <a:rPr lang="zh-CN" altLang="en-US" sz="2400" dirty="0">
                  <a:solidFill>
                    <a:srgbClr val="333399"/>
                  </a:solidFill>
                  <a:latin typeface="Arial" panose="020B0604020202020204" pitchFamily="34" charset="0"/>
                  <a:ea typeface="黑体" panose="02010609060101010101" pitchFamily="49" charset="-122"/>
                </a:rPr>
                <a:t>带宽为</a:t>
              </a:r>
              <a:endParaRPr lang="zh-CN" altLang="en-US" sz="2400" dirty="0">
                <a:solidFill>
                  <a:srgbClr val="333399"/>
                </a:solidFill>
                <a:latin typeface="Arial" panose="020B0604020202020204" pitchFamily="34" charset="0"/>
                <a:ea typeface="黑体" panose="02010609060101010101" pitchFamily="49" charset="-122"/>
              </a:endParaRPr>
            </a:p>
            <a:p>
              <a:r>
                <a:rPr lang="en-US" altLang="zh-CN" sz="2400" dirty="0">
                  <a:solidFill>
                    <a:srgbClr val="333399"/>
                  </a:solidFill>
                  <a:latin typeface="Arial" panose="020B0604020202020204" pitchFamily="34" charset="0"/>
                  <a:ea typeface="黑体" panose="02010609060101010101" pitchFamily="49" charset="-122"/>
                </a:rPr>
                <a:t>1 Mb/s </a:t>
              </a:r>
              <a:endParaRPr lang="en-US" altLang="zh-CN" sz="2400" dirty="0">
                <a:solidFill>
                  <a:srgbClr val="333399"/>
                </a:solidFill>
                <a:latin typeface="Arial" panose="020B0604020202020204" pitchFamily="34" charset="0"/>
                <a:ea typeface="黑体" panose="02010609060101010101" pitchFamily="49" charset="-122"/>
              </a:endParaRPr>
            </a:p>
          </p:txBody>
        </p:sp>
      </p:grpSp>
      <p:grpSp>
        <p:nvGrpSpPr>
          <p:cNvPr id="95248" name="Group 34"/>
          <p:cNvGrpSpPr/>
          <p:nvPr/>
        </p:nvGrpSpPr>
        <p:grpSpPr>
          <a:xfrm>
            <a:off x="323850" y="4687888"/>
            <a:ext cx="8569325" cy="1693862"/>
            <a:chOff x="204" y="2953"/>
            <a:chExt cx="5398" cy="1067"/>
          </a:xfrm>
        </p:grpSpPr>
        <p:sp>
          <p:nvSpPr>
            <p:cNvPr id="95249" name="Freeform 7"/>
            <p:cNvSpPr/>
            <p:nvPr/>
          </p:nvSpPr>
          <p:spPr>
            <a:xfrm>
              <a:off x="1352" y="3337"/>
              <a:ext cx="2614" cy="392"/>
            </a:xfrm>
            <a:custGeom>
              <a:avLst/>
              <a:gdLst/>
              <a:ahLst/>
              <a:cxnLst>
                <a:cxn ang="0">
                  <a:pos x="0" y="392"/>
                </a:cxn>
                <a:cxn ang="0">
                  <a:pos x="0" y="0"/>
                </a:cxn>
                <a:cxn ang="0">
                  <a:pos x="111" y="0"/>
                </a:cxn>
                <a:cxn ang="0">
                  <a:pos x="111" y="392"/>
                </a:cxn>
                <a:cxn ang="0">
                  <a:pos x="222" y="392"/>
                </a:cxn>
                <a:cxn ang="0">
                  <a:pos x="222" y="0"/>
                </a:cxn>
                <a:cxn ang="0">
                  <a:pos x="334" y="0"/>
                </a:cxn>
                <a:cxn ang="0">
                  <a:pos x="334" y="392"/>
                </a:cxn>
                <a:cxn ang="0">
                  <a:pos x="445" y="392"/>
                </a:cxn>
                <a:cxn ang="0">
                  <a:pos x="445" y="0"/>
                </a:cxn>
                <a:cxn ang="0">
                  <a:pos x="556" y="0"/>
                </a:cxn>
                <a:cxn ang="0">
                  <a:pos x="556" y="392"/>
                </a:cxn>
                <a:cxn ang="0">
                  <a:pos x="667" y="392"/>
                </a:cxn>
                <a:cxn ang="0">
                  <a:pos x="667" y="0"/>
                </a:cxn>
                <a:cxn ang="0">
                  <a:pos x="779" y="0"/>
                </a:cxn>
                <a:cxn ang="0">
                  <a:pos x="779" y="392"/>
                </a:cxn>
                <a:cxn ang="0">
                  <a:pos x="890" y="392"/>
                </a:cxn>
                <a:cxn ang="0">
                  <a:pos x="890" y="0"/>
                </a:cxn>
                <a:cxn ang="0">
                  <a:pos x="1001" y="0"/>
                </a:cxn>
                <a:cxn ang="0">
                  <a:pos x="1001" y="392"/>
                </a:cxn>
                <a:cxn ang="0">
                  <a:pos x="1112" y="392"/>
                </a:cxn>
                <a:cxn ang="0">
                  <a:pos x="1112" y="0"/>
                </a:cxn>
                <a:cxn ang="0">
                  <a:pos x="1224" y="0"/>
                </a:cxn>
                <a:cxn ang="0">
                  <a:pos x="1224" y="392"/>
                </a:cxn>
                <a:cxn ang="0">
                  <a:pos x="1335" y="392"/>
                </a:cxn>
                <a:cxn ang="0">
                  <a:pos x="1335" y="0"/>
                </a:cxn>
                <a:cxn ang="0">
                  <a:pos x="1446" y="0"/>
                </a:cxn>
                <a:cxn ang="0">
                  <a:pos x="1446" y="392"/>
                </a:cxn>
                <a:cxn ang="0">
                  <a:pos x="1557" y="392"/>
                </a:cxn>
                <a:cxn ang="0">
                  <a:pos x="1557" y="0"/>
                </a:cxn>
                <a:cxn ang="0">
                  <a:pos x="1669" y="0"/>
                </a:cxn>
                <a:cxn ang="0">
                  <a:pos x="1669" y="392"/>
                </a:cxn>
                <a:cxn ang="0">
                  <a:pos x="1780" y="392"/>
                </a:cxn>
                <a:cxn ang="0">
                  <a:pos x="1780" y="0"/>
                </a:cxn>
                <a:cxn ang="0">
                  <a:pos x="1891" y="0"/>
                </a:cxn>
                <a:cxn ang="0">
                  <a:pos x="1891" y="392"/>
                </a:cxn>
                <a:cxn ang="0">
                  <a:pos x="2002" y="392"/>
                </a:cxn>
                <a:cxn ang="0">
                  <a:pos x="2002" y="0"/>
                </a:cxn>
                <a:cxn ang="0">
                  <a:pos x="2113" y="0"/>
                </a:cxn>
                <a:cxn ang="0">
                  <a:pos x="2113" y="392"/>
                </a:cxn>
                <a:cxn ang="0">
                  <a:pos x="2614" y="392"/>
                </a:cxn>
              </a:cxnLst>
              <a:pathLst>
                <a:path w="2256" h="384">
                  <a:moveTo>
                    <a:pt x="0" y="384"/>
                  </a:moveTo>
                  <a:lnTo>
                    <a:pt x="0" y="0"/>
                  </a:lnTo>
                  <a:lnTo>
                    <a:pt x="96" y="0"/>
                  </a:lnTo>
                  <a:lnTo>
                    <a:pt x="96" y="384"/>
                  </a:lnTo>
                  <a:lnTo>
                    <a:pt x="192" y="384"/>
                  </a:lnTo>
                  <a:lnTo>
                    <a:pt x="192" y="0"/>
                  </a:lnTo>
                  <a:lnTo>
                    <a:pt x="288" y="0"/>
                  </a:lnTo>
                  <a:lnTo>
                    <a:pt x="288" y="384"/>
                  </a:lnTo>
                  <a:lnTo>
                    <a:pt x="384" y="384"/>
                  </a:lnTo>
                  <a:lnTo>
                    <a:pt x="384" y="0"/>
                  </a:lnTo>
                  <a:lnTo>
                    <a:pt x="480" y="0"/>
                  </a:lnTo>
                  <a:lnTo>
                    <a:pt x="480" y="384"/>
                  </a:lnTo>
                  <a:lnTo>
                    <a:pt x="576" y="384"/>
                  </a:lnTo>
                  <a:lnTo>
                    <a:pt x="576" y="0"/>
                  </a:lnTo>
                  <a:lnTo>
                    <a:pt x="672" y="0"/>
                  </a:lnTo>
                  <a:lnTo>
                    <a:pt x="672" y="384"/>
                  </a:lnTo>
                  <a:lnTo>
                    <a:pt x="768" y="384"/>
                  </a:lnTo>
                  <a:lnTo>
                    <a:pt x="768" y="0"/>
                  </a:lnTo>
                  <a:lnTo>
                    <a:pt x="864" y="0"/>
                  </a:lnTo>
                  <a:lnTo>
                    <a:pt x="864" y="384"/>
                  </a:lnTo>
                  <a:lnTo>
                    <a:pt x="960" y="384"/>
                  </a:lnTo>
                  <a:lnTo>
                    <a:pt x="960" y="0"/>
                  </a:lnTo>
                  <a:lnTo>
                    <a:pt x="1056" y="0"/>
                  </a:lnTo>
                  <a:lnTo>
                    <a:pt x="1056" y="384"/>
                  </a:lnTo>
                  <a:lnTo>
                    <a:pt x="1152" y="384"/>
                  </a:lnTo>
                  <a:lnTo>
                    <a:pt x="1152" y="0"/>
                  </a:lnTo>
                  <a:lnTo>
                    <a:pt x="1248" y="0"/>
                  </a:lnTo>
                  <a:lnTo>
                    <a:pt x="1248" y="384"/>
                  </a:lnTo>
                  <a:lnTo>
                    <a:pt x="1344" y="384"/>
                  </a:lnTo>
                  <a:lnTo>
                    <a:pt x="1344" y="0"/>
                  </a:lnTo>
                  <a:lnTo>
                    <a:pt x="1440" y="0"/>
                  </a:lnTo>
                  <a:lnTo>
                    <a:pt x="1440" y="384"/>
                  </a:lnTo>
                  <a:lnTo>
                    <a:pt x="1536" y="384"/>
                  </a:lnTo>
                  <a:lnTo>
                    <a:pt x="1536" y="0"/>
                  </a:lnTo>
                  <a:lnTo>
                    <a:pt x="1632" y="0"/>
                  </a:lnTo>
                  <a:lnTo>
                    <a:pt x="1632" y="384"/>
                  </a:lnTo>
                  <a:lnTo>
                    <a:pt x="1728" y="384"/>
                  </a:lnTo>
                  <a:lnTo>
                    <a:pt x="1728" y="0"/>
                  </a:lnTo>
                  <a:lnTo>
                    <a:pt x="1824" y="0"/>
                  </a:lnTo>
                  <a:lnTo>
                    <a:pt x="1824" y="384"/>
                  </a:lnTo>
                  <a:lnTo>
                    <a:pt x="2256" y="384"/>
                  </a:lnTo>
                </a:path>
              </a:pathLst>
            </a:custGeom>
            <a:noFill/>
            <a:ln w="28575" cap="flat" cmpd="sng">
              <a:solidFill>
                <a:srgbClr val="333399"/>
              </a:solidFill>
              <a:prstDash val="solid"/>
              <a:round/>
              <a:headEnd type="none" w="med" len="med"/>
              <a:tailEnd type="none" w="med" len="med"/>
            </a:ln>
          </p:spPr>
          <p:txBody>
            <a:bodyPr/>
            <a:p>
              <a:endParaRPr lang="zh-CN" altLang="en-US"/>
            </a:p>
          </p:txBody>
        </p:sp>
        <p:sp>
          <p:nvSpPr>
            <p:cNvPr id="95250" name="Freeform 10"/>
            <p:cNvSpPr/>
            <p:nvPr/>
          </p:nvSpPr>
          <p:spPr>
            <a:xfrm>
              <a:off x="4245" y="3337"/>
              <a:ext cx="890" cy="392"/>
            </a:xfrm>
            <a:custGeom>
              <a:avLst/>
              <a:gdLst/>
              <a:ahLst/>
              <a:cxnLst>
                <a:cxn ang="0">
                  <a:pos x="890" y="392"/>
                </a:cxn>
                <a:cxn ang="0">
                  <a:pos x="779" y="392"/>
                </a:cxn>
                <a:cxn ang="0">
                  <a:pos x="779" y="0"/>
                </a:cxn>
                <a:cxn ang="0">
                  <a:pos x="668" y="0"/>
                </a:cxn>
                <a:cxn ang="0">
                  <a:pos x="668" y="392"/>
                </a:cxn>
                <a:cxn ang="0">
                  <a:pos x="556" y="392"/>
                </a:cxn>
                <a:cxn ang="0">
                  <a:pos x="556" y="0"/>
                </a:cxn>
                <a:cxn ang="0">
                  <a:pos x="445" y="0"/>
                </a:cxn>
                <a:cxn ang="0">
                  <a:pos x="445" y="392"/>
                </a:cxn>
                <a:cxn ang="0">
                  <a:pos x="334" y="392"/>
                </a:cxn>
                <a:cxn ang="0">
                  <a:pos x="334" y="0"/>
                </a:cxn>
                <a:cxn ang="0">
                  <a:pos x="223" y="0"/>
                </a:cxn>
                <a:cxn ang="0">
                  <a:pos x="223" y="392"/>
                </a:cxn>
                <a:cxn ang="0">
                  <a:pos x="0" y="392"/>
                </a:cxn>
              </a:cxnLst>
              <a:pathLst>
                <a:path w="768" h="384">
                  <a:moveTo>
                    <a:pt x="768" y="384"/>
                  </a:moveTo>
                  <a:lnTo>
                    <a:pt x="672" y="384"/>
                  </a:lnTo>
                  <a:lnTo>
                    <a:pt x="672" y="0"/>
                  </a:lnTo>
                  <a:lnTo>
                    <a:pt x="576" y="0"/>
                  </a:lnTo>
                  <a:lnTo>
                    <a:pt x="576" y="384"/>
                  </a:lnTo>
                  <a:lnTo>
                    <a:pt x="480" y="384"/>
                  </a:lnTo>
                  <a:lnTo>
                    <a:pt x="480" y="0"/>
                  </a:lnTo>
                  <a:lnTo>
                    <a:pt x="384" y="0"/>
                  </a:lnTo>
                  <a:lnTo>
                    <a:pt x="384" y="384"/>
                  </a:lnTo>
                  <a:lnTo>
                    <a:pt x="288" y="384"/>
                  </a:lnTo>
                  <a:lnTo>
                    <a:pt x="288" y="0"/>
                  </a:lnTo>
                  <a:lnTo>
                    <a:pt x="192" y="0"/>
                  </a:lnTo>
                  <a:lnTo>
                    <a:pt x="192" y="384"/>
                  </a:lnTo>
                  <a:lnTo>
                    <a:pt x="0" y="384"/>
                  </a:lnTo>
                </a:path>
              </a:pathLst>
            </a:custGeom>
            <a:noFill/>
            <a:ln w="28575" cap="flat" cmpd="sng">
              <a:solidFill>
                <a:srgbClr val="333399"/>
              </a:solidFill>
              <a:prstDash val="solid"/>
              <a:round/>
              <a:headEnd type="none" w="med" len="med"/>
              <a:tailEnd type="none" w="med" len="med"/>
            </a:ln>
          </p:spPr>
          <p:txBody>
            <a:bodyPr/>
            <a:p>
              <a:endParaRPr lang="zh-CN" altLang="en-US"/>
            </a:p>
          </p:txBody>
        </p:sp>
        <p:sp>
          <p:nvSpPr>
            <p:cNvPr id="95251" name="Line 16"/>
            <p:cNvSpPr/>
            <p:nvPr/>
          </p:nvSpPr>
          <p:spPr>
            <a:xfrm>
              <a:off x="1129" y="3533"/>
              <a:ext cx="4340" cy="0"/>
            </a:xfrm>
            <a:prstGeom prst="line">
              <a:avLst/>
            </a:prstGeom>
            <a:ln w="19050" cap="flat" cmpd="sng">
              <a:solidFill>
                <a:srgbClr val="333399"/>
              </a:solidFill>
              <a:prstDash val="solid"/>
              <a:round/>
              <a:headEnd type="none" w="med" len="med"/>
              <a:tailEnd type="triangle" w="sm" len="med"/>
            </a:ln>
          </p:spPr>
        </p:sp>
        <p:sp>
          <p:nvSpPr>
            <p:cNvPr id="95252" name="Text Box 17"/>
            <p:cNvSpPr txBox="1"/>
            <p:nvPr/>
          </p:nvSpPr>
          <p:spPr>
            <a:xfrm>
              <a:off x="5166" y="3271"/>
              <a:ext cx="43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时间</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95253" name="Line 18"/>
            <p:cNvSpPr/>
            <p:nvPr/>
          </p:nvSpPr>
          <p:spPr>
            <a:xfrm>
              <a:off x="1352" y="3778"/>
              <a:ext cx="0" cy="196"/>
            </a:xfrm>
            <a:prstGeom prst="line">
              <a:avLst/>
            </a:prstGeom>
            <a:ln w="19050" cap="flat" cmpd="sng">
              <a:solidFill>
                <a:srgbClr val="333399"/>
              </a:solidFill>
              <a:prstDash val="solid"/>
              <a:round/>
              <a:headEnd type="none" w="med" len="med"/>
              <a:tailEnd type="none" w="med" len="med"/>
            </a:ln>
          </p:spPr>
        </p:sp>
        <p:sp>
          <p:nvSpPr>
            <p:cNvPr id="95254" name="Line 19"/>
            <p:cNvSpPr/>
            <p:nvPr/>
          </p:nvSpPr>
          <p:spPr>
            <a:xfrm>
              <a:off x="5135" y="3778"/>
              <a:ext cx="0" cy="196"/>
            </a:xfrm>
            <a:prstGeom prst="line">
              <a:avLst/>
            </a:prstGeom>
            <a:ln w="19050" cap="flat" cmpd="sng">
              <a:solidFill>
                <a:srgbClr val="333399"/>
              </a:solidFill>
              <a:prstDash val="solid"/>
              <a:round/>
              <a:headEnd type="none" w="med" len="med"/>
              <a:tailEnd type="none" w="med" len="med"/>
            </a:ln>
          </p:spPr>
        </p:sp>
        <p:sp>
          <p:nvSpPr>
            <p:cNvPr id="95255" name="Line 20"/>
            <p:cNvSpPr/>
            <p:nvPr/>
          </p:nvSpPr>
          <p:spPr>
            <a:xfrm>
              <a:off x="1352" y="3900"/>
              <a:ext cx="3783" cy="0"/>
            </a:xfrm>
            <a:prstGeom prst="line">
              <a:avLst/>
            </a:prstGeom>
            <a:ln w="19050" cap="flat" cmpd="sng">
              <a:solidFill>
                <a:srgbClr val="333399"/>
              </a:solidFill>
              <a:prstDash val="solid"/>
              <a:round/>
              <a:headEnd type="triangle" w="sm" len="med"/>
              <a:tailEnd type="triangle" w="sm" len="med"/>
            </a:ln>
          </p:spPr>
        </p:sp>
        <p:sp>
          <p:nvSpPr>
            <p:cNvPr id="95256" name="Text Box 21"/>
            <p:cNvSpPr txBox="1"/>
            <p:nvPr/>
          </p:nvSpPr>
          <p:spPr>
            <a:xfrm>
              <a:off x="2468" y="3770"/>
              <a:ext cx="1427" cy="250"/>
            </a:xfrm>
            <a:prstGeom prst="rect">
              <a:avLst/>
            </a:prstGeom>
            <a:solidFill>
              <a:schemeClr val="bg1"/>
            </a:solid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每</a:t>
              </a:r>
              <a:r>
                <a:rPr lang="zh-CN" altLang="en-US" sz="2000" dirty="0">
                  <a:solidFill>
                    <a:srgbClr val="333399"/>
                  </a:solidFill>
                  <a:latin typeface="Arial" panose="020B0604020202020204" pitchFamily="34" charset="0"/>
                  <a:ea typeface="黑体" panose="02010609060101010101" pitchFamily="49" charset="-122"/>
                  <a:sym typeface="Symbol" panose="05050102010706020507" pitchFamily="18" charset="2"/>
                </a:rPr>
                <a:t>秒</a:t>
              </a:r>
              <a:r>
                <a:rPr lang="zh-CN" altLang="en-US" sz="16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4</a:t>
              </a:r>
              <a:r>
                <a:rPr lang="en-US" altLang="zh-CN" sz="10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a:t>
              </a:r>
              <a:r>
                <a:rPr lang="en-US" altLang="zh-CN" sz="9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10</a:t>
              </a:r>
              <a:r>
                <a:rPr lang="en-US" altLang="zh-CN" sz="2000"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6</a:t>
              </a:r>
              <a:r>
                <a:rPr lang="en-US" altLang="zh-CN" sz="1400" baseline="30000" dirty="0">
                  <a:solidFill>
                    <a:srgbClr val="333399"/>
                  </a:solidFill>
                  <a:latin typeface="Arial" panose="020B0604020202020204" pitchFamily="34" charset="0"/>
                  <a:ea typeface="黑体" panose="02010609060101010101" pitchFamily="49" charset="-122"/>
                  <a:sym typeface="Symbol" panose="05050102010706020507" pitchFamily="18" charset="2"/>
                </a:rPr>
                <a:t> </a:t>
              </a:r>
              <a:r>
                <a:rPr lang="zh-CN" altLang="en-US" sz="2000" dirty="0">
                  <a:solidFill>
                    <a:srgbClr val="333399"/>
                  </a:solidFill>
                  <a:latin typeface="Arial" panose="020B0604020202020204" pitchFamily="34" charset="0"/>
                  <a:ea typeface="黑体" panose="02010609060101010101" pitchFamily="49" charset="-122"/>
                  <a:sym typeface="Symbol" panose="05050102010706020507" pitchFamily="18" charset="2"/>
                </a:rPr>
                <a:t>个比特</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95257" name="Line 22"/>
            <p:cNvSpPr/>
            <p:nvPr/>
          </p:nvSpPr>
          <p:spPr>
            <a:xfrm>
              <a:off x="2242" y="3190"/>
              <a:ext cx="0" cy="98"/>
            </a:xfrm>
            <a:prstGeom prst="line">
              <a:avLst/>
            </a:prstGeom>
            <a:ln w="19050" cap="flat" cmpd="sng">
              <a:solidFill>
                <a:srgbClr val="333399"/>
              </a:solidFill>
              <a:prstDash val="solid"/>
              <a:round/>
              <a:headEnd type="none" w="med" len="med"/>
              <a:tailEnd type="none" w="med" len="med"/>
            </a:ln>
          </p:spPr>
        </p:sp>
        <p:sp>
          <p:nvSpPr>
            <p:cNvPr id="95258" name="Line 23"/>
            <p:cNvSpPr/>
            <p:nvPr/>
          </p:nvSpPr>
          <p:spPr>
            <a:xfrm>
              <a:off x="2353" y="3190"/>
              <a:ext cx="0" cy="98"/>
            </a:xfrm>
            <a:prstGeom prst="line">
              <a:avLst/>
            </a:prstGeom>
            <a:ln w="19050" cap="flat" cmpd="sng">
              <a:solidFill>
                <a:srgbClr val="333399"/>
              </a:solidFill>
              <a:prstDash val="solid"/>
              <a:round/>
              <a:headEnd type="none" w="med" len="med"/>
              <a:tailEnd type="none" w="med" len="med"/>
            </a:ln>
          </p:spPr>
        </p:sp>
        <p:sp>
          <p:nvSpPr>
            <p:cNvPr id="95259" name="Line 24"/>
            <p:cNvSpPr/>
            <p:nvPr/>
          </p:nvSpPr>
          <p:spPr>
            <a:xfrm>
              <a:off x="1963" y="3239"/>
              <a:ext cx="279" cy="0"/>
            </a:xfrm>
            <a:prstGeom prst="line">
              <a:avLst/>
            </a:prstGeom>
            <a:ln w="19050" cap="flat" cmpd="sng">
              <a:solidFill>
                <a:srgbClr val="333399"/>
              </a:solidFill>
              <a:prstDash val="solid"/>
              <a:round/>
              <a:headEnd type="none" w="med" len="med"/>
              <a:tailEnd type="triangle" w="sm" len="med"/>
            </a:ln>
          </p:spPr>
        </p:sp>
        <p:sp>
          <p:nvSpPr>
            <p:cNvPr id="95260" name="Line 25"/>
            <p:cNvSpPr/>
            <p:nvPr/>
          </p:nvSpPr>
          <p:spPr>
            <a:xfrm flipH="1">
              <a:off x="2353" y="3239"/>
              <a:ext cx="278" cy="0"/>
            </a:xfrm>
            <a:prstGeom prst="line">
              <a:avLst/>
            </a:prstGeom>
            <a:ln w="19050" cap="flat" cmpd="sng">
              <a:solidFill>
                <a:srgbClr val="333399"/>
              </a:solidFill>
              <a:prstDash val="solid"/>
              <a:round/>
              <a:headEnd type="none" w="med" len="med"/>
              <a:tailEnd type="triangle" w="sm" len="med"/>
            </a:ln>
          </p:spPr>
        </p:sp>
        <p:sp>
          <p:nvSpPr>
            <p:cNvPr id="95261" name="Text Box 26"/>
            <p:cNvSpPr txBox="1"/>
            <p:nvPr/>
          </p:nvSpPr>
          <p:spPr>
            <a:xfrm>
              <a:off x="2074" y="2953"/>
              <a:ext cx="643" cy="250"/>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0.25 </a:t>
              </a:r>
              <a:r>
                <a:rPr lang="en-US" altLang="zh-CN" sz="2000" dirty="0">
                  <a:solidFill>
                    <a:srgbClr val="333399"/>
                  </a:solidFill>
                  <a:latin typeface="Arial" panose="020B0604020202020204" pitchFamily="34" charset="0"/>
                  <a:ea typeface="黑体" panose="02010609060101010101" pitchFamily="49" charset="-122"/>
                  <a:sym typeface="Symbol" panose="05050102010706020507" pitchFamily="18" charset="2"/>
                </a:rPr>
                <a:t>s</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95262" name="Text Box 32"/>
            <p:cNvSpPr txBox="1"/>
            <p:nvPr/>
          </p:nvSpPr>
          <p:spPr>
            <a:xfrm>
              <a:off x="204" y="3269"/>
              <a:ext cx="751" cy="524"/>
            </a:xfrm>
            <a:prstGeom prst="rect">
              <a:avLst/>
            </a:prstGeom>
            <a:solidFill>
              <a:srgbClr val="FFFF99"/>
            </a:solidFill>
            <a:ln w="9525" cap="flat" cmpd="sng">
              <a:solidFill>
                <a:schemeClr val="folHlink"/>
              </a:solidFill>
              <a:prstDash val="solid"/>
              <a:miter/>
              <a:headEnd type="none" w="med" len="med"/>
              <a:tailEnd type="none" w="med" len="med"/>
            </a:ln>
          </p:spPr>
          <p:txBody>
            <a:bodyPr wrap="none" anchor="t" anchorCtr="0">
              <a:spAutoFit/>
            </a:bodyPr>
            <a:p>
              <a:r>
                <a:rPr lang="zh-CN" altLang="en-US" sz="2400" dirty="0">
                  <a:solidFill>
                    <a:srgbClr val="333399"/>
                  </a:solidFill>
                  <a:latin typeface="Arial" panose="020B0604020202020204" pitchFamily="34" charset="0"/>
                  <a:ea typeface="黑体" panose="02010609060101010101" pitchFamily="49" charset="-122"/>
                </a:rPr>
                <a:t>带宽为</a:t>
              </a:r>
              <a:endParaRPr lang="zh-CN" altLang="en-US" sz="2400" dirty="0">
                <a:solidFill>
                  <a:srgbClr val="333399"/>
                </a:solidFill>
                <a:latin typeface="Arial" panose="020B0604020202020204" pitchFamily="34" charset="0"/>
                <a:ea typeface="黑体" panose="02010609060101010101" pitchFamily="49" charset="-122"/>
              </a:endParaRPr>
            </a:p>
            <a:p>
              <a:r>
                <a:rPr lang="en-US" altLang="zh-CN" sz="2400" dirty="0">
                  <a:solidFill>
                    <a:srgbClr val="333399"/>
                  </a:solidFill>
                  <a:latin typeface="Arial" panose="020B0604020202020204" pitchFamily="34" charset="0"/>
                  <a:ea typeface="黑体" panose="02010609060101010101" pitchFamily="49" charset="-122"/>
                </a:rPr>
                <a:t>4 Mb/s </a:t>
              </a:r>
              <a:endParaRPr lang="en-US" altLang="zh-CN" sz="2400" dirty="0">
                <a:solidFill>
                  <a:srgbClr val="333399"/>
                </a:solidFill>
                <a:latin typeface="Arial" panose="020B0604020202020204" pitchFamily="34" charset="0"/>
                <a:ea typeface="黑体" panose="02010609060101010101" pitchFamily="49" charset="-122"/>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Rectangle 2"/>
          <p:cNvSpPr>
            <a:spLocks noGrp="1"/>
          </p:cNvSpPr>
          <p:nvPr>
            <p:ph type="title"/>
          </p:nvPr>
        </p:nvSpPr>
        <p:spPr>
          <a:xfrm>
            <a:off x="1150938" y="214313"/>
            <a:ext cx="7165975" cy="1462087"/>
          </a:xfrm>
          <a:ln/>
        </p:spPr>
        <p:txBody>
          <a:bodyPr vert="horz" wrap="square" lIns="91440" tIns="45720" rIns="91440" bIns="45720" anchor="b" anchorCtr="0"/>
          <a:p>
            <a:pPr algn="ctr" eaLnBrk="1" hangingPunct="1"/>
            <a:r>
              <a:rPr lang="zh-CN" altLang="en-US" dirty="0"/>
              <a:t>时延</a:t>
            </a:r>
            <a:r>
              <a:rPr lang="en-US" altLang="zh-CN" dirty="0"/>
              <a:t>(delay </a:t>
            </a:r>
            <a:r>
              <a:rPr lang="zh-CN" altLang="en-US" dirty="0"/>
              <a:t>或 </a:t>
            </a:r>
            <a:r>
              <a:rPr lang="en-US" altLang="zh-CN" dirty="0"/>
              <a:t>latency)</a:t>
            </a:r>
            <a:endParaRPr lang="en-US" altLang="zh-CN" dirty="0"/>
          </a:p>
        </p:txBody>
      </p:sp>
      <p:sp>
        <p:nvSpPr>
          <p:cNvPr id="96258" name="Rectangle 3"/>
          <p:cNvSpPr>
            <a:spLocks noGrp="1"/>
          </p:cNvSpPr>
          <p:nvPr>
            <p:ph idx="1"/>
          </p:nvPr>
        </p:nvSpPr>
        <p:spPr>
          <a:xfrm>
            <a:off x="1042988" y="1916113"/>
            <a:ext cx="7772400" cy="2808287"/>
          </a:xfrm>
          <a:ln/>
        </p:spPr>
        <p:txBody>
          <a:bodyPr vert="horz" wrap="square" lIns="91440" tIns="45720" rIns="91440" bIns="45720" anchor="t" anchorCtr="0"/>
          <a:p>
            <a:pPr eaLnBrk="1" hangingPunct="1"/>
            <a:r>
              <a:rPr lang="zh-CN" altLang="en-US" dirty="0">
                <a:solidFill>
                  <a:schemeClr val="hlink"/>
                </a:solidFill>
              </a:rPr>
              <a:t>发送时延</a:t>
            </a:r>
            <a:r>
              <a:rPr lang="zh-CN" altLang="en-US" dirty="0"/>
              <a:t>（</a:t>
            </a:r>
            <a:r>
              <a:rPr lang="zh-CN" altLang="en-US" dirty="0">
                <a:solidFill>
                  <a:schemeClr val="hlink"/>
                </a:solidFill>
              </a:rPr>
              <a:t>传输时延</a:t>
            </a:r>
            <a:r>
              <a:rPr lang="zh-CN" altLang="en-US" dirty="0"/>
              <a:t> ）    发送数据时，数据块从结点进入到传输媒体所需要的时间。</a:t>
            </a:r>
            <a:endParaRPr lang="zh-CN" altLang="en-US" dirty="0"/>
          </a:p>
          <a:p>
            <a:pPr eaLnBrk="1" hangingPunct="1"/>
            <a:r>
              <a:rPr lang="zh-CN" altLang="en-US" dirty="0">
                <a:solidFill>
                  <a:schemeClr val="hlink"/>
                </a:solidFill>
              </a:rPr>
              <a:t>信道带宽</a:t>
            </a:r>
            <a:r>
              <a:rPr lang="zh-CN" altLang="en-US" dirty="0"/>
              <a:t>      数据在信道上的发送速率。常称为数据在信道上的</a:t>
            </a:r>
            <a:r>
              <a:rPr lang="zh-CN" altLang="en-US" dirty="0">
                <a:solidFill>
                  <a:schemeClr val="hlink"/>
                </a:solidFill>
              </a:rPr>
              <a:t>传输速率</a:t>
            </a:r>
            <a:r>
              <a:rPr lang="zh-CN" altLang="en-US" dirty="0"/>
              <a:t>。  </a:t>
            </a:r>
            <a:endParaRPr lang="zh-CN" altLang="en-US" dirty="0"/>
          </a:p>
        </p:txBody>
      </p:sp>
      <p:sp>
        <p:nvSpPr>
          <p:cNvPr id="96259" name="Rectangle 5"/>
          <p:cNvSpPr/>
          <p:nvPr/>
        </p:nvSpPr>
        <p:spPr>
          <a:xfrm>
            <a:off x="0" y="0"/>
            <a:ext cx="9144000" cy="0"/>
          </a:xfrm>
          <a:prstGeom prst="rect">
            <a:avLst/>
          </a:prstGeom>
          <a:noFill/>
          <a:ln w="9525">
            <a:noFill/>
          </a:ln>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grpSp>
        <p:nvGrpSpPr>
          <p:cNvPr id="96260" name="Group 17"/>
          <p:cNvGrpSpPr/>
          <p:nvPr/>
        </p:nvGrpSpPr>
        <p:grpSpPr>
          <a:xfrm>
            <a:off x="2051050" y="4940300"/>
            <a:ext cx="5097463" cy="1225550"/>
            <a:chOff x="1574" y="3066"/>
            <a:chExt cx="3211" cy="772"/>
          </a:xfrm>
        </p:grpSpPr>
        <p:sp>
          <p:nvSpPr>
            <p:cNvPr id="96261" name="Rectangle 14"/>
            <p:cNvSpPr/>
            <p:nvPr/>
          </p:nvSpPr>
          <p:spPr>
            <a:xfrm>
              <a:off x="1574" y="3066"/>
              <a:ext cx="3211" cy="772"/>
            </a:xfrm>
            <a:prstGeom prst="rect">
              <a:avLst/>
            </a:prstGeom>
            <a:solidFill>
              <a:srgbClr val="FFFF99"/>
            </a:solidFill>
            <a:ln w="76200" cap="flat" cmpd="tri">
              <a:solidFill>
                <a:schemeClr val="folHlink"/>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6262" name="Text Box 9"/>
            <p:cNvSpPr txBox="1"/>
            <p:nvPr/>
          </p:nvSpPr>
          <p:spPr>
            <a:xfrm>
              <a:off x="1688" y="3286"/>
              <a:ext cx="1144" cy="288"/>
            </a:xfrm>
            <a:prstGeom prst="rect">
              <a:avLst/>
            </a:prstGeom>
            <a:solidFill>
              <a:srgbClr val="FFFF99"/>
            </a:solidFill>
            <a:ln w="9525">
              <a:noFill/>
            </a:ln>
          </p:spPr>
          <p:txBody>
            <a:bodyPr wrap="none" anchor="t" anchorCtr="0">
              <a:spAutoFit/>
            </a:bodyPr>
            <a:p>
              <a:r>
                <a:rPr lang="zh-CN" altLang="en-US" sz="2400" dirty="0">
                  <a:solidFill>
                    <a:srgbClr val="333399"/>
                  </a:solidFill>
                  <a:latin typeface="Tahoma" panose="020B0604030504040204" pitchFamily="34" charset="0"/>
                  <a:ea typeface="黑体" panose="02010609060101010101" pitchFamily="49" charset="-122"/>
                </a:rPr>
                <a:t>发送时延 </a:t>
              </a:r>
              <a:r>
                <a:rPr lang="en-US" altLang="zh-CN" sz="2400" dirty="0">
                  <a:solidFill>
                    <a:srgbClr val="333399"/>
                  </a:solidFill>
                  <a:latin typeface="Tahoma" panose="020B0604030504040204" pitchFamily="34" charset="0"/>
                  <a:ea typeface="黑体" panose="02010609060101010101" pitchFamily="49" charset="-122"/>
                </a:rPr>
                <a:t>= </a:t>
              </a:r>
              <a:endParaRPr lang="en-US" altLang="zh-CN" sz="2400" dirty="0">
                <a:solidFill>
                  <a:srgbClr val="333399"/>
                </a:solidFill>
                <a:latin typeface="Tahoma" panose="020B0604030504040204" pitchFamily="34" charset="0"/>
                <a:ea typeface="黑体" panose="02010609060101010101" pitchFamily="49" charset="-122"/>
              </a:endParaRPr>
            </a:p>
          </p:txBody>
        </p:sp>
        <p:sp>
          <p:nvSpPr>
            <p:cNvPr id="96263" name="Text Box 10"/>
            <p:cNvSpPr txBox="1"/>
            <p:nvPr/>
          </p:nvSpPr>
          <p:spPr>
            <a:xfrm>
              <a:off x="2789" y="3142"/>
              <a:ext cx="1844" cy="288"/>
            </a:xfrm>
            <a:prstGeom prst="rect">
              <a:avLst/>
            </a:prstGeom>
            <a:solidFill>
              <a:srgbClr val="FFFF99"/>
            </a:solidFill>
            <a:ln w="9525">
              <a:noFill/>
            </a:ln>
          </p:spPr>
          <p:txBody>
            <a:bodyPr wrap="none" anchor="t" anchorCtr="0">
              <a:spAutoFit/>
            </a:bodyPr>
            <a:p>
              <a:r>
                <a:rPr lang="zh-CN" altLang="en-US" sz="2400" dirty="0">
                  <a:solidFill>
                    <a:srgbClr val="333399"/>
                  </a:solidFill>
                  <a:latin typeface="Tahoma" panose="020B0604030504040204" pitchFamily="34" charset="0"/>
                  <a:ea typeface="黑体" panose="02010609060101010101" pitchFamily="49" charset="-122"/>
                </a:rPr>
                <a:t>数据块长度（</a:t>
              </a:r>
              <a:r>
                <a:rPr lang="zh-CN" altLang="en-US" sz="2400" dirty="0">
                  <a:solidFill>
                    <a:schemeClr val="hlink"/>
                  </a:solidFill>
                  <a:latin typeface="Tahoma" panose="020B0604030504040204" pitchFamily="34" charset="0"/>
                  <a:ea typeface="黑体" panose="02010609060101010101" pitchFamily="49" charset="-122"/>
                </a:rPr>
                <a:t>比特</a:t>
              </a:r>
              <a:r>
                <a:rPr lang="zh-CN" altLang="en-US" sz="2400" dirty="0">
                  <a:solidFill>
                    <a:srgbClr val="333399"/>
                  </a:solidFill>
                  <a:latin typeface="Tahoma" panose="020B0604030504040204" pitchFamily="34" charset="0"/>
                  <a:ea typeface="黑体" panose="02010609060101010101" pitchFamily="49" charset="-122"/>
                </a:rPr>
                <a:t>）</a:t>
              </a:r>
              <a:endParaRPr lang="zh-CN" altLang="en-US" sz="2400" dirty="0">
                <a:solidFill>
                  <a:srgbClr val="333399"/>
                </a:solidFill>
                <a:latin typeface="Tahoma" panose="020B0604030504040204" pitchFamily="34" charset="0"/>
                <a:ea typeface="黑体" panose="02010609060101010101" pitchFamily="49" charset="-122"/>
              </a:endParaRPr>
            </a:p>
          </p:txBody>
        </p:sp>
        <p:sp>
          <p:nvSpPr>
            <p:cNvPr id="96264" name="Text Box 11"/>
            <p:cNvSpPr txBox="1"/>
            <p:nvPr/>
          </p:nvSpPr>
          <p:spPr>
            <a:xfrm>
              <a:off x="2858" y="3467"/>
              <a:ext cx="1917" cy="288"/>
            </a:xfrm>
            <a:prstGeom prst="rect">
              <a:avLst/>
            </a:prstGeom>
            <a:solidFill>
              <a:srgbClr val="FFFF99"/>
            </a:solidFill>
            <a:ln w="9525">
              <a:noFill/>
            </a:ln>
          </p:spPr>
          <p:txBody>
            <a:bodyPr wrap="none" anchor="t" anchorCtr="0">
              <a:spAutoFit/>
            </a:bodyPr>
            <a:p>
              <a:r>
                <a:rPr lang="zh-CN" altLang="en-US" sz="2400" dirty="0">
                  <a:solidFill>
                    <a:srgbClr val="333399"/>
                  </a:solidFill>
                  <a:latin typeface="Tahoma" panose="020B0604030504040204" pitchFamily="34" charset="0"/>
                  <a:ea typeface="黑体" panose="02010609060101010101" pitchFamily="49" charset="-122"/>
                </a:rPr>
                <a:t>信道带宽（</a:t>
              </a:r>
              <a:r>
                <a:rPr lang="zh-CN" altLang="en-US" sz="2400" dirty="0">
                  <a:solidFill>
                    <a:schemeClr val="hlink"/>
                  </a:solidFill>
                  <a:latin typeface="Tahoma" panose="020B0604030504040204" pitchFamily="34" charset="0"/>
                  <a:ea typeface="黑体" panose="02010609060101010101" pitchFamily="49" charset="-122"/>
                </a:rPr>
                <a:t>比特</a:t>
              </a:r>
              <a:r>
                <a:rPr lang="en-US" altLang="zh-CN" sz="2400" dirty="0">
                  <a:solidFill>
                    <a:schemeClr val="hlink"/>
                  </a:solidFill>
                  <a:latin typeface="Tahoma" panose="020B0604030504040204" pitchFamily="34" charset="0"/>
                  <a:ea typeface="黑体" panose="02010609060101010101" pitchFamily="49" charset="-122"/>
                </a:rPr>
                <a:t>/</a:t>
              </a:r>
              <a:r>
                <a:rPr lang="zh-CN" altLang="en-US" sz="2400" dirty="0">
                  <a:solidFill>
                    <a:schemeClr val="hlink"/>
                  </a:solidFill>
                  <a:latin typeface="Tahoma" panose="020B0604030504040204" pitchFamily="34" charset="0"/>
                  <a:ea typeface="黑体" panose="02010609060101010101" pitchFamily="49" charset="-122"/>
                </a:rPr>
                <a:t>秒</a:t>
              </a:r>
              <a:r>
                <a:rPr lang="zh-CN" altLang="en-US" sz="2400" dirty="0">
                  <a:solidFill>
                    <a:srgbClr val="333399"/>
                  </a:solidFill>
                  <a:latin typeface="Tahoma" panose="020B0604030504040204" pitchFamily="34" charset="0"/>
                  <a:ea typeface="黑体" panose="02010609060101010101" pitchFamily="49" charset="-122"/>
                </a:rPr>
                <a:t>）</a:t>
              </a:r>
              <a:endParaRPr lang="zh-CN" altLang="en-US" sz="2400" dirty="0">
                <a:solidFill>
                  <a:srgbClr val="333399"/>
                </a:solidFill>
                <a:latin typeface="Tahoma" panose="020B0604030504040204" pitchFamily="34" charset="0"/>
                <a:ea typeface="黑体" panose="02010609060101010101" pitchFamily="49" charset="-122"/>
              </a:endParaRPr>
            </a:p>
          </p:txBody>
        </p:sp>
        <p:sp>
          <p:nvSpPr>
            <p:cNvPr id="96265" name="Line 12"/>
            <p:cNvSpPr/>
            <p:nvPr/>
          </p:nvSpPr>
          <p:spPr>
            <a:xfrm flipV="1">
              <a:off x="2789" y="3449"/>
              <a:ext cx="1819" cy="10"/>
            </a:xfrm>
            <a:prstGeom prst="line">
              <a:avLst/>
            </a:prstGeom>
            <a:ln w="28575" cap="flat" cmpd="sng">
              <a:solidFill>
                <a:schemeClr val="folHlink"/>
              </a:solidFill>
              <a:prstDash val="solid"/>
              <a:round/>
              <a:headEnd type="none" w="med" len="med"/>
              <a:tailEnd type="none" w="med" len="med"/>
            </a:ln>
          </p:spPr>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2"/>
          <p:cNvSpPr>
            <a:spLocks noGrp="1"/>
          </p:cNvSpPr>
          <p:nvPr>
            <p:ph type="title"/>
          </p:nvPr>
        </p:nvSpPr>
        <p:spPr>
          <a:xfrm>
            <a:off x="1150938" y="214313"/>
            <a:ext cx="7165975" cy="1462087"/>
          </a:xfrm>
          <a:ln/>
        </p:spPr>
        <p:txBody>
          <a:bodyPr vert="horz" wrap="square" lIns="91440" tIns="45720" rIns="91440" bIns="45720" anchor="b" anchorCtr="0"/>
          <a:p>
            <a:pPr algn="ctr" eaLnBrk="1" hangingPunct="1"/>
            <a:r>
              <a:rPr lang="zh-CN" altLang="en-US" dirty="0"/>
              <a:t>时延</a:t>
            </a:r>
            <a:r>
              <a:rPr lang="en-US" altLang="zh-CN" dirty="0"/>
              <a:t>(delay </a:t>
            </a:r>
            <a:r>
              <a:rPr lang="zh-CN" altLang="en-US" dirty="0"/>
              <a:t>或 </a:t>
            </a:r>
            <a:r>
              <a:rPr lang="en-US" altLang="zh-CN" dirty="0"/>
              <a:t>latency)</a:t>
            </a:r>
            <a:endParaRPr lang="en-US" altLang="zh-CN" dirty="0"/>
          </a:p>
        </p:txBody>
      </p:sp>
      <p:sp>
        <p:nvSpPr>
          <p:cNvPr id="97282" name="Rectangle 3"/>
          <p:cNvSpPr>
            <a:spLocks noGrp="1"/>
          </p:cNvSpPr>
          <p:nvPr>
            <p:ph idx="1"/>
          </p:nvPr>
        </p:nvSpPr>
        <p:spPr>
          <a:xfrm>
            <a:off x="1042988" y="1989138"/>
            <a:ext cx="7772400" cy="2663825"/>
          </a:xfrm>
          <a:ln/>
        </p:spPr>
        <p:txBody>
          <a:bodyPr vert="horz" wrap="square" lIns="91440" tIns="45720" rIns="91440" bIns="45720" anchor="t" anchorCtr="0"/>
          <a:p>
            <a:pPr eaLnBrk="1" hangingPunct="1"/>
            <a:r>
              <a:rPr lang="zh-CN" altLang="en-US" dirty="0">
                <a:solidFill>
                  <a:schemeClr val="hlink"/>
                </a:solidFill>
              </a:rPr>
              <a:t>传播时延    </a:t>
            </a:r>
            <a:r>
              <a:rPr lang="zh-CN" altLang="en-US" dirty="0"/>
              <a:t>电磁波在信道中需要传播一定的距离而花费的时间。 </a:t>
            </a:r>
            <a:endParaRPr lang="zh-CN" altLang="en-US" dirty="0"/>
          </a:p>
          <a:p>
            <a:pPr eaLnBrk="1" hangingPunct="1"/>
            <a:r>
              <a:rPr lang="zh-CN" altLang="en-US" dirty="0"/>
              <a:t>信号</a:t>
            </a:r>
            <a:r>
              <a:rPr lang="zh-CN" altLang="en-US" dirty="0">
                <a:solidFill>
                  <a:schemeClr val="hlink"/>
                </a:solidFill>
              </a:rPr>
              <a:t>传输速率</a:t>
            </a:r>
            <a:r>
              <a:rPr lang="zh-CN" altLang="en-US" dirty="0"/>
              <a:t>（即发送速率）和信号在信道上的</a:t>
            </a:r>
            <a:r>
              <a:rPr lang="zh-CN" altLang="en-US" dirty="0">
                <a:solidFill>
                  <a:schemeClr val="hlink"/>
                </a:solidFill>
              </a:rPr>
              <a:t>传播速率</a:t>
            </a:r>
            <a:r>
              <a:rPr lang="zh-CN" altLang="en-US" dirty="0"/>
              <a:t>是完全不同的概念。 </a:t>
            </a:r>
            <a:endParaRPr lang="zh-CN" altLang="en-US" dirty="0"/>
          </a:p>
          <a:p>
            <a:pPr eaLnBrk="1" hangingPunct="1"/>
            <a:endParaRPr lang="en-US" altLang="zh-CN" dirty="0"/>
          </a:p>
        </p:txBody>
      </p:sp>
      <p:sp>
        <p:nvSpPr>
          <p:cNvPr id="97283" name="Rectangle 4"/>
          <p:cNvSpPr/>
          <p:nvPr/>
        </p:nvSpPr>
        <p:spPr>
          <a:xfrm>
            <a:off x="0" y="0"/>
            <a:ext cx="9144000" cy="0"/>
          </a:xfrm>
          <a:prstGeom prst="rect">
            <a:avLst/>
          </a:prstGeom>
          <a:noFill/>
          <a:ln w="9525">
            <a:noFill/>
          </a:ln>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grpSp>
        <p:nvGrpSpPr>
          <p:cNvPr id="97284" name="Group 20"/>
          <p:cNvGrpSpPr/>
          <p:nvPr/>
        </p:nvGrpSpPr>
        <p:grpSpPr>
          <a:xfrm>
            <a:off x="1187450" y="4508500"/>
            <a:ext cx="6769100" cy="1225550"/>
            <a:chOff x="1020" y="2840"/>
            <a:chExt cx="4264" cy="772"/>
          </a:xfrm>
        </p:grpSpPr>
        <p:sp>
          <p:nvSpPr>
            <p:cNvPr id="97285" name="Rectangle 7"/>
            <p:cNvSpPr/>
            <p:nvPr/>
          </p:nvSpPr>
          <p:spPr>
            <a:xfrm>
              <a:off x="1020" y="2840"/>
              <a:ext cx="4264" cy="772"/>
            </a:xfrm>
            <a:prstGeom prst="rect">
              <a:avLst/>
            </a:prstGeom>
            <a:solidFill>
              <a:srgbClr val="FFFF99"/>
            </a:solidFill>
            <a:ln w="76200" cap="flat" cmpd="tri">
              <a:solidFill>
                <a:schemeClr val="folHlink"/>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97286" name="Text Box 9"/>
            <p:cNvSpPr txBox="1"/>
            <p:nvPr/>
          </p:nvSpPr>
          <p:spPr>
            <a:xfrm>
              <a:off x="1134" y="3060"/>
              <a:ext cx="1144" cy="288"/>
            </a:xfrm>
            <a:prstGeom prst="rect">
              <a:avLst/>
            </a:prstGeom>
            <a:solidFill>
              <a:srgbClr val="FFFF99"/>
            </a:solidFill>
            <a:ln w="9525">
              <a:noFill/>
            </a:ln>
          </p:spPr>
          <p:txBody>
            <a:bodyPr wrap="none" anchor="t" anchorCtr="0">
              <a:spAutoFit/>
            </a:bodyPr>
            <a:p>
              <a:r>
                <a:rPr lang="zh-CN" altLang="en-US" sz="2400" dirty="0">
                  <a:solidFill>
                    <a:srgbClr val="333399"/>
                  </a:solidFill>
                  <a:latin typeface="Tahoma" panose="020B0604030504040204" pitchFamily="34" charset="0"/>
                  <a:ea typeface="黑体" panose="02010609060101010101" pitchFamily="49" charset="-122"/>
                </a:rPr>
                <a:t>传播时延 </a:t>
              </a:r>
              <a:r>
                <a:rPr lang="en-US" altLang="zh-CN" sz="2400" dirty="0">
                  <a:solidFill>
                    <a:srgbClr val="333399"/>
                  </a:solidFill>
                  <a:latin typeface="Tahoma" panose="020B0604030504040204" pitchFamily="34" charset="0"/>
                  <a:ea typeface="黑体" panose="02010609060101010101" pitchFamily="49" charset="-122"/>
                </a:rPr>
                <a:t>= </a:t>
              </a:r>
              <a:endParaRPr lang="en-US" altLang="zh-CN" sz="2400" dirty="0">
                <a:solidFill>
                  <a:srgbClr val="333399"/>
                </a:solidFill>
                <a:latin typeface="Tahoma" panose="020B0604030504040204" pitchFamily="34" charset="0"/>
                <a:ea typeface="黑体" panose="02010609060101010101" pitchFamily="49" charset="-122"/>
              </a:endParaRPr>
            </a:p>
          </p:txBody>
        </p:sp>
        <p:sp>
          <p:nvSpPr>
            <p:cNvPr id="97287" name="Text Box 10"/>
            <p:cNvSpPr txBox="1"/>
            <p:nvPr/>
          </p:nvSpPr>
          <p:spPr>
            <a:xfrm>
              <a:off x="3053" y="2916"/>
              <a:ext cx="1460" cy="288"/>
            </a:xfrm>
            <a:prstGeom prst="rect">
              <a:avLst/>
            </a:prstGeom>
            <a:solidFill>
              <a:srgbClr val="FFFF99"/>
            </a:solidFill>
            <a:ln w="9525">
              <a:noFill/>
            </a:ln>
          </p:spPr>
          <p:txBody>
            <a:bodyPr wrap="none" anchor="t" anchorCtr="0">
              <a:spAutoFit/>
            </a:bodyPr>
            <a:p>
              <a:r>
                <a:rPr lang="zh-CN" altLang="en-US" sz="2400" dirty="0">
                  <a:solidFill>
                    <a:srgbClr val="333399"/>
                  </a:solidFill>
                  <a:latin typeface="Tahoma" panose="020B0604030504040204" pitchFamily="34" charset="0"/>
                  <a:ea typeface="黑体" panose="02010609060101010101" pitchFamily="49" charset="-122"/>
                </a:rPr>
                <a:t>信道长度（</a:t>
              </a:r>
              <a:r>
                <a:rPr lang="zh-CN" altLang="en-US" sz="2400" dirty="0">
                  <a:solidFill>
                    <a:schemeClr val="hlink"/>
                  </a:solidFill>
                  <a:latin typeface="Tahoma" panose="020B0604030504040204" pitchFamily="34" charset="0"/>
                  <a:ea typeface="黑体" panose="02010609060101010101" pitchFamily="49" charset="-122"/>
                </a:rPr>
                <a:t>米</a:t>
              </a:r>
              <a:r>
                <a:rPr lang="zh-CN" altLang="en-US" sz="2400" dirty="0">
                  <a:solidFill>
                    <a:srgbClr val="333399"/>
                  </a:solidFill>
                  <a:latin typeface="Tahoma" panose="020B0604030504040204" pitchFamily="34" charset="0"/>
                  <a:ea typeface="黑体" panose="02010609060101010101" pitchFamily="49" charset="-122"/>
                </a:rPr>
                <a:t>）</a:t>
              </a:r>
              <a:endParaRPr lang="zh-CN" altLang="en-US" sz="2400" dirty="0">
                <a:solidFill>
                  <a:srgbClr val="333399"/>
                </a:solidFill>
                <a:latin typeface="Tahoma" panose="020B0604030504040204" pitchFamily="34" charset="0"/>
                <a:ea typeface="黑体" panose="02010609060101010101" pitchFamily="49" charset="-122"/>
              </a:endParaRPr>
            </a:p>
          </p:txBody>
        </p:sp>
        <p:sp>
          <p:nvSpPr>
            <p:cNvPr id="97288" name="Text Box 11"/>
            <p:cNvSpPr txBox="1"/>
            <p:nvPr/>
          </p:nvSpPr>
          <p:spPr>
            <a:xfrm>
              <a:off x="2185" y="3241"/>
              <a:ext cx="3069" cy="288"/>
            </a:xfrm>
            <a:prstGeom prst="rect">
              <a:avLst/>
            </a:prstGeom>
            <a:solidFill>
              <a:srgbClr val="FFFF99"/>
            </a:solidFill>
            <a:ln w="9525">
              <a:noFill/>
            </a:ln>
          </p:spPr>
          <p:txBody>
            <a:bodyPr wrap="none" anchor="t" anchorCtr="0">
              <a:spAutoFit/>
            </a:bodyPr>
            <a:p>
              <a:r>
                <a:rPr lang="zh-CN" altLang="en-US" sz="2400" dirty="0">
                  <a:solidFill>
                    <a:srgbClr val="333399"/>
                  </a:solidFill>
                  <a:latin typeface="Tahoma" panose="020B0604030504040204" pitchFamily="34" charset="0"/>
                  <a:ea typeface="黑体" panose="02010609060101010101" pitchFamily="49" charset="-122"/>
                </a:rPr>
                <a:t>信号在信道上的传播速率（</a:t>
              </a:r>
              <a:r>
                <a:rPr lang="zh-CN" altLang="en-US" sz="2400" dirty="0">
                  <a:solidFill>
                    <a:schemeClr val="hlink"/>
                  </a:solidFill>
                  <a:latin typeface="Tahoma" panose="020B0604030504040204" pitchFamily="34" charset="0"/>
                  <a:ea typeface="黑体" panose="02010609060101010101" pitchFamily="49" charset="-122"/>
                </a:rPr>
                <a:t>米</a:t>
              </a:r>
              <a:r>
                <a:rPr lang="en-US" altLang="zh-CN" sz="2400" dirty="0">
                  <a:solidFill>
                    <a:schemeClr val="hlink"/>
                  </a:solidFill>
                  <a:latin typeface="Tahoma" panose="020B0604030504040204" pitchFamily="34" charset="0"/>
                  <a:ea typeface="黑体" panose="02010609060101010101" pitchFamily="49" charset="-122"/>
                </a:rPr>
                <a:t>/</a:t>
              </a:r>
              <a:r>
                <a:rPr lang="zh-CN" altLang="en-US" sz="2400" dirty="0">
                  <a:solidFill>
                    <a:schemeClr val="hlink"/>
                  </a:solidFill>
                  <a:latin typeface="Tahoma" panose="020B0604030504040204" pitchFamily="34" charset="0"/>
                  <a:ea typeface="黑体" panose="02010609060101010101" pitchFamily="49" charset="-122"/>
                </a:rPr>
                <a:t>秒</a:t>
              </a:r>
              <a:r>
                <a:rPr lang="zh-CN" altLang="en-US" sz="2400" dirty="0">
                  <a:solidFill>
                    <a:srgbClr val="333399"/>
                  </a:solidFill>
                  <a:latin typeface="Tahoma" panose="020B0604030504040204" pitchFamily="34" charset="0"/>
                  <a:ea typeface="黑体" panose="02010609060101010101" pitchFamily="49" charset="-122"/>
                </a:rPr>
                <a:t>）</a:t>
              </a:r>
              <a:endParaRPr lang="zh-CN" altLang="en-US" sz="2400" dirty="0">
                <a:solidFill>
                  <a:srgbClr val="333399"/>
                </a:solidFill>
                <a:latin typeface="Tahoma" panose="020B0604030504040204" pitchFamily="34" charset="0"/>
                <a:ea typeface="黑体" panose="02010609060101010101" pitchFamily="49" charset="-122"/>
              </a:endParaRPr>
            </a:p>
          </p:txBody>
        </p:sp>
        <p:sp>
          <p:nvSpPr>
            <p:cNvPr id="97289" name="Line 12"/>
            <p:cNvSpPr/>
            <p:nvPr/>
          </p:nvSpPr>
          <p:spPr>
            <a:xfrm>
              <a:off x="2190" y="3233"/>
              <a:ext cx="2913" cy="16"/>
            </a:xfrm>
            <a:prstGeom prst="line">
              <a:avLst/>
            </a:prstGeom>
            <a:ln w="28575" cap="flat" cmpd="sng">
              <a:solidFill>
                <a:schemeClr val="folHlink"/>
              </a:solidFill>
              <a:prstDash val="solid"/>
              <a:round/>
              <a:headEnd type="none" w="med" len="med"/>
              <a:tailEnd type="none" w="med" len="med"/>
            </a:ln>
          </p:spPr>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2"/>
          <p:cNvSpPr>
            <a:spLocks noGrp="1"/>
          </p:cNvSpPr>
          <p:nvPr>
            <p:ph type="title"/>
          </p:nvPr>
        </p:nvSpPr>
        <p:spPr>
          <a:ln/>
        </p:spPr>
        <p:txBody>
          <a:bodyPr vert="horz" wrap="square" lIns="91440" tIns="45720" rIns="91440" bIns="45720" anchor="b" anchorCtr="0"/>
          <a:p>
            <a:pPr eaLnBrk="1" hangingPunct="1"/>
            <a:r>
              <a:rPr lang="zh-CN" altLang="en-US" dirty="0">
                <a:solidFill>
                  <a:schemeClr val="tx2"/>
                </a:solidFill>
              </a:rPr>
              <a:t>传播时延</a:t>
            </a:r>
            <a:endParaRPr lang="zh-CN" altLang="en-US" dirty="0">
              <a:solidFill>
                <a:schemeClr val="tx2"/>
              </a:solidFill>
            </a:endParaRPr>
          </a:p>
        </p:txBody>
      </p:sp>
      <p:sp>
        <p:nvSpPr>
          <p:cNvPr id="98306" name="Rectangle 3"/>
          <p:cNvSpPr>
            <a:spLocks noGrp="1"/>
          </p:cNvSpPr>
          <p:nvPr>
            <p:ph idx="1"/>
          </p:nvPr>
        </p:nvSpPr>
        <p:spPr>
          <a:xfrm>
            <a:off x="990600" y="1828800"/>
            <a:ext cx="7772400" cy="4114800"/>
          </a:xfrm>
          <a:ln/>
        </p:spPr>
        <p:txBody>
          <a:bodyPr vert="horz" wrap="square" lIns="91440" tIns="45720" rIns="91440" bIns="45720" anchor="t" anchorCtr="0"/>
          <a:p>
            <a:pPr eaLnBrk="1" hangingPunct="1"/>
            <a:r>
              <a:rPr lang="zh-CN" altLang="en-US" dirty="0">
                <a:solidFill>
                  <a:schemeClr val="tx2"/>
                </a:solidFill>
              </a:rPr>
              <a:t>真空中的光速：</a:t>
            </a:r>
            <a:endParaRPr lang="zh-CN" altLang="en-US" dirty="0">
              <a:solidFill>
                <a:schemeClr val="tx2"/>
              </a:solidFill>
            </a:endParaRPr>
          </a:p>
          <a:p>
            <a:pPr lvl="1" eaLnBrk="1" hangingPunct="1"/>
            <a:r>
              <a:rPr lang="en-US" altLang="zh-CN" dirty="0">
                <a:solidFill>
                  <a:schemeClr val="tx2"/>
                </a:solidFill>
                <a:latin typeface="Arial" panose="020B0604020202020204" pitchFamily="34" charset="0"/>
                <a:ea typeface="黑体" panose="02010609060101010101" pitchFamily="49" charset="-122"/>
              </a:rPr>
              <a:t>3 * 10</a:t>
            </a:r>
            <a:r>
              <a:rPr lang="en-US" altLang="zh-CN" baseline="30000" dirty="0">
                <a:solidFill>
                  <a:schemeClr val="tx2"/>
                </a:solidFill>
                <a:latin typeface="Arial" panose="020B0604020202020204" pitchFamily="34" charset="0"/>
                <a:ea typeface="黑体" panose="02010609060101010101" pitchFamily="49" charset="-122"/>
              </a:rPr>
              <a:t>5</a:t>
            </a:r>
            <a:r>
              <a:rPr lang="en-US" altLang="zh-CN" dirty="0">
                <a:solidFill>
                  <a:schemeClr val="tx2"/>
                </a:solidFill>
                <a:latin typeface="Arial" panose="020B0604020202020204" pitchFamily="34" charset="0"/>
                <a:ea typeface="黑体" panose="02010609060101010101" pitchFamily="49" charset="-122"/>
              </a:rPr>
              <a:t> km/s</a:t>
            </a:r>
            <a:endParaRPr lang="en-US" altLang="zh-CN" dirty="0">
              <a:solidFill>
                <a:schemeClr val="tx2"/>
              </a:solidFill>
              <a:latin typeface="Arial" panose="020B0604020202020204" pitchFamily="34" charset="0"/>
              <a:ea typeface="黑体" panose="02010609060101010101" pitchFamily="49" charset="-122"/>
            </a:endParaRPr>
          </a:p>
          <a:p>
            <a:pPr eaLnBrk="1" hangingPunct="1"/>
            <a:r>
              <a:rPr lang="zh-CN" altLang="en-US" dirty="0">
                <a:solidFill>
                  <a:schemeClr val="tx2"/>
                </a:solidFill>
              </a:rPr>
              <a:t>铜缆中的电信号速度：</a:t>
            </a:r>
            <a:endParaRPr lang="zh-CN" altLang="en-US" dirty="0">
              <a:solidFill>
                <a:schemeClr val="tx2"/>
              </a:solidFill>
            </a:endParaRPr>
          </a:p>
          <a:p>
            <a:pPr lvl="1" eaLnBrk="1" hangingPunct="1"/>
            <a:r>
              <a:rPr lang="en-US" altLang="zh-CN" dirty="0">
                <a:solidFill>
                  <a:schemeClr val="tx2"/>
                </a:solidFill>
                <a:latin typeface="Arial" panose="020B0604020202020204" pitchFamily="34" charset="0"/>
                <a:ea typeface="黑体" panose="02010609060101010101" pitchFamily="49" charset="-122"/>
              </a:rPr>
              <a:t>2.3 * 10</a:t>
            </a:r>
            <a:r>
              <a:rPr lang="en-US" altLang="zh-CN" baseline="30000" dirty="0">
                <a:solidFill>
                  <a:schemeClr val="tx2"/>
                </a:solidFill>
                <a:latin typeface="Arial" panose="020B0604020202020204" pitchFamily="34" charset="0"/>
                <a:ea typeface="黑体" panose="02010609060101010101" pitchFamily="49" charset="-122"/>
              </a:rPr>
              <a:t>5</a:t>
            </a:r>
            <a:r>
              <a:rPr lang="en-US" altLang="zh-CN" dirty="0">
                <a:solidFill>
                  <a:schemeClr val="tx2"/>
                </a:solidFill>
                <a:latin typeface="Arial" panose="020B0604020202020204" pitchFamily="34" charset="0"/>
                <a:ea typeface="黑体" panose="02010609060101010101" pitchFamily="49" charset="-122"/>
              </a:rPr>
              <a:t> km/s</a:t>
            </a:r>
            <a:endParaRPr lang="en-US" altLang="zh-CN" dirty="0">
              <a:solidFill>
                <a:schemeClr val="tx2"/>
              </a:solidFill>
              <a:latin typeface="Arial" panose="020B0604020202020204" pitchFamily="34" charset="0"/>
              <a:ea typeface="黑体" panose="02010609060101010101" pitchFamily="49" charset="-122"/>
            </a:endParaRPr>
          </a:p>
          <a:p>
            <a:pPr eaLnBrk="1" hangingPunct="1"/>
            <a:r>
              <a:rPr lang="zh-CN" altLang="en-US" dirty="0">
                <a:solidFill>
                  <a:schemeClr val="tx2"/>
                </a:solidFill>
              </a:rPr>
              <a:t>光纤的传播速度：</a:t>
            </a:r>
            <a:endParaRPr lang="zh-CN" altLang="en-US" dirty="0">
              <a:solidFill>
                <a:schemeClr val="tx2"/>
              </a:solidFill>
            </a:endParaRPr>
          </a:p>
          <a:p>
            <a:pPr lvl="1" eaLnBrk="1" hangingPunct="1"/>
            <a:r>
              <a:rPr lang="en-US" altLang="zh-CN" dirty="0">
                <a:solidFill>
                  <a:schemeClr val="tx2"/>
                </a:solidFill>
                <a:latin typeface="Arial" panose="020B0604020202020204" pitchFamily="34" charset="0"/>
                <a:ea typeface="黑体" panose="02010609060101010101" pitchFamily="49" charset="-122"/>
              </a:rPr>
              <a:t>2 * 10</a:t>
            </a:r>
            <a:r>
              <a:rPr lang="en-US" altLang="zh-CN" baseline="30000" dirty="0">
                <a:solidFill>
                  <a:schemeClr val="tx2"/>
                </a:solidFill>
                <a:latin typeface="Arial" panose="020B0604020202020204" pitchFamily="34" charset="0"/>
                <a:ea typeface="黑体" panose="02010609060101010101" pitchFamily="49" charset="-122"/>
              </a:rPr>
              <a:t>5</a:t>
            </a:r>
            <a:r>
              <a:rPr lang="en-US" altLang="zh-CN" dirty="0">
                <a:solidFill>
                  <a:schemeClr val="tx2"/>
                </a:solidFill>
                <a:latin typeface="Arial" panose="020B0604020202020204" pitchFamily="34" charset="0"/>
                <a:ea typeface="黑体" panose="02010609060101010101" pitchFamily="49" charset="-122"/>
              </a:rPr>
              <a:t> km/s</a:t>
            </a:r>
            <a:endParaRPr lang="en-US" altLang="zh-CN" dirty="0">
              <a:solidFill>
                <a:schemeClr val="tx2"/>
              </a:solidFill>
              <a:latin typeface="Arial" panose="020B0604020202020204" pitchFamily="34" charset="0"/>
              <a:ea typeface="黑体" panose="02010609060101010101" pitchFamily="49" charset="-122"/>
            </a:endParaRPr>
          </a:p>
          <a:p>
            <a:pPr lvl="1" eaLnBrk="1" hangingPunct="1"/>
            <a:r>
              <a:rPr lang="en-US" altLang="zh-CN" dirty="0">
                <a:solidFill>
                  <a:schemeClr val="tx2"/>
                </a:solidFill>
                <a:latin typeface="Arial" panose="020B0604020202020204" pitchFamily="34" charset="0"/>
                <a:ea typeface="黑体" panose="02010609060101010101" pitchFamily="49" charset="-122"/>
              </a:rPr>
              <a:t>1000km</a:t>
            </a:r>
            <a:r>
              <a:rPr lang="zh-CN" altLang="en-US" dirty="0">
                <a:solidFill>
                  <a:schemeClr val="tx2"/>
                </a:solidFill>
                <a:latin typeface="Arial" panose="020B0604020202020204" pitchFamily="34" charset="0"/>
                <a:ea typeface="黑体" panose="02010609060101010101" pitchFamily="49" charset="-122"/>
              </a:rPr>
              <a:t>的光纤线路产生延迟</a:t>
            </a:r>
            <a:r>
              <a:rPr lang="en-US" altLang="zh-CN" dirty="0">
                <a:solidFill>
                  <a:schemeClr val="tx2"/>
                </a:solidFill>
                <a:latin typeface="Arial" panose="020B0604020202020204" pitchFamily="34" charset="0"/>
                <a:ea typeface="黑体" panose="02010609060101010101" pitchFamily="49" charset="-122"/>
              </a:rPr>
              <a:t>5ms</a:t>
            </a:r>
            <a:endParaRPr lang="en-US" altLang="zh-CN"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页脚占位符 4"/>
          <p:cNvSpPr txBox="1">
            <a:spLocks noGrp="1"/>
          </p:cNvSpPr>
          <p:nvPr>
            <p:ph type="ftr" sz="quarter"/>
          </p:nvPr>
        </p:nvSpPr>
        <p:spPr bwMode="auto">
          <a:xfrm>
            <a:off x="1476375" y="6243638"/>
            <a:ext cx="7470775" cy="457200"/>
          </a:xfrm>
          <a:prstGeom prst="rect">
            <a:avLst/>
          </a:prstGeom>
          <a:noFill/>
          <a:ln w="9525" cap="flat" cmpd="sng" algn="ctr">
            <a:noFill/>
            <a:prstDash val="solid"/>
            <a:miter lim="800000"/>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1" smtClean="0">
                <a:ln>
                  <a:noFill/>
                </a:ln>
                <a:solidFill>
                  <a:schemeClr val="tx1"/>
                </a:solidFill>
                <a:effectLst/>
                <a:uLnTx/>
                <a:uFillTx/>
                <a:latin typeface="Tahoma" panose="020B0604030504040204" pitchFamily="34" charset="0"/>
                <a:ea typeface="宋体" panose="02010600030101010101" pitchFamily="2" charset="-122"/>
                <a:cs typeface="+mn-ea"/>
              </a:rPr>
              <a:t>举例？</a:t>
            </a: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
        <p:nvSpPr>
          <p:cNvPr id="99330" name="Rectangle 2"/>
          <p:cNvSpPr>
            <a:spLocks noGrp="1"/>
          </p:cNvSpPr>
          <p:nvPr>
            <p:ph type="title"/>
          </p:nvPr>
        </p:nvSpPr>
        <p:spPr>
          <a:xfrm>
            <a:off x="1258888" y="115888"/>
            <a:ext cx="7165975" cy="768350"/>
          </a:xfrm>
          <a:ln/>
        </p:spPr>
        <p:txBody>
          <a:bodyPr vert="horz" wrap="square" lIns="91440" tIns="45720" rIns="91440" bIns="45720" anchor="b" anchorCtr="0"/>
          <a:p>
            <a:pPr algn="ctr"/>
            <a:r>
              <a:rPr lang="zh-CN" altLang="en-US" dirty="0"/>
              <a:t>四种时延所产生的地方 </a:t>
            </a:r>
            <a:endParaRPr lang="zh-CN" altLang="en-US" dirty="0"/>
          </a:p>
        </p:txBody>
      </p:sp>
      <p:sp>
        <p:nvSpPr>
          <p:cNvPr id="99331" name="Rectangle 4"/>
          <p:cNvSpPr/>
          <p:nvPr/>
        </p:nvSpPr>
        <p:spPr>
          <a:xfrm>
            <a:off x="107950" y="0"/>
            <a:ext cx="9144000" cy="0"/>
          </a:xfrm>
          <a:prstGeom prst="rect">
            <a:avLst/>
          </a:prstGeom>
          <a:noFill/>
          <a:ln w="9525">
            <a:noFill/>
          </a:ln>
        </p:spPr>
        <p:txBody>
          <a:bodyPr wrap="none" anchor="ctr" anchorCtr="0">
            <a:spAutoFit/>
          </a:bodyPr>
          <a:p>
            <a:endParaRPr lang="zh-CN" altLang="en-US" dirty="0">
              <a:latin typeface="Arial" panose="020B0604020202020204" pitchFamily="34" charset="0"/>
              <a:ea typeface="黑体" panose="02010609060101010101" pitchFamily="49" charset="-122"/>
            </a:endParaRPr>
          </a:p>
        </p:txBody>
      </p:sp>
      <p:sp>
        <p:nvSpPr>
          <p:cNvPr id="99332" name="Rectangle 7"/>
          <p:cNvSpPr/>
          <p:nvPr/>
        </p:nvSpPr>
        <p:spPr>
          <a:xfrm>
            <a:off x="2136775" y="4702175"/>
            <a:ext cx="5522913" cy="265113"/>
          </a:xfrm>
          <a:prstGeom prst="rect">
            <a:avLst/>
          </a:prstGeom>
          <a:gradFill rotWithShape="1">
            <a:gsLst>
              <a:gs pos="0">
                <a:srgbClr val="313131"/>
              </a:gs>
              <a:gs pos="50000">
                <a:srgbClr val="B2B2B2"/>
              </a:gs>
              <a:gs pos="100000">
                <a:srgbClr val="313131"/>
              </a:gs>
            </a:gsLst>
            <a:lin ang="5400000" scaled="1"/>
            <a:tileRect/>
          </a:gra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99333" name="Oval 9"/>
          <p:cNvSpPr/>
          <p:nvPr/>
        </p:nvSpPr>
        <p:spPr>
          <a:xfrm>
            <a:off x="868363" y="4168775"/>
            <a:ext cx="1358900" cy="1331913"/>
          </a:xfrm>
          <a:prstGeom prst="ellipse">
            <a:avLst/>
          </a:prstGeom>
          <a:gradFill rotWithShape="1">
            <a:gsLst>
              <a:gs pos="0">
                <a:srgbClr val="FFFF99"/>
              </a:gs>
              <a:gs pos="100000">
                <a:srgbClr val="B2B26B"/>
              </a:gs>
            </a:gsLst>
            <a:path path="shape">
              <a:fillToRect l="50000" t="50000" r="50000" b="50000"/>
            </a:path>
            <a:tileRect/>
          </a:gradFill>
          <a:ln w="9525" cap="flat" cmpd="sng">
            <a:solidFill>
              <a:schemeClr val="folHlink"/>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99334" name="Oval 10"/>
          <p:cNvSpPr/>
          <p:nvPr/>
        </p:nvSpPr>
        <p:spPr>
          <a:xfrm>
            <a:off x="7569200" y="4168775"/>
            <a:ext cx="1358900" cy="1331913"/>
          </a:xfrm>
          <a:prstGeom prst="ellipse">
            <a:avLst/>
          </a:prstGeom>
          <a:gradFill rotWithShape="1">
            <a:gsLst>
              <a:gs pos="0">
                <a:srgbClr val="FFFF99"/>
              </a:gs>
              <a:gs pos="100000">
                <a:srgbClr val="AAAA66"/>
              </a:gs>
            </a:gsLst>
            <a:path path="shape">
              <a:fillToRect l="50000" t="50000" r="50000" b="50000"/>
            </a:path>
            <a:tileRect/>
          </a:gradFill>
          <a:ln w="9525" cap="flat" cmpd="sng">
            <a:solidFill>
              <a:schemeClr val="folHlink"/>
            </a:solidFill>
            <a:prstDash val="solid"/>
            <a:round/>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grpSp>
        <p:nvGrpSpPr>
          <p:cNvPr id="99335" name="Group 11"/>
          <p:cNvGrpSpPr/>
          <p:nvPr/>
        </p:nvGrpSpPr>
        <p:grpSpPr>
          <a:xfrm>
            <a:off x="1230313" y="4576763"/>
            <a:ext cx="723900" cy="458787"/>
            <a:chOff x="1567" y="1056"/>
            <a:chExt cx="384" cy="336"/>
          </a:xfrm>
        </p:grpSpPr>
        <p:sp>
          <p:nvSpPr>
            <p:cNvPr id="99336" name="Rectangle 12"/>
            <p:cNvSpPr/>
            <p:nvPr/>
          </p:nvSpPr>
          <p:spPr>
            <a:xfrm>
              <a:off x="1663" y="1056"/>
              <a:ext cx="288" cy="336"/>
            </a:xfrm>
            <a:prstGeom prst="rect">
              <a:avLst/>
            </a:prstGeom>
            <a:solidFill>
              <a:srgbClr val="99CCFF"/>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99337" name="Freeform 13"/>
            <p:cNvSpPr/>
            <p:nvPr/>
          </p:nvSpPr>
          <p:spPr>
            <a:xfrm>
              <a:off x="1567" y="1056"/>
              <a:ext cx="384" cy="336"/>
            </a:xfrm>
            <a:custGeom>
              <a:avLst/>
              <a:gdLst/>
              <a:ahLst/>
              <a:cxnLst>
                <a:cxn ang="0">
                  <a:pos x="0" y="0"/>
                </a:cxn>
                <a:cxn ang="0">
                  <a:pos x="384" y="0"/>
                </a:cxn>
                <a:cxn ang="0">
                  <a:pos x="384" y="336"/>
                </a:cxn>
                <a:cxn ang="0">
                  <a:pos x="0" y="336"/>
                </a:cxn>
              </a:cxnLst>
              <a:pathLst>
                <a:path w="384" h="336">
                  <a:moveTo>
                    <a:pt x="0" y="0"/>
                  </a:moveTo>
                  <a:lnTo>
                    <a:pt x="384" y="0"/>
                  </a:lnTo>
                  <a:lnTo>
                    <a:pt x="384" y="336"/>
                  </a:lnTo>
                  <a:lnTo>
                    <a:pt x="0" y="336"/>
                  </a:lnTo>
                </a:path>
              </a:pathLst>
            </a:custGeom>
            <a:noFill/>
            <a:ln w="28575" cap="flat" cmpd="sng">
              <a:solidFill>
                <a:schemeClr val="folHlink"/>
              </a:solidFill>
              <a:prstDash val="solid"/>
              <a:round/>
              <a:headEnd type="none" w="med" len="med"/>
              <a:tailEnd type="none" w="med" len="med"/>
            </a:ln>
          </p:spPr>
          <p:txBody>
            <a:bodyPr/>
            <a:p>
              <a:endParaRPr lang="zh-CN" altLang="en-US"/>
            </a:p>
          </p:txBody>
        </p:sp>
        <p:sp>
          <p:nvSpPr>
            <p:cNvPr id="99338" name="Line 14"/>
            <p:cNvSpPr/>
            <p:nvPr/>
          </p:nvSpPr>
          <p:spPr>
            <a:xfrm>
              <a:off x="1855" y="1056"/>
              <a:ext cx="0" cy="336"/>
            </a:xfrm>
            <a:prstGeom prst="line">
              <a:avLst/>
            </a:prstGeom>
            <a:ln w="9525" cap="flat" cmpd="sng">
              <a:solidFill>
                <a:schemeClr val="folHlink"/>
              </a:solidFill>
              <a:prstDash val="solid"/>
              <a:round/>
              <a:headEnd type="none" w="med" len="med"/>
              <a:tailEnd type="none" w="med" len="med"/>
            </a:ln>
          </p:spPr>
        </p:sp>
        <p:sp>
          <p:nvSpPr>
            <p:cNvPr id="99339" name="Line 15"/>
            <p:cNvSpPr/>
            <p:nvPr/>
          </p:nvSpPr>
          <p:spPr>
            <a:xfrm>
              <a:off x="1759" y="1056"/>
              <a:ext cx="0" cy="336"/>
            </a:xfrm>
            <a:prstGeom prst="line">
              <a:avLst/>
            </a:prstGeom>
            <a:ln w="9525" cap="flat" cmpd="sng">
              <a:solidFill>
                <a:schemeClr val="folHlink"/>
              </a:solidFill>
              <a:prstDash val="solid"/>
              <a:round/>
              <a:headEnd type="none" w="med" len="med"/>
              <a:tailEnd type="none" w="med" len="med"/>
            </a:ln>
          </p:spPr>
        </p:sp>
        <p:sp>
          <p:nvSpPr>
            <p:cNvPr id="99340" name="Line 16"/>
            <p:cNvSpPr/>
            <p:nvPr/>
          </p:nvSpPr>
          <p:spPr>
            <a:xfrm>
              <a:off x="1663" y="1056"/>
              <a:ext cx="0" cy="336"/>
            </a:xfrm>
            <a:prstGeom prst="line">
              <a:avLst/>
            </a:prstGeom>
            <a:ln w="9525" cap="flat" cmpd="sng">
              <a:solidFill>
                <a:schemeClr val="folHlink"/>
              </a:solidFill>
              <a:prstDash val="solid"/>
              <a:round/>
              <a:headEnd type="none" w="med" len="med"/>
              <a:tailEnd type="none" w="med" len="med"/>
            </a:ln>
          </p:spPr>
        </p:sp>
      </p:grpSp>
      <p:sp>
        <p:nvSpPr>
          <p:cNvPr id="99341" name="Line 17"/>
          <p:cNvSpPr/>
          <p:nvPr/>
        </p:nvSpPr>
        <p:spPr>
          <a:xfrm>
            <a:off x="1949450" y="4822825"/>
            <a:ext cx="271463" cy="6350"/>
          </a:xfrm>
          <a:prstGeom prst="line">
            <a:avLst/>
          </a:prstGeom>
          <a:ln w="28575" cap="flat" cmpd="sng">
            <a:solidFill>
              <a:schemeClr val="folHlink"/>
            </a:solidFill>
            <a:prstDash val="solid"/>
            <a:round/>
            <a:headEnd type="none" w="med" len="med"/>
            <a:tailEnd type="none" w="med" len="med"/>
          </a:ln>
        </p:spPr>
      </p:sp>
      <p:sp>
        <p:nvSpPr>
          <p:cNvPr id="99342" name="Rectangle 18"/>
          <p:cNvSpPr/>
          <p:nvPr/>
        </p:nvSpPr>
        <p:spPr>
          <a:xfrm>
            <a:off x="2011363" y="4729163"/>
            <a:ext cx="169862" cy="193675"/>
          </a:xfrm>
          <a:prstGeom prst="rect">
            <a:avLst/>
          </a:prstGeom>
          <a:solidFill>
            <a:schemeClr val="hlink"/>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99343" name="AutoShape 21"/>
          <p:cNvSpPr/>
          <p:nvPr/>
        </p:nvSpPr>
        <p:spPr>
          <a:xfrm>
            <a:off x="2770188" y="4754563"/>
            <a:ext cx="1266825" cy="177800"/>
          </a:xfrm>
          <a:prstGeom prst="rightArrow">
            <a:avLst>
              <a:gd name="adj1" fmla="val 50000"/>
              <a:gd name="adj2" fmla="val 178125"/>
            </a:avLst>
          </a:prstGeom>
          <a:solidFill>
            <a:srgbClr val="00FFCC"/>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99344" name="AutoShape 26"/>
          <p:cNvSpPr/>
          <p:nvPr/>
        </p:nvSpPr>
        <p:spPr>
          <a:xfrm>
            <a:off x="139700" y="4754563"/>
            <a:ext cx="1268413" cy="177800"/>
          </a:xfrm>
          <a:prstGeom prst="rightArrow">
            <a:avLst>
              <a:gd name="adj1" fmla="val 50000"/>
              <a:gd name="adj2" fmla="val 178216"/>
            </a:avLst>
          </a:prstGeom>
          <a:solidFill>
            <a:srgbClr val="00FFCC"/>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99345" name="AutoShape 27"/>
          <p:cNvSpPr/>
          <p:nvPr/>
        </p:nvSpPr>
        <p:spPr>
          <a:xfrm>
            <a:off x="6564313" y="4746625"/>
            <a:ext cx="1266825" cy="176213"/>
          </a:xfrm>
          <a:prstGeom prst="rightArrow">
            <a:avLst>
              <a:gd name="adj1" fmla="val 50000"/>
              <a:gd name="adj2" fmla="val 179596"/>
            </a:avLst>
          </a:prstGeom>
          <a:solidFill>
            <a:srgbClr val="00FFCC"/>
          </a:solidFill>
          <a:ln w="9525" cap="flat" cmpd="sng">
            <a:solidFill>
              <a:schemeClr val="folHlink"/>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99346" name="Text Box 28"/>
          <p:cNvSpPr txBox="1"/>
          <p:nvPr/>
        </p:nvSpPr>
        <p:spPr>
          <a:xfrm>
            <a:off x="4060825" y="4645025"/>
            <a:ext cx="1592263" cy="396875"/>
          </a:xfrm>
          <a:prstGeom prst="rect">
            <a:avLst/>
          </a:prstGeom>
          <a:noFill/>
          <a:ln w="9525">
            <a:noFill/>
          </a:ln>
        </p:spPr>
        <p:txBody>
          <a:bodyPr wrap="none" anchor="t" anchorCtr="0">
            <a:spAutoFit/>
          </a:bodyPr>
          <a:p>
            <a:r>
              <a:rPr lang="en-US" altLang="zh-CN" sz="2000" b="1" dirty="0">
                <a:solidFill>
                  <a:srgbClr val="333399"/>
                </a:solidFill>
                <a:latin typeface="Arial" panose="020B0604020202020204" pitchFamily="34" charset="0"/>
                <a:ea typeface="黑体" panose="02010609060101010101" pitchFamily="49" charset="-122"/>
              </a:rPr>
              <a:t>1 0 1 1 0 0 1</a:t>
            </a:r>
            <a:endParaRPr lang="en-US" altLang="zh-CN" sz="2000" b="1" dirty="0">
              <a:solidFill>
                <a:srgbClr val="333399"/>
              </a:solidFill>
              <a:latin typeface="Arial" panose="020B0604020202020204" pitchFamily="34" charset="0"/>
              <a:ea typeface="黑体" panose="02010609060101010101" pitchFamily="49" charset="-122"/>
            </a:endParaRPr>
          </a:p>
        </p:txBody>
      </p:sp>
      <p:sp>
        <p:nvSpPr>
          <p:cNvPr id="99347" name="Text Box 29"/>
          <p:cNvSpPr txBox="1"/>
          <p:nvPr/>
        </p:nvSpPr>
        <p:spPr>
          <a:xfrm>
            <a:off x="5675313" y="4511675"/>
            <a:ext cx="488950" cy="457200"/>
          </a:xfrm>
          <a:prstGeom prst="rect">
            <a:avLst/>
          </a:prstGeom>
          <a:noFill/>
          <a:ln w="9525">
            <a:noFill/>
          </a:ln>
        </p:spPr>
        <p:txBody>
          <a:bodyPr wrap="none" anchor="t" anchorCtr="0">
            <a:spAutoFit/>
          </a:bodyPr>
          <a:p>
            <a:r>
              <a:rPr lang="en-US" altLang="zh-CN" sz="2400" b="1" dirty="0">
                <a:solidFill>
                  <a:srgbClr val="333399"/>
                </a:solidFill>
                <a:latin typeface="Times New Roman" panose="02020603050405020304" pitchFamily="18" charset="0"/>
                <a:ea typeface="黑体" panose="02010609060101010101" pitchFamily="49" charset="-122"/>
              </a:rPr>
              <a:t>…</a:t>
            </a:r>
            <a:endParaRPr lang="en-US" altLang="zh-CN" sz="2400" b="1" dirty="0">
              <a:solidFill>
                <a:srgbClr val="333399"/>
              </a:solidFill>
              <a:latin typeface="Times New Roman" panose="02020603050405020304" pitchFamily="18" charset="0"/>
              <a:ea typeface="黑体" panose="02010609060101010101" pitchFamily="49" charset="-122"/>
            </a:endParaRPr>
          </a:p>
        </p:txBody>
      </p:sp>
      <p:sp>
        <p:nvSpPr>
          <p:cNvPr id="99348" name="Text Box 32"/>
          <p:cNvSpPr txBox="1"/>
          <p:nvPr/>
        </p:nvSpPr>
        <p:spPr>
          <a:xfrm>
            <a:off x="2232025" y="5473700"/>
            <a:ext cx="10985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发送器</a:t>
            </a:r>
            <a:endParaRPr lang="zh-CN" altLang="en-US" sz="2400" dirty="0">
              <a:solidFill>
                <a:srgbClr val="333399"/>
              </a:solidFill>
              <a:latin typeface="Times New Roman" panose="02020603050405020304" pitchFamily="18" charset="0"/>
              <a:ea typeface="黑体" panose="02010609060101010101" pitchFamily="49" charset="-122"/>
            </a:endParaRPr>
          </a:p>
        </p:txBody>
      </p:sp>
      <p:sp>
        <p:nvSpPr>
          <p:cNvPr id="99349" name="Text Box 34"/>
          <p:cNvSpPr txBox="1"/>
          <p:nvPr/>
        </p:nvSpPr>
        <p:spPr>
          <a:xfrm>
            <a:off x="1187450" y="4987925"/>
            <a:ext cx="7937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队列</a:t>
            </a:r>
            <a:endParaRPr lang="zh-CN" altLang="en-US" sz="2400" dirty="0">
              <a:solidFill>
                <a:srgbClr val="333399"/>
              </a:solidFill>
              <a:latin typeface="Times New Roman" panose="02020603050405020304" pitchFamily="18" charset="0"/>
              <a:ea typeface="黑体" panose="02010609060101010101" pitchFamily="49" charset="-122"/>
            </a:endParaRPr>
          </a:p>
        </p:txBody>
      </p:sp>
      <p:grpSp>
        <p:nvGrpSpPr>
          <p:cNvPr id="92205" name="Group 45"/>
          <p:cNvGrpSpPr/>
          <p:nvPr/>
        </p:nvGrpSpPr>
        <p:grpSpPr>
          <a:xfrm>
            <a:off x="5564188" y="3068638"/>
            <a:ext cx="2032000" cy="1612900"/>
            <a:chOff x="3437" y="1933"/>
            <a:chExt cx="1280" cy="1016"/>
          </a:xfrm>
        </p:grpSpPr>
        <p:sp>
          <p:nvSpPr>
            <p:cNvPr id="99351" name="Line 33"/>
            <p:cNvSpPr/>
            <p:nvPr/>
          </p:nvSpPr>
          <p:spPr>
            <a:xfrm flipH="1">
              <a:off x="3602" y="2495"/>
              <a:ext cx="276" cy="454"/>
            </a:xfrm>
            <a:prstGeom prst="line">
              <a:avLst/>
            </a:prstGeom>
            <a:ln w="28575" cap="flat" cmpd="sng">
              <a:solidFill>
                <a:schemeClr val="folHlink"/>
              </a:solidFill>
              <a:prstDash val="solid"/>
              <a:round/>
              <a:headEnd type="none" w="med" len="med"/>
              <a:tailEnd type="triangle" w="med" len="lg"/>
            </a:ln>
          </p:spPr>
        </p:sp>
        <p:sp>
          <p:nvSpPr>
            <p:cNvPr id="99352" name="Text Box 36"/>
            <p:cNvSpPr txBox="1"/>
            <p:nvPr/>
          </p:nvSpPr>
          <p:spPr>
            <a:xfrm>
              <a:off x="3437" y="1933"/>
              <a:ext cx="1280" cy="523"/>
            </a:xfrm>
            <a:prstGeom prst="rect">
              <a:avLst/>
            </a:prstGeom>
            <a:solidFill>
              <a:srgbClr val="FFFF99"/>
            </a:solidFill>
            <a:ln w="76200" cap="flat" cmpd="tri">
              <a:solidFill>
                <a:schemeClr val="folHlink"/>
              </a:solidFill>
              <a:prstDash val="solid"/>
              <a:miter/>
              <a:headEnd type="none" w="med" len="med"/>
              <a:tailEnd type="none" w="med" len="med"/>
            </a:ln>
          </p:spPr>
          <p:txBody>
            <a:bodyPr wrap="none" anchor="t" anchorCtr="0">
              <a:spAutoFit/>
            </a:bodyPr>
            <a:p>
              <a:pPr algn="ctr"/>
              <a:r>
                <a:rPr lang="zh-CN" altLang="en-US" sz="2400" dirty="0">
                  <a:solidFill>
                    <a:srgbClr val="333399"/>
                  </a:solidFill>
                  <a:latin typeface="黑体" panose="02010609060101010101" pitchFamily="49" charset="-122"/>
                  <a:ea typeface="黑体" panose="02010609060101010101" pitchFamily="49" charset="-122"/>
                </a:rPr>
                <a:t>在链路上产生</a:t>
              </a:r>
              <a:endParaRPr lang="zh-CN" altLang="en-US" sz="2400" dirty="0">
                <a:solidFill>
                  <a:srgbClr val="333399"/>
                </a:solidFill>
                <a:latin typeface="黑体" panose="02010609060101010101" pitchFamily="49" charset="-122"/>
                <a:ea typeface="黑体" panose="02010609060101010101" pitchFamily="49" charset="-122"/>
              </a:endParaRPr>
            </a:p>
            <a:p>
              <a:pPr algn="ctr"/>
              <a:r>
                <a:rPr lang="zh-CN" altLang="en-US" sz="2400" dirty="0">
                  <a:solidFill>
                    <a:srgbClr val="FF0000"/>
                  </a:solidFill>
                  <a:latin typeface="黑体" panose="02010609060101010101" pitchFamily="49" charset="-122"/>
                  <a:ea typeface="黑体" panose="02010609060101010101" pitchFamily="49" charset="-122"/>
                </a:rPr>
                <a:t>传播时延</a:t>
              </a:r>
              <a:endParaRPr lang="zh-CN" altLang="en-US" sz="2400" dirty="0">
                <a:solidFill>
                  <a:srgbClr val="FF0000"/>
                </a:solidFill>
                <a:latin typeface="黑体" panose="02010609060101010101" pitchFamily="49" charset="-122"/>
                <a:ea typeface="黑体" panose="02010609060101010101" pitchFamily="49" charset="-122"/>
              </a:endParaRPr>
            </a:p>
          </p:txBody>
        </p:sp>
      </p:grpSp>
      <p:sp>
        <p:nvSpPr>
          <p:cNvPr id="99353" name="Text Box 37"/>
          <p:cNvSpPr txBox="1"/>
          <p:nvPr/>
        </p:nvSpPr>
        <p:spPr>
          <a:xfrm>
            <a:off x="7704138" y="5564188"/>
            <a:ext cx="105410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结点</a:t>
            </a:r>
            <a:r>
              <a:rPr lang="zh-CN" altLang="en-US" sz="1600" dirty="0">
                <a:solidFill>
                  <a:srgbClr val="333399"/>
                </a:solidFill>
                <a:latin typeface="Arial" panose="020B0604020202020204" pitchFamily="34" charset="0"/>
                <a:ea typeface="黑体" panose="02010609060101010101" pitchFamily="49" charset="-122"/>
              </a:rPr>
              <a:t> </a:t>
            </a:r>
            <a:r>
              <a:rPr lang="en-US" altLang="zh-CN" sz="2400" dirty="0">
                <a:solidFill>
                  <a:srgbClr val="333399"/>
                </a:solidFill>
                <a:latin typeface="Arial" panose="020B0604020202020204" pitchFamily="34" charset="0"/>
                <a:ea typeface="黑体" panose="02010609060101010101" pitchFamily="49" charset="-122"/>
              </a:rPr>
              <a:t>B</a:t>
            </a:r>
            <a:endParaRPr lang="en-US" altLang="zh-CN" sz="2400" dirty="0">
              <a:solidFill>
                <a:srgbClr val="333399"/>
              </a:solidFill>
              <a:latin typeface="Arial" panose="020B0604020202020204" pitchFamily="34" charset="0"/>
              <a:ea typeface="黑体" panose="02010609060101010101" pitchFamily="49" charset="-122"/>
            </a:endParaRPr>
          </a:p>
        </p:txBody>
      </p:sp>
      <p:sp>
        <p:nvSpPr>
          <p:cNvPr id="99354" name="Text Box 38"/>
          <p:cNvSpPr txBox="1"/>
          <p:nvPr/>
        </p:nvSpPr>
        <p:spPr>
          <a:xfrm>
            <a:off x="1008063" y="5473700"/>
            <a:ext cx="105410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结点</a:t>
            </a:r>
            <a:r>
              <a:rPr lang="zh-CN" altLang="en-US" sz="1600" dirty="0">
                <a:solidFill>
                  <a:srgbClr val="333399"/>
                </a:solidFill>
                <a:latin typeface="Arial" panose="020B0604020202020204" pitchFamily="34" charset="0"/>
                <a:ea typeface="黑体" panose="02010609060101010101" pitchFamily="49" charset="-122"/>
              </a:rPr>
              <a:t> </a:t>
            </a:r>
            <a:r>
              <a:rPr lang="en-US" altLang="zh-CN" sz="2400" dirty="0">
                <a:solidFill>
                  <a:srgbClr val="333399"/>
                </a:solidFill>
                <a:latin typeface="Arial" panose="020B0604020202020204" pitchFamily="34" charset="0"/>
                <a:ea typeface="黑体" panose="02010609060101010101" pitchFamily="49" charset="-122"/>
              </a:rPr>
              <a:t>A</a:t>
            </a:r>
            <a:endParaRPr lang="en-US" altLang="zh-CN" sz="2400" dirty="0">
              <a:solidFill>
                <a:srgbClr val="333399"/>
              </a:solidFill>
              <a:latin typeface="Arial" panose="020B0604020202020204" pitchFamily="34" charset="0"/>
              <a:ea typeface="黑体" panose="02010609060101010101" pitchFamily="49" charset="-122"/>
            </a:endParaRPr>
          </a:p>
        </p:txBody>
      </p:sp>
      <p:grpSp>
        <p:nvGrpSpPr>
          <p:cNvPr id="92204" name="Group 44"/>
          <p:cNvGrpSpPr/>
          <p:nvPr/>
        </p:nvGrpSpPr>
        <p:grpSpPr>
          <a:xfrm>
            <a:off x="1957388" y="3284538"/>
            <a:ext cx="3262312" cy="1470025"/>
            <a:chOff x="1165" y="2069"/>
            <a:chExt cx="2055" cy="926"/>
          </a:xfrm>
        </p:grpSpPr>
        <p:sp>
          <p:nvSpPr>
            <p:cNvPr id="99356" name="Text Box 24"/>
            <p:cNvSpPr txBox="1"/>
            <p:nvPr/>
          </p:nvSpPr>
          <p:spPr>
            <a:xfrm>
              <a:off x="1165" y="2069"/>
              <a:ext cx="2055" cy="523"/>
            </a:xfrm>
            <a:prstGeom prst="rect">
              <a:avLst/>
            </a:prstGeom>
            <a:solidFill>
              <a:srgbClr val="FFFF99"/>
            </a:solidFill>
            <a:ln w="76200" cap="flat" cmpd="tri">
              <a:solidFill>
                <a:schemeClr val="folHlink"/>
              </a:solidFill>
              <a:prstDash val="solid"/>
              <a:miter/>
              <a:headEnd type="none" w="med" len="med"/>
              <a:tailEnd type="none" w="med" len="med"/>
            </a:ln>
          </p:spPr>
          <p:txBody>
            <a:bodyPr wrap="none" anchor="t" anchorCtr="0">
              <a:spAutoFit/>
            </a:bodyPr>
            <a:p>
              <a:pPr algn="ctr"/>
              <a:r>
                <a:rPr lang="zh-CN" altLang="en-US" sz="2400" dirty="0">
                  <a:solidFill>
                    <a:srgbClr val="333399"/>
                  </a:solidFill>
                  <a:latin typeface="黑体" panose="02010609060101010101" pitchFamily="49" charset="-122"/>
                  <a:ea typeface="黑体" panose="02010609060101010101" pitchFamily="49" charset="-122"/>
                </a:rPr>
                <a:t>在发送器产生发送时延</a:t>
              </a:r>
              <a:endParaRPr lang="zh-CN" altLang="en-US" sz="2400" dirty="0">
                <a:solidFill>
                  <a:srgbClr val="333399"/>
                </a:solidFill>
                <a:latin typeface="黑体" panose="02010609060101010101" pitchFamily="49" charset="-122"/>
                <a:ea typeface="黑体" panose="02010609060101010101" pitchFamily="49" charset="-122"/>
              </a:endParaRPr>
            </a:p>
            <a:p>
              <a:pPr algn="ctr"/>
              <a:r>
                <a:rPr lang="en-US" altLang="zh-CN" sz="2400" dirty="0">
                  <a:solidFill>
                    <a:srgbClr val="333399"/>
                  </a:solidFill>
                  <a:latin typeface="黑体" panose="02010609060101010101" pitchFamily="49" charset="-122"/>
                  <a:ea typeface="黑体" panose="02010609060101010101" pitchFamily="49" charset="-122"/>
                </a:rPr>
                <a:t>(</a:t>
              </a:r>
              <a:r>
                <a:rPr lang="zh-CN" altLang="en-US" sz="2400" dirty="0">
                  <a:solidFill>
                    <a:srgbClr val="333399"/>
                  </a:solidFill>
                  <a:latin typeface="黑体" panose="02010609060101010101" pitchFamily="49" charset="-122"/>
                  <a:ea typeface="黑体" panose="02010609060101010101" pitchFamily="49" charset="-122"/>
                </a:rPr>
                <a:t>即</a:t>
              </a:r>
              <a:r>
                <a:rPr lang="zh-CN" altLang="en-US" sz="2400" dirty="0">
                  <a:solidFill>
                    <a:srgbClr val="FF0000"/>
                  </a:solidFill>
                  <a:latin typeface="黑体" panose="02010609060101010101" pitchFamily="49" charset="-122"/>
                  <a:ea typeface="黑体" panose="02010609060101010101" pitchFamily="49" charset="-122"/>
                </a:rPr>
                <a:t>传输时延</a:t>
              </a:r>
              <a:r>
                <a:rPr lang="en-US" altLang="zh-CN" sz="2400" dirty="0">
                  <a:solidFill>
                    <a:srgbClr val="333399"/>
                  </a:solidFill>
                  <a:latin typeface="黑体" panose="02010609060101010101" pitchFamily="49" charset="-122"/>
                  <a:ea typeface="黑体" panose="02010609060101010101" pitchFamily="49" charset="-122"/>
                </a:rPr>
                <a:t>)</a:t>
              </a:r>
              <a:endParaRPr lang="en-US" altLang="zh-CN" sz="2400" dirty="0">
                <a:solidFill>
                  <a:srgbClr val="333399"/>
                </a:solidFill>
                <a:latin typeface="黑体" panose="02010609060101010101" pitchFamily="49" charset="-122"/>
                <a:ea typeface="黑体" panose="02010609060101010101" pitchFamily="49" charset="-122"/>
              </a:endParaRPr>
            </a:p>
          </p:txBody>
        </p:sp>
        <p:sp>
          <p:nvSpPr>
            <p:cNvPr id="99357" name="Line 40"/>
            <p:cNvSpPr/>
            <p:nvPr/>
          </p:nvSpPr>
          <p:spPr>
            <a:xfrm flipH="1">
              <a:off x="1247" y="2614"/>
              <a:ext cx="454" cy="381"/>
            </a:xfrm>
            <a:prstGeom prst="line">
              <a:avLst/>
            </a:prstGeom>
            <a:ln w="28575" cap="flat" cmpd="sng">
              <a:solidFill>
                <a:schemeClr val="folHlink"/>
              </a:solidFill>
              <a:prstDash val="solid"/>
              <a:round/>
              <a:headEnd type="none" w="med" len="med"/>
              <a:tailEnd type="triangle" w="med" len="lg"/>
            </a:ln>
          </p:spPr>
        </p:sp>
      </p:grpSp>
      <p:sp>
        <p:nvSpPr>
          <p:cNvPr id="99358" name="Line 41"/>
          <p:cNvSpPr/>
          <p:nvPr/>
        </p:nvSpPr>
        <p:spPr>
          <a:xfrm flipH="1" flipV="1">
            <a:off x="2087563" y="4897438"/>
            <a:ext cx="431800" cy="647700"/>
          </a:xfrm>
          <a:prstGeom prst="line">
            <a:avLst/>
          </a:prstGeom>
          <a:ln w="28575" cap="flat" cmpd="sng">
            <a:solidFill>
              <a:schemeClr val="folHlink"/>
            </a:solidFill>
            <a:prstDash val="solid"/>
            <a:round/>
            <a:headEnd type="none" w="med" len="med"/>
            <a:tailEnd type="triangle" w="med" len="lg"/>
          </a:ln>
        </p:spPr>
      </p:sp>
      <p:sp>
        <p:nvSpPr>
          <p:cNvPr id="99359" name="Line 39"/>
          <p:cNvSpPr/>
          <p:nvPr/>
        </p:nvSpPr>
        <p:spPr>
          <a:xfrm flipH="1">
            <a:off x="1547813" y="3141663"/>
            <a:ext cx="55562" cy="1008062"/>
          </a:xfrm>
          <a:prstGeom prst="line">
            <a:avLst/>
          </a:prstGeom>
          <a:ln w="28575" cap="flat" cmpd="sng">
            <a:solidFill>
              <a:schemeClr val="folHlink"/>
            </a:solidFill>
            <a:prstDash val="solid"/>
            <a:round/>
            <a:headEnd type="none" w="med" len="med"/>
            <a:tailEnd type="triangle" w="med" len="lg"/>
          </a:ln>
        </p:spPr>
      </p:sp>
      <p:sp>
        <p:nvSpPr>
          <p:cNvPr id="99360" name="Text Box 42"/>
          <p:cNvSpPr txBox="1"/>
          <p:nvPr/>
        </p:nvSpPr>
        <p:spPr>
          <a:xfrm>
            <a:off x="152400" y="2224088"/>
            <a:ext cx="2955925" cy="830262"/>
          </a:xfrm>
          <a:prstGeom prst="rect">
            <a:avLst/>
          </a:prstGeom>
          <a:solidFill>
            <a:srgbClr val="FFFF99"/>
          </a:solidFill>
          <a:ln w="76200" cap="flat" cmpd="tri">
            <a:solidFill>
              <a:schemeClr val="folHlink"/>
            </a:solidFill>
            <a:prstDash val="solid"/>
            <a:miter/>
            <a:headEnd type="none" w="med" len="med"/>
            <a:tailEnd type="none" w="med" len="med"/>
          </a:ln>
        </p:spPr>
        <p:txBody>
          <a:bodyPr wrap="none" anchor="t" anchorCtr="0">
            <a:spAutoFit/>
          </a:bodyPr>
          <a:p>
            <a:pPr algn="ctr"/>
            <a:r>
              <a:rPr lang="zh-CN" altLang="en-US" sz="2400" dirty="0">
                <a:solidFill>
                  <a:srgbClr val="333399"/>
                </a:solidFill>
                <a:latin typeface="黑体" panose="02010609060101010101" pitchFamily="49" charset="-122"/>
                <a:ea typeface="黑体" panose="02010609060101010101" pitchFamily="49" charset="-122"/>
              </a:rPr>
              <a:t>在结点</a:t>
            </a:r>
            <a:r>
              <a:rPr lang="zh-CN" altLang="en-US" sz="2400" dirty="0">
                <a:solidFill>
                  <a:srgbClr val="333399"/>
                </a:solidFill>
                <a:latin typeface="Arial" panose="020B0604020202020204" pitchFamily="34" charset="0"/>
                <a:ea typeface="黑体" panose="02010609060101010101" pitchFamily="49" charset="-122"/>
              </a:rPr>
              <a:t> </a:t>
            </a:r>
            <a:r>
              <a:rPr lang="en-US" altLang="zh-CN" sz="2400" dirty="0">
                <a:solidFill>
                  <a:srgbClr val="333399"/>
                </a:solidFill>
                <a:latin typeface="Arial" panose="020B0604020202020204" pitchFamily="34" charset="0"/>
                <a:ea typeface="黑体" panose="02010609060101010101" pitchFamily="49" charset="-122"/>
              </a:rPr>
              <a:t>A </a:t>
            </a:r>
            <a:r>
              <a:rPr lang="zh-CN" altLang="en-US" sz="2400" dirty="0">
                <a:solidFill>
                  <a:srgbClr val="333399"/>
                </a:solidFill>
                <a:latin typeface="黑体" panose="02010609060101010101" pitchFamily="49" charset="-122"/>
                <a:ea typeface="黑体" panose="02010609060101010101" pitchFamily="49" charset="-122"/>
              </a:rPr>
              <a:t>中产生</a:t>
            </a:r>
            <a:endParaRPr lang="zh-CN" altLang="en-US" sz="2400" dirty="0">
              <a:solidFill>
                <a:srgbClr val="333399"/>
              </a:solidFill>
              <a:latin typeface="黑体" panose="02010609060101010101" pitchFamily="49" charset="-122"/>
              <a:ea typeface="黑体" panose="02010609060101010101" pitchFamily="49" charset="-122"/>
            </a:endParaRPr>
          </a:p>
          <a:p>
            <a:pPr algn="ctr"/>
            <a:r>
              <a:rPr lang="zh-CN" altLang="en-US" sz="2400" dirty="0">
                <a:solidFill>
                  <a:srgbClr val="FF0000"/>
                </a:solidFill>
                <a:latin typeface="黑体" panose="02010609060101010101" pitchFamily="49" charset="-122"/>
                <a:ea typeface="黑体" panose="02010609060101010101" pitchFamily="49" charset="-122"/>
              </a:rPr>
              <a:t>处理时延</a:t>
            </a:r>
            <a:r>
              <a:rPr lang="zh-CN" altLang="en-US" sz="2400" dirty="0">
                <a:solidFill>
                  <a:srgbClr val="333399"/>
                </a:solidFill>
                <a:latin typeface="黑体" panose="02010609060101010101" pitchFamily="49" charset="-122"/>
                <a:ea typeface="黑体" panose="02010609060101010101" pitchFamily="49" charset="-122"/>
              </a:rPr>
              <a:t>和</a:t>
            </a:r>
            <a:r>
              <a:rPr lang="zh-CN" altLang="en-US" sz="2400" dirty="0">
                <a:solidFill>
                  <a:srgbClr val="FF0000"/>
                </a:solidFill>
                <a:latin typeface="黑体" panose="02010609060101010101" pitchFamily="49" charset="-122"/>
                <a:ea typeface="黑体" panose="02010609060101010101" pitchFamily="49" charset="-122"/>
              </a:rPr>
              <a:t>排队时延</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99361" name="Text Box 46"/>
          <p:cNvSpPr txBox="1"/>
          <p:nvPr/>
        </p:nvSpPr>
        <p:spPr>
          <a:xfrm>
            <a:off x="107950" y="4292600"/>
            <a:ext cx="7937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数据</a:t>
            </a:r>
            <a:endParaRPr lang="zh-CN" altLang="en-US" sz="2400" dirty="0">
              <a:solidFill>
                <a:srgbClr val="333399"/>
              </a:solidFill>
              <a:latin typeface="Arial" panose="020B0604020202020204" pitchFamily="34" charset="0"/>
              <a:ea typeface="黑体" panose="02010609060101010101" pitchFamily="49" charset="-122"/>
            </a:endParaRPr>
          </a:p>
        </p:txBody>
      </p:sp>
      <p:sp>
        <p:nvSpPr>
          <p:cNvPr id="99362" name="Text Box 47"/>
          <p:cNvSpPr txBox="1"/>
          <p:nvPr/>
        </p:nvSpPr>
        <p:spPr>
          <a:xfrm>
            <a:off x="2124075" y="981075"/>
            <a:ext cx="5241925" cy="579438"/>
          </a:xfrm>
          <a:prstGeom prst="rect">
            <a:avLst/>
          </a:prstGeom>
          <a:noFill/>
          <a:ln w="9525">
            <a:noFill/>
          </a:ln>
        </p:spPr>
        <p:txBody>
          <a:bodyPr wrap="none" anchor="t" anchorCtr="0">
            <a:spAutoFit/>
          </a:bodyPr>
          <a:p>
            <a:r>
              <a:rPr lang="zh-CN" altLang="en-US" sz="3200" dirty="0">
                <a:solidFill>
                  <a:srgbClr val="333399"/>
                </a:solidFill>
                <a:latin typeface="Arial" panose="020B0604020202020204" pitchFamily="34" charset="0"/>
                <a:ea typeface="黑体" panose="02010609060101010101" pitchFamily="49" charset="-122"/>
              </a:rPr>
              <a:t>从结点 </a:t>
            </a:r>
            <a:r>
              <a:rPr lang="en-US" altLang="zh-CN" sz="3200" dirty="0">
                <a:solidFill>
                  <a:srgbClr val="333399"/>
                </a:solidFill>
                <a:latin typeface="Arial" panose="020B0604020202020204" pitchFamily="34" charset="0"/>
                <a:ea typeface="黑体" panose="02010609060101010101" pitchFamily="49" charset="-122"/>
              </a:rPr>
              <a:t>A </a:t>
            </a:r>
            <a:r>
              <a:rPr lang="zh-CN" altLang="en-US" sz="3200" dirty="0">
                <a:solidFill>
                  <a:srgbClr val="333399"/>
                </a:solidFill>
                <a:latin typeface="Arial" panose="020B0604020202020204" pitchFamily="34" charset="0"/>
                <a:ea typeface="黑体" panose="02010609060101010101" pitchFamily="49" charset="-122"/>
              </a:rPr>
              <a:t>向结点 </a:t>
            </a:r>
            <a:r>
              <a:rPr lang="en-US" altLang="zh-CN" sz="3200" dirty="0">
                <a:solidFill>
                  <a:srgbClr val="333399"/>
                </a:solidFill>
                <a:latin typeface="Arial" panose="020B0604020202020204" pitchFamily="34" charset="0"/>
                <a:ea typeface="黑体" panose="02010609060101010101" pitchFamily="49" charset="-122"/>
              </a:rPr>
              <a:t>B </a:t>
            </a:r>
            <a:r>
              <a:rPr lang="zh-CN" altLang="en-US" sz="3200" dirty="0">
                <a:solidFill>
                  <a:srgbClr val="333399"/>
                </a:solidFill>
                <a:latin typeface="Arial" panose="020B0604020202020204" pitchFamily="34" charset="0"/>
                <a:ea typeface="黑体" panose="02010609060101010101" pitchFamily="49" charset="-122"/>
              </a:rPr>
              <a:t>发送数据</a:t>
            </a:r>
            <a:endParaRPr lang="zh-CN" altLang="en-US" sz="3200" dirty="0">
              <a:solidFill>
                <a:srgbClr val="333399"/>
              </a:solidFill>
              <a:latin typeface="Arial" panose="020B0604020202020204" pitchFamily="34" charset="0"/>
              <a:ea typeface="黑体" panose="02010609060101010101" pitchFamily="49" charset="-122"/>
            </a:endParaRPr>
          </a:p>
        </p:txBody>
      </p:sp>
      <p:sp>
        <p:nvSpPr>
          <p:cNvPr id="99363" name="Text Box 48"/>
          <p:cNvSpPr txBox="1"/>
          <p:nvPr/>
        </p:nvSpPr>
        <p:spPr>
          <a:xfrm>
            <a:off x="4356100" y="5013325"/>
            <a:ext cx="793750" cy="457200"/>
          </a:xfrm>
          <a:prstGeom prst="rect">
            <a:avLst/>
          </a:prstGeom>
          <a:noFill/>
          <a:ln w="9525">
            <a:noFill/>
          </a:ln>
        </p:spPr>
        <p:txBody>
          <a:bodyPr wrap="none" anchor="t" anchorCtr="0">
            <a:spAutoFit/>
          </a:bodyPr>
          <a:p>
            <a:r>
              <a:rPr lang="zh-CN" altLang="en-US" sz="2400" dirty="0">
                <a:solidFill>
                  <a:srgbClr val="333399"/>
                </a:solidFill>
                <a:latin typeface="Times New Roman" panose="02020603050405020304" pitchFamily="18" charset="0"/>
                <a:ea typeface="黑体" panose="02010609060101010101" pitchFamily="49" charset="-122"/>
              </a:rPr>
              <a:t>链路</a:t>
            </a:r>
            <a:endParaRPr lang="zh-CN" altLang="en-US" sz="2400" dirty="0">
              <a:solidFill>
                <a:srgbClr val="333399"/>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2"/>
          <p:cNvSpPr>
            <a:spLocks noGrp="1"/>
          </p:cNvSpPr>
          <p:nvPr>
            <p:ph type="title"/>
          </p:nvPr>
        </p:nvSpPr>
        <p:spPr>
          <a:xfrm>
            <a:off x="1258888" y="214313"/>
            <a:ext cx="7165975" cy="1462087"/>
          </a:xfrm>
          <a:ln/>
        </p:spPr>
        <p:txBody>
          <a:bodyPr vert="horz" wrap="square" lIns="91440" tIns="45720" rIns="91440" bIns="45720" anchor="b" anchorCtr="0"/>
          <a:p>
            <a:pPr algn="ctr" eaLnBrk="1" hangingPunct="1"/>
            <a:r>
              <a:rPr lang="zh-CN" altLang="en-US" dirty="0"/>
              <a:t>往返时延 </a:t>
            </a:r>
            <a:r>
              <a:rPr lang="en-US" altLang="zh-CN" dirty="0"/>
              <a:t>RTT </a:t>
            </a:r>
            <a:endParaRPr lang="en-US" altLang="zh-CN" dirty="0"/>
          </a:p>
        </p:txBody>
      </p:sp>
      <p:sp>
        <p:nvSpPr>
          <p:cNvPr id="101378" name="Rectangle 3"/>
          <p:cNvSpPr/>
          <p:nvPr/>
        </p:nvSpPr>
        <p:spPr>
          <a:xfrm>
            <a:off x="107950" y="0"/>
            <a:ext cx="9144000" cy="0"/>
          </a:xfrm>
          <a:prstGeom prst="rect">
            <a:avLst/>
          </a:prstGeom>
          <a:noFill/>
          <a:ln w="9525">
            <a:noFill/>
          </a:ln>
        </p:spPr>
        <p:txBody>
          <a:bodyPr wrap="none" anchor="ctr" anchorCtr="0">
            <a:spAutoFit/>
          </a:bodyPr>
          <a:p>
            <a:endParaRPr lang="zh-CN" altLang="en-US" dirty="0">
              <a:latin typeface="Tahoma" panose="020B0604030504040204" pitchFamily="34" charset="0"/>
              <a:ea typeface="宋体" panose="02010600030101010101" pitchFamily="2" charset="-122"/>
            </a:endParaRPr>
          </a:p>
        </p:txBody>
      </p:sp>
      <p:sp>
        <p:nvSpPr>
          <p:cNvPr id="101379" name="Rectangle 11"/>
          <p:cNvSpPr>
            <a:spLocks noGrp="1"/>
          </p:cNvSpPr>
          <p:nvPr>
            <p:ph idx="1"/>
          </p:nvPr>
        </p:nvSpPr>
        <p:spPr>
          <a:xfrm>
            <a:off x="1042988" y="2060575"/>
            <a:ext cx="7772400" cy="3806825"/>
          </a:xfrm>
          <a:ln/>
        </p:spPr>
        <p:txBody>
          <a:bodyPr vert="horz" wrap="square" lIns="91440" tIns="45720" rIns="91440" bIns="45720" anchor="t" anchorCtr="0"/>
          <a:p>
            <a:pPr eaLnBrk="1" hangingPunct="1">
              <a:lnSpc>
                <a:spcPct val="120000"/>
              </a:lnSpc>
            </a:pPr>
            <a:r>
              <a:rPr lang="zh-CN" altLang="en-US" dirty="0">
                <a:solidFill>
                  <a:schemeClr val="hlink"/>
                </a:solidFill>
              </a:rPr>
              <a:t>往返时延</a:t>
            </a:r>
            <a:r>
              <a:rPr lang="zh-CN" altLang="en-US" dirty="0"/>
              <a:t> </a:t>
            </a:r>
            <a:r>
              <a:rPr lang="en-US" altLang="zh-CN" dirty="0"/>
              <a:t>RTT (Round-Trip Time) </a:t>
            </a:r>
            <a:r>
              <a:rPr lang="zh-CN" altLang="en-US" dirty="0"/>
              <a:t>表示从发送端发送数据开始，到发送端收到来自接收端的确认（接收端收到数据后立即发送确认），总共经历的时延。</a:t>
            </a:r>
            <a:endParaRPr lang="zh-CN" altLang="en-US" dirty="0"/>
          </a:p>
          <a:p>
            <a:pPr eaLnBrk="1" hangingPunct="1">
              <a:lnSpc>
                <a:spcPct val="120000"/>
              </a:lnSpc>
            </a:pPr>
            <a:r>
              <a:rPr lang="en-US" altLang="zh-CN" dirty="0"/>
              <a:t>RTT</a:t>
            </a:r>
            <a:r>
              <a:rPr lang="zh-CN" altLang="en-US" dirty="0"/>
              <a:t>是衡量网络性能的</a:t>
            </a:r>
            <a:r>
              <a:rPr lang="zh-CN" altLang="en-US" dirty="0">
                <a:solidFill>
                  <a:schemeClr val="hlink"/>
                </a:solidFill>
              </a:rPr>
              <a:t>重要指标</a:t>
            </a:r>
            <a:r>
              <a:rPr lang="zh-CN" altLang="en-US" dirty="0"/>
              <a:t>。 </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圆角矩形 4"/>
          <p:cNvSpPr/>
          <p:nvPr/>
        </p:nvSpPr>
        <p:spPr>
          <a:xfrm>
            <a:off x="524510" y="2595879"/>
            <a:ext cx="7940040" cy="390715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trike="noStrike" noProof="1" dirty="0"/>
          </a:p>
        </p:txBody>
      </p:sp>
      <p:sp>
        <p:nvSpPr>
          <p:cNvPr id="102402" name="矩形 2"/>
          <p:cNvSpPr/>
          <p:nvPr/>
        </p:nvSpPr>
        <p:spPr>
          <a:xfrm>
            <a:off x="1165225" y="1120775"/>
            <a:ext cx="2308225" cy="520700"/>
          </a:xfrm>
          <a:prstGeom prst="rect">
            <a:avLst/>
          </a:prstGeom>
          <a:noFill/>
          <a:ln w="9525">
            <a:noFill/>
          </a:ln>
        </p:spPr>
        <p:txBody>
          <a:bodyPr wrap="square" anchor="t" anchorCtr="0">
            <a:spAutoFit/>
          </a:bodyPr>
          <a:p>
            <a:r>
              <a:rPr lang="zh-CN" altLang="en-US" sz="2800" b="1" dirty="0">
                <a:latin typeface="微软雅黑" panose="020B0503020204020204" charset="-122"/>
                <a:ea typeface="微软雅黑" panose="020B0503020204020204" charset="-122"/>
              </a:rPr>
              <a:t>时延带宽积</a:t>
            </a:r>
            <a:endParaRPr lang="zh-CN" altLang="en-US" sz="2800" b="1" dirty="0">
              <a:latin typeface="微软雅黑" panose="020B0503020204020204" charset="-122"/>
              <a:ea typeface="微软雅黑" panose="020B0503020204020204" charset="-122"/>
            </a:endParaRPr>
          </a:p>
        </p:txBody>
      </p:sp>
      <p:sp>
        <p:nvSpPr>
          <p:cNvPr id="102403" name="矩形 3"/>
          <p:cNvSpPr/>
          <p:nvPr/>
        </p:nvSpPr>
        <p:spPr>
          <a:xfrm>
            <a:off x="523875" y="2054225"/>
            <a:ext cx="6900863" cy="398463"/>
          </a:xfrm>
          <a:prstGeom prst="rect">
            <a:avLst/>
          </a:prstGeom>
          <a:noFill/>
          <a:ln w="9525">
            <a:noFill/>
          </a:ln>
        </p:spPr>
        <p:txBody>
          <a:bodyPr anchor="t" anchorCtr="0">
            <a:spAutoFit/>
          </a:bodyPr>
          <a:p>
            <a:r>
              <a:rPr lang="zh-CN" altLang="en-US" sz="2000" b="1" dirty="0">
                <a:latin typeface="微软雅黑" panose="020B0503020204020204" charset="-122"/>
                <a:ea typeface="微软雅黑" panose="020B0503020204020204" charset="-122"/>
              </a:rPr>
              <a:t>链路的时延带宽积又称为</a:t>
            </a:r>
            <a:r>
              <a:rPr lang="zh-CN" altLang="en-US" sz="2000" b="1" dirty="0">
                <a:solidFill>
                  <a:srgbClr val="0000FF"/>
                </a:solidFill>
                <a:latin typeface="微软雅黑" panose="020B0503020204020204" charset="-122"/>
                <a:ea typeface="微软雅黑" panose="020B0503020204020204" charset="-122"/>
              </a:rPr>
              <a:t>以比特为单位的链路长度。 </a:t>
            </a:r>
            <a:endParaRPr lang="zh-CN" altLang="en-US" sz="2000" b="1" dirty="0">
              <a:solidFill>
                <a:srgbClr val="0000FF"/>
              </a:solidFill>
              <a:latin typeface="微软雅黑" panose="020B0503020204020204" charset="-122"/>
              <a:ea typeface="微软雅黑" panose="020B0503020204020204" charset="-122"/>
            </a:endParaRPr>
          </a:p>
        </p:txBody>
      </p:sp>
      <p:sp>
        <p:nvSpPr>
          <p:cNvPr id="102404" name="AutoShape 37"/>
          <p:cNvSpPr/>
          <p:nvPr/>
        </p:nvSpPr>
        <p:spPr>
          <a:xfrm rot="-5400000">
            <a:off x="4373563" y="1839913"/>
            <a:ext cx="660400" cy="4572000"/>
          </a:xfrm>
          <a:prstGeom prst="can">
            <a:avLst>
              <a:gd name="adj" fmla="val 49903"/>
            </a:avLst>
          </a:prstGeom>
          <a:gradFill rotWithShape="1">
            <a:gsLst>
              <a:gs pos="0">
                <a:srgbClr val="004776"/>
              </a:gs>
              <a:gs pos="50000">
                <a:srgbClr val="0099FF"/>
              </a:gs>
              <a:gs pos="100000">
                <a:srgbClr val="004776"/>
              </a:gs>
            </a:gsLst>
            <a:lin ang="0" scaled="1"/>
            <a:tileRect/>
          </a:gradFill>
          <a:ln w="9525" cap="flat" cmpd="sng">
            <a:solidFill>
              <a:schemeClr val="tx1"/>
            </a:solidFill>
            <a:prstDash val="solid"/>
            <a:round/>
            <a:headEnd type="none" w="med" len="med"/>
            <a:tailEnd type="none" w="med" len="med"/>
          </a:ln>
        </p:spPr>
        <p:txBody>
          <a:bodyPr wrap="none" anchor="ctr" anchorCtr="0"/>
          <a:p>
            <a:endParaRPr lang="zh-CN" altLang="en-US" sz="1200" b="1">
              <a:solidFill>
                <a:srgbClr val="1956B9"/>
              </a:solidFill>
              <a:latin typeface="微软雅黑" panose="020B0503020204020204" charset="-122"/>
              <a:ea typeface="微软雅黑" panose="020B0503020204020204" charset="-122"/>
            </a:endParaRPr>
          </a:p>
        </p:txBody>
      </p:sp>
      <p:sp>
        <p:nvSpPr>
          <p:cNvPr id="7" name="Line 38"/>
          <p:cNvSpPr>
            <a:spLocks noChangeShapeType="1"/>
          </p:cNvSpPr>
          <p:nvPr/>
        </p:nvSpPr>
        <p:spPr bwMode="auto">
          <a:xfrm>
            <a:off x="2568575" y="3643313"/>
            <a:ext cx="4273550" cy="0"/>
          </a:xfrm>
          <a:prstGeom prst="line">
            <a:avLst/>
          </a:prstGeom>
          <a:noFill/>
          <a:ln w="25400">
            <a:solidFill>
              <a:srgbClr val="333399"/>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200" b="1" strike="noStrike" noProof="1">
              <a:ln>
                <a:solidFill>
                  <a:schemeClr val="accent3"/>
                </a:solidFill>
              </a:ln>
              <a:solidFill>
                <a:srgbClr val="1956B9"/>
              </a:solidFill>
              <a:latin typeface="微软雅黑" panose="020B0503020204020204" charset="-122"/>
              <a:ea typeface="微软雅黑" panose="020B0503020204020204" charset="-122"/>
            </a:endParaRPr>
          </a:p>
        </p:txBody>
      </p:sp>
      <p:sp>
        <p:nvSpPr>
          <p:cNvPr id="102406" name="Text Box 39"/>
          <p:cNvSpPr txBox="1"/>
          <p:nvPr/>
        </p:nvSpPr>
        <p:spPr>
          <a:xfrm>
            <a:off x="3941763" y="3298825"/>
            <a:ext cx="1249362" cy="306388"/>
          </a:xfrm>
          <a:prstGeom prst="rect">
            <a:avLst/>
          </a:prstGeom>
          <a:noFill/>
          <a:ln w="9525">
            <a:noFill/>
          </a:ln>
        </p:spPr>
        <p:txBody>
          <a:bodyPr wrap="none" anchor="t" anchorCtr="0">
            <a:spAutoFit/>
          </a:bodyPr>
          <a:p>
            <a:r>
              <a:rPr lang="zh-CN" altLang="en-US" sz="1400" b="1">
                <a:latin typeface="微软雅黑" panose="020B0503020204020204" charset="-122"/>
                <a:ea typeface="微软雅黑" panose="020B0503020204020204" charset="-122"/>
              </a:rPr>
              <a:t>（传播）时延</a:t>
            </a:r>
            <a:endParaRPr lang="zh-CN" altLang="en-US" sz="1400" b="1">
              <a:latin typeface="微软雅黑" panose="020B0503020204020204" charset="-122"/>
              <a:ea typeface="微软雅黑" panose="020B0503020204020204" charset="-122"/>
            </a:endParaRPr>
          </a:p>
        </p:txBody>
      </p:sp>
      <p:sp>
        <p:nvSpPr>
          <p:cNvPr id="102407" name="Text Box 40"/>
          <p:cNvSpPr txBox="1"/>
          <p:nvPr/>
        </p:nvSpPr>
        <p:spPr>
          <a:xfrm>
            <a:off x="4406900" y="3951288"/>
            <a:ext cx="649288" cy="336550"/>
          </a:xfrm>
          <a:prstGeom prst="rect">
            <a:avLst/>
          </a:prstGeom>
          <a:noFill/>
          <a:ln w="9525">
            <a:noFill/>
          </a:ln>
        </p:spPr>
        <p:txBody>
          <a:bodyPr wrap="none" anchor="t" anchorCtr="0">
            <a:spAutoFit/>
          </a:bodyPr>
          <a:p>
            <a:r>
              <a:rPr lang="zh-CN" altLang="en-US" sz="1600" b="1">
                <a:solidFill>
                  <a:schemeClr val="bg1"/>
                </a:solidFill>
                <a:latin typeface="微软雅黑" panose="020B0503020204020204" charset="-122"/>
                <a:ea typeface="微软雅黑" panose="020B0503020204020204" charset="-122"/>
              </a:rPr>
              <a:t>链 路</a:t>
            </a:r>
            <a:endParaRPr lang="zh-CN" altLang="en-US" sz="1600" b="1">
              <a:solidFill>
                <a:schemeClr val="bg1"/>
              </a:solidFill>
              <a:latin typeface="微软雅黑" panose="020B0503020204020204" charset="-122"/>
              <a:ea typeface="微软雅黑" panose="020B0503020204020204" charset="-122"/>
            </a:endParaRPr>
          </a:p>
        </p:txBody>
      </p:sp>
      <p:sp>
        <p:nvSpPr>
          <p:cNvPr id="102408" name="Text Box 41"/>
          <p:cNvSpPr txBox="1"/>
          <p:nvPr/>
        </p:nvSpPr>
        <p:spPr>
          <a:xfrm>
            <a:off x="1339850" y="3630613"/>
            <a:ext cx="538163" cy="306387"/>
          </a:xfrm>
          <a:prstGeom prst="rect">
            <a:avLst/>
          </a:prstGeom>
          <a:noFill/>
          <a:ln w="9525">
            <a:noFill/>
          </a:ln>
        </p:spPr>
        <p:txBody>
          <a:bodyPr wrap="none" anchor="t" anchorCtr="0">
            <a:spAutoFit/>
          </a:bodyPr>
          <a:p>
            <a:r>
              <a:rPr lang="zh-CN" altLang="en-US" sz="1400" b="1">
                <a:latin typeface="微软雅黑" panose="020B0503020204020204" charset="-122"/>
                <a:ea typeface="微软雅黑" panose="020B0503020204020204" charset="-122"/>
              </a:rPr>
              <a:t>带宽</a:t>
            </a:r>
            <a:endParaRPr lang="zh-CN" altLang="en-US" sz="1400" b="1">
              <a:latin typeface="微软雅黑" panose="020B0503020204020204" charset="-122"/>
              <a:ea typeface="微软雅黑" panose="020B0503020204020204" charset="-122"/>
            </a:endParaRPr>
          </a:p>
        </p:txBody>
      </p:sp>
      <p:sp>
        <p:nvSpPr>
          <p:cNvPr id="11" name="Line 42"/>
          <p:cNvSpPr>
            <a:spLocks noChangeShapeType="1"/>
          </p:cNvSpPr>
          <p:nvPr/>
        </p:nvSpPr>
        <p:spPr bwMode="auto">
          <a:xfrm>
            <a:off x="1822450" y="3795713"/>
            <a:ext cx="746125" cy="322263"/>
          </a:xfrm>
          <a:prstGeom prst="line">
            <a:avLst/>
          </a:prstGeom>
          <a:noFill/>
          <a:ln w="25400">
            <a:solidFill>
              <a:srgbClr val="333399"/>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auto">
              <a:spcBef>
                <a:spcPts val="0"/>
              </a:spcBef>
              <a:spcAft>
                <a:spcPts val="0"/>
              </a:spcAft>
              <a:defRPr/>
            </a:pPr>
            <a:endParaRPr lang="zh-CN" altLang="en-US" sz="1200" b="1" strike="noStrike" noProof="1">
              <a:ln>
                <a:solidFill>
                  <a:schemeClr val="accent3"/>
                </a:solidFill>
              </a:ln>
              <a:solidFill>
                <a:srgbClr val="1956B9"/>
              </a:solidFill>
              <a:latin typeface="微软雅黑" panose="020B0503020204020204" charset="-122"/>
              <a:ea typeface="微软雅黑" panose="020B0503020204020204" charset="-122"/>
            </a:endParaRPr>
          </a:p>
        </p:txBody>
      </p:sp>
      <p:sp>
        <p:nvSpPr>
          <p:cNvPr id="102410" name="Text Box 43"/>
          <p:cNvSpPr txBox="1"/>
          <p:nvPr/>
        </p:nvSpPr>
        <p:spPr>
          <a:xfrm>
            <a:off x="3095625" y="2874963"/>
            <a:ext cx="2927350" cy="336550"/>
          </a:xfrm>
          <a:prstGeom prst="rect">
            <a:avLst/>
          </a:prstGeom>
          <a:solidFill>
            <a:srgbClr val="339933"/>
          </a:solidFill>
          <a:ln w="9525">
            <a:noFill/>
          </a:ln>
        </p:spPr>
        <p:txBody>
          <a:bodyPr wrap="none" anchor="t" anchorCtr="0">
            <a:spAutoFit/>
          </a:bodyPr>
          <a:p>
            <a:r>
              <a:rPr lang="zh-CN" altLang="en-US" sz="1600" b="1">
                <a:solidFill>
                  <a:schemeClr val="bg1"/>
                </a:solidFill>
                <a:latin typeface="微软雅黑" panose="020B0503020204020204" charset="-122"/>
                <a:ea typeface="微软雅黑" panose="020B0503020204020204" charset="-122"/>
              </a:rPr>
              <a:t>时延带宽积 </a:t>
            </a:r>
            <a:r>
              <a:rPr lang="en-US" altLang="zh-CN" sz="1600" b="1">
                <a:solidFill>
                  <a:schemeClr val="bg1"/>
                </a:solidFill>
                <a:latin typeface="微软雅黑" panose="020B0503020204020204" charset="-122"/>
                <a:ea typeface="微软雅黑" panose="020B0503020204020204" charset="-122"/>
              </a:rPr>
              <a:t>= </a:t>
            </a:r>
            <a:r>
              <a:rPr lang="zh-CN" altLang="en-US" sz="1600" b="1">
                <a:solidFill>
                  <a:schemeClr val="bg1"/>
                </a:solidFill>
                <a:latin typeface="微软雅黑" panose="020B0503020204020204" charset="-122"/>
                <a:ea typeface="微软雅黑" panose="020B0503020204020204" charset="-122"/>
              </a:rPr>
              <a:t>传播时延 </a:t>
            </a:r>
            <a:r>
              <a:rPr lang="zh-CN" altLang="en-US" sz="1600" b="1">
                <a:solidFill>
                  <a:schemeClr val="bg1"/>
                </a:solidFill>
                <a:latin typeface="微软雅黑" panose="020B0503020204020204" charset="-122"/>
                <a:ea typeface="微软雅黑" panose="020B0503020204020204" charset="-122"/>
                <a:sym typeface="Symbol" panose="05050102010706020507" pitchFamily="18" charset="2"/>
              </a:rPr>
              <a:t> 带宽</a:t>
            </a:r>
            <a:endParaRPr lang="zh-CN" altLang="en-US" sz="1600" b="1">
              <a:solidFill>
                <a:schemeClr val="bg1"/>
              </a:solidFill>
              <a:latin typeface="微软雅黑" panose="020B0503020204020204" charset="-122"/>
              <a:ea typeface="微软雅黑" panose="020B0503020204020204" charset="-122"/>
              <a:sym typeface="Symbol" panose="05050102010706020507" pitchFamily="18" charset="2"/>
            </a:endParaRPr>
          </a:p>
        </p:txBody>
      </p:sp>
      <p:sp>
        <p:nvSpPr>
          <p:cNvPr id="102411" name="矩形 12"/>
          <p:cNvSpPr/>
          <p:nvPr/>
        </p:nvSpPr>
        <p:spPr>
          <a:xfrm>
            <a:off x="2419350" y="5346700"/>
            <a:ext cx="4572000" cy="582613"/>
          </a:xfrm>
          <a:prstGeom prst="rect">
            <a:avLst/>
          </a:prstGeom>
          <a:solidFill>
            <a:srgbClr val="0000FF"/>
          </a:solidFill>
          <a:ln w="9525">
            <a:noFill/>
          </a:ln>
        </p:spPr>
        <p:txBody>
          <a:bodyPr anchor="t" anchorCtr="0">
            <a:spAutoFit/>
          </a:bodyPr>
          <a:p>
            <a:pPr algn="ctr"/>
            <a:r>
              <a:rPr lang="zh-CN" altLang="zh-CN" sz="1600" b="1">
                <a:solidFill>
                  <a:schemeClr val="bg1"/>
                </a:solidFill>
                <a:latin typeface="微软雅黑" panose="020B0503020204020204" charset="-122"/>
                <a:ea typeface="微软雅黑" panose="020B0503020204020204" charset="-122"/>
              </a:rPr>
              <a:t>只有在代表链路的管道都充满比特时，</a:t>
            </a:r>
            <a:endParaRPr lang="en-US" altLang="zh-CN" sz="1600" b="1">
              <a:solidFill>
                <a:schemeClr val="bg1"/>
              </a:solidFill>
              <a:latin typeface="微软雅黑" panose="020B0503020204020204" charset="-122"/>
              <a:ea typeface="微软雅黑" panose="020B0503020204020204" charset="-122"/>
            </a:endParaRPr>
          </a:p>
          <a:p>
            <a:pPr algn="ctr"/>
            <a:r>
              <a:rPr lang="zh-CN" altLang="zh-CN" sz="1600" b="1">
                <a:solidFill>
                  <a:schemeClr val="bg1"/>
                </a:solidFill>
                <a:latin typeface="微软雅黑" panose="020B0503020204020204" charset="-122"/>
                <a:ea typeface="微软雅黑" panose="020B0503020204020204" charset="-122"/>
              </a:rPr>
              <a:t>链路才得到</a:t>
            </a:r>
            <a:r>
              <a:rPr lang="zh-CN" altLang="en-US" sz="1600" b="1">
                <a:solidFill>
                  <a:schemeClr val="bg1"/>
                </a:solidFill>
                <a:latin typeface="微软雅黑" panose="020B0503020204020204" charset="-122"/>
                <a:ea typeface="微软雅黑" panose="020B0503020204020204" charset="-122"/>
              </a:rPr>
              <a:t>了</a:t>
            </a:r>
            <a:r>
              <a:rPr lang="zh-CN" altLang="zh-CN" sz="1600" b="1">
                <a:solidFill>
                  <a:schemeClr val="bg1"/>
                </a:solidFill>
                <a:latin typeface="微软雅黑" panose="020B0503020204020204" charset="-122"/>
                <a:ea typeface="微软雅黑" panose="020B0503020204020204" charset="-122"/>
              </a:rPr>
              <a:t>充分利用</a:t>
            </a:r>
            <a:r>
              <a:rPr lang="zh-CN" altLang="en-US" sz="1600" b="1">
                <a:solidFill>
                  <a:schemeClr val="bg1"/>
                </a:solidFill>
                <a:latin typeface="微软雅黑" panose="020B0503020204020204" charset="-122"/>
                <a:ea typeface="微软雅黑" panose="020B0503020204020204" charset="-122"/>
              </a:rPr>
              <a:t>。</a:t>
            </a:r>
            <a:endParaRPr lang="zh-CN" altLang="en-US" sz="1600" b="1">
              <a:solidFill>
                <a:schemeClr val="bg1"/>
              </a:solidFill>
              <a:latin typeface="微软雅黑" panose="020B0503020204020204" charset="-122"/>
              <a:ea typeface="微软雅黑" panose="020B0503020204020204" charset="-122"/>
            </a:endParaRPr>
          </a:p>
        </p:txBody>
      </p:sp>
      <p:sp>
        <p:nvSpPr>
          <p:cNvPr id="102412" name="矩形 13"/>
          <p:cNvSpPr/>
          <p:nvPr/>
        </p:nvSpPr>
        <p:spPr>
          <a:xfrm>
            <a:off x="3201988" y="4783138"/>
            <a:ext cx="3008312" cy="307975"/>
          </a:xfrm>
          <a:prstGeom prst="rect">
            <a:avLst/>
          </a:prstGeom>
          <a:noFill/>
          <a:ln w="9525">
            <a:noFill/>
          </a:ln>
        </p:spPr>
        <p:txBody>
          <a:bodyPr anchor="t" anchorCtr="0">
            <a:spAutoFit/>
          </a:bodyPr>
          <a:p>
            <a:pPr algn="ctr"/>
            <a:r>
              <a:rPr lang="zh-CN" altLang="zh-CN" sz="1400" b="1">
                <a:latin typeface="微软雅黑" panose="020B0503020204020204" charset="-122"/>
                <a:ea typeface="微软雅黑" panose="020B0503020204020204" charset="-122"/>
              </a:rPr>
              <a:t>链路像一条空心管道</a:t>
            </a:r>
            <a:endParaRPr lang="zh-CN" altLang="en-US" sz="1400" b="1">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2082" name="Rectangle 2"/>
          <p:cNvSpPr>
            <a:spLocks noGrp="1" noChangeArrowheads="1"/>
          </p:cNvSpPr>
          <p:nvPr>
            <p:ph type="title"/>
          </p:nvPr>
        </p:nvSpPr>
        <p:spPr>
          <a:xfrm>
            <a:off x="1150938" y="214313"/>
            <a:ext cx="7793038" cy="1462088"/>
          </a:xfrm>
          <a:ln>
            <a:miter/>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smtClean="0">
                <a:ln>
                  <a:noFill/>
                </a:ln>
                <a:solidFill>
                  <a:srgbClr val="333399"/>
                </a:solidFill>
                <a:effectLst>
                  <a:outerShdw blurRad="38100" dist="38100" dir="2700000" algn="tl">
                    <a:srgbClr val="C0C0C0"/>
                  </a:outerShdw>
                </a:effectLst>
                <a:uLnTx/>
                <a:uFillTx/>
                <a:latin typeface="+mj-lt"/>
                <a:ea typeface="仿宋_GB2312" pitchFamily="49" charset="-122"/>
                <a:cs typeface="+mj-cs"/>
              </a:rPr>
              <a:t>3. Computer Networking ─ A Top-Down Approach Featuring the Internet </a:t>
            </a:r>
            <a:endParaRPr kumimoji="0" lang="en-US" altLang="zh-CN" sz="3200" b="1" i="0" u="none" strike="noStrike" kern="0" cap="none" spc="0" normalizeH="0" baseline="0" noProof="0" smtClean="0">
              <a:ln>
                <a:noFill/>
              </a:ln>
              <a:solidFill>
                <a:srgbClr val="333399"/>
              </a:solidFill>
              <a:effectLst>
                <a:outerShdw blurRad="38100" dist="38100" dir="2700000" algn="tl">
                  <a:srgbClr val="C0C0C0"/>
                </a:outerShdw>
              </a:effectLst>
              <a:uLnTx/>
              <a:uFillTx/>
              <a:latin typeface="+mj-lt"/>
              <a:ea typeface="仿宋_GB2312" pitchFamily="49" charset="-122"/>
              <a:cs typeface="+mj-cs"/>
            </a:endParaRPr>
          </a:p>
        </p:txBody>
      </p:sp>
      <p:sp>
        <p:nvSpPr>
          <p:cNvPr id="302083" name="Rectangle 3"/>
          <p:cNvSpPr>
            <a:spLocks noGrp="1" noChangeArrowheads="1"/>
          </p:cNvSpPr>
          <p:nvPr>
            <p:ph idx="1"/>
          </p:nvPr>
        </p:nvSpPr>
        <p:spPr>
          <a:xfrm>
            <a:off x="714375" y="2143125"/>
            <a:ext cx="4214813" cy="411480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rPr>
              <a:t>James F. Kurose, Keith W. Ross</a:t>
            </a:r>
            <a:endParaRPr kumimoji="0" lang="en-US" altLang="zh-CN" sz="32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rPr>
              <a:t>Top-down</a:t>
            </a:r>
            <a:endParaRPr kumimoji="0" lang="en-US" altLang="zh-CN" sz="32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en-US" altLang="zh-CN" sz="32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rPr>
              <a:t>TCP/IP</a:t>
            </a:r>
            <a:endParaRPr kumimoji="0" lang="en-US" altLang="zh-CN" sz="3200" b="0" i="0" u="none" strike="noStrike" kern="0" cap="none" spc="0" normalizeH="0" baseline="0" noProof="0" dirty="0" smtClean="0">
              <a:ln>
                <a:noFill/>
              </a:ln>
              <a:solidFill>
                <a:srgbClr val="333399"/>
              </a:solidFill>
              <a:effectLst>
                <a:outerShdw blurRad="38100" dist="38100" dir="2700000" algn="tl">
                  <a:srgbClr val="C0C0C0"/>
                </a:outerShdw>
              </a:effectLst>
              <a:uLnTx/>
              <a:uFillTx/>
              <a:latin typeface="+mn-lt"/>
              <a:ea typeface="仿宋_GB2312" pitchFamily="49" charset="-122"/>
              <a:cs typeface="+mn-cs"/>
            </a:endParaRPr>
          </a:p>
        </p:txBody>
      </p:sp>
      <p:pic>
        <p:nvPicPr>
          <p:cNvPr id="47107" name="图片 1"/>
          <p:cNvPicPr>
            <a:picLocks noChangeAspect="1"/>
          </p:cNvPicPr>
          <p:nvPr/>
        </p:nvPicPr>
        <p:blipFill>
          <a:blip r:embed="rId1"/>
          <a:stretch>
            <a:fillRect/>
          </a:stretch>
        </p:blipFill>
        <p:spPr>
          <a:xfrm>
            <a:off x="4384675" y="1676400"/>
            <a:ext cx="4298950" cy="4300538"/>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Rectangle 2"/>
          <p:cNvSpPr>
            <a:spLocks noGrp="1"/>
          </p:cNvSpPr>
          <p:nvPr>
            <p:ph type="title"/>
          </p:nvPr>
        </p:nvSpPr>
        <p:spPr>
          <a:xfrm>
            <a:off x="1150938" y="214313"/>
            <a:ext cx="6734175" cy="1462087"/>
          </a:xfrm>
          <a:ln/>
        </p:spPr>
        <p:txBody>
          <a:bodyPr vert="horz" wrap="square" lIns="91440" tIns="45720" rIns="91440" bIns="45720" anchor="b" anchorCtr="0"/>
          <a:p>
            <a:pPr algn="ctr"/>
            <a:r>
              <a:rPr lang="zh-CN" altLang="en-US" dirty="0"/>
              <a:t>利用率</a:t>
            </a:r>
            <a:endParaRPr lang="zh-CN" altLang="en-US" dirty="0"/>
          </a:p>
        </p:txBody>
      </p:sp>
      <p:sp>
        <p:nvSpPr>
          <p:cNvPr id="103426" name="Rectangle 3"/>
          <p:cNvSpPr>
            <a:spLocks noGrp="1"/>
          </p:cNvSpPr>
          <p:nvPr>
            <p:ph idx="1"/>
          </p:nvPr>
        </p:nvSpPr>
        <p:spPr>
          <a:xfrm>
            <a:off x="900113" y="1893888"/>
            <a:ext cx="7772400" cy="4114800"/>
          </a:xfrm>
          <a:ln/>
        </p:spPr>
        <p:txBody>
          <a:bodyPr vert="horz" wrap="square" lIns="91440" tIns="45720" rIns="91440" bIns="45720" anchor="t" anchorCtr="0"/>
          <a:p>
            <a:r>
              <a:rPr lang="zh-CN" altLang="en-US" dirty="0">
                <a:solidFill>
                  <a:srgbClr val="CC0000"/>
                </a:solidFill>
              </a:rPr>
              <a:t>信道利用率</a:t>
            </a:r>
            <a:r>
              <a:rPr lang="zh-CN" altLang="en-US" dirty="0"/>
              <a:t>指出某信道有百分之几的时间是被利用的（有数据通过）。</a:t>
            </a:r>
            <a:endParaRPr lang="zh-CN" altLang="en-US" dirty="0"/>
          </a:p>
          <a:p>
            <a:r>
              <a:rPr lang="zh-CN" altLang="en-US" dirty="0">
                <a:solidFill>
                  <a:srgbClr val="CC0000"/>
                </a:solidFill>
              </a:rPr>
              <a:t>网络利用率</a:t>
            </a:r>
            <a:r>
              <a:rPr lang="zh-CN" altLang="en-US" dirty="0"/>
              <a:t>则是全网络的信道利用率的加权平均值。</a:t>
            </a:r>
            <a:endParaRPr lang="zh-CN" altLang="en-US" dirty="0"/>
          </a:p>
          <a:p>
            <a:r>
              <a:rPr lang="zh-CN" altLang="en-US" dirty="0"/>
              <a:t>信道利用率并非越高越好。为什么？ </a:t>
            </a:r>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Rectangle 4"/>
          <p:cNvSpPr/>
          <p:nvPr/>
        </p:nvSpPr>
        <p:spPr>
          <a:xfrm>
            <a:off x="4873625" y="1460500"/>
            <a:ext cx="1603375" cy="4186238"/>
          </a:xfrm>
          <a:prstGeom prst="rect">
            <a:avLst/>
          </a:prstGeom>
          <a:solidFill>
            <a:srgbClr val="FFCCCC"/>
          </a:solidFill>
          <a:ln w="9525">
            <a:noFill/>
          </a:ln>
        </p:spPr>
        <p:txBody>
          <a:bodyPr wrap="none" anchor="ctr" anchorCtr="0"/>
          <a:p>
            <a:endParaRPr lang="zh-CN" altLang="en-US" dirty="0">
              <a:latin typeface="Arial" panose="020B0604020202020204" pitchFamily="34" charset="0"/>
              <a:ea typeface="黑体" panose="02010609060101010101" pitchFamily="49" charset="-122"/>
            </a:endParaRPr>
          </a:p>
        </p:txBody>
      </p:sp>
      <p:sp>
        <p:nvSpPr>
          <p:cNvPr id="105474" name="Text Box 5"/>
          <p:cNvSpPr txBox="1"/>
          <p:nvPr/>
        </p:nvSpPr>
        <p:spPr>
          <a:xfrm>
            <a:off x="1000125" y="1069975"/>
            <a:ext cx="1347788" cy="579438"/>
          </a:xfrm>
          <a:prstGeom prst="rect">
            <a:avLst/>
          </a:prstGeom>
          <a:noFill/>
          <a:ln w="9525">
            <a:noFill/>
          </a:ln>
        </p:spPr>
        <p:txBody>
          <a:bodyPr wrap="none" anchor="t" anchorCtr="0">
            <a:spAutoFit/>
          </a:bodyPr>
          <a:p>
            <a:r>
              <a:rPr lang="zh-CN" altLang="en-US" sz="3200" dirty="0">
                <a:solidFill>
                  <a:schemeClr val="folHlink"/>
                </a:solidFill>
                <a:latin typeface="Arial" panose="020B0604020202020204" pitchFamily="34" charset="0"/>
                <a:ea typeface="黑体" panose="02010609060101010101" pitchFamily="49" charset="-122"/>
              </a:rPr>
              <a:t>时延</a:t>
            </a:r>
            <a:r>
              <a:rPr lang="zh-CN" altLang="en-US" sz="1600" dirty="0">
                <a:solidFill>
                  <a:schemeClr val="folHlink"/>
                </a:solidFill>
                <a:latin typeface="Arial" panose="020B0604020202020204" pitchFamily="34" charset="0"/>
                <a:ea typeface="黑体" panose="02010609060101010101" pitchFamily="49" charset="-122"/>
              </a:rPr>
              <a:t> </a:t>
            </a:r>
            <a:r>
              <a:rPr lang="en-US" altLang="zh-CN" sz="3200" i="1" dirty="0">
                <a:solidFill>
                  <a:schemeClr val="folHlink"/>
                </a:solidFill>
                <a:latin typeface="Arial" panose="020B0604020202020204" pitchFamily="34" charset="0"/>
                <a:ea typeface="黑体" panose="02010609060101010101" pitchFamily="49" charset="-122"/>
              </a:rPr>
              <a:t>D</a:t>
            </a:r>
            <a:endParaRPr lang="en-US" altLang="zh-CN" sz="3200" i="1" dirty="0">
              <a:solidFill>
                <a:schemeClr val="folHlink"/>
              </a:solidFill>
              <a:latin typeface="Arial" panose="020B0604020202020204" pitchFamily="34" charset="0"/>
              <a:ea typeface="黑体" panose="02010609060101010101" pitchFamily="49" charset="-122"/>
            </a:endParaRPr>
          </a:p>
        </p:txBody>
      </p:sp>
      <p:sp>
        <p:nvSpPr>
          <p:cNvPr id="105475" name="Line 6"/>
          <p:cNvSpPr/>
          <p:nvPr/>
        </p:nvSpPr>
        <p:spPr>
          <a:xfrm flipV="1">
            <a:off x="2408238" y="1314450"/>
            <a:ext cx="0" cy="4332288"/>
          </a:xfrm>
          <a:prstGeom prst="line">
            <a:avLst/>
          </a:prstGeom>
          <a:ln w="38100" cap="flat" cmpd="sng">
            <a:solidFill>
              <a:schemeClr val="tx2"/>
            </a:solidFill>
            <a:prstDash val="solid"/>
            <a:round/>
            <a:headEnd type="none" w="med" len="med"/>
            <a:tailEnd type="triangle" w="med" len="lg"/>
          </a:ln>
        </p:spPr>
      </p:sp>
      <p:sp>
        <p:nvSpPr>
          <p:cNvPr id="105476" name="Line 7"/>
          <p:cNvSpPr/>
          <p:nvPr/>
        </p:nvSpPr>
        <p:spPr>
          <a:xfrm rot="5400000" flipV="1">
            <a:off x="4935538" y="3119438"/>
            <a:ext cx="0" cy="5054600"/>
          </a:xfrm>
          <a:prstGeom prst="line">
            <a:avLst/>
          </a:prstGeom>
          <a:ln w="38100" cap="flat" cmpd="sng">
            <a:solidFill>
              <a:schemeClr val="tx2"/>
            </a:solidFill>
            <a:prstDash val="solid"/>
            <a:round/>
            <a:headEnd type="none" w="med" len="med"/>
            <a:tailEnd type="triangle" w="med" len="lg"/>
          </a:ln>
        </p:spPr>
      </p:sp>
      <p:sp>
        <p:nvSpPr>
          <p:cNvPr id="105477" name="Line 8"/>
          <p:cNvSpPr/>
          <p:nvPr/>
        </p:nvSpPr>
        <p:spPr>
          <a:xfrm>
            <a:off x="6477000" y="1314450"/>
            <a:ext cx="0" cy="4332288"/>
          </a:xfrm>
          <a:prstGeom prst="line">
            <a:avLst/>
          </a:prstGeom>
          <a:ln w="9525" cap="flat" cmpd="sng">
            <a:solidFill>
              <a:srgbClr val="CC0000"/>
            </a:solidFill>
            <a:prstDash val="dash"/>
            <a:round/>
            <a:headEnd type="none" w="med" len="med"/>
            <a:tailEnd type="none" w="med" len="med"/>
          </a:ln>
        </p:spPr>
      </p:sp>
      <p:sp>
        <p:nvSpPr>
          <p:cNvPr id="105478" name="Arc 9"/>
          <p:cNvSpPr/>
          <p:nvPr/>
        </p:nvSpPr>
        <p:spPr>
          <a:xfrm flipV="1">
            <a:off x="2408238" y="1460500"/>
            <a:ext cx="3981450" cy="3898900"/>
          </a:xfrm>
          <a:custGeom>
            <a:avLst/>
            <a:gdLst/>
            <a:ahLst/>
            <a:cxnLst>
              <a:cxn ang="0">
                <a:pos x="0" y="0"/>
              </a:cxn>
              <a:cxn ang="0">
                <a:pos x="3981450" y="3898900"/>
              </a:cxn>
              <a:cxn ang="0">
                <a:pos x="0" y="3896735"/>
              </a:cxn>
            </a:cxnLst>
            <a:pathLst>
              <a:path w="21600" h="21612" fill="none">
                <a:moveTo>
                  <a:pt x="0" y="0"/>
                </a:moveTo>
                <a:cubicBezTo>
                  <a:pt x="11929" y="0"/>
                  <a:pt x="21600" y="9670"/>
                  <a:pt x="21600" y="21600"/>
                </a:cubicBezTo>
                <a:cubicBezTo>
                  <a:pt x="21600" y="21603"/>
                  <a:pt x="21599" y="21607"/>
                  <a:pt x="21599" y="21611"/>
                </a:cubicBezTo>
              </a:path>
              <a:path w="21600" h="21612" stroke="0">
                <a:moveTo>
                  <a:pt x="0" y="0"/>
                </a:moveTo>
                <a:cubicBezTo>
                  <a:pt x="11929" y="0"/>
                  <a:pt x="21600" y="9670"/>
                  <a:pt x="21600" y="21600"/>
                </a:cubicBezTo>
                <a:cubicBezTo>
                  <a:pt x="21600" y="21603"/>
                  <a:pt x="21599" y="21607"/>
                  <a:pt x="21599" y="21611"/>
                </a:cubicBezTo>
                <a:lnTo>
                  <a:pt x="0" y="21600"/>
                </a:lnTo>
                <a:lnTo>
                  <a:pt x="0" y="0"/>
                </a:lnTo>
                <a:close/>
              </a:path>
            </a:pathLst>
          </a:custGeom>
          <a:noFill/>
          <a:ln w="76200" cap="flat" cmpd="sng">
            <a:solidFill>
              <a:srgbClr val="CC0000"/>
            </a:solidFill>
            <a:prstDash val="solid"/>
            <a:round/>
            <a:headEnd type="none" w="med" len="med"/>
            <a:tailEnd type="none" w="med" len="med"/>
          </a:ln>
        </p:spPr>
        <p:txBody>
          <a:bodyPr/>
          <a:p>
            <a:endParaRPr lang="zh-CN" altLang="en-US"/>
          </a:p>
        </p:txBody>
      </p:sp>
      <p:sp>
        <p:nvSpPr>
          <p:cNvPr id="105479" name="Text Box 10"/>
          <p:cNvSpPr txBox="1"/>
          <p:nvPr/>
        </p:nvSpPr>
        <p:spPr>
          <a:xfrm>
            <a:off x="7092950" y="5030788"/>
            <a:ext cx="1754188" cy="579437"/>
          </a:xfrm>
          <a:prstGeom prst="rect">
            <a:avLst/>
          </a:prstGeom>
          <a:noFill/>
          <a:ln w="9525">
            <a:noFill/>
          </a:ln>
        </p:spPr>
        <p:txBody>
          <a:bodyPr wrap="none" anchor="t" anchorCtr="0">
            <a:spAutoFit/>
          </a:bodyPr>
          <a:p>
            <a:r>
              <a:rPr lang="zh-CN" altLang="en-US" sz="3200" dirty="0">
                <a:solidFill>
                  <a:schemeClr val="folHlink"/>
                </a:solidFill>
                <a:latin typeface="Arial" panose="020B0604020202020204" pitchFamily="34" charset="0"/>
                <a:ea typeface="黑体" panose="02010609060101010101" pitchFamily="49" charset="-122"/>
              </a:rPr>
              <a:t>利用率</a:t>
            </a:r>
            <a:r>
              <a:rPr lang="zh-CN" altLang="en-US" sz="1600" dirty="0">
                <a:solidFill>
                  <a:schemeClr val="folHlink"/>
                </a:solidFill>
                <a:latin typeface="Arial" panose="020B0604020202020204" pitchFamily="34" charset="0"/>
                <a:ea typeface="黑体" panose="02010609060101010101" pitchFamily="49" charset="-122"/>
              </a:rPr>
              <a:t> </a:t>
            </a:r>
            <a:r>
              <a:rPr lang="en-US" altLang="zh-CN" sz="3200" i="1" dirty="0">
                <a:solidFill>
                  <a:schemeClr val="folHlink"/>
                </a:solidFill>
                <a:latin typeface="Arial" panose="020B0604020202020204" pitchFamily="34" charset="0"/>
                <a:ea typeface="黑体" panose="02010609060101010101" pitchFamily="49" charset="-122"/>
              </a:rPr>
              <a:t>U</a:t>
            </a:r>
            <a:endParaRPr lang="en-US" altLang="zh-CN" sz="3200" i="1" dirty="0">
              <a:solidFill>
                <a:schemeClr val="folHlink"/>
              </a:solidFill>
              <a:latin typeface="Arial" panose="020B0604020202020204" pitchFamily="34" charset="0"/>
              <a:ea typeface="黑体" panose="02010609060101010101" pitchFamily="49" charset="-122"/>
            </a:endParaRPr>
          </a:p>
        </p:txBody>
      </p:sp>
      <p:sp>
        <p:nvSpPr>
          <p:cNvPr id="105480" name="Text Box 11"/>
          <p:cNvSpPr txBox="1"/>
          <p:nvPr/>
        </p:nvSpPr>
        <p:spPr>
          <a:xfrm>
            <a:off x="5719763" y="5513388"/>
            <a:ext cx="409575" cy="579437"/>
          </a:xfrm>
          <a:prstGeom prst="rect">
            <a:avLst/>
          </a:prstGeom>
          <a:noFill/>
          <a:ln w="9525">
            <a:noFill/>
          </a:ln>
        </p:spPr>
        <p:txBody>
          <a:bodyPr wrap="none" anchor="t" anchorCtr="0">
            <a:spAutoFit/>
          </a:bodyPr>
          <a:p>
            <a:r>
              <a:rPr lang="en-US" altLang="zh-CN" sz="3200" dirty="0">
                <a:solidFill>
                  <a:schemeClr val="folHlink"/>
                </a:solidFill>
                <a:latin typeface="Arial" panose="020B0604020202020204" pitchFamily="34" charset="0"/>
                <a:ea typeface="黑体" panose="02010609060101010101" pitchFamily="49" charset="-122"/>
              </a:rPr>
              <a:t>1</a:t>
            </a:r>
            <a:endParaRPr lang="en-US" altLang="zh-CN" sz="3200" i="1" dirty="0">
              <a:solidFill>
                <a:schemeClr val="folHlink"/>
              </a:solidFill>
              <a:latin typeface="Arial" panose="020B0604020202020204" pitchFamily="34" charset="0"/>
              <a:ea typeface="黑体" panose="02010609060101010101" pitchFamily="49" charset="-122"/>
            </a:endParaRPr>
          </a:p>
        </p:txBody>
      </p:sp>
      <p:sp>
        <p:nvSpPr>
          <p:cNvPr id="105481" name="Text Box 12"/>
          <p:cNvSpPr txBox="1"/>
          <p:nvPr/>
        </p:nvSpPr>
        <p:spPr>
          <a:xfrm>
            <a:off x="2082800" y="5562600"/>
            <a:ext cx="409575" cy="579438"/>
          </a:xfrm>
          <a:prstGeom prst="rect">
            <a:avLst/>
          </a:prstGeom>
          <a:noFill/>
          <a:ln w="9525">
            <a:noFill/>
          </a:ln>
        </p:spPr>
        <p:txBody>
          <a:bodyPr wrap="none" anchor="t" anchorCtr="0">
            <a:spAutoFit/>
          </a:bodyPr>
          <a:p>
            <a:r>
              <a:rPr lang="en-US" altLang="zh-CN" sz="3200" dirty="0">
                <a:solidFill>
                  <a:schemeClr val="folHlink"/>
                </a:solidFill>
                <a:latin typeface="Arial" panose="020B0604020202020204" pitchFamily="34" charset="0"/>
                <a:ea typeface="黑体" panose="02010609060101010101" pitchFamily="49" charset="-122"/>
              </a:rPr>
              <a:t>0</a:t>
            </a:r>
            <a:endParaRPr lang="en-US" altLang="zh-CN" sz="3200" i="1" dirty="0">
              <a:solidFill>
                <a:schemeClr val="folHlink"/>
              </a:solidFill>
              <a:latin typeface="Arial" panose="020B0604020202020204" pitchFamily="34" charset="0"/>
              <a:ea typeface="黑体" panose="02010609060101010101" pitchFamily="49" charset="-122"/>
            </a:endParaRPr>
          </a:p>
        </p:txBody>
      </p:sp>
      <p:sp>
        <p:nvSpPr>
          <p:cNvPr id="105482" name="Text Box 13"/>
          <p:cNvSpPr txBox="1"/>
          <p:nvPr/>
        </p:nvSpPr>
        <p:spPr>
          <a:xfrm>
            <a:off x="1795463" y="4960938"/>
            <a:ext cx="625475" cy="579437"/>
          </a:xfrm>
          <a:prstGeom prst="rect">
            <a:avLst/>
          </a:prstGeom>
          <a:noFill/>
          <a:ln w="9525">
            <a:noFill/>
          </a:ln>
        </p:spPr>
        <p:txBody>
          <a:bodyPr wrap="none" anchor="t" anchorCtr="0">
            <a:spAutoFit/>
          </a:bodyPr>
          <a:p>
            <a:r>
              <a:rPr lang="en-US" altLang="zh-CN" sz="3200" i="1" dirty="0">
                <a:solidFill>
                  <a:schemeClr val="folHlink"/>
                </a:solidFill>
                <a:latin typeface="Arial" panose="020B0604020202020204" pitchFamily="34" charset="0"/>
                <a:ea typeface="黑体" panose="02010609060101010101" pitchFamily="49" charset="-122"/>
              </a:rPr>
              <a:t>D</a:t>
            </a:r>
            <a:r>
              <a:rPr lang="en-US" altLang="zh-CN" sz="3200" baseline="-25000" dirty="0">
                <a:solidFill>
                  <a:schemeClr val="folHlink"/>
                </a:solidFill>
                <a:latin typeface="Arial" panose="020B0604020202020204" pitchFamily="34" charset="0"/>
                <a:ea typeface="黑体" panose="02010609060101010101" pitchFamily="49" charset="-122"/>
              </a:rPr>
              <a:t>0</a:t>
            </a:r>
            <a:endParaRPr lang="en-US" altLang="zh-CN" sz="3200" i="1" baseline="-25000" dirty="0">
              <a:solidFill>
                <a:schemeClr val="folHlink"/>
              </a:solidFill>
              <a:latin typeface="Arial" panose="020B0604020202020204" pitchFamily="34" charset="0"/>
              <a:ea typeface="黑体" panose="02010609060101010101" pitchFamily="49" charset="-122"/>
            </a:endParaRPr>
          </a:p>
        </p:txBody>
      </p:sp>
      <p:sp>
        <p:nvSpPr>
          <p:cNvPr id="105483" name="Text Box 14"/>
          <p:cNvSpPr txBox="1"/>
          <p:nvPr/>
        </p:nvSpPr>
        <p:spPr>
          <a:xfrm>
            <a:off x="5095875" y="1536700"/>
            <a:ext cx="996950" cy="1554163"/>
          </a:xfrm>
          <a:prstGeom prst="rect">
            <a:avLst/>
          </a:prstGeom>
          <a:noFill/>
          <a:ln w="9525">
            <a:noFill/>
          </a:ln>
        </p:spPr>
        <p:txBody>
          <a:bodyPr wrap="none" anchor="t" anchorCtr="0">
            <a:spAutoFit/>
          </a:bodyPr>
          <a:p>
            <a:r>
              <a:rPr lang="zh-CN" altLang="en-US" sz="3200" dirty="0">
                <a:solidFill>
                  <a:schemeClr val="folHlink"/>
                </a:solidFill>
                <a:latin typeface="Arial" panose="020B0604020202020204" pitchFamily="34" charset="0"/>
                <a:ea typeface="黑体" panose="02010609060101010101" pitchFamily="49" charset="-122"/>
              </a:rPr>
              <a:t>时延</a:t>
            </a:r>
            <a:endParaRPr lang="zh-CN" altLang="en-US" sz="3200" dirty="0">
              <a:solidFill>
                <a:schemeClr val="folHlink"/>
              </a:solidFill>
              <a:latin typeface="Arial" panose="020B0604020202020204" pitchFamily="34" charset="0"/>
              <a:ea typeface="黑体" panose="02010609060101010101" pitchFamily="49" charset="-122"/>
            </a:endParaRPr>
          </a:p>
          <a:p>
            <a:r>
              <a:rPr lang="zh-CN" altLang="en-US" sz="3200" dirty="0">
                <a:solidFill>
                  <a:schemeClr val="folHlink"/>
                </a:solidFill>
                <a:latin typeface="Arial" panose="020B0604020202020204" pitchFamily="34" charset="0"/>
                <a:ea typeface="黑体" panose="02010609060101010101" pitchFamily="49" charset="-122"/>
              </a:rPr>
              <a:t>急剧</a:t>
            </a:r>
            <a:endParaRPr lang="zh-CN" altLang="en-US" sz="3200" dirty="0">
              <a:solidFill>
                <a:schemeClr val="folHlink"/>
              </a:solidFill>
              <a:latin typeface="Arial" panose="020B0604020202020204" pitchFamily="34" charset="0"/>
              <a:ea typeface="黑体" panose="02010609060101010101" pitchFamily="49" charset="-122"/>
            </a:endParaRPr>
          </a:p>
          <a:p>
            <a:r>
              <a:rPr lang="zh-CN" altLang="en-US" sz="3200" dirty="0">
                <a:solidFill>
                  <a:schemeClr val="folHlink"/>
                </a:solidFill>
                <a:latin typeface="Arial" panose="020B0604020202020204" pitchFamily="34" charset="0"/>
                <a:ea typeface="黑体" panose="02010609060101010101" pitchFamily="49" charset="-122"/>
              </a:rPr>
              <a:t>增大</a:t>
            </a:r>
            <a:endParaRPr lang="zh-CN" altLang="en-US" sz="3200" i="1" dirty="0">
              <a:solidFill>
                <a:schemeClr val="folHlink"/>
              </a:solidFill>
              <a:latin typeface="Arial" panose="020B0604020202020204" pitchFamily="34" charset="0"/>
              <a:ea typeface="黑体" panose="02010609060101010101" pitchFamily="49" charset="-122"/>
            </a:endParaRPr>
          </a:p>
        </p:txBody>
      </p:sp>
      <p:sp>
        <p:nvSpPr>
          <p:cNvPr id="105484" name="矩形 1"/>
          <p:cNvSpPr/>
          <p:nvPr/>
        </p:nvSpPr>
        <p:spPr>
          <a:xfrm>
            <a:off x="755650" y="6253163"/>
            <a:ext cx="6985000" cy="369887"/>
          </a:xfrm>
          <a:prstGeom prst="rect">
            <a:avLst/>
          </a:prstGeom>
          <a:noFill/>
          <a:ln w="9525">
            <a:noFill/>
          </a:ln>
        </p:spPr>
        <p:txBody>
          <a:bodyPr anchor="t" anchorCtr="0">
            <a:spAutoFit/>
          </a:bodyPr>
          <a:p>
            <a:r>
              <a:rPr lang="en-US" altLang="zh-CN" i="1" dirty="0">
                <a:latin typeface="Arial" panose="020B0604020202020204" pitchFamily="34" charset="0"/>
                <a:ea typeface="黑体" panose="02010609060101010101" pitchFamily="49" charset="-122"/>
              </a:rPr>
              <a:t>D</a:t>
            </a:r>
            <a:r>
              <a:rPr lang="en-US" altLang="zh-CN" baseline="-25000" dirty="0">
                <a:latin typeface="Arial" panose="020B0604020202020204" pitchFamily="34" charset="0"/>
                <a:ea typeface="黑体" panose="02010609060101010101" pitchFamily="49" charset="-122"/>
              </a:rPr>
              <a:t>0 </a:t>
            </a:r>
            <a:r>
              <a:rPr lang="zh-CN" altLang="en-US" dirty="0">
                <a:latin typeface="Arial" panose="020B0604020202020204" pitchFamily="34" charset="0"/>
                <a:ea typeface="黑体" panose="02010609060101010101" pitchFamily="49" charset="-122"/>
              </a:rPr>
              <a:t>表示网络空闲时的时延，</a:t>
            </a:r>
            <a:r>
              <a:rPr lang="en-US" altLang="zh-CN" i="1" dirty="0">
                <a:latin typeface="Arial" panose="020B0604020202020204" pitchFamily="34" charset="0"/>
                <a:ea typeface="黑体" panose="02010609060101010101" pitchFamily="49" charset="-122"/>
              </a:rPr>
              <a:t>D </a:t>
            </a:r>
            <a:r>
              <a:rPr lang="zh-CN" altLang="en-US" dirty="0">
                <a:latin typeface="Arial" panose="020B0604020202020204" pitchFamily="34" charset="0"/>
                <a:ea typeface="黑体" panose="02010609060101010101" pitchFamily="49" charset="-122"/>
              </a:rPr>
              <a:t>表示网络当前的时延</a:t>
            </a:r>
            <a:endParaRPr lang="zh-CN" altLang="en-US" dirty="0">
              <a:latin typeface="Arial" panose="020B0604020202020204" pitchFamily="34" charset="0"/>
              <a:ea typeface="黑体" panose="02010609060101010101"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Rectangle 2"/>
          <p:cNvSpPr>
            <a:spLocks noGrp="1"/>
          </p:cNvSpPr>
          <p:nvPr>
            <p:ph type="title"/>
          </p:nvPr>
        </p:nvSpPr>
        <p:spPr>
          <a:xfrm>
            <a:off x="468313" y="214313"/>
            <a:ext cx="8675687" cy="1462087"/>
          </a:xfrm>
          <a:ln/>
        </p:spPr>
        <p:txBody>
          <a:bodyPr vert="horz" wrap="square" lIns="91440" tIns="45720" rIns="91440" bIns="45720" anchor="b" anchorCtr="0"/>
          <a:p>
            <a:pPr algn="ctr" eaLnBrk="1" hangingPunct="1"/>
            <a:r>
              <a:rPr lang="zh-CN" altLang="en-US" sz="3600" dirty="0"/>
              <a:t>练习</a:t>
            </a:r>
            <a:r>
              <a:rPr lang="en-US" altLang="zh-CN" sz="3600" dirty="0"/>
              <a:t>1.1</a:t>
            </a:r>
            <a:endParaRPr lang="en-US" altLang="zh-CN" sz="3600" dirty="0"/>
          </a:p>
        </p:txBody>
      </p:sp>
      <p:sp>
        <p:nvSpPr>
          <p:cNvPr id="107522" name="Rectangle 3"/>
          <p:cNvSpPr>
            <a:spLocks noGrp="1"/>
          </p:cNvSpPr>
          <p:nvPr>
            <p:ph idx="1"/>
          </p:nvPr>
        </p:nvSpPr>
        <p:spPr>
          <a:xfrm>
            <a:off x="1042988" y="1978025"/>
            <a:ext cx="7431087" cy="4114800"/>
          </a:xfrm>
          <a:ln/>
        </p:spPr>
        <p:txBody>
          <a:bodyPr vert="horz" wrap="square" lIns="91440" tIns="45720" rIns="91440" bIns="45720" anchor="t" anchorCtr="0"/>
          <a:p>
            <a:pPr eaLnBrk="1" hangingPunct="1">
              <a:lnSpc>
                <a:spcPct val="120000"/>
              </a:lnSpc>
            </a:pPr>
            <a:r>
              <a:rPr lang="zh-CN" altLang="en-US" dirty="0"/>
              <a:t>举一个日常生活中的例子来说明网络通信中的主要性能指标：</a:t>
            </a:r>
            <a:endParaRPr lang="zh-CN" altLang="en-US" dirty="0"/>
          </a:p>
          <a:p>
            <a:pPr lvl="1" eaLnBrk="1" hangingPunct="1">
              <a:lnSpc>
                <a:spcPct val="120000"/>
              </a:lnSpc>
            </a:pPr>
            <a:r>
              <a:rPr lang="zh-CN" altLang="en-US" dirty="0">
                <a:solidFill>
                  <a:schemeClr val="tx2"/>
                </a:solidFill>
                <a:latin typeface="黑体" panose="02010609060101010101" pitchFamily="49" charset="-122"/>
                <a:ea typeface="黑体" panose="02010609060101010101" pitchFamily="49" charset="-122"/>
              </a:rPr>
              <a:t>信道带宽与发送时延</a:t>
            </a:r>
            <a:endParaRPr lang="zh-CN" altLang="en-US" dirty="0">
              <a:solidFill>
                <a:schemeClr val="tx2"/>
              </a:solidFill>
              <a:latin typeface="黑体" panose="02010609060101010101" pitchFamily="49" charset="-122"/>
              <a:ea typeface="黑体" panose="02010609060101010101" pitchFamily="49" charset="-122"/>
            </a:endParaRPr>
          </a:p>
          <a:p>
            <a:pPr lvl="1" eaLnBrk="1" hangingPunct="1">
              <a:lnSpc>
                <a:spcPct val="120000"/>
              </a:lnSpc>
            </a:pPr>
            <a:r>
              <a:rPr lang="zh-CN" altLang="en-US" dirty="0">
                <a:solidFill>
                  <a:schemeClr val="tx2"/>
                </a:solidFill>
                <a:latin typeface="黑体" panose="02010609060101010101" pitchFamily="49" charset="-122"/>
                <a:ea typeface="黑体" panose="02010609060101010101" pitchFamily="49" charset="-122"/>
              </a:rPr>
              <a:t>传播速率与传播时延</a:t>
            </a:r>
            <a:endParaRPr lang="zh-CN" altLang="en-US" dirty="0">
              <a:solidFill>
                <a:schemeClr val="tx2"/>
              </a:solidFill>
              <a:latin typeface="黑体" panose="02010609060101010101" pitchFamily="49" charset="-122"/>
              <a:ea typeface="黑体" panose="02010609060101010101" pitchFamily="49" charset="-122"/>
            </a:endParaRPr>
          </a:p>
          <a:p>
            <a:pPr lvl="1" eaLnBrk="1" hangingPunct="1">
              <a:lnSpc>
                <a:spcPct val="120000"/>
              </a:lnSpc>
            </a:pPr>
            <a:r>
              <a:rPr lang="zh-CN" altLang="en-US" dirty="0">
                <a:solidFill>
                  <a:schemeClr val="tx2"/>
                </a:solidFill>
                <a:latin typeface="黑体" panose="02010609060101010101" pitchFamily="49" charset="-122"/>
                <a:ea typeface="黑体" panose="02010609060101010101" pitchFamily="49" charset="-122"/>
              </a:rPr>
              <a:t>时延带宽积</a:t>
            </a:r>
            <a:endParaRPr lang="zh-CN" altLang="en-US" dirty="0">
              <a:solidFill>
                <a:schemeClr val="tx2"/>
              </a:solidFill>
              <a:latin typeface="黑体" panose="02010609060101010101" pitchFamily="49" charset="-122"/>
              <a:ea typeface="黑体" panose="02010609060101010101" pitchFamily="49" charset="-122"/>
            </a:endParaRPr>
          </a:p>
          <a:p>
            <a:pPr eaLnBrk="1" hangingPunct="1">
              <a:lnSpc>
                <a:spcPct val="120000"/>
              </a:lnSpc>
            </a:pPr>
            <a:r>
              <a:rPr lang="zh-CN" altLang="en-US" dirty="0">
                <a:solidFill>
                  <a:schemeClr val="tx2"/>
                </a:solidFill>
                <a:latin typeface="黑体" panose="02010609060101010101" pitchFamily="49" charset="-122"/>
              </a:rPr>
              <a:t>如何理解我们平时所说的网速？</a:t>
            </a:r>
            <a:endParaRPr lang="zh-CN" altLang="en-US" dirty="0">
              <a:solidFill>
                <a:schemeClr val="tx2"/>
              </a:solidFill>
              <a:latin typeface="黑体" panose="02010609060101010101" pitchFamily="49" charset="-122"/>
            </a:endParaRPr>
          </a:p>
          <a:p>
            <a:pPr lvl="2" eaLnBrk="1" hangingPunct="1">
              <a:lnSpc>
                <a:spcPct val="120000"/>
              </a:lnSpc>
            </a:pP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Rectangle 2"/>
          <p:cNvSpPr>
            <a:spLocks noGrp="1"/>
          </p:cNvSpPr>
          <p:nvPr>
            <p:ph type="title"/>
          </p:nvPr>
        </p:nvSpPr>
        <p:spPr>
          <a:xfrm>
            <a:off x="468313" y="214313"/>
            <a:ext cx="8675687" cy="1462087"/>
          </a:xfrm>
          <a:ln/>
        </p:spPr>
        <p:txBody>
          <a:bodyPr vert="horz" wrap="square" lIns="91440" tIns="45720" rIns="91440" bIns="45720" anchor="b" anchorCtr="0"/>
          <a:p>
            <a:pPr algn="ctr" eaLnBrk="1" hangingPunct="1"/>
            <a:r>
              <a:rPr lang="en-US" altLang="zh-CN" dirty="0"/>
              <a:t>4  </a:t>
            </a:r>
            <a:r>
              <a:rPr lang="zh-CN" altLang="en-US" dirty="0"/>
              <a:t>计算机网络的体系结构</a:t>
            </a:r>
            <a:endParaRPr lang="zh-CN" altLang="en-US" sz="3600" dirty="0"/>
          </a:p>
        </p:txBody>
      </p:sp>
      <p:sp>
        <p:nvSpPr>
          <p:cNvPr id="108546" name="Rectangle 3"/>
          <p:cNvSpPr>
            <a:spLocks noGrp="1"/>
          </p:cNvSpPr>
          <p:nvPr>
            <p:ph idx="1"/>
          </p:nvPr>
        </p:nvSpPr>
        <p:spPr>
          <a:xfrm>
            <a:off x="1042988" y="1978025"/>
            <a:ext cx="5586412" cy="4114800"/>
          </a:xfrm>
          <a:ln/>
        </p:spPr>
        <p:txBody>
          <a:bodyPr vert="horz" wrap="square" lIns="91440" tIns="45720" rIns="91440" bIns="45720" anchor="t" anchorCtr="0"/>
          <a:p>
            <a:pPr eaLnBrk="1" hangingPunct="1">
              <a:lnSpc>
                <a:spcPct val="120000"/>
              </a:lnSpc>
            </a:pPr>
            <a:r>
              <a:rPr lang="zh-CN" altLang="en-US" dirty="0"/>
              <a:t>网络通信的分层</a:t>
            </a:r>
            <a:endParaRPr lang="zh-CN" altLang="en-US" dirty="0"/>
          </a:p>
          <a:p>
            <a:pPr lvl="1" eaLnBrk="1" hangingPunct="1">
              <a:lnSpc>
                <a:spcPct val="120000"/>
              </a:lnSpc>
            </a:pPr>
            <a:r>
              <a:rPr lang="zh-CN" altLang="en-US" dirty="0">
                <a:solidFill>
                  <a:schemeClr val="tx2"/>
                </a:solidFill>
                <a:latin typeface="黑体" panose="02010609060101010101" pitchFamily="49" charset="-122"/>
                <a:ea typeface="黑体" panose="02010609060101010101" pitchFamily="49" charset="-122"/>
              </a:rPr>
              <a:t>通信过程复杂        </a:t>
            </a:r>
            <a:endParaRPr lang="zh-CN" altLang="en-US" dirty="0">
              <a:solidFill>
                <a:schemeClr val="tx2"/>
              </a:solidFill>
              <a:latin typeface="黑体" panose="02010609060101010101" pitchFamily="49" charset="-122"/>
              <a:ea typeface="黑体" panose="02010609060101010101" pitchFamily="49" charset="-122"/>
            </a:endParaRPr>
          </a:p>
          <a:p>
            <a:pPr lvl="2" eaLnBrk="1" hangingPunct="1">
              <a:lnSpc>
                <a:spcPct val="120000"/>
              </a:lnSpc>
            </a:pPr>
            <a:r>
              <a:rPr lang="zh-CN" altLang="en-US" sz="2800" dirty="0">
                <a:solidFill>
                  <a:schemeClr val="tx2"/>
                </a:solidFill>
                <a:latin typeface="黑体" panose="02010609060101010101" pitchFamily="49" charset="-122"/>
                <a:ea typeface="黑体" panose="02010609060101010101" pitchFamily="49" charset="-122"/>
              </a:rPr>
              <a:t>简化网络设计</a:t>
            </a:r>
            <a:endParaRPr lang="zh-CN" altLang="en-US" sz="2800" dirty="0">
              <a:solidFill>
                <a:schemeClr val="tx2"/>
              </a:solidFill>
              <a:latin typeface="黑体" panose="02010609060101010101" pitchFamily="49" charset="-122"/>
              <a:ea typeface="黑体" panose="02010609060101010101" pitchFamily="49" charset="-122"/>
            </a:endParaRPr>
          </a:p>
          <a:p>
            <a:pPr lvl="2" eaLnBrk="1" hangingPunct="1">
              <a:lnSpc>
                <a:spcPct val="120000"/>
              </a:lnSpc>
            </a:pPr>
            <a:r>
              <a:rPr lang="zh-CN" altLang="en-US" sz="2800" dirty="0">
                <a:solidFill>
                  <a:schemeClr val="tx2"/>
                </a:solidFill>
                <a:latin typeface="黑体" panose="02010609060101010101" pitchFamily="49" charset="-122"/>
                <a:ea typeface="黑体" panose="02010609060101010101" pitchFamily="49" charset="-122"/>
              </a:rPr>
              <a:t>采用结构化设计方法</a:t>
            </a:r>
            <a:endParaRPr lang="zh-CN" altLang="en-US" sz="2800" dirty="0">
              <a:solidFill>
                <a:schemeClr val="tx2"/>
              </a:solidFill>
              <a:latin typeface="黑体" panose="02010609060101010101" pitchFamily="49" charset="-122"/>
              <a:ea typeface="黑体" panose="02010609060101010101" pitchFamily="49" charset="-122"/>
            </a:endParaRPr>
          </a:p>
          <a:p>
            <a:pPr lvl="2" eaLnBrk="1" hangingPunct="1">
              <a:lnSpc>
                <a:spcPct val="120000"/>
              </a:lnSpc>
            </a:pPr>
            <a:r>
              <a:rPr lang="zh-CN" altLang="en-US" sz="2800" dirty="0">
                <a:solidFill>
                  <a:schemeClr val="tx2"/>
                </a:solidFill>
                <a:latin typeface="黑体" panose="02010609060101010101" pitchFamily="49" charset="-122"/>
                <a:ea typeface="黑体" panose="02010609060101010101" pitchFamily="49" charset="-122"/>
              </a:rPr>
              <a:t>使用</a:t>
            </a:r>
            <a:r>
              <a:rPr lang="zh-CN" altLang="en-US" sz="2800" dirty="0">
                <a:solidFill>
                  <a:schemeClr val="tx2"/>
                </a:solidFill>
                <a:latin typeface="Arial" panose="020B0604020202020204" pitchFamily="34" charset="0"/>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分而治之</a:t>
            </a:r>
            <a:r>
              <a:rPr lang="zh-CN" altLang="en-US" sz="2800" dirty="0">
                <a:solidFill>
                  <a:schemeClr val="tx2"/>
                </a:solidFill>
                <a:latin typeface="Arial" panose="020B0604020202020204" pitchFamily="34" charset="0"/>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策略</a:t>
            </a:r>
            <a:endParaRPr lang="zh-CN" altLang="en-US" sz="2800" dirty="0">
              <a:solidFill>
                <a:schemeClr val="tx2"/>
              </a:solidFill>
              <a:latin typeface="黑体" panose="02010609060101010101" pitchFamily="49" charset="-122"/>
              <a:ea typeface="黑体" panose="02010609060101010101" pitchFamily="49" charset="-122"/>
            </a:endParaRPr>
          </a:p>
          <a:p>
            <a:pPr lvl="1" eaLnBrk="1" hangingPunct="1">
              <a:lnSpc>
                <a:spcPct val="120000"/>
              </a:lnSpc>
            </a:pPr>
            <a:r>
              <a:rPr lang="zh-CN" altLang="en-US" dirty="0">
                <a:solidFill>
                  <a:schemeClr val="tx2"/>
                </a:solidFill>
                <a:latin typeface="黑体" panose="02010609060101010101" pitchFamily="49" charset="-122"/>
                <a:ea typeface="黑体" panose="02010609060101010101" pitchFamily="49" charset="-122"/>
              </a:rPr>
              <a:t>提高网络互连的标准化程度</a:t>
            </a:r>
            <a:endParaRPr lang="zh-CN" altLang="en-US" dirty="0">
              <a:solidFill>
                <a:schemeClr val="tx2"/>
              </a:solidFill>
              <a:latin typeface="黑体" panose="02010609060101010101" pitchFamily="49" charset="-122"/>
              <a:ea typeface="黑体" panose="02010609060101010101" pitchFamily="49" charset="-122"/>
            </a:endParaRPr>
          </a:p>
        </p:txBody>
      </p:sp>
      <p:graphicFrame>
        <p:nvGraphicFramePr>
          <p:cNvPr id="108547" name="Object 2"/>
          <p:cNvGraphicFramePr/>
          <p:nvPr/>
        </p:nvGraphicFramePr>
        <p:xfrm>
          <a:off x="6705600" y="2514600"/>
          <a:ext cx="2133600" cy="2514600"/>
        </p:xfrm>
        <a:graphic>
          <a:graphicData uri="http://schemas.openxmlformats.org/presentationml/2006/ole">
            <mc:AlternateContent xmlns:mc="http://schemas.openxmlformats.org/markup-compatibility/2006">
              <mc:Choice xmlns:v="urn:schemas-microsoft-com:vml" Requires="v">
                <p:oleObj spid="_x0000_s3082" name="" r:id="rId1" imgW="1676400" imgH="1809750" progId="Paint.Picture">
                  <p:embed/>
                </p:oleObj>
              </mc:Choice>
              <mc:Fallback>
                <p:oleObj name="" r:id="rId1" imgW="1676400" imgH="1809750" progId="Paint.Picture">
                  <p:embed/>
                  <p:pic>
                    <p:nvPicPr>
                      <p:cNvPr id="0" name="图片 3081"/>
                      <p:cNvPicPr/>
                      <p:nvPr/>
                    </p:nvPicPr>
                    <p:blipFill>
                      <a:blip r:embed="rId2">
                        <a:clrChange>
                          <a:clrFrom>
                            <a:srgbClr val="FFFFFF"/>
                          </a:clrFrom>
                          <a:clrTo>
                            <a:srgbClr val="FFFFFF">
                              <a:alpha val="0"/>
                            </a:srgbClr>
                          </a:clrTo>
                        </a:clrChange>
                      </a:blip>
                      <a:stretch>
                        <a:fillRect/>
                      </a:stretch>
                    </p:blipFill>
                    <p:spPr>
                      <a:xfrm>
                        <a:off x="6705600" y="2514600"/>
                        <a:ext cx="2133600" cy="2514600"/>
                      </a:xfrm>
                      <a:prstGeom prst="rect">
                        <a:avLst/>
                      </a:prstGeom>
                      <a:noFill/>
                      <a:ln w="38100">
                        <a:noFill/>
                        <a:miter/>
                      </a:ln>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Rectangle 2"/>
          <p:cNvSpPr>
            <a:spLocks noGrp="1"/>
          </p:cNvSpPr>
          <p:nvPr>
            <p:ph type="title"/>
          </p:nvPr>
        </p:nvSpPr>
        <p:spPr>
          <a:xfrm>
            <a:off x="990600" y="762000"/>
            <a:ext cx="7793038" cy="776288"/>
          </a:xfrm>
          <a:ln/>
        </p:spPr>
        <p:txBody>
          <a:bodyPr vert="horz" wrap="square" lIns="91440" tIns="45720" rIns="91440" bIns="45720" anchor="b" anchorCtr="0"/>
          <a:p>
            <a:pPr eaLnBrk="1" hangingPunct="1"/>
            <a:r>
              <a:rPr lang="zh-CN" altLang="en-US" dirty="0"/>
              <a:t>分层结构</a:t>
            </a:r>
            <a:endParaRPr lang="zh-CN" altLang="en-US" dirty="0"/>
          </a:p>
        </p:txBody>
      </p:sp>
      <p:sp>
        <p:nvSpPr>
          <p:cNvPr id="109570" name="Rectangle 3"/>
          <p:cNvSpPr>
            <a:spLocks noGrp="1"/>
          </p:cNvSpPr>
          <p:nvPr>
            <p:ph idx="1"/>
          </p:nvPr>
        </p:nvSpPr>
        <p:spPr>
          <a:xfrm>
            <a:off x="685800" y="3962400"/>
            <a:ext cx="8001000" cy="2743200"/>
          </a:xfrm>
          <a:ln/>
        </p:spPr>
        <p:txBody>
          <a:bodyPr vert="horz" wrap="square" lIns="91440" tIns="45720" rIns="91440" bIns="45720" anchor="t" anchorCtr="0"/>
          <a:p>
            <a:pPr eaLnBrk="1" hangingPunct="1"/>
            <a:r>
              <a:rPr lang="zh-CN" altLang="en-US" sz="2800" dirty="0">
                <a:solidFill>
                  <a:schemeClr val="tx2"/>
                </a:solidFill>
              </a:rPr>
              <a:t>原理：</a:t>
            </a:r>
            <a:endParaRPr lang="zh-CN" altLang="en-US" sz="2800" dirty="0">
              <a:solidFill>
                <a:schemeClr val="tx2"/>
              </a:solidFill>
            </a:endParaRPr>
          </a:p>
          <a:p>
            <a:pPr lvl="1" eaLnBrk="1" hangingPunct="1"/>
            <a:r>
              <a:rPr lang="en-US" altLang="zh-CN" sz="2400" dirty="0">
                <a:solidFill>
                  <a:schemeClr val="tx2"/>
                </a:solidFill>
                <a:latin typeface="Arial" panose="020B0604020202020204" pitchFamily="34" charset="0"/>
                <a:ea typeface="黑体" panose="02010609060101010101" pitchFamily="49" charset="-122"/>
              </a:rPr>
              <a:t>1</a:t>
            </a:r>
            <a:r>
              <a:rPr lang="zh-CN" altLang="en-US" sz="2400" dirty="0">
                <a:solidFill>
                  <a:schemeClr val="tx2"/>
                </a:solidFill>
                <a:latin typeface="Arial" panose="020B0604020202020204" pitchFamily="34" charset="0"/>
                <a:ea typeface="黑体" panose="02010609060101010101" pitchFamily="49" charset="-122"/>
              </a:rPr>
              <a:t>．网络按功能分成一系列层次，每一层完成一个特定的功能</a:t>
            </a:r>
            <a:endParaRPr lang="zh-CN" altLang="en-US" sz="2400" dirty="0">
              <a:solidFill>
                <a:schemeClr val="tx2"/>
              </a:solidFill>
              <a:latin typeface="Arial" panose="020B0604020202020204" pitchFamily="34" charset="0"/>
              <a:ea typeface="黑体" panose="02010609060101010101" pitchFamily="49" charset="-122"/>
            </a:endParaRPr>
          </a:p>
          <a:p>
            <a:pPr lvl="1" eaLnBrk="1" hangingPunct="1"/>
            <a:r>
              <a:rPr lang="en-US" altLang="zh-CN" sz="2400" dirty="0">
                <a:solidFill>
                  <a:schemeClr val="tx2"/>
                </a:solidFill>
                <a:latin typeface="Arial" panose="020B0604020202020204" pitchFamily="34" charset="0"/>
                <a:ea typeface="黑体" panose="02010609060101010101" pitchFamily="49" charset="-122"/>
              </a:rPr>
              <a:t>2</a:t>
            </a:r>
            <a:r>
              <a:rPr lang="zh-CN" altLang="en-US" sz="2400" dirty="0">
                <a:solidFill>
                  <a:schemeClr val="tx2"/>
                </a:solidFill>
                <a:latin typeface="Arial" panose="020B0604020202020204" pitchFamily="34" charset="0"/>
                <a:ea typeface="黑体" panose="02010609060101010101" pitchFamily="49" charset="-122"/>
              </a:rPr>
              <a:t>．相邻层中的较高层直接使用较低层提供的服务实现本层功能，同时又向它的上一层提供服务</a:t>
            </a:r>
            <a:endParaRPr lang="zh-CN" altLang="en-US" sz="2400" dirty="0">
              <a:solidFill>
                <a:schemeClr val="tx2"/>
              </a:solidFill>
              <a:latin typeface="Arial" panose="020B0604020202020204" pitchFamily="34" charset="0"/>
              <a:ea typeface="黑体" panose="02010609060101010101" pitchFamily="49" charset="-122"/>
            </a:endParaRPr>
          </a:p>
          <a:p>
            <a:pPr lvl="1" eaLnBrk="1" hangingPunct="1"/>
            <a:r>
              <a:rPr lang="en-US" altLang="zh-CN" sz="2400" dirty="0">
                <a:solidFill>
                  <a:schemeClr val="tx2"/>
                </a:solidFill>
                <a:latin typeface="Arial" panose="020B0604020202020204" pitchFamily="34" charset="0"/>
                <a:ea typeface="黑体" panose="02010609060101010101" pitchFamily="49" charset="-122"/>
              </a:rPr>
              <a:t>3</a:t>
            </a:r>
            <a:r>
              <a:rPr lang="zh-CN" altLang="en-US" sz="2400" dirty="0">
                <a:solidFill>
                  <a:schemeClr val="tx2"/>
                </a:solidFill>
                <a:latin typeface="Arial" panose="020B0604020202020204" pitchFamily="34" charset="0"/>
                <a:ea typeface="黑体" panose="02010609060101010101" pitchFamily="49" charset="-122"/>
              </a:rPr>
              <a:t>．服务的提供和使用通过相邻层的接口进行            </a:t>
            </a:r>
            <a:endParaRPr lang="zh-CN" altLang="en-US" sz="2400" dirty="0">
              <a:solidFill>
                <a:schemeClr val="tx2"/>
              </a:solidFill>
              <a:latin typeface="Arial" panose="020B0604020202020204" pitchFamily="34" charset="0"/>
              <a:ea typeface="黑体" panose="02010609060101010101" pitchFamily="49" charset="-122"/>
              <a:sym typeface="Wingdings" panose="05000000000000000000" pitchFamily="2" charset="2"/>
            </a:endParaRPr>
          </a:p>
        </p:txBody>
      </p:sp>
      <p:pic>
        <p:nvPicPr>
          <p:cNvPr id="109571" name="Picture 4" descr="分层与接口"/>
          <p:cNvPicPr>
            <a:picLocks noChangeAspect="1"/>
          </p:cNvPicPr>
          <p:nvPr/>
        </p:nvPicPr>
        <p:blipFill>
          <a:blip r:embed="rId1"/>
          <a:stretch>
            <a:fillRect/>
          </a:stretch>
        </p:blipFill>
        <p:spPr>
          <a:xfrm>
            <a:off x="2286000" y="1752600"/>
            <a:ext cx="5334000" cy="220980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Rectangle 2"/>
          <p:cNvSpPr>
            <a:spLocks noGrp="1"/>
          </p:cNvSpPr>
          <p:nvPr>
            <p:ph type="title"/>
          </p:nvPr>
        </p:nvSpPr>
        <p:spPr>
          <a:xfrm>
            <a:off x="1066800" y="838200"/>
            <a:ext cx="7793038" cy="838200"/>
          </a:xfrm>
          <a:ln/>
        </p:spPr>
        <p:txBody>
          <a:bodyPr vert="horz" wrap="square" lIns="91440" tIns="45720" rIns="91440" bIns="45720" anchor="b" anchorCtr="0"/>
          <a:p>
            <a:pPr eaLnBrk="1" hangingPunct="1"/>
            <a:r>
              <a:rPr lang="zh-CN" altLang="en-US" dirty="0">
                <a:latin typeface="宋体" panose="02010600030101010101" pitchFamily="2" charset="-122"/>
              </a:rPr>
              <a:t>服务、接口和协议</a:t>
            </a:r>
            <a:r>
              <a:rPr lang="zh-CN" altLang="en-US" dirty="0"/>
              <a:t> </a:t>
            </a:r>
            <a:endParaRPr lang="zh-CN" altLang="en-US" dirty="0"/>
          </a:p>
        </p:txBody>
      </p:sp>
      <p:sp>
        <p:nvSpPr>
          <p:cNvPr id="110594" name="Rectangle 3"/>
          <p:cNvSpPr>
            <a:spLocks noGrp="1"/>
          </p:cNvSpPr>
          <p:nvPr>
            <p:ph idx="1"/>
          </p:nvPr>
        </p:nvSpPr>
        <p:spPr>
          <a:xfrm>
            <a:off x="685800" y="3581400"/>
            <a:ext cx="8077200" cy="3276600"/>
          </a:xfrm>
          <a:ln/>
        </p:spPr>
        <p:txBody>
          <a:bodyPr vert="horz" wrap="square" lIns="91440" tIns="45720" rIns="91440" bIns="45720" anchor="t" anchorCtr="0"/>
          <a:p>
            <a:pPr algn="just" eaLnBrk="1" hangingPunct="1"/>
            <a:r>
              <a:rPr lang="zh-CN" altLang="en-US" sz="2800" b="1" dirty="0"/>
              <a:t>实体</a:t>
            </a:r>
            <a:r>
              <a:rPr lang="zh-CN" altLang="en-US" sz="2800" dirty="0"/>
              <a:t>：</a:t>
            </a:r>
            <a:r>
              <a:rPr lang="zh-CN" altLang="en-US" sz="2000" dirty="0"/>
              <a:t>每一层中的活动元素，可以是任何可发送或接收信息的硬件或软件进程，许多情况下，实体就是一个特定的软件模块。</a:t>
            </a:r>
            <a:endParaRPr lang="zh-CN" altLang="en-US" sz="2000" dirty="0"/>
          </a:p>
          <a:p>
            <a:pPr algn="just" eaLnBrk="1" hangingPunct="1"/>
            <a:r>
              <a:rPr lang="zh-CN" altLang="en-US" sz="2800" b="1" dirty="0"/>
              <a:t>对等实体</a:t>
            </a:r>
            <a:r>
              <a:rPr lang="zh-CN" altLang="en-US" sz="2800" dirty="0"/>
              <a:t>：</a:t>
            </a:r>
            <a:r>
              <a:rPr lang="zh-CN" altLang="en-US" sz="2000" dirty="0"/>
              <a:t>位于不同机器上同一层中的的实体。</a:t>
            </a:r>
            <a:endParaRPr lang="zh-CN" altLang="en-US" sz="2000" dirty="0"/>
          </a:p>
          <a:p>
            <a:pPr algn="just" eaLnBrk="1" hangingPunct="1"/>
            <a:r>
              <a:rPr lang="zh-CN" altLang="en-US" sz="2800" b="1" dirty="0"/>
              <a:t>服务提供者</a:t>
            </a:r>
            <a:r>
              <a:rPr lang="zh-CN" altLang="en-US" sz="2800" dirty="0"/>
              <a:t>：</a:t>
            </a:r>
            <a:r>
              <a:rPr lang="en-US" altLang="zh-CN" sz="2000" dirty="0"/>
              <a:t>N </a:t>
            </a:r>
            <a:r>
              <a:rPr lang="zh-CN" altLang="en-US" sz="2000" dirty="0"/>
              <a:t>层（下层）是 </a:t>
            </a:r>
            <a:r>
              <a:rPr lang="en-US" altLang="zh-CN" sz="2000" dirty="0"/>
              <a:t>N+1 </a:t>
            </a:r>
            <a:r>
              <a:rPr lang="zh-CN" altLang="en-US" sz="2000" dirty="0"/>
              <a:t>层（上层）的服务提供者。</a:t>
            </a:r>
            <a:endParaRPr lang="zh-CN" altLang="en-US" sz="2000" dirty="0"/>
          </a:p>
          <a:p>
            <a:pPr algn="just" eaLnBrk="1" hangingPunct="1"/>
            <a:r>
              <a:rPr lang="zh-CN" altLang="en-US" sz="2800" b="1" dirty="0"/>
              <a:t>服务用户</a:t>
            </a:r>
            <a:r>
              <a:rPr lang="zh-CN" altLang="en-US" sz="2800" dirty="0"/>
              <a:t>：</a:t>
            </a:r>
            <a:r>
              <a:rPr lang="en-US" altLang="zh-CN" sz="2000" dirty="0"/>
              <a:t>N+1 </a:t>
            </a:r>
            <a:r>
              <a:rPr lang="zh-CN" altLang="en-US" sz="2000" dirty="0"/>
              <a:t>层（上层）是 </a:t>
            </a:r>
            <a:r>
              <a:rPr lang="en-US" altLang="zh-CN" sz="2000" dirty="0"/>
              <a:t>N </a:t>
            </a:r>
            <a:r>
              <a:rPr lang="zh-CN" altLang="en-US" sz="2000" dirty="0"/>
              <a:t>层（下层）的服务用户。</a:t>
            </a:r>
            <a:endParaRPr lang="zh-CN" altLang="en-US" sz="2000" dirty="0"/>
          </a:p>
          <a:p>
            <a:pPr eaLnBrk="1" hangingPunct="1"/>
            <a:r>
              <a:rPr lang="zh-CN" altLang="en-US" sz="2800" b="1" dirty="0">
                <a:latin typeface="宋体" panose="02010600030101010101" pitchFamily="2" charset="-122"/>
              </a:rPr>
              <a:t>服务访问点</a:t>
            </a:r>
            <a:r>
              <a:rPr lang="zh-CN" altLang="en-US" sz="2800" dirty="0">
                <a:latin typeface="宋体" panose="02010600030101010101" pitchFamily="2" charset="-122"/>
              </a:rPr>
              <a:t>（</a:t>
            </a:r>
            <a:r>
              <a:rPr lang="en-US" altLang="zh-CN" sz="2800" dirty="0"/>
              <a:t>SAP</a:t>
            </a:r>
            <a:r>
              <a:rPr lang="zh-CN" altLang="en-US" sz="2800" dirty="0">
                <a:latin typeface="宋体" panose="02010600030101010101" pitchFamily="2" charset="-122"/>
              </a:rPr>
              <a:t>）：</a:t>
            </a:r>
            <a:r>
              <a:rPr lang="zh-CN" altLang="en-US" sz="2000" dirty="0">
                <a:latin typeface="宋体" panose="02010600030101010101" pitchFamily="2" charset="-122"/>
              </a:rPr>
              <a:t>服务提供的地点</a:t>
            </a:r>
            <a:r>
              <a:rPr lang="en-US" altLang="zh-CN" sz="2000" dirty="0">
                <a:latin typeface="宋体" panose="02010600030101010101" pitchFamily="2" charset="-122"/>
              </a:rPr>
              <a:t>,</a:t>
            </a:r>
            <a:r>
              <a:rPr lang="zh-CN" altLang="en-US" sz="2000" dirty="0">
                <a:latin typeface="宋体" panose="02010600030101010101" pitchFamily="2" charset="-122"/>
              </a:rPr>
              <a:t>也即</a:t>
            </a:r>
            <a:r>
              <a:rPr lang="zh-CN" altLang="en-US" sz="2000" dirty="0">
                <a:sym typeface="Wingdings 2" panose="05020102010507070707" pitchFamily="18" charset="2"/>
              </a:rPr>
              <a:t>接口上相邻两</a:t>
            </a:r>
            <a:endParaRPr lang="zh-CN" altLang="en-US" sz="2000" dirty="0">
              <a:sym typeface="Wingdings 2" panose="05020102010507070707" pitchFamily="18" charset="2"/>
            </a:endParaRPr>
          </a:p>
          <a:p>
            <a:pPr eaLnBrk="1" hangingPunct="1">
              <a:buNone/>
            </a:pPr>
            <a:r>
              <a:rPr lang="zh-CN" altLang="en-US" sz="2000" dirty="0">
                <a:sym typeface="Wingdings 2" panose="05020102010507070707" pitchFamily="18" charset="2"/>
              </a:rPr>
              <a:t>     层实体交换信息之处</a:t>
            </a:r>
            <a:r>
              <a:rPr lang="zh-CN" altLang="en-US" sz="2000" dirty="0">
                <a:latin typeface="宋体" panose="02010600030101010101" pitchFamily="2" charset="-122"/>
              </a:rPr>
              <a:t>。</a:t>
            </a:r>
            <a:r>
              <a:rPr lang="zh-CN" altLang="en-US" sz="2000" dirty="0"/>
              <a:t> </a:t>
            </a:r>
            <a:endParaRPr lang="zh-CN" altLang="en-US" sz="2000" dirty="0"/>
          </a:p>
        </p:txBody>
      </p:sp>
      <p:graphicFrame>
        <p:nvGraphicFramePr>
          <p:cNvPr id="110595" name="Object 2"/>
          <p:cNvGraphicFramePr/>
          <p:nvPr/>
        </p:nvGraphicFramePr>
        <p:xfrm>
          <a:off x="1295400" y="1828800"/>
          <a:ext cx="6096000" cy="1676400"/>
        </p:xfrm>
        <a:graphic>
          <a:graphicData uri="http://schemas.openxmlformats.org/presentationml/2006/ole">
            <mc:AlternateContent xmlns:mc="http://schemas.openxmlformats.org/markup-compatibility/2006">
              <mc:Choice xmlns:v="urn:schemas-microsoft-com:vml" Requires="v">
                <p:oleObj spid="_x0000_s3083" name="" r:id="rId1" imgW="3735070" imgH="1614805" progId="Visio.Drawing.6">
                  <p:embed/>
                </p:oleObj>
              </mc:Choice>
              <mc:Fallback>
                <p:oleObj name="" r:id="rId1" imgW="3735070" imgH="1614805" progId="Visio.Drawing.6">
                  <p:embed/>
                  <p:pic>
                    <p:nvPicPr>
                      <p:cNvPr id="0" name="图片 3082"/>
                      <p:cNvPicPr/>
                      <p:nvPr/>
                    </p:nvPicPr>
                    <p:blipFill>
                      <a:blip r:embed="rId2"/>
                      <a:stretch>
                        <a:fillRect/>
                      </a:stretch>
                    </p:blipFill>
                    <p:spPr>
                      <a:xfrm>
                        <a:off x="1295400" y="1828800"/>
                        <a:ext cx="6096000" cy="1676400"/>
                      </a:xfrm>
                      <a:prstGeom prst="rect">
                        <a:avLst/>
                      </a:prstGeom>
                      <a:noFill/>
                      <a:ln w="38100">
                        <a:noFill/>
                        <a:miter/>
                      </a:ln>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Rectangle 2"/>
          <p:cNvSpPr>
            <a:spLocks noGrp="1"/>
          </p:cNvSpPr>
          <p:nvPr>
            <p:ph type="title"/>
          </p:nvPr>
        </p:nvSpPr>
        <p:spPr>
          <a:xfrm>
            <a:off x="1143000" y="304800"/>
            <a:ext cx="7793038" cy="928688"/>
          </a:xfrm>
          <a:ln/>
        </p:spPr>
        <p:txBody>
          <a:bodyPr vert="horz" wrap="square" lIns="91440" tIns="45720" rIns="91440" bIns="45720" anchor="b" anchorCtr="0"/>
          <a:p>
            <a:pPr eaLnBrk="1" hangingPunct="1"/>
            <a:r>
              <a:rPr lang="zh-CN" altLang="en-US" dirty="0"/>
              <a:t>多层通信的实质</a:t>
            </a:r>
            <a:endParaRPr lang="zh-CN" altLang="en-US" dirty="0"/>
          </a:p>
        </p:txBody>
      </p:sp>
      <p:sp>
        <p:nvSpPr>
          <p:cNvPr id="111618" name="Rectangle 3"/>
          <p:cNvSpPr>
            <a:spLocks noGrp="1"/>
          </p:cNvSpPr>
          <p:nvPr>
            <p:ph idx="1"/>
          </p:nvPr>
        </p:nvSpPr>
        <p:spPr>
          <a:xfrm>
            <a:off x="6781800" y="4724400"/>
            <a:ext cx="2133600" cy="990600"/>
          </a:xfrm>
          <a:ln/>
        </p:spPr>
        <p:txBody>
          <a:bodyPr vert="horz" wrap="square" lIns="91440" tIns="45720" rIns="91440" bIns="45720" anchor="t" anchorCtr="0"/>
          <a:p>
            <a:pPr eaLnBrk="1" hangingPunct="1">
              <a:buClrTx/>
              <a:buSzTx/>
              <a:buNone/>
            </a:pPr>
            <a:r>
              <a:rPr lang="en-US" altLang="zh-CN" sz="2400" dirty="0">
                <a:sym typeface="Wingdings" panose="05000000000000000000" pitchFamily="2" charset="2"/>
              </a:rPr>
              <a:t>    </a:t>
            </a:r>
            <a:r>
              <a:rPr lang="zh-CN" altLang="en-US" sz="2400" dirty="0">
                <a:sym typeface="Wingdings" panose="05000000000000000000" pitchFamily="2" charset="2"/>
              </a:rPr>
              <a:t>实际通信在</a:t>
            </a:r>
            <a:endParaRPr lang="zh-CN" altLang="en-US" sz="2400" dirty="0">
              <a:sym typeface="Wingdings" panose="05000000000000000000" pitchFamily="2" charset="2"/>
            </a:endParaRPr>
          </a:p>
          <a:p>
            <a:pPr eaLnBrk="1" hangingPunct="1">
              <a:buClrTx/>
              <a:buSzTx/>
              <a:buNone/>
            </a:pPr>
            <a:r>
              <a:rPr lang="zh-CN" altLang="en-US" sz="2400" dirty="0">
                <a:sym typeface="Wingdings" panose="05000000000000000000" pitchFamily="2" charset="2"/>
              </a:rPr>
              <a:t>    最底层完成</a:t>
            </a:r>
            <a:endParaRPr lang="zh-CN" altLang="en-US" sz="2400" dirty="0">
              <a:sym typeface="Wingdings" panose="05000000000000000000" pitchFamily="2" charset="2"/>
            </a:endParaRPr>
          </a:p>
        </p:txBody>
      </p:sp>
      <p:graphicFrame>
        <p:nvGraphicFramePr>
          <p:cNvPr id="111619" name="Object 2"/>
          <p:cNvGraphicFramePr/>
          <p:nvPr/>
        </p:nvGraphicFramePr>
        <p:xfrm>
          <a:off x="609600" y="1447800"/>
          <a:ext cx="5181600" cy="5105400"/>
        </p:xfrm>
        <a:graphic>
          <a:graphicData uri="http://schemas.openxmlformats.org/presentationml/2006/ole">
            <mc:AlternateContent xmlns:mc="http://schemas.openxmlformats.org/markup-compatibility/2006">
              <mc:Choice xmlns:v="urn:schemas-microsoft-com:vml" Requires="v">
                <p:oleObj spid="_x0000_s3084" name="" r:id="rId1" imgW="4514850" imgH="4257675" progId="Paint.Picture">
                  <p:embed/>
                </p:oleObj>
              </mc:Choice>
              <mc:Fallback>
                <p:oleObj name="" r:id="rId1" imgW="4514850" imgH="4257675" progId="Paint.Picture">
                  <p:embed/>
                  <p:pic>
                    <p:nvPicPr>
                      <p:cNvPr id="0" name="图片 3083"/>
                      <p:cNvPicPr/>
                      <p:nvPr/>
                    </p:nvPicPr>
                    <p:blipFill>
                      <a:blip r:embed="rId2"/>
                      <a:stretch>
                        <a:fillRect/>
                      </a:stretch>
                    </p:blipFill>
                    <p:spPr>
                      <a:xfrm>
                        <a:off x="609600" y="1447800"/>
                        <a:ext cx="5181600" cy="5105400"/>
                      </a:xfrm>
                      <a:prstGeom prst="rect">
                        <a:avLst/>
                      </a:prstGeom>
                      <a:noFill/>
                      <a:ln w="38100">
                        <a:noFill/>
                        <a:miter/>
                      </a:ln>
                    </p:spPr>
                  </p:pic>
                </p:oleObj>
              </mc:Fallback>
            </mc:AlternateContent>
          </a:graphicData>
        </a:graphic>
      </p:graphicFrame>
      <p:sp>
        <p:nvSpPr>
          <p:cNvPr id="111620" name="Rectangle 5"/>
          <p:cNvSpPr/>
          <p:nvPr/>
        </p:nvSpPr>
        <p:spPr>
          <a:xfrm>
            <a:off x="6629400" y="1401763"/>
            <a:ext cx="2317750" cy="822325"/>
          </a:xfrm>
          <a:prstGeom prst="rect">
            <a:avLst/>
          </a:prstGeom>
          <a:noFill/>
          <a:ln w="9525">
            <a:noFill/>
          </a:ln>
        </p:spPr>
        <p:txBody>
          <a:bodyPr wrap="none" anchor="t" anchorCtr="0">
            <a:spAutoFit/>
          </a:bodyPr>
          <a:p>
            <a:pPr algn="ctr">
              <a:lnSpc>
                <a:spcPct val="90000"/>
              </a:lnSpc>
              <a:spcBef>
                <a:spcPct val="20000"/>
              </a:spcBef>
            </a:pPr>
            <a:r>
              <a:rPr lang="zh-CN" altLang="en-US" sz="2400" dirty="0">
                <a:solidFill>
                  <a:schemeClr val="tx2"/>
                </a:solidFill>
                <a:latin typeface="黑体" panose="02010609060101010101" pitchFamily="49" charset="-122"/>
                <a:ea typeface="黑体" panose="02010609060101010101" pitchFamily="49" charset="-122"/>
                <a:sym typeface="Wingdings" panose="05000000000000000000" pitchFamily="2" charset="2"/>
              </a:rPr>
              <a:t>对等层实体之间</a:t>
            </a:r>
            <a:endParaRPr lang="zh-CN" altLang="en-US" sz="2400"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ctr">
              <a:lnSpc>
                <a:spcPct val="90000"/>
              </a:lnSpc>
              <a:spcBef>
                <a:spcPct val="20000"/>
              </a:spcBef>
            </a:pPr>
            <a:r>
              <a:rPr lang="zh-CN" altLang="en-US" sz="2400" dirty="0">
                <a:solidFill>
                  <a:schemeClr val="tx2"/>
                </a:solidFill>
                <a:latin typeface="黑体" panose="02010609060101010101" pitchFamily="49" charset="-122"/>
                <a:ea typeface="黑体" panose="02010609060101010101" pitchFamily="49" charset="-122"/>
                <a:sym typeface="Wingdings" panose="05000000000000000000" pitchFamily="2" charset="2"/>
              </a:rPr>
              <a:t>虚拟通信</a:t>
            </a:r>
            <a:endParaRPr lang="zh-CN" altLang="en-US" sz="2400"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
        <p:nvSpPr>
          <p:cNvPr id="111621" name="Line 6"/>
          <p:cNvSpPr/>
          <p:nvPr/>
        </p:nvSpPr>
        <p:spPr>
          <a:xfrm flipH="1">
            <a:off x="3352800" y="1676400"/>
            <a:ext cx="3276600" cy="228600"/>
          </a:xfrm>
          <a:prstGeom prst="line">
            <a:avLst/>
          </a:prstGeom>
          <a:ln w="38100" cap="flat" cmpd="sng">
            <a:solidFill>
              <a:schemeClr val="hlink"/>
            </a:solidFill>
            <a:prstDash val="solid"/>
            <a:miter/>
            <a:headEnd type="none" w="med" len="med"/>
            <a:tailEnd type="triangle" w="med" len="med"/>
          </a:ln>
        </p:spPr>
      </p:sp>
      <p:sp>
        <p:nvSpPr>
          <p:cNvPr id="111622" name="Rectangle 7"/>
          <p:cNvSpPr/>
          <p:nvPr/>
        </p:nvSpPr>
        <p:spPr>
          <a:xfrm>
            <a:off x="7086600" y="3276600"/>
            <a:ext cx="1708150" cy="822325"/>
          </a:xfrm>
          <a:prstGeom prst="rect">
            <a:avLst/>
          </a:prstGeom>
          <a:noFill/>
          <a:ln w="9525">
            <a:noFill/>
          </a:ln>
        </p:spPr>
        <p:txBody>
          <a:bodyPr wrap="none" anchor="t" anchorCtr="0">
            <a:spAutoFit/>
          </a:bodyPr>
          <a:p>
            <a:pPr algn="ctr"/>
            <a:r>
              <a:rPr lang="zh-CN" altLang="en-US" sz="2400" dirty="0">
                <a:solidFill>
                  <a:schemeClr val="tx2"/>
                </a:solidFill>
                <a:latin typeface="黑体" panose="02010609060101010101" pitchFamily="49" charset="-122"/>
                <a:ea typeface="黑体" panose="02010609060101010101" pitchFamily="49" charset="-122"/>
                <a:sym typeface="Wingdings" panose="05000000000000000000" pitchFamily="2" charset="2"/>
              </a:rPr>
              <a:t>下层向上层</a:t>
            </a:r>
            <a:endParaRPr lang="zh-CN" altLang="en-US" sz="2400"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a:p>
            <a:pPr algn="ctr"/>
            <a:r>
              <a:rPr lang="zh-CN" altLang="en-US" sz="2400" dirty="0">
                <a:solidFill>
                  <a:schemeClr val="tx2"/>
                </a:solidFill>
                <a:latin typeface="黑体" panose="02010609060101010101" pitchFamily="49" charset="-122"/>
                <a:ea typeface="黑体" panose="02010609060101010101" pitchFamily="49" charset="-122"/>
                <a:sym typeface="Wingdings" panose="05000000000000000000" pitchFamily="2" charset="2"/>
              </a:rPr>
              <a:t>提供服务</a:t>
            </a:r>
            <a:endParaRPr lang="zh-CN" altLang="en-US" sz="2400" dirty="0">
              <a:solidFill>
                <a:schemeClr val="tx2"/>
              </a:solidFill>
              <a:latin typeface="黑体" panose="02010609060101010101" pitchFamily="49" charset="-122"/>
              <a:ea typeface="黑体" panose="02010609060101010101" pitchFamily="49" charset="-122"/>
              <a:sym typeface="Wingdings" panose="05000000000000000000" pitchFamily="2" charset="2"/>
            </a:endParaRPr>
          </a:p>
        </p:txBody>
      </p:sp>
      <p:sp>
        <p:nvSpPr>
          <p:cNvPr id="111623" name="Line 8"/>
          <p:cNvSpPr/>
          <p:nvPr/>
        </p:nvSpPr>
        <p:spPr>
          <a:xfrm flipH="1" flipV="1">
            <a:off x="5181600" y="2819400"/>
            <a:ext cx="1828800" cy="609600"/>
          </a:xfrm>
          <a:prstGeom prst="line">
            <a:avLst/>
          </a:prstGeom>
          <a:ln w="38100" cap="flat" cmpd="sng">
            <a:solidFill>
              <a:schemeClr val="hlink"/>
            </a:solidFill>
            <a:prstDash val="solid"/>
            <a:miter/>
            <a:headEnd type="none" w="med" len="med"/>
            <a:tailEnd type="triangle" w="med" len="med"/>
          </a:ln>
        </p:spPr>
      </p:sp>
      <p:sp>
        <p:nvSpPr>
          <p:cNvPr id="111624" name="Line 9"/>
          <p:cNvSpPr/>
          <p:nvPr/>
        </p:nvSpPr>
        <p:spPr>
          <a:xfrm flipH="1">
            <a:off x="4191000" y="5105400"/>
            <a:ext cx="2819400" cy="533400"/>
          </a:xfrm>
          <a:prstGeom prst="line">
            <a:avLst/>
          </a:prstGeom>
          <a:ln w="38100" cap="flat" cmpd="sng">
            <a:solidFill>
              <a:schemeClr val="hlink"/>
            </a:solidFill>
            <a:prstDash val="solid"/>
            <a:miter/>
            <a:headEnd type="none" w="med" len="med"/>
            <a:tailEnd type="triangle" w="med" len="med"/>
          </a:ln>
        </p:spPr>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Rectangle 2"/>
          <p:cNvSpPr>
            <a:spLocks noGrp="1"/>
          </p:cNvSpPr>
          <p:nvPr>
            <p:ph type="title"/>
          </p:nvPr>
        </p:nvSpPr>
        <p:spPr>
          <a:xfrm>
            <a:off x="914400" y="685800"/>
            <a:ext cx="7772400" cy="914400"/>
          </a:xfrm>
          <a:ln/>
        </p:spPr>
        <p:txBody>
          <a:bodyPr vert="horz" wrap="square" lIns="91440" tIns="45720" rIns="91440" bIns="45720" anchor="b" anchorCtr="0"/>
          <a:p>
            <a:pPr eaLnBrk="1" hangingPunct="1"/>
            <a:r>
              <a:rPr lang="zh-CN" altLang="en-US" sz="3600" dirty="0">
                <a:latin typeface="黑体" panose="02010609060101010101" pitchFamily="49" charset="-122"/>
              </a:rPr>
              <a:t>网络体系结构的几个基本概念</a:t>
            </a:r>
            <a:endParaRPr lang="zh-CN" altLang="en-US" sz="3600" dirty="0">
              <a:latin typeface="黑体" panose="02010609060101010101" pitchFamily="49" charset="-122"/>
            </a:endParaRPr>
          </a:p>
        </p:txBody>
      </p:sp>
      <p:sp>
        <p:nvSpPr>
          <p:cNvPr id="220163" name="Rectangle 3"/>
          <p:cNvSpPr>
            <a:spLocks noGrp="1" noChangeArrowheads="1"/>
          </p:cNvSpPr>
          <p:nvPr>
            <p:ph idx="1"/>
          </p:nvPr>
        </p:nvSpPr>
        <p:spPr>
          <a:xfrm>
            <a:off x="304800" y="2057400"/>
            <a:ext cx="8839200" cy="4572000"/>
          </a:xfrm>
          <a:ln>
            <a:miter/>
          </a:ln>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a:t>
            </a:r>
            <a:r>
              <a:rPr kumimoji="0" lang="zh-CN" alt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rPr>
              <a:t>协议</a:t>
            </a:r>
            <a:r>
              <a:rPr kumimoji="0" lang="zh-CN" altLang="en-US" sz="2400" b="1" i="0" u="none" strike="noStrike" kern="0" cap="none" spc="0" normalizeH="0" baseline="0" noProof="0" smtClean="0">
                <a:ln>
                  <a:noFill/>
                </a:ln>
                <a:solidFill>
                  <a:srgbClr val="333399"/>
                </a:solidFill>
                <a:effectLst/>
                <a:uLnTx/>
                <a:uFillTx/>
                <a:latin typeface="+mn-lt"/>
                <a:ea typeface="+mn-ea"/>
                <a:cs typeface="+mn-cs"/>
              </a:rPr>
              <a:t>：</a:t>
            </a: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为进行计算机网络中的数据交换而建立的规则、标准</a:t>
            </a:r>
            <a:endPar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endParaRPr>
          </a:p>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                 或约定的集合。</a:t>
            </a:r>
            <a:endParaRPr kumimoji="0" lang="zh-CN" altLang="en-US" sz="2400" b="0" i="0" u="none" strike="noStrike" kern="0" cap="none" spc="0" normalizeH="0" baseline="0" noProof="0" smtClean="0">
              <a:ln>
                <a:noFill/>
              </a:ln>
              <a:solidFill>
                <a:srgbClr val="333399"/>
              </a:solidFill>
              <a:effectLst/>
              <a:uLnTx/>
              <a:uFillTx/>
              <a:latin typeface="+mn-lt"/>
              <a:ea typeface="+mn-ea"/>
              <a:cs typeface="+mn-cs"/>
            </a:endParaRPr>
          </a:p>
          <a:p>
            <a:pPr marL="342900" marR="0" lvl="0" indent="-342900" algn="just"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a:t>
            </a:r>
            <a:r>
              <a:rPr kumimoji="0" lang="zh-CN" alt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sym typeface="Wingdings 2" panose="05020102010507070707" pitchFamily="18" charset="2"/>
              </a:rPr>
              <a:t>接口</a:t>
            </a: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：相邻两层之间的边界，在接口处规定了低层向上层提</a:t>
            </a:r>
            <a:endPar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endParaRP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             供的服务，以及服务所使用的形式规范语句</a:t>
            </a:r>
            <a:r>
              <a:rPr kumimoji="0" lang="en-US" altLang="zh-CN"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a:t>
            </a:r>
            <a:r>
              <a:rPr kumimoji="0" lang="zh-CN" alt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sym typeface="Wingdings 2" panose="05020102010507070707" pitchFamily="18" charset="2"/>
              </a:rPr>
              <a:t>服务原语</a:t>
            </a:r>
            <a:r>
              <a:rPr kumimoji="0" lang="en-US" altLang="zh-CN"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a:t>
            </a: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a:t>
            </a:r>
            <a:endPar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endParaRPr>
          </a:p>
          <a:p>
            <a:pPr marL="342900" marR="0" lvl="0" indent="-34290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a:t>
            </a:r>
            <a:r>
              <a:rPr kumimoji="0" lang="zh-CN" alt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sym typeface="Wingdings 2" panose="05020102010507070707" pitchFamily="18" charset="2"/>
              </a:rPr>
              <a:t>服务</a:t>
            </a: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：某一层提供的功能，并能通过接口提供给其相邻上层。                 </a:t>
            </a:r>
            <a:endPar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endParaRPr>
          </a:p>
          <a:p>
            <a:pPr marL="342900" marR="0" lvl="0" indent="-342900" algn="l"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a:t>
            </a:r>
            <a:r>
              <a:rPr kumimoji="0" lang="zh-CN" alt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sym typeface="Wingdings 2" panose="05020102010507070707" pitchFamily="18" charset="2"/>
              </a:rPr>
              <a:t>网络体系结构</a:t>
            </a: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：计算机网络的各层及其协议的集合，是对</a:t>
            </a:r>
            <a:endPar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endParaRPr>
          </a:p>
          <a:p>
            <a:pPr marL="342900" marR="0" lvl="0" indent="-342900" algn="l"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                       网络及其组成部分所应完成的功能的精确定义。</a:t>
            </a:r>
            <a:endPar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endParaRPr>
          </a:p>
          <a:p>
            <a:pPr marL="342900" marR="0" lvl="0" indent="-342900" algn="l" defTabSz="914400" rtl="0" eaLnBrk="1" fontAlgn="base" latinLnBrk="0" hangingPunct="1">
              <a:lnSpc>
                <a:spcPct val="100000"/>
              </a:lnSpc>
              <a:spcBef>
                <a:spcPct val="50000"/>
              </a:spcBef>
              <a:spcAft>
                <a:spcPct val="0"/>
              </a:spcAft>
              <a:buClrTx/>
              <a:buSzTx/>
              <a:buFontTx/>
              <a:buNone/>
              <a:defRPr/>
            </a:pP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a:t>
            </a:r>
            <a:r>
              <a:rPr kumimoji="0" lang="zh-CN" altLang="en-US" sz="2800" b="0" i="0" u="none" strike="noStrike" kern="0" cap="none" spc="0" normalizeH="0" baseline="0" noProof="0" smtClean="0">
                <a:ln>
                  <a:noFill/>
                </a:ln>
                <a:solidFill>
                  <a:schemeClr val="hlink"/>
                </a:solidFill>
                <a:effectLst>
                  <a:outerShdw blurRad="38100" dist="38100" dir="2700000" algn="tl">
                    <a:srgbClr val="C0C0C0"/>
                  </a:outerShdw>
                </a:effectLst>
                <a:uLnTx/>
                <a:uFillTx/>
                <a:latin typeface="+mn-lt"/>
                <a:ea typeface="+mn-ea"/>
                <a:cs typeface="+mn-cs"/>
                <a:sym typeface="Wingdings 2" panose="05020102010507070707" pitchFamily="18" charset="2"/>
              </a:rPr>
              <a:t>协议栈</a:t>
            </a:r>
            <a:r>
              <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rPr>
              <a:t>： 网络各层协议按层次顺序排列而成的协议序列。</a:t>
            </a:r>
            <a:endParaRPr kumimoji="0" lang="zh-CN" altLang="en-US" sz="2400" b="0" i="0" u="none" strike="noStrike" kern="0" cap="none" spc="0" normalizeH="0" baseline="0" noProof="0" smtClean="0">
              <a:ln>
                <a:noFill/>
              </a:ln>
              <a:solidFill>
                <a:srgbClr val="333399"/>
              </a:solidFill>
              <a:effectLst/>
              <a:uLnTx/>
              <a:uFillTx/>
              <a:latin typeface="+mn-lt"/>
              <a:ea typeface="+mn-ea"/>
              <a:cs typeface="+mn-cs"/>
              <a:sym typeface="Wingdings 2" panose="05020102010507070707" pitchFamily="18" charset="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Rectangle 2"/>
          <p:cNvSpPr>
            <a:spLocks noGrp="1"/>
          </p:cNvSpPr>
          <p:nvPr>
            <p:ph type="title"/>
          </p:nvPr>
        </p:nvSpPr>
        <p:spPr>
          <a:xfrm>
            <a:off x="1219200" y="762000"/>
            <a:ext cx="7772400" cy="914400"/>
          </a:xfrm>
          <a:ln/>
        </p:spPr>
        <p:txBody>
          <a:bodyPr vert="horz" wrap="square" lIns="91440" tIns="45720" rIns="91440" bIns="45720" anchor="b" anchorCtr="0"/>
          <a:p>
            <a:pPr eaLnBrk="1" hangingPunct="1"/>
            <a:r>
              <a:rPr lang="zh-CN" altLang="en-US" sz="4800" dirty="0"/>
              <a:t>协议</a:t>
            </a:r>
            <a:endParaRPr lang="zh-CN" altLang="en-US" sz="4800" dirty="0"/>
          </a:p>
        </p:txBody>
      </p:sp>
      <p:sp>
        <p:nvSpPr>
          <p:cNvPr id="113666" name="Rectangle 3"/>
          <p:cNvSpPr>
            <a:spLocks noGrp="1"/>
          </p:cNvSpPr>
          <p:nvPr>
            <p:ph idx="1"/>
          </p:nvPr>
        </p:nvSpPr>
        <p:spPr>
          <a:xfrm>
            <a:off x="533400" y="1905000"/>
            <a:ext cx="8305800" cy="4800600"/>
          </a:xfrm>
          <a:ln/>
        </p:spPr>
        <p:txBody>
          <a:bodyPr vert="horz" wrap="square" lIns="91440" tIns="45720" rIns="91440" bIns="45720" anchor="t" anchorCtr="0"/>
          <a:p>
            <a:pPr marL="609600" indent="-609600" eaLnBrk="1" hangingPunct="1">
              <a:buNone/>
            </a:pPr>
            <a:r>
              <a:rPr lang="en-US" altLang="zh-CN" sz="2400" dirty="0">
                <a:solidFill>
                  <a:schemeClr val="tx2"/>
                </a:solidFill>
                <a:sym typeface="Wingdings 2" panose="05020102010507070707" pitchFamily="18" charset="2"/>
              </a:rPr>
              <a:t>[ </a:t>
            </a:r>
            <a:r>
              <a:rPr lang="zh-CN" altLang="en-US" sz="2400" dirty="0">
                <a:solidFill>
                  <a:schemeClr val="tx2"/>
                </a:solidFill>
                <a:sym typeface="Wingdings 2" panose="05020102010507070707" pitchFamily="18" charset="2"/>
              </a:rPr>
              <a:t>定义 </a:t>
            </a:r>
            <a:r>
              <a:rPr lang="en-US" altLang="zh-CN" sz="2400" dirty="0">
                <a:solidFill>
                  <a:schemeClr val="tx2"/>
                </a:solidFill>
                <a:sym typeface="Wingdings 2" panose="05020102010507070707" pitchFamily="18" charset="2"/>
              </a:rPr>
              <a:t>]  </a:t>
            </a:r>
            <a:r>
              <a:rPr lang="zh-CN" altLang="en-US" sz="2400" dirty="0">
                <a:solidFill>
                  <a:schemeClr val="tx2"/>
                </a:solidFill>
                <a:sym typeface="Wingdings 2" panose="05020102010507070707" pitchFamily="18" charset="2"/>
              </a:rPr>
              <a:t>为进行计算机网络中的数据交换而建立的</a:t>
            </a:r>
            <a:r>
              <a:rPr lang="zh-CN" altLang="en-US" sz="2400" dirty="0">
                <a:solidFill>
                  <a:schemeClr val="hlink"/>
                </a:solidFill>
                <a:sym typeface="Wingdings 2" panose="05020102010507070707" pitchFamily="18" charset="2"/>
              </a:rPr>
              <a:t>规则、标</a:t>
            </a:r>
            <a:endParaRPr lang="zh-CN" altLang="en-US" sz="2400" dirty="0">
              <a:solidFill>
                <a:schemeClr val="hlink"/>
              </a:solidFill>
              <a:sym typeface="Wingdings 2" panose="05020102010507070707" pitchFamily="18" charset="2"/>
            </a:endParaRPr>
          </a:p>
          <a:p>
            <a:pPr marL="609600" indent="-609600" eaLnBrk="1" hangingPunct="1">
              <a:buNone/>
            </a:pPr>
            <a:r>
              <a:rPr lang="zh-CN" altLang="en-US" sz="2400" dirty="0">
                <a:solidFill>
                  <a:schemeClr val="hlink"/>
                </a:solidFill>
                <a:sym typeface="Wingdings 2" panose="05020102010507070707" pitchFamily="18" charset="2"/>
              </a:rPr>
              <a:t>             准或约定的集合</a:t>
            </a:r>
            <a:r>
              <a:rPr lang="zh-CN" altLang="en-US" sz="2400" dirty="0">
                <a:solidFill>
                  <a:schemeClr val="tx2"/>
                </a:solidFill>
                <a:sym typeface="Wingdings 2" panose="05020102010507070707" pitchFamily="18" charset="2"/>
              </a:rPr>
              <a:t>。准确地说，它是</a:t>
            </a:r>
            <a:r>
              <a:rPr lang="zh-CN" altLang="en-US" sz="2400" dirty="0">
                <a:solidFill>
                  <a:schemeClr val="hlink"/>
                </a:solidFill>
                <a:sym typeface="Wingdings 2" panose="05020102010507070707" pitchFamily="18" charset="2"/>
              </a:rPr>
              <a:t>对等实体</a:t>
            </a:r>
            <a:r>
              <a:rPr lang="zh-CN" altLang="en-US" sz="2400" dirty="0">
                <a:solidFill>
                  <a:schemeClr val="tx2"/>
                </a:solidFill>
                <a:sym typeface="Wingdings 2" panose="05020102010507070707" pitchFamily="18" charset="2"/>
              </a:rPr>
              <a:t>之间的      	  通信制定的有关通信规则约定的集合。</a:t>
            </a:r>
            <a:endParaRPr lang="zh-CN" altLang="en-US" sz="2400" dirty="0">
              <a:solidFill>
                <a:schemeClr val="tx2"/>
              </a:solidFill>
              <a:sym typeface="Wingdings 2" panose="05020102010507070707" pitchFamily="18" charset="2"/>
            </a:endParaRPr>
          </a:p>
          <a:p>
            <a:pPr marL="609600" indent="-609600" eaLnBrk="1" hangingPunct="1">
              <a:buNone/>
            </a:pPr>
            <a:r>
              <a:rPr lang="zh-CN" altLang="en-US" sz="2400" dirty="0">
                <a:solidFill>
                  <a:schemeClr val="tx2"/>
                </a:solidFill>
                <a:sym typeface="Wingdings 2" panose="05020102010507070707" pitchFamily="18" charset="2"/>
              </a:rPr>
              <a:t>网络协议的三个要素：</a:t>
            </a:r>
            <a:br>
              <a:rPr lang="zh-CN" altLang="en-US" sz="2400" dirty="0">
                <a:solidFill>
                  <a:schemeClr val="tx2"/>
                </a:solidFill>
                <a:sym typeface="Wingdings 2" panose="05020102010507070707" pitchFamily="18" charset="2"/>
              </a:rPr>
            </a:br>
            <a:r>
              <a:rPr lang="en-US" altLang="zh-CN" sz="2400" dirty="0">
                <a:solidFill>
                  <a:schemeClr val="tx2"/>
                </a:solidFill>
                <a:sym typeface="Wingdings 2" panose="05020102010507070707" pitchFamily="18" charset="2"/>
              </a:rPr>
              <a:t>1)</a:t>
            </a:r>
            <a:r>
              <a:rPr lang="zh-CN" altLang="en-US" sz="2400" dirty="0">
                <a:solidFill>
                  <a:schemeClr val="hlink"/>
                </a:solidFill>
                <a:sym typeface="Wingdings 2" panose="05020102010507070707" pitchFamily="18" charset="2"/>
              </a:rPr>
              <a:t>语义</a:t>
            </a:r>
            <a:r>
              <a:rPr lang="zh-CN" altLang="en-US" sz="2400" dirty="0">
                <a:solidFill>
                  <a:schemeClr val="tx2"/>
                </a:solidFill>
                <a:sym typeface="Wingdings 2" panose="05020102010507070707" pitchFamily="18" charset="2"/>
              </a:rPr>
              <a:t>（</a:t>
            </a:r>
            <a:r>
              <a:rPr lang="en-US" altLang="zh-CN" sz="2400" dirty="0">
                <a:solidFill>
                  <a:schemeClr val="tx2"/>
                </a:solidFill>
                <a:sym typeface="Wingdings 2" panose="05020102010507070707" pitchFamily="18" charset="2"/>
              </a:rPr>
              <a:t>Semantics)</a:t>
            </a:r>
            <a:endParaRPr lang="en-US" altLang="zh-CN" sz="2400" dirty="0">
              <a:solidFill>
                <a:schemeClr val="tx2"/>
              </a:solidFill>
              <a:sym typeface="Wingdings 2" panose="05020102010507070707" pitchFamily="18" charset="2"/>
            </a:endParaRPr>
          </a:p>
          <a:p>
            <a:pPr marL="609600" indent="-609600" eaLnBrk="1" hangingPunct="1">
              <a:buNone/>
            </a:pPr>
            <a:r>
              <a:rPr lang="en-US" altLang="zh-CN" sz="2000" dirty="0">
                <a:solidFill>
                  <a:schemeClr val="tx2"/>
                </a:solidFill>
                <a:sym typeface="Wingdings 2" panose="05020102010507070707" pitchFamily="18" charset="2"/>
              </a:rPr>
              <a:t>              </a:t>
            </a:r>
            <a:r>
              <a:rPr lang="zh-CN" altLang="en-US" sz="2400" dirty="0">
                <a:solidFill>
                  <a:schemeClr val="tx2"/>
                </a:solidFill>
                <a:sym typeface="Wingdings 2" panose="05020102010507070707" pitchFamily="18" charset="2"/>
              </a:rPr>
              <a:t>涉及</a:t>
            </a:r>
            <a:r>
              <a:rPr lang="zh-CN" altLang="en-US" sz="2400" dirty="0">
                <a:solidFill>
                  <a:schemeClr val="tx2"/>
                </a:solidFill>
              </a:rPr>
              <a:t>需要发出何种控制信息，完成何种动作与做出</a:t>
            </a:r>
            <a:endParaRPr lang="zh-CN" altLang="en-US" sz="2400" dirty="0">
              <a:solidFill>
                <a:schemeClr val="tx2"/>
              </a:solidFill>
            </a:endParaRPr>
          </a:p>
          <a:p>
            <a:pPr marL="609600" indent="-609600" eaLnBrk="1" hangingPunct="1">
              <a:buNone/>
            </a:pPr>
            <a:r>
              <a:rPr lang="zh-CN" altLang="en-US" sz="2400" dirty="0">
                <a:solidFill>
                  <a:schemeClr val="tx2"/>
                </a:solidFill>
              </a:rPr>
              <a:t>            何种响应</a:t>
            </a:r>
            <a:r>
              <a:rPr lang="zh-CN" altLang="en-US" sz="2400" dirty="0">
                <a:solidFill>
                  <a:schemeClr val="tx2"/>
                </a:solidFill>
                <a:sym typeface="Wingdings 2" panose="05020102010507070707" pitchFamily="18" charset="2"/>
              </a:rPr>
              <a:t>。</a:t>
            </a:r>
            <a:br>
              <a:rPr lang="zh-CN" altLang="en-US" sz="2400" dirty="0">
                <a:solidFill>
                  <a:schemeClr val="tx2"/>
                </a:solidFill>
                <a:sym typeface="Wingdings 2" panose="05020102010507070707" pitchFamily="18" charset="2"/>
              </a:rPr>
            </a:br>
            <a:r>
              <a:rPr lang="en-US" altLang="zh-CN" sz="2400" dirty="0">
                <a:solidFill>
                  <a:schemeClr val="tx2"/>
                </a:solidFill>
                <a:sym typeface="Wingdings 2" panose="05020102010507070707" pitchFamily="18" charset="2"/>
              </a:rPr>
              <a:t>2)</a:t>
            </a:r>
            <a:r>
              <a:rPr lang="zh-CN" altLang="en-US" sz="2400" dirty="0">
                <a:solidFill>
                  <a:schemeClr val="hlink"/>
                </a:solidFill>
                <a:sym typeface="Wingdings 2" panose="05020102010507070707" pitchFamily="18" charset="2"/>
              </a:rPr>
              <a:t>语法</a:t>
            </a:r>
            <a:r>
              <a:rPr lang="zh-CN" altLang="en-US" sz="2400" dirty="0">
                <a:solidFill>
                  <a:schemeClr val="tx2"/>
                </a:solidFill>
                <a:sym typeface="Wingdings 2" panose="05020102010507070707" pitchFamily="18" charset="2"/>
              </a:rPr>
              <a:t>（</a:t>
            </a:r>
            <a:r>
              <a:rPr lang="en-US" altLang="zh-CN" sz="2400" dirty="0">
                <a:solidFill>
                  <a:schemeClr val="tx2"/>
                </a:solidFill>
                <a:sym typeface="Wingdings 2" panose="05020102010507070707" pitchFamily="18" charset="2"/>
              </a:rPr>
              <a:t>Syntax)</a:t>
            </a:r>
            <a:endParaRPr lang="en-US" altLang="zh-CN" sz="2400" dirty="0">
              <a:solidFill>
                <a:schemeClr val="tx2"/>
              </a:solidFill>
              <a:sym typeface="Wingdings 2" panose="05020102010507070707" pitchFamily="18" charset="2"/>
            </a:endParaRPr>
          </a:p>
          <a:p>
            <a:pPr marL="609600" indent="-609600" eaLnBrk="1" hangingPunct="1">
              <a:buNone/>
            </a:pPr>
            <a:r>
              <a:rPr lang="en-US" altLang="zh-CN" sz="2400" dirty="0">
                <a:solidFill>
                  <a:schemeClr val="tx2"/>
                </a:solidFill>
                <a:sym typeface="Wingdings 2" panose="05020102010507070707" pitchFamily="18" charset="2"/>
              </a:rPr>
              <a:t>            </a:t>
            </a:r>
            <a:r>
              <a:rPr lang="zh-CN" altLang="en-US" sz="2400" dirty="0">
                <a:solidFill>
                  <a:schemeClr val="tx2"/>
                </a:solidFill>
                <a:sym typeface="Wingdings 2" panose="05020102010507070707" pitchFamily="18" charset="2"/>
              </a:rPr>
              <a:t>涉及</a:t>
            </a:r>
            <a:r>
              <a:rPr lang="zh-CN" altLang="en-US" sz="2400" dirty="0">
                <a:solidFill>
                  <a:schemeClr val="tx2"/>
                </a:solidFill>
              </a:rPr>
              <a:t>数据与控制信息的结构与格式</a:t>
            </a:r>
            <a:r>
              <a:rPr lang="zh-CN" altLang="en-US" sz="2400" dirty="0">
                <a:solidFill>
                  <a:schemeClr val="tx2"/>
                </a:solidFill>
                <a:sym typeface="Wingdings 2" panose="05020102010507070707" pitchFamily="18" charset="2"/>
              </a:rPr>
              <a:t>。</a:t>
            </a:r>
            <a:br>
              <a:rPr lang="zh-CN" altLang="en-US" sz="2400" dirty="0">
                <a:solidFill>
                  <a:schemeClr val="tx2"/>
                </a:solidFill>
                <a:sym typeface="Wingdings 2" panose="05020102010507070707" pitchFamily="18" charset="2"/>
              </a:rPr>
            </a:br>
            <a:r>
              <a:rPr lang="en-US" altLang="zh-CN" sz="2400" dirty="0">
                <a:solidFill>
                  <a:schemeClr val="tx2"/>
                </a:solidFill>
                <a:sym typeface="Wingdings 2" panose="05020102010507070707" pitchFamily="18" charset="2"/>
              </a:rPr>
              <a:t>3)</a:t>
            </a:r>
            <a:r>
              <a:rPr lang="zh-CN" altLang="en-US" sz="2400" dirty="0">
                <a:solidFill>
                  <a:schemeClr val="hlink"/>
                </a:solidFill>
                <a:sym typeface="Wingdings 2" panose="05020102010507070707" pitchFamily="18" charset="2"/>
              </a:rPr>
              <a:t>定时</a:t>
            </a:r>
            <a:r>
              <a:rPr lang="zh-CN" altLang="en-US" sz="2400" dirty="0">
                <a:solidFill>
                  <a:schemeClr val="tx2"/>
                </a:solidFill>
                <a:sym typeface="Wingdings 2" panose="05020102010507070707" pitchFamily="18" charset="2"/>
              </a:rPr>
              <a:t>（</a:t>
            </a:r>
            <a:r>
              <a:rPr lang="en-US" altLang="zh-CN" sz="2400" dirty="0">
                <a:solidFill>
                  <a:schemeClr val="tx2"/>
                </a:solidFill>
                <a:sym typeface="Wingdings 2" panose="05020102010507070707" pitchFamily="18" charset="2"/>
              </a:rPr>
              <a:t>Timing)</a:t>
            </a:r>
            <a:endParaRPr lang="en-US" altLang="zh-CN" sz="2400" dirty="0">
              <a:solidFill>
                <a:schemeClr val="tx2"/>
              </a:solidFill>
              <a:sym typeface="Wingdings 2" panose="05020102010507070707" pitchFamily="18" charset="2"/>
            </a:endParaRPr>
          </a:p>
          <a:p>
            <a:pPr marL="609600" indent="-609600" eaLnBrk="1" hangingPunct="1">
              <a:buNone/>
            </a:pPr>
            <a:r>
              <a:rPr lang="en-US" altLang="zh-CN" sz="2400" dirty="0">
                <a:solidFill>
                  <a:schemeClr val="tx2"/>
                </a:solidFill>
                <a:sym typeface="Wingdings 2" panose="05020102010507070707" pitchFamily="18" charset="2"/>
              </a:rPr>
              <a:t>            </a:t>
            </a:r>
            <a:r>
              <a:rPr lang="zh-CN" altLang="en-US" sz="2400" dirty="0">
                <a:solidFill>
                  <a:schemeClr val="tx2"/>
                </a:solidFill>
                <a:sym typeface="Wingdings 2" panose="05020102010507070707" pitchFamily="18" charset="2"/>
              </a:rPr>
              <a:t>涉及速度匹配与</a:t>
            </a:r>
            <a:r>
              <a:rPr lang="zh-CN" altLang="en-US" sz="2400" dirty="0">
                <a:solidFill>
                  <a:schemeClr val="tx2"/>
                </a:solidFill>
              </a:rPr>
              <a:t>事件顺序</a:t>
            </a:r>
            <a:r>
              <a:rPr lang="zh-CN" altLang="en-US" sz="2400" dirty="0">
                <a:solidFill>
                  <a:schemeClr val="tx2"/>
                </a:solidFill>
                <a:sym typeface="Wingdings 2" panose="05020102010507070707" pitchFamily="18" charset="2"/>
              </a:rPr>
              <a:t>。</a:t>
            </a:r>
            <a:endParaRPr lang="zh-CN" altLang="en-US" sz="2400" dirty="0">
              <a:solidFill>
                <a:schemeClr val="tx2"/>
              </a:solidFill>
              <a:sym typeface="Wingdings 2" panose="05020102010507070707" pitchFamily="18" charset="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Rectangle 2"/>
          <p:cNvSpPr>
            <a:spLocks noGrp="1"/>
          </p:cNvSpPr>
          <p:nvPr>
            <p:ph type="title"/>
          </p:nvPr>
        </p:nvSpPr>
        <p:spPr>
          <a:ln/>
        </p:spPr>
        <p:txBody>
          <a:bodyPr vert="horz" wrap="square" lIns="91440" tIns="45720" rIns="91440" bIns="45720" anchor="b" anchorCtr="0"/>
          <a:p>
            <a:pPr eaLnBrk="1" hangingPunct="1"/>
            <a:r>
              <a:rPr lang="zh-CN" altLang="en-US" sz="4800" dirty="0"/>
              <a:t>协议举例</a:t>
            </a:r>
            <a:r>
              <a:rPr lang="en-US" altLang="zh-CN" sz="4800" dirty="0"/>
              <a:t>/HTTP</a:t>
            </a:r>
            <a:endParaRPr lang="en-US" altLang="zh-CN" sz="4800" dirty="0"/>
          </a:p>
        </p:txBody>
      </p:sp>
      <p:graphicFrame>
        <p:nvGraphicFramePr>
          <p:cNvPr id="114690" name="Object 2"/>
          <p:cNvGraphicFramePr>
            <a:graphicFrameLocks noGrp="1"/>
          </p:cNvGraphicFramePr>
          <p:nvPr>
            <p:ph idx="1"/>
          </p:nvPr>
        </p:nvGraphicFramePr>
        <p:xfrm>
          <a:off x="838200" y="2362200"/>
          <a:ext cx="7772400" cy="3427413"/>
        </p:xfrm>
        <a:graphic>
          <a:graphicData uri="http://schemas.openxmlformats.org/presentationml/2006/ole">
            <mc:AlternateContent xmlns:mc="http://schemas.openxmlformats.org/markup-compatibility/2006">
              <mc:Choice xmlns:v="urn:schemas-microsoft-com:vml" Requires="v">
                <p:oleObj spid="_x0000_s3085" name="" r:id="rId1" imgW="3493770" imgH="1656080" progId="Visio.Drawing.6">
                  <p:embed/>
                </p:oleObj>
              </mc:Choice>
              <mc:Fallback>
                <p:oleObj name="" r:id="rId1" imgW="3493770" imgH="1656080" progId="Visio.Drawing.6">
                  <p:embed/>
                  <p:pic>
                    <p:nvPicPr>
                      <p:cNvPr id="0" name="图片 3084"/>
                      <p:cNvPicPr/>
                      <p:nvPr/>
                    </p:nvPicPr>
                    <p:blipFill>
                      <a:blip r:embed="rId2"/>
                      <a:stretch>
                        <a:fillRect/>
                      </a:stretch>
                    </p:blipFill>
                    <p:spPr>
                      <a:xfrm>
                        <a:off x="838200" y="2362200"/>
                        <a:ext cx="7772400" cy="3427413"/>
                      </a:xfrm>
                      <a:prstGeom prst="rect">
                        <a:avLst/>
                      </a:prstGeom>
                      <a:solidFill>
                        <a:srgbClr val="33CCCC"/>
                      </a:solidFill>
                      <a:ln w="38100">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xfrm>
            <a:off x="914400" y="228600"/>
            <a:ext cx="7793038" cy="1462088"/>
          </a:xfrm>
          <a:ln/>
        </p:spPr>
        <p:txBody>
          <a:bodyPr vert="horz" wrap="square" lIns="91440" tIns="45720" rIns="91440" bIns="45720" anchor="b" anchorCtr="0"/>
          <a:p>
            <a:pPr algn="ctr" eaLnBrk="1" hangingPunct="1"/>
            <a:r>
              <a:rPr lang="zh-CN" altLang="en-US" sz="4000" dirty="0"/>
              <a:t>第</a:t>
            </a:r>
            <a:r>
              <a:rPr lang="zh-CN" altLang="en-US" sz="2800" dirty="0"/>
              <a:t> </a:t>
            </a:r>
            <a:r>
              <a:rPr lang="en-US" altLang="zh-CN" sz="4000" dirty="0"/>
              <a:t>1</a:t>
            </a:r>
            <a:r>
              <a:rPr lang="en-US" altLang="zh-CN" sz="2800" dirty="0"/>
              <a:t> </a:t>
            </a:r>
            <a:r>
              <a:rPr lang="zh-CN" altLang="en-US" sz="4000" dirty="0"/>
              <a:t>章   概述</a:t>
            </a:r>
            <a:endParaRPr lang="zh-CN" altLang="en-US" sz="4000" dirty="0"/>
          </a:p>
        </p:txBody>
      </p:sp>
      <p:sp>
        <p:nvSpPr>
          <p:cNvPr id="48130" name="Rectangle 3"/>
          <p:cNvSpPr>
            <a:spLocks noGrp="1"/>
          </p:cNvSpPr>
          <p:nvPr>
            <p:ph idx="1"/>
          </p:nvPr>
        </p:nvSpPr>
        <p:spPr>
          <a:xfrm>
            <a:off x="1042988" y="1905000"/>
            <a:ext cx="7772400" cy="4548188"/>
          </a:xfrm>
          <a:ln/>
        </p:spPr>
        <p:txBody>
          <a:bodyPr vert="horz" wrap="square" lIns="91440" tIns="45720" rIns="91440" bIns="45720" anchor="t" anchorCtr="0"/>
          <a:p>
            <a:pPr eaLnBrk="1" hangingPunct="1">
              <a:buNone/>
            </a:pPr>
            <a:r>
              <a:rPr lang="en-US" altLang="zh-CN" dirty="0"/>
              <a:t>1  </a:t>
            </a:r>
            <a:r>
              <a:rPr lang="zh-CN" altLang="en-US" dirty="0"/>
              <a:t>计算机网络的发展过程</a:t>
            </a:r>
            <a:endParaRPr lang="zh-CN" altLang="en-US" dirty="0"/>
          </a:p>
          <a:p>
            <a:pPr eaLnBrk="1" hangingPunct="1">
              <a:buNone/>
            </a:pPr>
            <a:r>
              <a:rPr lang="en-US" altLang="zh-CN" dirty="0"/>
              <a:t>2  </a:t>
            </a:r>
            <a:r>
              <a:rPr lang="zh-CN" altLang="en-US" dirty="0"/>
              <a:t>计算机网络的分类</a:t>
            </a:r>
            <a:endParaRPr lang="zh-CN" altLang="en-US" dirty="0"/>
          </a:p>
          <a:p>
            <a:pPr eaLnBrk="1" hangingPunct="1">
              <a:buNone/>
            </a:pPr>
            <a:r>
              <a:rPr lang="en-US" altLang="zh-CN" dirty="0"/>
              <a:t>3  </a:t>
            </a:r>
            <a:r>
              <a:rPr lang="zh-CN" altLang="en-US" dirty="0"/>
              <a:t>计算机网络的主要性能指标</a:t>
            </a:r>
            <a:endParaRPr lang="zh-CN" altLang="en-US" sz="3600" dirty="0"/>
          </a:p>
          <a:p>
            <a:pPr eaLnBrk="1" hangingPunct="1">
              <a:buNone/>
            </a:pPr>
            <a:r>
              <a:rPr lang="en-US" altLang="zh-CN" dirty="0"/>
              <a:t>4  </a:t>
            </a:r>
            <a:r>
              <a:rPr lang="zh-CN" altLang="en-US" dirty="0"/>
              <a:t>计算机网络的体系结构</a:t>
            </a:r>
            <a:endParaRPr lang="zh-CN" altLang="en-US" dirty="0"/>
          </a:p>
          <a:p>
            <a:pPr eaLnBrk="1" hangingPunct="1">
              <a:buNone/>
            </a:pPr>
            <a:r>
              <a:rPr lang="en-US" altLang="zh-CN" dirty="0"/>
              <a:t>5  </a:t>
            </a:r>
            <a:r>
              <a:rPr lang="zh-CN" altLang="en-US" dirty="0"/>
              <a:t>应用层的客户</a:t>
            </a:r>
            <a:r>
              <a:rPr lang="en-US" altLang="zh-CN" dirty="0"/>
              <a:t>-</a:t>
            </a:r>
            <a:r>
              <a:rPr lang="zh-CN" altLang="en-US" dirty="0"/>
              <a:t>服务器方式</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Rectangle 2"/>
          <p:cNvSpPr>
            <a:spLocks noGrp="1"/>
          </p:cNvSpPr>
          <p:nvPr>
            <p:ph type="title"/>
          </p:nvPr>
        </p:nvSpPr>
        <p:spPr>
          <a:xfrm>
            <a:off x="1114425" y="214313"/>
            <a:ext cx="7345363" cy="1462087"/>
          </a:xfrm>
          <a:ln/>
        </p:spPr>
        <p:txBody>
          <a:bodyPr vert="horz" wrap="square" lIns="91440" tIns="45720" rIns="91440" bIns="45720" anchor="b" anchorCtr="0"/>
          <a:p>
            <a:pPr algn="ctr" eaLnBrk="1" hangingPunct="1"/>
            <a:r>
              <a:rPr lang="zh-CN" altLang="en-US" dirty="0"/>
              <a:t>协议很复杂 </a:t>
            </a:r>
            <a:endParaRPr lang="zh-CN" altLang="en-US" dirty="0"/>
          </a:p>
        </p:txBody>
      </p:sp>
      <p:sp>
        <p:nvSpPr>
          <p:cNvPr id="115714" name="Rectangle 3"/>
          <p:cNvSpPr>
            <a:spLocks noGrp="1"/>
          </p:cNvSpPr>
          <p:nvPr>
            <p:ph idx="1"/>
          </p:nvPr>
        </p:nvSpPr>
        <p:spPr>
          <a:xfrm>
            <a:off x="1042988" y="1906588"/>
            <a:ext cx="7561262" cy="4546600"/>
          </a:xfrm>
          <a:ln/>
        </p:spPr>
        <p:txBody>
          <a:bodyPr vert="horz" wrap="square" lIns="91440" tIns="45720" rIns="91440" bIns="45720" anchor="t" anchorCtr="0"/>
          <a:p>
            <a:pPr eaLnBrk="1" hangingPunct="1">
              <a:lnSpc>
                <a:spcPct val="110000"/>
              </a:lnSpc>
            </a:pPr>
            <a:r>
              <a:rPr lang="zh-CN" altLang="en-US" dirty="0"/>
              <a:t>协议必须将</a:t>
            </a:r>
            <a:r>
              <a:rPr lang="zh-CN" altLang="en-US" dirty="0">
                <a:solidFill>
                  <a:schemeClr val="hlink"/>
                </a:solidFill>
              </a:rPr>
              <a:t>各种不利</a:t>
            </a:r>
            <a:r>
              <a:rPr lang="zh-CN" altLang="en-US" dirty="0"/>
              <a:t>的条件事先都估计到，而不能假定一切情况都是</a:t>
            </a:r>
            <a:r>
              <a:rPr lang="zh-CN" altLang="en-US" dirty="0">
                <a:solidFill>
                  <a:schemeClr val="hlink"/>
                </a:solidFill>
              </a:rPr>
              <a:t>很理想</a:t>
            </a:r>
            <a:r>
              <a:rPr lang="zh-CN" altLang="en-US" dirty="0"/>
              <a:t>和</a:t>
            </a:r>
            <a:r>
              <a:rPr lang="zh-CN" altLang="en-US" dirty="0">
                <a:solidFill>
                  <a:schemeClr val="hlink"/>
                </a:solidFill>
              </a:rPr>
              <a:t>很顺利</a:t>
            </a:r>
            <a:r>
              <a:rPr lang="zh-CN" altLang="en-US" dirty="0"/>
              <a:t>的。</a:t>
            </a:r>
            <a:endParaRPr lang="zh-CN" altLang="en-US" dirty="0"/>
          </a:p>
          <a:p>
            <a:pPr lvl="1" eaLnBrk="1" hangingPunct="1">
              <a:lnSpc>
                <a:spcPct val="110000"/>
              </a:lnSpc>
            </a:pPr>
            <a:r>
              <a:rPr lang="zh-CN" altLang="en-US" dirty="0">
                <a:solidFill>
                  <a:srgbClr val="333399"/>
                </a:solidFill>
                <a:ea typeface="黑体" panose="02010609060101010101" pitchFamily="49" charset="-122"/>
              </a:rPr>
              <a:t>应当注意：事实上难免有</a:t>
            </a:r>
            <a:r>
              <a:rPr lang="zh-CN" altLang="en-US" dirty="0">
                <a:solidFill>
                  <a:schemeClr val="hlink"/>
                </a:solidFill>
                <a:ea typeface="黑体" panose="02010609060101010101" pitchFamily="49" charset="-122"/>
              </a:rPr>
              <a:t>极个别的</a:t>
            </a:r>
            <a:r>
              <a:rPr lang="zh-CN" altLang="en-US" dirty="0">
                <a:solidFill>
                  <a:srgbClr val="333399"/>
                </a:solidFill>
                <a:ea typeface="黑体" panose="02010609060101010101" pitchFamily="49" charset="-122"/>
              </a:rPr>
              <a:t>不利情况在设计协议时并没有预计到。在出现这种情况时，协议就会失败。</a:t>
            </a:r>
            <a:endParaRPr lang="zh-CN" altLang="en-US" dirty="0">
              <a:solidFill>
                <a:srgbClr val="333399"/>
              </a:solidFill>
              <a:ea typeface="黑体" panose="02010609060101010101" pitchFamily="49" charset="-122"/>
            </a:endParaRPr>
          </a:p>
          <a:p>
            <a:pPr lvl="1" eaLnBrk="1" hangingPunct="1">
              <a:lnSpc>
                <a:spcPct val="110000"/>
              </a:lnSpc>
            </a:pPr>
            <a:r>
              <a:rPr lang="zh-CN" altLang="en-US" dirty="0">
                <a:solidFill>
                  <a:srgbClr val="333399"/>
                </a:solidFill>
                <a:ea typeface="黑体" panose="02010609060101010101" pitchFamily="49" charset="-122"/>
              </a:rPr>
              <a:t>因此实际上协议往往只能应付</a:t>
            </a:r>
            <a:r>
              <a:rPr lang="zh-CN" altLang="en-US" dirty="0">
                <a:solidFill>
                  <a:schemeClr val="hlink"/>
                </a:solidFill>
                <a:ea typeface="黑体" panose="02010609060101010101" pitchFamily="49" charset="-122"/>
              </a:rPr>
              <a:t>绝大多数</a:t>
            </a:r>
            <a:r>
              <a:rPr lang="zh-CN" altLang="en-US" dirty="0">
                <a:solidFill>
                  <a:srgbClr val="333399"/>
                </a:solidFill>
                <a:ea typeface="黑体" panose="02010609060101010101" pitchFamily="49" charset="-122"/>
              </a:rPr>
              <a:t>的不利情况。</a:t>
            </a:r>
            <a:r>
              <a:rPr lang="zh-CN" altLang="en-US" dirty="0"/>
              <a:t> </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Rectangle 2"/>
          <p:cNvSpPr>
            <a:spLocks noGrp="1"/>
          </p:cNvSpPr>
          <p:nvPr>
            <p:ph type="title"/>
          </p:nvPr>
        </p:nvSpPr>
        <p:spPr>
          <a:xfrm>
            <a:off x="1114425" y="214313"/>
            <a:ext cx="7345363" cy="1462087"/>
          </a:xfrm>
          <a:ln/>
        </p:spPr>
        <p:txBody>
          <a:bodyPr vert="horz" wrap="square" lIns="91440" tIns="45720" rIns="91440" bIns="45720" anchor="b" anchorCtr="0"/>
          <a:p>
            <a:pPr algn="ctr" eaLnBrk="1" hangingPunct="1"/>
            <a:r>
              <a:rPr lang="zh-CN" altLang="en-US" dirty="0"/>
              <a:t>著名的协议举例*</a:t>
            </a:r>
            <a:endParaRPr lang="zh-CN" altLang="en-US" dirty="0"/>
          </a:p>
        </p:txBody>
      </p:sp>
      <p:sp>
        <p:nvSpPr>
          <p:cNvPr id="253955" name="Rectangle 3"/>
          <p:cNvSpPr>
            <a:spLocks noGrp="1" noChangeArrowheads="1"/>
          </p:cNvSpPr>
          <p:nvPr>
            <p:ph idx="1"/>
          </p:nvPr>
        </p:nvSpPr>
        <p:spPr>
          <a:xfrm>
            <a:off x="1042988" y="1906588"/>
            <a:ext cx="7772400" cy="454660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n-lt"/>
                <a:ea typeface="+mn-ea"/>
                <a:cs typeface="+mn-cs"/>
              </a:rPr>
              <a:t>占据两个山顶的蓝军与驻扎在这山谷的白军作战。</a:t>
            </a:r>
            <a:endParaRPr kumimoji="0" lang="zh-CN" altLang="en-US" sz="28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2"/>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ea"/>
              </a:rPr>
              <a:t>力量对比是：一个山顶上的蓝军打不过白军，但两</a:t>
            </a:r>
            <a:r>
              <a:rPr kumimoji="0" lang="zh-CN" altLang="en-US"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rPr>
              <a:t>个山顶的蓝军协同作战就可战胜白军。一个山顶上的蓝军拟于次日正午向白军发起攻击。于是发送电文给另一山顶上的友军。</a:t>
            </a:r>
            <a:endParaRPr kumimoji="0" lang="zh-CN" altLang="en-US"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rPr>
              <a:t>但通信线路很不好，电文出错的可能性很大。因此要求收到电文的友军必须发送确认电文。但确认电文也可能出错。</a:t>
            </a:r>
            <a:endParaRPr kumimoji="0" lang="zh-CN" altLang="en-US"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Char char="n"/>
              <a:defRPr/>
            </a:pPr>
            <a:r>
              <a:rPr kumimoji="0" lang="zh-CN" altLang="en-US"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rPr>
              <a:t>试问能否设计出一种协议，使得蓝军能实现协同作战因而一定</a:t>
            </a:r>
            <a:r>
              <a:rPr kumimoji="0" lang="en-US" altLang="zh-CN"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rPr>
              <a:t>(</a:t>
            </a:r>
            <a:r>
              <a:rPr kumimoji="0" lang="zh-CN" altLang="en-US"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rPr>
              <a:t>即</a:t>
            </a:r>
            <a:r>
              <a:rPr kumimoji="0" lang="en-US" altLang="zh-CN"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rPr>
              <a:t>100%)</a:t>
            </a:r>
            <a:r>
              <a:rPr kumimoji="0" lang="zh-CN" altLang="en-US"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rPr>
              <a:t>取得胜利？</a:t>
            </a:r>
            <a:endParaRPr kumimoji="0" lang="zh-CN" altLang="en-US" sz="2400" b="0" i="0" u="none" strike="noStrike" kern="0" cap="none" spc="0" normalizeH="0" baseline="0" noProof="0" smtClean="0">
              <a:ln>
                <a:noFill/>
              </a:ln>
              <a:solidFill>
                <a:schemeClr val="tx2"/>
              </a:solidFill>
              <a:effectLst/>
              <a:uLnTx/>
              <a:uFillTx/>
              <a:latin typeface="黑体" panose="02010609060101010101" pitchFamily="49" charset="-122"/>
              <a:ea typeface="黑体" panose="02010609060101010101" pitchFamily="49"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3955">
                                            <p:txEl>
                                              <p:charRg st="0" end="2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53955">
                                            <p:txEl>
                                              <p:charRg st="23" end="10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53955">
                                            <p:txEl>
                                              <p:charRg st="101" end="15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53955">
                                            <p:txEl>
                                              <p:charRg st="153" end="19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17761" name="Freeform 2"/>
          <p:cNvSpPr/>
          <p:nvPr/>
        </p:nvSpPr>
        <p:spPr>
          <a:xfrm>
            <a:off x="50800" y="4962525"/>
            <a:ext cx="8974138" cy="1889125"/>
          </a:xfrm>
          <a:custGeom>
            <a:avLst/>
            <a:gdLst/>
            <a:ahLst/>
            <a:cxnLst>
              <a:cxn ang="0">
                <a:pos x="0" y="1839913"/>
              </a:cxn>
              <a:cxn ang="0">
                <a:pos x="1473200" y="142875"/>
              </a:cxn>
              <a:cxn ang="0">
                <a:pos x="2768600" y="981075"/>
              </a:cxn>
              <a:cxn ang="0">
                <a:pos x="4445000" y="1743075"/>
              </a:cxn>
              <a:cxn ang="0">
                <a:pos x="5364163" y="1789113"/>
              </a:cxn>
              <a:cxn ang="0">
                <a:pos x="6045200" y="1743075"/>
              </a:cxn>
              <a:cxn ang="0">
                <a:pos x="6731000" y="1057275"/>
              </a:cxn>
              <a:cxn ang="0">
                <a:pos x="7235825" y="319088"/>
              </a:cxn>
              <a:cxn ang="0">
                <a:pos x="7870825" y="385763"/>
              </a:cxn>
              <a:cxn ang="0">
                <a:pos x="8188325" y="1154113"/>
              </a:cxn>
              <a:cxn ang="0">
                <a:pos x="8439150" y="1471613"/>
              </a:cxn>
              <a:cxn ang="0">
                <a:pos x="8588375" y="1639888"/>
              </a:cxn>
              <a:cxn ang="0">
                <a:pos x="8974138" y="1889125"/>
              </a:cxn>
            </a:cxnLst>
            <a:pathLst>
              <a:path w="5653" h="1190">
                <a:moveTo>
                  <a:pt x="0" y="1159"/>
                </a:moveTo>
                <a:cubicBezTo>
                  <a:pt x="153" y="981"/>
                  <a:pt x="637" y="180"/>
                  <a:pt x="928" y="90"/>
                </a:cubicBezTo>
                <a:cubicBezTo>
                  <a:pt x="1219" y="0"/>
                  <a:pt x="1432" y="450"/>
                  <a:pt x="1744" y="618"/>
                </a:cubicBezTo>
                <a:cubicBezTo>
                  <a:pt x="2056" y="786"/>
                  <a:pt x="2528" y="1013"/>
                  <a:pt x="2800" y="1098"/>
                </a:cubicBezTo>
                <a:cubicBezTo>
                  <a:pt x="3072" y="1183"/>
                  <a:pt x="3211" y="1127"/>
                  <a:pt x="3379" y="1127"/>
                </a:cubicBezTo>
                <a:cubicBezTo>
                  <a:pt x="3547" y="1127"/>
                  <a:pt x="3665" y="1175"/>
                  <a:pt x="3808" y="1098"/>
                </a:cubicBezTo>
                <a:cubicBezTo>
                  <a:pt x="3951" y="1021"/>
                  <a:pt x="4115" y="816"/>
                  <a:pt x="4240" y="666"/>
                </a:cubicBezTo>
                <a:cubicBezTo>
                  <a:pt x="4365" y="516"/>
                  <a:pt x="4438" y="272"/>
                  <a:pt x="4558" y="201"/>
                </a:cubicBezTo>
                <a:cubicBezTo>
                  <a:pt x="4678" y="130"/>
                  <a:pt x="4858" y="155"/>
                  <a:pt x="4958" y="243"/>
                </a:cubicBezTo>
                <a:cubicBezTo>
                  <a:pt x="5058" y="331"/>
                  <a:pt x="5098" y="613"/>
                  <a:pt x="5158" y="727"/>
                </a:cubicBezTo>
                <a:cubicBezTo>
                  <a:pt x="5218" y="841"/>
                  <a:pt x="5274" y="876"/>
                  <a:pt x="5316" y="927"/>
                </a:cubicBezTo>
                <a:cubicBezTo>
                  <a:pt x="5358" y="978"/>
                  <a:pt x="5354" y="989"/>
                  <a:pt x="5410" y="1033"/>
                </a:cubicBezTo>
                <a:cubicBezTo>
                  <a:pt x="5466" y="1077"/>
                  <a:pt x="5603" y="1157"/>
                  <a:pt x="5653" y="1190"/>
                </a:cubicBezTo>
              </a:path>
            </a:pathLst>
          </a:custGeom>
          <a:solidFill>
            <a:srgbClr val="663300"/>
          </a:solidFill>
          <a:ln w="9525" cap="flat" cmpd="sng">
            <a:solidFill>
              <a:schemeClr val="tx1"/>
            </a:solidFill>
            <a:prstDash val="solid"/>
            <a:round/>
            <a:headEnd type="none" w="med" len="med"/>
            <a:tailEnd type="none" w="med" len="med"/>
          </a:ln>
        </p:spPr>
        <p:txBody>
          <a:bodyPr/>
          <a:p>
            <a:endParaRPr lang="zh-CN" altLang="en-US"/>
          </a:p>
        </p:txBody>
      </p:sp>
      <p:sp>
        <p:nvSpPr>
          <p:cNvPr id="117762" name="Line 3"/>
          <p:cNvSpPr/>
          <p:nvPr/>
        </p:nvSpPr>
        <p:spPr>
          <a:xfrm>
            <a:off x="1676400" y="4419600"/>
            <a:ext cx="0" cy="685800"/>
          </a:xfrm>
          <a:prstGeom prst="line">
            <a:avLst/>
          </a:prstGeom>
          <a:ln w="28575" cap="flat" cmpd="sng">
            <a:solidFill>
              <a:srgbClr val="000000"/>
            </a:solidFill>
            <a:prstDash val="solid"/>
            <a:round/>
            <a:headEnd type="none" w="med" len="med"/>
            <a:tailEnd type="none" w="med" len="med"/>
          </a:ln>
        </p:spPr>
      </p:sp>
      <p:sp>
        <p:nvSpPr>
          <p:cNvPr id="117763" name="AutoShape 4"/>
          <p:cNvSpPr/>
          <p:nvPr/>
        </p:nvSpPr>
        <p:spPr>
          <a:xfrm rot="-252939">
            <a:off x="1676400" y="4419600"/>
            <a:ext cx="838200" cy="533400"/>
          </a:xfrm>
          <a:prstGeom prst="wave">
            <a:avLst>
              <a:gd name="adj1" fmla="val 12500"/>
              <a:gd name="adj2" fmla="val -1639"/>
            </a:avLst>
          </a:prstGeom>
          <a:solidFill>
            <a:srgbClr val="3333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17764" name="Line 5"/>
          <p:cNvSpPr/>
          <p:nvPr/>
        </p:nvSpPr>
        <p:spPr>
          <a:xfrm>
            <a:off x="7543800" y="4572000"/>
            <a:ext cx="0" cy="685800"/>
          </a:xfrm>
          <a:prstGeom prst="line">
            <a:avLst/>
          </a:prstGeom>
          <a:ln w="28575" cap="flat" cmpd="sng">
            <a:solidFill>
              <a:srgbClr val="000000"/>
            </a:solidFill>
            <a:prstDash val="solid"/>
            <a:round/>
            <a:headEnd type="none" w="med" len="med"/>
            <a:tailEnd type="none" w="med" len="med"/>
          </a:ln>
        </p:spPr>
      </p:sp>
      <p:sp>
        <p:nvSpPr>
          <p:cNvPr id="117765" name="AutoShape 6"/>
          <p:cNvSpPr/>
          <p:nvPr/>
        </p:nvSpPr>
        <p:spPr>
          <a:xfrm rot="-252939">
            <a:off x="7543800" y="4572000"/>
            <a:ext cx="838200" cy="533400"/>
          </a:xfrm>
          <a:prstGeom prst="wave">
            <a:avLst>
              <a:gd name="adj1" fmla="val 12500"/>
              <a:gd name="adj2" fmla="val -1639"/>
            </a:avLst>
          </a:prstGeom>
          <a:solidFill>
            <a:srgbClr val="3333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17766" name="AutoShape 7"/>
          <p:cNvSpPr/>
          <p:nvPr/>
        </p:nvSpPr>
        <p:spPr>
          <a:xfrm rot="-252939">
            <a:off x="4668838" y="5859463"/>
            <a:ext cx="1276350" cy="762000"/>
          </a:xfrm>
          <a:prstGeom prst="wave">
            <a:avLst>
              <a:gd name="adj1" fmla="val 12500"/>
              <a:gd name="adj2" fmla="val -1639"/>
            </a:avLst>
          </a:prstGeom>
          <a:solidFill>
            <a:schemeClr val="bg1"/>
          </a:solidFill>
          <a:ln w="9525" cap="flat" cmpd="sng">
            <a:solidFill>
              <a:srgbClr val="333399"/>
            </a:solidFill>
            <a:prstDash val="solid"/>
            <a:round/>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17767" name="Line 8"/>
          <p:cNvSpPr/>
          <p:nvPr/>
        </p:nvSpPr>
        <p:spPr>
          <a:xfrm>
            <a:off x="4703763" y="5867400"/>
            <a:ext cx="0" cy="862013"/>
          </a:xfrm>
          <a:prstGeom prst="line">
            <a:avLst/>
          </a:prstGeom>
          <a:ln w="28575" cap="flat" cmpd="sng">
            <a:solidFill>
              <a:srgbClr val="000000"/>
            </a:solidFill>
            <a:prstDash val="solid"/>
            <a:round/>
            <a:headEnd type="none" w="med" len="med"/>
            <a:tailEnd type="none" w="med" len="med"/>
          </a:ln>
        </p:spPr>
      </p:sp>
      <p:grpSp>
        <p:nvGrpSpPr>
          <p:cNvPr id="2" name="Group 9"/>
          <p:cNvGrpSpPr/>
          <p:nvPr/>
        </p:nvGrpSpPr>
        <p:grpSpPr>
          <a:xfrm>
            <a:off x="250825" y="304800"/>
            <a:ext cx="3505200" cy="914400"/>
            <a:chOff x="912" y="192"/>
            <a:chExt cx="2208" cy="576"/>
          </a:xfrm>
        </p:grpSpPr>
        <p:sp>
          <p:nvSpPr>
            <p:cNvPr id="117769" name="AutoShape 10"/>
            <p:cNvSpPr/>
            <p:nvPr/>
          </p:nvSpPr>
          <p:spPr>
            <a:xfrm>
              <a:off x="912" y="192"/>
              <a:ext cx="2208" cy="576"/>
            </a:xfrm>
            <a:prstGeom prst="rightArrow">
              <a:avLst>
                <a:gd name="adj1" fmla="val 50000"/>
                <a:gd name="adj2" fmla="val 95744"/>
              </a:avLst>
            </a:prstGeom>
            <a:solidFill>
              <a:srgbClr val="0099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54987" name="Text Box 11"/>
            <p:cNvSpPr txBox="1">
              <a:spLocks noChangeArrowheads="1"/>
            </p:cNvSpPr>
            <p:nvPr/>
          </p:nvSpPr>
          <p:spPr bwMode="auto">
            <a:xfrm>
              <a:off x="912" y="336"/>
              <a:ext cx="2036" cy="288"/>
            </a:xfrm>
            <a:prstGeom prst="rect">
              <a:avLst/>
            </a:prstGeom>
            <a:noFill/>
            <a:ln w="9525">
              <a:noFill/>
              <a:miter lim="800000"/>
            </a:ln>
            <a:effectLst/>
          </p:spPr>
          <p:txBody>
            <a:bodyPr wrap="none">
              <a:spAutoFit/>
            </a:bodyPr>
            <a:lstStyle/>
            <a:p>
              <a:pPr marR="0" defTabSz="914400">
                <a:buClrTx/>
                <a:buSzTx/>
                <a:buFontTx/>
                <a:defRPr/>
              </a:pPr>
              <a:r>
                <a:rPr kumimoji="1" lang="zh-CN" altLang="en-US" sz="2400" kern="1200" cap="none" spc="0" normalizeH="0" baseline="0" noProof="0">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sym typeface="+mn-ea"/>
                </a:rPr>
                <a:t>明日正午进攻，如何？</a:t>
              </a:r>
              <a:endParaRPr kumimoji="1" lang="zh-CN" altLang="en-US" sz="2400" kern="1200" cap="none" spc="0" normalizeH="0" baseline="0" noProof="0">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sym typeface="+mn-ea"/>
              </a:endParaRPr>
            </a:p>
          </p:txBody>
        </p:sp>
      </p:grpSp>
      <p:grpSp>
        <p:nvGrpSpPr>
          <p:cNvPr id="3" name="Group 12"/>
          <p:cNvGrpSpPr/>
          <p:nvPr/>
        </p:nvGrpSpPr>
        <p:grpSpPr>
          <a:xfrm>
            <a:off x="5243513" y="1066800"/>
            <a:ext cx="3505200" cy="914400"/>
            <a:chOff x="3303" y="672"/>
            <a:chExt cx="2208" cy="576"/>
          </a:xfrm>
        </p:grpSpPr>
        <p:sp>
          <p:nvSpPr>
            <p:cNvPr id="117772" name="AutoShape 13"/>
            <p:cNvSpPr/>
            <p:nvPr/>
          </p:nvSpPr>
          <p:spPr>
            <a:xfrm rot="10800000">
              <a:off x="3303" y="672"/>
              <a:ext cx="2208" cy="576"/>
            </a:xfrm>
            <a:prstGeom prst="rightArrow">
              <a:avLst>
                <a:gd name="adj1" fmla="val 50000"/>
                <a:gd name="adj2" fmla="val 95744"/>
              </a:avLst>
            </a:prstGeom>
            <a:solidFill>
              <a:srgbClr val="FFFF99"/>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17773" name="Text Box 14"/>
            <p:cNvSpPr txBox="1"/>
            <p:nvPr/>
          </p:nvSpPr>
          <p:spPr>
            <a:xfrm>
              <a:off x="3907" y="816"/>
              <a:ext cx="500" cy="288"/>
            </a:xfrm>
            <a:prstGeom prst="rect">
              <a:avLst/>
            </a:prstGeom>
            <a:noFill/>
            <a:ln w="9525">
              <a:noFill/>
            </a:ln>
          </p:spPr>
          <p:txBody>
            <a:bodyPr wrap="none" anchor="t" anchorCtr="0">
              <a:spAutoFit/>
            </a:bodyPr>
            <a:p>
              <a:r>
                <a:rPr lang="zh-CN" altLang="en-US" sz="2400" dirty="0">
                  <a:solidFill>
                    <a:schemeClr val="tx2"/>
                  </a:solidFill>
                  <a:latin typeface="Times New Roman" panose="02020603050405020304" pitchFamily="18" charset="0"/>
                  <a:ea typeface="黑体" panose="02010609060101010101" pitchFamily="49" charset="-122"/>
                </a:rPr>
                <a:t>同意</a:t>
              </a:r>
              <a:endParaRPr lang="zh-CN" altLang="en-US" sz="2400" dirty="0">
                <a:solidFill>
                  <a:schemeClr val="tx2"/>
                </a:solidFill>
                <a:latin typeface="Times New Roman" panose="02020603050405020304" pitchFamily="18" charset="0"/>
                <a:ea typeface="黑体" panose="02010609060101010101" pitchFamily="49" charset="-122"/>
              </a:endParaRPr>
            </a:p>
          </p:txBody>
        </p:sp>
      </p:grpSp>
      <p:grpSp>
        <p:nvGrpSpPr>
          <p:cNvPr id="4" name="Group 15"/>
          <p:cNvGrpSpPr/>
          <p:nvPr/>
        </p:nvGrpSpPr>
        <p:grpSpPr>
          <a:xfrm>
            <a:off x="250825" y="1752600"/>
            <a:ext cx="3505200" cy="914400"/>
            <a:chOff x="912" y="192"/>
            <a:chExt cx="2208" cy="576"/>
          </a:xfrm>
        </p:grpSpPr>
        <p:sp>
          <p:nvSpPr>
            <p:cNvPr id="117775" name="AutoShape 16"/>
            <p:cNvSpPr/>
            <p:nvPr/>
          </p:nvSpPr>
          <p:spPr>
            <a:xfrm>
              <a:off x="912" y="192"/>
              <a:ext cx="2208" cy="576"/>
            </a:xfrm>
            <a:prstGeom prst="rightArrow">
              <a:avLst>
                <a:gd name="adj1" fmla="val 50000"/>
                <a:gd name="adj2" fmla="val 95744"/>
              </a:avLst>
            </a:prstGeom>
            <a:solidFill>
              <a:srgbClr val="009900"/>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254993" name="Text Box 17"/>
            <p:cNvSpPr txBox="1">
              <a:spLocks noChangeArrowheads="1"/>
            </p:cNvSpPr>
            <p:nvPr/>
          </p:nvSpPr>
          <p:spPr bwMode="auto">
            <a:xfrm>
              <a:off x="912" y="336"/>
              <a:ext cx="1054" cy="288"/>
            </a:xfrm>
            <a:prstGeom prst="rect">
              <a:avLst/>
            </a:prstGeom>
            <a:noFill/>
            <a:ln w="9525">
              <a:noFill/>
              <a:miter lim="800000"/>
            </a:ln>
            <a:effectLst/>
          </p:spPr>
          <p:txBody>
            <a:bodyPr wrap="none">
              <a:spAutoFit/>
            </a:bodyPr>
            <a:lstStyle/>
            <a:p>
              <a:pPr marR="0" defTabSz="914400">
                <a:buClrTx/>
                <a:buSzTx/>
                <a:buFontTx/>
                <a:defRPr/>
              </a:pPr>
              <a:r>
                <a:rPr kumimoji="1" lang="zh-CN" altLang="en-US" sz="2400" kern="1200" cap="none" spc="0" normalizeH="0" baseline="0" noProof="0">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sym typeface="+mn-ea"/>
                </a:rPr>
                <a:t>收到“同意”</a:t>
              </a:r>
              <a:endParaRPr kumimoji="1" lang="zh-CN" altLang="en-US" sz="2400" kern="1200" cap="none" spc="0" normalizeH="0" baseline="0" noProof="0">
                <a:solidFill>
                  <a:srgbClr val="FFFF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sym typeface="+mn-ea"/>
              </a:endParaRPr>
            </a:p>
          </p:txBody>
        </p:sp>
      </p:grpSp>
      <p:grpSp>
        <p:nvGrpSpPr>
          <p:cNvPr id="5" name="Group 18"/>
          <p:cNvGrpSpPr/>
          <p:nvPr/>
        </p:nvGrpSpPr>
        <p:grpSpPr>
          <a:xfrm>
            <a:off x="5243513" y="2438400"/>
            <a:ext cx="3505200" cy="914400"/>
            <a:chOff x="3303" y="1536"/>
            <a:chExt cx="2208" cy="576"/>
          </a:xfrm>
        </p:grpSpPr>
        <p:sp>
          <p:nvSpPr>
            <p:cNvPr id="117778" name="AutoShape 19"/>
            <p:cNvSpPr/>
            <p:nvPr/>
          </p:nvSpPr>
          <p:spPr>
            <a:xfrm rot="10800000">
              <a:off x="3303" y="1536"/>
              <a:ext cx="2208" cy="576"/>
            </a:xfrm>
            <a:prstGeom prst="rightArrow">
              <a:avLst>
                <a:gd name="adj1" fmla="val 50000"/>
                <a:gd name="adj2" fmla="val 95744"/>
              </a:avLst>
            </a:prstGeom>
            <a:solidFill>
              <a:srgbClr val="FFFF99"/>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17779" name="Text Box 20"/>
            <p:cNvSpPr txBox="1"/>
            <p:nvPr/>
          </p:nvSpPr>
          <p:spPr>
            <a:xfrm>
              <a:off x="3495" y="1680"/>
              <a:ext cx="1630" cy="288"/>
            </a:xfrm>
            <a:prstGeom prst="rect">
              <a:avLst/>
            </a:prstGeom>
            <a:noFill/>
            <a:ln w="9525">
              <a:noFill/>
            </a:ln>
          </p:spPr>
          <p:txBody>
            <a:bodyPr wrap="none" anchor="t" anchorCtr="0">
              <a:spAutoFit/>
            </a:bodyPr>
            <a:p>
              <a:r>
                <a:rPr lang="zh-CN" altLang="en-US" sz="2400" dirty="0">
                  <a:solidFill>
                    <a:schemeClr val="tx2"/>
                  </a:solidFill>
                  <a:latin typeface="Times New Roman" panose="02020603050405020304" pitchFamily="18" charset="0"/>
                  <a:ea typeface="黑体" panose="02010609060101010101" pitchFamily="49" charset="-122"/>
                </a:rPr>
                <a:t>收到</a:t>
              </a:r>
              <a:r>
                <a:rPr lang="zh-CN" altLang="en-US" sz="2400" dirty="0">
                  <a:latin typeface="Times New Roman" panose="02020603050405020304" pitchFamily="18" charset="0"/>
                  <a:ea typeface="黑体" panose="02010609060101010101" pitchFamily="49" charset="-122"/>
                </a:rPr>
                <a:t>：</a:t>
              </a:r>
              <a:r>
                <a:rPr lang="zh-CN" altLang="en-US" sz="2400" dirty="0">
                  <a:solidFill>
                    <a:schemeClr val="tx2"/>
                  </a:solidFill>
                  <a:latin typeface="Times New Roman" panose="02020603050405020304" pitchFamily="18" charset="0"/>
                  <a:ea typeface="黑体" panose="02010609060101010101" pitchFamily="49" charset="-122"/>
                </a:rPr>
                <a:t>收到“同意”</a:t>
              </a:r>
              <a:endParaRPr lang="zh-CN" altLang="en-US" sz="2400" dirty="0">
                <a:latin typeface="Times New Roman" panose="02020603050405020304" pitchFamily="18" charset="0"/>
                <a:ea typeface="黑体" panose="02010609060101010101" pitchFamily="49" charset="-122"/>
              </a:endParaRPr>
            </a:p>
          </p:txBody>
        </p:sp>
      </p:grpSp>
      <p:sp>
        <p:nvSpPr>
          <p:cNvPr id="254997" name="Text Box 21"/>
          <p:cNvSpPr txBox="1"/>
          <p:nvPr/>
        </p:nvSpPr>
        <p:spPr>
          <a:xfrm>
            <a:off x="971550" y="2878138"/>
            <a:ext cx="1022350" cy="1098550"/>
          </a:xfrm>
          <a:prstGeom prst="rect">
            <a:avLst/>
          </a:prstGeom>
          <a:noFill/>
          <a:ln w="12700">
            <a:noFill/>
          </a:ln>
        </p:spPr>
        <p:txBody>
          <a:bodyPr wrap="none" anchor="t" anchorCtr="0">
            <a:spAutoFit/>
          </a:bodyPr>
          <a:p>
            <a:r>
              <a:rPr lang="en-US" altLang="zh-CN" sz="6600" b="1" dirty="0">
                <a:solidFill>
                  <a:schemeClr val="bg2"/>
                </a:solidFill>
                <a:latin typeface="Times New Roman" panose="02020603050405020304" pitchFamily="18" charset="0"/>
                <a:ea typeface="黑体" panose="02010609060101010101" pitchFamily="49" charset="-122"/>
              </a:rPr>
              <a:t>…</a:t>
            </a:r>
            <a:endParaRPr lang="en-US" altLang="zh-CN" sz="6600" b="1" dirty="0">
              <a:solidFill>
                <a:schemeClr val="bg2"/>
              </a:solidFill>
              <a:latin typeface="Times New Roman" panose="02020603050405020304" pitchFamily="18" charset="0"/>
              <a:ea typeface="黑体" panose="02010609060101010101" pitchFamily="49" charset="-122"/>
            </a:endParaRPr>
          </a:p>
        </p:txBody>
      </p:sp>
      <p:sp>
        <p:nvSpPr>
          <p:cNvPr id="254998" name="Text Box 22"/>
          <p:cNvSpPr txBox="1"/>
          <p:nvPr/>
        </p:nvSpPr>
        <p:spPr>
          <a:xfrm>
            <a:off x="7005638" y="3321050"/>
            <a:ext cx="1022350" cy="1098550"/>
          </a:xfrm>
          <a:prstGeom prst="rect">
            <a:avLst/>
          </a:prstGeom>
          <a:noFill/>
          <a:ln w="12700">
            <a:noFill/>
          </a:ln>
        </p:spPr>
        <p:txBody>
          <a:bodyPr wrap="none" anchor="t" anchorCtr="0">
            <a:spAutoFit/>
          </a:bodyPr>
          <a:p>
            <a:r>
              <a:rPr lang="en-US" altLang="zh-CN" sz="6600" b="1" dirty="0">
                <a:solidFill>
                  <a:schemeClr val="bg2"/>
                </a:solidFill>
                <a:latin typeface="Times New Roman" panose="02020603050405020304" pitchFamily="18" charset="0"/>
                <a:ea typeface="黑体" panose="02010609060101010101" pitchFamily="49" charset="-122"/>
              </a:rPr>
              <a:t>…</a:t>
            </a:r>
            <a:endParaRPr lang="en-US" altLang="zh-CN" sz="6600" b="1" dirty="0">
              <a:solidFill>
                <a:schemeClr val="bg2"/>
              </a:solidFill>
              <a:latin typeface="Times New Roman" panose="02020603050405020304" pitchFamily="18" charset="0"/>
              <a:ea typeface="黑体" panose="02010609060101010101" pitchFamily="49" charset="-122"/>
            </a:endParaRPr>
          </a:p>
        </p:txBody>
      </p:sp>
      <p:sp>
        <p:nvSpPr>
          <p:cNvPr id="254999" name="Text Box 23"/>
          <p:cNvSpPr txBox="1"/>
          <p:nvPr/>
        </p:nvSpPr>
        <p:spPr>
          <a:xfrm>
            <a:off x="971550" y="2895600"/>
            <a:ext cx="1022350" cy="1098550"/>
          </a:xfrm>
          <a:prstGeom prst="rect">
            <a:avLst/>
          </a:prstGeom>
          <a:noFill/>
          <a:ln w="12700">
            <a:noFill/>
          </a:ln>
        </p:spPr>
        <p:txBody>
          <a:bodyPr wrap="none" anchor="t" anchorCtr="0">
            <a:spAutoFit/>
          </a:bodyPr>
          <a:p>
            <a:r>
              <a:rPr lang="en-US" altLang="zh-CN" sz="6600" b="1" dirty="0">
                <a:solidFill>
                  <a:schemeClr val="bg2"/>
                </a:solidFill>
                <a:latin typeface="Times New Roman" panose="02020603050405020304" pitchFamily="18" charset="0"/>
                <a:ea typeface="黑体" panose="02010609060101010101" pitchFamily="49" charset="-122"/>
              </a:rPr>
              <a:t>…</a:t>
            </a:r>
            <a:endParaRPr lang="en-US" altLang="zh-CN" sz="6600" b="1" dirty="0">
              <a:solidFill>
                <a:schemeClr val="bg2"/>
              </a:solidFill>
              <a:latin typeface="Times New Roman" panose="02020603050405020304" pitchFamily="18" charset="0"/>
              <a:ea typeface="黑体" panose="02010609060101010101" pitchFamily="49" charset="-122"/>
            </a:endParaRPr>
          </a:p>
        </p:txBody>
      </p:sp>
      <p:sp>
        <p:nvSpPr>
          <p:cNvPr id="255000" name="Text Box 24"/>
          <p:cNvSpPr txBox="1"/>
          <p:nvPr/>
        </p:nvSpPr>
        <p:spPr>
          <a:xfrm>
            <a:off x="7005638" y="3338513"/>
            <a:ext cx="1022350" cy="1098550"/>
          </a:xfrm>
          <a:prstGeom prst="rect">
            <a:avLst/>
          </a:prstGeom>
          <a:noFill/>
          <a:ln w="12700">
            <a:noFill/>
          </a:ln>
        </p:spPr>
        <p:txBody>
          <a:bodyPr wrap="none" anchor="t" anchorCtr="0">
            <a:spAutoFit/>
          </a:bodyPr>
          <a:p>
            <a:r>
              <a:rPr lang="en-US" altLang="zh-CN" sz="6600" b="1" dirty="0">
                <a:solidFill>
                  <a:schemeClr val="bg2"/>
                </a:solidFill>
                <a:latin typeface="Times New Roman" panose="02020603050405020304" pitchFamily="18" charset="0"/>
                <a:ea typeface="黑体" panose="02010609060101010101" pitchFamily="49" charset="-122"/>
              </a:rPr>
              <a:t>…</a:t>
            </a:r>
            <a:endParaRPr lang="en-US" altLang="zh-CN" sz="6600" b="1" dirty="0">
              <a:solidFill>
                <a:schemeClr val="bg2"/>
              </a:solidFill>
              <a:latin typeface="Times New Roman" panose="02020603050405020304" pitchFamily="18" charset="0"/>
              <a:ea typeface="黑体" panose="02010609060101010101" pitchFamily="49" charset="-122"/>
            </a:endParaRPr>
          </a:p>
        </p:txBody>
      </p:sp>
      <p:sp>
        <p:nvSpPr>
          <p:cNvPr id="255001" name="Text Box 25"/>
          <p:cNvSpPr txBox="1"/>
          <p:nvPr/>
        </p:nvSpPr>
        <p:spPr>
          <a:xfrm>
            <a:off x="971550" y="2913063"/>
            <a:ext cx="1022350" cy="1098550"/>
          </a:xfrm>
          <a:prstGeom prst="rect">
            <a:avLst/>
          </a:prstGeom>
          <a:noFill/>
          <a:ln w="12700">
            <a:noFill/>
          </a:ln>
        </p:spPr>
        <p:txBody>
          <a:bodyPr wrap="none" anchor="t" anchorCtr="0">
            <a:spAutoFit/>
          </a:bodyPr>
          <a:p>
            <a:r>
              <a:rPr lang="en-US" altLang="zh-CN" sz="6600" b="1" dirty="0">
                <a:solidFill>
                  <a:schemeClr val="bg2"/>
                </a:solidFill>
                <a:latin typeface="Times New Roman" panose="02020603050405020304" pitchFamily="18" charset="0"/>
                <a:ea typeface="黑体" panose="02010609060101010101" pitchFamily="49" charset="-122"/>
              </a:rPr>
              <a:t>…</a:t>
            </a:r>
            <a:endParaRPr lang="en-US" altLang="zh-CN" sz="6600" b="1" dirty="0">
              <a:solidFill>
                <a:schemeClr val="bg2"/>
              </a:solidFill>
              <a:latin typeface="Times New Roman" panose="02020603050405020304" pitchFamily="18" charset="0"/>
              <a:ea typeface="黑体" panose="02010609060101010101" pitchFamily="49" charset="-122"/>
            </a:endParaRPr>
          </a:p>
        </p:txBody>
      </p:sp>
      <p:sp>
        <p:nvSpPr>
          <p:cNvPr id="255002" name="Text Box 26"/>
          <p:cNvSpPr txBox="1"/>
          <p:nvPr/>
        </p:nvSpPr>
        <p:spPr>
          <a:xfrm>
            <a:off x="7005638" y="3355975"/>
            <a:ext cx="1022350" cy="1098550"/>
          </a:xfrm>
          <a:prstGeom prst="rect">
            <a:avLst/>
          </a:prstGeom>
          <a:noFill/>
          <a:ln w="12700">
            <a:noFill/>
          </a:ln>
        </p:spPr>
        <p:txBody>
          <a:bodyPr wrap="none" anchor="t" anchorCtr="0">
            <a:spAutoFit/>
          </a:bodyPr>
          <a:p>
            <a:r>
              <a:rPr lang="en-US" altLang="zh-CN" sz="6600" b="1" dirty="0">
                <a:solidFill>
                  <a:schemeClr val="bg2"/>
                </a:solidFill>
                <a:latin typeface="Times New Roman" panose="02020603050405020304" pitchFamily="18" charset="0"/>
                <a:ea typeface="黑体" panose="02010609060101010101" pitchFamily="49" charset="-122"/>
              </a:rPr>
              <a:t>…</a:t>
            </a:r>
            <a:endParaRPr lang="en-US" altLang="zh-CN" sz="6600" b="1" dirty="0">
              <a:solidFill>
                <a:schemeClr val="bg2"/>
              </a:solidFill>
              <a:latin typeface="Times New Roman" panose="02020603050405020304" pitchFamily="18" charset="0"/>
              <a:ea typeface="黑体" panose="02010609060101010101" pitchFamily="49" charset="-122"/>
            </a:endParaRPr>
          </a:p>
        </p:txBody>
      </p:sp>
      <p:sp>
        <p:nvSpPr>
          <p:cNvPr id="255003" name="Text Box 27"/>
          <p:cNvSpPr txBox="1">
            <a:spLocks noChangeArrowheads="1"/>
          </p:cNvSpPr>
          <p:nvPr/>
        </p:nvSpPr>
        <p:spPr bwMode="auto">
          <a:xfrm>
            <a:off x="1547813" y="1773238"/>
            <a:ext cx="6280150" cy="823913"/>
          </a:xfrm>
          <a:prstGeom prst="rect">
            <a:avLst/>
          </a:prstGeom>
          <a:solidFill>
            <a:srgbClr val="FF3300"/>
          </a:solidFill>
          <a:ln w="9525">
            <a:noFill/>
            <a:miter lim="800000"/>
          </a:ln>
          <a:effectLst/>
        </p:spPr>
        <p:txBody>
          <a:bodyPr wrap="none">
            <a:spAutoFit/>
          </a:bodyPr>
          <a:lstStyle/>
          <a:p>
            <a:pPr marR="0" defTabSz="914400">
              <a:buClrTx/>
              <a:buSzTx/>
              <a:buFontTx/>
              <a:defRPr/>
            </a:pPr>
            <a:r>
              <a:rPr kumimoji="0" lang="zh-CN" altLang="en-US" sz="4800" kern="1200" cap="none" spc="0" normalizeH="0" baseline="0" noProof="0">
                <a:effectLst>
                  <a:outerShdw blurRad="38100" dist="38100" dir="2700000" algn="tl">
                    <a:srgbClr val="FFFFFF"/>
                  </a:outerShdw>
                </a:effectLst>
                <a:latin typeface="Bookman Old Style" panose="02050604050505020204" pitchFamily="18" charset="0"/>
                <a:ea typeface="黑体" panose="02010609060101010101" pitchFamily="49" charset="-122"/>
                <a:cs typeface="+mn-cs"/>
                <a:sym typeface="+mn-ea"/>
              </a:rPr>
              <a:t>这样的协议无法实现！</a:t>
            </a:r>
            <a:endParaRPr kumimoji="0" lang="zh-CN" altLang="en-US" sz="4800" kern="1200" cap="none" spc="0" normalizeH="0" baseline="0" noProof="0">
              <a:effectLst>
                <a:outerShdw blurRad="38100" dist="38100" dir="2700000" algn="tl">
                  <a:srgbClr val="FFFFFF"/>
                </a:outerShdw>
              </a:effectLst>
              <a:latin typeface="Bookman Old Style" panose="02050604050505020204" pitchFamily="18" charset="0"/>
              <a:ea typeface="黑体" panose="02010609060101010101" pitchFamily="49" charset="-122"/>
              <a:cs typeface="+mn-c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4997"/>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25499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499"/>
                                          </p:stCondLst>
                                        </p:cTn>
                                        <p:tgtEl>
                                          <p:spTgt spid="254999"/>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499"/>
                                          </p:stCondLst>
                                        </p:cTn>
                                        <p:tgtEl>
                                          <p:spTgt spid="255000"/>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499"/>
                                          </p:stCondLst>
                                        </p:cTn>
                                        <p:tgtEl>
                                          <p:spTgt spid="255001"/>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grpId="0" nodeType="afterEffect">
                                  <p:stCondLst>
                                    <p:cond delay="0"/>
                                  </p:stCondLst>
                                  <p:childTnLst>
                                    <p:set>
                                      <p:cBhvr>
                                        <p:cTn id="37" dur="1" fill="hold">
                                          <p:stCondLst>
                                            <p:cond delay="499"/>
                                          </p:stCondLst>
                                        </p:cTn>
                                        <p:tgtEl>
                                          <p:spTgt spid="255002"/>
                                        </p:tgtEl>
                                        <p:attrNameLst>
                                          <p:attrName>style.visibility</p:attrName>
                                        </p:attrNameLst>
                                      </p:cBhvr>
                                      <p:to>
                                        <p:strVal val="visible"/>
                                      </p:to>
                                    </p:set>
                                  </p:childTnLst>
                                </p:cTn>
                              </p:par>
                            </p:childTnLst>
                          </p:cTn>
                        </p:par>
                        <p:par>
                          <p:cTn id="38" fill="hold">
                            <p:stCondLst>
                              <p:cond delay="3000"/>
                            </p:stCondLst>
                            <p:childTnLst>
                              <p:par>
                                <p:cTn id="39" presetID="4" presetClass="entr" presetSubtype="32" fill="hold" grpId="0" nodeType="afterEffect">
                                  <p:stCondLst>
                                    <p:cond delay="0"/>
                                  </p:stCondLst>
                                  <p:childTnLst>
                                    <p:set>
                                      <p:cBhvr>
                                        <p:cTn id="40" dur="1" fill="hold">
                                          <p:stCondLst>
                                            <p:cond delay="0"/>
                                          </p:stCondLst>
                                        </p:cTn>
                                        <p:tgtEl>
                                          <p:spTgt spid="255003"/>
                                        </p:tgtEl>
                                        <p:attrNameLst>
                                          <p:attrName>style.visibility</p:attrName>
                                        </p:attrNameLst>
                                      </p:cBhvr>
                                      <p:to>
                                        <p:strVal val="visible"/>
                                      </p:to>
                                    </p:set>
                                    <p:animEffect transition="in" filter="box(out)">
                                      <p:cBhvr>
                                        <p:cTn id="41" dur="500"/>
                                        <p:tgtEl>
                                          <p:spTgt spid="255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97" grpId="0"/>
      <p:bldP spid="254998" grpId="0"/>
      <p:bldP spid="254999" grpId="0"/>
      <p:bldP spid="255000" grpId="0"/>
      <p:bldP spid="255001" grpId="0"/>
      <p:bldP spid="255002" grpId="0"/>
      <p:bldP spid="255003"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Rectangle 2"/>
          <p:cNvSpPr>
            <a:spLocks noGrp="1"/>
          </p:cNvSpPr>
          <p:nvPr>
            <p:ph type="title"/>
          </p:nvPr>
        </p:nvSpPr>
        <p:spPr>
          <a:xfrm>
            <a:off x="1114425" y="214313"/>
            <a:ext cx="7345363" cy="1462087"/>
          </a:xfrm>
          <a:ln/>
        </p:spPr>
        <p:txBody>
          <a:bodyPr vert="horz" wrap="square" lIns="91440" tIns="45720" rIns="91440" bIns="45720" anchor="b" anchorCtr="0"/>
          <a:p>
            <a:pPr algn="ctr" eaLnBrk="1" hangingPunct="1"/>
            <a:r>
              <a:rPr lang="zh-CN" altLang="en-US" dirty="0"/>
              <a:t>结论</a:t>
            </a:r>
            <a:endParaRPr lang="zh-CN" altLang="en-US" dirty="0"/>
          </a:p>
        </p:txBody>
      </p:sp>
      <p:sp>
        <p:nvSpPr>
          <p:cNvPr id="256003" name="Rectangle 3"/>
          <p:cNvSpPr>
            <a:spLocks noGrp="1" noChangeArrowheads="1"/>
          </p:cNvSpPr>
          <p:nvPr>
            <p:ph idx="1"/>
          </p:nvPr>
        </p:nvSpPr>
        <p:spPr>
          <a:xfrm>
            <a:off x="1042988" y="1906588"/>
            <a:ext cx="7772400" cy="4546600"/>
          </a:xfrm>
          <a:ln>
            <a:miter/>
          </a:ln>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n-lt"/>
                <a:ea typeface="+mn-ea"/>
                <a:cs typeface="+mn-cs"/>
              </a:rPr>
              <a:t>这样无限循环下去，两边的蓝军都始终无法确定自己最后发出的电文对方是否已经收到。</a:t>
            </a:r>
            <a:endParaRPr kumimoji="0" lang="zh-CN" altLang="en-US" sz="32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n-lt"/>
                <a:ea typeface="+mn-ea"/>
                <a:cs typeface="+mn-cs"/>
              </a:rPr>
              <a:t>没有一种协议能够蓝军能 </a:t>
            </a:r>
            <a:r>
              <a:rPr kumimoji="0" lang="en-US" altLang="zh-CN" sz="32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n-lt"/>
                <a:ea typeface="+mn-ea"/>
                <a:cs typeface="+mn-cs"/>
              </a:rPr>
              <a:t>100% </a:t>
            </a:r>
            <a:r>
              <a:rPr kumimoji="0" lang="zh-CN" altLang="en-US" sz="32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n-lt"/>
                <a:ea typeface="+mn-ea"/>
                <a:cs typeface="+mn-cs"/>
              </a:rPr>
              <a:t>获胜。</a:t>
            </a:r>
            <a:endParaRPr kumimoji="0" lang="zh-CN" altLang="en-US" sz="3200" b="0" i="0" u="none" strike="noStrike" kern="0" cap="none" spc="0" normalizeH="0" baseline="0" noProof="0" smtClean="0">
              <a:ln>
                <a:noFill/>
              </a:ln>
              <a:solidFill>
                <a:srgbClr val="333399"/>
              </a:solidFill>
              <a:effectLst>
                <a:outerShdw blurRad="38100" dist="38100" dir="2700000" algn="tl">
                  <a:srgbClr val="C0C0C0"/>
                </a:outerShdw>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Rectangle 2"/>
          <p:cNvSpPr>
            <a:spLocks noGrp="1"/>
          </p:cNvSpPr>
          <p:nvPr>
            <p:ph type="title"/>
          </p:nvPr>
        </p:nvSpPr>
        <p:spPr>
          <a:xfrm>
            <a:off x="1114425" y="214313"/>
            <a:ext cx="7345363" cy="1462087"/>
          </a:xfrm>
          <a:ln/>
        </p:spPr>
        <p:txBody>
          <a:bodyPr vert="horz" wrap="square" lIns="91440" tIns="45720" rIns="91440" bIns="45720" anchor="b" anchorCtr="0"/>
          <a:p>
            <a:pPr algn="ctr" eaLnBrk="1" hangingPunct="1"/>
            <a:r>
              <a:rPr lang="zh-CN" altLang="en-US" dirty="0"/>
              <a:t>服务的种类</a:t>
            </a:r>
            <a:endParaRPr lang="zh-CN" altLang="en-US" dirty="0"/>
          </a:p>
        </p:txBody>
      </p:sp>
      <p:sp>
        <p:nvSpPr>
          <p:cNvPr id="119810" name="Rectangle 3"/>
          <p:cNvSpPr>
            <a:spLocks noGrp="1"/>
          </p:cNvSpPr>
          <p:nvPr>
            <p:ph idx="1"/>
          </p:nvPr>
        </p:nvSpPr>
        <p:spPr>
          <a:xfrm>
            <a:off x="1042988" y="1906588"/>
            <a:ext cx="7777162" cy="4546600"/>
          </a:xfrm>
          <a:ln/>
        </p:spPr>
        <p:txBody>
          <a:bodyPr vert="horz" wrap="square" lIns="91440" tIns="45720" rIns="91440" bIns="45720" anchor="t" anchorCtr="0"/>
          <a:p>
            <a:pPr eaLnBrk="1" hangingPunct="1"/>
            <a:r>
              <a:rPr lang="zh-CN" altLang="en-US" dirty="0">
                <a:solidFill>
                  <a:schemeClr val="hlink"/>
                </a:solidFill>
              </a:rPr>
              <a:t>面向连接</a:t>
            </a:r>
            <a:r>
              <a:rPr lang="zh-CN" altLang="en-US" dirty="0"/>
              <a:t>服务</a:t>
            </a:r>
            <a:r>
              <a:rPr lang="en-US" altLang="zh-CN" dirty="0"/>
              <a:t>(connection-oriented)</a:t>
            </a:r>
            <a:endParaRPr lang="en-US" altLang="zh-CN" dirty="0"/>
          </a:p>
          <a:p>
            <a:pPr lvl="1" eaLnBrk="1" hangingPunct="1"/>
            <a:r>
              <a:rPr lang="zh-CN" altLang="en-US" dirty="0">
                <a:solidFill>
                  <a:srgbClr val="333399"/>
                </a:solidFill>
                <a:ea typeface="黑体" panose="02010609060101010101" pitchFamily="49" charset="-122"/>
              </a:rPr>
              <a:t>面向连接服务具有连接建立、数据传输和连接释放这三个阶段。</a:t>
            </a:r>
            <a:r>
              <a:rPr lang="zh-CN" altLang="en-US" dirty="0"/>
              <a:t>   </a:t>
            </a:r>
            <a:endParaRPr lang="zh-CN" altLang="en-US" dirty="0"/>
          </a:p>
          <a:p>
            <a:pPr eaLnBrk="1" hangingPunct="1"/>
            <a:r>
              <a:rPr lang="zh-CN" altLang="en-US" dirty="0">
                <a:solidFill>
                  <a:schemeClr val="hlink"/>
                </a:solidFill>
              </a:rPr>
              <a:t>无连接</a:t>
            </a:r>
            <a:r>
              <a:rPr lang="zh-CN" altLang="en-US" dirty="0"/>
              <a:t>服务</a:t>
            </a:r>
            <a:r>
              <a:rPr lang="en-US" altLang="zh-CN" dirty="0"/>
              <a:t>(connectionless)  </a:t>
            </a:r>
            <a:endParaRPr lang="en-US" altLang="zh-CN" dirty="0"/>
          </a:p>
          <a:p>
            <a:pPr lvl="1" eaLnBrk="1" hangingPunct="1"/>
            <a:r>
              <a:rPr lang="zh-CN" altLang="en-US" dirty="0">
                <a:solidFill>
                  <a:srgbClr val="333399"/>
                </a:solidFill>
                <a:latin typeface="Arial" panose="020B0604020202020204" pitchFamily="34" charset="0"/>
                <a:ea typeface="黑体" panose="02010609060101010101" pitchFamily="49" charset="-122"/>
              </a:rPr>
              <a:t>两个实体之间的通信不需要先建立好连接。 </a:t>
            </a:r>
            <a:endParaRPr lang="zh-CN" altLang="en-US" dirty="0">
              <a:solidFill>
                <a:srgbClr val="333399"/>
              </a:solidFill>
              <a:latin typeface="Arial" panose="020B0604020202020204" pitchFamily="34" charset="0"/>
              <a:ea typeface="黑体" panose="02010609060101010101" pitchFamily="49" charset="-122"/>
            </a:endParaRPr>
          </a:p>
          <a:p>
            <a:pPr lvl="1" eaLnBrk="1" hangingPunct="1"/>
            <a:r>
              <a:rPr lang="zh-CN" altLang="en-US" dirty="0">
                <a:solidFill>
                  <a:srgbClr val="333399"/>
                </a:solidFill>
                <a:latin typeface="Arial" panose="020B0604020202020204" pitchFamily="34" charset="0"/>
                <a:ea typeface="黑体" panose="02010609060101010101" pitchFamily="49" charset="-122"/>
              </a:rPr>
              <a:t>是一种不可靠的服务。这种服务常被描述为“尽最大努力交付”</a:t>
            </a:r>
            <a:r>
              <a:rPr lang="en-US" altLang="zh-CN" dirty="0">
                <a:solidFill>
                  <a:srgbClr val="333399"/>
                </a:solidFill>
                <a:latin typeface="Arial" panose="020B0604020202020204" pitchFamily="34" charset="0"/>
                <a:ea typeface="黑体" panose="02010609060101010101" pitchFamily="49" charset="-122"/>
              </a:rPr>
              <a:t>(best effort delivery)</a:t>
            </a:r>
            <a:r>
              <a:rPr lang="zh-CN" altLang="en-US" dirty="0">
                <a:solidFill>
                  <a:srgbClr val="333399"/>
                </a:solidFill>
                <a:latin typeface="Arial" panose="020B0604020202020204" pitchFamily="34" charset="0"/>
                <a:ea typeface="黑体" panose="02010609060101010101" pitchFamily="49" charset="-122"/>
              </a:rPr>
              <a:t>或“尽力而为”。 </a:t>
            </a:r>
            <a:endParaRPr lang="zh-CN" altLang="en-US"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服务和协议的关系</a:t>
            </a:r>
            <a:r>
              <a:rPr lang="zh-CN" altLang="en-US" dirty="0"/>
              <a:t> </a:t>
            </a:r>
            <a:endParaRPr lang="zh-CN" altLang="en-US" dirty="0"/>
          </a:p>
        </p:txBody>
      </p:sp>
      <p:sp>
        <p:nvSpPr>
          <p:cNvPr id="120834" name="Rectangle 3"/>
          <p:cNvSpPr>
            <a:spLocks noGrp="1"/>
          </p:cNvSpPr>
          <p:nvPr>
            <p:ph idx="1"/>
          </p:nvPr>
        </p:nvSpPr>
        <p:spPr>
          <a:xfrm>
            <a:off x="838200" y="1905000"/>
            <a:ext cx="8305800" cy="4648200"/>
          </a:xfrm>
          <a:ln/>
        </p:spPr>
        <p:txBody>
          <a:bodyPr vert="horz" wrap="square" lIns="91440" tIns="45720" rIns="91440" bIns="45720" anchor="t" anchorCtr="0"/>
          <a:p>
            <a:pPr algn="just" eaLnBrk="1" hangingPunct="1">
              <a:buNone/>
            </a:pPr>
            <a:r>
              <a:rPr lang="en-US" altLang="zh-CN" sz="2800" dirty="0">
                <a:solidFill>
                  <a:schemeClr val="tx2"/>
                </a:solidFill>
              </a:rPr>
              <a:t>1</a:t>
            </a:r>
            <a:r>
              <a:rPr lang="zh-CN" altLang="en-US" sz="2800" dirty="0">
                <a:solidFill>
                  <a:schemeClr val="tx2"/>
                </a:solidFill>
              </a:rPr>
              <a:t>．服务是</a:t>
            </a:r>
            <a:r>
              <a:rPr lang="zh-CN" altLang="en-US" sz="2800" dirty="0">
                <a:solidFill>
                  <a:schemeClr val="hlink"/>
                </a:solidFill>
              </a:rPr>
              <a:t>垂直</a:t>
            </a:r>
            <a:r>
              <a:rPr lang="zh-CN" altLang="en-US" sz="2800" dirty="0">
                <a:solidFill>
                  <a:schemeClr val="tx2"/>
                </a:solidFill>
              </a:rPr>
              <a:t>的，协议是</a:t>
            </a:r>
            <a:r>
              <a:rPr lang="zh-CN" altLang="en-US" sz="2800" dirty="0">
                <a:solidFill>
                  <a:schemeClr val="hlink"/>
                </a:solidFill>
              </a:rPr>
              <a:t>水平</a:t>
            </a:r>
            <a:r>
              <a:rPr lang="zh-CN" altLang="en-US" sz="2800" dirty="0">
                <a:solidFill>
                  <a:schemeClr val="tx2"/>
                </a:solidFill>
              </a:rPr>
              <a:t>的。</a:t>
            </a:r>
            <a:endParaRPr lang="zh-CN" altLang="en-US" sz="2800" dirty="0">
              <a:solidFill>
                <a:schemeClr val="tx2"/>
              </a:solidFill>
            </a:endParaRPr>
          </a:p>
          <a:p>
            <a:pPr algn="just" eaLnBrk="1" hangingPunct="1">
              <a:buNone/>
            </a:pPr>
            <a:r>
              <a:rPr lang="en-US" altLang="zh-CN" sz="2800" dirty="0">
                <a:solidFill>
                  <a:schemeClr val="tx2"/>
                </a:solidFill>
              </a:rPr>
              <a:t>2</a:t>
            </a:r>
            <a:r>
              <a:rPr lang="zh-CN" altLang="en-US" sz="2800" dirty="0">
                <a:solidFill>
                  <a:schemeClr val="tx2"/>
                </a:solidFill>
              </a:rPr>
              <a:t>．</a:t>
            </a:r>
            <a:r>
              <a:rPr lang="en-US" altLang="zh-CN" sz="2800" dirty="0">
                <a:solidFill>
                  <a:schemeClr val="tx2"/>
                </a:solidFill>
              </a:rPr>
              <a:t>N </a:t>
            </a:r>
            <a:r>
              <a:rPr lang="zh-CN" altLang="en-US" sz="2800" dirty="0">
                <a:solidFill>
                  <a:schemeClr val="tx2"/>
                </a:solidFill>
              </a:rPr>
              <a:t>层的服务用户只能看见 </a:t>
            </a:r>
            <a:r>
              <a:rPr lang="en-US" altLang="zh-CN" sz="2800" dirty="0">
                <a:solidFill>
                  <a:schemeClr val="tx2"/>
                </a:solidFill>
              </a:rPr>
              <a:t>N </a:t>
            </a:r>
            <a:r>
              <a:rPr lang="zh-CN" altLang="en-US" sz="2800" dirty="0">
                <a:solidFill>
                  <a:schemeClr val="tx2"/>
                </a:solidFill>
              </a:rPr>
              <a:t>层的</a:t>
            </a:r>
            <a:r>
              <a:rPr lang="zh-CN" altLang="en-US" sz="2800" dirty="0">
                <a:solidFill>
                  <a:schemeClr val="hlink"/>
                </a:solidFill>
              </a:rPr>
              <a:t>服务</a:t>
            </a:r>
            <a:r>
              <a:rPr lang="zh-CN" altLang="en-US" sz="2800" dirty="0">
                <a:solidFill>
                  <a:schemeClr val="tx2"/>
                </a:solidFill>
              </a:rPr>
              <a:t>而无法</a:t>
            </a:r>
            <a:endParaRPr lang="zh-CN" altLang="en-US" sz="2800" dirty="0">
              <a:solidFill>
                <a:schemeClr val="tx2"/>
              </a:solidFill>
            </a:endParaRPr>
          </a:p>
          <a:p>
            <a:pPr algn="just" eaLnBrk="1" hangingPunct="1">
              <a:buNone/>
            </a:pPr>
            <a:r>
              <a:rPr lang="zh-CN" altLang="en-US" sz="2800" dirty="0">
                <a:solidFill>
                  <a:schemeClr val="tx2"/>
                </a:solidFill>
              </a:rPr>
              <a:t>   看见 </a:t>
            </a:r>
            <a:r>
              <a:rPr lang="en-US" altLang="zh-CN" sz="2800" dirty="0">
                <a:solidFill>
                  <a:schemeClr val="tx2"/>
                </a:solidFill>
              </a:rPr>
              <a:t>N </a:t>
            </a:r>
            <a:r>
              <a:rPr lang="zh-CN" altLang="en-US" sz="2800" dirty="0">
                <a:solidFill>
                  <a:schemeClr val="tx2"/>
                </a:solidFill>
              </a:rPr>
              <a:t>层的</a:t>
            </a:r>
            <a:r>
              <a:rPr lang="zh-CN" altLang="en-US" sz="2800" dirty="0">
                <a:solidFill>
                  <a:schemeClr val="hlink"/>
                </a:solidFill>
              </a:rPr>
              <a:t>协议</a:t>
            </a:r>
            <a:r>
              <a:rPr lang="zh-CN" altLang="en-US" sz="2800" dirty="0">
                <a:solidFill>
                  <a:schemeClr val="tx2"/>
                </a:solidFill>
              </a:rPr>
              <a:t>。</a:t>
            </a:r>
            <a:endParaRPr lang="zh-CN" altLang="en-US" sz="2800" dirty="0">
              <a:solidFill>
                <a:schemeClr val="tx2"/>
              </a:solidFill>
            </a:endParaRPr>
          </a:p>
          <a:p>
            <a:pPr algn="just" eaLnBrk="1" hangingPunct="1">
              <a:buNone/>
            </a:pPr>
            <a:r>
              <a:rPr lang="en-US" altLang="zh-CN" sz="2800" dirty="0">
                <a:solidFill>
                  <a:schemeClr val="tx2"/>
                </a:solidFill>
              </a:rPr>
              <a:t>3. </a:t>
            </a:r>
            <a:r>
              <a:rPr lang="zh-CN" altLang="en-US" sz="2800" dirty="0">
                <a:solidFill>
                  <a:schemeClr val="tx2"/>
                </a:solidFill>
              </a:rPr>
              <a:t>在 </a:t>
            </a:r>
            <a:r>
              <a:rPr lang="en-US" altLang="zh-CN" sz="2800" dirty="0">
                <a:solidFill>
                  <a:schemeClr val="tx2"/>
                </a:solidFill>
              </a:rPr>
              <a:t>N </a:t>
            </a:r>
            <a:r>
              <a:rPr lang="zh-CN" altLang="en-US" sz="2800" dirty="0">
                <a:solidFill>
                  <a:schemeClr val="tx2"/>
                </a:solidFill>
              </a:rPr>
              <a:t>层</a:t>
            </a:r>
            <a:r>
              <a:rPr lang="zh-CN" altLang="en-US" sz="2800" dirty="0">
                <a:solidFill>
                  <a:schemeClr val="hlink"/>
                </a:solidFill>
              </a:rPr>
              <a:t>协议</a:t>
            </a:r>
            <a:r>
              <a:rPr lang="zh-CN" altLang="en-US" sz="2800" dirty="0">
                <a:solidFill>
                  <a:schemeClr val="tx2"/>
                </a:solidFill>
              </a:rPr>
              <a:t>控制下两个对等实体间的通信</a:t>
            </a:r>
            <a:endParaRPr lang="zh-CN" altLang="en-US" sz="2800" dirty="0">
              <a:solidFill>
                <a:schemeClr val="tx2"/>
              </a:solidFill>
            </a:endParaRPr>
          </a:p>
          <a:p>
            <a:pPr eaLnBrk="1" hangingPunct="1">
              <a:buNone/>
            </a:pPr>
            <a:r>
              <a:rPr lang="zh-CN" altLang="en-US" sz="2800" dirty="0">
                <a:solidFill>
                  <a:schemeClr val="tx2"/>
                </a:solidFill>
              </a:rPr>
              <a:t>   使得 </a:t>
            </a:r>
            <a:r>
              <a:rPr lang="en-US" altLang="zh-CN" sz="2800" dirty="0">
                <a:solidFill>
                  <a:schemeClr val="tx2"/>
                </a:solidFill>
              </a:rPr>
              <a:t>N </a:t>
            </a:r>
            <a:r>
              <a:rPr lang="zh-CN" altLang="en-US" sz="2800" dirty="0">
                <a:solidFill>
                  <a:schemeClr val="tx2"/>
                </a:solidFill>
              </a:rPr>
              <a:t>层能够向 </a:t>
            </a:r>
            <a:r>
              <a:rPr lang="en-US" altLang="zh-CN" sz="2800" dirty="0">
                <a:solidFill>
                  <a:schemeClr val="tx2"/>
                </a:solidFill>
              </a:rPr>
              <a:t>N</a:t>
            </a:r>
            <a:r>
              <a:rPr lang="zh-CN" altLang="en-US" sz="2800" dirty="0">
                <a:solidFill>
                  <a:schemeClr val="tx2"/>
                </a:solidFill>
              </a:rPr>
              <a:t>＋</a:t>
            </a:r>
            <a:r>
              <a:rPr lang="en-US" altLang="zh-CN" sz="2800" dirty="0">
                <a:solidFill>
                  <a:schemeClr val="tx2"/>
                </a:solidFill>
              </a:rPr>
              <a:t>1 </a:t>
            </a:r>
            <a:r>
              <a:rPr lang="zh-CN" altLang="en-US" sz="2800" dirty="0">
                <a:solidFill>
                  <a:schemeClr val="tx2"/>
                </a:solidFill>
              </a:rPr>
              <a:t>层提供</a:t>
            </a:r>
            <a:r>
              <a:rPr lang="zh-CN" altLang="en-US" sz="2800" dirty="0">
                <a:solidFill>
                  <a:schemeClr val="hlink"/>
                </a:solidFill>
              </a:rPr>
              <a:t>服务</a:t>
            </a:r>
            <a:r>
              <a:rPr lang="zh-CN" altLang="en-US" sz="2800" dirty="0">
                <a:solidFill>
                  <a:schemeClr val="tx2"/>
                </a:solidFill>
              </a:rPr>
              <a:t>；要实现</a:t>
            </a:r>
            <a:endParaRPr lang="zh-CN" altLang="en-US" sz="2800" dirty="0">
              <a:solidFill>
                <a:schemeClr val="tx2"/>
              </a:solidFill>
            </a:endParaRPr>
          </a:p>
          <a:p>
            <a:pPr eaLnBrk="1" hangingPunct="1">
              <a:buNone/>
            </a:pPr>
            <a:r>
              <a:rPr lang="zh-CN" altLang="en-US" sz="2800" dirty="0">
                <a:solidFill>
                  <a:schemeClr val="tx2"/>
                </a:solidFill>
              </a:rPr>
              <a:t>   </a:t>
            </a:r>
            <a:r>
              <a:rPr lang="en-US" altLang="zh-CN" sz="2800" dirty="0">
                <a:solidFill>
                  <a:schemeClr val="tx2"/>
                </a:solidFill>
              </a:rPr>
              <a:t>N </a:t>
            </a:r>
            <a:r>
              <a:rPr lang="zh-CN" altLang="en-US" sz="2800" dirty="0">
                <a:solidFill>
                  <a:schemeClr val="tx2"/>
                </a:solidFill>
              </a:rPr>
              <a:t>层</a:t>
            </a:r>
            <a:r>
              <a:rPr lang="zh-CN" altLang="en-US" sz="2800" dirty="0">
                <a:solidFill>
                  <a:schemeClr val="hlink"/>
                </a:solidFill>
              </a:rPr>
              <a:t>协议</a:t>
            </a:r>
            <a:r>
              <a:rPr lang="zh-CN" altLang="en-US" sz="2800" dirty="0">
                <a:solidFill>
                  <a:schemeClr val="tx2"/>
                </a:solidFill>
              </a:rPr>
              <a:t>，需要使用 </a:t>
            </a:r>
            <a:r>
              <a:rPr lang="en-US" altLang="zh-CN" sz="2800" dirty="0">
                <a:solidFill>
                  <a:schemeClr val="tx2"/>
                </a:solidFill>
              </a:rPr>
              <a:t>N</a:t>
            </a:r>
            <a:r>
              <a:rPr lang="zh-CN" altLang="en-US" sz="2800" dirty="0">
                <a:solidFill>
                  <a:schemeClr val="tx2"/>
                </a:solidFill>
              </a:rPr>
              <a:t>－</a:t>
            </a:r>
            <a:r>
              <a:rPr lang="en-US" altLang="zh-CN" sz="2800" dirty="0">
                <a:solidFill>
                  <a:schemeClr val="tx2"/>
                </a:solidFill>
              </a:rPr>
              <a:t>1 </a:t>
            </a:r>
            <a:r>
              <a:rPr lang="zh-CN" altLang="en-US" sz="2800" dirty="0">
                <a:solidFill>
                  <a:schemeClr val="tx2"/>
                </a:solidFill>
              </a:rPr>
              <a:t>层提供的</a:t>
            </a:r>
            <a:r>
              <a:rPr lang="zh-CN" altLang="en-US" sz="2800" dirty="0">
                <a:solidFill>
                  <a:schemeClr val="hlink"/>
                </a:solidFill>
              </a:rPr>
              <a:t>服务</a:t>
            </a:r>
            <a:r>
              <a:rPr lang="zh-CN" altLang="en-US" sz="2800" dirty="0">
                <a:solidFill>
                  <a:schemeClr val="tx2"/>
                </a:solidFill>
              </a:rPr>
              <a:t>。</a:t>
            </a:r>
            <a:endParaRPr lang="zh-CN" altLang="en-US" sz="2800" dirty="0">
              <a:solidFill>
                <a:schemeClr val="tx2"/>
              </a:solidFill>
            </a:endParaRPr>
          </a:p>
          <a:p>
            <a:pPr eaLnBrk="1" hangingPunct="1"/>
            <a:r>
              <a:rPr lang="zh-CN" altLang="en-US" sz="2800" dirty="0">
                <a:solidFill>
                  <a:schemeClr val="tx2"/>
                </a:solidFill>
              </a:rPr>
              <a:t>服务原语：</a:t>
            </a:r>
            <a:endParaRPr lang="zh-CN" altLang="en-US" sz="2800" dirty="0">
              <a:solidFill>
                <a:schemeClr val="tx2"/>
              </a:solidFill>
            </a:endParaRPr>
          </a:p>
          <a:p>
            <a:pPr lvl="1" eaLnBrk="1" hangingPunct="1"/>
            <a:r>
              <a:rPr lang="zh-CN" altLang="en-US" dirty="0">
                <a:solidFill>
                  <a:schemeClr val="tx2"/>
                </a:solidFill>
                <a:latin typeface="Arial" panose="020B0604020202020204" pitchFamily="34" charset="0"/>
                <a:ea typeface="黑体" panose="02010609060101010101" pitchFamily="49" charset="-122"/>
              </a:rPr>
              <a:t>上层使用下层所提供的服务必须通过与下层交换一些命令，这些命令在 </a:t>
            </a:r>
            <a:r>
              <a:rPr lang="en-US" altLang="zh-CN" dirty="0">
                <a:solidFill>
                  <a:schemeClr val="tx2"/>
                </a:solidFill>
                <a:latin typeface="Arial" panose="020B0604020202020204" pitchFamily="34" charset="0"/>
                <a:ea typeface="黑体" panose="02010609060101010101" pitchFamily="49" charset="-122"/>
              </a:rPr>
              <a:t>OSI</a:t>
            </a:r>
            <a:r>
              <a:rPr lang="zh-CN" altLang="en-US" dirty="0">
                <a:solidFill>
                  <a:schemeClr val="tx2"/>
                </a:solidFill>
                <a:latin typeface="Arial" panose="020B0604020202020204" pitchFamily="34" charset="0"/>
                <a:ea typeface="黑体" panose="02010609060101010101" pitchFamily="49" charset="-122"/>
              </a:rPr>
              <a:t>中称为</a:t>
            </a:r>
            <a:r>
              <a:rPr lang="zh-CN" altLang="en-US" dirty="0">
                <a:solidFill>
                  <a:schemeClr val="hlink"/>
                </a:solidFill>
                <a:latin typeface="Arial" panose="020B0604020202020204" pitchFamily="34" charset="0"/>
                <a:ea typeface="黑体" panose="02010609060101010101" pitchFamily="49" charset="-122"/>
              </a:rPr>
              <a:t>服务原语</a:t>
            </a:r>
            <a:r>
              <a:rPr lang="zh-CN" altLang="en-US" dirty="0">
                <a:solidFill>
                  <a:schemeClr val="tx2"/>
                </a:solidFill>
                <a:latin typeface="Arial" panose="020B0604020202020204" pitchFamily="34" charset="0"/>
                <a:ea typeface="黑体" panose="02010609060101010101" pitchFamily="49" charset="-122"/>
              </a:rPr>
              <a:t>。</a:t>
            </a:r>
            <a:endParaRPr lang="zh-CN" altLang="en-US"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Rectangle 2"/>
          <p:cNvSpPr>
            <a:spLocks noGrp="1"/>
          </p:cNvSpPr>
          <p:nvPr>
            <p:ph type="title"/>
          </p:nvPr>
        </p:nvSpPr>
        <p:spPr>
          <a:xfrm>
            <a:off x="1150938" y="838200"/>
            <a:ext cx="6773862" cy="838200"/>
          </a:xfrm>
          <a:ln/>
        </p:spPr>
        <p:txBody>
          <a:bodyPr vert="horz" wrap="square" lIns="91440" tIns="45720" rIns="91440" bIns="45720" anchor="b" anchorCtr="0"/>
          <a:p>
            <a:pPr eaLnBrk="1" hangingPunct="1"/>
            <a:r>
              <a:rPr lang="zh-CN" altLang="en-US" dirty="0">
                <a:latin typeface="宋体" panose="02010600030101010101" pitchFamily="2" charset="-122"/>
              </a:rPr>
              <a:t>服务原语的种类</a:t>
            </a:r>
            <a:endParaRPr lang="zh-CN" altLang="en-US" dirty="0">
              <a:latin typeface="宋体" panose="02010600030101010101" pitchFamily="2" charset="-122"/>
            </a:endParaRPr>
          </a:p>
        </p:txBody>
      </p:sp>
      <p:sp>
        <p:nvSpPr>
          <p:cNvPr id="121858" name="Rectangle 3"/>
          <p:cNvSpPr>
            <a:spLocks noGrp="1"/>
          </p:cNvSpPr>
          <p:nvPr>
            <p:ph idx="1"/>
          </p:nvPr>
        </p:nvSpPr>
        <p:spPr>
          <a:xfrm>
            <a:off x="838200" y="4038600"/>
            <a:ext cx="7772400" cy="2362200"/>
          </a:xfrm>
          <a:ln/>
        </p:spPr>
        <p:txBody>
          <a:bodyPr vert="horz" wrap="square" lIns="91440" tIns="45720" rIns="91440" bIns="45720" anchor="t" anchorCtr="0"/>
          <a:p>
            <a:pPr algn="just" eaLnBrk="1" hangingPunct="1">
              <a:lnSpc>
                <a:spcPct val="90000"/>
              </a:lnSpc>
            </a:pPr>
            <a:r>
              <a:rPr lang="zh-CN" altLang="en-US" sz="2400" dirty="0"/>
              <a:t>请求</a:t>
            </a:r>
            <a:r>
              <a:rPr lang="en-US" altLang="zh-CN" sz="2400" dirty="0"/>
              <a:t>(</a:t>
            </a:r>
            <a:r>
              <a:rPr lang="en-US" altLang="zh-CN" sz="2400" dirty="0">
                <a:solidFill>
                  <a:schemeClr val="hlink"/>
                </a:solidFill>
              </a:rPr>
              <a:t>Request</a:t>
            </a:r>
            <a:r>
              <a:rPr lang="en-US" altLang="zh-CN" sz="2400" dirty="0"/>
              <a:t>)</a:t>
            </a:r>
            <a:r>
              <a:rPr lang="zh-CN" altLang="en-US" sz="2400" dirty="0"/>
              <a:t>：</a:t>
            </a:r>
            <a:r>
              <a:rPr lang="zh-CN" altLang="en-US" sz="2000" dirty="0"/>
              <a:t>服务用户向服务提供者请求服务，如请求建立连接、请求发送数据、请求拆除</a:t>
            </a:r>
            <a:r>
              <a:rPr lang="zh-CN" altLang="en-US" sz="2000" dirty="0">
                <a:latin typeface="宋体" panose="02010600030101010101" pitchFamily="2" charset="-122"/>
              </a:rPr>
              <a:t>连接等。</a:t>
            </a:r>
            <a:r>
              <a:rPr lang="zh-CN" altLang="en-US" sz="2400" dirty="0"/>
              <a:t> </a:t>
            </a:r>
            <a:endParaRPr lang="zh-CN" altLang="en-US" sz="2400" dirty="0"/>
          </a:p>
          <a:p>
            <a:pPr eaLnBrk="1" hangingPunct="1">
              <a:lnSpc>
                <a:spcPct val="90000"/>
              </a:lnSpc>
            </a:pPr>
            <a:r>
              <a:rPr lang="zh-CN" altLang="en-US" sz="2400" dirty="0">
                <a:latin typeface="宋体" panose="02010600030101010101" pitchFamily="2" charset="-122"/>
              </a:rPr>
              <a:t>指示</a:t>
            </a:r>
            <a:r>
              <a:rPr lang="en-US" altLang="zh-CN" sz="2400" dirty="0"/>
              <a:t>(</a:t>
            </a:r>
            <a:r>
              <a:rPr lang="en-US" altLang="zh-CN" sz="2400" dirty="0">
                <a:solidFill>
                  <a:schemeClr val="hlink"/>
                </a:solidFill>
              </a:rPr>
              <a:t>Indication</a:t>
            </a:r>
            <a:r>
              <a:rPr lang="en-US" altLang="zh-CN" sz="2400" dirty="0"/>
              <a:t>)</a:t>
            </a:r>
            <a:r>
              <a:rPr lang="zh-CN" altLang="en-US" sz="2400" dirty="0">
                <a:latin typeface="宋体" panose="02010600030101010101" pitchFamily="2" charset="-122"/>
              </a:rPr>
              <a:t>：</a:t>
            </a:r>
            <a:r>
              <a:rPr lang="zh-CN" altLang="en-US" sz="2000" dirty="0">
                <a:latin typeface="宋体" panose="02010600030101010101" pitchFamily="2" charset="-122"/>
              </a:rPr>
              <a:t>指示事件，如对方数据到达、收到对方</a:t>
            </a:r>
            <a:r>
              <a:rPr lang="zh-CN" altLang="en-US" sz="2000" dirty="0"/>
              <a:t>建立</a:t>
            </a:r>
            <a:r>
              <a:rPr lang="zh-CN" altLang="en-US" sz="2000" dirty="0">
                <a:latin typeface="宋体" panose="02010600030101010101" pitchFamily="2" charset="-122"/>
              </a:rPr>
              <a:t>连接请求。</a:t>
            </a:r>
            <a:r>
              <a:rPr lang="zh-CN" altLang="en-US" sz="2000" dirty="0"/>
              <a:t> </a:t>
            </a:r>
            <a:endParaRPr lang="zh-CN" altLang="en-US" sz="2000" dirty="0"/>
          </a:p>
          <a:p>
            <a:pPr eaLnBrk="1" hangingPunct="1">
              <a:lnSpc>
                <a:spcPct val="90000"/>
              </a:lnSpc>
            </a:pPr>
            <a:r>
              <a:rPr lang="zh-CN" altLang="en-US" sz="2400" dirty="0">
                <a:latin typeface="宋体" panose="02010600030101010101" pitchFamily="2" charset="-122"/>
              </a:rPr>
              <a:t>响应</a:t>
            </a:r>
            <a:r>
              <a:rPr lang="en-US" altLang="zh-CN" sz="2400" dirty="0"/>
              <a:t>(</a:t>
            </a:r>
            <a:r>
              <a:rPr lang="en-US" altLang="zh-CN" sz="2400" dirty="0">
                <a:solidFill>
                  <a:schemeClr val="hlink"/>
                </a:solidFill>
              </a:rPr>
              <a:t>Response</a:t>
            </a:r>
            <a:r>
              <a:rPr lang="en-US" altLang="zh-CN" sz="2400" dirty="0"/>
              <a:t>)</a:t>
            </a:r>
            <a:r>
              <a:rPr lang="zh-CN" altLang="en-US" sz="2400" dirty="0">
                <a:latin typeface="宋体" panose="02010600030101010101" pitchFamily="2" charset="-122"/>
              </a:rPr>
              <a:t>：</a:t>
            </a:r>
            <a:r>
              <a:rPr lang="zh-CN" altLang="en-US" sz="2000" dirty="0">
                <a:latin typeface="宋体" panose="02010600030101010101" pitchFamily="2" charset="-122"/>
              </a:rPr>
              <a:t>对指示原语响应，如接受连接。</a:t>
            </a:r>
            <a:r>
              <a:rPr lang="zh-CN" altLang="en-US" sz="1800" dirty="0"/>
              <a:t> </a:t>
            </a:r>
            <a:endParaRPr lang="zh-CN" altLang="en-US" sz="1800" dirty="0"/>
          </a:p>
          <a:p>
            <a:pPr eaLnBrk="1" hangingPunct="1">
              <a:lnSpc>
                <a:spcPct val="90000"/>
              </a:lnSpc>
            </a:pPr>
            <a:r>
              <a:rPr lang="zh-CN" altLang="en-US" sz="2400" dirty="0">
                <a:latin typeface="宋体" panose="02010600030101010101" pitchFamily="2" charset="-122"/>
              </a:rPr>
              <a:t>证实</a:t>
            </a:r>
            <a:r>
              <a:rPr lang="en-US" altLang="zh-CN" sz="2400" dirty="0"/>
              <a:t>(</a:t>
            </a:r>
            <a:r>
              <a:rPr lang="en-US" altLang="zh-CN" sz="2400" dirty="0">
                <a:solidFill>
                  <a:schemeClr val="hlink"/>
                </a:solidFill>
              </a:rPr>
              <a:t>Confirm</a:t>
            </a:r>
            <a:r>
              <a:rPr lang="en-US" altLang="zh-CN" sz="2400" dirty="0"/>
              <a:t>)</a:t>
            </a:r>
            <a:r>
              <a:rPr lang="zh-CN" altLang="en-US" sz="2400" dirty="0">
                <a:latin typeface="宋体" panose="02010600030101010101" pitchFamily="2" charset="-122"/>
              </a:rPr>
              <a:t>：</a:t>
            </a:r>
            <a:r>
              <a:rPr lang="zh-CN" altLang="en-US" sz="2000" dirty="0">
                <a:latin typeface="宋体" panose="02010600030101010101" pitchFamily="2" charset="-122"/>
              </a:rPr>
              <a:t>报告服务用户对先前请求的答复。</a:t>
            </a:r>
            <a:r>
              <a:rPr lang="zh-CN" altLang="en-US" sz="1800" dirty="0"/>
              <a:t> </a:t>
            </a:r>
            <a:endParaRPr lang="zh-CN" altLang="en-US" sz="1800" dirty="0"/>
          </a:p>
        </p:txBody>
      </p:sp>
      <p:grpSp>
        <p:nvGrpSpPr>
          <p:cNvPr id="121859" name="Group 54"/>
          <p:cNvGrpSpPr/>
          <p:nvPr/>
        </p:nvGrpSpPr>
        <p:grpSpPr>
          <a:xfrm>
            <a:off x="762000" y="1927225"/>
            <a:ext cx="7620000" cy="1741488"/>
            <a:chOff x="480" y="1214"/>
            <a:chExt cx="4800" cy="1097"/>
          </a:xfrm>
        </p:grpSpPr>
        <p:sp>
          <p:nvSpPr>
            <p:cNvPr id="121860" name="Freeform 9"/>
            <p:cNvSpPr/>
            <p:nvPr/>
          </p:nvSpPr>
          <p:spPr>
            <a:xfrm>
              <a:off x="1165" y="1214"/>
              <a:ext cx="1093" cy="382"/>
            </a:xfrm>
            <a:custGeom>
              <a:avLst/>
              <a:gdLst/>
              <a:ahLst/>
              <a:cxnLst>
                <a:cxn ang="0">
                  <a:pos x="0" y="286"/>
                </a:cxn>
                <a:cxn ang="0">
                  <a:pos x="994" y="286"/>
                </a:cxn>
                <a:cxn ang="0">
                  <a:pos x="994" y="0"/>
                </a:cxn>
                <a:cxn ang="0">
                  <a:pos x="1093" y="95"/>
                </a:cxn>
                <a:cxn ang="0">
                  <a:pos x="1093" y="382"/>
                </a:cxn>
                <a:cxn ang="0">
                  <a:pos x="994" y="286"/>
                </a:cxn>
                <a:cxn ang="0">
                  <a:pos x="1093" y="382"/>
                </a:cxn>
                <a:cxn ang="0">
                  <a:pos x="100" y="382"/>
                </a:cxn>
                <a:cxn ang="0">
                  <a:pos x="0" y="286"/>
                </a:cxn>
              </a:cxnLst>
              <a:pathLst>
                <a:path w="1093" h="382">
                  <a:moveTo>
                    <a:pt x="0" y="286"/>
                  </a:moveTo>
                  <a:lnTo>
                    <a:pt x="994" y="286"/>
                  </a:lnTo>
                  <a:lnTo>
                    <a:pt x="994" y="0"/>
                  </a:lnTo>
                  <a:lnTo>
                    <a:pt x="1093" y="95"/>
                  </a:lnTo>
                  <a:lnTo>
                    <a:pt x="1093" y="382"/>
                  </a:lnTo>
                  <a:lnTo>
                    <a:pt x="994" y="286"/>
                  </a:lnTo>
                  <a:lnTo>
                    <a:pt x="1093" y="382"/>
                  </a:lnTo>
                  <a:lnTo>
                    <a:pt x="100" y="382"/>
                  </a:lnTo>
                  <a:lnTo>
                    <a:pt x="0" y="286"/>
                  </a:lnTo>
                  <a:close/>
                </a:path>
              </a:pathLst>
            </a:custGeom>
            <a:solidFill>
              <a:srgbClr val="4C4C00"/>
            </a:solidFill>
            <a:ln w="9525">
              <a:noFill/>
            </a:ln>
          </p:spPr>
          <p:txBody>
            <a:bodyPr/>
            <a:p>
              <a:endParaRPr lang="zh-CN" altLang="en-US"/>
            </a:p>
          </p:txBody>
        </p:sp>
        <p:sp>
          <p:nvSpPr>
            <p:cNvPr id="121861" name="Freeform 10"/>
            <p:cNvSpPr/>
            <p:nvPr/>
          </p:nvSpPr>
          <p:spPr>
            <a:xfrm>
              <a:off x="1165" y="1214"/>
              <a:ext cx="1093" cy="382"/>
            </a:xfrm>
            <a:custGeom>
              <a:avLst/>
              <a:gdLst/>
              <a:ahLst/>
              <a:cxnLst>
                <a:cxn ang="0">
                  <a:pos x="0" y="286"/>
                </a:cxn>
                <a:cxn ang="0">
                  <a:pos x="994" y="286"/>
                </a:cxn>
                <a:cxn ang="0">
                  <a:pos x="994" y="0"/>
                </a:cxn>
                <a:cxn ang="0">
                  <a:pos x="1093" y="95"/>
                </a:cxn>
                <a:cxn ang="0">
                  <a:pos x="1093" y="382"/>
                </a:cxn>
                <a:cxn ang="0">
                  <a:pos x="994" y="286"/>
                </a:cxn>
                <a:cxn ang="0">
                  <a:pos x="1093" y="382"/>
                </a:cxn>
                <a:cxn ang="0">
                  <a:pos x="100" y="382"/>
                </a:cxn>
                <a:cxn ang="0">
                  <a:pos x="0" y="286"/>
                </a:cxn>
              </a:cxnLst>
              <a:pathLst>
                <a:path w="1093" h="382">
                  <a:moveTo>
                    <a:pt x="0" y="286"/>
                  </a:moveTo>
                  <a:lnTo>
                    <a:pt x="994" y="286"/>
                  </a:lnTo>
                  <a:lnTo>
                    <a:pt x="994" y="0"/>
                  </a:lnTo>
                  <a:lnTo>
                    <a:pt x="1093" y="95"/>
                  </a:lnTo>
                  <a:lnTo>
                    <a:pt x="1093" y="382"/>
                  </a:lnTo>
                  <a:lnTo>
                    <a:pt x="994" y="286"/>
                  </a:lnTo>
                  <a:lnTo>
                    <a:pt x="1093" y="382"/>
                  </a:lnTo>
                  <a:lnTo>
                    <a:pt x="100" y="382"/>
                  </a:lnTo>
                  <a:lnTo>
                    <a:pt x="0" y="286"/>
                  </a:lnTo>
                  <a:close/>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62" name="Rectangle 11"/>
            <p:cNvSpPr/>
            <p:nvPr/>
          </p:nvSpPr>
          <p:spPr>
            <a:xfrm>
              <a:off x="1165" y="1215"/>
              <a:ext cx="994" cy="284"/>
            </a:xfrm>
            <a:prstGeom prst="rect">
              <a:avLst/>
            </a:prstGeom>
            <a:solidFill>
              <a:srgbClr val="808000"/>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1863" name="Freeform 12"/>
            <p:cNvSpPr/>
            <p:nvPr/>
          </p:nvSpPr>
          <p:spPr>
            <a:xfrm>
              <a:off x="1165" y="1214"/>
              <a:ext cx="994" cy="286"/>
            </a:xfrm>
            <a:custGeom>
              <a:avLst/>
              <a:gdLst/>
              <a:ahLst/>
              <a:cxnLst>
                <a:cxn ang="0">
                  <a:pos x="0" y="286"/>
                </a:cxn>
                <a:cxn ang="0">
                  <a:pos x="0" y="0"/>
                </a:cxn>
                <a:cxn ang="0">
                  <a:pos x="994" y="0"/>
                </a:cxn>
              </a:cxnLst>
              <a:pathLst>
                <a:path w="994" h="286">
                  <a:moveTo>
                    <a:pt x="0" y="286"/>
                  </a:moveTo>
                  <a:lnTo>
                    <a:pt x="0" y="0"/>
                  </a:lnTo>
                  <a:lnTo>
                    <a:pt x="994" y="0"/>
                  </a:lnTo>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64" name="Freeform 13"/>
            <p:cNvSpPr/>
            <p:nvPr/>
          </p:nvSpPr>
          <p:spPr>
            <a:xfrm>
              <a:off x="1165" y="1214"/>
              <a:ext cx="994" cy="286"/>
            </a:xfrm>
            <a:custGeom>
              <a:avLst/>
              <a:gdLst/>
              <a:ahLst/>
              <a:cxnLst>
                <a:cxn ang="0">
                  <a:pos x="0" y="286"/>
                </a:cxn>
                <a:cxn ang="0">
                  <a:pos x="994" y="286"/>
                </a:cxn>
                <a:cxn ang="0">
                  <a:pos x="994" y="0"/>
                </a:cxn>
              </a:cxnLst>
              <a:pathLst>
                <a:path w="994" h="286">
                  <a:moveTo>
                    <a:pt x="0" y="286"/>
                  </a:moveTo>
                  <a:lnTo>
                    <a:pt x="994" y="286"/>
                  </a:lnTo>
                  <a:lnTo>
                    <a:pt x="994" y="0"/>
                  </a:lnTo>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65" name="Rectangle 14"/>
            <p:cNvSpPr/>
            <p:nvPr/>
          </p:nvSpPr>
          <p:spPr>
            <a:xfrm>
              <a:off x="1531" y="1275"/>
              <a:ext cx="326" cy="181"/>
            </a:xfrm>
            <a:prstGeom prst="rect">
              <a:avLst/>
            </a:prstGeom>
            <a:noFill/>
            <a:ln w="9525">
              <a:noFill/>
            </a:ln>
          </p:spPr>
          <p:txBody>
            <a:bodyPr wrap="none" lIns="0" tIns="0" rIns="0" bIns="0" anchor="t" anchorCtr="0">
              <a:spAutoFit/>
            </a:bodyPr>
            <a:p>
              <a:r>
                <a:rPr lang="en-US" altLang="zh-CN" sz="1700" dirty="0">
                  <a:solidFill>
                    <a:srgbClr val="FF6600"/>
                  </a:solidFill>
                  <a:latin typeface="Arial" panose="020B0604020202020204" pitchFamily="34" charset="0"/>
                  <a:ea typeface="宋体" panose="02010600030101010101" pitchFamily="2" charset="-122"/>
                </a:rPr>
                <a:t>N+1</a:t>
              </a:r>
              <a:endParaRPr lang="en-US" altLang="zh-CN" dirty="0">
                <a:latin typeface="Tahoma" panose="020B0604030504040204" pitchFamily="34" charset="0"/>
                <a:ea typeface="宋体" panose="02010600030101010101" pitchFamily="2" charset="-122"/>
              </a:endParaRPr>
            </a:p>
          </p:txBody>
        </p:sp>
        <p:sp>
          <p:nvSpPr>
            <p:cNvPr id="121866" name="Freeform 15"/>
            <p:cNvSpPr/>
            <p:nvPr/>
          </p:nvSpPr>
          <p:spPr>
            <a:xfrm>
              <a:off x="1165" y="1691"/>
              <a:ext cx="1093" cy="382"/>
            </a:xfrm>
            <a:custGeom>
              <a:avLst/>
              <a:gdLst/>
              <a:ahLst/>
              <a:cxnLst>
                <a:cxn ang="0">
                  <a:pos x="0" y="287"/>
                </a:cxn>
                <a:cxn ang="0">
                  <a:pos x="994" y="287"/>
                </a:cxn>
                <a:cxn ang="0">
                  <a:pos x="994" y="0"/>
                </a:cxn>
                <a:cxn ang="0">
                  <a:pos x="1093" y="96"/>
                </a:cxn>
                <a:cxn ang="0">
                  <a:pos x="1093" y="382"/>
                </a:cxn>
                <a:cxn ang="0">
                  <a:pos x="994" y="287"/>
                </a:cxn>
                <a:cxn ang="0">
                  <a:pos x="1093" y="382"/>
                </a:cxn>
                <a:cxn ang="0">
                  <a:pos x="100" y="382"/>
                </a:cxn>
                <a:cxn ang="0">
                  <a:pos x="0" y="287"/>
                </a:cxn>
              </a:cxnLst>
              <a:pathLst>
                <a:path w="1093" h="382">
                  <a:moveTo>
                    <a:pt x="0" y="287"/>
                  </a:moveTo>
                  <a:lnTo>
                    <a:pt x="994" y="287"/>
                  </a:lnTo>
                  <a:lnTo>
                    <a:pt x="994" y="0"/>
                  </a:lnTo>
                  <a:lnTo>
                    <a:pt x="1093" y="96"/>
                  </a:lnTo>
                  <a:lnTo>
                    <a:pt x="1093" y="382"/>
                  </a:lnTo>
                  <a:lnTo>
                    <a:pt x="994" y="287"/>
                  </a:lnTo>
                  <a:lnTo>
                    <a:pt x="1093" y="382"/>
                  </a:lnTo>
                  <a:lnTo>
                    <a:pt x="100" y="382"/>
                  </a:lnTo>
                  <a:lnTo>
                    <a:pt x="0" y="287"/>
                  </a:lnTo>
                  <a:close/>
                </a:path>
              </a:pathLst>
            </a:custGeom>
            <a:solidFill>
              <a:srgbClr val="009999"/>
            </a:solidFill>
            <a:ln w="9525">
              <a:noFill/>
            </a:ln>
          </p:spPr>
          <p:txBody>
            <a:bodyPr/>
            <a:p>
              <a:endParaRPr lang="zh-CN" altLang="en-US"/>
            </a:p>
          </p:txBody>
        </p:sp>
        <p:sp>
          <p:nvSpPr>
            <p:cNvPr id="121867" name="Freeform 16"/>
            <p:cNvSpPr/>
            <p:nvPr/>
          </p:nvSpPr>
          <p:spPr>
            <a:xfrm>
              <a:off x="1165" y="1691"/>
              <a:ext cx="1093" cy="382"/>
            </a:xfrm>
            <a:custGeom>
              <a:avLst/>
              <a:gdLst/>
              <a:ahLst/>
              <a:cxnLst>
                <a:cxn ang="0">
                  <a:pos x="0" y="287"/>
                </a:cxn>
                <a:cxn ang="0">
                  <a:pos x="994" y="287"/>
                </a:cxn>
                <a:cxn ang="0">
                  <a:pos x="994" y="0"/>
                </a:cxn>
                <a:cxn ang="0">
                  <a:pos x="1093" y="96"/>
                </a:cxn>
                <a:cxn ang="0">
                  <a:pos x="1093" y="382"/>
                </a:cxn>
                <a:cxn ang="0">
                  <a:pos x="994" y="287"/>
                </a:cxn>
                <a:cxn ang="0">
                  <a:pos x="1093" y="382"/>
                </a:cxn>
                <a:cxn ang="0">
                  <a:pos x="100" y="382"/>
                </a:cxn>
                <a:cxn ang="0">
                  <a:pos x="0" y="287"/>
                </a:cxn>
              </a:cxnLst>
              <a:pathLst>
                <a:path w="1093" h="382">
                  <a:moveTo>
                    <a:pt x="0" y="287"/>
                  </a:moveTo>
                  <a:lnTo>
                    <a:pt x="994" y="287"/>
                  </a:lnTo>
                  <a:lnTo>
                    <a:pt x="994" y="0"/>
                  </a:lnTo>
                  <a:lnTo>
                    <a:pt x="1093" y="96"/>
                  </a:lnTo>
                  <a:lnTo>
                    <a:pt x="1093" y="382"/>
                  </a:lnTo>
                  <a:lnTo>
                    <a:pt x="994" y="287"/>
                  </a:lnTo>
                  <a:lnTo>
                    <a:pt x="1093" y="382"/>
                  </a:lnTo>
                  <a:lnTo>
                    <a:pt x="100" y="382"/>
                  </a:lnTo>
                  <a:lnTo>
                    <a:pt x="0" y="287"/>
                  </a:lnTo>
                  <a:close/>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68" name="Rectangle 17"/>
            <p:cNvSpPr/>
            <p:nvPr/>
          </p:nvSpPr>
          <p:spPr>
            <a:xfrm>
              <a:off x="1165" y="1693"/>
              <a:ext cx="994" cy="284"/>
            </a:xfrm>
            <a:prstGeom prst="rect">
              <a:avLst/>
            </a:prstGeom>
            <a:solidFill>
              <a:srgbClr val="00FFFF"/>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1869" name="Freeform 18"/>
            <p:cNvSpPr/>
            <p:nvPr/>
          </p:nvSpPr>
          <p:spPr>
            <a:xfrm>
              <a:off x="1165" y="1691"/>
              <a:ext cx="994" cy="287"/>
            </a:xfrm>
            <a:custGeom>
              <a:avLst/>
              <a:gdLst/>
              <a:ahLst/>
              <a:cxnLst>
                <a:cxn ang="0">
                  <a:pos x="0" y="287"/>
                </a:cxn>
                <a:cxn ang="0">
                  <a:pos x="0" y="0"/>
                </a:cxn>
                <a:cxn ang="0">
                  <a:pos x="994" y="0"/>
                </a:cxn>
              </a:cxnLst>
              <a:pathLst>
                <a:path w="994" h="287">
                  <a:moveTo>
                    <a:pt x="0" y="287"/>
                  </a:moveTo>
                  <a:lnTo>
                    <a:pt x="0" y="0"/>
                  </a:lnTo>
                  <a:lnTo>
                    <a:pt x="994" y="0"/>
                  </a:lnTo>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70" name="Freeform 19"/>
            <p:cNvSpPr/>
            <p:nvPr/>
          </p:nvSpPr>
          <p:spPr>
            <a:xfrm>
              <a:off x="1165" y="1691"/>
              <a:ext cx="994" cy="287"/>
            </a:xfrm>
            <a:custGeom>
              <a:avLst/>
              <a:gdLst/>
              <a:ahLst/>
              <a:cxnLst>
                <a:cxn ang="0">
                  <a:pos x="0" y="287"/>
                </a:cxn>
                <a:cxn ang="0">
                  <a:pos x="994" y="287"/>
                </a:cxn>
                <a:cxn ang="0">
                  <a:pos x="994" y="0"/>
                </a:cxn>
              </a:cxnLst>
              <a:pathLst>
                <a:path w="994" h="287">
                  <a:moveTo>
                    <a:pt x="0" y="287"/>
                  </a:moveTo>
                  <a:lnTo>
                    <a:pt x="994" y="287"/>
                  </a:lnTo>
                  <a:lnTo>
                    <a:pt x="994" y="0"/>
                  </a:lnTo>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71" name="Rectangle 20"/>
            <p:cNvSpPr/>
            <p:nvPr/>
          </p:nvSpPr>
          <p:spPr>
            <a:xfrm>
              <a:off x="1610" y="1753"/>
              <a:ext cx="164" cy="181"/>
            </a:xfrm>
            <a:prstGeom prst="rect">
              <a:avLst/>
            </a:prstGeom>
            <a:noFill/>
            <a:ln w="9525">
              <a:noFill/>
            </a:ln>
          </p:spPr>
          <p:txBody>
            <a:bodyPr wrap="none" lIns="0" tIns="0" rIns="0" bIns="0" anchor="t" anchorCtr="0">
              <a:spAutoFit/>
            </a:bodyPr>
            <a:p>
              <a:r>
                <a:rPr lang="en-US" altLang="zh-CN" sz="1700" dirty="0">
                  <a:solidFill>
                    <a:srgbClr val="000000"/>
                  </a:solidFill>
                  <a:latin typeface="Arial" panose="020B0604020202020204" pitchFamily="34" charset="0"/>
                  <a:ea typeface="宋体" panose="02010600030101010101" pitchFamily="2" charset="-122"/>
                </a:rPr>
                <a:t>N</a:t>
              </a:r>
              <a:endParaRPr lang="en-US" altLang="zh-CN" dirty="0">
                <a:latin typeface="Tahoma" panose="020B0604030504040204" pitchFamily="34" charset="0"/>
                <a:ea typeface="宋体" panose="02010600030101010101" pitchFamily="2" charset="-122"/>
              </a:endParaRPr>
            </a:p>
          </p:txBody>
        </p:sp>
        <p:sp>
          <p:nvSpPr>
            <p:cNvPr id="121872" name="Freeform 21"/>
            <p:cNvSpPr/>
            <p:nvPr/>
          </p:nvSpPr>
          <p:spPr>
            <a:xfrm>
              <a:off x="3484" y="1214"/>
              <a:ext cx="1092" cy="382"/>
            </a:xfrm>
            <a:custGeom>
              <a:avLst/>
              <a:gdLst/>
              <a:ahLst/>
              <a:cxnLst>
                <a:cxn ang="0">
                  <a:pos x="0" y="286"/>
                </a:cxn>
                <a:cxn ang="0">
                  <a:pos x="993" y="286"/>
                </a:cxn>
                <a:cxn ang="0">
                  <a:pos x="993" y="0"/>
                </a:cxn>
                <a:cxn ang="0">
                  <a:pos x="1092" y="95"/>
                </a:cxn>
                <a:cxn ang="0">
                  <a:pos x="1092" y="382"/>
                </a:cxn>
                <a:cxn ang="0">
                  <a:pos x="993" y="286"/>
                </a:cxn>
                <a:cxn ang="0">
                  <a:pos x="1092" y="382"/>
                </a:cxn>
                <a:cxn ang="0">
                  <a:pos x="99" y="382"/>
                </a:cxn>
                <a:cxn ang="0">
                  <a:pos x="0" y="286"/>
                </a:cxn>
              </a:cxnLst>
              <a:pathLst>
                <a:path w="1092" h="382">
                  <a:moveTo>
                    <a:pt x="0" y="286"/>
                  </a:moveTo>
                  <a:lnTo>
                    <a:pt x="993" y="286"/>
                  </a:lnTo>
                  <a:lnTo>
                    <a:pt x="993" y="0"/>
                  </a:lnTo>
                  <a:lnTo>
                    <a:pt x="1092" y="95"/>
                  </a:lnTo>
                  <a:lnTo>
                    <a:pt x="1092" y="382"/>
                  </a:lnTo>
                  <a:lnTo>
                    <a:pt x="993" y="286"/>
                  </a:lnTo>
                  <a:lnTo>
                    <a:pt x="1092" y="382"/>
                  </a:lnTo>
                  <a:lnTo>
                    <a:pt x="99" y="382"/>
                  </a:lnTo>
                  <a:lnTo>
                    <a:pt x="0" y="286"/>
                  </a:lnTo>
                  <a:close/>
                </a:path>
              </a:pathLst>
            </a:custGeom>
            <a:solidFill>
              <a:srgbClr val="4C4C00"/>
            </a:solidFill>
            <a:ln w="9525">
              <a:noFill/>
            </a:ln>
          </p:spPr>
          <p:txBody>
            <a:bodyPr/>
            <a:p>
              <a:endParaRPr lang="zh-CN" altLang="en-US"/>
            </a:p>
          </p:txBody>
        </p:sp>
        <p:sp>
          <p:nvSpPr>
            <p:cNvPr id="121873" name="Freeform 22"/>
            <p:cNvSpPr/>
            <p:nvPr/>
          </p:nvSpPr>
          <p:spPr>
            <a:xfrm>
              <a:off x="3484" y="1214"/>
              <a:ext cx="1092" cy="382"/>
            </a:xfrm>
            <a:custGeom>
              <a:avLst/>
              <a:gdLst/>
              <a:ahLst/>
              <a:cxnLst>
                <a:cxn ang="0">
                  <a:pos x="0" y="286"/>
                </a:cxn>
                <a:cxn ang="0">
                  <a:pos x="993" y="286"/>
                </a:cxn>
                <a:cxn ang="0">
                  <a:pos x="993" y="0"/>
                </a:cxn>
                <a:cxn ang="0">
                  <a:pos x="1092" y="95"/>
                </a:cxn>
                <a:cxn ang="0">
                  <a:pos x="1092" y="382"/>
                </a:cxn>
                <a:cxn ang="0">
                  <a:pos x="993" y="286"/>
                </a:cxn>
                <a:cxn ang="0">
                  <a:pos x="1092" y="382"/>
                </a:cxn>
                <a:cxn ang="0">
                  <a:pos x="99" y="382"/>
                </a:cxn>
                <a:cxn ang="0">
                  <a:pos x="0" y="286"/>
                </a:cxn>
              </a:cxnLst>
              <a:pathLst>
                <a:path w="1092" h="382">
                  <a:moveTo>
                    <a:pt x="0" y="286"/>
                  </a:moveTo>
                  <a:lnTo>
                    <a:pt x="993" y="286"/>
                  </a:lnTo>
                  <a:lnTo>
                    <a:pt x="993" y="0"/>
                  </a:lnTo>
                  <a:lnTo>
                    <a:pt x="1092" y="95"/>
                  </a:lnTo>
                  <a:lnTo>
                    <a:pt x="1092" y="382"/>
                  </a:lnTo>
                  <a:lnTo>
                    <a:pt x="993" y="286"/>
                  </a:lnTo>
                  <a:lnTo>
                    <a:pt x="1092" y="382"/>
                  </a:lnTo>
                  <a:lnTo>
                    <a:pt x="99" y="382"/>
                  </a:lnTo>
                  <a:lnTo>
                    <a:pt x="0" y="286"/>
                  </a:lnTo>
                  <a:close/>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74" name="Rectangle 23"/>
            <p:cNvSpPr/>
            <p:nvPr/>
          </p:nvSpPr>
          <p:spPr>
            <a:xfrm>
              <a:off x="3484" y="1215"/>
              <a:ext cx="993" cy="284"/>
            </a:xfrm>
            <a:prstGeom prst="rect">
              <a:avLst/>
            </a:prstGeom>
            <a:solidFill>
              <a:srgbClr val="808000"/>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1875" name="Freeform 24"/>
            <p:cNvSpPr/>
            <p:nvPr/>
          </p:nvSpPr>
          <p:spPr>
            <a:xfrm>
              <a:off x="3484" y="1214"/>
              <a:ext cx="993" cy="286"/>
            </a:xfrm>
            <a:custGeom>
              <a:avLst/>
              <a:gdLst/>
              <a:ahLst/>
              <a:cxnLst>
                <a:cxn ang="0">
                  <a:pos x="0" y="286"/>
                </a:cxn>
                <a:cxn ang="0">
                  <a:pos x="0" y="0"/>
                </a:cxn>
                <a:cxn ang="0">
                  <a:pos x="993" y="0"/>
                </a:cxn>
              </a:cxnLst>
              <a:pathLst>
                <a:path w="993" h="286">
                  <a:moveTo>
                    <a:pt x="0" y="286"/>
                  </a:moveTo>
                  <a:lnTo>
                    <a:pt x="0" y="0"/>
                  </a:lnTo>
                  <a:lnTo>
                    <a:pt x="993" y="0"/>
                  </a:lnTo>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76" name="Freeform 25"/>
            <p:cNvSpPr/>
            <p:nvPr/>
          </p:nvSpPr>
          <p:spPr>
            <a:xfrm>
              <a:off x="3484" y="1214"/>
              <a:ext cx="993" cy="286"/>
            </a:xfrm>
            <a:custGeom>
              <a:avLst/>
              <a:gdLst/>
              <a:ahLst/>
              <a:cxnLst>
                <a:cxn ang="0">
                  <a:pos x="0" y="286"/>
                </a:cxn>
                <a:cxn ang="0">
                  <a:pos x="993" y="286"/>
                </a:cxn>
                <a:cxn ang="0">
                  <a:pos x="993" y="0"/>
                </a:cxn>
              </a:cxnLst>
              <a:pathLst>
                <a:path w="993" h="286">
                  <a:moveTo>
                    <a:pt x="0" y="286"/>
                  </a:moveTo>
                  <a:lnTo>
                    <a:pt x="993" y="286"/>
                  </a:lnTo>
                  <a:lnTo>
                    <a:pt x="993" y="0"/>
                  </a:lnTo>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77" name="Rectangle 26"/>
            <p:cNvSpPr/>
            <p:nvPr/>
          </p:nvSpPr>
          <p:spPr>
            <a:xfrm>
              <a:off x="3849" y="1275"/>
              <a:ext cx="326" cy="181"/>
            </a:xfrm>
            <a:prstGeom prst="rect">
              <a:avLst/>
            </a:prstGeom>
            <a:noFill/>
            <a:ln w="9525">
              <a:noFill/>
            </a:ln>
          </p:spPr>
          <p:txBody>
            <a:bodyPr wrap="none" lIns="0" tIns="0" rIns="0" bIns="0" anchor="t" anchorCtr="0">
              <a:spAutoFit/>
            </a:bodyPr>
            <a:p>
              <a:r>
                <a:rPr lang="en-US" altLang="zh-CN" sz="1700" dirty="0">
                  <a:solidFill>
                    <a:srgbClr val="FF6600"/>
                  </a:solidFill>
                  <a:latin typeface="Arial" panose="020B0604020202020204" pitchFamily="34" charset="0"/>
                  <a:ea typeface="宋体" panose="02010600030101010101" pitchFamily="2" charset="-122"/>
                </a:rPr>
                <a:t>N+1</a:t>
              </a:r>
              <a:endParaRPr lang="en-US" altLang="zh-CN" dirty="0">
                <a:latin typeface="Tahoma" panose="020B0604030504040204" pitchFamily="34" charset="0"/>
                <a:ea typeface="宋体" panose="02010600030101010101" pitchFamily="2" charset="-122"/>
              </a:endParaRPr>
            </a:p>
          </p:txBody>
        </p:sp>
        <p:sp>
          <p:nvSpPr>
            <p:cNvPr id="121878" name="Freeform 27"/>
            <p:cNvSpPr/>
            <p:nvPr/>
          </p:nvSpPr>
          <p:spPr>
            <a:xfrm>
              <a:off x="3484" y="1691"/>
              <a:ext cx="1092" cy="382"/>
            </a:xfrm>
            <a:custGeom>
              <a:avLst/>
              <a:gdLst/>
              <a:ahLst/>
              <a:cxnLst>
                <a:cxn ang="0">
                  <a:pos x="0" y="287"/>
                </a:cxn>
                <a:cxn ang="0">
                  <a:pos x="993" y="287"/>
                </a:cxn>
                <a:cxn ang="0">
                  <a:pos x="993" y="0"/>
                </a:cxn>
                <a:cxn ang="0">
                  <a:pos x="1092" y="96"/>
                </a:cxn>
                <a:cxn ang="0">
                  <a:pos x="1092" y="382"/>
                </a:cxn>
                <a:cxn ang="0">
                  <a:pos x="993" y="287"/>
                </a:cxn>
                <a:cxn ang="0">
                  <a:pos x="1092" y="382"/>
                </a:cxn>
                <a:cxn ang="0">
                  <a:pos x="99" y="382"/>
                </a:cxn>
                <a:cxn ang="0">
                  <a:pos x="0" y="287"/>
                </a:cxn>
              </a:cxnLst>
              <a:pathLst>
                <a:path w="1092" h="382">
                  <a:moveTo>
                    <a:pt x="0" y="287"/>
                  </a:moveTo>
                  <a:lnTo>
                    <a:pt x="993" y="287"/>
                  </a:lnTo>
                  <a:lnTo>
                    <a:pt x="993" y="0"/>
                  </a:lnTo>
                  <a:lnTo>
                    <a:pt x="1092" y="96"/>
                  </a:lnTo>
                  <a:lnTo>
                    <a:pt x="1092" y="382"/>
                  </a:lnTo>
                  <a:lnTo>
                    <a:pt x="993" y="287"/>
                  </a:lnTo>
                  <a:lnTo>
                    <a:pt x="1092" y="382"/>
                  </a:lnTo>
                  <a:lnTo>
                    <a:pt x="99" y="382"/>
                  </a:lnTo>
                  <a:lnTo>
                    <a:pt x="0" y="287"/>
                  </a:lnTo>
                  <a:close/>
                </a:path>
              </a:pathLst>
            </a:custGeom>
            <a:solidFill>
              <a:srgbClr val="009999"/>
            </a:solidFill>
            <a:ln w="9525">
              <a:noFill/>
            </a:ln>
          </p:spPr>
          <p:txBody>
            <a:bodyPr/>
            <a:p>
              <a:endParaRPr lang="zh-CN" altLang="en-US"/>
            </a:p>
          </p:txBody>
        </p:sp>
        <p:sp>
          <p:nvSpPr>
            <p:cNvPr id="121879" name="Freeform 28"/>
            <p:cNvSpPr/>
            <p:nvPr/>
          </p:nvSpPr>
          <p:spPr>
            <a:xfrm>
              <a:off x="3484" y="1691"/>
              <a:ext cx="1092" cy="382"/>
            </a:xfrm>
            <a:custGeom>
              <a:avLst/>
              <a:gdLst/>
              <a:ahLst/>
              <a:cxnLst>
                <a:cxn ang="0">
                  <a:pos x="0" y="287"/>
                </a:cxn>
                <a:cxn ang="0">
                  <a:pos x="993" y="287"/>
                </a:cxn>
                <a:cxn ang="0">
                  <a:pos x="993" y="0"/>
                </a:cxn>
                <a:cxn ang="0">
                  <a:pos x="1092" y="96"/>
                </a:cxn>
                <a:cxn ang="0">
                  <a:pos x="1092" y="382"/>
                </a:cxn>
                <a:cxn ang="0">
                  <a:pos x="993" y="287"/>
                </a:cxn>
                <a:cxn ang="0">
                  <a:pos x="1092" y="382"/>
                </a:cxn>
                <a:cxn ang="0">
                  <a:pos x="99" y="382"/>
                </a:cxn>
                <a:cxn ang="0">
                  <a:pos x="0" y="287"/>
                </a:cxn>
              </a:cxnLst>
              <a:pathLst>
                <a:path w="1092" h="382">
                  <a:moveTo>
                    <a:pt x="0" y="287"/>
                  </a:moveTo>
                  <a:lnTo>
                    <a:pt x="993" y="287"/>
                  </a:lnTo>
                  <a:lnTo>
                    <a:pt x="993" y="0"/>
                  </a:lnTo>
                  <a:lnTo>
                    <a:pt x="1092" y="96"/>
                  </a:lnTo>
                  <a:lnTo>
                    <a:pt x="1092" y="382"/>
                  </a:lnTo>
                  <a:lnTo>
                    <a:pt x="993" y="287"/>
                  </a:lnTo>
                  <a:lnTo>
                    <a:pt x="1092" y="382"/>
                  </a:lnTo>
                  <a:lnTo>
                    <a:pt x="99" y="382"/>
                  </a:lnTo>
                  <a:lnTo>
                    <a:pt x="0" y="287"/>
                  </a:lnTo>
                  <a:close/>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80" name="Rectangle 29"/>
            <p:cNvSpPr/>
            <p:nvPr/>
          </p:nvSpPr>
          <p:spPr>
            <a:xfrm>
              <a:off x="3484" y="1693"/>
              <a:ext cx="993" cy="284"/>
            </a:xfrm>
            <a:prstGeom prst="rect">
              <a:avLst/>
            </a:prstGeom>
            <a:solidFill>
              <a:srgbClr val="00FFFF"/>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1881" name="Freeform 30"/>
            <p:cNvSpPr/>
            <p:nvPr/>
          </p:nvSpPr>
          <p:spPr>
            <a:xfrm>
              <a:off x="3484" y="1691"/>
              <a:ext cx="993" cy="287"/>
            </a:xfrm>
            <a:custGeom>
              <a:avLst/>
              <a:gdLst/>
              <a:ahLst/>
              <a:cxnLst>
                <a:cxn ang="0">
                  <a:pos x="0" y="287"/>
                </a:cxn>
                <a:cxn ang="0">
                  <a:pos x="0" y="0"/>
                </a:cxn>
                <a:cxn ang="0">
                  <a:pos x="993" y="0"/>
                </a:cxn>
              </a:cxnLst>
              <a:pathLst>
                <a:path w="993" h="287">
                  <a:moveTo>
                    <a:pt x="0" y="287"/>
                  </a:moveTo>
                  <a:lnTo>
                    <a:pt x="0" y="0"/>
                  </a:lnTo>
                  <a:lnTo>
                    <a:pt x="993" y="0"/>
                  </a:lnTo>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82" name="Freeform 31"/>
            <p:cNvSpPr/>
            <p:nvPr/>
          </p:nvSpPr>
          <p:spPr>
            <a:xfrm>
              <a:off x="3484" y="1691"/>
              <a:ext cx="993" cy="287"/>
            </a:xfrm>
            <a:custGeom>
              <a:avLst/>
              <a:gdLst/>
              <a:ahLst/>
              <a:cxnLst>
                <a:cxn ang="0">
                  <a:pos x="0" y="287"/>
                </a:cxn>
                <a:cxn ang="0">
                  <a:pos x="993" y="287"/>
                </a:cxn>
                <a:cxn ang="0">
                  <a:pos x="993" y="0"/>
                </a:cxn>
              </a:cxnLst>
              <a:pathLst>
                <a:path w="993" h="287">
                  <a:moveTo>
                    <a:pt x="0" y="287"/>
                  </a:moveTo>
                  <a:lnTo>
                    <a:pt x="993" y="287"/>
                  </a:lnTo>
                  <a:lnTo>
                    <a:pt x="993" y="0"/>
                  </a:lnTo>
                </a:path>
              </a:pathLst>
            </a:custGeom>
            <a:noFill/>
            <a:ln w="4763" cap="flat" cmpd="sng">
              <a:solidFill>
                <a:srgbClr val="000000"/>
              </a:solidFill>
              <a:prstDash val="solid"/>
              <a:round/>
              <a:headEnd type="none" w="med" len="med"/>
              <a:tailEnd type="none" w="med" len="med"/>
            </a:ln>
          </p:spPr>
          <p:txBody>
            <a:bodyPr/>
            <a:p>
              <a:endParaRPr lang="zh-CN" altLang="en-US"/>
            </a:p>
          </p:txBody>
        </p:sp>
        <p:sp>
          <p:nvSpPr>
            <p:cNvPr id="121883" name="Rectangle 32"/>
            <p:cNvSpPr/>
            <p:nvPr/>
          </p:nvSpPr>
          <p:spPr>
            <a:xfrm>
              <a:off x="3929" y="1753"/>
              <a:ext cx="164" cy="181"/>
            </a:xfrm>
            <a:prstGeom prst="rect">
              <a:avLst/>
            </a:prstGeom>
            <a:noFill/>
            <a:ln w="9525">
              <a:noFill/>
            </a:ln>
          </p:spPr>
          <p:txBody>
            <a:bodyPr wrap="none" lIns="0" tIns="0" rIns="0" bIns="0" anchor="t" anchorCtr="0">
              <a:spAutoFit/>
            </a:bodyPr>
            <a:p>
              <a:r>
                <a:rPr lang="en-US" altLang="zh-CN" sz="1700" dirty="0">
                  <a:solidFill>
                    <a:srgbClr val="000000"/>
                  </a:solidFill>
                  <a:latin typeface="Arial" panose="020B0604020202020204" pitchFamily="34" charset="0"/>
                  <a:ea typeface="宋体" panose="02010600030101010101" pitchFamily="2" charset="-122"/>
                </a:rPr>
                <a:t>N</a:t>
              </a:r>
              <a:endParaRPr lang="en-US" altLang="zh-CN" dirty="0">
                <a:latin typeface="Tahoma" panose="020B0604030504040204" pitchFamily="34" charset="0"/>
                <a:ea typeface="宋体" panose="02010600030101010101" pitchFamily="2" charset="-122"/>
              </a:endParaRPr>
            </a:p>
          </p:txBody>
        </p:sp>
        <p:sp>
          <p:nvSpPr>
            <p:cNvPr id="121884" name="Freeform 33"/>
            <p:cNvSpPr/>
            <p:nvPr/>
          </p:nvSpPr>
          <p:spPr>
            <a:xfrm>
              <a:off x="934" y="1373"/>
              <a:ext cx="231" cy="498"/>
            </a:xfrm>
            <a:custGeom>
              <a:avLst/>
              <a:gdLst/>
              <a:ahLst/>
              <a:cxnLst>
                <a:cxn ang="0">
                  <a:pos x="231" y="0"/>
                </a:cxn>
                <a:cxn ang="0">
                  <a:pos x="190" y="23"/>
                </a:cxn>
                <a:cxn ang="0">
                  <a:pos x="153" y="45"/>
                </a:cxn>
                <a:cxn ang="0">
                  <a:pos x="120" y="68"/>
                </a:cxn>
                <a:cxn ang="0">
                  <a:pos x="91" y="91"/>
                </a:cxn>
                <a:cxn ang="0">
                  <a:pos x="66" y="115"/>
                </a:cxn>
                <a:cxn ang="0">
                  <a:pos x="45" y="138"/>
                </a:cxn>
                <a:cxn ang="0">
                  <a:pos x="27" y="162"/>
                </a:cxn>
                <a:cxn ang="0">
                  <a:pos x="14" y="186"/>
                </a:cxn>
                <a:cxn ang="0">
                  <a:pos x="5" y="210"/>
                </a:cxn>
                <a:cxn ang="0">
                  <a:pos x="1" y="236"/>
                </a:cxn>
                <a:cxn ang="0">
                  <a:pos x="0" y="261"/>
                </a:cxn>
                <a:cxn ang="0">
                  <a:pos x="2" y="285"/>
                </a:cxn>
                <a:cxn ang="0">
                  <a:pos x="9" y="312"/>
                </a:cxn>
                <a:cxn ang="0">
                  <a:pos x="19" y="337"/>
                </a:cxn>
                <a:cxn ang="0">
                  <a:pos x="35" y="363"/>
                </a:cxn>
                <a:cxn ang="0">
                  <a:pos x="54" y="390"/>
                </a:cxn>
                <a:cxn ang="0">
                  <a:pos x="76" y="416"/>
                </a:cxn>
                <a:cxn ang="0">
                  <a:pos x="103" y="443"/>
                </a:cxn>
                <a:cxn ang="0">
                  <a:pos x="135" y="471"/>
                </a:cxn>
                <a:cxn ang="0">
                  <a:pos x="169" y="498"/>
                </a:cxn>
              </a:cxnLst>
              <a:pathLst>
                <a:path w="231" h="498">
                  <a:moveTo>
                    <a:pt x="231" y="0"/>
                  </a:moveTo>
                  <a:lnTo>
                    <a:pt x="190" y="23"/>
                  </a:lnTo>
                  <a:lnTo>
                    <a:pt x="153" y="45"/>
                  </a:lnTo>
                  <a:lnTo>
                    <a:pt x="120" y="68"/>
                  </a:lnTo>
                  <a:lnTo>
                    <a:pt x="91" y="91"/>
                  </a:lnTo>
                  <a:lnTo>
                    <a:pt x="66" y="115"/>
                  </a:lnTo>
                  <a:lnTo>
                    <a:pt x="45" y="138"/>
                  </a:lnTo>
                  <a:lnTo>
                    <a:pt x="27" y="162"/>
                  </a:lnTo>
                  <a:lnTo>
                    <a:pt x="14" y="186"/>
                  </a:lnTo>
                  <a:lnTo>
                    <a:pt x="5" y="210"/>
                  </a:lnTo>
                  <a:lnTo>
                    <a:pt x="1" y="236"/>
                  </a:lnTo>
                  <a:lnTo>
                    <a:pt x="0" y="261"/>
                  </a:lnTo>
                  <a:lnTo>
                    <a:pt x="2" y="285"/>
                  </a:lnTo>
                  <a:lnTo>
                    <a:pt x="9" y="312"/>
                  </a:lnTo>
                  <a:lnTo>
                    <a:pt x="19" y="337"/>
                  </a:lnTo>
                  <a:lnTo>
                    <a:pt x="35" y="363"/>
                  </a:lnTo>
                  <a:lnTo>
                    <a:pt x="54" y="390"/>
                  </a:lnTo>
                  <a:lnTo>
                    <a:pt x="76" y="416"/>
                  </a:lnTo>
                  <a:lnTo>
                    <a:pt x="103" y="443"/>
                  </a:lnTo>
                  <a:lnTo>
                    <a:pt x="135" y="471"/>
                  </a:lnTo>
                  <a:lnTo>
                    <a:pt x="169" y="498"/>
                  </a:lnTo>
                </a:path>
              </a:pathLst>
            </a:custGeom>
            <a:noFill/>
            <a:ln w="23813" cap="flat" cmpd="sng">
              <a:solidFill>
                <a:srgbClr val="000000"/>
              </a:solidFill>
              <a:prstDash val="solid"/>
              <a:round/>
              <a:headEnd type="none" w="med" len="med"/>
              <a:tailEnd type="none" w="med" len="med"/>
            </a:ln>
          </p:spPr>
          <p:txBody>
            <a:bodyPr/>
            <a:p>
              <a:endParaRPr lang="zh-CN" altLang="en-US"/>
            </a:p>
          </p:txBody>
        </p:sp>
        <p:sp>
          <p:nvSpPr>
            <p:cNvPr id="121885" name="Freeform 34"/>
            <p:cNvSpPr/>
            <p:nvPr/>
          </p:nvSpPr>
          <p:spPr>
            <a:xfrm>
              <a:off x="1069" y="1831"/>
              <a:ext cx="96" cy="83"/>
            </a:xfrm>
            <a:custGeom>
              <a:avLst/>
              <a:gdLst/>
              <a:ahLst/>
              <a:cxnLst>
                <a:cxn ang="0">
                  <a:pos x="0" y="68"/>
                </a:cxn>
                <a:cxn ang="0">
                  <a:pos x="96" y="83"/>
                </a:cxn>
                <a:cxn ang="0">
                  <a:pos x="51" y="0"/>
                </a:cxn>
                <a:cxn ang="0">
                  <a:pos x="0" y="68"/>
                </a:cxn>
              </a:cxnLst>
              <a:pathLst>
                <a:path w="96" h="83">
                  <a:moveTo>
                    <a:pt x="0" y="68"/>
                  </a:moveTo>
                  <a:lnTo>
                    <a:pt x="96" y="83"/>
                  </a:lnTo>
                  <a:lnTo>
                    <a:pt x="51" y="0"/>
                  </a:lnTo>
                  <a:lnTo>
                    <a:pt x="0" y="68"/>
                  </a:lnTo>
                  <a:close/>
                </a:path>
              </a:pathLst>
            </a:custGeom>
            <a:solidFill>
              <a:srgbClr val="000000"/>
            </a:solidFill>
            <a:ln w="9525">
              <a:noFill/>
            </a:ln>
          </p:spPr>
          <p:txBody>
            <a:bodyPr/>
            <a:p>
              <a:endParaRPr lang="zh-CN" altLang="en-US"/>
            </a:p>
          </p:txBody>
        </p:sp>
        <p:sp>
          <p:nvSpPr>
            <p:cNvPr id="121886" name="Rectangle 35"/>
            <p:cNvSpPr/>
            <p:nvPr/>
          </p:nvSpPr>
          <p:spPr>
            <a:xfrm>
              <a:off x="781" y="1518"/>
              <a:ext cx="304" cy="184"/>
            </a:xfrm>
            <a:prstGeom prst="rect">
              <a:avLst/>
            </a:prstGeom>
            <a:solidFill>
              <a:srgbClr val="FFFFFF"/>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1887" name="Rectangle 36"/>
            <p:cNvSpPr/>
            <p:nvPr/>
          </p:nvSpPr>
          <p:spPr>
            <a:xfrm>
              <a:off x="793" y="1552"/>
              <a:ext cx="355" cy="155"/>
            </a:xfrm>
            <a:prstGeom prst="rect">
              <a:avLst/>
            </a:prstGeom>
            <a:noFill/>
            <a:ln w="9525">
              <a:noFill/>
            </a:ln>
          </p:spPr>
          <p:txBody>
            <a:bodyPr wrap="none" lIns="0" tIns="0" rIns="0" bIns="0" anchor="t" anchorCtr="0">
              <a:spAutoFit/>
            </a:bodyPr>
            <a:p>
              <a:r>
                <a:rPr lang="zh-CN" altLang="en-US" sz="1700" dirty="0">
                  <a:solidFill>
                    <a:srgbClr val="000000"/>
                  </a:solidFill>
                  <a:latin typeface="宋体" panose="02010600030101010101" pitchFamily="2" charset="-122"/>
                  <a:ea typeface="宋体" panose="02010600030101010101" pitchFamily="2" charset="-122"/>
                </a:rPr>
                <a:t>请求</a:t>
              </a:r>
              <a:endParaRPr lang="zh-CN" altLang="en-US" dirty="0">
                <a:latin typeface="Tahoma" panose="020B0604030504040204" pitchFamily="34" charset="0"/>
                <a:ea typeface="宋体" panose="02010600030101010101" pitchFamily="2" charset="-122"/>
              </a:endParaRPr>
            </a:p>
          </p:txBody>
        </p:sp>
        <p:sp>
          <p:nvSpPr>
            <p:cNvPr id="121888" name="Freeform 37"/>
            <p:cNvSpPr/>
            <p:nvPr/>
          </p:nvSpPr>
          <p:spPr>
            <a:xfrm>
              <a:off x="2324" y="1420"/>
              <a:ext cx="165" cy="494"/>
            </a:xfrm>
            <a:custGeom>
              <a:avLst/>
              <a:gdLst/>
              <a:ahLst/>
              <a:cxnLst>
                <a:cxn ang="0">
                  <a:pos x="0" y="494"/>
                </a:cxn>
                <a:cxn ang="0">
                  <a:pos x="34" y="462"/>
                </a:cxn>
                <a:cxn ang="0">
                  <a:pos x="63" y="430"/>
                </a:cxn>
                <a:cxn ang="0">
                  <a:pos x="89" y="400"/>
                </a:cxn>
                <a:cxn ang="0">
                  <a:pos x="110" y="368"/>
                </a:cxn>
                <a:cxn ang="0">
                  <a:pos x="129" y="338"/>
                </a:cxn>
                <a:cxn ang="0">
                  <a:pos x="144" y="308"/>
                </a:cxn>
                <a:cxn ang="0">
                  <a:pos x="154" y="278"/>
                </a:cxn>
                <a:cxn ang="0">
                  <a:pos x="162" y="248"/>
                </a:cxn>
                <a:cxn ang="0">
                  <a:pos x="165" y="219"/>
                </a:cxn>
                <a:cxn ang="0">
                  <a:pos x="165" y="191"/>
                </a:cxn>
                <a:cxn ang="0">
                  <a:pos x="161" y="163"/>
                </a:cxn>
                <a:cxn ang="0">
                  <a:pos x="153" y="135"/>
                </a:cxn>
                <a:cxn ang="0">
                  <a:pos x="142" y="107"/>
                </a:cxn>
                <a:cxn ang="0">
                  <a:pos x="126" y="80"/>
                </a:cxn>
                <a:cxn ang="0">
                  <a:pos x="108" y="52"/>
                </a:cxn>
                <a:cxn ang="0">
                  <a:pos x="85" y="27"/>
                </a:cxn>
                <a:cxn ang="0">
                  <a:pos x="59" y="0"/>
                </a:cxn>
              </a:cxnLst>
              <a:pathLst>
                <a:path w="165" h="494">
                  <a:moveTo>
                    <a:pt x="0" y="494"/>
                  </a:moveTo>
                  <a:lnTo>
                    <a:pt x="34" y="462"/>
                  </a:lnTo>
                  <a:lnTo>
                    <a:pt x="63" y="430"/>
                  </a:lnTo>
                  <a:lnTo>
                    <a:pt x="89" y="400"/>
                  </a:lnTo>
                  <a:lnTo>
                    <a:pt x="110" y="368"/>
                  </a:lnTo>
                  <a:lnTo>
                    <a:pt x="129" y="338"/>
                  </a:lnTo>
                  <a:lnTo>
                    <a:pt x="144" y="308"/>
                  </a:lnTo>
                  <a:lnTo>
                    <a:pt x="154" y="278"/>
                  </a:lnTo>
                  <a:lnTo>
                    <a:pt x="162" y="248"/>
                  </a:lnTo>
                  <a:lnTo>
                    <a:pt x="165" y="219"/>
                  </a:lnTo>
                  <a:lnTo>
                    <a:pt x="165" y="191"/>
                  </a:lnTo>
                  <a:lnTo>
                    <a:pt x="161" y="163"/>
                  </a:lnTo>
                  <a:lnTo>
                    <a:pt x="153" y="135"/>
                  </a:lnTo>
                  <a:lnTo>
                    <a:pt x="142" y="107"/>
                  </a:lnTo>
                  <a:lnTo>
                    <a:pt x="126" y="80"/>
                  </a:lnTo>
                  <a:lnTo>
                    <a:pt x="108" y="52"/>
                  </a:lnTo>
                  <a:lnTo>
                    <a:pt x="85" y="27"/>
                  </a:lnTo>
                  <a:lnTo>
                    <a:pt x="59" y="0"/>
                  </a:lnTo>
                </a:path>
              </a:pathLst>
            </a:custGeom>
            <a:noFill/>
            <a:ln w="23813" cap="flat" cmpd="sng">
              <a:solidFill>
                <a:srgbClr val="000000"/>
              </a:solidFill>
              <a:prstDash val="solid"/>
              <a:round/>
              <a:headEnd type="none" w="med" len="med"/>
              <a:tailEnd type="none" w="med" len="med"/>
            </a:ln>
          </p:spPr>
          <p:txBody>
            <a:bodyPr/>
            <a:p>
              <a:endParaRPr lang="zh-CN" altLang="en-US"/>
            </a:p>
          </p:txBody>
        </p:sp>
        <p:sp>
          <p:nvSpPr>
            <p:cNvPr id="121889" name="Freeform 38"/>
            <p:cNvSpPr/>
            <p:nvPr/>
          </p:nvSpPr>
          <p:spPr>
            <a:xfrm>
              <a:off x="2324" y="1373"/>
              <a:ext cx="95" cy="85"/>
            </a:xfrm>
            <a:custGeom>
              <a:avLst/>
              <a:gdLst/>
              <a:ahLst/>
              <a:cxnLst>
                <a:cxn ang="0">
                  <a:pos x="39" y="85"/>
                </a:cxn>
                <a:cxn ang="0">
                  <a:pos x="0" y="0"/>
                </a:cxn>
                <a:cxn ang="0">
                  <a:pos x="95" y="22"/>
                </a:cxn>
                <a:cxn ang="0">
                  <a:pos x="39" y="85"/>
                </a:cxn>
              </a:cxnLst>
              <a:pathLst>
                <a:path w="95" h="85">
                  <a:moveTo>
                    <a:pt x="39" y="85"/>
                  </a:moveTo>
                  <a:lnTo>
                    <a:pt x="0" y="0"/>
                  </a:lnTo>
                  <a:lnTo>
                    <a:pt x="95" y="22"/>
                  </a:lnTo>
                  <a:lnTo>
                    <a:pt x="39" y="85"/>
                  </a:lnTo>
                  <a:close/>
                </a:path>
              </a:pathLst>
            </a:custGeom>
            <a:solidFill>
              <a:srgbClr val="000000"/>
            </a:solidFill>
            <a:ln w="9525">
              <a:noFill/>
            </a:ln>
          </p:spPr>
          <p:txBody>
            <a:bodyPr/>
            <a:p>
              <a:endParaRPr lang="zh-CN" altLang="en-US"/>
            </a:p>
          </p:txBody>
        </p:sp>
        <p:sp>
          <p:nvSpPr>
            <p:cNvPr id="121890" name="Rectangle 39"/>
            <p:cNvSpPr/>
            <p:nvPr/>
          </p:nvSpPr>
          <p:spPr>
            <a:xfrm>
              <a:off x="2338" y="1518"/>
              <a:ext cx="303" cy="184"/>
            </a:xfrm>
            <a:prstGeom prst="rect">
              <a:avLst/>
            </a:prstGeom>
            <a:solidFill>
              <a:srgbClr val="FFFFFF"/>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1891" name="Rectangle 40"/>
            <p:cNvSpPr/>
            <p:nvPr/>
          </p:nvSpPr>
          <p:spPr>
            <a:xfrm>
              <a:off x="2350" y="1552"/>
              <a:ext cx="355" cy="155"/>
            </a:xfrm>
            <a:prstGeom prst="rect">
              <a:avLst/>
            </a:prstGeom>
            <a:noFill/>
            <a:ln w="9525">
              <a:noFill/>
            </a:ln>
          </p:spPr>
          <p:txBody>
            <a:bodyPr wrap="none" lIns="0" tIns="0" rIns="0" bIns="0" anchor="t" anchorCtr="0">
              <a:spAutoFit/>
            </a:bodyPr>
            <a:p>
              <a:r>
                <a:rPr lang="zh-CN" altLang="en-US" sz="1700" dirty="0">
                  <a:solidFill>
                    <a:srgbClr val="000000"/>
                  </a:solidFill>
                  <a:latin typeface="宋体" panose="02010600030101010101" pitchFamily="2" charset="-122"/>
                  <a:ea typeface="宋体" panose="02010600030101010101" pitchFamily="2" charset="-122"/>
                </a:rPr>
                <a:t>证实</a:t>
              </a:r>
              <a:endParaRPr lang="zh-CN" altLang="en-US" dirty="0">
                <a:latin typeface="Tahoma" panose="020B0604030504040204" pitchFamily="34" charset="0"/>
                <a:ea typeface="宋体" panose="02010600030101010101" pitchFamily="2" charset="-122"/>
              </a:endParaRPr>
            </a:p>
          </p:txBody>
        </p:sp>
        <p:sp>
          <p:nvSpPr>
            <p:cNvPr id="121892" name="Freeform 41"/>
            <p:cNvSpPr/>
            <p:nvPr/>
          </p:nvSpPr>
          <p:spPr>
            <a:xfrm>
              <a:off x="3185" y="1416"/>
              <a:ext cx="232" cy="498"/>
            </a:xfrm>
            <a:custGeom>
              <a:avLst/>
              <a:gdLst/>
              <a:ahLst/>
              <a:cxnLst>
                <a:cxn ang="0">
                  <a:pos x="232" y="498"/>
                </a:cxn>
                <a:cxn ang="0">
                  <a:pos x="191" y="477"/>
                </a:cxn>
                <a:cxn ang="0">
                  <a:pos x="154" y="454"/>
                </a:cxn>
                <a:cxn ang="0">
                  <a:pos x="121" y="431"/>
                </a:cxn>
                <a:cxn ang="0">
                  <a:pos x="92" y="408"/>
                </a:cxn>
                <a:cxn ang="0">
                  <a:pos x="67" y="384"/>
                </a:cxn>
                <a:cxn ang="0">
                  <a:pos x="46" y="361"/>
                </a:cxn>
                <a:cxn ang="0">
                  <a:pos x="28" y="336"/>
                </a:cxn>
                <a:cxn ang="0">
                  <a:pos x="15" y="312"/>
                </a:cxn>
                <a:cxn ang="0">
                  <a:pos x="6" y="288"/>
                </a:cxn>
                <a:cxn ang="0">
                  <a:pos x="2" y="263"/>
                </a:cxn>
                <a:cxn ang="0">
                  <a:pos x="0" y="238"/>
                </a:cxn>
                <a:cxn ang="0">
                  <a:pos x="3" y="213"/>
                </a:cxn>
                <a:cxn ang="0">
                  <a:pos x="10" y="188"/>
                </a:cxn>
                <a:cxn ang="0">
                  <a:pos x="20" y="161"/>
                </a:cxn>
                <a:cxn ang="0">
                  <a:pos x="36" y="135"/>
                </a:cxn>
                <a:cxn ang="0">
                  <a:pos x="55" y="109"/>
                </a:cxn>
                <a:cxn ang="0">
                  <a:pos x="77" y="82"/>
                </a:cxn>
                <a:cxn ang="0">
                  <a:pos x="104" y="55"/>
                </a:cxn>
                <a:cxn ang="0">
                  <a:pos x="136" y="27"/>
                </a:cxn>
                <a:cxn ang="0">
                  <a:pos x="170" y="0"/>
                </a:cxn>
              </a:cxnLst>
              <a:pathLst>
                <a:path w="232" h="498">
                  <a:moveTo>
                    <a:pt x="232" y="498"/>
                  </a:moveTo>
                  <a:lnTo>
                    <a:pt x="191" y="477"/>
                  </a:lnTo>
                  <a:lnTo>
                    <a:pt x="154" y="454"/>
                  </a:lnTo>
                  <a:lnTo>
                    <a:pt x="121" y="431"/>
                  </a:lnTo>
                  <a:lnTo>
                    <a:pt x="92" y="408"/>
                  </a:lnTo>
                  <a:lnTo>
                    <a:pt x="67" y="384"/>
                  </a:lnTo>
                  <a:lnTo>
                    <a:pt x="46" y="361"/>
                  </a:lnTo>
                  <a:lnTo>
                    <a:pt x="28" y="336"/>
                  </a:lnTo>
                  <a:lnTo>
                    <a:pt x="15" y="312"/>
                  </a:lnTo>
                  <a:lnTo>
                    <a:pt x="6" y="288"/>
                  </a:lnTo>
                  <a:lnTo>
                    <a:pt x="2" y="263"/>
                  </a:lnTo>
                  <a:lnTo>
                    <a:pt x="0" y="238"/>
                  </a:lnTo>
                  <a:lnTo>
                    <a:pt x="3" y="213"/>
                  </a:lnTo>
                  <a:lnTo>
                    <a:pt x="10" y="188"/>
                  </a:lnTo>
                  <a:lnTo>
                    <a:pt x="20" y="161"/>
                  </a:lnTo>
                  <a:lnTo>
                    <a:pt x="36" y="135"/>
                  </a:lnTo>
                  <a:lnTo>
                    <a:pt x="55" y="109"/>
                  </a:lnTo>
                  <a:lnTo>
                    <a:pt x="77" y="82"/>
                  </a:lnTo>
                  <a:lnTo>
                    <a:pt x="104" y="55"/>
                  </a:lnTo>
                  <a:lnTo>
                    <a:pt x="136" y="27"/>
                  </a:lnTo>
                  <a:lnTo>
                    <a:pt x="170" y="0"/>
                  </a:lnTo>
                </a:path>
              </a:pathLst>
            </a:custGeom>
            <a:noFill/>
            <a:ln w="23813" cap="flat" cmpd="sng">
              <a:solidFill>
                <a:srgbClr val="000000"/>
              </a:solidFill>
              <a:prstDash val="solid"/>
              <a:round/>
              <a:headEnd type="none" w="med" len="med"/>
              <a:tailEnd type="none" w="med" len="med"/>
            </a:ln>
          </p:spPr>
          <p:txBody>
            <a:bodyPr/>
            <a:p>
              <a:endParaRPr lang="zh-CN" altLang="en-US"/>
            </a:p>
          </p:txBody>
        </p:sp>
        <p:sp>
          <p:nvSpPr>
            <p:cNvPr id="121893" name="Freeform 42"/>
            <p:cNvSpPr/>
            <p:nvPr/>
          </p:nvSpPr>
          <p:spPr>
            <a:xfrm>
              <a:off x="3321" y="1373"/>
              <a:ext cx="96" cy="83"/>
            </a:xfrm>
            <a:custGeom>
              <a:avLst/>
              <a:gdLst/>
              <a:ahLst/>
              <a:cxnLst>
                <a:cxn ang="0">
                  <a:pos x="0" y="15"/>
                </a:cxn>
                <a:cxn ang="0">
                  <a:pos x="96" y="0"/>
                </a:cxn>
                <a:cxn ang="0">
                  <a:pos x="51" y="83"/>
                </a:cxn>
                <a:cxn ang="0">
                  <a:pos x="0" y="15"/>
                </a:cxn>
              </a:cxnLst>
              <a:pathLst>
                <a:path w="96" h="83">
                  <a:moveTo>
                    <a:pt x="0" y="15"/>
                  </a:moveTo>
                  <a:lnTo>
                    <a:pt x="96" y="0"/>
                  </a:lnTo>
                  <a:lnTo>
                    <a:pt x="51" y="83"/>
                  </a:lnTo>
                  <a:lnTo>
                    <a:pt x="0" y="15"/>
                  </a:lnTo>
                  <a:close/>
                </a:path>
              </a:pathLst>
            </a:custGeom>
            <a:solidFill>
              <a:srgbClr val="000000"/>
            </a:solidFill>
            <a:ln w="9525">
              <a:noFill/>
            </a:ln>
          </p:spPr>
          <p:txBody>
            <a:bodyPr/>
            <a:p>
              <a:endParaRPr lang="zh-CN" altLang="en-US"/>
            </a:p>
          </p:txBody>
        </p:sp>
        <p:sp>
          <p:nvSpPr>
            <p:cNvPr id="121894" name="Rectangle 43"/>
            <p:cNvSpPr/>
            <p:nvPr/>
          </p:nvSpPr>
          <p:spPr>
            <a:xfrm>
              <a:off x="3033" y="1550"/>
              <a:ext cx="303" cy="183"/>
            </a:xfrm>
            <a:prstGeom prst="rect">
              <a:avLst/>
            </a:prstGeom>
            <a:solidFill>
              <a:srgbClr val="FFFFFF"/>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1895" name="Rectangle 44"/>
            <p:cNvSpPr/>
            <p:nvPr/>
          </p:nvSpPr>
          <p:spPr>
            <a:xfrm>
              <a:off x="3045" y="1584"/>
              <a:ext cx="355" cy="155"/>
            </a:xfrm>
            <a:prstGeom prst="rect">
              <a:avLst/>
            </a:prstGeom>
            <a:noFill/>
            <a:ln w="9525">
              <a:noFill/>
            </a:ln>
          </p:spPr>
          <p:txBody>
            <a:bodyPr wrap="none" lIns="0" tIns="0" rIns="0" bIns="0" anchor="t" anchorCtr="0">
              <a:spAutoFit/>
            </a:bodyPr>
            <a:p>
              <a:r>
                <a:rPr lang="zh-CN" altLang="en-US" sz="1700" dirty="0">
                  <a:solidFill>
                    <a:srgbClr val="000000"/>
                  </a:solidFill>
                  <a:latin typeface="宋体" panose="02010600030101010101" pitchFamily="2" charset="-122"/>
                  <a:ea typeface="宋体" panose="02010600030101010101" pitchFamily="2" charset="-122"/>
                </a:rPr>
                <a:t>指示</a:t>
              </a:r>
              <a:endParaRPr lang="zh-CN" altLang="en-US" dirty="0">
                <a:latin typeface="Tahoma" panose="020B0604030504040204" pitchFamily="34" charset="0"/>
                <a:ea typeface="宋体" panose="02010600030101010101" pitchFamily="2" charset="-122"/>
              </a:endParaRPr>
            </a:p>
          </p:txBody>
        </p:sp>
        <p:sp>
          <p:nvSpPr>
            <p:cNvPr id="121896" name="Freeform 45"/>
            <p:cNvSpPr/>
            <p:nvPr/>
          </p:nvSpPr>
          <p:spPr>
            <a:xfrm>
              <a:off x="4709" y="1341"/>
              <a:ext cx="164" cy="525"/>
            </a:xfrm>
            <a:custGeom>
              <a:avLst/>
              <a:gdLst/>
              <a:ahLst/>
              <a:cxnLst>
                <a:cxn ang="0">
                  <a:pos x="0" y="0"/>
                </a:cxn>
                <a:cxn ang="0">
                  <a:pos x="33" y="35"/>
                </a:cxn>
                <a:cxn ang="0">
                  <a:pos x="62" y="69"/>
                </a:cxn>
                <a:cxn ang="0">
                  <a:pos x="89" y="102"/>
                </a:cxn>
                <a:cxn ang="0">
                  <a:pos x="110" y="135"/>
                </a:cxn>
                <a:cxn ang="0">
                  <a:pos x="128" y="168"/>
                </a:cxn>
                <a:cxn ang="0">
                  <a:pos x="143" y="200"/>
                </a:cxn>
                <a:cxn ang="0">
                  <a:pos x="155" y="232"/>
                </a:cxn>
                <a:cxn ang="0">
                  <a:pos x="161" y="263"/>
                </a:cxn>
                <a:cxn ang="0">
                  <a:pos x="164" y="294"/>
                </a:cxn>
                <a:cxn ang="0">
                  <a:pos x="164" y="324"/>
                </a:cxn>
                <a:cxn ang="0">
                  <a:pos x="160" y="354"/>
                </a:cxn>
                <a:cxn ang="0">
                  <a:pos x="152" y="383"/>
                </a:cxn>
                <a:cxn ang="0">
                  <a:pos x="140" y="413"/>
                </a:cxn>
                <a:cxn ang="0">
                  <a:pos x="126" y="442"/>
                </a:cxn>
                <a:cxn ang="0">
                  <a:pos x="106" y="470"/>
                </a:cxn>
                <a:cxn ang="0">
                  <a:pos x="83" y="498"/>
                </a:cxn>
                <a:cxn ang="0">
                  <a:pos x="57" y="525"/>
                </a:cxn>
              </a:cxnLst>
              <a:pathLst>
                <a:path w="164" h="525">
                  <a:moveTo>
                    <a:pt x="0" y="0"/>
                  </a:moveTo>
                  <a:lnTo>
                    <a:pt x="33" y="35"/>
                  </a:lnTo>
                  <a:lnTo>
                    <a:pt x="62" y="69"/>
                  </a:lnTo>
                  <a:lnTo>
                    <a:pt x="89" y="102"/>
                  </a:lnTo>
                  <a:lnTo>
                    <a:pt x="110" y="135"/>
                  </a:lnTo>
                  <a:lnTo>
                    <a:pt x="128" y="168"/>
                  </a:lnTo>
                  <a:lnTo>
                    <a:pt x="143" y="200"/>
                  </a:lnTo>
                  <a:lnTo>
                    <a:pt x="155" y="232"/>
                  </a:lnTo>
                  <a:lnTo>
                    <a:pt x="161" y="263"/>
                  </a:lnTo>
                  <a:lnTo>
                    <a:pt x="164" y="294"/>
                  </a:lnTo>
                  <a:lnTo>
                    <a:pt x="164" y="324"/>
                  </a:lnTo>
                  <a:lnTo>
                    <a:pt x="160" y="354"/>
                  </a:lnTo>
                  <a:lnTo>
                    <a:pt x="152" y="383"/>
                  </a:lnTo>
                  <a:lnTo>
                    <a:pt x="140" y="413"/>
                  </a:lnTo>
                  <a:lnTo>
                    <a:pt x="126" y="442"/>
                  </a:lnTo>
                  <a:lnTo>
                    <a:pt x="106" y="470"/>
                  </a:lnTo>
                  <a:lnTo>
                    <a:pt x="83" y="498"/>
                  </a:lnTo>
                  <a:lnTo>
                    <a:pt x="57" y="525"/>
                  </a:lnTo>
                </a:path>
              </a:pathLst>
            </a:custGeom>
            <a:noFill/>
            <a:ln w="23813" cap="flat" cmpd="sng">
              <a:solidFill>
                <a:srgbClr val="000000"/>
              </a:solidFill>
              <a:prstDash val="solid"/>
              <a:round/>
              <a:headEnd type="none" w="med" len="med"/>
              <a:tailEnd type="none" w="med" len="med"/>
            </a:ln>
          </p:spPr>
          <p:txBody>
            <a:bodyPr/>
            <a:p>
              <a:endParaRPr lang="zh-CN" altLang="en-US"/>
            </a:p>
          </p:txBody>
        </p:sp>
        <p:sp>
          <p:nvSpPr>
            <p:cNvPr id="121897" name="Freeform 46"/>
            <p:cNvSpPr/>
            <p:nvPr/>
          </p:nvSpPr>
          <p:spPr>
            <a:xfrm>
              <a:off x="4709" y="1828"/>
              <a:ext cx="94" cy="86"/>
            </a:xfrm>
            <a:custGeom>
              <a:avLst/>
              <a:gdLst/>
              <a:ahLst/>
              <a:cxnLst>
                <a:cxn ang="0">
                  <a:pos x="36" y="0"/>
                </a:cxn>
                <a:cxn ang="0">
                  <a:pos x="0" y="86"/>
                </a:cxn>
                <a:cxn ang="0">
                  <a:pos x="94" y="63"/>
                </a:cxn>
                <a:cxn ang="0">
                  <a:pos x="36" y="0"/>
                </a:cxn>
              </a:cxnLst>
              <a:pathLst>
                <a:path w="94" h="86">
                  <a:moveTo>
                    <a:pt x="36" y="0"/>
                  </a:moveTo>
                  <a:lnTo>
                    <a:pt x="0" y="86"/>
                  </a:lnTo>
                  <a:lnTo>
                    <a:pt x="94" y="63"/>
                  </a:lnTo>
                  <a:lnTo>
                    <a:pt x="36" y="0"/>
                  </a:lnTo>
                  <a:close/>
                </a:path>
              </a:pathLst>
            </a:custGeom>
            <a:solidFill>
              <a:srgbClr val="000000"/>
            </a:solidFill>
            <a:ln w="9525">
              <a:noFill/>
            </a:ln>
          </p:spPr>
          <p:txBody>
            <a:bodyPr/>
            <a:p>
              <a:endParaRPr lang="zh-CN" altLang="en-US"/>
            </a:p>
          </p:txBody>
        </p:sp>
        <p:sp>
          <p:nvSpPr>
            <p:cNvPr id="121898" name="Rectangle 47"/>
            <p:cNvSpPr/>
            <p:nvPr/>
          </p:nvSpPr>
          <p:spPr>
            <a:xfrm>
              <a:off x="4722" y="1537"/>
              <a:ext cx="303" cy="185"/>
            </a:xfrm>
            <a:prstGeom prst="rect">
              <a:avLst/>
            </a:prstGeom>
            <a:solidFill>
              <a:srgbClr val="FFFFFF"/>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1899" name="Rectangle 48"/>
            <p:cNvSpPr/>
            <p:nvPr/>
          </p:nvSpPr>
          <p:spPr>
            <a:xfrm>
              <a:off x="4734" y="1572"/>
              <a:ext cx="355" cy="155"/>
            </a:xfrm>
            <a:prstGeom prst="rect">
              <a:avLst/>
            </a:prstGeom>
            <a:noFill/>
            <a:ln w="9525">
              <a:noFill/>
            </a:ln>
          </p:spPr>
          <p:txBody>
            <a:bodyPr wrap="none" lIns="0" tIns="0" rIns="0" bIns="0" anchor="t" anchorCtr="0">
              <a:spAutoFit/>
            </a:bodyPr>
            <a:p>
              <a:r>
                <a:rPr lang="zh-CN" altLang="en-US" sz="1700" dirty="0">
                  <a:solidFill>
                    <a:srgbClr val="000000"/>
                  </a:solidFill>
                  <a:latin typeface="宋体" panose="02010600030101010101" pitchFamily="2" charset="-122"/>
                  <a:ea typeface="宋体" panose="02010600030101010101" pitchFamily="2" charset="-122"/>
                </a:rPr>
                <a:t>响应</a:t>
              </a:r>
              <a:endParaRPr lang="zh-CN" altLang="en-US" dirty="0">
                <a:latin typeface="Tahoma" panose="020B0604030504040204" pitchFamily="34" charset="0"/>
                <a:ea typeface="宋体" panose="02010600030101010101" pitchFamily="2" charset="-122"/>
              </a:endParaRPr>
            </a:p>
          </p:txBody>
        </p:sp>
        <p:sp>
          <p:nvSpPr>
            <p:cNvPr id="121900" name="Line 50"/>
            <p:cNvSpPr/>
            <p:nvPr/>
          </p:nvSpPr>
          <p:spPr>
            <a:xfrm flipV="1">
              <a:off x="1680" y="2304"/>
              <a:ext cx="2304" cy="0"/>
            </a:xfrm>
            <a:prstGeom prst="line">
              <a:avLst/>
            </a:prstGeom>
            <a:ln w="23813" cap="flat" cmpd="sng">
              <a:solidFill>
                <a:srgbClr val="000000"/>
              </a:solidFill>
              <a:prstDash val="solid"/>
              <a:round/>
              <a:headEnd type="none" w="med" len="med"/>
              <a:tailEnd type="none" w="med" len="med"/>
            </a:ln>
          </p:spPr>
        </p:sp>
        <p:sp>
          <p:nvSpPr>
            <p:cNvPr id="121901" name="Line 51"/>
            <p:cNvSpPr/>
            <p:nvPr/>
          </p:nvSpPr>
          <p:spPr>
            <a:xfrm>
              <a:off x="3980" y="2064"/>
              <a:ext cx="1" cy="247"/>
            </a:xfrm>
            <a:prstGeom prst="line">
              <a:avLst/>
            </a:prstGeom>
            <a:ln w="23876" cap="flat" cmpd="sng">
              <a:solidFill>
                <a:srgbClr val="000000"/>
              </a:solidFill>
              <a:prstDash val="solid"/>
              <a:round/>
              <a:headEnd type="none" w="med" len="med"/>
              <a:tailEnd type="none" w="med" len="med"/>
            </a:ln>
          </p:spPr>
        </p:sp>
        <p:sp>
          <p:nvSpPr>
            <p:cNvPr id="121902" name="Text Box 5"/>
            <p:cNvSpPr txBox="1"/>
            <p:nvPr/>
          </p:nvSpPr>
          <p:spPr>
            <a:xfrm>
              <a:off x="480" y="1488"/>
              <a:ext cx="309" cy="288"/>
            </a:xfrm>
            <a:prstGeom prst="rect">
              <a:avLst/>
            </a:prstGeom>
            <a:noFill/>
            <a:ln w="9525">
              <a:noFill/>
            </a:ln>
          </p:spPr>
          <p:txBody>
            <a:bodyPr wrap="none" anchor="t" anchorCtr="0">
              <a:spAutoFit/>
            </a:bodyPr>
            <a:p>
              <a:r>
                <a:rPr lang="en-US" altLang="zh-CN" sz="2400" b="1" dirty="0">
                  <a:solidFill>
                    <a:schemeClr val="tx2"/>
                  </a:solidFill>
                  <a:latin typeface="Times New Roman" panose="02020603050405020304" pitchFamily="18" charset="0"/>
                  <a:ea typeface="宋体" panose="02010600030101010101" pitchFamily="2" charset="-122"/>
                </a:rPr>
                <a:t>①</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121903" name="Text Box 6"/>
            <p:cNvSpPr txBox="1"/>
            <p:nvPr/>
          </p:nvSpPr>
          <p:spPr>
            <a:xfrm>
              <a:off x="2928" y="1776"/>
              <a:ext cx="309" cy="288"/>
            </a:xfrm>
            <a:prstGeom prst="rect">
              <a:avLst/>
            </a:prstGeom>
            <a:noFill/>
            <a:ln w="9525">
              <a:noFill/>
            </a:ln>
          </p:spPr>
          <p:txBody>
            <a:bodyPr wrap="none" anchor="t" anchorCtr="0">
              <a:spAutoFit/>
            </a:bodyPr>
            <a:p>
              <a:r>
                <a:rPr lang="en-US" altLang="zh-CN" sz="2400" b="1" dirty="0">
                  <a:solidFill>
                    <a:schemeClr val="tx2"/>
                  </a:solidFill>
                  <a:latin typeface="Times New Roman" panose="02020603050405020304" pitchFamily="18" charset="0"/>
                  <a:ea typeface="宋体" panose="02010600030101010101" pitchFamily="2" charset="-122"/>
                </a:rPr>
                <a:t>②</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121904" name="Text Box 7"/>
            <p:cNvSpPr txBox="1"/>
            <p:nvPr/>
          </p:nvSpPr>
          <p:spPr>
            <a:xfrm>
              <a:off x="4992" y="1584"/>
              <a:ext cx="288" cy="288"/>
            </a:xfrm>
            <a:prstGeom prst="rect">
              <a:avLst/>
            </a:prstGeom>
            <a:noFill/>
            <a:ln w="9525">
              <a:noFill/>
            </a:ln>
          </p:spPr>
          <p:txBody>
            <a:bodyPr anchor="t" anchorCtr="0">
              <a:spAutoFit/>
            </a:bodyPr>
            <a:p>
              <a:pPr algn="ctr"/>
              <a:r>
                <a:rPr lang="en-US" altLang="zh-CN" sz="2400" b="1" dirty="0">
                  <a:solidFill>
                    <a:schemeClr val="tx2"/>
                  </a:solidFill>
                  <a:latin typeface="Times New Roman" panose="02020603050405020304" pitchFamily="18" charset="0"/>
                  <a:ea typeface="宋体" panose="02010600030101010101" pitchFamily="2" charset="-122"/>
                </a:rPr>
                <a:t>③</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121905" name="Text Box 8"/>
            <p:cNvSpPr txBox="1"/>
            <p:nvPr/>
          </p:nvSpPr>
          <p:spPr>
            <a:xfrm>
              <a:off x="2496" y="1248"/>
              <a:ext cx="309" cy="288"/>
            </a:xfrm>
            <a:prstGeom prst="rect">
              <a:avLst/>
            </a:prstGeom>
            <a:noFill/>
            <a:ln w="9525">
              <a:noFill/>
            </a:ln>
          </p:spPr>
          <p:txBody>
            <a:bodyPr wrap="none" anchor="t" anchorCtr="0">
              <a:spAutoFit/>
            </a:bodyPr>
            <a:p>
              <a:r>
                <a:rPr lang="en-US" altLang="zh-CN" sz="2400" b="1" dirty="0">
                  <a:solidFill>
                    <a:schemeClr val="tx2"/>
                  </a:solidFill>
                  <a:latin typeface="Times New Roman" panose="02020603050405020304" pitchFamily="18" charset="0"/>
                  <a:ea typeface="宋体" panose="02010600030101010101" pitchFamily="2" charset="-122"/>
                </a:rPr>
                <a:t>④</a:t>
              </a:r>
              <a:endParaRPr lang="en-US" altLang="zh-CN" sz="2400" b="1" dirty="0">
                <a:solidFill>
                  <a:schemeClr val="tx2"/>
                </a:solidFill>
                <a:latin typeface="Times New Roman" panose="02020603050405020304" pitchFamily="18" charset="0"/>
                <a:ea typeface="宋体" panose="02010600030101010101" pitchFamily="2" charset="-122"/>
              </a:endParaRPr>
            </a:p>
          </p:txBody>
        </p:sp>
        <p:sp>
          <p:nvSpPr>
            <p:cNvPr id="121906" name="Line 52"/>
            <p:cNvSpPr/>
            <p:nvPr/>
          </p:nvSpPr>
          <p:spPr>
            <a:xfrm>
              <a:off x="1680" y="2064"/>
              <a:ext cx="1" cy="247"/>
            </a:xfrm>
            <a:prstGeom prst="line">
              <a:avLst/>
            </a:prstGeom>
            <a:ln w="23876" cap="flat" cmpd="sng">
              <a:solidFill>
                <a:srgbClr val="000000"/>
              </a:solidFill>
              <a:prstDash val="solid"/>
              <a:round/>
              <a:headEnd type="none" w="med" len="med"/>
              <a:tailEnd type="none" w="med" len="med"/>
            </a:ln>
          </p:spPr>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Rectangle 2"/>
          <p:cNvSpPr/>
          <p:nvPr/>
        </p:nvSpPr>
        <p:spPr>
          <a:xfrm>
            <a:off x="0" y="3860800"/>
            <a:ext cx="9144000" cy="2520950"/>
          </a:xfrm>
          <a:prstGeom prst="rect">
            <a:avLst/>
          </a:prstGeom>
          <a:solidFill>
            <a:srgbClr val="FFFF99"/>
          </a:solidFill>
          <a:ln w="9525">
            <a:noFill/>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22882" name="Rectangle 3"/>
          <p:cNvSpPr>
            <a:spLocks noGrp="1"/>
          </p:cNvSpPr>
          <p:nvPr>
            <p:ph type="title"/>
          </p:nvPr>
        </p:nvSpPr>
        <p:spPr>
          <a:xfrm>
            <a:off x="1114425" y="214313"/>
            <a:ext cx="7345363" cy="1462087"/>
          </a:xfrm>
          <a:ln/>
        </p:spPr>
        <p:txBody>
          <a:bodyPr vert="horz" wrap="square" lIns="91440" tIns="45720" rIns="91440" bIns="45720" anchor="b" anchorCtr="0"/>
          <a:p>
            <a:pPr algn="ctr" eaLnBrk="1" hangingPunct="1"/>
            <a:r>
              <a:rPr lang="zh-CN" altLang="en-US" dirty="0"/>
              <a:t>实体、协议、服务</a:t>
            </a:r>
            <a:br>
              <a:rPr lang="zh-CN" altLang="en-US" dirty="0"/>
            </a:br>
            <a:r>
              <a:rPr lang="zh-CN" altLang="en-US" dirty="0"/>
              <a:t>和服务访问点（续） </a:t>
            </a:r>
            <a:endParaRPr lang="zh-CN" altLang="en-US" dirty="0"/>
          </a:p>
        </p:txBody>
      </p:sp>
      <p:grpSp>
        <p:nvGrpSpPr>
          <p:cNvPr id="122883" name="Group 4"/>
          <p:cNvGrpSpPr/>
          <p:nvPr/>
        </p:nvGrpSpPr>
        <p:grpSpPr>
          <a:xfrm>
            <a:off x="3086100" y="2527300"/>
            <a:ext cx="2570163" cy="396875"/>
            <a:chOff x="1944" y="1592"/>
            <a:chExt cx="1619" cy="250"/>
          </a:xfrm>
        </p:grpSpPr>
        <p:sp>
          <p:nvSpPr>
            <p:cNvPr id="122884" name="Line 5"/>
            <p:cNvSpPr/>
            <p:nvPr/>
          </p:nvSpPr>
          <p:spPr>
            <a:xfrm>
              <a:off x="1944" y="1710"/>
              <a:ext cx="1619" cy="0"/>
            </a:xfrm>
            <a:prstGeom prst="line">
              <a:avLst/>
            </a:prstGeom>
            <a:ln w="28575" cap="flat" cmpd="sng">
              <a:solidFill>
                <a:srgbClr val="333399"/>
              </a:solidFill>
              <a:prstDash val="dash"/>
              <a:round/>
              <a:headEnd type="triangle" w="med" len="lg"/>
              <a:tailEnd type="triangle" w="med" len="lg"/>
            </a:ln>
          </p:spPr>
        </p:sp>
        <p:sp>
          <p:nvSpPr>
            <p:cNvPr id="122885" name="Text Box 6"/>
            <p:cNvSpPr txBox="1"/>
            <p:nvPr/>
          </p:nvSpPr>
          <p:spPr>
            <a:xfrm>
              <a:off x="2492" y="1592"/>
              <a:ext cx="480" cy="250"/>
            </a:xfrm>
            <a:prstGeom prst="rect">
              <a:avLst/>
            </a:prstGeom>
            <a:solidFill>
              <a:schemeClr val="bg1"/>
            </a:solidFill>
            <a:ln w="2857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协 议</a:t>
              </a:r>
              <a:endParaRPr lang="zh-CN" altLang="en-US" sz="2000" dirty="0">
                <a:solidFill>
                  <a:srgbClr val="333399"/>
                </a:solidFill>
                <a:latin typeface="Arial" panose="020B0604020202020204" pitchFamily="34" charset="0"/>
                <a:ea typeface="黑体" panose="02010609060101010101" pitchFamily="49" charset="-122"/>
              </a:endParaRPr>
            </a:p>
          </p:txBody>
        </p:sp>
      </p:grpSp>
      <p:grpSp>
        <p:nvGrpSpPr>
          <p:cNvPr id="122886" name="Group 7"/>
          <p:cNvGrpSpPr/>
          <p:nvPr/>
        </p:nvGrpSpPr>
        <p:grpSpPr>
          <a:xfrm>
            <a:off x="2257425" y="3055938"/>
            <a:ext cx="4144963" cy="1643062"/>
            <a:chOff x="1422" y="1925"/>
            <a:chExt cx="2611" cy="1035"/>
          </a:xfrm>
        </p:grpSpPr>
        <p:sp>
          <p:nvSpPr>
            <p:cNvPr id="122887" name="Text Box 8"/>
            <p:cNvSpPr txBox="1"/>
            <p:nvPr/>
          </p:nvSpPr>
          <p:spPr>
            <a:xfrm>
              <a:off x="1474" y="2182"/>
              <a:ext cx="756" cy="250"/>
            </a:xfrm>
            <a:prstGeom prst="rect">
              <a:avLst/>
            </a:prstGeom>
            <a:solidFill>
              <a:schemeClr val="bg1"/>
            </a:solidFill>
            <a:ln w="2857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交换原语</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2888" name="AutoShape 9"/>
            <p:cNvSpPr/>
            <p:nvPr/>
          </p:nvSpPr>
          <p:spPr>
            <a:xfrm>
              <a:off x="1422" y="1925"/>
              <a:ext cx="102" cy="1035"/>
            </a:xfrm>
            <a:prstGeom prst="upDownArrow">
              <a:avLst>
                <a:gd name="adj1" fmla="val 50000"/>
                <a:gd name="adj2" fmla="val 202706"/>
              </a:avLst>
            </a:prstGeom>
            <a:solidFill>
              <a:schemeClr val="accent1"/>
            </a:solidFill>
            <a:ln w="28575" cap="flat" cmpd="sng">
              <a:solidFill>
                <a:srgbClr val="333399"/>
              </a:solidFill>
              <a:prstDash val="solid"/>
              <a:miter/>
              <a:headEnd type="none" w="med" len="lg"/>
              <a:tailEnd type="none" w="med" len="lg"/>
            </a:ln>
          </p:spPr>
          <p:txBody>
            <a:bodyPr vert="eaVert" wrap="none" anchor="ctr" anchorCtr="0"/>
            <a:p>
              <a:endParaRPr lang="zh-CN" altLang="en-US" dirty="0">
                <a:latin typeface="Tahoma" panose="020B0604030504040204" pitchFamily="34" charset="0"/>
                <a:ea typeface="宋体" panose="02010600030101010101" pitchFamily="2" charset="-122"/>
              </a:endParaRPr>
            </a:p>
          </p:txBody>
        </p:sp>
        <p:sp>
          <p:nvSpPr>
            <p:cNvPr id="122889" name="AutoShape 10"/>
            <p:cNvSpPr/>
            <p:nvPr/>
          </p:nvSpPr>
          <p:spPr>
            <a:xfrm>
              <a:off x="3930" y="1925"/>
              <a:ext cx="103" cy="1035"/>
            </a:xfrm>
            <a:prstGeom prst="upDownArrow">
              <a:avLst>
                <a:gd name="adj1" fmla="val 50000"/>
                <a:gd name="adj2" fmla="val 200738"/>
              </a:avLst>
            </a:prstGeom>
            <a:solidFill>
              <a:schemeClr val="accent1"/>
            </a:solidFill>
            <a:ln w="28575" cap="flat" cmpd="sng">
              <a:solidFill>
                <a:srgbClr val="333399"/>
              </a:solidFill>
              <a:prstDash val="solid"/>
              <a:miter/>
              <a:headEnd type="none" w="med" len="lg"/>
              <a:tailEnd type="none" w="med" len="lg"/>
            </a:ln>
          </p:spPr>
          <p:txBody>
            <a:bodyPr vert="eaVert" wrap="none" anchor="ctr" anchorCtr="0"/>
            <a:p>
              <a:endParaRPr lang="zh-CN" altLang="en-US" dirty="0">
                <a:latin typeface="Tahoma" panose="020B0604030504040204" pitchFamily="34" charset="0"/>
                <a:ea typeface="宋体" panose="02010600030101010101" pitchFamily="2" charset="-122"/>
              </a:endParaRPr>
            </a:p>
          </p:txBody>
        </p:sp>
        <p:sp>
          <p:nvSpPr>
            <p:cNvPr id="122890" name="Text Box 11"/>
            <p:cNvSpPr txBox="1"/>
            <p:nvPr/>
          </p:nvSpPr>
          <p:spPr>
            <a:xfrm>
              <a:off x="3199" y="2182"/>
              <a:ext cx="756" cy="250"/>
            </a:xfrm>
            <a:prstGeom prst="rect">
              <a:avLst/>
            </a:prstGeom>
            <a:noFill/>
            <a:ln w="2857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交换原语</a:t>
              </a:r>
              <a:endParaRPr lang="zh-CN" altLang="en-US" sz="2000" dirty="0">
                <a:solidFill>
                  <a:srgbClr val="333399"/>
                </a:solidFill>
                <a:latin typeface="Arial" panose="020B0604020202020204" pitchFamily="34" charset="0"/>
                <a:ea typeface="黑体" panose="02010609060101010101" pitchFamily="49" charset="-122"/>
              </a:endParaRPr>
            </a:p>
          </p:txBody>
        </p:sp>
      </p:grpSp>
      <p:sp>
        <p:nvSpPr>
          <p:cNvPr id="122891" name="Rectangle 12"/>
          <p:cNvSpPr/>
          <p:nvPr/>
        </p:nvSpPr>
        <p:spPr>
          <a:xfrm>
            <a:off x="1611313" y="2447925"/>
            <a:ext cx="1449387" cy="603250"/>
          </a:xfrm>
          <a:prstGeom prst="rect">
            <a:avLst/>
          </a:prstGeom>
          <a:solidFill>
            <a:srgbClr val="FFCCFF"/>
          </a:solidFill>
          <a:ln w="28575" cap="flat" cmpd="sng">
            <a:solidFill>
              <a:srgbClr val="333399"/>
            </a:solidFill>
            <a:prstDash val="solid"/>
            <a:miter/>
            <a:headEnd type="none" w="med" len="med"/>
            <a:tailEnd type="none" w="med" len="med"/>
          </a:ln>
          <a:effectLst>
            <a:outerShdw dist="45791" dir="2021404"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22892" name="Text Box 13"/>
          <p:cNvSpPr txBox="1"/>
          <p:nvPr/>
        </p:nvSpPr>
        <p:spPr>
          <a:xfrm>
            <a:off x="1631950" y="2565400"/>
            <a:ext cx="1409700" cy="396875"/>
          </a:xfrm>
          <a:prstGeom prst="rect">
            <a:avLst/>
          </a:prstGeom>
          <a:noFill/>
          <a:ln w="2857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服 务 用 户</a:t>
            </a:r>
            <a:endParaRPr lang="zh-CN" altLang="en-US" sz="2000" dirty="0">
              <a:solidFill>
                <a:srgbClr val="333399"/>
              </a:solidFill>
              <a:latin typeface="Arial" panose="020B0604020202020204" pitchFamily="34" charset="0"/>
              <a:ea typeface="黑体" panose="02010609060101010101" pitchFamily="49" charset="-122"/>
            </a:endParaRPr>
          </a:p>
        </p:txBody>
      </p:sp>
      <p:grpSp>
        <p:nvGrpSpPr>
          <p:cNvPr id="122893" name="Group 14"/>
          <p:cNvGrpSpPr/>
          <p:nvPr/>
        </p:nvGrpSpPr>
        <p:grpSpPr>
          <a:xfrm>
            <a:off x="1592263" y="4111625"/>
            <a:ext cx="5475287" cy="1477963"/>
            <a:chOff x="1003" y="2590"/>
            <a:chExt cx="3449" cy="931"/>
          </a:xfrm>
        </p:grpSpPr>
        <p:sp>
          <p:nvSpPr>
            <p:cNvPr id="122894" name="Rectangle 15"/>
            <p:cNvSpPr/>
            <p:nvPr/>
          </p:nvSpPr>
          <p:spPr>
            <a:xfrm>
              <a:off x="1003" y="3075"/>
              <a:ext cx="3449" cy="446"/>
            </a:xfrm>
            <a:prstGeom prst="rect">
              <a:avLst/>
            </a:prstGeom>
            <a:solidFill>
              <a:srgbClr val="CCECFF"/>
            </a:solidFill>
            <a:ln w="28575" cap="flat" cmpd="sng">
              <a:solidFill>
                <a:srgbClr val="333399"/>
              </a:solidFill>
              <a:prstDash val="solid"/>
              <a:miter/>
              <a:headEnd type="none" w="med" len="med"/>
              <a:tailEnd type="none" w="med" len="med"/>
            </a:ln>
            <a:effectLst>
              <a:outerShdw dist="71842" dir="2699999"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22895" name="AutoShape 16"/>
            <p:cNvSpPr/>
            <p:nvPr/>
          </p:nvSpPr>
          <p:spPr>
            <a:xfrm>
              <a:off x="2467" y="2819"/>
              <a:ext cx="574" cy="319"/>
            </a:xfrm>
            <a:prstGeom prst="upArrow">
              <a:avLst>
                <a:gd name="adj1" fmla="val 44314"/>
                <a:gd name="adj2" fmla="val 47060"/>
              </a:avLst>
            </a:prstGeom>
            <a:solidFill>
              <a:srgbClr val="CCECFF"/>
            </a:solidFill>
            <a:ln w="28575" cap="flat" cmpd="sng">
              <a:solidFill>
                <a:srgbClr val="333399"/>
              </a:solidFill>
              <a:prstDash val="solid"/>
              <a:miter/>
              <a:headEnd type="none" w="med" len="lg"/>
              <a:tailEnd type="none" w="med" len="lg"/>
            </a:ln>
          </p:spPr>
          <p:txBody>
            <a:bodyPr vert="eaVert" wrap="none" anchor="ctr" anchorCtr="0"/>
            <a:p>
              <a:endParaRPr lang="zh-CN" altLang="en-US" dirty="0">
                <a:latin typeface="Tahoma" panose="020B0604030504040204" pitchFamily="34" charset="0"/>
                <a:ea typeface="宋体" panose="02010600030101010101" pitchFamily="2" charset="-122"/>
              </a:endParaRPr>
            </a:p>
          </p:txBody>
        </p:sp>
        <p:sp>
          <p:nvSpPr>
            <p:cNvPr id="122896" name="Text Box 17"/>
            <p:cNvSpPr txBox="1"/>
            <p:nvPr/>
          </p:nvSpPr>
          <p:spPr>
            <a:xfrm>
              <a:off x="2310" y="2590"/>
              <a:ext cx="888" cy="250"/>
            </a:xfrm>
            <a:prstGeom prst="rect">
              <a:avLst/>
            </a:prstGeom>
            <a:noFill/>
            <a:ln w="2857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提 供 服 务</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2897" name="Text Box 18"/>
            <p:cNvSpPr txBox="1"/>
            <p:nvPr/>
          </p:nvSpPr>
          <p:spPr>
            <a:xfrm>
              <a:off x="2155" y="3180"/>
              <a:ext cx="1268" cy="250"/>
            </a:xfrm>
            <a:prstGeom prst="rect">
              <a:avLst/>
            </a:prstGeom>
            <a:noFill/>
            <a:ln w="2857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服  务  提  供  者</a:t>
              </a:r>
              <a:endParaRPr lang="zh-CN" altLang="en-US" sz="2000" dirty="0">
                <a:solidFill>
                  <a:srgbClr val="333399"/>
                </a:solidFill>
                <a:latin typeface="Arial" panose="020B0604020202020204" pitchFamily="34" charset="0"/>
                <a:ea typeface="黑体" panose="02010609060101010101" pitchFamily="49" charset="-122"/>
              </a:endParaRPr>
            </a:p>
          </p:txBody>
        </p:sp>
      </p:grpSp>
      <p:sp>
        <p:nvSpPr>
          <p:cNvPr id="122898" name="Line 19"/>
          <p:cNvSpPr/>
          <p:nvPr/>
        </p:nvSpPr>
        <p:spPr>
          <a:xfrm>
            <a:off x="755650" y="3849688"/>
            <a:ext cx="7840663" cy="0"/>
          </a:xfrm>
          <a:prstGeom prst="line">
            <a:avLst/>
          </a:prstGeom>
          <a:ln w="28575" cap="flat" cmpd="sng">
            <a:solidFill>
              <a:srgbClr val="333399"/>
            </a:solidFill>
            <a:prstDash val="dash"/>
            <a:round/>
            <a:headEnd type="none" w="med" len="lg"/>
            <a:tailEnd type="none" w="med" len="lg"/>
          </a:ln>
        </p:spPr>
      </p:sp>
      <p:sp>
        <p:nvSpPr>
          <p:cNvPr id="122899" name="Text Box 20"/>
          <p:cNvSpPr txBox="1"/>
          <p:nvPr/>
        </p:nvSpPr>
        <p:spPr>
          <a:xfrm>
            <a:off x="7561263" y="4491038"/>
            <a:ext cx="973137" cy="396875"/>
          </a:xfrm>
          <a:prstGeom prst="rect">
            <a:avLst/>
          </a:prstGeom>
          <a:solidFill>
            <a:srgbClr val="FFFF99"/>
          </a:solidFill>
          <a:ln w="2857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第 </a:t>
            </a:r>
            <a:r>
              <a:rPr lang="en-US" altLang="zh-CN" sz="2000" dirty="0">
                <a:solidFill>
                  <a:srgbClr val="333399"/>
                </a:solidFill>
                <a:latin typeface="Arial" panose="020B0604020202020204" pitchFamily="34" charset="0"/>
                <a:ea typeface="黑体" panose="02010609060101010101" pitchFamily="49" charset="-122"/>
              </a:rPr>
              <a:t>n </a:t>
            </a:r>
            <a:r>
              <a:rPr lang="zh-CN" altLang="en-US" sz="2000" dirty="0">
                <a:solidFill>
                  <a:srgbClr val="333399"/>
                </a:solidFill>
                <a:latin typeface="Arial" panose="020B0604020202020204" pitchFamily="34" charset="0"/>
                <a:ea typeface="黑体" panose="02010609060101010101" pitchFamily="49" charset="-122"/>
              </a:rPr>
              <a:t>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2900" name="Text Box 21"/>
          <p:cNvSpPr txBox="1"/>
          <p:nvPr/>
        </p:nvSpPr>
        <p:spPr>
          <a:xfrm>
            <a:off x="7380288" y="2778125"/>
            <a:ext cx="1401762" cy="396875"/>
          </a:xfrm>
          <a:prstGeom prst="rect">
            <a:avLst/>
          </a:prstGeom>
          <a:solidFill>
            <a:schemeClr val="bg1"/>
          </a:solidFill>
          <a:ln w="2857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第 </a:t>
            </a:r>
            <a:r>
              <a:rPr lang="en-US" altLang="zh-CN" sz="2000" dirty="0">
                <a:solidFill>
                  <a:srgbClr val="333399"/>
                </a:solidFill>
                <a:latin typeface="Arial" panose="020B0604020202020204" pitchFamily="34" charset="0"/>
                <a:ea typeface="黑体" panose="02010609060101010101" pitchFamily="49" charset="-122"/>
              </a:rPr>
              <a:t>n + 1 </a:t>
            </a:r>
            <a:r>
              <a:rPr lang="zh-CN" altLang="en-US" sz="2000" dirty="0">
                <a:solidFill>
                  <a:srgbClr val="333399"/>
                </a:solidFill>
                <a:latin typeface="Arial" panose="020B0604020202020204" pitchFamily="34" charset="0"/>
                <a:ea typeface="黑体" panose="02010609060101010101" pitchFamily="49" charset="-122"/>
              </a:rPr>
              <a:t>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22901" name="Rectangle 22"/>
          <p:cNvSpPr/>
          <p:nvPr/>
        </p:nvSpPr>
        <p:spPr>
          <a:xfrm>
            <a:off x="5607050" y="2447925"/>
            <a:ext cx="1449388" cy="603250"/>
          </a:xfrm>
          <a:prstGeom prst="rect">
            <a:avLst/>
          </a:prstGeom>
          <a:solidFill>
            <a:srgbClr val="FFCCFF"/>
          </a:solidFill>
          <a:ln w="28575" cap="flat" cmpd="sng">
            <a:solidFill>
              <a:srgbClr val="333399"/>
            </a:solidFill>
            <a:prstDash val="solid"/>
            <a:miter/>
            <a:headEnd type="none" w="med" len="med"/>
            <a:tailEnd type="none" w="med" len="med"/>
          </a:ln>
          <a:effectLst>
            <a:outerShdw dist="45791" dir="2021404" algn="ctr" rotWithShape="0">
              <a:schemeClr val="bg2"/>
            </a:outerShdw>
          </a:effectLst>
        </p:spPr>
        <p:txBody>
          <a:bodyPr wrap="none" anchor="ctr" anchorCtr="0"/>
          <a:p>
            <a:pPr algn="ct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22902" name="Text Box 23"/>
          <p:cNvSpPr txBox="1"/>
          <p:nvPr/>
        </p:nvSpPr>
        <p:spPr>
          <a:xfrm>
            <a:off x="5627688" y="2565400"/>
            <a:ext cx="1409700" cy="396875"/>
          </a:xfrm>
          <a:prstGeom prst="rect">
            <a:avLst/>
          </a:prstGeom>
          <a:noFill/>
          <a:ln w="2857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服 务 用 户</a:t>
            </a:r>
            <a:endParaRPr lang="zh-CN" altLang="en-US" sz="2000" dirty="0">
              <a:solidFill>
                <a:srgbClr val="333399"/>
              </a:solidFill>
              <a:latin typeface="Arial" panose="020B0604020202020204" pitchFamily="34" charset="0"/>
              <a:ea typeface="黑体" panose="02010609060101010101" pitchFamily="49" charset="-122"/>
            </a:endParaRPr>
          </a:p>
        </p:txBody>
      </p:sp>
      <p:grpSp>
        <p:nvGrpSpPr>
          <p:cNvPr id="122903" name="Group 24"/>
          <p:cNvGrpSpPr/>
          <p:nvPr/>
        </p:nvGrpSpPr>
        <p:grpSpPr>
          <a:xfrm>
            <a:off x="2214563" y="4508500"/>
            <a:ext cx="4225925" cy="506413"/>
            <a:chOff x="1395" y="2840"/>
            <a:chExt cx="2662" cy="319"/>
          </a:xfrm>
        </p:grpSpPr>
        <p:sp>
          <p:nvSpPr>
            <p:cNvPr id="122904" name="Rectangle 25"/>
            <p:cNvSpPr/>
            <p:nvPr/>
          </p:nvSpPr>
          <p:spPr>
            <a:xfrm>
              <a:off x="1395" y="2975"/>
              <a:ext cx="151" cy="184"/>
            </a:xfrm>
            <a:prstGeom prst="rect">
              <a:avLst/>
            </a:prstGeom>
            <a:solidFill>
              <a:schemeClr val="bg1"/>
            </a:solidFill>
            <a:ln w="38100"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22905" name="Text Box 26"/>
            <p:cNvSpPr txBox="1"/>
            <p:nvPr/>
          </p:nvSpPr>
          <p:spPr>
            <a:xfrm>
              <a:off x="1536" y="2840"/>
              <a:ext cx="437" cy="250"/>
            </a:xfrm>
            <a:prstGeom prst="rect">
              <a:avLst/>
            </a:prstGeom>
            <a:noFill/>
            <a:ln w="2857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SAP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22906" name="Text Box 27"/>
            <p:cNvSpPr txBox="1"/>
            <p:nvPr/>
          </p:nvSpPr>
          <p:spPr>
            <a:xfrm>
              <a:off x="3486" y="2840"/>
              <a:ext cx="437" cy="250"/>
            </a:xfrm>
            <a:prstGeom prst="rect">
              <a:avLst/>
            </a:prstGeom>
            <a:noFill/>
            <a:ln w="2857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SAP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22907" name="Rectangle 28"/>
            <p:cNvSpPr/>
            <p:nvPr/>
          </p:nvSpPr>
          <p:spPr>
            <a:xfrm>
              <a:off x="3905" y="2975"/>
              <a:ext cx="152" cy="184"/>
            </a:xfrm>
            <a:prstGeom prst="rect">
              <a:avLst/>
            </a:prstGeom>
            <a:solidFill>
              <a:schemeClr val="bg1"/>
            </a:solidFill>
            <a:ln w="38100"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网络参考模型</a:t>
            </a:r>
            <a:r>
              <a:rPr lang="zh-CN" altLang="en-US" dirty="0"/>
              <a:t> </a:t>
            </a:r>
            <a:endParaRPr lang="zh-CN" altLang="en-US" dirty="0"/>
          </a:p>
        </p:txBody>
      </p:sp>
      <p:sp>
        <p:nvSpPr>
          <p:cNvPr id="123906" name="Rectangle 3"/>
          <p:cNvSpPr>
            <a:spLocks noGrp="1"/>
          </p:cNvSpPr>
          <p:nvPr>
            <p:ph idx="1"/>
          </p:nvPr>
        </p:nvSpPr>
        <p:spPr>
          <a:xfrm>
            <a:off x="762000" y="1905000"/>
            <a:ext cx="8153400" cy="4724400"/>
          </a:xfrm>
          <a:ln/>
        </p:spPr>
        <p:txBody>
          <a:bodyPr vert="horz" wrap="square" lIns="91440" tIns="45720" rIns="91440" bIns="45720" anchor="t" anchorCtr="0"/>
          <a:p>
            <a:pPr algn="just" eaLnBrk="1" hangingPunct="1"/>
            <a:r>
              <a:rPr lang="zh-CN" altLang="en-US" sz="2400" dirty="0">
                <a:solidFill>
                  <a:schemeClr val="tx2"/>
                </a:solidFill>
              </a:rPr>
              <a:t>两个最重要的网络参考模型</a:t>
            </a:r>
            <a:endParaRPr lang="zh-CN" altLang="en-US" sz="2400" dirty="0">
              <a:solidFill>
                <a:schemeClr val="tx2"/>
              </a:solidFill>
            </a:endParaRPr>
          </a:p>
          <a:p>
            <a:pPr lvl="1" algn="just" eaLnBrk="1" hangingPunct="1"/>
            <a:r>
              <a:rPr lang="en-US" altLang="zh-CN" sz="2000" dirty="0">
                <a:solidFill>
                  <a:schemeClr val="tx2"/>
                </a:solidFill>
                <a:latin typeface="Arial" panose="020B0604020202020204" pitchFamily="34" charset="0"/>
                <a:ea typeface="黑体" panose="02010609060101010101" pitchFamily="49" charset="-122"/>
              </a:rPr>
              <a:t>OSI</a:t>
            </a:r>
            <a:r>
              <a:rPr lang="zh-CN" altLang="en-US" sz="2000" dirty="0">
                <a:solidFill>
                  <a:schemeClr val="tx2"/>
                </a:solidFill>
                <a:latin typeface="Arial" panose="020B0604020202020204" pitchFamily="34" charset="0"/>
                <a:ea typeface="黑体" panose="02010609060101010101" pitchFamily="49" charset="-122"/>
              </a:rPr>
              <a:t>参考模型 </a:t>
            </a:r>
            <a:r>
              <a:rPr lang="en-US" altLang="zh-CN" sz="2000" dirty="0">
                <a:solidFill>
                  <a:schemeClr val="tx2"/>
                </a:solidFill>
                <a:latin typeface="Arial" panose="020B0604020202020204" pitchFamily="34" charset="0"/>
                <a:ea typeface="黑体" panose="02010609060101010101" pitchFamily="49" charset="-122"/>
              </a:rPr>
              <a:t>&amp; TCP/IP</a:t>
            </a:r>
            <a:r>
              <a:rPr lang="zh-CN" altLang="en-US" sz="2000" dirty="0">
                <a:solidFill>
                  <a:schemeClr val="tx2"/>
                </a:solidFill>
                <a:latin typeface="Arial" panose="020B0604020202020204" pitchFamily="34" charset="0"/>
                <a:ea typeface="黑体" panose="02010609060101010101" pitchFamily="49" charset="-122"/>
              </a:rPr>
              <a:t>参考模型</a:t>
            </a:r>
            <a:endParaRPr lang="zh-CN" altLang="en-US" sz="2000" dirty="0">
              <a:solidFill>
                <a:schemeClr val="tx2"/>
              </a:solidFill>
              <a:latin typeface="Arial" panose="020B0604020202020204" pitchFamily="34" charset="0"/>
              <a:ea typeface="黑体" panose="02010609060101010101" pitchFamily="49" charset="-122"/>
            </a:endParaRPr>
          </a:p>
          <a:p>
            <a:pPr algn="just" eaLnBrk="1" hangingPunct="1"/>
            <a:r>
              <a:rPr lang="en-US" altLang="zh-CN" sz="2800" dirty="0">
                <a:solidFill>
                  <a:schemeClr val="tx2"/>
                </a:solidFill>
              </a:rPr>
              <a:t>OSI</a:t>
            </a:r>
            <a:r>
              <a:rPr lang="zh-CN" altLang="en-US" sz="2800" dirty="0">
                <a:solidFill>
                  <a:schemeClr val="tx2"/>
                </a:solidFill>
              </a:rPr>
              <a:t>参考模型</a:t>
            </a:r>
            <a:endParaRPr lang="zh-CN" altLang="en-US" sz="2800" dirty="0">
              <a:solidFill>
                <a:schemeClr val="tx2"/>
              </a:solidFill>
            </a:endParaRPr>
          </a:p>
          <a:p>
            <a:pPr lvl="1" algn="just" eaLnBrk="1" hangingPunct="1"/>
            <a:r>
              <a:rPr lang="en-US" altLang="zh-CN" sz="2000" dirty="0">
                <a:solidFill>
                  <a:schemeClr val="tx2"/>
                </a:solidFill>
                <a:latin typeface="Arial" panose="020B0604020202020204" pitchFamily="34" charset="0"/>
                <a:ea typeface="黑体" panose="02010609060101010101" pitchFamily="49" charset="-122"/>
              </a:rPr>
              <a:t>1974</a:t>
            </a:r>
            <a:r>
              <a:rPr lang="zh-CN" altLang="en-US" sz="2000" dirty="0">
                <a:solidFill>
                  <a:schemeClr val="tx2"/>
                </a:solidFill>
                <a:latin typeface="Arial" panose="020B0604020202020204" pitchFamily="34" charset="0"/>
                <a:ea typeface="黑体" panose="02010609060101010101" pitchFamily="49" charset="-122"/>
              </a:rPr>
              <a:t>年，</a:t>
            </a:r>
            <a:r>
              <a:rPr lang="en-US" altLang="zh-CN" sz="2000" dirty="0">
                <a:solidFill>
                  <a:schemeClr val="tx2"/>
                </a:solidFill>
                <a:latin typeface="Arial" panose="020B0604020202020204" pitchFamily="34" charset="0"/>
                <a:ea typeface="黑体" panose="02010609060101010101" pitchFamily="49" charset="-122"/>
              </a:rPr>
              <a:t>IBM</a:t>
            </a:r>
            <a:r>
              <a:rPr lang="zh-CN" altLang="en-US" sz="2000" dirty="0">
                <a:solidFill>
                  <a:schemeClr val="tx2"/>
                </a:solidFill>
                <a:latin typeface="Arial" panose="020B0604020202020204" pitchFamily="34" charset="0"/>
                <a:ea typeface="黑体" panose="02010609060101010101" pitchFamily="49" charset="-122"/>
              </a:rPr>
              <a:t>公布了</a:t>
            </a:r>
            <a:r>
              <a:rPr lang="en-US" altLang="zh-CN" sz="2000" dirty="0">
                <a:solidFill>
                  <a:schemeClr val="hlink"/>
                </a:solidFill>
                <a:latin typeface="Arial" panose="020B0604020202020204" pitchFamily="34" charset="0"/>
                <a:ea typeface="黑体" panose="02010609060101010101" pitchFamily="49" charset="-122"/>
              </a:rPr>
              <a:t>SNA</a:t>
            </a:r>
            <a:r>
              <a:rPr lang="zh-CN" altLang="en-US" sz="2000" dirty="0">
                <a:solidFill>
                  <a:schemeClr val="tx2"/>
                </a:solidFill>
                <a:latin typeface="Arial" panose="020B0604020202020204" pitchFamily="34" charset="0"/>
                <a:ea typeface="黑体" panose="02010609060101010101" pitchFamily="49" charset="-122"/>
              </a:rPr>
              <a:t>（</a:t>
            </a:r>
            <a:r>
              <a:rPr lang="en-US" altLang="zh-CN" sz="2000" dirty="0">
                <a:solidFill>
                  <a:schemeClr val="tx2"/>
                </a:solidFill>
                <a:latin typeface="Arial" panose="020B0604020202020204" pitchFamily="34" charset="0"/>
                <a:ea typeface="黑体" panose="02010609060101010101" pitchFamily="49" charset="-122"/>
              </a:rPr>
              <a:t>System Network   Architecture</a:t>
            </a:r>
            <a:r>
              <a:rPr lang="zh-CN" altLang="en-US" sz="2000" dirty="0">
                <a:solidFill>
                  <a:schemeClr val="tx2"/>
                </a:solidFill>
                <a:latin typeface="Arial" panose="020B0604020202020204" pitchFamily="34" charset="0"/>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a:p>
            <a:pPr lvl="1" algn="just" eaLnBrk="1" hangingPunct="1"/>
            <a:r>
              <a:rPr lang="en-US" altLang="zh-CN" sz="2000" dirty="0">
                <a:solidFill>
                  <a:schemeClr val="tx2"/>
                </a:solidFill>
                <a:latin typeface="Arial" panose="020B0604020202020204" pitchFamily="34" charset="0"/>
                <a:ea typeface="黑体" panose="02010609060101010101" pitchFamily="49" charset="-122"/>
              </a:rPr>
              <a:t>DEC </a:t>
            </a:r>
            <a:r>
              <a:rPr lang="zh-CN" altLang="en-US" sz="2000" dirty="0">
                <a:solidFill>
                  <a:schemeClr val="tx2"/>
                </a:solidFill>
                <a:latin typeface="Arial" panose="020B0604020202020204" pitchFamily="34" charset="0"/>
                <a:ea typeface="黑体" panose="02010609060101010101" pitchFamily="49" charset="-122"/>
              </a:rPr>
              <a:t>公布了 </a:t>
            </a:r>
            <a:r>
              <a:rPr lang="en-US" altLang="zh-CN" sz="2000" dirty="0">
                <a:solidFill>
                  <a:schemeClr val="hlink"/>
                </a:solidFill>
                <a:latin typeface="Arial" panose="020B0604020202020204" pitchFamily="34" charset="0"/>
                <a:ea typeface="黑体" panose="02010609060101010101" pitchFamily="49" charset="-122"/>
              </a:rPr>
              <a:t>DNA</a:t>
            </a:r>
            <a:r>
              <a:rPr lang="zh-CN" altLang="en-US" sz="2000" dirty="0">
                <a:solidFill>
                  <a:schemeClr val="tx2"/>
                </a:solidFill>
                <a:latin typeface="Arial" panose="020B0604020202020204" pitchFamily="34" charset="0"/>
                <a:ea typeface="黑体" panose="02010609060101010101" pitchFamily="49" charset="-122"/>
              </a:rPr>
              <a:t>（</a:t>
            </a:r>
            <a:r>
              <a:rPr lang="en-US" altLang="zh-CN" sz="2000" dirty="0">
                <a:solidFill>
                  <a:schemeClr val="tx2"/>
                </a:solidFill>
                <a:latin typeface="Arial" panose="020B0604020202020204" pitchFamily="34" charset="0"/>
                <a:ea typeface="黑体" panose="02010609060101010101" pitchFamily="49" charset="-122"/>
              </a:rPr>
              <a:t>Distributed Network Architecture</a:t>
            </a:r>
            <a:r>
              <a:rPr lang="zh-CN" altLang="en-US" sz="2000" dirty="0">
                <a:solidFill>
                  <a:schemeClr val="tx2"/>
                </a:solidFill>
                <a:latin typeface="Arial" panose="020B0604020202020204" pitchFamily="34" charset="0"/>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a:p>
            <a:pPr lvl="1" eaLnBrk="1" hangingPunct="1"/>
            <a:r>
              <a:rPr lang="en-US" altLang="zh-CN" sz="2000" dirty="0">
                <a:solidFill>
                  <a:schemeClr val="tx2"/>
                </a:solidFill>
                <a:latin typeface="Arial" panose="020B0604020202020204" pitchFamily="34" charset="0"/>
                <a:ea typeface="黑体" panose="02010609060101010101" pitchFamily="49" charset="-122"/>
              </a:rPr>
              <a:t>1984 </a:t>
            </a:r>
            <a:r>
              <a:rPr lang="zh-CN" altLang="en-US" sz="2000" dirty="0">
                <a:solidFill>
                  <a:schemeClr val="tx2"/>
                </a:solidFill>
                <a:latin typeface="Arial" panose="020B0604020202020204" pitchFamily="34" charset="0"/>
                <a:ea typeface="黑体" panose="02010609060101010101" pitchFamily="49" charset="-122"/>
              </a:rPr>
              <a:t>年，</a:t>
            </a:r>
            <a:r>
              <a:rPr lang="en-US" altLang="zh-CN" sz="2000" dirty="0">
                <a:solidFill>
                  <a:schemeClr val="tx2"/>
                </a:solidFill>
                <a:latin typeface="Arial" panose="020B0604020202020204" pitchFamily="34" charset="0"/>
                <a:ea typeface="黑体" panose="02010609060101010101" pitchFamily="49" charset="-122"/>
              </a:rPr>
              <a:t>ISO ( </a:t>
            </a:r>
            <a:r>
              <a:rPr lang="zh-CN" altLang="en-US" sz="2000" dirty="0">
                <a:solidFill>
                  <a:schemeClr val="tx2"/>
                </a:solidFill>
                <a:latin typeface="Arial" panose="020B0604020202020204" pitchFamily="34" charset="0"/>
                <a:ea typeface="黑体" panose="02010609060101010101" pitchFamily="49" charset="-122"/>
              </a:rPr>
              <a:t>国际标准化组织</a:t>
            </a:r>
            <a:r>
              <a:rPr lang="en-US" altLang="zh-CN" sz="2000" dirty="0">
                <a:solidFill>
                  <a:schemeClr val="tx2"/>
                </a:solidFill>
                <a:latin typeface="Arial" panose="020B0604020202020204" pitchFamily="34" charset="0"/>
                <a:ea typeface="黑体" panose="02010609060101010101" pitchFamily="49" charset="-122"/>
              </a:rPr>
              <a:t>, International Standard Organization) </a:t>
            </a:r>
            <a:r>
              <a:rPr lang="zh-CN" altLang="en-US" sz="2000" dirty="0">
                <a:solidFill>
                  <a:schemeClr val="tx2"/>
                </a:solidFill>
                <a:latin typeface="Arial" panose="020B0604020202020204" pitchFamily="34" charset="0"/>
                <a:ea typeface="黑体" panose="02010609060101010101" pitchFamily="49" charset="-122"/>
              </a:rPr>
              <a:t>公布了</a:t>
            </a:r>
            <a:r>
              <a:rPr lang="en-US" altLang="zh-CN" sz="2000" dirty="0">
                <a:solidFill>
                  <a:schemeClr val="hlink"/>
                </a:solidFill>
                <a:latin typeface="Arial" panose="020B0604020202020204" pitchFamily="34" charset="0"/>
                <a:ea typeface="黑体" panose="02010609060101010101" pitchFamily="49" charset="-122"/>
              </a:rPr>
              <a:t>OSI / RM</a:t>
            </a:r>
            <a:r>
              <a:rPr lang="zh-CN" altLang="en-US" sz="2000" dirty="0">
                <a:solidFill>
                  <a:schemeClr val="tx2"/>
                </a:solidFill>
                <a:latin typeface="Arial" panose="020B0604020202020204" pitchFamily="34" charset="0"/>
                <a:ea typeface="黑体" panose="02010609060101010101" pitchFamily="49" charset="-122"/>
              </a:rPr>
              <a:t>（开放系统互连参考模型</a:t>
            </a:r>
            <a:r>
              <a:rPr lang="en-US" altLang="zh-CN" sz="2000" dirty="0">
                <a:solidFill>
                  <a:schemeClr val="tx2"/>
                </a:solidFill>
                <a:latin typeface="Arial" panose="020B0604020202020204" pitchFamily="34" charset="0"/>
                <a:ea typeface="黑体" panose="02010609060101010101" pitchFamily="49" charset="-122"/>
              </a:rPr>
              <a:t>, Open Systems Interconnection Reference Model</a:t>
            </a:r>
            <a:r>
              <a:rPr lang="zh-CN" altLang="en-US" sz="2000" dirty="0">
                <a:solidFill>
                  <a:schemeClr val="tx2"/>
                </a:solidFill>
                <a:latin typeface="Arial" panose="020B0604020202020204" pitchFamily="34" charset="0"/>
                <a:ea typeface="黑体" panose="02010609060101010101" pitchFamily="49" charset="-122"/>
              </a:rPr>
              <a:t>）即 </a:t>
            </a:r>
            <a:r>
              <a:rPr lang="en-US" altLang="zh-CN" sz="2000" dirty="0">
                <a:solidFill>
                  <a:schemeClr val="tx2"/>
                </a:solidFill>
                <a:latin typeface="Arial" panose="020B0604020202020204" pitchFamily="34" charset="0"/>
                <a:ea typeface="黑体" panose="02010609060101010101" pitchFamily="49" charset="-122"/>
              </a:rPr>
              <a:t>ISO 7498</a:t>
            </a:r>
            <a:r>
              <a:rPr lang="zh-CN" altLang="en-US" sz="2000" dirty="0">
                <a:solidFill>
                  <a:schemeClr val="tx2"/>
                </a:solidFill>
                <a:latin typeface="Arial" panose="020B0604020202020204" pitchFamily="34" charset="0"/>
                <a:ea typeface="黑体" panose="02010609060101010101" pitchFamily="49" charset="-122"/>
              </a:rPr>
              <a:t>。</a:t>
            </a:r>
            <a:r>
              <a:rPr lang="zh-CN" altLang="en-US" sz="2400" dirty="0">
                <a:solidFill>
                  <a:schemeClr val="tx2"/>
                </a:solidFill>
                <a:latin typeface="Arial" panose="020B0604020202020204" pitchFamily="34" charset="0"/>
                <a:ea typeface="黑体" panose="02010609060101010101" pitchFamily="49" charset="-122"/>
              </a:rPr>
              <a:t> </a:t>
            </a:r>
            <a:endParaRPr lang="zh-CN" altLang="en-US" sz="2400" dirty="0">
              <a:solidFill>
                <a:schemeClr val="tx2"/>
              </a:solidFill>
              <a:latin typeface="Arial" panose="020B0604020202020204" pitchFamily="34" charset="0"/>
              <a:ea typeface="黑体" panose="02010609060101010101" pitchFamily="49" charset="-122"/>
            </a:endParaRPr>
          </a:p>
          <a:p>
            <a:pPr lvl="1" eaLnBrk="1" hangingPunct="1"/>
            <a:r>
              <a:rPr lang="zh-CN" altLang="en-US" sz="2400" dirty="0">
                <a:solidFill>
                  <a:schemeClr val="tx2"/>
                </a:solidFill>
                <a:latin typeface="Arial" panose="020B0604020202020204" pitchFamily="34" charset="0"/>
                <a:ea typeface="黑体" panose="02010609060101010101" pitchFamily="49" charset="-122"/>
              </a:rPr>
              <a:t>划分：</a:t>
            </a:r>
            <a:endParaRPr lang="zh-CN" altLang="en-US" sz="2400" dirty="0">
              <a:solidFill>
                <a:schemeClr val="tx2"/>
              </a:solidFill>
              <a:latin typeface="Arial" panose="020B0604020202020204" pitchFamily="34" charset="0"/>
              <a:ea typeface="黑体" panose="02010609060101010101" pitchFamily="49" charset="-122"/>
            </a:endParaRPr>
          </a:p>
          <a:p>
            <a:pPr lvl="2" algn="just" eaLnBrk="1" hangingPunct="1"/>
            <a:r>
              <a:rPr lang="en-US" altLang="zh-CN" sz="2000" dirty="0">
                <a:solidFill>
                  <a:schemeClr val="tx2"/>
                </a:solidFill>
                <a:latin typeface="Arial" panose="020B0604020202020204" pitchFamily="34" charset="0"/>
                <a:ea typeface="黑体" panose="02010609060101010101" pitchFamily="49" charset="-122"/>
              </a:rPr>
              <a:t>1—3</a:t>
            </a:r>
            <a:r>
              <a:rPr lang="zh-CN" altLang="en-US" sz="2000" dirty="0">
                <a:solidFill>
                  <a:schemeClr val="tx2"/>
                </a:solidFill>
                <a:latin typeface="Arial" panose="020B0604020202020204" pitchFamily="34" charset="0"/>
                <a:ea typeface="黑体" panose="02010609060101010101" pitchFamily="49" charset="-122"/>
              </a:rPr>
              <a:t>层为网络支持层，负责数据从一台设备传输到另一台设备。</a:t>
            </a:r>
            <a:endParaRPr lang="zh-CN" altLang="en-US" sz="2000" dirty="0">
              <a:solidFill>
                <a:schemeClr val="tx2"/>
              </a:solidFill>
              <a:latin typeface="Arial" panose="020B0604020202020204" pitchFamily="34" charset="0"/>
              <a:ea typeface="黑体" panose="02010609060101010101" pitchFamily="49" charset="-122"/>
            </a:endParaRPr>
          </a:p>
          <a:p>
            <a:pPr lvl="2" eaLnBrk="1" hangingPunct="1"/>
            <a:r>
              <a:rPr lang="en-US" altLang="zh-CN" sz="2000" dirty="0">
                <a:solidFill>
                  <a:schemeClr val="tx2"/>
                </a:solidFill>
                <a:latin typeface="Arial" panose="020B0604020202020204" pitchFamily="34" charset="0"/>
                <a:ea typeface="黑体" panose="02010609060101010101" pitchFamily="49" charset="-122"/>
              </a:rPr>
              <a:t>5—7</a:t>
            </a:r>
            <a:r>
              <a:rPr lang="zh-CN" altLang="en-US" sz="2000" dirty="0">
                <a:solidFill>
                  <a:schemeClr val="tx2"/>
                </a:solidFill>
                <a:latin typeface="Arial" panose="020B0604020202020204" pitchFamily="34" charset="0"/>
                <a:ea typeface="黑体" panose="02010609060101010101" pitchFamily="49" charset="-122"/>
              </a:rPr>
              <a:t>层为用户支持层，允许不同软件之间互操作性。 </a:t>
            </a:r>
            <a:endParaRPr lang="zh-CN" altLang="en-US" sz="2000"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Rectangle 2"/>
          <p:cNvSpPr>
            <a:spLocks noGrp="1"/>
          </p:cNvSpPr>
          <p:nvPr>
            <p:ph type="title"/>
          </p:nvPr>
        </p:nvSpPr>
        <p:spPr>
          <a:ln/>
        </p:spPr>
        <p:txBody>
          <a:bodyPr vert="horz" wrap="square" lIns="91440" tIns="45720" rIns="91440" bIns="45720" anchor="b" anchorCtr="0"/>
          <a:p>
            <a:pPr eaLnBrk="1" hangingPunct="1"/>
            <a:r>
              <a:rPr lang="en-US" altLang="zh-CN" dirty="0"/>
              <a:t>OSI </a:t>
            </a:r>
            <a:r>
              <a:rPr lang="zh-CN" altLang="en-US" dirty="0"/>
              <a:t>模型</a:t>
            </a:r>
            <a:endParaRPr lang="zh-CN" altLang="en-US" dirty="0"/>
          </a:p>
        </p:txBody>
      </p:sp>
      <p:pic>
        <p:nvPicPr>
          <p:cNvPr id="124930" name="Picture 4" descr="OSI参考模型"/>
          <p:cNvPicPr>
            <a:picLocks noGrp="1" noChangeAspect="1"/>
          </p:cNvPicPr>
          <p:nvPr>
            <p:ph idx="1"/>
          </p:nvPr>
        </p:nvPicPr>
        <p:blipFill>
          <a:blip r:embed="rId1"/>
          <a:stretch>
            <a:fillRect/>
          </a:stretch>
        </p:blipFill>
        <p:spPr>
          <a:xfrm>
            <a:off x="1219200" y="1828800"/>
            <a:ext cx="7467600" cy="4954588"/>
          </a:xfr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ln/>
        </p:spPr>
        <p:txBody>
          <a:bodyPr vert="horz" wrap="square" lIns="91440" tIns="45720" rIns="91440" bIns="45720" anchor="b" anchorCtr="0"/>
          <a:p>
            <a:pPr eaLnBrk="1" hangingPunct="1"/>
            <a:r>
              <a:rPr lang="en-US" altLang="zh-CN" dirty="0">
                <a:ea typeface="Arial Unicode MS" panose="020B0604020202020204" pitchFamily="34" charset="-122"/>
              </a:rPr>
              <a:t>1 </a:t>
            </a:r>
            <a:r>
              <a:rPr lang="zh-CN" altLang="en-US" dirty="0"/>
              <a:t>计算机网络的发展过程</a:t>
            </a:r>
            <a:endParaRPr lang="zh-CN" altLang="en-US" dirty="0"/>
          </a:p>
        </p:txBody>
      </p:sp>
      <p:sp>
        <p:nvSpPr>
          <p:cNvPr id="180228" name="Rectangle 4"/>
          <p:cNvSpPr>
            <a:spLocks noChangeArrowheads="1"/>
          </p:cNvSpPr>
          <p:nvPr/>
        </p:nvSpPr>
        <p:spPr bwMode="auto">
          <a:xfrm>
            <a:off x="1600200" y="5334000"/>
            <a:ext cx="6324600" cy="1295400"/>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3200" b="0" i="0" u="none" strike="noStrike" kern="1200" cap="none" spc="0" normalizeH="0" baseline="0" noProof="0">
                <a:ln>
                  <a:noFill/>
                </a:ln>
                <a:solidFill>
                  <a:srgbClr val="333399"/>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sym typeface="+mn-ea"/>
              </a:rPr>
              <a:t>现代计算机技术与通信技术的结合</a:t>
            </a:r>
            <a:endParaRPr kumimoji="0" lang="zh-CN" altLang="en-US" sz="3200" b="0" i="0" u="none" strike="noStrike" kern="1200" cap="none" spc="0" normalizeH="0" baseline="0" noProof="0">
              <a:ln>
                <a:noFill/>
              </a:ln>
              <a:solidFill>
                <a:srgbClr val="333399"/>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sym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zh-CN" altLang="en-US" sz="3200" b="0" i="0" u="none" strike="noStrike" kern="1200" cap="none" spc="0" normalizeH="0" baseline="0" noProof="0">
                <a:ln>
                  <a:noFill/>
                </a:ln>
                <a:solidFill>
                  <a:srgbClr val="333399"/>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sym typeface="+mn-ea"/>
              </a:rPr>
              <a:t>          </a:t>
            </a:r>
            <a:r>
              <a:rPr kumimoji="0" lang="en-US" altLang="zh-CN" sz="3200" b="0" i="0" u="none" strike="noStrike" kern="1200" cap="none" spc="0" normalizeH="0" baseline="0" noProof="0">
                <a:ln>
                  <a:noFill/>
                </a:ln>
                <a:solidFill>
                  <a:srgbClr val="333399"/>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sym typeface="+mn-ea"/>
              </a:rPr>
              <a:t>——</a:t>
            </a:r>
            <a:r>
              <a:rPr kumimoji="0" lang="zh-CN" altLang="en-US" sz="3200" b="0" i="0" u="none" strike="noStrike" kern="1200" cap="none" spc="0" normalizeH="0" baseline="0" noProof="0">
                <a:ln>
                  <a:noFill/>
                </a:ln>
                <a:solidFill>
                  <a:srgbClr val="333399"/>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sym typeface="+mn-ea"/>
              </a:rPr>
              <a:t>计算机网络的产生</a:t>
            </a:r>
            <a:endParaRPr kumimoji="0" lang="zh-CN" altLang="en-US" sz="3200" b="0" i="0" u="none" strike="noStrike" kern="1200" cap="none" spc="0" normalizeH="0" baseline="0" noProof="0">
              <a:ln>
                <a:noFill/>
              </a:ln>
              <a:solidFill>
                <a:srgbClr val="333399"/>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sym typeface="+mn-ea"/>
            </a:endParaRPr>
          </a:p>
        </p:txBody>
      </p:sp>
      <p:sp>
        <p:nvSpPr>
          <p:cNvPr id="49155" name="Oval 5"/>
          <p:cNvSpPr/>
          <p:nvPr/>
        </p:nvSpPr>
        <p:spPr>
          <a:xfrm>
            <a:off x="2057400" y="2057400"/>
            <a:ext cx="3124200" cy="3048000"/>
          </a:xfrm>
          <a:prstGeom prst="ellipse">
            <a:avLst/>
          </a:prstGeom>
          <a:solidFill>
            <a:schemeClr val="hlink">
              <a:alpha val="50195"/>
            </a:schemeClr>
          </a:solidFill>
          <a:ln w="19050" cap="flat" cmpd="sng">
            <a:solidFill>
              <a:schemeClr val="tx1"/>
            </a:solidFill>
            <a:prstDash val="solid"/>
            <a:round/>
            <a:headEnd type="none" w="med" len="med"/>
            <a:tailEnd type="none" w="med" len="med"/>
          </a:ln>
        </p:spPr>
        <p:txBody>
          <a:bodyPr wrap="none" anchor="ctr" anchorCtr="0"/>
          <a:p>
            <a:pPr algn="ctr"/>
            <a:r>
              <a:rPr lang="zh-CN" altLang="en-US" sz="2400" b="1" dirty="0">
                <a:solidFill>
                  <a:schemeClr val="tx2"/>
                </a:solidFill>
                <a:latin typeface="Times New Roman" panose="02020603050405020304" pitchFamily="18" charset="0"/>
                <a:ea typeface="宋体" panose="02010600030101010101" pitchFamily="2" charset="-122"/>
              </a:rPr>
              <a:t>现代</a:t>
            </a:r>
            <a:endParaRPr lang="zh-CN" altLang="en-US" sz="2400" b="1" dirty="0">
              <a:solidFill>
                <a:schemeClr val="tx2"/>
              </a:solidFill>
              <a:latin typeface="Times New Roman" panose="02020603050405020304" pitchFamily="18" charset="0"/>
              <a:ea typeface="宋体" panose="02010600030101010101" pitchFamily="2" charset="-122"/>
            </a:endParaRPr>
          </a:p>
          <a:p>
            <a:pPr algn="ctr"/>
            <a:r>
              <a:rPr lang="zh-CN" altLang="en-US" sz="2400" b="1" dirty="0">
                <a:solidFill>
                  <a:schemeClr val="tx2"/>
                </a:solidFill>
                <a:latin typeface="Times New Roman" panose="02020603050405020304" pitchFamily="18" charset="0"/>
                <a:ea typeface="宋体" panose="02010600030101010101" pitchFamily="2" charset="-122"/>
              </a:rPr>
              <a:t>计算机</a:t>
            </a:r>
            <a:endParaRPr lang="zh-CN" altLang="en-US" sz="2400" b="1" dirty="0">
              <a:solidFill>
                <a:schemeClr val="tx2"/>
              </a:solidFill>
              <a:latin typeface="Times New Roman" panose="02020603050405020304" pitchFamily="18" charset="0"/>
              <a:ea typeface="宋体" panose="02010600030101010101" pitchFamily="2" charset="-122"/>
            </a:endParaRPr>
          </a:p>
          <a:p>
            <a:pPr algn="ctr"/>
            <a:r>
              <a:rPr lang="zh-CN" altLang="en-US" sz="2400" b="1" dirty="0">
                <a:solidFill>
                  <a:schemeClr val="tx2"/>
                </a:solidFill>
                <a:latin typeface="Times New Roman" panose="02020603050405020304" pitchFamily="18" charset="0"/>
                <a:ea typeface="宋体" panose="02010600030101010101" pitchFamily="2" charset="-122"/>
              </a:rPr>
              <a:t>技术</a:t>
            </a:r>
            <a:endParaRPr lang="zh-CN" altLang="en-US" sz="2400" b="1" dirty="0">
              <a:solidFill>
                <a:schemeClr val="tx2"/>
              </a:solidFill>
              <a:latin typeface="Times New Roman" panose="02020603050405020304" pitchFamily="18" charset="0"/>
              <a:ea typeface="宋体" panose="02010600030101010101" pitchFamily="2" charset="-122"/>
            </a:endParaRPr>
          </a:p>
        </p:txBody>
      </p:sp>
      <p:sp>
        <p:nvSpPr>
          <p:cNvPr id="49156" name="Oval 6"/>
          <p:cNvSpPr/>
          <p:nvPr/>
        </p:nvSpPr>
        <p:spPr>
          <a:xfrm>
            <a:off x="4114800" y="2057400"/>
            <a:ext cx="3124200" cy="2971800"/>
          </a:xfrm>
          <a:prstGeom prst="ellipse">
            <a:avLst/>
          </a:prstGeom>
          <a:solidFill>
            <a:schemeClr val="folHlink">
              <a:alpha val="50195"/>
            </a:schemeClr>
          </a:solidFill>
          <a:ln w="25400" cap="flat" cmpd="sng">
            <a:solidFill>
              <a:schemeClr val="tx1"/>
            </a:solidFill>
            <a:prstDash val="solid"/>
            <a:round/>
            <a:headEnd type="none" w="med" len="med"/>
            <a:tailEnd type="none" w="med" len="med"/>
          </a:ln>
        </p:spPr>
        <p:txBody>
          <a:bodyPr wrap="none" anchor="ctr" anchorCtr="0"/>
          <a:p>
            <a:pPr algn="ctr"/>
            <a:r>
              <a:rPr lang="zh-CN" altLang="en-US" sz="2400" b="1" dirty="0">
                <a:latin typeface="Times New Roman" panose="02020603050405020304" pitchFamily="18" charset="0"/>
                <a:ea typeface="宋体" panose="02010600030101010101" pitchFamily="2" charset="-122"/>
              </a:rPr>
              <a:t>通信</a:t>
            </a:r>
            <a:endParaRPr lang="zh-CN" altLang="en-US" sz="2400" b="1" dirty="0">
              <a:latin typeface="Times New Roman" panose="02020603050405020304" pitchFamily="18" charset="0"/>
              <a:ea typeface="宋体" panose="02010600030101010101" pitchFamily="2" charset="-122"/>
            </a:endParaRPr>
          </a:p>
          <a:p>
            <a:pPr algn="ctr"/>
            <a:r>
              <a:rPr lang="zh-CN" altLang="en-US" sz="2400" b="1" dirty="0">
                <a:latin typeface="Times New Roman" panose="02020603050405020304" pitchFamily="18" charset="0"/>
                <a:ea typeface="宋体" panose="02010600030101010101" pitchFamily="2" charset="-122"/>
              </a:rPr>
              <a:t>技术</a:t>
            </a:r>
            <a:endParaRPr lang="zh-CN" altLang="en-US" sz="2400" b="1" dirty="0">
              <a:latin typeface="Times New Roman" panose="02020603050405020304" pitchFamily="18" charset="0"/>
              <a:ea typeface="宋体" panose="02010600030101010101" pitchFamily="2" charset="-122"/>
            </a:endParaRPr>
          </a:p>
        </p:txBody>
      </p:sp>
      <p:sp>
        <p:nvSpPr>
          <p:cNvPr id="49157" name="Text Box 7"/>
          <p:cNvSpPr txBox="1"/>
          <p:nvPr/>
        </p:nvSpPr>
        <p:spPr>
          <a:xfrm>
            <a:off x="4429125" y="2849563"/>
            <a:ext cx="549275" cy="1951037"/>
          </a:xfrm>
          <a:prstGeom prst="rect">
            <a:avLst/>
          </a:prstGeom>
          <a:noFill/>
          <a:ln w="9525">
            <a:noFill/>
          </a:ln>
        </p:spPr>
        <p:txBody>
          <a:bodyPr vert="eaVert" anchor="t" anchorCtr="0">
            <a:spAutoFit/>
          </a:bodyPr>
          <a:p>
            <a:r>
              <a:rPr lang="zh-CN" altLang="en-US" sz="2400" b="1" dirty="0">
                <a:solidFill>
                  <a:schemeClr val="bg2"/>
                </a:solidFill>
                <a:latin typeface="Times New Roman" panose="02020603050405020304" pitchFamily="18" charset="0"/>
                <a:ea typeface="黑体" panose="02010609060101010101" pitchFamily="49" charset="-122"/>
              </a:rPr>
              <a:t>计算机网络</a:t>
            </a:r>
            <a:endParaRPr lang="zh-CN" altLang="en-US" sz="2400" b="1" dirty="0">
              <a:solidFill>
                <a:schemeClr val="bg2"/>
              </a:solidFill>
              <a:latin typeface="Times New Roman" panose="02020603050405020304" pitchFamily="18" charset="0"/>
              <a:ea typeface="黑体" panose="02010609060101010101"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Rectangle 2"/>
          <p:cNvSpPr>
            <a:spLocks noGrp="1"/>
          </p:cNvSpPr>
          <p:nvPr>
            <p:ph type="title"/>
          </p:nvPr>
        </p:nvSpPr>
        <p:spPr>
          <a:xfrm>
            <a:off x="685800" y="0"/>
            <a:ext cx="7772400" cy="1143000"/>
          </a:xfrm>
          <a:ln/>
        </p:spPr>
        <p:txBody>
          <a:bodyPr vert="horz" wrap="square" lIns="91440" tIns="45720" rIns="91440" bIns="45720" anchor="b" anchorCtr="0"/>
          <a:p>
            <a:pPr eaLnBrk="1" hangingPunct="1"/>
            <a:r>
              <a:rPr lang="zh-CN" altLang="en-US" dirty="0"/>
              <a:t>数据的实际传输过程</a:t>
            </a:r>
            <a:endParaRPr lang="zh-CN" altLang="en-US" dirty="0"/>
          </a:p>
        </p:txBody>
      </p:sp>
      <p:sp>
        <p:nvSpPr>
          <p:cNvPr id="125954" name="Rectangle 3"/>
          <p:cNvSpPr>
            <a:spLocks noGrp="1"/>
          </p:cNvSpPr>
          <p:nvPr>
            <p:ph idx="1"/>
          </p:nvPr>
        </p:nvSpPr>
        <p:spPr>
          <a:ln/>
        </p:spPr>
        <p:txBody>
          <a:bodyPr vert="horz" wrap="square" lIns="91440" tIns="45720" rIns="91440" bIns="45720" anchor="t" anchorCtr="0"/>
          <a:p>
            <a:pPr eaLnBrk="1" hangingPunct="1"/>
            <a:endParaRPr lang="zh-CN" altLang="zh-CN" dirty="0"/>
          </a:p>
        </p:txBody>
      </p:sp>
      <p:pic>
        <p:nvPicPr>
          <p:cNvPr id="125955" name="Picture 4" descr="sld007"/>
          <p:cNvPicPr>
            <a:picLocks noChangeAspect="1"/>
          </p:cNvPicPr>
          <p:nvPr/>
        </p:nvPicPr>
        <p:blipFill>
          <a:blip r:embed="rId1"/>
          <a:stretch>
            <a:fillRect/>
          </a:stretch>
        </p:blipFill>
        <p:spPr>
          <a:xfrm>
            <a:off x="533400" y="1143000"/>
            <a:ext cx="8067675" cy="5419725"/>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Rectangle 2"/>
          <p:cNvSpPr>
            <a:spLocks noGrp="1"/>
          </p:cNvSpPr>
          <p:nvPr>
            <p:ph type="title"/>
          </p:nvPr>
        </p:nvSpPr>
        <p:spPr>
          <a:ln/>
        </p:spPr>
        <p:txBody>
          <a:bodyPr vert="horz" wrap="square" lIns="91440" tIns="45720" rIns="91440" bIns="45720" anchor="b" anchorCtr="0"/>
          <a:p>
            <a:pPr eaLnBrk="1" hangingPunct="1"/>
            <a:r>
              <a:rPr lang="zh-CN" altLang="en-US" dirty="0"/>
              <a:t>（</a:t>
            </a:r>
            <a:r>
              <a:rPr lang="en-US" altLang="zh-CN" dirty="0"/>
              <a:t>1</a:t>
            </a:r>
            <a:r>
              <a:rPr lang="zh-CN" altLang="en-US" dirty="0"/>
              <a:t>）物理层</a:t>
            </a:r>
            <a:endParaRPr lang="zh-CN" altLang="en-US" dirty="0"/>
          </a:p>
        </p:txBody>
      </p:sp>
      <p:sp>
        <p:nvSpPr>
          <p:cNvPr id="126978" name="Rectangle 3"/>
          <p:cNvSpPr>
            <a:spLocks noGrp="1"/>
          </p:cNvSpPr>
          <p:nvPr>
            <p:ph idx="1"/>
          </p:nvPr>
        </p:nvSpPr>
        <p:spPr>
          <a:xfrm>
            <a:off x="838200" y="1828800"/>
            <a:ext cx="7977188" cy="3027363"/>
          </a:xfrm>
          <a:ln/>
        </p:spPr>
        <p:txBody>
          <a:bodyPr vert="horz" wrap="square" lIns="91440" tIns="45720" rIns="91440" bIns="45720" anchor="t" anchorCtr="0"/>
          <a:p>
            <a:pPr lvl="1" algn="just" eaLnBrk="1" hangingPunct="1">
              <a:lnSpc>
                <a:spcPct val="90000"/>
              </a:lnSpc>
            </a:pPr>
            <a:r>
              <a:rPr lang="zh-CN" altLang="en-US" sz="2400" b="1" dirty="0">
                <a:solidFill>
                  <a:schemeClr val="tx2"/>
                </a:solidFill>
                <a:ea typeface="黑体" panose="02010609060101010101" pitchFamily="49" charset="-122"/>
              </a:rPr>
              <a:t>功能</a:t>
            </a:r>
            <a:r>
              <a:rPr lang="zh-CN" altLang="en-US" sz="2400" dirty="0">
                <a:solidFill>
                  <a:schemeClr val="tx2"/>
                </a:solidFill>
                <a:ea typeface="黑体" panose="02010609060101010101" pitchFamily="49" charset="-122"/>
              </a:rPr>
              <a:t>：在</a:t>
            </a:r>
            <a:r>
              <a:rPr lang="zh-CN" altLang="en-US" sz="2400" dirty="0">
                <a:solidFill>
                  <a:schemeClr val="hlink"/>
                </a:solidFill>
                <a:ea typeface="黑体" panose="02010609060101010101" pitchFamily="49" charset="-122"/>
              </a:rPr>
              <a:t>物理</a:t>
            </a:r>
            <a:r>
              <a:rPr lang="zh-CN" altLang="en-US" sz="2400" dirty="0">
                <a:solidFill>
                  <a:schemeClr val="tx2"/>
                </a:solidFill>
                <a:ea typeface="黑体" panose="02010609060101010101" pitchFamily="49" charset="-122"/>
              </a:rPr>
              <a:t>媒体上传输原始的数据</a:t>
            </a:r>
            <a:r>
              <a:rPr lang="zh-CN" altLang="en-US" sz="2400" dirty="0">
                <a:solidFill>
                  <a:schemeClr val="hlink"/>
                </a:solidFill>
                <a:ea typeface="黑体" panose="02010609060101010101" pitchFamily="49" charset="-122"/>
              </a:rPr>
              <a:t>比特流</a:t>
            </a:r>
            <a:r>
              <a:rPr lang="zh-CN" altLang="en-US" sz="2400" dirty="0">
                <a:solidFill>
                  <a:schemeClr val="tx2"/>
                </a:solidFill>
                <a:ea typeface="黑体" panose="02010609060101010101" pitchFamily="49" charset="-122"/>
              </a:rPr>
              <a:t>。</a:t>
            </a:r>
            <a:endParaRPr lang="zh-CN" altLang="en-US" sz="2400" dirty="0">
              <a:solidFill>
                <a:schemeClr val="tx2"/>
              </a:solidFill>
              <a:ea typeface="黑体" panose="02010609060101010101" pitchFamily="49" charset="-122"/>
            </a:endParaRPr>
          </a:p>
          <a:p>
            <a:pPr lvl="1" eaLnBrk="1" hangingPunct="1">
              <a:lnSpc>
                <a:spcPct val="90000"/>
              </a:lnSpc>
            </a:pPr>
            <a:r>
              <a:rPr lang="zh-CN" altLang="en-US" sz="2400" b="1" dirty="0">
                <a:solidFill>
                  <a:schemeClr val="tx2"/>
                </a:solidFill>
                <a:ea typeface="黑体" panose="02010609060101010101" pitchFamily="49" charset="-122"/>
              </a:rPr>
              <a:t>内容</a:t>
            </a:r>
            <a:r>
              <a:rPr lang="zh-CN" altLang="en-US" sz="2400" dirty="0">
                <a:solidFill>
                  <a:schemeClr val="tx2"/>
                </a:solidFill>
                <a:ea typeface="黑体" panose="02010609060101010101" pitchFamily="49" charset="-122"/>
              </a:rPr>
              <a:t>：同具体的物理媒体有关</a:t>
            </a:r>
            <a:endParaRPr lang="zh-CN" altLang="en-US" sz="2400" dirty="0">
              <a:solidFill>
                <a:schemeClr val="tx2"/>
              </a:solidFill>
              <a:ea typeface="黑体" panose="02010609060101010101" pitchFamily="49" charset="-122"/>
            </a:endParaRPr>
          </a:p>
          <a:p>
            <a:pPr lvl="2" eaLnBrk="1" hangingPunct="1">
              <a:lnSpc>
                <a:spcPct val="90000"/>
              </a:lnSpc>
            </a:pPr>
            <a:r>
              <a:rPr lang="zh-CN" altLang="en-US" sz="2000" b="1" dirty="0">
                <a:solidFill>
                  <a:schemeClr val="tx2"/>
                </a:solidFill>
                <a:latin typeface="黑体" panose="02010609060101010101" pitchFamily="49" charset="-122"/>
                <a:ea typeface="黑体" panose="02010609060101010101" pitchFamily="49" charset="-122"/>
              </a:rPr>
              <a:t>物理接口</a:t>
            </a:r>
            <a:endParaRPr lang="zh-CN" altLang="en-US" sz="2000" b="1" dirty="0">
              <a:solidFill>
                <a:schemeClr val="tx2"/>
              </a:solidFill>
              <a:latin typeface="黑体" panose="02010609060101010101" pitchFamily="49" charset="-122"/>
              <a:ea typeface="黑体" panose="02010609060101010101" pitchFamily="49" charset="-122"/>
            </a:endParaRPr>
          </a:p>
          <a:p>
            <a:pPr lvl="3" eaLnBrk="1" hangingPunct="1">
              <a:lnSpc>
                <a:spcPct val="90000"/>
              </a:lnSpc>
            </a:pPr>
            <a:r>
              <a:rPr lang="zh-CN" altLang="en-US" sz="1800" dirty="0">
                <a:solidFill>
                  <a:schemeClr val="tx2"/>
                </a:solidFill>
                <a:latin typeface="黑体" panose="02010609060101010101" pitchFamily="49" charset="-122"/>
                <a:ea typeface="黑体" panose="02010609060101010101" pitchFamily="49" charset="-122"/>
              </a:rPr>
              <a:t>机械特性：如接插件规格 </a:t>
            </a:r>
            <a:endParaRPr lang="zh-CN" altLang="en-US" sz="1800" dirty="0">
              <a:solidFill>
                <a:schemeClr val="tx2"/>
              </a:solidFill>
              <a:latin typeface="黑体" panose="02010609060101010101" pitchFamily="49" charset="-122"/>
              <a:ea typeface="黑体" panose="02010609060101010101" pitchFamily="49" charset="-122"/>
            </a:endParaRPr>
          </a:p>
          <a:p>
            <a:pPr lvl="3" eaLnBrk="1" hangingPunct="1">
              <a:lnSpc>
                <a:spcPct val="90000"/>
              </a:lnSpc>
            </a:pPr>
            <a:r>
              <a:rPr lang="zh-CN" altLang="en-US" sz="1800" dirty="0">
                <a:solidFill>
                  <a:schemeClr val="tx2"/>
                </a:solidFill>
                <a:latin typeface="黑体" panose="02010609060101010101" pitchFamily="49" charset="-122"/>
                <a:ea typeface="黑体" panose="02010609060101010101" pitchFamily="49" charset="-122"/>
              </a:rPr>
              <a:t>电气特性：如信号电平</a:t>
            </a:r>
            <a:r>
              <a:rPr lang="zh-CN" altLang="en-US" sz="2400" dirty="0">
                <a:solidFill>
                  <a:schemeClr val="tx2"/>
                </a:solidFill>
                <a:latin typeface="黑体" panose="02010609060101010101" pitchFamily="49" charset="-122"/>
                <a:ea typeface="黑体" panose="02010609060101010101" pitchFamily="49" charset="-122"/>
              </a:rPr>
              <a:t> </a:t>
            </a:r>
            <a:endParaRPr lang="zh-CN" altLang="en-US" sz="2400" b="1" dirty="0">
              <a:solidFill>
                <a:schemeClr val="tx2"/>
              </a:solidFill>
              <a:latin typeface="黑体" panose="02010609060101010101" pitchFamily="49" charset="-122"/>
              <a:ea typeface="黑体" panose="02010609060101010101" pitchFamily="49" charset="-122"/>
            </a:endParaRPr>
          </a:p>
          <a:p>
            <a:pPr lvl="2" eaLnBrk="1" hangingPunct="1">
              <a:lnSpc>
                <a:spcPct val="90000"/>
              </a:lnSpc>
            </a:pPr>
            <a:r>
              <a:rPr lang="zh-CN" altLang="en-US" sz="2000" b="1" dirty="0">
                <a:solidFill>
                  <a:schemeClr val="tx2"/>
                </a:solidFill>
                <a:latin typeface="黑体" panose="02010609060101010101" pitchFamily="49" charset="-122"/>
                <a:ea typeface="黑体" panose="02010609060101010101" pitchFamily="49" charset="-122"/>
              </a:rPr>
              <a:t>传输规则</a:t>
            </a:r>
            <a:r>
              <a:rPr lang="zh-CN" altLang="en-US" sz="2800" dirty="0">
                <a:solidFill>
                  <a:schemeClr val="tx2"/>
                </a:solidFill>
                <a:latin typeface="黑体" panose="02010609060101010101" pitchFamily="49" charset="-122"/>
                <a:ea typeface="黑体" panose="02010609060101010101" pitchFamily="49" charset="-122"/>
              </a:rPr>
              <a:t> </a:t>
            </a:r>
            <a:endParaRPr lang="zh-CN" altLang="en-US" sz="2800" dirty="0">
              <a:solidFill>
                <a:schemeClr val="tx2"/>
              </a:solidFill>
              <a:latin typeface="黑体" panose="02010609060101010101" pitchFamily="49" charset="-122"/>
              <a:ea typeface="黑体" panose="02010609060101010101" pitchFamily="49" charset="-122"/>
            </a:endParaRPr>
          </a:p>
          <a:p>
            <a:pPr lvl="3" eaLnBrk="1" hangingPunct="1">
              <a:lnSpc>
                <a:spcPct val="90000"/>
              </a:lnSpc>
            </a:pPr>
            <a:r>
              <a:rPr lang="zh-CN" altLang="en-US" sz="1800" dirty="0">
                <a:solidFill>
                  <a:schemeClr val="tx2"/>
                </a:solidFill>
                <a:latin typeface="黑体" panose="02010609060101010101" pitchFamily="49" charset="-122"/>
                <a:ea typeface="黑体" panose="02010609060101010101" pitchFamily="49" charset="-122"/>
              </a:rPr>
              <a:t>功能特性： 如引脚功能 </a:t>
            </a:r>
            <a:endParaRPr lang="zh-CN" altLang="en-US" sz="1800" dirty="0">
              <a:solidFill>
                <a:schemeClr val="tx2"/>
              </a:solidFill>
              <a:latin typeface="黑体" panose="02010609060101010101" pitchFamily="49" charset="-122"/>
              <a:ea typeface="黑体" panose="02010609060101010101" pitchFamily="49" charset="-122"/>
            </a:endParaRPr>
          </a:p>
          <a:p>
            <a:pPr lvl="3" eaLnBrk="1" hangingPunct="1">
              <a:lnSpc>
                <a:spcPct val="90000"/>
              </a:lnSpc>
            </a:pPr>
            <a:r>
              <a:rPr lang="zh-CN" altLang="en-US" sz="1800" dirty="0">
                <a:solidFill>
                  <a:schemeClr val="tx2"/>
                </a:solidFill>
                <a:latin typeface="黑体" panose="02010609060101010101" pitchFamily="49" charset="-122"/>
                <a:ea typeface="黑体" panose="02010609060101010101" pitchFamily="49" charset="-122"/>
              </a:rPr>
              <a:t>规程特性： 如何通信</a:t>
            </a:r>
            <a:endParaRPr lang="zh-CN" altLang="en-US" sz="1800" dirty="0">
              <a:solidFill>
                <a:schemeClr val="tx2"/>
              </a:solidFill>
              <a:latin typeface="黑体" panose="02010609060101010101" pitchFamily="49" charset="-122"/>
              <a:ea typeface="黑体" panose="02010609060101010101" pitchFamily="49" charset="-122"/>
            </a:endParaRPr>
          </a:p>
        </p:txBody>
      </p:sp>
      <p:grpSp>
        <p:nvGrpSpPr>
          <p:cNvPr id="126979" name="Group 27"/>
          <p:cNvGrpSpPr/>
          <p:nvPr/>
        </p:nvGrpSpPr>
        <p:grpSpPr>
          <a:xfrm>
            <a:off x="1617663" y="4953000"/>
            <a:ext cx="6059487" cy="1658938"/>
            <a:chOff x="1019" y="3120"/>
            <a:chExt cx="3817" cy="1045"/>
          </a:xfrm>
        </p:grpSpPr>
        <p:sp>
          <p:nvSpPr>
            <p:cNvPr id="126980" name="Freeform 5"/>
            <p:cNvSpPr/>
            <p:nvPr/>
          </p:nvSpPr>
          <p:spPr>
            <a:xfrm>
              <a:off x="1019" y="3121"/>
              <a:ext cx="1428" cy="335"/>
            </a:xfrm>
            <a:custGeom>
              <a:avLst/>
              <a:gdLst/>
              <a:ahLst/>
              <a:cxnLst>
                <a:cxn ang="0">
                  <a:pos x="0" y="258"/>
                </a:cxn>
                <a:cxn ang="0">
                  <a:pos x="1350" y="258"/>
                </a:cxn>
                <a:cxn ang="0">
                  <a:pos x="1350" y="0"/>
                </a:cxn>
                <a:cxn ang="0">
                  <a:pos x="1428" y="78"/>
                </a:cxn>
                <a:cxn ang="0">
                  <a:pos x="1428" y="335"/>
                </a:cxn>
                <a:cxn ang="0">
                  <a:pos x="1350" y="258"/>
                </a:cxn>
                <a:cxn ang="0">
                  <a:pos x="1428" y="335"/>
                </a:cxn>
                <a:cxn ang="0">
                  <a:pos x="78" y="335"/>
                </a:cxn>
                <a:cxn ang="0">
                  <a:pos x="0" y="258"/>
                </a:cxn>
              </a:cxnLst>
              <a:pathLst>
                <a:path w="1428" h="335">
                  <a:moveTo>
                    <a:pt x="0" y="258"/>
                  </a:moveTo>
                  <a:lnTo>
                    <a:pt x="1350" y="258"/>
                  </a:lnTo>
                  <a:lnTo>
                    <a:pt x="1350" y="0"/>
                  </a:lnTo>
                  <a:lnTo>
                    <a:pt x="1428" y="78"/>
                  </a:lnTo>
                  <a:lnTo>
                    <a:pt x="1428" y="335"/>
                  </a:lnTo>
                  <a:lnTo>
                    <a:pt x="1350" y="258"/>
                  </a:lnTo>
                  <a:lnTo>
                    <a:pt x="1428" y="335"/>
                  </a:lnTo>
                  <a:lnTo>
                    <a:pt x="78" y="335"/>
                  </a:lnTo>
                  <a:lnTo>
                    <a:pt x="0" y="258"/>
                  </a:lnTo>
                  <a:close/>
                </a:path>
              </a:pathLst>
            </a:custGeom>
            <a:solidFill>
              <a:srgbClr val="999999"/>
            </a:solidFill>
            <a:ln w="9525">
              <a:noFill/>
            </a:ln>
          </p:spPr>
          <p:txBody>
            <a:bodyPr/>
            <a:p>
              <a:endParaRPr lang="zh-CN" altLang="en-US"/>
            </a:p>
          </p:txBody>
        </p:sp>
        <p:sp>
          <p:nvSpPr>
            <p:cNvPr id="126981" name="Freeform 6"/>
            <p:cNvSpPr/>
            <p:nvPr/>
          </p:nvSpPr>
          <p:spPr>
            <a:xfrm>
              <a:off x="1019" y="3121"/>
              <a:ext cx="1428" cy="335"/>
            </a:xfrm>
            <a:custGeom>
              <a:avLst/>
              <a:gdLst/>
              <a:ahLst/>
              <a:cxnLst>
                <a:cxn ang="0">
                  <a:pos x="0" y="258"/>
                </a:cxn>
                <a:cxn ang="0">
                  <a:pos x="1350" y="258"/>
                </a:cxn>
                <a:cxn ang="0">
                  <a:pos x="1350" y="0"/>
                </a:cxn>
                <a:cxn ang="0">
                  <a:pos x="1428" y="78"/>
                </a:cxn>
                <a:cxn ang="0">
                  <a:pos x="1428" y="335"/>
                </a:cxn>
                <a:cxn ang="0">
                  <a:pos x="1350" y="258"/>
                </a:cxn>
                <a:cxn ang="0">
                  <a:pos x="1428" y="335"/>
                </a:cxn>
                <a:cxn ang="0">
                  <a:pos x="78" y="335"/>
                </a:cxn>
                <a:cxn ang="0">
                  <a:pos x="0" y="258"/>
                </a:cxn>
              </a:cxnLst>
              <a:pathLst>
                <a:path w="1428" h="335">
                  <a:moveTo>
                    <a:pt x="0" y="258"/>
                  </a:moveTo>
                  <a:lnTo>
                    <a:pt x="1350" y="258"/>
                  </a:lnTo>
                  <a:lnTo>
                    <a:pt x="1350" y="0"/>
                  </a:lnTo>
                  <a:lnTo>
                    <a:pt x="1428" y="78"/>
                  </a:lnTo>
                  <a:lnTo>
                    <a:pt x="1428" y="335"/>
                  </a:lnTo>
                  <a:lnTo>
                    <a:pt x="1350" y="258"/>
                  </a:lnTo>
                  <a:lnTo>
                    <a:pt x="1428" y="335"/>
                  </a:lnTo>
                  <a:lnTo>
                    <a:pt x="78" y="335"/>
                  </a:lnTo>
                  <a:lnTo>
                    <a:pt x="0" y="258"/>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26982" name="Rectangle 7"/>
            <p:cNvSpPr/>
            <p:nvPr/>
          </p:nvSpPr>
          <p:spPr>
            <a:xfrm>
              <a:off x="1019" y="3122"/>
              <a:ext cx="1350" cy="256"/>
            </a:xfrm>
            <a:prstGeom prst="rect">
              <a:avLst/>
            </a:prstGeom>
            <a:solidFill>
              <a:srgbClr val="FFFFFF"/>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6983" name="Freeform 8"/>
            <p:cNvSpPr/>
            <p:nvPr/>
          </p:nvSpPr>
          <p:spPr>
            <a:xfrm>
              <a:off x="1019" y="3121"/>
              <a:ext cx="1350" cy="258"/>
            </a:xfrm>
            <a:custGeom>
              <a:avLst/>
              <a:gdLst/>
              <a:ahLst/>
              <a:cxnLst>
                <a:cxn ang="0">
                  <a:pos x="0" y="258"/>
                </a:cxn>
                <a:cxn ang="0">
                  <a:pos x="0" y="0"/>
                </a:cxn>
                <a:cxn ang="0">
                  <a:pos x="1350" y="0"/>
                </a:cxn>
              </a:cxnLst>
              <a:pathLst>
                <a:path w="1350" h="258">
                  <a:moveTo>
                    <a:pt x="0" y="258"/>
                  </a:moveTo>
                  <a:lnTo>
                    <a:pt x="0" y="0"/>
                  </a:lnTo>
                  <a:lnTo>
                    <a:pt x="1350" y="0"/>
                  </a:lnTo>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26984" name="Freeform 9"/>
            <p:cNvSpPr/>
            <p:nvPr/>
          </p:nvSpPr>
          <p:spPr>
            <a:xfrm>
              <a:off x="1019" y="3121"/>
              <a:ext cx="1350" cy="258"/>
            </a:xfrm>
            <a:custGeom>
              <a:avLst/>
              <a:gdLst/>
              <a:ahLst/>
              <a:cxnLst>
                <a:cxn ang="0">
                  <a:pos x="0" y="258"/>
                </a:cxn>
                <a:cxn ang="0">
                  <a:pos x="1350" y="258"/>
                </a:cxn>
                <a:cxn ang="0">
                  <a:pos x="1350" y="0"/>
                </a:cxn>
              </a:cxnLst>
              <a:pathLst>
                <a:path w="1350" h="258">
                  <a:moveTo>
                    <a:pt x="0" y="258"/>
                  </a:moveTo>
                  <a:lnTo>
                    <a:pt x="1350" y="258"/>
                  </a:lnTo>
                  <a:lnTo>
                    <a:pt x="1350" y="0"/>
                  </a:lnTo>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26985" name="Rectangle 10"/>
            <p:cNvSpPr/>
            <p:nvPr/>
          </p:nvSpPr>
          <p:spPr>
            <a:xfrm>
              <a:off x="1083" y="3184"/>
              <a:ext cx="1240" cy="134"/>
            </a:xfrm>
            <a:prstGeom prst="rect">
              <a:avLst/>
            </a:prstGeom>
            <a:noFill/>
            <a:ln w="9525">
              <a:noFill/>
            </a:ln>
          </p:spPr>
          <p:txBody>
            <a:bodyPr wrap="none" lIns="0" tIns="0" rIns="0" bIns="0" anchor="t" anchorCtr="0">
              <a:spAutoFit/>
            </a:bodyPr>
            <a:p>
              <a:r>
                <a:rPr lang="en-US" altLang="zh-CN" sz="1400" dirty="0">
                  <a:solidFill>
                    <a:srgbClr val="000000"/>
                  </a:solidFill>
                  <a:latin typeface="Arial" panose="020B0604020202020204" pitchFamily="34" charset="0"/>
                  <a:ea typeface="宋体" panose="02010600030101010101" pitchFamily="2" charset="-122"/>
                </a:rPr>
                <a:t>10101010101010101010</a:t>
              </a:r>
              <a:endParaRPr lang="en-US" altLang="zh-CN" dirty="0">
                <a:latin typeface="Tahoma" panose="020B0604030504040204" pitchFamily="34" charset="0"/>
                <a:ea typeface="宋体" panose="02010600030101010101" pitchFamily="2" charset="-122"/>
              </a:endParaRPr>
            </a:p>
          </p:txBody>
        </p:sp>
        <p:sp>
          <p:nvSpPr>
            <p:cNvPr id="126986" name="Freeform 11"/>
            <p:cNvSpPr/>
            <p:nvPr/>
          </p:nvSpPr>
          <p:spPr>
            <a:xfrm>
              <a:off x="3408" y="3120"/>
              <a:ext cx="1428" cy="335"/>
            </a:xfrm>
            <a:custGeom>
              <a:avLst/>
              <a:gdLst/>
              <a:ahLst/>
              <a:cxnLst>
                <a:cxn ang="0">
                  <a:pos x="0" y="258"/>
                </a:cxn>
                <a:cxn ang="0">
                  <a:pos x="1350" y="258"/>
                </a:cxn>
                <a:cxn ang="0">
                  <a:pos x="1350" y="0"/>
                </a:cxn>
                <a:cxn ang="0">
                  <a:pos x="1428" y="78"/>
                </a:cxn>
                <a:cxn ang="0">
                  <a:pos x="1428" y="335"/>
                </a:cxn>
                <a:cxn ang="0">
                  <a:pos x="1350" y="258"/>
                </a:cxn>
                <a:cxn ang="0">
                  <a:pos x="1428" y="335"/>
                </a:cxn>
                <a:cxn ang="0">
                  <a:pos x="78" y="335"/>
                </a:cxn>
                <a:cxn ang="0">
                  <a:pos x="0" y="258"/>
                </a:cxn>
              </a:cxnLst>
              <a:pathLst>
                <a:path w="1428" h="335">
                  <a:moveTo>
                    <a:pt x="0" y="258"/>
                  </a:moveTo>
                  <a:lnTo>
                    <a:pt x="1350" y="258"/>
                  </a:lnTo>
                  <a:lnTo>
                    <a:pt x="1350" y="0"/>
                  </a:lnTo>
                  <a:lnTo>
                    <a:pt x="1428" y="78"/>
                  </a:lnTo>
                  <a:lnTo>
                    <a:pt x="1428" y="335"/>
                  </a:lnTo>
                  <a:lnTo>
                    <a:pt x="1350" y="258"/>
                  </a:lnTo>
                  <a:lnTo>
                    <a:pt x="1428" y="335"/>
                  </a:lnTo>
                  <a:lnTo>
                    <a:pt x="78" y="335"/>
                  </a:lnTo>
                  <a:lnTo>
                    <a:pt x="0" y="258"/>
                  </a:lnTo>
                  <a:close/>
                </a:path>
              </a:pathLst>
            </a:custGeom>
            <a:solidFill>
              <a:srgbClr val="999999"/>
            </a:solidFill>
            <a:ln w="9525">
              <a:noFill/>
            </a:ln>
          </p:spPr>
          <p:txBody>
            <a:bodyPr/>
            <a:p>
              <a:endParaRPr lang="zh-CN" altLang="en-US"/>
            </a:p>
          </p:txBody>
        </p:sp>
        <p:sp>
          <p:nvSpPr>
            <p:cNvPr id="126987" name="Freeform 12"/>
            <p:cNvSpPr/>
            <p:nvPr/>
          </p:nvSpPr>
          <p:spPr>
            <a:xfrm>
              <a:off x="3408" y="3120"/>
              <a:ext cx="1428" cy="335"/>
            </a:xfrm>
            <a:custGeom>
              <a:avLst/>
              <a:gdLst/>
              <a:ahLst/>
              <a:cxnLst>
                <a:cxn ang="0">
                  <a:pos x="0" y="258"/>
                </a:cxn>
                <a:cxn ang="0">
                  <a:pos x="1350" y="258"/>
                </a:cxn>
                <a:cxn ang="0">
                  <a:pos x="1350" y="0"/>
                </a:cxn>
                <a:cxn ang="0">
                  <a:pos x="1428" y="78"/>
                </a:cxn>
                <a:cxn ang="0">
                  <a:pos x="1428" y="335"/>
                </a:cxn>
                <a:cxn ang="0">
                  <a:pos x="1350" y="258"/>
                </a:cxn>
                <a:cxn ang="0">
                  <a:pos x="1428" y="335"/>
                </a:cxn>
                <a:cxn ang="0">
                  <a:pos x="78" y="335"/>
                </a:cxn>
                <a:cxn ang="0">
                  <a:pos x="0" y="258"/>
                </a:cxn>
              </a:cxnLst>
              <a:pathLst>
                <a:path w="1428" h="335">
                  <a:moveTo>
                    <a:pt x="0" y="258"/>
                  </a:moveTo>
                  <a:lnTo>
                    <a:pt x="1350" y="258"/>
                  </a:lnTo>
                  <a:lnTo>
                    <a:pt x="1350" y="0"/>
                  </a:lnTo>
                  <a:lnTo>
                    <a:pt x="1428" y="78"/>
                  </a:lnTo>
                  <a:lnTo>
                    <a:pt x="1428" y="335"/>
                  </a:lnTo>
                  <a:lnTo>
                    <a:pt x="1350" y="258"/>
                  </a:lnTo>
                  <a:lnTo>
                    <a:pt x="1428" y="335"/>
                  </a:lnTo>
                  <a:lnTo>
                    <a:pt x="78" y="335"/>
                  </a:lnTo>
                  <a:lnTo>
                    <a:pt x="0" y="258"/>
                  </a:lnTo>
                  <a:close/>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26988" name="Rectangle 13"/>
            <p:cNvSpPr/>
            <p:nvPr/>
          </p:nvSpPr>
          <p:spPr>
            <a:xfrm>
              <a:off x="3408" y="3121"/>
              <a:ext cx="1350" cy="256"/>
            </a:xfrm>
            <a:prstGeom prst="rect">
              <a:avLst/>
            </a:prstGeom>
            <a:solidFill>
              <a:srgbClr val="FFFFFF"/>
            </a:solidFill>
            <a:ln w="9525">
              <a:noFill/>
            </a:ln>
          </p:spPr>
          <p:txBody>
            <a:bodyPr anchor="t" anchorCtr="0"/>
            <a:p>
              <a:endParaRPr lang="zh-CN" altLang="en-US" dirty="0">
                <a:latin typeface="Tahoma" panose="020B0604030504040204" pitchFamily="34" charset="0"/>
                <a:ea typeface="宋体" panose="02010600030101010101" pitchFamily="2" charset="-122"/>
              </a:endParaRPr>
            </a:p>
          </p:txBody>
        </p:sp>
        <p:sp>
          <p:nvSpPr>
            <p:cNvPr id="126989" name="Freeform 14"/>
            <p:cNvSpPr/>
            <p:nvPr/>
          </p:nvSpPr>
          <p:spPr>
            <a:xfrm>
              <a:off x="3408" y="3120"/>
              <a:ext cx="1350" cy="258"/>
            </a:xfrm>
            <a:custGeom>
              <a:avLst/>
              <a:gdLst/>
              <a:ahLst/>
              <a:cxnLst>
                <a:cxn ang="0">
                  <a:pos x="0" y="258"/>
                </a:cxn>
                <a:cxn ang="0">
                  <a:pos x="0" y="0"/>
                </a:cxn>
                <a:cxn ang="0">
                  <a:pos x="1350" y="0"/>
                </a:cxn>
              </a:cxnLst>
              <a:pathLst>
                <a:path w="1350" h="258">
                  <a:moveTo>
                    <a:pt x="0" y="258"/>
                  </a:moveTo>
                  <a:lnTo>
                    <a:pt x="0" y="0"/>
                  </a:lnTo>
                  <a:lnTo>
                    <a:pt x="1350" y="0"/>
                  </a:lnTo>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26990" name="Freeform 15"/>
            <p:cNvSpPr/>
            <p:nvPr/>
          </p:nvSpPr>
          <p:spPr>
            <a:xfrm>
              <a:off x="3408" y="3120"/>
              <a:ext cx="1350" cy="258"/>
            </a:xfrm>
            <a:custGeom>
              <a:avLst/>
              <a:gdLst/>
              <a:ahLst/>
              <a:cxnLst>
                <a:cxn ang="0">
                  <a:pos x="0" y="258"/>
                </a:cxn>
                <a:cxn ang="0">
                  <a:pos x="1350" y="258"/>
                </a:cxn>
                <a:cxn ang="0">
                  <a:pos x="1350" y="0"/>
                </a:cxn>
              </a:cxnLst>
              <a:pathLst>
                <a:path w="1350" h="258">
                  <a:moveTo>
                    <a:pt x="0" y="258"/>
                  </a:moveTo>
                  <a:lnTo>
                    <a:pt x="1350" y="258"/>
                  </a:lnTo>
                  <a:lnTo>
                    <a:pt x="1350" y="0"/>
                  </a:lnTo>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26991" name="Rectangle 16"/>
            <p:cNvSpPr/>
            <p:nvPr/>
          </p:nvSpPr>
          <p:spPr>
            <a:xfrm>
              <a:off x="3471" y="3183"/>
              <a:ext cx="1240" cy="134"/>
            </a:xfrm>
            <a:prstGeom prst="rect">
              <a:avLst/>
            </a:prstGeom>
            <a:noFill/>
            <a:ln w="9525">
              <a:noFill/>
            </a:ln>
          </p:spPr>
          <p:txBody>
            <a:bodyPr wrap="none" lIns="0" tIns="0" rIns="0" bIns="0" anchor="t" anchorCtr="0">
              <a:spAutoFit/>
            </a:bodyPr>
            <a:p>
              <a:r>
                <a:rPr lang="en-US" altLang="zh-CN" sz="1400" dirty="0">
                  <a:solidFill>
                    <a:srgbClr val="000000"/>
                  </a:solidFill>
                  <a:latin typeface="Arial" panose="020B0604020202020204" pitchFamily="34" charset="0"/>
                  <a:ea typeface="宋体" panose="02010600030101010101" pitchFamily="2" charset="-122"/>
                </a:rPr>
                <a:t>10101010101010101010</a:t>
              </a:r>
              <a:endParaRPr lang="en-US" altLang="zh-CN" dirty="0">
                <a:latin typeface="Tahoma" panose="020B0604030504040204" pitchFamily="34" charset="0"/>
                <a:ea typeface="宋体" panose="02010600030101010101" pitchFamily="2" charset="-122"/>
              </a:endParaRPr>
            </a:p>
          </p:txBody>
        </p:sp>
        <p:sp>
          <p:nvSpPr>
            <p:cNvPr id="126992" name="Freeform 17"/>
            <p:cNvSpPr/>
            <p:nvPr/>
          </p:nvSpPr>
          <p:spPr>
            <a:xfrm>
              <a:off x="1480" y="3600"/>
              <a:ext cx="474" cy="565"/>
            </a:xfrm>
            <a:custGeom>
              <a:avLst/>
              <a:gdLst/>
              <a:ahLst/>
              <a:cxnLst>
                <a:cxn ang="0">
                  <a:pos x="0" y="270"/>
                </a:cxn>
                <a:cxn ang="0">
                  <a:pos x="2" y="295"/>
                </a:cxn>
                <a:cxn ang="0">
                  <a:pos x="7" y="319"/>
                </a:cxn>
                <a:cxn ang="0">
                  <a:pos x="16" y="342"/>
                </a:cxn>
                <a:cxn ang="0">
                  <a:pos x="27" y="365"/>
                </a:cxn>
                <a:cxn ang="0">
                  <a:pos x="41" y="386"/>
                </a:cxn>
                <a:cxn ang="0">
                  <a:pos x="59" y="406"/>
                </a:cxn>
                <a:cxn ang="0">
                  <a:pos x="78" y="425"/>
                </a:cxn>
                <a:cxn ang="0">
                  <a:pos x="100" y="442"/>
                </a:cxn>
                <a:cxn ang="0">
                  <a:pos x="124" y="458"/>
                </a:cxn>
                <a:cxn ang="0">
                  <a:pos x="151" y="472"/>
                </a:cxn>
                <a:cxn ang="0">
                  <a:pos x="179" y="484"/>
                </a:cxn>
                <a:cxn ang="0">
                  <a:pos x="209" y="495"/>
                </a:cxn>
                <a:cxn ang="0">
                  <a:pos x="240" y="503"/>
                </a:cxn>
                <a:cxn ang="0">
                  <a:pos x="273" y="508"/>
                </a:cxn>
                <a:cxn ang="0">
                  <a:pos x="307" y="512"/>
                </a:cxn>
                <a:cxn ang="0">
                  <a:pos x="342" y="514"/>
                </a:cxn>
                <a:cxn ang="0">
                  <a:pos x="402" y="565"/>
                </a:cxn>
                <a:cxn ang="0">
                  <a:pos x="402" y="361"/>
                </a:cxn>
                <a:cxn ang="0">
                  <a:pos x="342" y="411"/>
                </a:cxn>
                <a:cxn ang="0">
                  <a:pos x="321" y="411"/>
                </a:cxn>
                <a:cxn ang="0">
                  <a:pos x="302" y="408"/>
                </a:cxn>
                <a:cxn ang="0">
                  <a:pos x="283" y="406"/>
                </a:cxn>
                <a:cxn ang="0">
                  <a:pos x="264" y="401"/>
                </a:cxn>
                <a:cxn ang="0">
                  <a:pos x="247" y="395"/>
                </a:cxn>
                <a:cxn ang="0">
                  <a:pos x="231" y="388"/>
                </a:cxn>
                <a:cxn ang="0">
                  <a:pos x="215" y="380"/>
                </a:cxn>
                <a:cxn ang="0">
                  <a:pos x="201" y="370"/>
                </a:cxn>
                <a:cxn ang="0">
                  <a:pos x="188" y="360"/>
                </a:cxn>
                <a:cxn ang="0">
                  <a:pos x="177" y="350"/>
                </a:cxn>
                <a:cxn ang="0">
                  <a:pos x="167" y="337"/>
                </a:cxn>
                <a:cxn ang="0">
                  <a:pos x="158" y="325"/>
                </a:cxn>
                <a:cxn ang="0">
                  <a:pos x="152" y="312"/>
                </a:cxn>
                <a:cxn ang="0">
                  <a:pos x="147" y="299"/>
                </a:cxn>
                <a:cxn ang="0">
                  <a:pos x="144" y="285"/>
                </a:cxn>
                <a:cxn ang="0">
                  <a:pos x="143" y="270"/>
                </a:cxn>
                <a:cxn ang="0">
                  <a:pos x="0" y="0"/>
                </a:cxn>
              </a:cxnLst>
              <a:pathLst>
                <a:path w="474" h="787">
                  <a:moveTo>
                    <a:pt x="0" y="0"/>
                  </a:moveTo>
                  <a:lnTo>
                    <a:pt x="0" y="376"/>
                  </a:lnTo>
                  <a:lnTo>
                    <a:pt x="0" y="394"/>
                  </a:lnTo>
                  <a:lnTo>
                    <a:pt x="2" y="411"/>
                  </a:lnTo>
                  <a:lnTo>
                    <a:pt x="5" y="428"/>
                  </a:lnTo>
                  <a:lnTo>
                    <a:pt x="7" y="444"/>
                  </a:lnTo>
                  <a:lnTo>
                    <a:pt x="11" y="461"/>
                  </a:lnTo>
                  <a:lnTo>
                    <a:pt x="16" y="477"/>
                  </a:lnTo>
                  <a:lnTo>
                    <a:pt x="21" y="493"/>
                  </a:lnTo>
                  <a:lnTo>
                    <a:pt x="27" y="508"/>
                  </a:lnTo>
                  <a:lnTo>
                    <a:pt x="34" y="524"/>
                  </a:lnTo>
                  <a:lnTo>
                    <a:pt x="41" y="538"/>
                  </a:lnTo>
                  <a:lnTo>
                    <a:pt x="49" y="552"/>
                  </a:lnTo>
                  <a:lnTo>
                    <a:pt x="59" y="566"/>
                  </a:lnTo>
                  <a:lnTo>
                    <a:pt x="68" y="579"/>
                  </a:lnTo>
                  <a:lnTo>
                    <a:pt x="78" y="592"/>
                  </a:lnTo>
                  <a:lnTo>
                    <a:pt x="89" y="604"/>
                  </a:lnTo>
                  <a:lnTo>
                    <a:pt x="100" y="616"/>
                  </a:lnTo>
                  <a:lnTo>
                    <a:pt x="112" y="627"/>
                  </a:lnTo>
                  <a:lnTo>
                    <a:pt x="124" y="638"/>
                  </a:lnTo>
                  <a:lnTo>
                    <a:pt x="138" y="647"/>
                  </a:lnTo>
                  <a:lnTo>
                    <a:pt x="151" y="658"/>
                  </a:lnTo>
                  <a:lnTo>
                    <a:pt x="165" y="666"/>
                  </a:lnTo>
                  <a:lnTo>
                    <a:pt x="179" y="674"/>
                  </a:lnTo>
                  <a:lnTo>
                    <a:pt x="194" y="681"/>
                  </a:lnTo>
                  <a:lnTo>
                    <a:pt x="209" y="689"/>
                  </a:lnTo>
                  <a:lnTo>
                    <a:pt x="224" y="695"/>
                  </a:lnTo>
                  <a:lnTo>
                    <a:pt x="240" y="700"/>
                  </a:lnTo>
                  <a:lnTo>
                    <a:pt x="256" y="704"/>
                  </a:lnTo>
                  <a:lnTo>
                    <a:pt x="273" y="708"/>
                  </a:lnTo>
                  <a:lnTo>
                    <a:pt x="289" y="711"/>
                  </a:lnTo>
                  <a:lnTo>
                    <a:pt x="307" y="713"/>
                  </a:lnTo>
                  <a:lnTo>
                    <a:pt x="324" y="714"/>
                  </a:lnTo>
                  <a:lnTo>
                    <a:pt x="342" y="716"/>
                  </a:lnTo>
                  <a:lnTo>
                    <a:pt x="402" y="716"/>
                  </a:lnTo>
                  <a:lnTo>
                    <a:pt x="402" y="787"/>
                  </a:lnTo>
                  <a:lnTo>
                    <a:pt x="474" y="644"/>
                  </a:lnTo>
                  <a:lnTo>
                    <a:pt x="402" y="503"/>
                  </a:lnTo>
                  <a:lnTo>
                    <a:pt x="402" y="573"/>
                  </a:lnTo>
                  <a:lnTo>
                    <a:pt x="342" y="573"/>
                  </a:lnTo>
                  <a:lnTo>
                    <a:pt x="332" y="573"/>
                  </a:lnTo>
                  <a:lnTo>
                    <a:pt x="321" y="572"/>
                  </a:lnTo>
                  <a:lnTo>
                    <a:pt x="311" y="571"/>
                  </a:lnTo>
                  <a:lnTo>
                    <a:pt x="302" y="569"/>
                  </a:lnTo>
                  <a:lnTo>
                    <a:pt x="292" y="567"/>
                  </a:lnTo>
                  <a:lnTo>
                    <a:pt x="283" y="565"/>
                  </a:lnTo>
                  <a:lnTo>
                    <a:pt x="274" y="562"/>
                  </a:lnTo>
                  <a:lnTo>
                    <a:pt x="264" y="558"/>
                  </a:lnTo>
                  <a:lnTo>
                    <a:pt x="256" y="554"/>
                  </a:lnTo>
                  <a:lnTo>
                    <a:pt x="247" y="550"/>
                  </a:lnTo>
                  <a:lnTo>
                    <a:pt x="238" y="545"/>
                  </a:lnTo>
                  <a:lnTo>
                    <a:pt x="231" y="540"/>
                  </a:lnTo>
                  <a:lnTo>
                    <a:pt x="223" y="534"/>
                  </a:lnTo>
                  <a:lnTo>
                    <a:pt x="215" y="529"/>
                  </a:lnTo>
                  <a:lnTo>
                    <a:pt x="208" y="523"/>
                  </a:lnTo>
                  <a:lnTo>
                    <a:pt x="201" y="515"/>
                  </a:lnTo>
                  <a:lnTo>
                    <a:pt x="195" y="509"/>
                  </a:lnTo>
                  <a:lnTo>
                    <a:pt x="188" y="502"/>
                  </a:lnTo>
                  <a:lnTo>
                    <a:pt x="182" y="494"/>
                  </a:lnTo>
                  <a:lnTo>
                    <a:pt x="177" y="487"/>
                  </a:lnTo>
                  <a:lnTo>
                    <a:pt x="172" y="478"/>
                  </a:lnTo>
                  <a:lnTo>
                    <a:pt x="167" y="470"/>
                  </a:lnTo>
                  <a:lnTo>
                    <a:pt x="162" y="462"/>
                  </a:lnTo>
                  <a:lnTo>
                    <a:pt x="158" y="453"/>
                  </a:lnTo>
                  <a:lnTo>
                    <a:pt x="155" y="444"/>
                  </a:lnTo>
                  <a:lnTo>
                    <a:pt x="152" y="435"/>
                  </a:lnTo>
                  <a:lnTo>
                    <a:pt x="149" y="426"/>
                  </a:lnTo>
                  <a:lnTo>
                    <a:pt x="147" y="417"/>
                  </a:lnTo>
                  <a:lnTo>
                    <a:pt x="145" y="406"/>
                  </a:lnTo>
                  <a:lnTo>
                    <a:pt x="144" y="397"/>
                  </a:lnTo>
                  <a:lnTo>
                    <a:pt x="144" y="387"/>
                  </a:lnTo>
                  <a:lnTo>
                    <a:pt x="143" y="376"/>
                  </a:lnTo>
                  <a:lnTo>
                    <a:pt x="143" y="0"/>
                  </a:lnTo>
                  <a:lnTo>
                    <a:pt x="0" y="0"/>
                  </a:lnTo>
                  <a:close/>
                </a:path>
              </a:pathLst>
            </a:custGeom>
            <a:solidFill>
              <a:srgbClr val="FFFFFF"/>
            </a:solidFill>
            <a:ln w="9525">
              <a:noFill/>
            </a:ln>
          </p:spPr>
          <p:txBody>
            <a:bodyPr/>
            <a:p>
              <a:endParaRPr lang="zh-CN" altLang="en-US"/>
            </a:p>
          </p:txBody>
        </p:sp>
        <p:sp>
          <p:nvSpPr>
            <p:cNvPr id="126993" name="Freeform 18"/>
            <p:cNvSpPr/>
            <p:nvPr/>
          </p:nvSpPr>
          <p:spPr>
            <a:xfrm>
              <a:off x="1480" y="3600"/>
              <a:ext cx="474" cy="565"/>
            </a:xfrm>
            <a:custGeom>
              <a:avLst/>
              <a:gdLst/>
              <a:ahLst/>
              <a:cxnLst>
                <a:cxn ang="0">
                  <a:pos x="0" y="270"/>
                </a:cxn>
                <a:cxn ang="0">
                  <a:pos x="2" y="295"/>
                </a:cxn>
                <a:cxn ang="0">
                  <a:pos x="7" y="319"/>
                </a:cxn>
                <a:cxn ang="0">
                  <a:pos x="16" y="342"/>
                </a:cxn>
                <a:cxn ang="0">
                  <a:pos x="27" y="365"/>
                </a:cxn>
                <a:cxn ang="0">
                  <a:pos x="41" y="386"/>
                </a:cxn>
                <a:cxn ang="0">
                  <a:pos x="59" y="406"/>
                </a:cxn>
                <a:cxn ang="0">
                  <a:pos x="78" y="425"/>
                </a:cxn>
                <a:cxn ang="0">
                  <a:pos x="100" y="442"/>
                </a:cxn>
                <a:cxn ang="0">
                  <a:pos x="124" y="458"/>
                </a:cxn>
                <a:cxn ang="0">
                  <a:pos x="151" y="472"/>
                </a:cxn>
                <a:cxn ang="0">
                  <a:pos x="179" y="484"/>
                </a:cxn>
                <a:cxn ang="0">
                  <a:pos x="209" y="495"/>
                </a:cxn>
                <a:cxn ang="0">
                  <a:pos x="240" y="503"/>
                </a:cxn>
                <a:cxn ang="0">
                  <a:pos x="273" y="508"/>
                </a:cxn>
                <a:cxn ang="0">
                  <a:pos x="307" y="512"/>
                </a:cxn>
                <a:cxn ang="0">
                  <a:pos x="342" y="514"/>
                </a:cxn>
                <a:cxn ang="0">
                  <a:pos x="402" y="565"/>
                </a:cxn>
                <a:cxn ang="0">
                  <a:pos x="402" y="361"/>
                </a:cxn>
                <a:cxn ang="0">
                  <a:pos x="342" y="411"/>
                </a:cxn>
                <a:cxn ang="0">
                  <a:pos x="321" y="411"/>
                </a:cxn>
                <a:cxn ang="0">
                  <a:pos x="302" y="408"/>
                </a:cxn>
                <a:cxn ang="0">
                  <a:pos x="283" y="406"/>
                </a:cxn>
                <a:cxn ang="0">
                  <a:pos x="264" y="401"/>
                </a:cxn>
                <a:cxn ang="0">
                  <a:pos x="247" y="395"/>
                </a:cxn>
                <a:cxn ang="0">
                  <a:pos x="231" y="388"/>
                </a:cxn>
                <a:cxn ang="0">
                  <a:pos x="215" y="380"/>
                </a:cxn>
                <a:cxn ang="0">
                  <a:pos x="201" y="370"/>
                </a:cxn>
                <a:cxn ang="0">
                  <a:pos x="188" y="360"/>
                </a:cxn>
                <a:cxn ang="0">
                  <a:pos x="177" y="350"/>
                </a:cxn>
                <a:cxn ang="0">
                  <a:pos x="167" y="337"/>
                </a:cxn>
                <a:cxn ang="0">
                  <a:pos x="158" y="325"/>
                </a:cxn>
                <a:cxn ang="0">
                  <a:pos x="152" y="312"/>
                </a:cxn>
                <a:cxn ang="0">
                  <a:pos x="147" y="299"/>
                </a:cxn>
                <a:cxn ang="0">
                  <a:pos x="144" y="285"/>
                </a:cxn>
                <a:cxn ang="0">
                  <a:pos x="143" y="270"/>
                </a:cxn>
                <a:cxn ang="0">
                  <a:pos x="0" y="0"/>
                </a:cxn>
              </a:cxnLst>
              <a:pathLst>
                <a:path w="474" h="787">
                  <a:moveTo>
                    <a:pt x="0" y="0"/>
                  </a:moveTo>
                  <a:lnTo>
                    <a:pt x="0" y="376"/>
                  </a:lnTo>
                  <a:lnTo>
                    <a:pt x="0" y="394"/>
                  </a:lnTo>
                  <a:lnTo>
                    <a:pt x="2" y="411"/>
                  </a:lnTo>
                  <a:lnTo>
                    <a:pt x="5" y="428"/>
                  </a:lnTo>
                  <a:lnTo>
                    <a:pt x="7" y="444"/>
                  </a:lnTo>
                  <a:lnTo>
                    <a:pt x="11" y="461"/>
                  </a:lnTo>
                  <a:lnTo>
                    <a:pt x="16" y="477"/>
                  </a:lnTo>
                  <a:lnTo>
                    <a:pt x="21" y="493"/>
                  </a:lnTo>
                  <a:lnTo>
                    <a:pt x="27" y="508"/>
                  </a:lnTo>
                  <a:lnTo>
                    <a:pt x="34" y="524"/>
                  </a:lnTo>
                  <a:lnTo>
                    <a:pt x="41" y="538"/>
                  </a:lnTo>
                  <a:lnTo>
                    <a:pt x="49" y="552"/>
                  </a:lnTo>
                  <a:lnTo>
                    <a:pt x="59" y="566"/>
                  </a:lnTo>
                  <a:lnTo>
                    <a:pt x="68" y="579"/>
                  </a:lnTo>
                  <a:lnTo>
                    <a:pt x="78" y="592"/>
                  </a:lnTo>
                  <a:lnTo>
                    <a:pt x="89" y="604"/>
                  </a:lnTo>
                  <a:lnTo>
                    <a:pt x="100" y="616"/>
                  </a:lnTo>
                  <a:lnTo>
                    <a:pt x="112" y="627"/>
                  </a:lnTo>
                  <a:lnTo>
                    <a:pt x="124" y="638"/>
                  </a:lnTo>
                  <a:lnTo>
                    <a:pt x="138" y="647"/>
                  </a:lnTo>
                  <a:lnTo>
                    <a:pt x="151" y="658"/>
                  </a:lnTo>
                  <a:lnTo>
                    <a:pt x="165" y="666"/>
                  </a:lnTo>
                  <a:lnTo>
                    <a:pt x="179" y="674"/>
                  </a:lnTo>
                  <a:lnTo>
                    <a:pt x="194" y="681"/>
                  </a:lnTo>
                  <a:lnTo>
                    <a:pt x="209" y="689"/>
                  </a:lnTo>
                  <a:lnTo>
                    <a:pt x="224" y="695"/>
                  </a:lnTo>
                  <a:lnTo>
                    <a:pt x="240" y="700"/>
                  </a:lnTo>
                  <a:lnTo>
                    <a:pt x="256" y="704"/>
                  </a:lnTo>
                  <a:lnTo>
                    <a:pt x="273" y="708"/>
                  </a:lnTo>
                  <a:lnTo>
                    <a:pt x="289" y="711"/>
                  </a:lnTo>
                  <a:lnTo>
                    <a:pt x="307" y="713"/>
                  </a:lnTo>
                  <a:lnTo>
                    <a:pt x="324" y="714"/>
                  </a:lnTo>
                  <a:lnTo>
                    <a:pt x="342" y="716"/>
                  </a:lnTo>
                  <a:lnTo>
                    <a:pt x="402" y="716"/>
                  </a:lnTo>
                  <a:lnTo>
                    <a:pt x="402" y="787"/>
                  </a:lnTo>
                  <a:lnTo>
                    <a:pt x="474" y="644"/>
                  </a:lnTo>
                  <a:lnTo>
                    <a:pt x="402" y="503"/>
                  </a:lnTo>
                  <a:lnTo>
                    <a:pt x="402" y="573"/>
                  </a:lnTo>
                  <a:lnTo>
                    <a:pt x="342" y="573"/>
                  </a:lnTo>
                  <a:lnTo>
                    <a:pt x="332" y="573"/>
                  </a:lnTo>
                  <a:lnTo>
                    <a:pt x="321" y="572"/>
                  </a:lnTo>
                  <a:lnTo>
                    <a:pt x="311" y="571"/>
                  </a:lnTo>
                  <a:lnTo>
                    <a:pt x="302" y="569"/>
                  </a:lnTo>
                  <a:lnTo>
                    <a:pt x="292" y="567"/>
                  </a:lnTo>
                  <a:lnTo>
                    <a:pt x="283" y="565"/>
                  </a:lnTo>
                  <a:lnTo>
                    <a:pt x="274" y="562"/>
                  </a:lnTo>
                  <a:lnTo>
                    <a:pt x="264" y="558"/>
                  </a:lnTo>
                  <a:lnTo>
                    <a:pt x="256" y="554"/>
                  </a:lnTo>
                  <a:lnTo>
                    <a:pt x="247" y="550"/>
                  </a:lnTo>
                  <a:lnTo>
                    <a:pt x="238" y="545"/>
                  </a:lnTo>
                  <a:lnTo>
                    <a:pt x="231" y="540"/>
                  </a:lnTo>
                  <a:lnTo>
                    <a:pt x="223" y="534"/>
                  </a:lnTo>
                  <a:lnTo>
                    <a:pt x="215" y="529"/>
                  </a:lnTo>
                  <a:lnTo>
                    <a:pt x="208" y="523"/>
                  </a:lnTo>
                  <a:lnTo>
                    <a:pt x="201" y="515"/>
                  </a:lnTo>
                  <a:lnTo>
                    <a:pt x="195" y="509"/>
                  </a:lnTo>
                  <a:lnTo>
                    <a:pt x="188" y="502"/>
                  </a:lnTo>
                  <a:lnTo>
                    <a:pt x="182" y="494"/>
                  </a:lnTo>
                  <a:lnTo>
                    <a:pt x="177" y="487"/>
                  </a:lnTo>
                  <a:lnTo>
                    <a:pt x="172" y="478"/>
                  </a:lnTo>
                  <a:lnTo>
                    <a:pt x="167" y="470"/>
                  </a:lnTo>
                  <a:lnTo>
                    <a:pt x="162" y="462"/>
                  </a:lnTo>
                  <a:lnTo>
                    <a:pt x="158" y="453"/>
                  </a:lnTo>
                  <a:lnTo>
                    <a:pt x="155" y="444"/>
                  </a:lnTo>
                  <a:lnTo>
                    <a:pt x="152" y="435"/>
                  </a:lnTo>
                  <a:lnTo>
                    <a:pt x="149" y="426"/>
                  </a:lnTo>
                  <a:lnTo>
                    <a:pt x="147" y="417"/>
                  </a:lnTo>
                  <a:lnTo>
                    <a:pt x="145" y="406"/>
                  </a:lnTo>
                  <a:lnTo>
                    <a:pt x="144" y="397"/>
                  </a:lnTo>
                  <a:lnTo>
                    <a:pt x="144" y="387"/>
                  </a:lnTo>
                  <a:lnTo>
                    <a:pt x="143" y="376"/>
                  </a:lnTo>
                  <a:lnTo>
                    <a:pt x="143" y="0"/>
                  </a:lnTo>
                  <a:lnTo>
                    <a:pt x="0" y="0"/>
                  </a:lnTo>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26994" name="Freeform 19"/>
            <p:cNvSpPr/>
            <p:nvPr/>
          </p:nvSpPr>
          <p:spPr>
            <a:xfrm>
              <a:off x="3682" y="3494"/>
              <a:ext cx="729" cy="585"/>
            </a:xfrm>
            <a:custGeom>
              <a:avLst/>
              <a:gdLst/>
              <a:ahLst/>
              <a:cxnLst>
                <a:cxn ang="0">
                  <a:pos x="312" y="585"/>
                </a:cxn>
                <a:cxn ang="0">
                  <a:pos x="348" y="583"/>
                </a:cxn>
                <a:cxn ang="0">
                  <a:pos x="382" y="578"/>
                </a:cxn>
                <a:cxn ang="0">
                  <a:pos x="414" y="570"/>
                </a:cxn>
                <a:cxn ang="0">
                  <a:pos x="446" y="558"/>
                </a:cxn>
                <a:cxn ang="0">
                  <a:pos x="477" y="544"/>
                </a:cxn>
                <a:cxn ang="0">
                  <a:pos x="505" y="526"/>
                </a:cxn>
                <a:cxn ang="0">
                  <a:pos x="530" y="507"/>
                </a:cxn>
                <a:cxn ang="0">
                  <a:pos x="555" y="485"/>
                </a:cxn>
                <a:cxn ang="0">
                  <a:pos x="577" y="460"/>
                </a:cxn>
                <a:cxn ang="0">
                  <a:pos x="597" y="435"/>
                </a:cxn>
                <a:cxn ang="0">
                  <a:pos x="615" y="407"/>
                </a:cxn>
                <a:cxn ang="0">
                  <a:pos x="629" y="377"/>
                </a:cxn>
                <a:cxn ang="0">
                  <a:pos x="641" y="345"/>
                </a:cxn>
                <a:cxn ang="0">
                  <a:pos x="649" y="313"/>
                </a:cxn>
                <a:cxn ang="0">
                  <a:pos x="654" y="279"/>
                </a:cxn>
                <a:cxn ang="0">
                  <a:pos x="656" y="244"/>
                </a:cxn>
                <a:cxn ang="0">
                  <a:pos x="729" y="74"/>
                </a:cxn>
                <a:cxn ang="0">
                  <a:pos x="436" y="74"/>
                </a:cxn>
                <a:cxn ang="0">
                  <a:pos x="510" y="244"/>
                </a:cxn>
                <a:cxn ang="0">
                  <a:pos x="509" y="263"/>
                </a:cxn>
                <a:cxn ang="0">
                  <a:pos x="506" y="283"/>
                </a:cxn>
                <a:cxn ang="0">
                  <a:pos x="500" y="302"/>
                </a:cxn>
                <a:cxn ang="0">
                  <a:pos x="494" y="320"/>
                </a:cxn>
                <a:cxn ang="0">
                  <a:pos x="486" y="337"/>
                </a:cxn>
                <a:cxn ang="0">
                  <a:pos x="475" y="353"/>
                </a:cxn>
                <a:cxn ang="0">
                  <a:pos x="464" y="369"/>
                </a:cxn>
                <a:cxn ang="0">
                  <a:pos x="452" y="382"/>
                </a:cxn>
                <a:cxn ang="0">
                  <a:pos x="438" y="394"/>
                </a:cxn>
                <a:cxn ang="0">
                  <a:pos x="423" y="406"/>
                </a:cxn>
                <a:cxn ang="0">
                  <a:pos x="406" y="416"/>
                </a:cxn>
                <a:cxn ang="0">
                  <a:pos x="389" y="424"/>
                </a:cxn>
                <a:cxn ang="0">
                  <a:pos x="371" y="430"/>
                </a:cxn>
                <a:cxn ang="0">
                  <a:pos x="352" y="436"/>
                </a:cxn>
                <a:cxn ang="0">
                  <a:pos x="332" y="439"/>
                </a:cxn>
                <a:cxn ang="0">
                  <a:pos x="312" y="440"/>
                </a:cxn>
                <a:cxn ang="0">
                  <a:pos x="0" y="585"/>
                </a:cxn>
              </a:cxnLst>
              <a:pathLst>
                <a:path w="729" h="585">
                  <a:moveTo>
                    <a:pt x="0" y="585"/>
                  </a:moveTo>
                  <a:lnTo>
                    <a:pt x="312" y="585"/>
                  </a:lnTo>
                  <a:lnTo>
                    <a:pt x="330" y="584"/>
                  </a:lnTo>
                  <a:lnTo>
                    <a:pt x="348" y="583"/>
                  </a:lnTo>
                  <a:lnTo>
                    <a:pt x="364" y="581"/>
                  </a:lnTo>
                  <a:lnTo>
                    <a:pt x="382" y="578"/>
                  </a:lnTo>
                  <a:lnTo>
                    <a:pt x="399" y="574"/>
                  </a:lnTo>
                  <a:lnTo>
                    <a:pt x="414" y="570"/>
                  </a:lnTo>
                  <a:lnTo>
                    <a:pt x="431" y="563"/>
                  </a:lnTo>
                  <a:lnTo>
                    <a:pt x="446" y="558"/>
                  </a:lnTo>
                  <a:lnTo>
                    <a:pt x="461" y="551"/>
                  </a:lnTo>
                  <a:lnTo>
                    <a:pt x="477" y="544"/>
                  </a:lnTo>
                  <a:lnTo>
                    <a:pt x="490" y="536"/>
                  </a:lnTo>
                  <a:lnTo>
                    <a:pt x="505" y="526"/>
                  </a:lnTo>
                  <a:lnTo>
                    <a:pt x="518" y="517"/>
                  </a:lnTo>
                  <a:lnTo>
                    <a:pt x="530" y="507"/>
                  </a:lnTo>
                  <a:lnTo>
                    <a:pt x="543" y="496"/>
                  </a:lnTo>
                  <a:lnTo>
                    <a:pt x="555" y="485"/>
                  </a:lnTo>
                  <a:lnTo>
                    <a:pt x="567" y="473"/>
                  </a:lnTo>
                  <a:lnTo>
                    <a:pt x="577" y="460"/>
                  </a:lnTo>
                  <a:lnTo>
                    <a:pt x="588" y="448"/>
                  </a:lnTo>
                  <a:lnTo>
                    <a:pt x="597" y="435"/>
                  </a:lnTo>
                  <a:lnTo>
                    <a:pt x="606" y="420"/>
                  </a:lnTo>
                  <a:lnTo>
                    <a:pt x="615" y="407"/>
                  </a:lnTo>
                  <a:lnTo>
                    <a:pt x="622" y="391"/>
                  </a:lnTo>
                  <a:lnTo>
                    <a:pt x="629" y="377"/>
                  </a:lnTo>
                  <a:lnTo>
                    <a:pt x="634" y="361"/>
                  </a:lnTo>
                  <a:lnTo>
                    <a:pt x="641" y="345"/>
                  </a:lnTo>
                  <a:lnTo>
                    <a:pt x="645" y="329"/>
                  </a:lnTo>
                  <a:lnTo>
                    <a:pt x="649" y="313"/>
                  </a:lnTo>
                  <a:lnTo>
                    <a:pt x="652" y="295"/>
                  </a:lnTo>
                  <a:lnTo>
                    <a:pt x="654" y="279"/>
                  </a:lnTo>
                  <a:lnTo>
                    <a:pt x="655" y="261"/>
                  </a:lnTo>
                  <a:lnTo>
                    <a:pt x="656" y="244"/>
                  </a:lnTo>
                  <a:lnTo>
                    <a:pt x="656" y="74"/>
                  </a:lnTo>
                  <a:lnTo>
                    <a:pt x="729" y="74"/>
                  </a:lnTo>
                  <a:lnTo>
                    <a:pt x="582" y="0"/>
                  </a:lnTo>
                  <a:lnTo>
                    <a:pt x="436" y="74"/>
                  </a:lnTo>
                  <a:lnTo>
                    <a:pt x="510" y="74"/>
                  </a:lnTo>
                  <a:lnTo>
                    <a:pt x="510" y="244"/>
                  </a:lnTo>
                  <a:lnTo>
                    <a:pt x="509" y="254"/>
                  </a:lnTo>
                  <a:lnTo>
                    <a:pt x="509" y="263"/>
                  </a:lnTo>
                  <a:lnTo>
                    <a:pt x="507" y="274"/>
                  </a:lnTo>
                  <a:lnTo>
                    <a:pt x="506" y="283"/>
                  </a:lnTo>
                  <a:lnTo>
                    <a:pt x="504" y="292"/>
                  </a:lnTo>
                  <a:lnTo>
                    <a:pt x="500" y="302"/>
                  </a:lnTo>
                  <a:lnTo>
                    <a:pt x="497" y="311"/>
                  </a:lnTo>
                  <a:lnTo>
                    <a:pt x="494" y="320"/>
                  </a:lnTo>
                  <a:lnTo>
                    <a:pt x="490" y="328"/>
                  </a:lnTo>
                  <a:lnTo>
                    <a:pt x="486" y="337"/>
                  </a:lnTo>
                  <a:lnTo>
                    <a:pt x="481" y="345"/>
                  </a:lnTo>
                  <a:lnTo>
                    <a:pt x="475" y="353"/>
                  </a:lnTo>
                  <a:lnTo>
                    <a:pt x="470" y="360"/>
                  </a:lnTo>
                  <a:lnTo>
                    <a:pt x="464" y="369"/>
                  </a:lnTo>
                  <a:lnTo>
                    <a:pt x="458" y="375"/>
                  </a:lnTo>
                  <a:lnTo>
                    <a:pt x="452" y="382"/>
                  </a:lnTo>
                  <a:lnTo>
                    <a:pt x="444" y="388"/>
                  </a:lnTo>
                  <a:lnTo>
                    <a:pt x="438" y="394"/>
                  </a:lnTo>
                  <a:lnTo>
                    <a:pt x="430" y="401"/>
                  </a:lnTo>
                  <a:lnTo>
                    <a:pt x="423" y="406"/>
                  </a:lnTo>
                  <a:lnTo>
                    <a:pt x="414" y="411"/>
                  </a:lnTo>
                  <a:lnTo>
                    <a:pt x="406" y="416"/>
                  </a:lnTo>
                  <a:lnTo>
                    <a:pt x="398" y="420"/>
                  </a:lnTo>
                  <a:lnTo>
                    <a:pt x="389" y="424"/>
                  </a:lnTo>
                  <a:lnTo>
                    <a:pt x="380" y="427"/>
                  </a:lnTo>
                  <a:lnTo>
                    <a:pt x="371" y="430"/>
                  </a:lnTo>
                  <a:lnTo>
                    <a:pt x="361" y="434"/>
                  </a:lnTo>
                  <a:lnTo>
                    <a:pt x="352" y="436"/>
                  </a:lnTo>
                  <a:lnTo>
                    <a:pt x="343" y="437"/>
                  </a:lnTo>
                  <a:lnTo>
                    <a:pt x="332" y="439"/>
                  </a:lnTo>
                  <a:lnTo>
                    <a:pt x="323" y="439"/>
                  </a:lnTo>
                  <a:lnTo>
                    <a:pt x="312" y="440"/>
                  </a:lnTo>
                  <a:lnTo>
                    <a:pt x="0" y="440"/>
                  </a:lnTo>
                  <a:lnTo>
                    <a:pt x="0" y="585"/>
                  </a:lnTo>
                  <a:close/>
                </a:path>
              </a:pathLst>
            </a:custGeom>
            <a:solidFill>
              <a:srgbClr val="FFFFFF"/>
            </a:solidFill>
            <a:ln w="9525">
              <a:noFill/>
            </a:ln>
          </p:spPr>
          <p:txBody>
            <a:bodyPr/>
            <a:p>
              <a:endParaRPr lang="zh-CN" altLang="en-US"/>
            </a:p>
          </p:txBody>
        </p:sp>
        <p:sp>
          <p:nvSpPr>
            <p:cNvPr id="126995" name="Freeform 20"/>
            <p:cNvSpPr/>
            <p:nvPr/>
          </p:nvSpPr>
          <p:spPr>
            <a:xfrm>
              <a:off x="3682" y="3552"/>
              <a:ext cx="638" cy="527"/>
            </a:xfrm>
            <a:custGeom>
              <a:avLst/>
              <a:gdLst/>
              <a:ahLst/>
              <a:cxnLst>
                <a:cxn ang="0">
                  <a:pos x="273" y="527"/>
                </a:cxn>
                <a:cxn ang="0">
                  <a:pos x="305" y="525"/>
                </a:cxn>
                <a:cxn ang="0">
                  <a:pos x="334" y="521"/>
                </a:cxn>
                <a:cxn ang="0">
                  <a:pos x="362" y="513"/>
                </a:cxn>
                <a:cxn ang="0">
                  <a:pos x="390" y="503"/>
                </a:cxn>
                <a:cxn ang="0">
                  <a:pos x="417" y="490"/>
                </a:cxn>
                <a:cxn ang="0">
                  <a:pos x="442" y="474"/>
                </a:cxn>
                <a:cxn ang="0">
                  <a:pos x="464" y="457"/>
                </a:cxn>
                <a:cxn ang="0">
                  <a:pos x="486" y="437"/>
                </a:cxn>
                <a:cxn ang="0">
                  <a:pos x="505" y="414"/>
                </a:cxn>
                <a:cxn ang="0">
                  <a:pos x="522" y="392"/>
                </a:cxn>
                <a:cxn ang="0">
                  <a:pos x="538" y="367"/>
                </a:cxn>
                <a:cxn ang="0">
                  <a:pos x="550" y="340"/>
                </a:cxn>
                <a:cxn ang="0">
                  <a:pos x="561" y="311"/>
                </a:cxn>
                <a:cxn ang="0">
                  <a:pos x="568" y="282"/>
                </a:cxn>
                <a:cxn ang="0">
                  <a:pos x="572" y="251"/>
                </a:cxn>
                <a:cxn ang="0">
                  <a:pos x="574" y="220"/>
                </a:cxn>
                <a:cxn ang="0">
                  <a:pos x="638" y="67"/>
                </a:cxn>
                <a:cxn ang="0">
                  <a:pos x="382" y="67"/>
                </a:cxn>
                <a:cxn ang="0">
                  <a:pos x="446" y="220"/>
                </a:cxn>
                <a:cxn ang="0">
                  <a:pos x="445" y="237"/>
                </a:cxn>
                <a:cxn ang="0">
                  <a:pos x="443" y="255"/>
                </a:cxn>
                <a:cxn ang="0">
                  <a:pos x="438" y="272"/>
                </a:cxn>
                <a:cxn ang="0">
                  <a:pos x="432" y="288"/>
                </a:cxn>
                <a:cxn ang="0">
                  <a:pos x="425" y="304"/>
                </a:cxn>
                <a:cxn ang="0">
                  <a:pos x="416" y="318"/>
                </a:cxn>
                <a:cxn ang="0">
                  <a:pos x="406" y="332"/>
                </a:cxn>
                <a:cxn ang="0">
                  <a:pos x="396" y="344"/>
                </a:cxn>
                <a:cxn ang="0">
                  <a:pos x="383" y="355"/>
                </a:cxn>
                <a:cxn ang="0">
                  <a:pos x="370" y="366"/>
                </a:cxn>
                <a:cxn ang="0">
                  <a:pos x="355" y="375"/>
                </a:cxn>
                <a:cxn ang="0">
                  <a:pos x="340" y="382"/>
                </a:cxn>
                <a:cxn ang="0">
                  <a:pos x="325" y="387"/>
                </a:cxn>
                <a:cxn ang="0">
                  <a:pos x="308" y="393"/>
                </a:cxn>
                <a:cxn ang="0">
                  <a:pos x="291" y="395"/>
                </a:cxn>
                <a:cxn ang="0">
                  <a:pos x="273" y="396"/>
                </a:cxn>
                <a:cxn ang="0">
                  <a:pos x="0" y="527"/>
                </a:cxn>
              </a:cxnLst>
              <a:pathLst>
                <a:path w="729" h="585">
                  <a:moveTo>
                    <a:pt x="0" y="585"/>
                  </a:moveTo>
                  <a:lnTo>
                    <a:pt x="312" y="585"/>
                  </a:lnTo>
                  <a:lnTo>
                    <a:pt x="330" y="584"/>
                  </a:lnTo>
                  <a:lnTo>
                    <a:pt x="348" y="583"/>
                  </a:lnTo>
                  <a:lnTo>
                    <a:pt x="364" y="581"/>
                  </a:lnTo>
                  <a:lnTo>
                    <a:pt x="382" y="578"/>
                  </a:lnTo>
                  <a:lnTo>
                    <a:pt x="399" y="574"/>
                  </a:lnTo>
                  <a:lnTo>
                    <a:pt x="414" y="570"/>
                  </a:lnTo>
                  <a:lnTo>
                    <a:pt x="431" y="563"/>
                  </a:lnTo>
                  <a:lnTo>
                    <a:pt x="446" y="558"/>
                  </a:lnTo>
                  <a:lnTo>
                    <a:pt x="461" y="551"/>
                  </a:lnTo>
                  <a:lnTo>
                    <a:pt x="477" y="544"/>
                  </a:lnTo>
                  <a:lnTo>
                    <a:pt x="490" y="536"/>
                  </a:lnTo>
                  <a:lnTo>
                    <a:pt x="505" y="526"/>
                  </a:lnTo>
                  <a:lnTo>
                    <a:pt x="518" y="517"/>
                  </a:lnTo>
                  <a:lnTo>
                    <a:pt x="530" y="507"/>
                  </a:lnTo>
                  <a:lnTo>
                    <a:pt x="543" y="496"/>
                  </a:lnTo>
                  <a:lnTo>
                    <a:pt x="555" y="485"/>
                  </a:lnTo>
                  <a:lnTo>
                    <a:pt x="567" y="473"/>
                  </a:lnTo>
                  <a:lnTo>
                    <a:pt x="577" y="460"/>
                  </a:lnTo>
                  <a:lnTo>
                    <a:pt x="588" y="448"/>
                  </a:lnTo>
                  <a:lnTo>
                    <a:pt x="597" y="435"/>
                  </a:lnTo>
                  <a:lnTo>
                    <a:pt x="606" y="420"/>
                  </a:lnTo>
                  <a:lnTo>
                    <a:pt x="615" y="407"/>
                  </a:lnTo>
                  <a:lnTo>
                    <a:pt x="622" y="391"/>
                  </a:lnTo>
                  <a:lnTo>
                    <a:pt x="629" y="377"/>
                  </a:lnTo>
                  <a:lnTo>
                    <a:pt x="634" y="361"/>
                  </a:lnTo>
                  <a:lnTo>
                    <a:pt x="641" y="345"/>
                  </a:lnTo>
                  <a:lnTo>
                    <a:pt x="645" y="329"/>
                  </a:lnTo>
                  <a:lnTo>
                    <a:pt x="649" y="313"/>
                  </a:lnTo>
                  <a:lnTo>
                    <a:pt x="652" y="295"/>
                  </a:lnTo>
                  <a:lnTo>
                    <a:pt x="654" y="279"/>
                  </a:lnTo>
                  <a:lnTo>
                    <a:pt x="655" y="261"/>
                  </a:lnTo>
                  <a:lnTo>
                    <a:pt x="656" y="244"/>
                  </a:lnTo>
                  <a:lnTo>
                    <a:pt x="656" y="74"/>
                  </a:lnTo>
                  <a:lnTo>
                    <a:pt x="729" y="74"/>
                  </a:lnTo>
                  <a:lnTo>
                    <a:pt x="582" y="0"/>
                  </a:lnTo>
                  <a:lnTo>
                    <a:pt x="436" y="74"/>
                  </a:lnTo>
                  <a:lnTo>
                    <a:pt x="510" y="74"/>
                  </a:lnTo>
                  <a:lnTo>
                    <a:pt x="510" y="244"/>
                  </a:lnTo>
                  <a:lnTo>
                    <a:pt x="509" y="254"/>
                  </a:lnTo>
                  <a:lnTo>
                    <a:pt x="509" y="263"/>
                  </a:lnTo>
                  <a:lnTo>
                    <a:pt x="507" y="274"/>
                  </a:lnTo>
                  <a:lnTo>
                    <a:pt x="506" y="283"/>
                  </a:lnTo>
                  <a:lnTo>
                    <a:pt x="504" y="292"/>
                  </a:lnTo>
                  <a:lnTo>
                    <a:pt x="500" y="302"/>
                  </a:lnTo>
                  <a:lnTo>
                    <a:pt x="497" y="311"/>
                  </a:lnTo>
                  <a:lnTo>
                    <a:pt x="494" y="320"/>
                  </a:lnTo>
                  <a:lnTo>
                    <a:pt x="490" y="328"/>
                  </a:lnTo>
                  <a:lnTo>
                    <a:pt x="486" y="337"/>
                  </a:lnTo>
                  <a:lnTo>
                    <a:pt x="481" y="345"/>
                  </a:lnTo>
                  <a:lnTo>
                    <a:pt x="475" y="353"/>
                  </a:lnTo>
                  <a:lnTo>
                    <a:pt x="470" y="360"/>
                  </a:lnTo>
                  <a:lnTo>
                    <a:pt x="464" y="369"/>
                  </a:lnTo>
                  <a:lnTo>
                    <a:pt x="458" y="375"/>
                  </a:lnTo>
                  <a:lnTo>
                    <a:pt x="452" y="382"/>
                  </a:lnTo>
                  <a:lnTo>
                    <a:pt x="444" y="388"/>
                  </a:lnTo>
                  <a:lnTo>
                    <a:pt x="438" y="394"/>
                  </a:lnTo>
                  <a:lnTo>
                    <a:pt x="430" y="401"/>
                  </a:lnTo>
                  <a:lnTo>
                    <a:pt x="423" y="406"/>
                  </a:lnTo>
                  <a:lnTo>
                    <a:pt x="414" y="411"/>
                  </a:lnTo>
                  <a:lnTo>
                    <a:pt x="406" y="416"/>
                  </a:lnTo>
                  <a:lnTo>
                    <a:pt x="398" y="420"/>
                  </a:lnTo>
                  <a:lnTo>
                    <a:pt x="389" y="424"/>
                  </a:lnTo>
                  <a:lnTo>
                    <a:pt x="380" y="427"/>
                  </a:lnTo>
                  <a:lnTo>
                    <a:pt x="371" y="430"/>
                  </a:lnTo>
                  <a:lnTo>
                    <a:pt x="361" y="434"/>
                  </a:lnTo>
                  <a:lnTo>
                    <a:pt x="352" y="436"/>
                  </a:lnTo>
                  <a:lnTo>
                    <a:pt x="343" y="437"/>
                  </a:lnTo>
                  <a:lnTo>
                    <a:pt x="332" y="439"/>
                  </a:lnTo>
                  <a:lnTo>
                    <a:pt x="323" y="439"/>
                  </a:lnTo>
                  <a:lnTo>
                    <a:pt x="312" y="440"/>
                  </a:lnTo>
                  <a:lnTo>
                    <a:pt x="0" y="440"/>
                  </a:lnTo>
                  <a:lnTo>
                    <a:pt x="0" y="585"/>
                  </a:lnTo>
                </a:path>
              </a:pathLst>
            </a:custGeom>
            <a:noFill/>
            <a:ln w="3175" cap="flat" cmpd="sng">
              <a:solidFill>
                <a:srgbClr val="000000"/>
              </a:solidFill>
              <a:prstDash val="solid"/>
              <a:round/>
              <a:headEnd type="none" w="med" len="med"/>
              <a:tailEnd type="none" w="med" len="med"/>
            </a:ln>
          </p:spPr>
          <p:txBody>
            <a:bodyPr/>
            <a:p>
              <a:endParaRPr lang="zh-CN" altLang="en-US"/>
            </a:p>
          </p:txBody>
        </p:sp>
        <p:sp>
          <p:nvSpPr>
            <p:cNvPr id="126996" name="Freeform 21"/>
            <p:cNvSpPr/>
            <p:nvPr/>
          </p:nvSpPr>
          <p:spPr>
            <a:xfrm>
              <a:off x="2188" y="3893"/>
              <a:ext cx="259" cy="258"/>
            </a:xfrm>
            <a:custGeom>
              <a:avLst/>
              <a:gdLst/>
              <a:ahLst/>
              <a:cxnLst>
                <a:cxn ang="0">
                  <a:pos x="0" y="129"/>
                </a:cxn>
                <a:cxn ang="0">
                  <a:pos x="0" y="0"/>
                </a:cxn>
                <a:cxn ang="0">
                  <a:pos x="129" y="0"/>
                </a:cxn>
                <a:cxn ang="0">
                  <a:pos x="129" y="258"/>
                </a:cxn>
                <a:cxn ang="0">
                  <a:pos x="259" y="258"/>
                </a:cxn>
                <a:cxn ang="0">
                  <a:pos x="259" y="129"/>
                </a:cxn>
              </a:cxnLst>
              <a:pathLst>
                <a:path w="259" h="258">
                  <a:moveTo>
                    <a:pt x="0" y="129"/>
                  </a:moveTo>
                  <a:lnTo>
                    <a:pt x="0" y="0"/>
                  </a:lnTo>
                  <a:lnTo>
                    <a:pt x="129" y="0"/>
                  </a:lnTo>
                  <a:lnTo>
                    <a:pt x="129" y="258"/>
                  </a:lnTo>
                  <a:lnTo>
                    <a:pt x="259" y="258"/>
                  </a:lnTo>
                  <a:lnTo>
                    <a:pt x="259" y="129"/>
                  </a:lnTo>
                </a:path>
              </a:pathLst>
            </a:custGeom>
            <a:noFill/>
            <a:ln w="17463" cap="flat" cmpd="sng">
              <a:solidFill>
                <a:srgbClr val="FF0000"/>
              </a:solidFill>
              <a:prstDash val="solid"/>
              <a:round/>
              <a:headEnd type="none" w="med" len="med"/>
              <a:tailEnd type="none" w="med" len="med"/>
            </a:ln>
          </p:spPr>
          <p:txBody>
            <a:bodyPr/>
            <a:p>
              <a:endParaRPr lang="zh-CN" altLang="en-US"/>
            </a:p>
          </p:txBody>
        </p:sp>
        <p:sp>
          <p:nvSpPr>
            <p:cNvPr id="126997" name="Freeform 22"/>
            <p:cNvSpPr/>
            <p:nvPr/>
          </p:nvSpPr>
          <p:spPr>
            <a:xfrm>
              <a:off x="2447" y="3893"/>
              <a:ext cx="260" cy="258"/>
            </a:xfrm>
            <a:custGeom>
              <a:avLst/>
              <a:gdLst/>
              <a:ahLst/>
              <a:cxnLst>
                <a:cxn ang="0">
                  <a:pos x="0" y="129"/>
                </a:cxn>
                <a:cxn ang="0">
                  <a:pos x="0" y="0"/>
                </a:cxn>
                <a:cxn ang="0">
                  <a:pos x="130" y="0"/>
                </a:cxn>
                <a:cxn ang="0">
                  <a:pos x="130" y="258"/>
                </a:cxn>
                <a:cxn ang="0">
                  <a:pos x="260" y="258"/>
                </a:cxn>
                <a:cxn ang="0">
                  <a:pos x="260" y="129"/>
                </a:cxn>
              </a:cxnLst>
              <a:pathLst>
                <a:path w="260" h="258">
                  <a:moveTo>
                    <a:pt x="0" y="129"/>
                  </a:moveTo>
                  <a:lnTo>
                    <a:pt x="0" y="0"/>
                  </a:lnTo>
                  <a:lnTo>
                    <a:pt x="130" y="0"/>
                  </a:lnTo>
                  <a:lnTo>
                    <a:pt x="130" y="258"/>
                  </a:lnTo>
                  <a:lnTo>
                    <a:pt x="260" y="258"/>
                  </a:lnTo>
                  <a:lnTo>
                    <a:pt x="260" y="129"/>
                  </a:lnTo>
                </a:path>
              </a:pathLst>
            </a:custGeom>
            <a:noFill/>
            <a:ln w="17463" cap="flat" cmpd="sng">
              <a:solidFill>
                <a:srgbClr val="FF0000"/>
              </a:solidFill>
              <a:prstDash val="solid"/>
              <a:round/>
              <a:headEnd type="none" w="med" len="med"/>
              <a:tailEnd type="none" w="med" len="med"/>
            </a:ln>
          </p:spPr>
          <p:txBody>
            <a:bodyPr/>
            <a:p>
              <a:endParaRPr lang="zh-CN" altLang="en-US"/>
            </a:p>
          </p:txBody>
        </p:sp>
        <p:sp>
          <p:nvSpPr>
            <p:cNvPr id="126998" name="Freeform 23"/>
            <p:cNvSpPr/>
            <p:nvPr/>
          </p:nvSpPr>
          <p:spPr>
            <a:xfrm>
              <a:off x="2707" y="3893"/>
              <a:ext cx="259" cy="258"/>
            </a:xfrm>
            <a:custGeom>
              <a:avLst/>
              <a:gdLst/>
              <a:ahLst/>
              <a:cxnLst>
                <a:cxn ang="0">
                  <a:pos x="0" y="129"/>
                </a:cxn>
                <a:cxn ang="0">
                  <a:pos x="0" y="0"/>
                </a:cxn>
                <a:cxn ang="0">
                  <a:pos x="130" y="0"/>
                </a:cxn>
                <a:cxn ang="0">
                  <a:pos x="130" y="258"/>
                </a:cxn>
                <a:cxn ang="0">
                  <a:pos x="259" y="258"/>
                </a:cxn>
                <a:cxn ang="0">
                  <a:pos x="259" y="129"/>
                </a:cxn>
              </a:cxnLst>
              <a:pathLst>
                <a:path w="259" h="258">
                  <a:moveTo>
                    <a:pt x="0" y="129"/>
                  </a:moveTo>
                  <a:lnTo>
                    <a:pt x="0" y="0"/>
                  </a:lnTo>
                  <a:lnTo>
                    <a:pt x="130" y="0"/>
                  </a:lnTo>
                  <a:lnTo>
                    <a:pt x="130" y="258"/>
                  </a:lnTo>
                  <a:lnTo>
                    <a:pt x="259" y="258"/>
                  </a:lnTo>
                  <a:lnTo>
                    <a:pt x="259" y="129"/>
                  </a:lnTo>
                </a:path>
              </a:pathLst>
            </a:custGeom>
            <a:noFill/>
            <a:ln w="17463" cap="flat" cmpd="sng">
              <a:solidFill>
                <a:srgbClr val="FF0000"/>
              </a:solidFill>
              <a:prstDash val="solid"/>
              <a:round/>
              <a:headEnd type="none" w="med" len="med"/>
              <a:tailEnd type="none" w="med" len="med"/>
            </a:ln>
          </p:spPr>
          <p:txBody>
            <a:bodyPr/>
            <a:p>
              <a:endParaRPr lang="zh-CN" altLang="en-US"/>
            </a:p>
          </p:txBody>
        </p:sp>
        <p:sp>
          <p:nvSpPr>
            <p:cNvPr id="126999" name="Freeform 24"/>
            <p:cNvSpPr/>
            <p:nvPr/>
          </p:nvSpPr>
          <p:spPr>
            <a:xfrm>
              <a:off x="2966" y="3893"/>
              <a:ext cx="260" cy="258"/>
            </a:xfrm>
            <a:custGeom>
              <a:avLst/>
              <a:gdLst/>
              <a:ahLst/>
              <a:cxnLst>
                <a:cxn ang="0">
                  <a:pos x="0" y="129"/>
                </a:cxn>
                <a:cxn ang="0">
                  <a:pos x="0" y="0"/>
                </a:cxn>
                <a:cxn ang="0">
                  <a:pos x="130" y="0"/>
                </a:cxn>
                <a:cxn ang="0">
                  <a:pos x="130" y="258"/>
                </a:cxn>
                <a:cxn ang="0">
                  <a:pos x="260" y="258"/>
                </a:cxn>
                <a:cxn ang="0">
                  <a:pos x="260" y="129"/>
                </a:cxn>
              </a:cxnLst>
              <a:pathLst>
                <a:path w="260" h="258">
                  <a:moveTo>
                    <a:pt x="0" y="129"/>
                  </a:moveTo>
                  <a:lnTo>
                    <a:pt x="0" y="0"/>
                  </a:lnTo>
                  <a:lnTo>
                    <a:pt x="130" y="0"/>
                  </a:lnTo>
                  <a:lnTo>
                    <a:pt x="130" y="258"/>
                  </a:lnTo>
                  <a:lnTo>
                    <a:pt x="260" y="258"/>
                  </a:lnTo>
                  <a:lnTo>
                    <a:pt x="260" y="129"/>
                  </a:lnTo>
                </a:path>
              </a:pathLst>
            </a:custGeom>
            <a:noFill/>
            <a:ln w="17463" cap="flat" cmpd="sng">
              <a:solidFill>
                <a:srgbClr val="FF0000"/>
              </a:solidFill>
              <a:prstDash val="solid"/>
              <a:round/>
              <a:headEnd type="none" w="med" len="med"/>
              <a:tailEnd type="none" w="med" len="med"/>
            </a:ln>
          </p:spPr>
          <p:txBody>
            <a:bodyPr/>
            <a:p>
              <a:endParaRPr lang="zh-CN" altLang="en-US"/>
            </a:p>
          </p:txBody>
        </p:sp>
        <p:sp>
          <p:nvSpPr>
            <p:cNvPr id="127000" name="Freeform 25"/>
            <p:cNvSpPr/>
            <p:nvPr/>
          </p:nvSpPr>
          <p:spPr>
            <a:xfrm>
              <a:off x="3226" y="3893"/>
              <a:ext cx="260" cy="258"/>
            </a:xfrm>
            <a:custGeom>
              <a:avLst/>
              <a:gdLst/>
              <a:ahLst/>
              <a:cxnLst>
                <a:cxn ang="0">
                  <a:pos x="0" y="129"/>
                </a:cxn>
                <a:cxn ang="0">
                  <a:pos x="0" y="0"/>
                </a:cxn>
                <a:cxn ang="0">
                  <a:pos x="130" y="0"/>
                </a:cxn>
                <a:cxn ang="0">
                  <a:pos x="130" y="258"/>
                </a:cxn>
                <a:cxn ang="0">
                  <a:pos x="260" y="258"/>
                </a:cxn>
                <a:cxn ang="0">
                  <a:pos x="260" y="129"/>
                </a:cxn>
              </a:cxnLst>
              <a:pathLst>
                <a:path w="260" h="258">
                  <a:moveTo>
                    <a:pt x="0" y="129"/>
                  </a:moveTo>
                  <a:lnTo>
                    <a:pt x="0" y="0"/>
                  </a:lnTo>
                  <a:lnTo>
                    <a:pt x="130" y="0"/>
                  </a:lnTo>
                  <a:lnTo>
                    <a:pt x="130" y="258"/>
                  </a:lnTo>
                  <a:lnTo>
                    <a:pt x="260" y="258"/>
                  </a:lnTo>
                  <a:lnTo>
                    <a:pt x="260" y="129"/>
                  </a:lnTo>
                </a:path>
              </a:pathLst>
            </a:custGeom>
            <a:noFill/>
            <a:ln w="17463" cap="flat" cmpd="sng">
              <a:solidFill>
                <a:srgbClr val="FF0000"/>
              </a:solidFill>
              <a:prstDash val="solid"/>
              <a:round/>
              <a:headEnd type="none" w="med" len="med"/>
              <a:tailEnd type="none" w="med" len="med"/>
            </a:ln>
          </p:spPr>
          <p:txBody>
            <a:bodyPr/>
            <a:p>
              <a:endParaRPr lang="zh-CN" altLang="en-US"/>
            </a:p>
          </p:txBody>
        </p: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Rectangle 2"/>
          <p:cNvSpPr>
            <a:spLocks noGrp="1"/>
          </p:cNvSpPr>
          <p:nvPr>
            <p:ph type="title"/>
          </p:nvPr>
        </p:nvSpPr>
        <p:spPr>
          <a:ln/>
        </p:spPr>
        <p:txBody>
          <a:bodyPr vert="horz" wrap="square" lIns="91440" tIns="45720" rIns="91440" bIns="45720" anchor="b" anchorCtr="0"/>
          <a:p>
            <a:pPr eaLnBrk="1" hangingPunct="1"/>
            <a:r>
              <a:rPr lang="zh-CN" altLang="en-US" sz="4800" dirty="0">
                <a:latin typeface="宋体" panose="02010600030101010101" pitchFamily="2" charset="-122"/>
              </a:rPr>
              <a:t>（</a:t>
            </a:r>
            <a:r>
              <a:rPr lang="en-US" altLang="zh-CN" sz="4800" dirty="0"/>
              <a:t>2</a:t>
            </a:r>
            <a:r>
              <a:rPr lang="zh-CN" altLang="en-US" sz="4800" dirty="0">
                <a:latin typeface="宋体" panose="02010600030101010101" pitchFamily="2" charset="-122"/>
              </a:rPr>
              <a:t>）数据链路层</a:t>
            </a:r>
            <a:endParaRPr lang="zh-CN" altLang="en-US" sz="4800" dirty="0">
              <a:latin typeface="宋体" panose="02010600030101010101" pitchFamily="2" charset="-122"/>
            </a:endParaRPr>
          </a:p>
        </p:txBody>
      </p:sp>
      <p:sp>
        <p:nvSpPr>
          <p:cNvPr id="128002" name="Rectangle 3"/>
          <p:cNvSpPr>
            <a:spLocks noGrp="1"/>
          </p:cNvSpPr>
          <p:nvPr>
            <p:ph idx="1"/>
          </p:nvPr>
        </p:nvSpPr>
        <p:spPr>
          <a:xfrm>
            <a:off x="914400" y="1905000"/>
            <a:ext cx="7772400" cy="4551363"/>
          </a:xfrm>
          <a:ln/>
        </p:spPr>
        <p:txBody>
          <a:bodyPr vert="horz" wrap="square" lIns="91440" tIns="45720" rIns="91440" bIns="45720" anchor="t" anchorCtr="0"/>
          <a:p>
            <a:pPr lvl="1" eaLnBrk="1" hangingPunct="1"/>
            <a:r>
              <a:rPr lang="zh-CN" altLang="en-US" sz="3200" dirty="0">
                <a:solidFill>
                  <a:schemeClr val="tx2"/>
                </a:solidFill>
                <a:latin typeface="宋体" panose="02010600030101010101" pitchFamily="2" charset="-122"/>
                <a:ea typeface="黑体" panose="02010609060101010101" pitchFamily="49" charset="-122"/>
              </a:rPr>
              <a:t>功能：在</a:t>
            </a:r>
            <a:r>
              <a:rPr lang="zh-CN" altLang="en-US" sz="3200" dirty="0">
                <a:solidFill>
                  <a:schemeClr val="hlink"/>
                </a:solidFill>
                <a:latin typeface="宋体" panose="02010600030101010101" pitchFamily="2" charset="-122"/>
                <a:ea typeface="黑体" panose="02010609060101010101" pitchFamily="49" charset="-122"/>
              </a:rPr>
              <a:t>相邻节点</a:t>
            </a:r>
            <a:r>
              <a:rPr lang="zh-CN" altLang="en-US" sz="3200" dirty="0">
                <a:solidFill>
                  <a:schemeClr val="tx2"/>
                </a:solidFill>
                <a:latin typeface="宋体" panose="02010600030101010101" pitchFamily="2" charset="-122"/>
                <a:ea typeface="黑体" panose="02010609060101010101" pitchFamily="49" charset="-122"/>
              </a:rPr>
              <a:t>间</a:t>
            </a:r>
            <a:r>
              <a:rPr lang="zh-CN" altLang="en-US" sz="3200" dirty="0">
                <a:solidFill>
                  <a:schemeClr val="hlink"/>
                </a:solidFill>
                <a:latin typeface="宋体" panose="02010600030101010101" pitchFamily="2" charset="-122"/>
                <a:ea typeface="黑体" panose="02010609060101010101" pitchFamily="49" charset="-122"/>
              </a:rPr>
              <a:t>无差错</a:t>
            </a:r>
            <a:r>
              <a:rPr lang="zh-CN" altLang="en-US" sz="3200" dirty="0">
                <a:solidFill>
                  <a:schemeClr val="tx2"/>
                </a:solidFill>
                <a:latin typeface="宋体" panose="02010600030101010101" pitchFamily="2" charset="-122"/>
                <a:ea typeface="黑体" panose="02010609060101010101" pitchFamily="49" charset="-122"/>
              </a:rPr>
              <a:t>地传输一</a:t>
            </a:r>
            <a:r>
              <a:rPr lang="zh-CN" altLang="en-US" sz="3200" dirty="0">
                <a:solidFill>
                  <a:schemeClr val="hlink"/>
                </a:solidFill>
                <a:latin typeface="宋体" panose="02010600030101010101" pitchFamily="2" charset="-122"/>
                <a:ea typeface="黑体" panose="02010609060101010101" pitchFamily="49" charset="-122"/>
              </a:rPr>
              <a:t>帧</a:t>
            </a:r>
            <a:r>
              <a:rPr lang="zh-CN" altLang="en-US" sz="3200" dirty="0">
                <a:solidFill>
                  <a:schemeClr val="tx2"/>
                </a:solidFill>
                <a:latin typeface="宋体" panose="02010600030101010101" pitchFamily="2" charset="-122"/>
                <a:ea typeface="黑体" panose="02010609060101010101" pitchFamily="49" charset="-122"/>
              </a:rPr>
              <a:t>数据。</a:t>
            </a:r>
            <a:endParaRPr lang="zh-CN" altLang="en-US" sz="3200" dirty="0">
              <a:solidFill>
                <a:schemeClr val="tx2"/>
              </a:solidFill>
              <a:latin typeface="宋体" panose="02010600030101010101" pitchFamily="2" charset="-122"/>
              <a:ea typeface="黑体" panose="02010609060101010101" pitchFamily="49" charset="-122"/>
            </a:endParaRPr>
          </a:p>
          <a:p>
            <a:pPr lvl="1" algn="just" eaLnBrk="1" hangingPunct="1"/>
            <a:r>
              <a:rPr lang="zh-CN" altLang="en-US" sz="3200" dirty="0">
                <a:solidFill>
                  <a:schemeClr val="tx2"/>
                </a:solidFill>
                <a:ea typeface="黑体" panose="02010609060101010101" pitchFamily="49" charset="-122"/>
              </a:rPr>
              <a:t>内容：</a:t>
            </a:r>
            <a:endParaRPr lang="zh-CN" altLang="en-US" sz="3200" dirty="0">
              <a:solidFill>
                <a:schemeClr val="tx2"/>
              </a:solidFill>
              <a:ea typeface="黑体" panose="02010609060101010101" pitchFamily="49" charset="-122"/>
            </a:endParaRPr>
          </a:p>
          <a:p>
            <a:pPr lvl="2" algn="just" eaLnBrk="1" hangingPunct="1"/>
            <a:r>
              <a:rPr lang="zh-CN" altLang="en-US" dirty="0">
                <a:solidFill>
                  <a:schemeClr val="tx2"/>
                </a:solidFill>
                <a:ea typeface="黑体" panose="02010609060101010101" pitchFamily="49" charset="-122"/>
              </a:rPr>
              <a:t>寻址和封装</a:t>
            </a:r>
            <a:r>
              <a:rPr lang="en-US" altLang="zh-CN" dirty="0">
                <a:solidFill>
                  <a:schemeClr val="tx2"/>
                </a:solidFill>
                <a:latin typeface="Arial" panose="020B0604020202020204" pitchFamily="34" charset="0"/>
                <a:ea typeface="黑体" panose="02010609060101010101" pitchFamily="49" charset="-122"/>
              </a:rPr>
              <a:t>—</a:t>
            </a:r>
            <a:r>
              <a:rPr lang="zh-CN" altLang="en-US" dirty="0">
                <a:solidFill>
                  <a:schemeClr val="tx2"/>
                </a:solidFill>
                <a:ea typeface="黑体" panose="02010609060101010101" pitchFamily="49" charset="-122"/>
              </a:rPr>
              <a:t>加入头尾信息（如头部的源和目标的物理地址）</a:t>
            </a:r>
            <a:endParaRPr lang="zh-CN" altLang="en-US" dirty="0">
              <a:solidFill>
                <a:schemeClr val="tx2"/>
              </a:solidFill>
              <a:ea typeface="黑体" panose="02010609060101010101" pitchFamily="49" charset="-122"/>
            </a:endParaRPr>
          </a:p>
          <a:p>
            <a:pPr lvl="2" algn="just" eaLnBrk="1" hangingPunct="1"/>
            <a:r>
              <a:rPr lang="zh-CN" altLang="en-US" dirty="0">
                <a:solidFill>
                  <a:schemeClr val="tx2"/>
                </a:solidFill>
                <a:ea typeface="黑体" panose="02010609060101010101" pitchFamily="49" charset="-122"/>
              </a:rPr>
              <a:t>同步</a:t>
            </a:r>
            <a:r>
              <a:rPr lang="en-US" altLang="zh-CN" dirty="0">
                <a:solidFill>
                  <a:schemeClr val="tx2"/>
                </a:solidFill>
                <a:latin typeface="Arial" panose="020B0604020202020204" pitchFamily="34" charset="0"/>
                <a:ea typeface="黑体" panose="02010609060101010101" pitchFamily="49" charset="-122"/>
              </a:rPr>
              <a:t>—</a:t>
            </a:r>
            <a:r>
              <a:rPr lang="zh-CN" altLang="en-US" dirty="0">
                <a:solidFill>
                  <a:schemeClr val="tx2"/>
                </a:solidFill>
                <a:ea typeface="黑体" panose="02010609060101010101" pitchFamily="49" charset="-122"/>
              </a:rPr>
              <a:t>通知接收者开始接收帧数据</a:t>
            </a:r>
            <a:endParaRPr lang="zh-CN" altLang="en-US" dirty="0">
              <a:solidFill>
                <a:schemeClr val="tx2"/>
              </a:solidFill>
              <a:latin typeface="宋体" panose="02010600030101010101" pitchFamily="2" charset="-122"/>
              <a:ea typeface="黑体" panose="02010609060101010101" pitchFamily="49" charset="-122"/>
            </a:endParaRPr>
          </a:p>
          <a:p>
            <a:pPr lvl="2" algn="just" eaLnBrk="1" hangingPunct="1"/>
            <a:r>
              <a:rPr lang="zh-CN" altLang="en-US" dirty="0">
                <a:solidFill>
                  <a:schemeClr val="tx2"/>
                </a:solidFill>
                <a:ea typeface="黑体" panose="02010609060101010101" pitchFamily="49" charset="-122"/>
              </a:rPr>
              <a:t>差错控制</a:t>
            </a:r>
            <a:r>
              <a:rPr lang="en-US" altLang="zh-CN" dirty="0">
                <a:solidFill>
                  <a:schemeClr val="tx2"/>
                </a:solidFill>
                <a:latin typeface="Arial" panose="020B0604020202020204" pitchFamily="34" charset="0"/>
                <a:ea typeface="黑体" panose="02010609060101010101" pitchFamily="49" charset="-122"/>
              </a:rPr>
              <a:t>—</a:t>
            </a:r>
            <a:r>
              <a:rPr lang="zh-CN" altLang="en-US" dirty="0">
                <a:solidFill>
                  <a:schemeClr val="tx2"/>
                </a:solidFill>
                <a:ea typeface="黑体" panose="02010609060101010101" pitchFamily="49" charset="-122"/>
              </a:rPr>
              <a:t>加入数据校验码</a:t>
            </a:r>
            <a:endParaRPr lang="zh-CN" altLang="en-US" dirty="0">
              <a:solidFill>
                <a:schemeClr val="tx2"/>
              </a:solidFill>
              <a:latin typeface="宋体" panose="02010600030101010101" pitchFamily="2" charset="-122"/>
              <a:ea typeface="黑体" panose="02010609060101010101" pitchFamily="49" charset="-122"/>
            </a:endParaRPr>
          </a:p>
          <a:p>
            <a:pPr lvl="2" algn="just" eaLnBrk="1" hangingPunct="1"/>
            <a:r>
              <a:rPr lang="zh-CN" altLang="en-US" dirty="0">
                <a:solidFill>
                  <a:schemeClr val="tx2"/>
                </a:solidFill>
                <a:latin typeface="宋体" panose="02010600030101010101" pitchFamily="2" charset="-122"/>
                <a:ea typeface="黑体" panose="02010609060101010101" pitchFamily="49" charset="-122"/>
              </a:rPr>
              <a:t>流控制</a:t>
            </a:r>
            <a:r>
              <a:rPr lang="en-US" altLang="zh-CN" dirty="0">
                <a:solidFill>
                  <a:schemeClr val="tx2"/>
                </a:solidFill>
                <a:latin typeface="Arial" panose="020B0604020202020204" pitchFamily="34" charset="0"/>
                <a:ea typeface="黑体" panose="02010609060101010101" pitchFamily="49" charset="-122"/>
              </a:rPr>
              <a:t>—</a:t>
            </a:r>
            <a:r>
              <a:rPr lang="zh-CN" altLang="en-US" dirty="0">
                <a:solidFill>
                  <a:schemeClr val="tx2"/>
                </a:solidFill>
                <a:latin typeface="宋体" panose="02010600030101010101" pitchFamily="2" charset="-122"/>
                <a:ea typeface="黑体" panose="02010609060101010101" pitchFamily="49" charset="-122"/>
              </a:rPr>
              <a:t>协调收、发双方数据传输速率，以免收方缓冲溢出</a:t>
            </a:r>
            <a:endParaRPr lang="zh-CN" altLang="en-US" dirty="0">
              <a:solidFill>
                <a:schemeClr val="tx2"/>
              </a:solidFill>
              <a:ea typeface="黑体" panose="02010609060101010101"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Rectangle 2"/>
          <p:cNvSpPr>
            <a:spLocks noGrp="1"/>
          </p:cNvSpPr>
          <p:nvPr>
            <p:ph type="title"/>
          </p:nvPr>
        </p:nvSpPr>
        <p:spPr>
          <a:ln/>
        </p:spPr>
        <p:txBody>
          <a:bodyPr vert="horz" wrap="square" lIns="91440" tIns="45720" rIns="91440" bIns="45720" anchor="b" anchorCtr="0"/>
          <a:p>
            <a:pPr eaLnBrk="1" hangingPunct="1"/>
            <a:r>
              <a:rPr lang="zh-CN" altLang="en-US" sz="4800" dirty="0">
                <a:latin typeface="宋体" panose="02010600030101010101" pitchFamily="2" charset="-122"/>
              </a:rPr>
              <a:t>（</a:t>
            </a:r>
            <a:r>
              <a:rPr lang="en-US" altLang="zh-CN" sz="4800" dirty="0"/>
              <a:t>3</a:t>
            </a:r>
            <a:r>
              <a:rPr lang="zh-CN" altLang="en-US" sz="4800" dirty="0">
                <a:latin typeface="宋体" panose="02010600030101010101" pitchFamily="2" charset="-122"/>
              </a:rPr>
              <a:t>）网络层</a:t>
            </a:r>
            <a:endParaRPr lang="zh-CN" altLang="en-US" sz="4800" dirty="0">
              <a:latin typeface="宋体" panose="02010600030101010101" pitchFamily="2" charset="-122"/>
            </a:endParaRPr>
          </a:p>
        </p:txBody>
      </p:sp>
      <p:sp>
        <p:nvSpPr>
          <p:cNvPr id="129026" name="Rectangle 3"/>
          <p:cNvSpPr>
            <a:spLocks noGrp="1"/>
          </p:cNvSpPr>
          <p:nvPr>
            <p:ph idx="1"/>
          </p:nvPr>
        </p:nvSpPr>
        <p:spPr>
          <a:xfrm>
            <a:off x="914400" y="1828800"/>
            <a:ext cx="7772400" cy="4572000"/>
          </a:xfrm>
          <a:ln/>
        </p:spPr>
        <p:txBody>
          <a:bodyPr vert="horz" wrap="square" lIns="91440" tIns="45720" rIns="91440" bIns="45720" anchor="t" anchorCtr="0"/>
          <a:p>
            <a:pPr lvl="1" eaLnBrk="1" hangingPunct="1">
              <a:lnSpc>
                <a:spcPct val="110000"/>
              </a:lnSpc>
            </a:pPr>
            <a:r>
              <a:rPr lang="zh-CN" altLang="en-US" sz="3200" dirty="0">
                <a:solidFill>
                  <a:schemeClr val="tx2"/>
                </a:solidFill>
                <a:latin typeface="黑体" panose="02010609060101010101" pitchFamily="49" charset="-122"/>
                <a:ea typeface="黑体" panose="02010609060101010101" pitchFamily="49" charset="-122"/>
              </a:rPr>
              <a:t>功能：将</a:t>
            </a:r>
            <a:r>
              <a:rPr lang="zh-CN" altLang="en-US" sz="3200" dirty="0">
                <a:solidFill>
                  <a:schemeClr val="hlink"/>
                </a:solidFill>
                <a:latin typeface="黑体" panose="02010609060101010101" pitchFamily="49" charset="-122"/>
                <a:ea typeface="黑体" panose="02010609060101010101" pitchFamily="49" charset="-122"/>
              </a:rPr>
              <a:t>分组</a:t>
            </a:r>
            <a:r>
              <a:rPr lang="zh-CN" altLang="en-US" sz="3200" dirty="0">
                <a:solidFill>
                  <a:schemeClr val="tx2"/>
                </a:solidFill>
                <a:latin typeface="黑体" panose="02010609060101010101" pitchFamily="49" charset="-122"/>
                <a:ea typeface="黑体" panose="02010609060101010101" pitchFamily="49" charset="-122"/>
              </a:rPr>
              <a:t>穿过通信子网从</a:t>
            </a:r>
            <a:r>
              <a:rPr lang="zh-CN" altLang="en-US" sz="3200" dirty="0">
                <a:solidFill>
                  <a:schemeClr val="hlink"/>
                </a:solidFill>
                <a:latin typeface="黑体" panose="02010609060101010101" pitchFamily="49" charset="-122"/>
                <a:ea typeface="黑体" panose="02010609060101010101" pitchFamily="49" charset="-122"/>
              </a:rPr>
              <a:t>信源</a:t>
            </a:r>
            <a:r>
              <a:rPr lang="zh-CN" altLang="en-US" sz="3200" dirty="0">
                <a:solidFill>
                  <a:schemeClr val="tx2"/>
                </a:solidFill>
                <a:latin typeface="黑体" panose="02010609060101010101" pitchFamily="49" charset="-122"/>
                <a:ea typeface="黑体" panose="02010609060101010101" pitchFamily="49" charset="-122"/>
              </a:rPr>
              <a:t>传输到</a:t>
            </a:r>
            <a:r>
              <a:rPr lang="zh-CN" altLang="en-US" sz="3200" dirty="0">
                <a:solidFill>
                  <a:schemeClr val="hlink"/>
                </a:solidFill>
                <a:latin typeface="黑体" panose="02010609060101010101" pitchFamily="49" charset="-122"/>
                <a:ea typeface="黑体" panose="02010609060101010101" pitchFamily="49" charset="-122"/>
              </a:rPr>
              <a:t>信宿</a:t>
            </a:r>
            <a:r>
              <a:rPr lang="zh-CN" altLang="en-US" sz="3200" dirty="0">
                <a:solidFill>
                  <a:schemeClr val="tx2"/>
                </a:solidFill>
                <a:latin typeface="黑体" panose="02010609060101010101" pitchFamily="49" charset="-122"/>
                <a:ea typeface="黑体" panose="02010609060101010101" pitchFamily="49" charset="-122"/>
              </a:rPr>
              <a:t>。</a:t>
            </a:r>
            <a:endParaRPr lang="zh-CN" altLang="en-US" sz="3200" dirty="0">
              <a:solidFill>
                <a:schemeClr val="tx2"/>
              </a:solidFill>
              <a:latin typeface="黑体" panose="02010609060101010101" pitchFamily="49" charset="-122"/>
              <a:ea typeface="黑体" panose="02010609060101010101" pitchFamily="49" charset="-122"/>
            </a:endParaRPr>
          </a:p>
          <a:p>
            <a:pPr lvl="1" eaLnBrk="1" hangingPunct="1">
              <a:lnSpc>
                <a:spcPct val="110000"/>
              </a:lnSpc>
            </a:pPr>
            <a:r>
              <a:rPr lang="zh-CN" altLang="en-US" sz="3200" dirty="0">
                <a:solidFill>
                  <a:schemeClr val="tx2"/>
                </a:solidFill>
                <a:latin typeface="黑体" panose="02010609060101010101" pitchFamily="49" charset="-122"/>
                <a:ea typeface="黑体" panose="02010609060101010101" pitchFamily="49" charset="-122"/>
              </a:rPr>
              <a:t>内容：</a:t>
            </a:r>
            <a:endParaRPr lang="zh-CN" altLang="en-US" sz="3200" dirty="0">
              <a:solidFill>
                <a:schemeClr val="tx2"/>
              </a:solidFill>
              <a:latin typeface="黑体" panose="02010609060101010101" pitchFamily="49" charset="-122"/>
              <a:ea typeface="黑体" panose="02010609060101010101" pitchFamily="49" charset="-122"/>
            </a:endParaRPr>
          </a:p>
          <a:p>
            <a:pPr lvl="2" eaLnBrk="1" hangingPunct="1">
              <a:lnSpc>
                <a:spcPct val="110000"/>
              </a:lnSpc>
            </a:pPr>
            <a:r>
              <a:rPr lang="zh-CN" altLang="en-US" dirty="0">
                <a:solidFill>
                  <a:schemeClr val="tx2"/>
                </a:solidFill>
                <a:latin typeface="黑体" panose="02010609060101010101" pitchFamily="49" charset="-122"/>
                <a:ea typeface="黑体" panose="02010609060101010101" pitchFamily="49" charset="-122"/>
              </a:rPr>
              <a:t>路由选择：如何在多条路径中选择，穿过子网 </a:t>
            </a:r>
            <a:endParaRPr lang="zh-CN" altLang="en-US" dirty="0">
              <a:solidFill>
                <a:schemeClr val="tx2"/>
              </a:solidFill>
              <a:latin typeface="黑体" panose="02010609060101010101" pitchFamily="49" charset="-122"/>
              <a:ea typeface="黑体" panose="02010609060101010101" pitchFamily="49" charset="-122"/>
            </a:endParaRPr>
          </a:p>
          <a:p>
            <a:pPr lvl="2" eaLnBrk="1" hangingPunct="1">
              <a:lnSpc>
                <a:spcPct val="110000"/>
              </a:lnSpc>
            </a:pPr>
            <a:r>
              <a:rPr lang="zh-CN" altLang="en-US" dirty="0">
                <a:solidFill>
                  <a:schemeClr val="tx2"/>
                </a:solidFill>
                <a:latin typeface="黑体" panose="02010609060101010101" pitchFamily="49" charset="-122"/>
                <a:ea typeface="黑体" panose="02010609060101010101" pitchFamily="49" charset="-122"/>
              </a:rPr>
              <a:t>拥塞控制：控制分组流入子网的流量，以免子网过载，性能下降 </a:t>
            </a:r>
            <a:endParaRPr lang="zh-CN" altLang="en-US" dirty="0">
              <a:solidFill>
                <a:schemeClr val="tx2"/>
              </a:solidFill>
              <a:latin typeface="黑体" panose="02010609060101010101" pitchFamily="49" charset="-122"/>
              <a:ea typeface="黑体" panose="02010609060101010101" pitchFamily="49" charset="-122"/>
            </a:endParaRPr>
          </a:p>
          <a:p>
            <a:pPr lvl="2" eaLnBrk="1" hangingPunct="1">
              <a:lnSpc>
                <a:spcPct val="110000"/>
              </a:lnSpc>
            </a:pPr>
            <a:r>
              <a:rPr lang="zh-CN" altLang="en-US" dirty="0">
                <a:solidFill>
                  <a:schemeClr val="tx2"/>
                </a:solidFill>
                <a:latin typeface="黑体" panose="02010609060101010101" pitchFamily="49" charset="-122"/>
                <a:ea typeface="黑体" panose="02010609060101010101" pitchFamily="49" charset="-122"/>
              </a:rPr>
              <a:t>数据分片和组装：将长的分组分片，以使能在短分组网络上传输 </a:t>
            </a:r>
            <a:endParaRPr lang="zh-CN" altLang="en-US" dirty="0">
              <a:solidFill>
                <a:schemeClr val="tx2"/>
              </a:solidFill>
              <a:latin typeface="黑体" panose="02010609060101010101" pitchFamily="49" charset="-122"/>
              <a:ea typeface="黑体" panose="02010609060101010101" pitchFamily="49" charset="-122"/>
            </a:endParaRPr>
          </a:p>
          <a:p>
            <a:pPr lvl="2" eaLnBrk="1" hangingPunct="1">
              <a:lnSpc>
                <a:spcPct val="110000"/>
              </a:lnSpc>
            </a:pPr>
            <a:r>
              <a:rPr lang="zh-CN" altLang="en-US" dirty="0">
                <a:solidFill>
                  <a:schemeClr val="tx2"/>
                </a:solidFill>
                <a:latin typeface="黑体" panose="02010609060101010101" pitchFamily="49" charset="-122"/>
                <a:ea typeface="黑体" panose="02010609060101010101" pitchFamily="49" charset="-122"/>
              </a:rPr>
              <a:t>网络互联：多个子网之间进行互连 </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Rectangle 2"/>
          <p:cNvSpPr>
            <a:spLocks noGrp="1"/>
          </p:cNvSpPr>
          <p:nvPr>
            <p:ph type="title"/>
          </p:nvPr>
        </p:nvSpPr>
        <p:spPr>
          <a:ln/>
        </p:spPr>
        <p:txBody>
          <a:bodyPr vert="horz" wrap="square" lIns="91440" tIns="45720" rIns="91440" bIns="45720" anchor="b" anchorCtr="0"/>
          <a:p>
            <a:pPr eaLnBrk="1" hangingPunct="1"/>
            <a:r>
              <a:rPr lang="zh-CN" altLang="en-US" sz="4800" dirty="0">
                <a:latin typeface="宋体" panose="02010600030101010101" pitchFamily="2" charset="-122"/>
              </a:rPr>
              <a:t>（</a:t>
            </a:r>
            <a:r>
              <a:rPr lang="en-US" altLang="zh-CN" sz="4800" dirty="0"/>
              <a:t>4</a:t>
            </a:r>
            <a:r>
              <a:rPr lang="zh-CN" altLang="en-US" sz="4800" dirty="0">
                <a:latin typeface="宋体" panose="02010600030101010101" pitchFamily="2" charset="-122"/>
              </a:rPr>
              <a:t>）传输层</a:t>
            </a:r>
            <a:endParaRPr lang="zh-CN" altLang="en-US" sz="4800" dirty="0"/>
          </a:p>
        </p:txBody>
      </p:sp>
      <p:sp>
        <p:nvSpPr>
          <p:cNvPr id="130050" name="Rectangle 3"/>
          <p:cNvSpPr>
            <a:spLocks noGrp="1"/>
          </p:cNvSpPr>
          <p:nvPr>
            <p:ph idx="1"/>
          </p:nvPr>
        </p:nvSpPr>
        <p:spPr>
          <a:ln/>
        </p:spPr>
        <p:txBody>
          <a:bodyPr vert="horz" wrap="square" lIns="91440" tIns="45720" rIns="91440" bIns="45720" anchor="t" anchorCtr="0"/>
          <a:p>
            <a:pPr lvl="1" eaLnBrk="1" hangingPunct="1">
              <a:lnSpc>
                <a:spcPct val="110000"/>
              </a:lnSpc>
            </a:pPr>
            <a:r>
              <a:rPr lang="zh-CN" altLang="en-US" sz="3200" dirty="0">
                <a:solidFill>
                  <a:schemeClr val="tx2"/>
                </a:solidFill>
                <a:latin typeface="黑体" panose="02010609060101010101" pitchFamily="49" charset="-122"/>
                <a:ea typeface="黑体" panose="02010609060101010101" pitchFamily="49" charset="-122"/>
              </a:rPr>
              <a:t>功能：提供</a:t>
            </a:r>
            <a:r>
              <a:rPr lang="zh-CN" altLang="en-US" sz="3200" dirty="0">
                <a:solidFill>
                  <a:schemeClr val="hlink"/>
                </a:solidFill>
                <a:latin typeface="黑体" panose="02010609060101010101" pitchFamily="49" charset="-122"/>
                <a:ea typeface="黑体" panose="02010609060101010101" pitchFamily="49" charset="-122"/>
              </a:rPr>
              <a:t>端到端</a:t>
            </a:r>
            <a:r>
              <a:rPr lang="zh-CN" altLang="en-US" sz="3200" dirty="0">
                <a:solidFill>
                  <a:schemeClr val="tx2"/>
                </a:solidFill>
                <a:latin typeface="黑体" panose="02010609060101010101" pitchFamily="49" charset="-122"/>
                <a:ea typeface="黑体" panose="02010609060101010101" pitchFamily="49" charset="-122"/>
              </a:rPr>
              <a:t>的数据传输服务 </a:t>
            </a:r>
            <a:endParaRPr lang="zh-CN" altLang="en-US" sz="3200" dirty="0">
              <a:solidFill>
                <a:schemeClr val="tx2"/>
              </a:solidFill>
              <a:latin typeface="黑体" panose="02010609060101010101" pitchFamily="49" charset="-122"/>
              <a:ea typeface="黑体" panose="02010609060101010101" pitchFamily="49" charset="-122"/>
            </a:endParaRPr>
          </a:p>
          <a:p>
            <a:pPr lvl="1" eaLnBrk="1" hangingPunct="1">
              <a:lnSpc>
                <a:spcPct val="110000"/>
              </a:lnSpc>
            </a:pPr>
            <a:r>
              <a:rPr lang="zh-CN" altLang="en-US" sz="3200" dirty="0">
                <a:solidFill>
                  <a:schemeClr val="tx2"/>
                </a:solidFill>
                <a:latin typeface="黑体" panose="02010609060101010101" pitchFamily="49" charset="-122"/>
                <a:ea typeface="黑体" panose="02010609060101010101" pitchFamily="49" charset="-122"/>
              </a:rPr>
              <a:t>内容 </a:t>
            </a:r>
            <a:endParaRPr lang="zh-CN" altLang="en-US" sz="3200" dirty="0">
              <a:solidFill>
                <a:schemeClr val="tx2"/>
              </a:solidFill>
              <a:latin typeface="黑体" panose="02010609060101010101" pitchFamily="49" charset="-122"/>
              <a:ea typeface="黑体" panose="02010609060101010101" pitchFamily="49" charset="-122"/>
            </a:endParaRPr>
          </a:p>
          <a:p>
            <a:pPr lvl="2" eaLnBrk="1" hangingPunct="1">
              <a:lnSpc>
                <a:spcPct val="110000"/>
              </a:lnSpc>
            </a:pPr>
            <a:r>
              <a:rPr lang="zh-CN" altLang="en-US" dirty="0">
                <a:solidFill>
                  <a:schemeClr val="tx2"/>
                </a:solidFill>
                <a:latin typeface="黑体" panose="02010609060101010101" pitchFamily="49" charset="-122"/>
                <a:ea typeface="黑体" panose="02010609060101010101" pitchFamily="49" charset="-122"/>
              </a:rPr>
              <a:t>连接管理：建立连接、发收数据、拆除连接 </a:t>
            </a:r>
            <a:endParaRPr lang="zh-CN" altLang="en-US" dirty="0">
              <a:solidFill>
                <a:schemeClr val="tx2"/>
              </a:solidFill>
              <a:latin typeface="黑体" panose="02010609060101010101" pitchFamily="49" charset="-122"/>
              <a:ea typeface="黑体" panose="02010609060101010101" pitchFamily="49" charset="-122"/>
            </a:endParaRPr>
          </a:p>
          <a:p>
            <a:pPr lvl="2" eaLnBrk="1" hangingPunct="1">
              <a:lnSpc>
                <a:spcPct val="110000"/>
              </a:lnSpc>
            </a:pPr>
            <a:r>
              <a:rPr lang="zh-CN" altLang="en-US" dirty="0">
                <a:solidFill>
                  <a:schemeClr val="tx2"/>
                </a:solidFill>
                <a:latin typeface="黑体" panose="02010609060101010101" pitchFamily="49" charset="-122"/>
                <a:ea typeface="黑体" panose="02010609060101010101" pitchFamily="49" charset="-122"/>
              </a:rPr>
              <a:t>报文分割和装配：将上层的长数据报文分割成小的段进行传输 </a:t>
            </a:r>
            <a:endParaRPr lang="zh-CN" altLang="en-US" dirty="0">
              <a:solidFill>
                <a:schemeClr val="tx2"/>
              </a:solidFill>
              <a:latin typeface="黑体" panose="02010609060101010101" pitchFamily="49" charset="-122"/>
              <a:ea typeface="黑体" panose="02010609060101010101" pitchFamily="49" charset="-122"/>
            </a:endParaRPr>
          </a:p>
          <a:p>
            <a:pPr lvl="2" eaLnBrk="1" hangingPunct="1">
              <a:lnSpc>
                <a:spcPct val="110000"/>
              </a:lnSpc>
            </a:pPr>
            <a:r>
              <a:rPr lang="zh-CN" altLang="en-US" dirty="0">
                <a:solidFill>
                  <a:schemeClr val="tx2"/>
                </a:solidFill>
                <a:latin typeface="黑体" panose="02010609060101010101" pitchFamily="49" charset="-122"/>
                <a:ea typeface="黑体" panose="02010609060101010101" pitchFamily="49" charset="-122"/>
              </a:rPr>
              <a:t>端到端的差错控制与流量控制 </a:t>
            </a:r>
            <a:endParaRPr lang="zh-CN" altLang="en-US" dirty="0">
              <a:solidFill>
                <a:schemeClr val="tx2"/>
              </a:solidFill>
              <a:latin typeface="黑体" panose="02010609060101010101" pitchFamily="49" charset="-122"/>
              <a:ea typeface="黑体" panose="02010609060101010101" pitchFamily="49" charset="-122"/>
            </a:endParaRPr>
          </a:p>
          <a:p>
            <a:pPr lvl="2" eaLnBrk="1" hangingPunct="1">
              <a:lnSpc>
                <a:spcPct val="110000"/>
              </a:lnSpc>
            </a:pPr>
            <a:r>
              <a:rPr lang="zh-CN" altLang="en-US" dirty="0">
                <a:solidFill>
                  <a:schemeClr val="tx2"/>
                </a:solidFill>
                <a:latin typeface="黑体" panose="02010609060101010101" pitchFamily="49" charset="-122"/>
                <a:ea typeface="黑体" panose="02010609060101010101" pitchFamily="49" charset="-122"/>
              </a:rPr>
              <a:t>分流和多路复用</a:t>
            </a:r>
            <a:endParaRPr lang="zh-CN" altLang="en-US" dirty="0">
              <a:solidFill>
                <a:schemeClr val="tx2"/>
              </a:solidFill>
              <a:latin typeface="黑体" panose="02010609060101010101" pitchFamily="49" charset="-122"/>
              <a:ea typeface="黑体" panose="02010609060101010101" pitchFamily="49" charset="-122"/>
            </a:endParaRPr>
          </a:p>
          <a:p>
            <a:pPr eaLnBrk="1" hangingPunct="1">
              <a:lnSpc>
                <a:spcPct val="110000"/>
              </a:lnSpc>
            </a:pPr>
            <a:endParaRPr lang="en-US" altLang="zh-CN" dirty="0">
              <a:solidFill>
                <a:schemeClr val="tx2"/>
              </a:solidFill>
              <a:latin typeface="黑体" panose="02010609060101010101"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Rectangle 2"/>
          <p:cNvSpPr>
            <a:spLocks noGrp="1"/>
          </p:cNvSpPr>
          <p:nvPr>
            <p:ph type="title"/>
          </p:nvPr>
        </p:nvSpPr>
        <p:spPr>
          <a:ln/>
        </p:spPr>
        <p:txBody>
          <a:bodyPr vert="horz" wrap="square" lIns="91440" tIns="45720" rIns="91440" bIns="45720" anchor="b" anchorCtr="0"/>
          <a:p>
            <a:pPr eaLnBrk="1" hangingPunct="1"/>
            <a:r>
              <a:rPr lang="zh-CN" altLang="en-US" sz="4800" dirty="0">
                <a:latin typeface="宋体" panose="02010600030101010101" pitchFamily="2" charset="-122"/>
              </a:rPr>
              <a:t>（</a:t>
            </a:r>
            <a:r>
              <a:rPr lang="en-US" altLang="zh-CN" sz="4800" dirty="0"/>
              <a:t>5</a:t>
            </a:r>
            <a:r>
              <a:rPr lang="zh-CN" altLang="en-US" sz="4800" dirty="0">
                <a:latin typeface="宋体" panose="02010600030101010101" pitchFamily="2" charset="-122"/>
              </a:rPr>
              <a:t>）会话层</a:t>
            </a:r>
            <a:r>
              <a:rPr lang="zh-CN" altLang="en-US" sz="4800" dirty="0"/>
              <a:t> </a:t>
            </a:r>
            <a:endParaRPr lang="zh-CN" altLang="en-US" sz="4800" dirty="0"/>
          </a:p>
        </p:txBody>
      </p:sp>
      <p:sp>
        <p:nvSpPr>
          <p:cNvPr id="131074" name="Rectangle 3"/>
          <p:cNvSpPr>
            <a:spLocks noGrp="1"/>
          </p:cNvSpPr>
          <p:nvPr>
            <p:ph idx="1"/>
          </p:nvPr>
        </p:nvSpPr>
        <p:spPr>
          <a:xfrm>
            <a:off x="1066800" y="1828800"/>
            <a:ext cx="7772400" cy="4114800"/>
          </a:xfrm>
          <a:ln/>
        </p:spPr>
        <p:txBody>
          <a:bodyPr vert="horz" wrap="square" lIns="91440" tIns="45720" rIns="91440" bIns="45720" anchor="t" anchorCtr="0"/>
          <a:p>
            <a:pPr lvl="1" eaLnBrk="1" hangingPunct="1">
              <a:lnSpc>
                <a:spcPct val="120000"/>
              </a:lnSpc>
            </a:pPr>
            <a:r>
              <a:rPr lang="zh-CN" altLang="en-US" b="1" dirty="0">
                <a:solidFill>
                  <a:schemeClr val="tx2"/>
                </a:solidFill>
                <a:latin typeface="Arial" panose="020B0604020202020204" pitchFamily="34" charset="0"/>
                <a:ea typeface="黑体" panose="02010609060101010101" pitchFamily="49" charset="-122"/>
              </a:rPr>
              <a:t>功能</a:t>
            </a:r>
            <a:r>
              <a:rPr lang="zh-CN" altLang="en-US" dirty="0">
                <a:solidFill>
                  <a:schemeClr val="tx2"/>
                </a:solidFill>
                <a:latin typeface="Arial" panose="020B0604020202020204" pitchFamily="34" charset="0"/>
                <a:ea typeface="黑体" panose="02010609060101010101" pitchFamily="49" charset="-122"/>
              </a:rPr>
              <a:t>：在两个互相通信的</a:t>
            </a:r>
            <a:r>
              <a:rPr lang="zh-CN" altLang="en-US" dirty="0">
                <a:solidFill>
                  <a:schemeClr val="hlink"/>
                </a:solidFill>
                <a:latin typeface="Arial" panose="020B0604020202020204" pitchFamily="34" charset="0"/>
                <a:ea typeface="黑体" panose="02010609060101010101" pitchFamily="49" charset="-122"/>
              </a:rPr>
              <a:t>进程</a:t>
            </a:r>
            <a:r>
              <a:rPr lang="zh-CN" altLang="en-US" dirty="0">
                <a:solidFill>
                  <a:schemeClr val="tx2"/>
                </a:solidFill>
                <a:latin typeface="Arial" panose="020B0604020202020204" pitchFamily="34" charset="0"/>
                <a:ea typeface="黑体" panose="02010609060101010101" pitchFamily="49" charset="-122"/>
              </a:rPr>
              <a:t>之间建立、组织和同步会话、会话活动管理、对话控制。 </a:t>
            </a:r>
            <a:endParaRPr lang="zh-CN" altLang="en-US" dirty="0">
              <a:solidFill>
                <a:schemeClr val="tx2"/>
              </a:solidFill>
              <a:latin typeface="Arial" panose="020B0604020202020204" pitchFamily="34" charset="0"/>
              <a:ea typeface="黑体" panose="02010609060101010101" pitchFamily="49" charset="-122"/>
            </a:endParaRPr>
          </a:p>
          <a:p>
            <a:pPr lvl="1" eaLnBrk="1" hangingPunct="1">
              <a:lnSpc>
                <a:spcPct val="120000"/>
              </a:lnSpc>
            </a:pPr>
            <a:r>
              <a:rPr lang="zh-CN" altLang="en-US" b="1" dirty="0">
                <a:solidFill>
                  <a:schemeClr val="tx2"/>
                </a:solidFill>
                <a:latin typeface="Arial" panose="020B0604020202020204" pitchFamily="34" charset="0"/>
                <a:ea typeface="黑体" panose="02010609060101010101" pitchFamily="49" charset="-122"/>
              </a:rPr>
              <a:t>内容</a:t>
            </a:r>
            <a:r>
              <a:rPr lang="zh-CN" altLang="en-US" dirty="0">
                <a:solidFill>
                  <a:schemeClr val="tx2"/>
                </a:solidFill>
                <a:latin typeface="Arial" panose="020B0604020202020204" pitchFamily="34" charset="0"/>
                <a:ea typeface="黑体" panose="02010609060101010101" pitchFamily="49" charset="-122"/>
              </a:rPr>
              <a:t>： </a:t>
            </a:r>
            <a:endParaRPr lang="zh-CN" altLang="en-US" dirty="0">
              <a:solidFill>
                <a:schemeClr val="tx2"/>
              </a:solidFill>
              <a:latin typeface="Arial" panose="020B0604020202020204" pitchFamily="34" charset="0"/>
              <a:ea typeface="黑体" panose="02010609060101010101" pitchFamily="49" charset="-122"/>
            </a:endParaRPr>
          </a:p>
          <a:p>
            <a:pPr lvl="2" eaLnBrk="1" hangingPunct="1">
              <a:lnSpc>
                <a:spcPct val="120000"/>
              </a:lnSpc>
            </a:pPr>
            <a:r>
              <a:rPr lang="zh-CN" altLang="en-US" sz="2000" dirty="0">
                <a:solidFill>
                  <a:schemeClr val="tx2"/>
                </a:solidFill>
                <a:latin typeface="Arial" panose="020B0604020202020204" pitchFamily="34" charset="0"/>
                <a:ea typeface="黑体" panose="02010609060101010101" pitchFamily="49" charset="-122"/>
              </a:rPr>
              <a:t>会话管理</a:t>
            </a:r>
            <a:r>
              <a:rPr lang="en-US" altLang="zh-CN" sz="2000" dirty="0">
                <a:solidFill>
                  <a:schemeClr val="tx2"/>
                </a:solidFill>
                <a:latin typeface="Arial" panose="020B0604020202020204" pitchFamily="34" charset="0"/>
                <a:ea typeface="黑体" panose="02010609060101010101" pitchFamily="49" charset="-122"/>
              </a:rPr>
              <a:t>—</a:t>
            </a:r>
            <a:r>
              <a:rPr lang="zh-CN" altLang="en-US" sz="2000" dirty="0">
                <a:solidFill>
                  <a:schemeClr val="tx2"/>
                </a:solidFill>
                <a:latin typeface="Arial" panose="020B0604020202020204" pitchFamily="34" charset="0"/>
                <a:ea typeface="黑体" panose="02010609060101010101" pitchFamily="49" charset="-122"/>
              </a:rPr>
              <a:t>负责建立、清除对话连接，进行对话管理，用数据</a:t>
            </a:r>
            <a:r>
              <a:rPr lang="zh-CN" altLang="en-US" sz="2000" dirty="0">
                <a:solidFill>
                  <a:schemeClr val="hlink"/>
                </a:solidFill>
                <a:latin typeface="Arial" panose="020B0604020202020204" pitchFamily="34" charset="0"/>
                <a:ea typeface="黑体" panose="02010609060101010101" pitchFamily="49" charset="-122"/>
              </a:rPr>
              <a:t>令牌</a:t>
            </a:r>
            <a:r>
              <a:rPr lang="zh-CN" altLang="en-US" sz="2000" dirty="0">
                <a:solidFill>
                  <a:schemeClr val="tx2"/>
                </a:solidFill>
                <a:latin typeface="Arial" panose="020B0604020202020204" pitchFamily="34" charset="0"/>
                <a:ea typeface="黑体" panose="02010609060101010101" pitchFamily="49" charset="-122"/>
              </a:rPr>
              <a:t>跟踪控制哪一方有权发送数据；</a:t>
            </a:r>
            <a:endParaRPr lang="zh-CN" altLang="en-US" sz="2000" dirty="0">
              <a:solidFill>
                <a:schemeClr val="tx2"/>
              </a:solidFill>
              <a:latin typeface="Arial" panose="020B0604020202020204" pitchFamily="34" charset="0"/>
              <a:ea typeface="黑体" panose="02010609060101010101" pitchFamily="49" charset="-122"/>
            </a:endParaRPr>
          </a:p>
          <a:p>
            <a:pPr lvl="2" eaLnBrk="1" hangingPunct="1">
              <a:lnSpc>
                <a:spcPct val="120000"/>
              </a:lnSpc>
            </a:pPr>
            <a:r>
              <a:rPr lang="zh-CN" altLang="en-US" sz="2000" dirty="0">
                <a:solidFill>
                  <a:schemeClr val="tx2"/>
                </a:solidFill>
                <a:latin typeface="Arial" panose="020B0604020202020204" pitchFamily="34" charset="0"/>
                <a:ea typeface="黑体" panose="02010609060101010101" pitchFamily="49" charset="-122"/>
              </a:rPr>
              <a:t>同步</a:t>
            </a:r>
            <a:r>
              <a:rPr lang="en-US" altLang="zh-CN" sz="2000" dirty="0">
                <a:solidFill>
                  <a:schemeClr val="tx2"/>
                </a:solidFill>
                <a:latin typeface="Arial" panose="020B0604020202020204" pitchFamily="34" charset="0"/>
                <a:ea typeface="黑体" panose="02010609060101010101" pitchFamily="49" charset="-122"/>
              </a:rPr>
              <a:t>—</a:t>
            </a:r>
            <a:r>
              <a:rPr lang="zh-CN" altLang="en-US" sz="2000" dirty="0">
                <a:solidFill>
                  <a:schemeClr val="tx2"/>
                </a:solidFill>
                <a:latin typeface="Arial" panose="020B0604020202020204" pitchFamily="34" charset="0"/>
                <a:ea typeface="黑体" panose="02010609060101010101" pitchFamily="49" charset="-122"/>
              </a:rPr>
              <a:t>在数据流中插入同步点，网络故障时从最近的同步点恢复；</a:t>
            </a:r>
            <a:endParaRPr lang="zh-CN" altLang="en-US" sz="2000" dirty="0">
              <a:solidFill>
                <a:schemeClr val="tx2"/>
              </a:solidFill>
              <a:latin typeface="Arial" panose="020B0604020202020204" pitchFamily="34" charset="0"/>
              <a:ea typeface="黑体" panose="02010609060101010101" pitchFamily="49" charset="-122"/>
            </a:endParaRPr>
          </a:p>
          <a:p>
            <a:pPr lvl="2" eaLnBrk="1" hangingPunct="1">
              <a:lnSpc>
                <a:spcPct val="120000"/>
              </a:lnSpc>
            </a:pPr>
            <a:r>
              <a:rPr lang="zh-CN" altLang="en-US" sz="2000" dirty="0">
                <a:solidFill>
                  <a:schemeClr val="tx2"/>
                </a:solidFill>
                <a:latin typeface="Arial" panose="020B0604020202020204" pitchFamily="34" charset="0"/>
                <a:ea typeface="黑体" panose="02010609060101010101" pitchFamily="49" charset="-122"/>
              </a:rPr>
              <a:t>活动管理</a:t>
            </a:r>
            <a:r>
              <a:rPr lang="en-US" altLang="zh-CN" sz="2000" dirty="0">
                <a:solidFill>
                  <a:schemeClr val="tx2"/>
                </a:solidFill>
                <a:latin typeface="Arial" panose="020B0604020202020204" pitchFamily="34" charset="0"/>
                <a:ea typeface="黑体" panose="02010609060101010101" pitchFamily="49" charset="-122"/>
              </a:rPr>
              <a:t>——</a:t>
            </a:r>
            <a:r>
              <a:rPr lang="zh-CN" altLang="en-US" sz="2000" dirty="0">
                <a:solidFill>
                  <a:schemeClr val="tx2"/>
                </a:solidFill>
                <a:latin typeface="Arial" panose="020B0604020202020204" pitchFamily="34" charset="0"/>
                <a:ea typeface="黑体" panose="02010609060101010101" pitchFamily="49" charset="-122"/>
              </a:rPr>
              <a:t>一次会话分成多个活动，对各个活动进行管理。 </a:t>
            </a:r>
            <a:endParaRPr lang="zh-CN" altLang="en-US" sz="2000"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a:t>
            </a:r>
            <a:r>
              <a:rPr lang="en-US" altLang="zh-CN" dirty="0"/>
              <a:t>6</a:t>
            </a:r>
            <a:r>
              <a:rPr lang="zh-CN" altLang="en-US" dirty="0">
                <a:latin typeface="宋体" panose="02010600030101010101" pitchFamily="2" charset="-122"/>
              </a:rPr>
              <a:t>）表示层</a:t>
            </a:r>
            <a:endParaRPr lang="zh-CN" altLang="en-US" dirty="0">
              <a:latin typeface="宋体" panose="02010600030101010101" pitchFamily="2" charset="-122"/>
            </a:endParaRPr>
          </a:p>
        </p:txBody>
      </p:sp>
      <p:sp>
        <p:nvSpPr>
          <p:cNvPr id="132098" name="Rectangle 3"/>
          <p:cNvSpPr>
            <a:spLocks noGrp="1"/>
          </p:cNvSpPr>
          <p:nvPr>
            <p:ph idx="1"/>
          </p:nvPr>
        </p:nvSpPr>
        <p:spPr>
          <a:xfrm>
            <a:off x="1042988" y="1773238"/>
            <a:ext cx="7772400" cy="4398962"/>
          </a:xfrm>
          <a:ln/>
        </p:spPr>
        <p:txBody>
          <a:bodyPr vert="horz" wrap="square" lIns="91440" tIns="45720" rIns="91440" bIns="45720" anchor="t" anchorCtr="0"/>
          <a:p>
            <a:pPr eaLnBrk="1" hangingPunct="1">
              <a:lnSpc>
                <a:spcPct val="110000"/>
              </a:lnSpc>
            </a:pPr>
            <a:r>
              <a:rPr lang="zh-CN" altLang="en-US" sz="3600" dirty="0">
                <a:latin typeface="宋体" panose="02010600030101010101" pitchFamily="2" charset="-122"/>
              </a:rPr>
              <a:t>功能：</a:t>
            </a:r>
            <a:r>
              <a:rPr lang="zh-CN" altLang="en-US" dirty="0">
                <a:latin typeface="宋体" panose="02010600030101010101" pitchFamily="2" charset="-122"/>
              </a:rPr>
              <a:t>提供数据或信息语法的</a:t>
            </a:r>
            <a:r>
              <a:rPr lang="zh-CN" altLang="en-US" dirty="0">
                <a:solidFill>
                  <a:schemeClr val="hlink"/>
                </a:solidFill>
                <a:latin typeface="宋体" panose="02010600030101010101" pitchFamily="2" charset="-122"/>
              </a:rPr>
              <a:t>表示</a:t>
            </a:r>
            <a:r>
              <a:rPr lang="zh-CN" altLang="en-US" dirty="0">
                <a:latin typeface="宋体" panose="02010600030101010101" pitchFamily="2" charset="-122"/>
              </a:rPr>
              <a:t>变换，以确保不同表示方法的计算机能互相通信。</a:t>
            </a:r>
            <a:endParaRPr lang="zh-CN" altLang="en-US" dirty="0">
              <a:latin typeface="宋体" panose="02010600030101010101" pitchFamily="2" charset="-122"/>
            </a:endParaRPr>
          </a:p>
          <a:p>
            <a:pPr lvl="1" eaLnBrk="1" hangingPunct="1"/>
            <a:r>
              <a:rPr lang="zh-CN" altLang="en-US" sz="3200" dirty="0">
                <a:solidFill>
                  <a:schemeClr val="tx2"/>
                </a:solidFill>
                <a:latin typeface="黑体" panose="02010609060101010101" pitchFamily="49" charset="-122"/>
                <a:ea typeface="黑体" panose="02010609060101010101" pitchFamily="49" charset="-122"/>
              </a:rPr>
              <a:t>内容：</a:t>
            </a:r>
            <a:endParaRPr lang="zh-CN" altLang="en-US" sz="3200" dirty="0">
              <a:solidFill>
                <a:schemeClr val="tx2"/>
              </a:solidFill>
              <a:latin typeface="黑体" panose="02010609060101010101" pitchFamily="49" charset="-122"/>
              <a:ea typeface="黑体" panose="02010609060101010101" pitchFamily="49" charset="-122"/>
            </a:endParaRPr>
          </a:p>
          <a:p>
            <a:pPr lvl="2" eaLnBrk="1" hangingPunct="1"/>
            <a:r>
              <a:rPr lang="zh-CN" altLang="en-US" sz="2800" dirty="0">
                <a:solidFill>
                  <a:schemeClr val="tx2"/>
                </a:solidFill>
                <a:latin typeface="黑体" panose="02010609060101010101" pitchFamily="49" charset="-122"/>
                <a:ea typeface="黑体" panose="02010609060101010101" pitchFamily="49" charset="-122"/>
              </a:rPr>
              <a:t>各机器内部的数据表示与网络传输的抽象数据表示之间的变换 </a:t>
            </a:r>
            <a:endParaRPr lang="zh-CN" altLang="en-US" sz="2800" dirty="0">
              <a:solidFill>
                <a:schemeClr val="tx2"/>
              </a:solidFill>
              <a:latin typeface="黑体" panose="02010609060101010101" pitchFamily="49" charset="-122"/>
              <a:ea typeface="黑体" panose="02010609060101010101" pitchFamily="49" charset="-122"/>
            </a:endParaRPr>
          </a:p>
          <a:p>
            <a:pPr lvl="2" eaLnBrk="1" hangingPunct="1"/>
            <a:r>
              <a:rPr lang="zh-CN" altLang="en-US" sz="2800" dirty="0">
                <a:solidFill>
                  <a:schemeClr val="tx2"/>
                </a:solidFill>
                <a:latin typeface="黑体" panose="02010609060101010101" pitchFamily="49" charset="-122"/>
                <a:ea typeface="黑体" panose="02010609060101010101" pitchFamily="49" charset="-122"/>
              </a:rPr>
              <a:t>数据的压缩</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解压缩 </a:t>
            </a:r>
            <a:endParaRPr lang="zh-CN" altLang="en-US" sz="2800" dirty="0">
              <a:solidFill>
                <a:schemeClr val="tx2"/>
              </a:solidFill>
              <a:latin typeface="黑体" panose="02010609060101010101" pitchFamily="49" charset="-122"/>
              <a:ea typeface="黑体" panose="02010609060101010101" pitchFamily="49" charset="-122"/>
            </a:endParaRPr>
          </a:p>
          <a:p>
            <a:pPr lvl="2" eaLnBrk="1" hangingPunct="1"/>
            <a:r>
              <a:rPr lang="zh-CN" altLang="en-US" sz="2800" dirty="0">
                <a:solidFill>
                  <a:schemeClr val="tx2"/>
                </a:solidFill>
                <a:latin typeface="黑体" panose="02010609060101010101" pitchFamily="49" charset="-122"/>
                <a:ea typeface="黑体" panose="02010609060101010101" pitchFamily="49" charset="-122"/>
              </a:rPr>
              <a:t>数据的加密</a:t>
            </a:r>
            <a:r>
              <a:rPr lang="en-US" altLang="zh-CN" sz="2800" dirty="0">
                <a:solidFill>
                  <a:schemeClr val="tx2"/>
                </a:solidFill>
                <a:latin typeface="黑体" panose="02010609060101010101" pitchFamily="49" charset="-122"/>
                <a:ea typeface="黑体" panose="02010609060101010101" pitchFamily="49" charset="-122"/>
              </a:rPr>
              <a:t>/</a:t>
            </a:r>
            <a:r>
              <a:rPr lang="zh-CN" altLang="en-US" sz="2800" dirty="0">
                <a:solidFill>
                  <a:schemeClr val="tx2"/>
                </a:solidFill>
                <a:latin typeface="黑体" panose="02010609060101010101" pitchFamily="49" charset="-122"/>
                <a:ea typeface="黑体" panose="02010609060101010101" pitchFamily="49" charset="-122"/>
              </a:rPr>
              <a:t>解密 </a:t>
            </a:r>
            <a:endParaRPr lang="zh-CN" altLang="en-US" dirty="0">
              <a:latin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a:t>
            </a:r>
            <a:r>
              <a:rPr lang="en-US" altLang="zh-CN" dirty="0"/>
              <a:t>7</a:t>
            </a:r>
            <a:r>
              <a:rPr lang="zh-CN" altLang="en-US" dirty="0">
                <a:latin typeface="宋体" panose="02010600030101010101" pitchFamily="2" charset="-122"/>
              </a:rPr>
              <a:t>）应用层</a:t>
            </a:r>
            <a:endParaRPr lang="zh-CN" altLang="en-US" dirty="0">
              <a:latin typeface="宋体" panose="02010600030101010101" pitchFamily="2" charset="-122"/>
            </a:endParaRPr>
          </a:p>
        </p:txBody>
      </p:sp>
      <p:sp>
        <p:nvSpPr>
          <p:cNvPr id="133122" name="Rectangle 3"/>
          <p:cNvSpPr>
            <a:spLocks noGrp="1"/>
          </p:cNvSpPr>
          <p:nvPr>
            <p:ph idx="1"/>
          </p:nvPr>
        </p:nvSpPr>
        <p:spPr>
          <a:xfrm>
            <a:off x="1042988" y="1773238"/>
            <a:ext cx="7772400" cy="4322762"/>
          </a:xfrm>
          <a:ln/>
        </p:spPr>
        <p:txBody>
          <a:bodyPr vert="horz" wrap="square" lIns="91440" tIns="45720" rIns="91440" bIns="45720" anchor="t" anchorCtr="0"/>
          <a:p>
            <a:pPr lvl="1" algn="just" eaLnBrk="1" hangingPunct="1">
              <a:lnSpc>
                <a:spcPct val="110000"/>
              </a:lnSpc>
            </a:pPr>
            <a:r>
              <a:rPr lang="zh-CN" altLang="en-US" sz="2400" dirty="0">
                <a:solidFill>
                  <a:schemeClr val="tx2"/>
                </a:solidFill>
                <a:latin typeface="黑体" panose="02010609060101010101" pitchFamily="49" charset="-122"/>
                <a:ea typeface="黑体" panose="02010609060101010101" pitchFamily="49" charset="-122"/>
              </a:rPr>
              <a:t>功能：是直接面向</a:t>
            </a:r>
            <a:r>
              <a:rPr lang="zh-CN" altLang="en-US" sz="2400" dirty="0">
                <a:solidFill>
                  <a:schemeClr val="hlink"/>
                </a:solidFill>
                <a:latin typeface="黑体" panose="02010609060101010101" pitchFamily="49" charset="-122"/>
                <a:ea typeface="黑体" panose="02010609060101010101" pitchFamily="49" charset="-122"/>
              </a:rPr>
              <a:t>用户</a:t>
            </a:r>
            <a:r>
              <a:rPr lang="zh-CN" altLang="en-US" sz="2400" dirty="0">
                <a:solidFill>
                  <a:schemeClr val="tx2"/>
                </a:solidFill>
                <a:latin typeface="黑体" panose="02010609060101010101" pitchFamily="49" charset="-122"/>
                <a:ea typeface="黑体" panose="02010609060101010101" pitchFamily="49" charset="-122"/>
              </a:rPr>
              <a:t>的一层。它为应用进程提供访问</a:t>
            </a:r>
            <a:r>
              <a:rPr lang="en-US" altLang="zh-CN" sz="2400" dirty="0">
                <a:solidFill>
                  <a:schemeClr val="tx2"/>
                </a:solidFill>
                <a:latin typeface="Arial" panose="020B0604020202020204" pitchFamily="34" charset="0"/>
                <a:ea typeface="黑体" panose="02010609060101010101" pitchFamily="49" charset="-122"/>
              </a:rPr>
              <a:t>OSI</a:t>
            </a:r>
            <a:r>
              <a:rPr lang="zh-CN" altLang="en-US" sz="2400" dirty="0">
                <a:solidFill>
                  <a:schemeClr val="tx2"/>
                </a:solidFill>
                <a:latin typeface="黑体" panose="02010609060101010101" pitchFamily="49" charset="-122"/>
                <a:ea typeface="黑体" panose="02010609060101010101" pitchFamily="49" charset="-122"/>
              </a:rPr>
              <a:t>环境的手段，同时为</a:t>
            </a:r>
            <a:r>
              <a:rPr lang="zh-CN" altLang="en-US" sz="2400" dirty="0">
                <a:solidFill>
                  <a:schemeClr val="hlink"/>
                </a:solidFill>
                <a:latin typeface="黑体" panose="02010609060101010101" pitchFamily="49" charset="-122"/>
                <a:ea typeface="黑体" panose="02010609060101010101" pitchFamily="49" charset="-122"/>
              </a:rPr>
              <a:t>应用进程</a:t>
            </a:r>
            <a:r>
              <a:rPr lang="zh-CN" altLang="en-US" sz="2400" dirty="0">
                <a:solidFill>
                  <a:schemeClr val="tx2"/>
                </a:solidFill>
                <a:latin typeface="黑体" panose="02010609060101010101" pitchFamily="49" charset="-122"/>
                <a:ea typeface="黑体" panose="02010609060101010101" pitchFamily="49" charset="-122"/>
              </a:rPr>
              <a:t>提供服务。   对于一些普遍需要的网络应用（如文件传输、电           子邮件、域名服务等）制定了一系列标准。</a:t>
            </a:r>
            <a:endParaRPr lang="zh-CN" altLang="en-US" sz="2400" dirty="0">
              <a:solidFill>
                <a:schemeClr val="tx2"/>
              </a:solidFill>
              <a:latin typeface="黑体" panose="02010609060101010101" pitchFamily="49" charset="-122"/>
              <a:ea typeface="黑体" panose="02010609060101010101" pitchFamily="49" charset="-122"/>
            </a:endParaRPr>
          </a:p>
          <a:p>
            <a:pPr lvl="1" algn="just" eaLnBrk="1" hangingPunct="1"/>
            <a:r>
              <a:rPr lang="zh-CN" altLang="en-US" sz="2400" dirty="0">
                <a:solidFill>
                  <a:schemeClr val="tx2"/>
                </a:solidFill>
                <a:latin typeface="黑体" panose="02010609060101010101" pitchFamily="49" charset="-122"/>
                <a:ea typeface="黑体" panose="02010609060101010101" pitchFamily="49" charset="-122"/>
              </a:rPr>
              <a:t>举例：  </a:t>
            </a:r>
            <a:endParaRPr lang="zh-CN" altLang="en-US" sz="2400" dirty="0">
              <a:solidFill>
                <a:schemeClr val="tx2"/>
              </a:solidFill>
              <a:latin typeface="黑体" panose="02010609060101010101" pitchFamily="49" charset="-122"/>
              <a:ea typeface="黑体" panose="02010609060101010101" pitchFamily="49" charset="-122"/>
            </a:endParaRPr>
          </a:p>
          <a:p>
            <a:pPr lvl="2" algn="just" eaLnBrk="1" hangingPunct="1"/>
            <a:r>
              <a:rPr lang="zh-CN" altLang="en-US" sz="2000" dirty="0">
                <a:solidFill>
                  <a:schemeClr val="tx2"/>
                </a:solidFill>
                <a:latin typeface="黑体" panose="02010609060101010101" pitchFamily="49" charset="-122"/>
                <a:ea typeface="黑体" panose="02010609060101010101" pitchFamily="49" charset="-122"/>
              </a:rPr>
              <a:t>①</a:t>
            </a:r>
            <a:r>
              <a:rPr lang="en-US" altLang="zh-CN" sz="2000" dirty="0">
                <a:solidFill>
                  <a:schemeClr val="tx2"/>
                </a:solidFill>
                <a:latin typeface="Arial" panose="020B0604020202020204" pitchFamily="34" charset="0"/>
                <a:ea typeface="黑体" panose="02010609060101010101" pitchFamily="49" charset="-122"/>
              </a:rPr>
              <a:t>NVT(Network Virtual Terminal)</a:t>
            </a:r>
            <a:r>
              <a:rPr lang="zh-CN" altLang="en-US" sz="2000" dirty="0">
                <a:solidFill>
                  <a:schemeClr val="tx2"/>
                </a:solidFill>
                <a:latin typeface="黑体" panose="02010609060101010101" pitchFamily="49" charset="-122"/>
                <a:ea typeface="黑体" panose="02010609060101010101" pitchFamily="49" charset="-122"/>
              </a:rPr>
              <a:t>：网络虚拟终端。</a:t>
            </a:r>
            <a:endParaRPr lang="zh-CN" altLang="en-US" sz="2000" dirty="0">
              <a:solidFill>
                <a:schemeClr val="tx2"/>
              </a:solidFill>
              <a:latin typeface="黑体" panose="02010609060101010101" pitchFamily="49" charset="-122"/>
              <a:ea typeface="黑体" panose="02010609060101010101" pitchFamily="49" charset="-122"/>
            </a:endParaRPr>
          </a:p>
          <a:p>
            <a:pPr lvl="2" algn="just" eaLnBrk="1" hangingPunct="1"/>
            <a:r>
              <a:rPr lang="zh-CN" altLang="en-US" sz="2000" dirty="0">
                <a:solidFill>
                  <a:schemeClr val="tx2"/>
                </a:solidFill>
                <a:latin typeface="黑体" panose="02010609060101010101" pitchFamily="49" charset="-122"/>
                <a:ea typeface="黑体" panose="02010609060101010101" pitchFamily="49" charset="-122"/>
              </a:rPr>
              <a:t>②</a:t>
            </a:r>
            <a:r>
              <a:rPr lang="en-US" altLang="zh-CN" sz="2000" dirty="0">
                <a:solidFill>
                  <a:schemeClr val="tx2"/>
                </a:solidFill>
                <a:latin typeface="Arial" panose="020B0604020202020204" pitchFamily="34" charset="0"/>
                <a:ea typeface="黑体" panose="02010609060101010101" pitchFamily="49" charset="-122"/>
              </a:rPr>
              <a:t>FATM(File Access Transfer Management)</a:t>
            </a:r>
            <a:r>
              <a:rPr lang="zh-CN" altLang="en-US" sz="2000" dirty="0">
                <a:solidFill>
                  <a:schemeClr val="tx2"/>
                </a:solidFill>
                <a:latin typeface="黑体" panose="02010609060101010101" pitchFamily="49" charset="-122"/>
                <a:ea typeface="黑体" panose="02010609060101010101" pitchFamily="49" charset="-122"/>
              </a:rPr>
              <a:t>：文件存取、传输和管理、远程管理另一台主机上的文件。</a:t>
            </a:r>
            <a:endParaRPr lang="zh-CN" altLang="en-US" sz="2000" dirty="0">
              <a:solidFill>
                <a:schemeClr val="tx2"/>
              </a:solidFill>
              <a:latin typeface="黑体" panose="02010609060101010101" pitchFamily="49" charset="-122"/>
              <a:ea typeface="黑体" panose="02010609060101010101" pitchFamily="49" charset="-122"/>
            </a:endParaRPr>
          </a:p>
          <a:p>
            <a:pPr lvl="2" algn="just" eaLnBrk="1" hangingPunct="1"/>
            <a:r>
              <a:rPr lang="zh-CN" altLang="en-US" sz="2000" dirty="0">
                <a:solidFill>
                  <a:schemeClr val="tx2"/>
                </a:solidFill>
                <a:latin typeface="黑体" panose="02010609060101010101" pitchFamily="49" charset="-122"/>
                <a:ea typeface="黑体" panose="02010609060101010101" pitchFamily="49" charset="-122"/>
              </a:rPr>
              <a:t>③</a:t>
            </a:r>
            <a:r>
              <a:rPr lang="en-US" altLang="zh-CN" sz="2000" dirty="0">
                <a:solidFill>
                  <a:schemeClr val="tx2"/>
                </a:solidFill>
                <a:latin typeface="Arial" panose="020B0604020202020204" pitchFamily="34" charset="0"/>
                <a:ea typeface="黑体" panose="02010609060101010101" pitchFamily="49" charset="-122"/>
              </a:rPr>
              <a:t>Mail Sevice</a:t>
            </a:r>
            <a:r>
              <a:rPr lang="zh-CN" altLang="en-US" sz="2000" dirty="0">
                <a:solidFill>
                  <a:schemeClr val="tx2"/>
                </a:solidFill>
                <a:latin typeface="Arial" panose="020B0604020202020204" pitchFamily="34" charset="0"/>
                <a:ea typeface="黑体" panose="02010609060101010101" pitchFamily="49" charset="-122"/>
              </a:rPr>
              <a:t>：</a:t>
            </a:r>
            <a:r>
              <a:rPr lang="en-US" altLang="zh-CN" sz="2000" dirty="0">
                <a:solidFill>
                  <a:schemeClr val="tx2"/>
                </a:solidFill>
                <a:latin typeface="Arial" panose="020B0604020202020204" pitchFamily="34" charset="0"/>
                <a:ea typeface="黑体" panose="02010609060101010101" pitchFamily="49" charset="-122"/>
              </a:rPr>
              <a:t>e-mail</a:t>
            </a:r>
            <a:r>
              <a:rPr lang="zh-CN" altLang="en-US" sz="2000" dirty="0">
                <a:solidFill>
                  <a:schemeClr val="tx2"/>
                </a:solidFill>
                <a:latin typeface="黑体" panose="02010609060101010101" pitchFamily="49" charset="-122"/>
                <a:ea typeface="黑体" panose="02010609060101010101" pitchFamily="49" charset="-122"/>
              </a:rPr>
              <a:t>存储和转发。</a:t>
            </a:r>
            <a:endParaRPr lang="zh-CN" altLang="en-US" sz="2000" dirty="0">
              <a:solidFill>
                <a:schemeClr val="tx2"/>
              </a:solidFill>
              <a:latin typeface="黑体" panose="02010609060101010101" pitchFamily="49" charset="-122"/>
              <a:ea typeface="黑体" panose="02010609060101010101" pitchFamily="49" charset="-122"/>
            </a:endParaRPr>
          </a:p>
          <a:p>
            <a:pPr lvl="2" algn="just" eaLnBrk="1" hangingPunct="1"/>
            <a:r>
              <a:rPr lang="zh-CN" altLang="en-US" sz="2000" dirty="0">
                <a:solidFill>
                  <a:schemeClr val="tx2"/>
                </a:solidFill>
                <a:latin typeface="黑体" panose="02010609060101010101" pitchFamily="49" charset="-122"/>
                <a:ea typeface="黑体" panose="02010609060101010101" pitchFamily="49" charset="-122"/>
              </a:rPr>
              <a:t>④</a:t>
            </a:r>
            <a:r>
              <a:rPr lang="en-US" altLang="zh-CN" sz="2000" dirty="0">
                <a:solidFill>
                  <a:schemeClr val="tx2"/>
                </a:solidFill>
                <a:latin typeface="Arial" panose="020B0604020202020204" pitchFamily="34" charset="0"/>
                <a:ea typeface="黑体" panose="02010609060101010101" pitchFamily="49" charset="-122"/>
              </a:rPr>
              <a:t>Directory Sevice</a:t>
            </a:r>
            <a:r>
              <a:rPr lang="zh-CN" altLang="en-US" sz="2000" dirty="0">
                <a:solidFill>
                  <a:schemeClr val="tx2"/>
                </a:solidFill>
                <a:latin typeface="黑体" panose="02010609060101010101" pitchFamily="49" charset="-122"/>
                <a:ea typeface="黑体" panose="02010609060101010101" pitchFamily="49" charset="-122"/>
              </a:rPr>
              <a:t>：提供分布数据源、全球对象和服务的信息目录。</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Rectangle 4"/>
          <p:cNvSpPr>
            <a:spLocks noGrp="1"/>
          </p:cNvSpPr>
          <p:nvPr>
            <p:ph type="title"/>
          </p:nvPr>
        </p:nvSpPr>
        <p:spPr>
          <a:ln/>
        </p:spPr>
        <p:txBody>
          <a:bodyPr vert="horz" wrap="square" lIns="91440" tIns="45720" rIns="91440" bIns="45720" anchor="b" anchorCtr="0"/>
          <a:p>
            <a:pPr eaLnBrk="1" hangingPunct="1"/>
            <a:r>
              <a:rPr lang="en-US" altLang="zh-CN" dirty="0"/>
              <a:t>TCP/IP</a:t>
            </a:r>
            <a:r>
              <a:rPr lang="zh-CN" altLang="zh-CN" dirty="0"/>
              <a:t>协议</a:t>
            </a:r>
            <a:endParaRPr lang="zh-CN" altLang="en-US" dirty="0"/>
          </a:p>
        </p:txBody>
      </p:sp>
      <p:sp>
        <p:nvSpPr>
          <p:cNvPr id="134146" name="Rectangle 5"/>
          <p:cNvSpPr>
            <a:spLocks noGrp="1"/>
          </p:cNvSpPr>
          <p:nvPr>
            <p:ph idx="1"/>
          </p:nvPr>
        </p:nvSpPr>
        <p:spPr>
          <a:xfrm>
            <a:off x="990600" y="1828800"/>
            <a:ext cx="7872413" cy="4800600"/>
          </a:xfrm>
          <a:ln/>
        </p:spPr>
        <p:txBody>
          <a:bodyPr vert="horz" wrap="square" lIns="91440" tIns="45720" rIns="91440" bIns="45720" anchor="t" anchorCtr="0"/>
          <a:p>
            <a:pPr eaLnBrk="1" hangingPunct="1">
              <a:lnSpc>
                <a:spcPct val="110000"/>
              </a:lnSpc>
              <a:spcBef>
                <a:spcPct val="0"/>
              </a:spcBef>
            </a:pPr>
            <a:r>
              <a:rPr lang="en-US" altLang="zh-CN" sz="2400" dirty="0">
                <a:solidFill>
                  <a:schemeClr val="tx2"/>
                </a:solidFill>
              </a:rPr>
              <a:t>  </a:t>
            </a:r>
            <a:r>
              <a:rPr lang="zh-CN" altLang="en-US" sz="2400" dirty="0">
                <a:solidFill>
                  <a:schemeClr val="hlink"/>
                </a:solidFill>
              </a:rPr>
              <a:t>应用层</a:t>
            </a:r>
            <a:endParaRPr lang="zh-CN" altLang="en-US" sz="2400" dirty="0">
              <a:solidFill>
                <a:schemeClr val="hlink"/>
              </a:solidFill>
            </a:endParaRPr>
          </a:p>
          <a:p>
            <a:pPr lvl="1" eaLnBrk="1" hangingPunct="1">
              <a:lnSpc>
                <a:spcPct val="110000"/>
              </a:lnSpc>
              <a:spcBef>
                <a:spcPct val="0"/>
              </a:spcBef>
            </a:pPr>
            <a:r>
              <a:rPr lang="zh-CN" altLang="en-US" sz="2000" dirty="0">
                <a:solidFill>
                  <a:schemeClr val="tx2"/>
                </a:solidFill>
                <a:latin typeface="Arial" panose="020B0604020202020204" pitchFamily="34" charset="0"/>
                <a:ea typeface="黑体" panose="02010609060101010101" pitchFamily="49" charset="-122"/>
              </a:rPr>
              <a:t>为用户提供访问 </a:t>
            </a:r>
            <a:r>
              <a:rPr lang="en-US" altLang="zh-CN" sz="2000" dirty="0">
                <a:solidFill>
                  <a:schemeClr val="tx2"/>
                </a:solidFill>
                <a:latin typeface="Arial" panose="020B0604020202020204" pitchFamily="34" charset="0"/>
                <a:ea typeface="黑体" panose="02010609060101010101" pitchFamily="49" charset="-122"/>
              </a:rPr>
              <a:t>Internet </a:t>
            </a:r>
            <a:r>
              <a:rPr lang="zh-CN" altLang="en-US" sz="2000" dirty="0">
                <a:solidFill>
                  <a:schemeClr val="tx2"/>
                </a:solidFill>
                <a:latin typeface="Arial" panose="020B0604020202020204" pitchFamily="34" charset="0"/>
                <a:ea typeface="黑体" panose="02010609060101010101" pitchFamily="49" charset="-122"/>
              </a:rPr>
              <a:t>的一组高层协议 </a:t>
            </a:r>
            <a:r>
              <a:rPr lang="en-US" altLang="zh-CN" sz="2000" dirty="0">
                <a:solidFill>
                  <a:schemeClr val="tx2"/>
                </a:solidFill>
                <a:latin typeface="Arial" panose="020B0604020202020204" pitchFamily="34" charset="0"/>
                <a:ea typeface="黑体" panose="02010609060101010101" pitchFamily="49" charset="-122"/>
              </a:rPr>
              <a:t>(</a:t>
            </a:r>
            <a:r>
              <a:rPr lang="zh-CN" altLang="en-US" sz="2000" dirty="0">
                <a:solidFill>
                  <a:schemeClr val="tx2"/>
                </a:solidFill>
                <a:latin typeface="Arial" panose="020B0604020202020204" pitchFamily="34" charset="0"/>
                <a:ea typeface="黑体" panose="02010609060101010101" pitchFamily="49" charset="-122"/>
              </a:rPr>
              <a:t>如</a:t>
            </a:r>
            <a:r>
              <a:rPr lang="en-US" altLang="zh-CN" sz="2000" dirty="0">
                <a:solidFill>
                  <a:schemeClr val="tx2"/>
                </a:solidFill>
                <a:latin typeface="Arial" panose="020B0604020202020204" pitchFamily="34" charset="0"/>
                <a:ea typeface="黑体" panose="02010609060101010101" pitchFamily="49" charset="-122"/>
              </a:rPr>
              <a:t>FTP</a:t>
            </a:r>
            <a:r>
              <a:rPr lang="zh-CN" altLang="en-US" sz="2000" dirty="0">
                <a:solidFill>
                  <a:schemeClr val="tx2"/>
                </a:solidFill>
                <a:latin typeface="Arial" panose="020B0604020202020204" pitchFamily="34" charset="0"/>
                <a:ea typeface="黑体" panose="02010609060101010101" pitchFamily="49" charset="-122"/>
              </a:rPr>
              <a:t>、</a:t>
            </a:r>
            <a:r>
              <a:rPr lang="en-US" altLang="zh-CN" sz="2000" dirty="0">
                <a:solidFill>
                  <a:schemeClr val="tx2"/>
                </a:solidFill>
                <a:latin typeface="Arial" panose="020B0604020202020204" pitchFamily="34" charset="0"/>
                <a:ea typeface="黑体" panose="02010609060101010101" pitchFamily="49" charset="-122"/>
              </a:rPr>
              <a:t>TELNET</a:t>
            </a:r>
            <a:r>
              <a:rPr lang="zh-CN" altLang="en-US" sz="2000" dirty="0">
                <a:solidFill>
                  <a:schemeClr val="tx2"/>
                </a:solidFill>
                <a:latin typeface="Arial" panose="020B0604020202020204" pitchFamily="34" charset="0"/>
                <a:ea typeface="黑体" panose="02010609060101010101" pitchFamily="49" charset="-122"/>
              </a:rPr>
              <a:t>、</a:t>
            </a:r>
            <a:r>
              <a:rPr lang="en-US" altLang="zh-CN" sz="2000" dirty="0">
                <a:solidFill>
                  <a:schemeClr val="tx2"/>
                </a:solidFill>
                <a:latin typeface="Arial" panose="020B0604020202020204" pitchFamily="34" charset="0"/>
                <a:ea typeface="黑体" panose="02010609060101010101" pitchFamily="49" charset="-122"/>
              </a:rPr>
              <a:t>SMTP</a:t>
            </a:r>
            <a:r>
              <a:rPr lang="zh-CN" altLang="en-US" sz="2000" dirty="0">
                <a:solidFill>
                  <a:schemeClr val="tx2"/>
                </a:solidFill>
                <a:latin typeface="Arial" panose="020B0604020202020204" pitchFamily="34" charset="0"/>
                <a:ea typeface="黑体" panose="02010609060101010101" pitchFamily="49" charset="-122"/>
              </a:rPr>
              <a:t>等</a:t>
            </a:r>
            <a:r>
              <a:rPr lang="en-US" altLang="zh-CN" sz="2000" dirty="0">
                <a:solidFill>
                  <a:schemeClr val="tx2"/>
                </a:solidFill>
                <a:latin typeface="Arial" panose="020B0604020202020204" pitchFamily="34" charset="0"/>
                <a:ea typeface="黑体" panose="02010609060101010101" pitchFamily="49" charset="-122"/>
              </a:rPr>
              <a:t>)</a:t>
            </a:r>
            <a:endParaRPr lang="en-US" altLang="zh-CN" sz="2000" dirty="0">
              <a:solidFill>
                <a:schemeClr val="tx2"/>
              </a:solidFill>
              <a:latin typeface="Arial" panose="020B0604020202020204" pitchFamily="34" charset="0"/>
              <a:ea typeface="黑体" panose="02010609060101010101" pitchFamily="49" charset="-122"/>
            </a:endParaRPr>
          </a:p>
          <a:p>
            <a:pPr eaLnBrk="1" hangingPunct="1">
              <a:lnSpc>
                <a:spcPct val="110000"/>
              </a:lnSpc>
              <a:spcBef>
                <a:spcPct val="0"/>
              </a:spcBef>
            </a:pPr>
            <a:r>
              <a:rPr lang="en-US" altLang="zh-CN" sz="2400" dirty="0">
                <a:solidFill>
                  <a:schemeClr val="tx2"/>
                </a:solidFill>
              </a:rPr>
              <a:t>  </a:t>
            </a:r>
            <a:r>
              <a:rPr lang="zh-CN" altLang="en-US" sz="2400" dirty="0">
                <a:solidFill>
                  <a:schemeClr val="hlink"/>
                </a:solidFill>
              </a:rPr>
              <a:t>传输层</a:t>
            </a:r>
            <a:endParaRPr lang="zh-CN" altLang="en-US" sz="2400" dirty="0">
              <a:solidFill>
                <a:schemeClr val="hlink"/>
              </a:solidFill>
            </a:endParaRPr>
          </a:p>
          <a:p>
            <a:pPr lvl="1" eaLnBrk="1" hangingPunct="1">
              <a:lnSpc>
                <a:spcPct val="110000"/>
              </a:lnSpc>
              <a:spcBef>
                <a:spcPct val="0"/>
              </a:spcBef>
            </a:pPr>
            <a:r>
              <a:rPr lang="zh-CN" altLang="en-US" sz="2000" dirty="0">
                <a:solidFill>
                  <a:schemeClr val="tx2"/>
                </a:solidFill>
                <a:latin typeface="Arial" panose="020B0604020202020204" pitchFamily="34" charset="0"/>
                <a:ea typeface="黑体" panose="02010609060101010101" pitchFamily="49" charset="-122"/>
              </a:rPr>
              <a:t>为源和目的主机的应用程序间提供端</a:t>
            </a:r>
            <a:r>
              <a:rPr lang="en-US" altLang="zh-CN" sz="2000" dirty="0">
                <a:solidFill>
                  <a:schemeClr val="tx2"/>
                </a:solidFill>
                <a:latin typeface="Arial" panose="020B0604020202020204" pitchFamily="34" charset="0"/>
                <a:ea typeface="黑体" panose="02010609060101010101" pitchFamily="49" charset="-122"/>
              </a:rPr>
              <a:t>-</a:t>
            </a:r>
            <a:r>
              <a:rPr lang="zh-CN" altLang="en-US" sz="2000" dirty="0">
                <a:solidFill>
                  <a:schemeClr val="tx2"/>
                </a:solidFill>
                <a:latin typeface="Arial" panose="020B0604020202020204" pitchFamily="34" charset="0"/>
                <a:ea typeface="黑体" panose="02010609060101010101" pitchFamily="49" charset="-122"/>
              </a:rPr>
              <a:t>端的数据传输服务 </a:t>
            </a:r>
            <a:r>
              <a:rPr lang="en-US" altLang="zh-CN" sz="2000" dirty="0">
                <a:solidFill>
                  <a:schemeClr val="tx2"/>
                </a:solidFill>
                <a:latin typeface="Arial" panose="020B0604020202020204" pitchFamily="34" charset="0"/>
                <a:ea typeface="黑体" panose="02010609060101010101" pitchFamily="49" charset="-122"/>
              </a:rPr>
              <a:t>(</a:t>
            </a:r>
            <a:r>
              <a:rPr lang="zh-CN" altLang="en-US" sz="2000" dirty="0">
                <a:solidFill>
                  <a:schemeClr val="tx2"/>
                </a:solidFill>
                <a:latin typeface="Arial" panose="020B0604020202020204" pitchFamily="34" charset="0"/>
                <a:ea typeface="黑体" panose="02010609060101010101" pitchFamily="49" charset="-122"/>
              </a:rPr>
              <a:t>如</a:t>
            </a:r>
            <a:r>
              <a:rPr lang="en-US" altLang="zh-CN" sz="2000" dirty="0">
                <a:solidFill>
                  <a:schemeClr val="tx2"/>
                </a:solidFill>
                <a:latin typeface="Arial" panose="020B0604020202020204" pitchFamily="34" charset="0"/>
                <a:ea typeface="黑体" panose="02010609060101010101" pitchFamily="49" charset="-122"/>
              </a:rPr>
              <a:t>TCP</a:t>
            </a:r>
            <a:r>
              <a:rPr lang="zh-CN" altLang="en-US" sz="2000" dirty="0">
                <a:solidFill>
                  <a:schemeClr val="tx2"/>
                </a:solidFill>
                <a:latin typeface="Arial" panose="020B0604020202020204" pitchFamily="34" charset="0"/>
                <a:ea typeface="黑体" panose="02010609060101010101" pitchFamily="49" charset="-122"/>
              </a:rPr>
              <a:t>、</a:t>
            </a:r>
            <a:r>
              <a:rPr lang="en-US" altLang="zh-CN" sz="2000" dirty="0">
                <a:solidFill>
                  <a:schemeClr val="tx2"/>
                </a:solidFill>
                <a:latin typeface="Arial" panose="020B0604020202020204" pitchFamily="34" charset="0"/>
                <a:ea typeface="黑体" panose="02010609060101010101" pitchFamily="49" charset="-122"/>
              </a:rPr>
              <a:t>UDP)</a:t>
            </a:r>
            <a:endParaRPr lang="en-US" altLang="zh-CN" sz="2000" dirty="0">
              <a:solidFill>
                <a:schemeClr val="tx2"/>
              </a:solidFill>
              <a:latin typeface="Arial" panose="020B0604020202020204" pitchFamily="34" charset="0"/>
              <a:ea typeface="黑体" panose="02010609060101010101" pitchFamily="49" charset="-122"/>
            </a:endParaRPr>
          </a:p>
          <a:p>
            <a:pPr eaLnBrk="1" hangingPunct="1">
              <a:lnSpc>
                <a:spcPct val="110000"/>
              </a:lnSpc>
              <a:spcBef>
                <a:spcPct val="0"/>
              </a:spcBef>
            </a:pPr>
            <a:r>
              <a:rPr lang="en-US" altLang="zh-CN" sz="2400" dirty="0">
                <a:solidFill>
                  <a:schemeClr val="tx2"/>
                </a:solidFill>
              </a:rPr>
              <a:t>  </a:t>
            </a:r>
            <a:r>
              <a:rPr lang="zh-CN" altLang="en-US" sz="2400" dirty="0">
                <a:solidFill>
                  <a:schemeClr val="hlink"/>
                </a:solidFill>
              </a:rPr>
              <a:t>网络互联层</a:t>
            </a:r>
            <a:r>
              <a:rPr lang="zh-CN" altLang="en-US" sz="2400" dirty="0">
                <a:solidFill>
                  <a:schemeClr val="tx2"/>
                </a:solidFill>
              </a:rPr>
              <a:t>（网际层）</a:t>
            </a:r>
            <a:endParaRPr lang="zh-CN" altLang="en-US" sz="2400" dirty="0">
              <a:solidFill>
                <a:schemeClr val="tx2"/>
              </a:solidFill>
            </a:endParaRPr>
          </a:p>
          <a:p>
            <a:pPr lvl="1" eaLnBrk="1" hangingPunct="1">
              <a:lnSpc>
                <a:spcPct val="110000"/>
              </a:lnSpc>
              <a:spcBef>
                <a:spcPct val="0"/>
              </a:spcBef>
            </a:pPr>
            <a:r>
              <a:rPr lang="zh-CN" altLang="en-US" sz="2000" dirty="0">
                <a:solidFill>
                  <a:schemeClr val="tx2"/>
                </a:solidFill>
                <a:latin typeface="Arial" panose="020B0604020202020204" pitchFamily="34" charset="0"/>
                <a:ea typeface="黑体" panose="02010609060101010101" pitchFamily="49" charset="-122"/>
              </a:rPr>
              <a:t>把分组独立地从信源传送到信宿。解决路由选择、拥塞控制和网络互联等问题 </a:t>
            </a:r>
            <a:r>
              <a:rPr lang="en-US" altLang="zh-CN" sz="2000" dirty="0">
                <a:solidFill>
                  <a:schemeClr val="tx2"/>
                </a:solidFill>
                <a:latin typeface="Arial" panose="020B0604020202020204" pitchFamily="34" charset="0"/>
                <a:ea typeface="黑体" panose="02010609060101010101" pitchFamily="49" charset="-122"/>
              </a:rPr>
              <a:t>(</a:t>
            </a:r>
            <a:r>
              <a:rPr lang="zh-CN" altLang="en-US" sz="2000" dirty="0">
                <a:solidFill>
                  <a:schemeClr val="tx2"/>
                </a:solidFill>
                <a:latin typeface="Arial" panose="020B0604020202020204" pitchFamily="34" charset="0"/>
                <a:ea typeface="黑体" panose="02010609060101010101" pitchFamily="49" charset="-122"/>
              </a:rPr>
              <a:t>如</a:t>
            </a:r>
            <a:r>
              <a:rPr lang="en-US" altLang="zh-CN" sz="2000" dirty="0">
                <a:solidFill>
                  <a:schemeClr val="tx2"/>
                </a:solidFill>
                <a:latin typeface="Arial" panose="020B0604020202020204" pitchFamily="34" charset="0"/>
                <a:ea typeface="黑体" panose="02010609060101010101" pitchFamily="49" charset="-122"/>
              </a:rPr>
              <a:t>IP)</a:t>
            </a:r>
            <a:endParaRPr lang="en-US" altLang="zh-CN" sz="2000" dirty="0">
              <a:solidFill>
                <a:schemeClr val="tx2"/>
              </a:solidFill>
              <a:latin typeface="Arial" panose="020B0604020202020204" pitchFamily="34" charset="0"/>
              <a:ea typeface="黑体" panose="02010609060101010101" pitchFamily="49" charset="-122"/>
            </a:endParaRPr>
          </a:p>
          <a:p>
            <a:pPr eaLnBrk="1" hangingPunct="1">
              <a:lnSpc>
                <a:spcPct val="110000"/>
              </a:lnSpc>
              <a:spcBef>
                <a:spcPct val="0"/>
              </a:spcBef>
            </a:pPr>
            <a:r>
              <a:rPr lang="en-US" altLang="zh-CN" sz="2400" dirty="0">
                <a:solidFill>
                  <a:schemeClr val="tx2"/>
                </a:solidFill>
              </a:rPr>
              <a:t>  </a:t>
            </a:r>
            <a:r>
              <a:rPr lang="zh-CN" altLang="en-US" sz="2400" dirty="0">
                <a:solidFill>
                  <a:schemeClr val="hlink"/>
                </a:solidFill>
              </a:rPr>
              <a:t>网络接口层</a:t>
            </a:r>
            <a:endParaRPr lang="zh-CN" altLang="en-US" sz="2400" dirty="0">
              <a:solidFill>
                <a:schemeClr val="hlink"/>
              </a:solidFill>
            </a:endParaRPr>
          </a:p>
          <a:p>
            <a:pPr lvl="1" eaLnBrk="1" hangingPunct="1">
              <a:lnSpc>
                <a:spcPct val="110000"/>
              </a:lnSpc>
              <a:spcBef>
                <a:spcPct val="0"/>
              </a:spcBef>
            </a:pPr>
            <a:r>
              <a:rPr lang="zh-CN" altLang="en-US" sz="2000" dirty="0">
                <a:solidFill>
                  <a:schemeClr val="tx2"/>
                </a:solidFill>
                <a:latin typeface="Arial" panose="020B0604020202020204" pitchFamily="34" charset="0"/>
                <a:ea typeface="黑体" panose="02010609060101010101" pitchFamily="49" charset="-122"/>
              </a:rPr>
              <a:t>负责将</a:t>
            </a:r>
            <a:r>
              <a:rPr lang="en-US" altLang="zh-CN" sz="2000" dirty="0">
                <a:solidFill>
                  <a:schemeClr val="tx2"/>
                </a:solidFill>
                <a:latin typeface="Arial" panose="020B0604020202020204" pitchFamily="34" charset="0"/>
                <a:ea typeface="黑体" panose="02010609060101010101" pitchFamily="49" charset="-122"/>
              </a:rPr>
              <a:t>IP</a:t>
            </a:r>
            <a:r>
              <a:rPr lang="zh-CN" altLang="en-US" sz="2000" dirty="0">
                <a:solidFill>
                  <a:schemeClr val="tx2"/>
                </a:solidFill>
                <a:latin typeface="Arial" panose="020B0604020202020204" pitchFamily="34" charset="0"/>
                <a:ea typeface="黑体" panose="02010609060101010101" pitchFamily="49" charset="-122"/>
              </a:rPr>
              <a:t>分组封装成适合在物理网络上传输的幀格式并传输，或将从物理网络接收到的幀解封，取出</a:t>
            </a:r>
            <a:r>
              <a:rPr lang="en-US" altLang="zh-CN" sz="2000" dirty="0">
                <a:solidFill>
                  <a:schemeClr val="tx2"/>
                </a:solidFill>
                <a:latin typeface="Arial" panose="020B0604020202020204" pitchFamily="34" charset="0"/>
                <a:ea typeface="黑体" panose="02010609060101010101" pitchFamily="49" charset="-122"/>
              </a:rPr>
              <a:t>IP</a:t>
            </a:r>
            <a:r>
              <a:rPr lang="zh-CN" altLang="en-US" sz="2000" dirty="0">
                <a:solidFill>
                  <a:schemeClr val="tx2"/>
                </a:solidFill>
                <a:latin typeface="Arial" panose="020B0604020202020204" pitchFamily="34" charset="0"/>
                <a:ea typeface="黑体" panose="02010609060101010101" pitchFamily="49" charset="-122"/>
              </a:rPr>
              <a:t>分组交给网络互联层 </a:t>
            </a:r>
            <a:r>
              <a:rPr lang="en-US" altLang="zh-CN" sz="2000" dirty="0">
                <a:solidFill>
                  <a:schemeClr val="tx2"/>
                </a:solidFill>
                <a:latin typeface="Arial" panose="020B0604020202020204" pitchFamily="34" charset="0"/>
                <a:ea typeface="黑体" panose="02010609060101010101" pitchFamily="49" charset="-122"/>
              </a:rPr>
              <a:t>(</a:t>
            </a:r>
            <a:r>
              <a:rPr lang="zh-CN" altLang="en-US" sz="2000" dirty="0">
                <a:solidFill>
                  <a:schemeClr val="tx2"/>
                </a:solidFill>
                <a:latin typeface="Arial" panose="020B0604020202020204" pitchFamily="34" charset="0"/>
                <a:ea typeface="黑体" panose="02010609060101010101" pitchFamily="49" charset="-122"/>
              </a:rPr>
              <a:t>如</a:t>
            </a:r>
            <a:r>
              <a:rPr lang="en-US" altLang="zh-CN" sz="2000" dirty="0">
                <a:solidFill>
                  <a:schemeClr val="tx2"/>
                </a:solidFill>
                <a:latin typeface="Arial" panose="020B0604020202020204" pitchFamily="34" charset="0"/>
                <a:ea typeface="黑体" panose="02010609060101010101" pitchFamily="49" charset="-122"/>
              </a:rPr>
              <a:t>Ethernet</a:t>
            </a:r>
            <a:r>
              <a:rPr lang="zh-CN" altLang="en-US" sz="2000" dirty="0">
                <a:solidFill>
                  <a:schemeClr val="tx2"/>
                </a:solidFill>
                <a:latin typeface="Arial" panose="020B0604020202020204" pitchFamily="34" charset="0"/>
                <a:ea typeface="黑体" panose="02010609060101010101" pitchFamily="49" charset="-122"/>
              </a:rPr>
              <a:t>、</a:t>
            </a:r>
            <a:r>
              <a:rPr lang="en-US" altLang="zh-CN" sz="2000" dirty="0">
                <a:solidFill>
                  <a:schemeClr val="tx2"/>
                </a:solidFill>
                <a:latin typeface="Arial" panose="020B0604020202020204" pitchFamily="34" charset="0"/>
                <a:ea typeface="黑体" panose="02010609060101010101" pitchFamily="49" charset="-122"/>
              </a:rPr>
              <a:t>PPP)</a:t>
            </a:r>
            <a:endParaRPr lang="en-US" altLang="zh-CN" sz="2000"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Rectangle 2"/>
          <p:cNvSpPr>
            <a:spLocks noGrp="1"/>
          </p:cNvSpPr>
          <p:nvPr>
            <p:ph type="title"/>
          </p:nvPr>
        </p:nvSpPr>
        <p:spPr>
          <a:ln/>
        </p:spPr>
        <p:txBody>
          <a:bodyPr vert="horz" wrap="square" lIns="91440" tIns="45720" rIns="91440" bIns="45720" anchor="b" anchorCtr="0"/>
          <a:p>
            <a:pPr eaLnBrk="1" hangingPunct="1"/>
            <a:r>
              <a:rPr lang="en-US" altLang="zh-CN" dirty="0">
                <a:solidFill>
                  <a:schemeClr val="tx2"/>
                </a:solidFill>
              </a:rPr>
              <a:t>TCP/IP</a:t>
            </a:r>
            <a:r>
              <a:rPr lang="zh-CN" altLang="en-US" dirty="0">
                <a:solidFill>
                  <a:schemeClr val="tx2"/>
                </a:solidFill>
              </a:rPr>
              <a:t>协议数据的封装</a:t>
            </a:r>
            <a:endParaRPr lang="zh-CN" altLang="en-US" dirty="0">
              <a:solidFill>
                <a:schemeClr val="tx2"/>
              </a:solidFill>
            </a:endParaRPr>
          </a:p>
        </p:txBody>
      </p:sp>
      <p:grpSp>
        <p:nvGrpSpPr>
          <p:cNvPr id="135170" name="Group 40"/>
          <p:cNvGrpSpPr/>
          <p:nvPr/>
        </p:nvGrpSpPr>
        <p:grpSpPr>
          <a:xfrm>
            <a:off x="765175" y="2206625"/>
            <a:ext cx="7997825" cy="4286250"/>
            <a:chOff x="482" y="1390"/>
            <a:chExt cx="5038" cy="2700"/>
          </a:xfrm>
        </p:grpSpPr>
        <p:sp>
          <p:nvSpPr>
            <p:cNvPr id="135171" name="Rectangle 4"/>
            <p:cNvSpPr/>
            <p:nvPr/>
          </p:nvSpPr>
          <p:spPr>
            <a:xfrm>
              <a:off x="3120" y="1998"/>
              <a:ext cx="1584" cy="384"/>
            </a:xfrm>
            <a:prstGeom prst="rect">
              <a:avLst/>
            </a:prstGeom>
            <a:solidFill>
              <a:schemeClr val="accent1"/>
            </a:solidFill>
            <a:ln w="12700" cap="flat" cmpd="sng">
              <a:solidFill>
                <a:srgbClr val="FF9900"/>
              </a:solidFill>
              <a:prstDash val="solid"/>
              <a:miter/>
              <a:headEnd type="none" w="sm" len="sm"/>
              <a:tailEnd type="none" w="sm" len="sm"/>
            </a:ln>
          </p:spPr>
          <p:txBody>
            <a:bodyPr wrap="none" anchor="ctr" anchorCtr="0"/>
            <a:p>
              <a:pPr defTabSz="762000" eaLnBrk="0" hangingPunct="0"/>
              <a:r>
                <a:rPr lang="en-US" altLang="zh-CN" sz="2400" b="1" dirty="0">
                  <a:solidFill>
                    <a:schemeClr val="bg1"/>
                  </a:solidFill>
                  <a:latin typeface="CordiaUPC" pitchFamily="34" charset="-34"/>
                  <a:ea typeface="宋体" panose="02010600030101010101" pitchFamily="2" charset="-122"/>
                </a:rPr>
                <a:t> </a:t>
              </a:r>
              <a:r>
                <a:rPr lang="en-US" altLang="zh-CN" sz="2400" b="1" dirty="0">
                  <a:solidFill>
                    <a:schemeClr val="bg2"/>
                  </a:solidFill>
                  <a:latin typeface="CordiaUPC" pitchFamily="34" charset="-34"/>
                  <a:ea typeface="宋体" panose="02010600030101010101" pitchFamily="2" charset="-122"/>
                </a:rPr>
                <a:t>TCP</a:t>
              </a:r>
              <a:r>
                <a:rPr lang="zh-CN" altLang="en-US" sz="2400" b="1" dirty="0">
                  <a:solidFill>
                    <a:schemeClr val="bg2"/>
                  </a:solidFill>
                  <a:latin typeface="CordiaUPC" pitchFamily="34" charset="-34"/>
                  <a:ea typeface="宋体" panose="02010600030101010101" pitchFamily="2" charset="-122"/>
                </a:rPr>
                <a:t>头</a:t>
              </a:r>
              <a:endParaRPr lang="zh-CN" altLang="en-US" sz="2400" b="1" dirty="0">
                <a:solidFill>
                  <a:schemeClr val="bg2"/>
                </a:solidFill>
                <a:latin typeface="CordiaUPC" pitchFamily="34" charset="-34"/>
                <a:ea typeface="宋体" panose="02010600030101010101" pitchFamily="2" charset="-122"/>
              </a:endParaRPr>
            </a:p>
          </p:txBody>
        </p:sp>
        <p:sp>
          <p:nvSpPr>
            <p:cNvPr id="135172" name="Rectangle 5"/>
            <p:cNvSpPr/>
            <p:nvPr/>
          </p:nvSpPr>
          <p:spPr>
            <a:xfrm>
              <a:off x="3938" y="1390"/>
              <a:ext cx="720" cy="336"/>
            </a:xfrm>
            <a:prstGeom prst="rect">
              <a:avLst/>
            </a:prstGeom>
            <a:solidFill>
              <a:srgbClr val="3333FF"/>
            </a:solidFill>
            <a:ln w="1270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b="1" dirty="0">
                  <a:solidFill>
                    <a:schemeClr val="bg1"/>
                  </a:solidFill>
                  <a:latin typeface="CordiaUPC" pitchFamily="34" charset="-34"/>
                  <a:ea typeface="宋体" panose="02010600030101010101" pitchFamily="2" charset="-122"/>
                </a:rPr>
                <a:t>应用层数据</a:t>
              </a:r>
              <a:endParaRPr lang="zh-CN" altLang="en-US" b="1" dirty="0">
                <a:solidFill>
                  <a:schemeClr val="bg1"/>
                </a:solidFill>
                <a:latin typeface="CordiaUPC" pitchFamily="34" charset="-34"/>
                <a:ea typeface="宋体" panose="02010600030101010101" pitchFamily="2" charset="-122"/>
              </a:endParaRPr>
            </a:p>
          </p:txBody>
        </p:sp>
        <p:sp>
          <p:nvSpPr>
            <p:cNvPr id="135173" name="Rectangle 6"/>
            <p:cNvSpPr/>
            <p:nvPr/>
          </p:nvSpPr>
          <p:spPr>
            <a:xfrm>
              <a:off x="3938" y="2028"/>
              <a:ext cx="720" cy="336"/>
            </a:xfrm>
            <a:prstGeom prst="rect">
              <a:avLst/>
            </a:prstGeom>
            <a:solidFill>
              <a:srgbClr val="3333FF"/>
            </a:solidFill>
            <a:ln w="1270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b="1" dirty="0">
                  <a:solidFill>
                    <a:schemeClr val="bg1"/>
                  </a:solidFill>
                  <a:latin typeface="Times New Roman" panose="02020603050405020304" pitchFamily="18" charset="0"/>
                  <a:ea typeface="宋体" panose="02010600030101010101" pitchFamily="2" charset="-122"/>
                </a:rPr>
                <a:t>应用层数据</a:t>
              </a:r>
              <a:endParaRPr lang="zh-CN" altLang="en-US" b="1" dirty="0">
                <a:solidFill>
                  <a:schemeClr val="bg1"/>
                </a:solidFill>
                <a:latin typeface="Times New Roman" panose="02020603050405020304" pitchFamily="18" charset="0"/>
                <a:ea typeface="宋体" panose="02010600030101010101" pitchFamily="2" charset="-122"/>
              </a:endParaRPr>
            </a:p>
          </p:txBody>
        </p:sp>
        <p:sp>
          <p:nvSpPr>
            <p:cNvPr id="135174" name="Rectangle 7"/>
            <p:cNvSpPr/>
            <p:nvPr/>
          </p:nvSpPr>
          <p:spPr>
            <a:xfrm>
              <a:off x="3120" y="2680"/>
              <a:ext cx="1584" cy="384"/>
            </a:xfrm>
            <a:prstGeom prst="rect">
              <a:avLst/>
            </a:prstGeom>
            <a:solidFill>
              <a:schemeClr val="accent1"/>
            </a:solidFill>
            <a:ln w="12700" cap="flat" cmpd="sng">
              <a:solidFill>
                <a:srgbClr val="FF9900"/>
              </a:solidFill>
              <a:prstDash val="solid"/>
              <a:miter/>
              <a:headEnd type="none" w="sm" len="sm"/>
              <a:tailEnd type="none" w="sm" len="sm"/>
            </a:ln>
          </p:spPr>
          <p:txBody>
            <a:bodyPr wrap="none" anchor="ctr" anchorCtr="0"/>
            <a:p>
              <a:pPr defTabSz="762000" eaLnBrk="0" hangingPunct="0"/>
              <a:r>
                <a:rPr lang="en-US" altLang="zh-CN" sz="2400" b="1" dirty="0">
                  <a:solidFill>
                    <a:schemeClr val="bg1"/>
                  </a:solidFill>
                  <a:latin typeface="CordiaUPC" pitchFamily="34" charset="-34"/>
                  <a:ea typeface="宋体" panose="02010600030101010101" pitchFamily="2" charset="-122"/>
                </a:rPr>
                <a:t> </a:t>
              </a:r>
              <a:r>
                <a:rPr lang="en-US" altLang="zh-CN" sz="2400" b="1" dirty="0">
                  <a:solidFill>
                    <a:schemeClr val="bg2"/>
                  </a:solidFill>
                  <a:latin typeface="CordiaUPC" pitchFamily="34" charset="-34"/>
                  <a:ea typeface="宋体" panose="02010600030101010101" pitchFamily="2" charset="-122"/>
                </a:rPr>
                <a:t>TCP</a:t>
              </a:r>
              <a:r>
                <a:rPr lang="zh-CN" altLang="en-US" sz="2400" b="1" dirty="0">
                  <a:solidFill>
                    <a:schemeClr val="bg2"/>
                  </a:solidFill>
                  <a:latin typeface="CordiaUPC" pitchFamily="34" charset="-34"/>
                  <a:ea typeface="宋体" panose="02010600030101010101" pitchFamily="2" charset="-122"/>
                </a:rPr>
                <a:t>头</a:t>
              </a:r>
              <a:endParaRPr lang="zh-CN" altLang="en-US" sz="2400" b="1" dirty="0">
                <a:solidFill>
                  <a:schemeClr val="bg2"/>
                </a:solidFill>
                <a:latin typeface="CordiaUPC" pitchFamily="34" charset="-34"/>
                <a:ea typeface="宋体" panose="02010600030101010101" pitchFamily="2" charset="-122"/>
              </a:endParaRPr>
            </a:p>
          </p:txBody>
        </p:sp>
        <p:sp>
          <p:nvSpPr>
            <p:cNvPr id="135175" name="Rectangle 8"/>
            <p:cNvSpPr/>
            <p:nvPr/>
          </p:nvSpPr>
          <p:spPr>
            <a:xfrm>
              <a:off x="3938" y="2710"/>
              <a:ext cx="720" cy="336"/>
            </a:xfrm>
            <a:prstGeom prst="rect">
              <a:avLst/>
            </a:prstGeom>
            <a:solidFill>
              <a:srgbClr val="3333FF"/>
            </a:solidFill>
            <a:ln w="1270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b="1" dirty="0">
                  <a:solidFill>
                    <a:schemeClr val="bg1"/>
                  </a:solidFill>
                  <a:latin typeface="CordiaUPC" pitchFamily="34" charset="-34"/>
                  <a:ea typeface="宋体" panose="02010600030101010101" pitchFamily="2" charset="-122"/>
                </a:rPr>
                <a:t>应用层数据</a:t>
              </a:r>
              <a:endParaRPr lang="zh-CN" altLang="en-US" b="1" dirty="0">
                <a:solidFill>
                  <a:schemeClr val="bg1"/>
                </a:solidFill>
                <a:latin typeface="CordiaUPC" pitchFamily="34" charset="-34"/>
                <a:ea typeface="宋体" panose="02010600030101010101" pitchFamily="2" charset="-122"/>
              </a:endParaRPr>
            </a:p>
          </p:txBody>
        </p:sp>
        <p:sp>
          <p:nvSpPr>
            <p:cNvPr id="135176" name="Rectangle 9"/>
            <p:cNvSpPr/>
            <p:nvPr/>
          </p:nvSpPr>
          <p:spPr>
            <a:xfrm>
              <a:off x="2304" y="2680"/>
              <a:ext cx="816" cy="384"/>
            </a:xfrm>
            <a:prstGeom prst="rect">
              <a:avLst/>
            </a:prstGeom>
            <a:solidFill>
              <a:srgbClr val="C0F2FC"/>
            </a:solidFill>
            <a:ln w="12700" cap="flat" cmpd="sng">
              <a:solidFill>
                <a:srgbClr val="FF9900"/>
              </a:solidFill>
              <a:prstDash val="solid"/>
              <a:miter/>
              <a:headEnd type="none" w="sm" len="sm"/>
              <a:tailEnd type="none" w="sm" len="sm"/>
            </a:ln>
          </p:spPr>
          <p:txBody>
            <a:bodyPr wrap="none" anchor="ctr" anchorCtr="0"/>
            <a:p>
              <a:pPr algn="ctr" defTabSz="762000" eaLnBrk="0" hangingPunct="0"/>
              <a:r>
                <a:rPr lang="en-US" altLang="zh-CN" sz="2400" b="1" dirty="0">
                  <a:solidFill>
                    <a:schemeClr val="bg2"/>
                  </a:solidFill>
                  <a:latin typeface="CordiaUPC" pitchFamily="34" charset="-34"/>
                  <a:ea typeface="宋体" panose="02010600030101010101" pitchFamily="2" charset="-122"/>
                </a:rPr>
                <a:t>IP</a:t>
              </a:r>
              <a:r>
                <a:rPr lang="zh-CN" altLang="en-US" sz="2400" b="1" dirty="0">
                  <a:solidFill>
                    <a:schemeClr val="bg2"/>
                  </a:solidFill>
                  <a:latin typeface="CordiaUPC" pitchFamily="34" charset="-34"/>
                  <a:ea typeface="宋体" panose="02010600030101010101" pitchFamily="2" charset="-122"/>
                </a:rPr>
                <a:t>头</a:t>
              </a:r>
              <a:endParaRPr lang="zh-CN" altLang="en-US" sz="2400" b="1" dirty="0">
                <a:solidFill>
                  <a:schemeClr val="bg2"/>
                </a:solidFill>
                <a:latin typeface="CordiaUPC" pitchFamily="34" charset="-34"/>
                <a:ea typeface="宋体" panose="02010600030101010101" pitchFamily="2" charset="-122"/>
              </a:endParaRPr>
            </a:p>
          </p:txBody>
        </p:sp>
        <p:sp>
          <p:nvSpPr>
            <p:cNvPr id="135177" name="Rectangle 10"/>
            <p:cNvSpPr/>
            <p:nvPr/>
          </p:nvSpPr>
          <p:spPr>
            <a:xfrm>
              <a:off x="1490" y="3408"/>
              <a:ext cx="816" cy="384"/>
            </a:xfrm>
            <a:prstGeom prst="rect">
              <a:avLst/>
            </a:prstGeom>
            <a:solidFill>
              <a:srgbClr val="FFFF66"/>
            </a:solidFill>
            <a:ln w="1270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sz="2400" b="1" dirty="0">
                  <a:solidFill>
                    <a:schemeClr val="bg2"/>
                  </a:solidFill>
                  <a:latin typeface="CordiaUPC" pitchFamily="34" charset="-34"/>
                  <a:ea typeface="宋体" panose="02010600030101010101" pitchFamily="2" charset="-122"/>
                </a:rPr>
                <a:t>帧头</a:t>
              </a:r>
              <a:endParaRPr lang="zh-CN" altLang="en-US" sz="2400" b="1" dirty="0">
                <a:solidFill>
                  <a:schemeClr val="bg2"/>
                </a:solidFill>
                <a:latin typeface="CordiaUPC" pitchFamily="34" charset="-34"/>
                <a:ea typeface="宋体" panose="02010600030101010101" pitchFamily="2" charset="-122"/>
              </a:endParaRPr>
            </a:p>
          </p:txBody>
        </p:sp>
        <p:sp>
          <p:nvSpPr>
            <p:cNvPr id="135178" name="Rectangle 11"/>
            <p:cNvSpPr/>
            <p:nvPr/>
          </p:nvSpPr>
          <p:spPr>
            <a:xfrm>
              <a:off x="3122" y="3408"/>
              <a:ext cx="1582" cy="384"/>
            </a:xfrm>
            <a:prstGeom prst="rect">
              <a:avLst/>
            </a:prstGeom>
            <a:solidFill>
              <a:schemeClr val="accent1"/>
            </a:solidFill>
            <a:ln w="12700" cap="flat" cmpd="sng">
              <a:solidFill>
                <a:srgbClr val="FF9900"/>
              </a:solidFill>
              <a:prstDash val="solid"/>
              <a:miter/>
              <a:headEnd type="none" w="sm" len="sm"/>
              <a:tailEnd type="none" w="sm" len="sm"/>
            </a:ln>
          </p:spPr>
          <p:txBody>
            <a:bodyPr wrap="none" anchor="ctr" anchorCtr="0"/>
            <a:p>
              <a:pPr defTabSz="762000" eaLnBrk="0" hangingPunct="0"/>
              <a:r>
                <a:rPr lang="en-US" altLang="zh-CN" sz="2400" b="1" dirty="0">
                  <a:solidFill>
                    <a:schemeClr val="bg1"/>
                  </a:solidFill>
                  <a:latin typeface="CordiaUPC" pitchFamily="34" charset="-34"/>
                  <a:ea typeface="宋体" panose="02010600030101010101" pitchFamily="2" charset="-122"/>
                </a:rPr>
                <a:t> </a:t>
              </a:r>
              <a:r>
                <a:rPr lang="en-US" altLang="zh-CN" sz="2400" b="1" dirty="0">
                  <a:solidFill>
                    <a:schemeClr val="bg2"/>
                  </a:solidFill>
                  <a:latin typeface="CordiaUPC" pitchFamily="34" charset="-34"/>
                  <a:ea typeface="宋体" panose="02010600030101010101" pitchFamily="2" charset="-122"/>
                </a:rPr>
                <a:t>TCP</a:t>
              </a:r>
              <a:r>
                <a:rPr lang="zh-CN" altLang="en-US" sz="2400" b="1" dirty="0">
                  <a:solidFill>
                    <a:schemeClr val="bg2"/>
                  </a:solidFill>
                  <a:latin typeface="CordiaUPC" pitchFamily="34" charset="-34"/>
                  <a:ea typeface="宋体" panose="02010600030101010101" pitchFamily="2" charset="-122"/>
                </a:rPr>
                <a:t>头</a:t>
              </a:r>
              <a:endParaRPr lang="zh-CN" altLang="en-US" sz="2400" b="1" dirty="0">
                <a:solidFill>
                  <a:schemeClr val="bg2"/>
                </a:solidFill>
                <a:latin typeface="CordiaUPC" pitchFamily="34" charset="-34"/>
                <a:ea typeface="宋体" panose="02010600030101010101" pitchFamily="2" charset="-122"/>
              </a:endParaRPr>
            </a:p>
          </p:txBody>
        </p:sp>
        <p:sp>
          <p:nvSpPr>
            <p:cNvPr id="135179" name="Rectangle 12"/>
            <p:cNvSpPr/>
            <p:nvPr/>
          </p:nvSpPr>
          <p:spPr>
            <a:xfrm>
              <a:off x="3940" y="3438"/>
              <a:ext cx="720" cy="336"/>
            </a:xfrm>
            <a:prstGeom prst="rect">
              <a:avLst/>
            </a:prstGeom>
            <a:solidFill>
              <a:srgbClr val="3333FF"/>
            </a:solidFill>
            <a:ln w="1270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b="1" dirty="0">
                  <a:solidFill>
                    <a:schemeClr val="bg1"/>
                  </a:solidFill>
                  <a:latin typeface="CordiaUPC" pitchFamily="34" charset="-34"/>
                  <a:ea typeface="宋体" panose="02010600030101010101" pitchFamily="2" charset="-122"/>
                </a:rPr>
                <a:t>应用层数据</a:t>
              </a:r>
              <a:endParaRPr lang="zh-CN" altLang="en-US" b="1" dirty="0">
                <a:solidFill>
                  <a:schemeClr val="bg1"/>
                </a:solidFill>
                <a:latin typeface="CordiaUPC" pitchFamily="34" charset="-34"/>
                <a:ea typeface="宋体" panose="02010600030101010101" pitchFamily="2" charset="-122"/>
              </a:endParaRPr>
            </a:p>
          </p:txBody>
        </p:sp>
        <p:sp>
          <p:nvSpPr>
            <p:cNvPr id="135180" name="Rectangle 13"/>
            <p:cNvSpPr/>
            <p:nvPr/>
          </p:nvSpPr>
          <p:spPr>
            <a:xfrm>
              <a:off x="2306" y="3408"/>
              <a:ext cx="816" cy="384"/>
            </a:xfrm>
            <a:prstGeom prst="rect">
              <a:avLst/>
            </a:prstGeom>
            <a:solidFill>
              <a:srgbClr val="C0F2FC"/>
            </a:solidFill>
            <a:ln w="12700" cap="flat" cmpd="sng">
              <a:solidFill>
                <a:srgbClr val="FF9900"/>
              </a:solidFill>
              <a:prstDash val="solid"/>
              <a:miter/>
              <a:headEnd type="none" w="sm" len="sm"/>
              <a:tailEnd type="none" w="sm" len="sm"/>
            </a:ln>
          </p:spPr>
          <p:txBody>
            <a:bodyPr wrap="none" anchor="ctr" anchorCtr="0"/>
            <a:p>
              <a:pPr algn="ctr" defTabSz="762000" eaLnBrk="0" hangingPunct="0"/>
              <a:r>
                <a:rPr lang="en-US" altLang="zh-CN" sz="2400" b="1" dirty="0">
                  <a:solidFill>
                    <a:schemeClr val="bg2"/>
                  </a:solidFill>
                  <a:latin typeface="CordiaUPC" pitchFamily="34" charset="-34"/>
                  <a:ea typeface="宋体" panose="02010600030101010101" pitchFamily="2" charset="-122"/>
                </a:rPr>
                <a:t>IP</a:t>
              </a:r>
              <a:r>
                <a:rPr lang="zh-CN" altLang="en-US" sz="2400" b="1" dirty="0">
                  <a:solidFill>
                    <a:schemeClr val="bg2"/>
                  </a:solidFill>
                  <a:latin typeface="CordiaUPC" pitchFamily="34" charset="-34"/>
                  <a:ea typeface="宋体" panose="02010600030101010101" pitchFamily="2" charset="-122"/>
                </a:rPr>
                <a:t>头</a:t>
              </a:r>
              <a:endParaRPr lang="zh-CN" altLang="en-US" sz="2400" b="1" dirty="0">
                <a:solidFill>
                  <a:schemeClr val="bg2"/>
                </a:solidFill>
                <a:latin typeface="CordiaUPC" pitchFamily="34" charset="-34"/>
                <a:ea typeface="宋体" panose="02010600030101010101" pitchFamily="2" charset="-122"/>
              </a:endParaRPr>
            </a:p>
          </p:txBody>
        </p:sp>
        <p:sp>
          <p:nvSpPr>
            <p:cNvPr id="135181" name="Rectangle 14"/>
            <p:cNvSpPr/>
            <p:nvPr/>
          </p:nvSpPr>
          <p:spPr>
            <a:xfrm>
              <a:off x="4704" y="3410"/>
              <a:ext cx="816" cy="381"/>
            </a:xfrm>
            <a:prstGeom prst="rect">
              <a:avLst/>
            </a:prstGeom>
            <a:solidFill>
              <a:srgbClr val="FFFF66"/>
            </a:solidFill>
            <a:ln w="1270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sz="2400" b="1" dirty="0">
                  <a:solidFill>
                    <a:schemeClr val="bg2"/>
                  </a:solidFill>
                  <a:latin typeface="CordiaUPC" pitchFamily="34" charset="-34"/>
                  <a:ea typeface="宋体" panose="02010600030101010101" pitchFamily="2" charset="-122"/>
                </a:rPr>
                <a:t>帧尾</a:t>
              </a:r>
              <a:endParaRPr lang="zh-CN" altLang="en-US" sz="2400" b="1" dirty="0">
                <a:solidFill>
                  <a:schemeClr val="bg2"/>
                </a:solidFill>
                <a:latin typeface="CordiaUPC" pitchFamily="34" charset="-34"/>
                <a:ea typeface="宋体" panose="02010600030101010101" pitchFamily="2" charset="-122"/>
              </a:endParaRPr>
            </a:p>
          </p:txBody>
        </p:sp>
        <p:sp>
          <p:nvSpPr>
            <p:cNvPr id="135182" name="Rectangle 15"/>
            <p:cNvSpPr/>
            <p:nvPr/>
          </p:nvSpPr>
          <p:spPr>
            <a:xfrm>
              <a:off x="482" y="1414"/>
              <a:ext cx="768" cy="336"/>
            </a:xfrm>
            <a:prstGeom prst="rect">
              <a:avLst/>
            </a:prstGeom>
            <a:solidFill>
              <a:srgbClr val="FFFFFF"/>
            </a:solidFill>
            <a:ln w="1905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sz="2400" b="1" dirty="0">
                  <a:solidFill>
                    <a:schemeClr val="bg2"/>
                  </a:solidFill>
                  <a:latin typeface="CordiaUPC" pitchFamily="34" charset="-34"/>
                  <a:ea typeface="宋体" panose="02010600030101010101" pitchFamily="2" charset="-122"/>
                </a:rPr>
                <a:t>应用层</a:t>
              </a:r>
              <a:r>
                <a:rPr lang="zh-CN" altLang="en-US" sz="2400" b="1" dirty="0">
                  <a:latin typeface="CordiaUPC" pitchFamily="34" charset="-34"/>
                  <a:ea typeface="宋体" panose="02010600030101010101" pitchFamily="2" charset="-122"/>
                </a:rPr>
                <a:t> </a:t>
              </a:r>
              <a:endParaRPr lang="zh-CN" altLang="en-US" sz="2400" b="1" dirty="0">
                <a:latin typeface="CordiaUPC" pitchFamily="34" charset="-34"/>
                <a:ea typeface="宋体" panose="02010600030101010101" pitchFamily="2" charset="-122"/>
              </a:endParaRPr>
            </a:p>
          </p:txBody>
        </p:sp>
        <p:sp>
          <p:nvSpPr>
            <p:cNvPr id="135183" name="Rectangle 16"/>
            <p:cNvSpPr/>
            <p:nvPr/>
          </p:nvSpPr>
          <p:spPr>
            <a:xfrm>
              <a:off x="482" y="2038"/>
              <a:ext cx="768" cy="336"/>
            </a:xfrm>
            <a:prstGeom prst="rect">
              <a:avLst/>
            </a:prstGeom>
            <a:solidFill>
              <a:srgbClr val="FFFFFF"/>
            </a:solidFill>
            <a:ln w="1905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sz="2400" b="1" dirty="0">
                  <a:solidFill>
                    <a:schemeClr val="bg2"/>
                  </a:solidFill>
                  <a:latin typeface="CordiaUPC" pitchFamily="34" charset="-34"/>
                  <a:ea typeface="宋体" panose="02010600030101010101" pitchFamily="2" charset="-122"/>
                </a:rPr>
                <a:t>传输层</a:t>
              </a:r>
              <a:r>
                <a:rPr lang="zh-CN" altLang="en-US" sz="2400" b="1" dirty="0">
                  <a:latin typeface="CordiaUPC" pitchFamily="34" charset="-34"/>
                  <a:ea typeface="宋体" panose="02010600030101010101" pitchFamily="2" charset="-122"/>
                </a:rPr>
                <a:t> </a:t>
              </a:r>
              <a:endParaRPr lang="zh-CN" altLang="en-US" sz="2400" b="1" dirty="0">
                <a:latin typeface="CordiaUPC" pitchFamily="34" charset="-34"/>
                <a:ea typeface="宋体" panose="02010600030101010101" pitchFamily="2" charset="-122"/>
              </a:endParaRPr>
            </a:p>
          </p:txBody>
        </p:sp>
        <p:sp>
          <p:nvSpPr>
            <p:cNvPr id="135184" name="Rectangle 17"/>
            <p:cNvSpPr/>
            <p:nvPr/>
          </p:nvSpPr>
          <p:spPr>
            <a:xfrm>
              <a:off x="482" y="2662"/>
              <a:ext cx="768" cy="384"/>
            </a:xfrm>
            <a:prstGeom prst="rect">
              <a:avLst/>
            </a:prstGeom>
            <a:solidFill>
              <a:srgbClr val="FFFFFF"/>
            </a:solidFill>
            <a:ln w="1905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sz="2400" b="1" dirty="0">
                  <a:solidFill>
                    <a:schemeClr val="bg2"/>
                  </a:solidFill>
                  <a:latin typeface="CordiaUPC" pitchFamily="34" charset="-34"/>
                  <a:ea typeface="宋体" panose="02010600030101010101" pitchFamily="2" charset="-122"/>
                </a:rPr>
                <a:t>网际层 </a:t>
              </a:r>
              <a:endParaRPr lang="zh-CN" altLang="en-US" sz="2400" b="1" dirty="0">
                <a:solidFill>
                  <a:schemeClr val="bg2"/>
                </a:solidFill>
                <a:latin typeface="CordiaUPC" pitchFamily="34" charset="-34"/>
                <a:ea typeface="宋体" panose="02010600030101010101" pitchFamily="2" charset="-122"/>
              </a:endParaRPr>
            </a:p>
          </p:txBody>
        </p:sp>
        <p:sp>
          <p:nvSpPr>
            <p:cNvPr id="135185" name="Rectangle 18"/>
            <p:cNvSpPr/>
            <p:nvPr/>
          </p:nvSpPr>
          <p:spPr>
            <a:xfrm>
              <a:off x="482" y="3406"/>
              <a:ext cx="768" cy="384"/>
            </a:xfrm>
            <a:prstGeom prst="rect">
              <a:avLst/>
            </a:prstGeom>
            <a:solidFill>
              <a:srgbClr val="FFFFFF"/>
            </a:solidFill>
            <a:ln w="19050" cap="flat" cmpd="sng">
              <a:solidFill>
                <a:srgbClr val="FF9900"/>
              </a:solidFill>
              <a:prstDash val="solid"/>
              <a:miter/>
              <a:headEnd type="none" w="sm" len="sm"/>
              <a:tailEnd type="none" w="sm" len="sm"/>
            </a:ln>
          </p:spPr>
          <p:txBody>
            <a:bodyPr wrap="none" anchor="ctr" anchorCtr="0"/>
            <a:p>
              <a:pPr algn="ctr" defTabSz="762000" eaLnBrk="0" hangingPunct="0"/>
              <a:r>
                <a:rPr lang="zh-CN" altLang="en-US" b="1" dirty="0">
                  <a:solidFill>
                    <a:schemeClr val="bg2"/>
                  </a:solidFill>
                  <a:latin typeface="CordiaUPC" pitchFamily="34" charset="-34"/>
                  <a:ea typeface="宋体" panose="02010600030101010101" pitchFamily="2" charset="-122"/>
                </a:rPr>
                <a:t>网络接口层</a:t>
              </a:r>
              <a:r>
                <a:rPr lang="zh-CN" altLang="en-US" sz="2000" b="1" dirty="0">
                  <a:latin typeface="CordiaUPC" pitchFamily="34" charset="-34"/>
                  <a:ea typeface="宋体" panose="02010600030101010101" pitchFamily="2" charset="-122"/>
                </a:rPr>
                <a:t> </a:t>
              </a:r>
              <a:endParaRPr lang="zh-CN" altLang="en-US" sz="2000" b="1" dirty="0">
                <a:latin typeface="CordiaUPC" pitchFamily="34" charset="-34"/>
                <a:ea typeface="宋体" panose="02010600030101010101" pitchFamily="2" charset="-122"/>
              </a:endParaRPr>
            </a:p>
          </p:txBody>
        </p:sp>
        <p:sp>
          <p:nvSpPr>
            <p:cNvPr id="135186" name="Line 19"/>
            <p:cNvSpPr/>
            <p:nvPr/>
          </p:nvSpPr>
          <p:spPr>
            <a:xfrm>
              <a:off x="3938" y="1750"/>
              <a:ext cx="0" cy="240"/>
            </a:xfrm>
            <a:prstGeom prst="line">
              <a:avLst/>
            </a:prstGeom>
            <a:ln w="28575" cap="flat" cmpd="sng">
              <a:solidFill>
                <a:srgbClr val="FF6600"/>
              </a:solidFill>
              <a:prstDash val="solid"/>
              <a:round/>
              <a:headEnd type="none" w="sm" len="sm"/>
              <a:tailEnd type="triangle" w="sm" len="sm"/>
            </a:ln>
          </p:spPr>
        </p:sp>
        <p:sp>
          <p:nvSpPr>
            <p:cNvPr id="135187" name="Line 20"/>
            <p:cNvSpPr/>
            <p:nvPr/>
          </p:nvSpPr>
          <p:spPr>
            <a:xfrm>
              <a:off x="4658" y="1750"/>
              <a:ext cx="0" cy="240"/>
            </a:xfrm>
            <a:prstGeom prst="line">
              <a:avLst/>
            </a:prstGeom>
            <a:ln w="28575" cap="flat" cmpd="sng">
              <a:solidFill>
                <a:srgbClr val="FF6600"/>
              </a:solidFill>
              <a:prstDash val="solid"/>
              <a:round/>
              <a:headEnd type="none" w="sm" len="sm"/>
              <a:tailEnd type="triangle" w="sm" len="sm"/>
            </a:ln>
          </p:spPr>
        </p:sp>
        <p:sp>
          <p:nvSpPr>
            <p:cNvPr id="135188" name="Line 21"/>
            <p:cNvSpPr/>
            <p:nvPr/>
          </p:nvSpPr>
          <p:spPr>
            <a:xfrm>
              <a:off x="3122" y="2422"/>
              <a:ext cx="0" cy="240"/>
            </a:xfrm>
            <a:prstGeom prst="line">
              <a:avLst/>
            </a:prstGeom>
            <a:ln w="28575" cap="flat" cmpd="sng">
              <a:solidFill>
                <a:srgbClr val="FF6600"/>
              </a:solidFill>
              <a:prstDash val="solid"/>
              <a:round/>
              <a:headEnd type="none" w="sm" len="sm"/>
              <a:tailEnd type="triangle" w="sm" len="sm"/>
            </a:ln>
          </p:spPr>
        </p:sp>
        <p:sp>
          <p:nvSpPr>
            <p:cNvPr id="135189" name="Line 22"/>
            <p:cNvSpPr/>
            <p:nvPr/>
          </p:nvSpPr>
          <p:spPr>
            <a:xfrm>
              <a:off x="4706" y="2422"/>
              <a:ext cx="0" cy="240"/>
            </a:xfrm>
            <a:prstGeom prst="line">
              <a:avLst/>
            </a:prstGeom>
            <a:ln w="28575" cap="flat" cmpd="sng">
              <a:solidFill>
                <a:srgbClr val="FF6600"/>
              </a:solidFill>
              <a:prstDash val="solid"/>
              <a:round/>
              <a:headEnd type="none" w="sm" len="sm"/>
              <a:tailEnd type="triangle" w="sm" len="sm"/>
            </a:ln>
          </p:spPr>
        </p:sp>
        <p:sp>
          <p:nvSpPr>
            <p:cNvPr id="135190" name="Line 23"/>
            <p:cNvSpPr/>
            <p:nvPr/>
          </p:nvSpPr>
          <p:spPr>
            <a:xfrm>
              <a:off x="2306" y="3142"/>
              <a:ext cx="0" cy="240"/>
            </a:xfrm>
            <a:prstGeom prst="line">
              <a:avLst/>
            </a:prstGeom>
            <a:ln w="28575" cap="flat" cmpd="sng">
              <a:solidFill>
                <a:srgbClr val="FF6600"/>
              </a:solidFill>
              <a:prstDash val="solid"/>
              <a:round/>
              <a:headEnd type="none" w="sm" len="sm"/>
              <a:tailEnd type="triangle" w="sm" len="sm"/>
            </a:ln>
          </p:spPr>
        </p:sp>
        <p:sp>
          <p:nvSpPr>
            <p:cNvPr id="135191" name="Line 24"/>
            <p:cNvSpPr/>
            <p:nvPr/>
          </p:nvSpPr>
          <p:spPr>
            <a:xfrm>
              <a:off x="4706" y="3142"/>
              <a:ext cx="0" cy="240"/>
            </a:xfrm>
            <a:prstGeom prst="line">
              <a:avLst/>
            </a:prstGeom>
            <a:ln w="28575" cap="flat" cmpd="sng">
              <a:solidFill>
                <a:srgbClr val="FF6600"/>
              </a:solidFill>
              <a:prstDash val="solid"/>
              <a:round/>
              <a:headEnd type="none" w="sm" len="sm"/>
              <a:tailEnd type="triangle" w="sm" len="sm"/>
            </a:ln>
          </p:spPr>
        </p:sp>
        <p:sp>
          <p:nvSpPr>
            <p:cNvPr id="135192" name="Line 25"/>
            <p:cNvSpPr/>
            <p:nvPr/>
          </p:nvSpPr>
          <p:spPr>
            <a:xfrm>
              <a:off x="1298" y="1414"/>
              <a:ext cx="2592" cy="0"/>
            </a:xfrm>
            <a:prstGeom prst="line">
              <a:avLst/>
            </a:prstGeom>
            <a:ln w="19050" cap="flat" cmpd="sng">
              <a:solidFill>
                <a:schemeClr val="tx1"/>
              </a:solidFill>
              <a:prstDash val="dash"/>
              <a:round/>
              <a:headEnd type="none" w="sm" len="sm"/>
              <a:tailEnd type="triangle" w="sm" len="sm"/>
            </a:ln>
          </p:spPr>
        </p:sp>
        <p:sp>
          <p:nvSpPr>
            <p:cNvPr id="135193" name="Line 26"/>
            <p:cNvSpPr/>
            <p:nvPr/>
          </p:nvSpPr>
          <p:spPr>
            <a:xfrm>
              <a:off x="1298" y="1750"/>
              <a:ext cx="2592" cy="0"/>
            </a:xfrm>
            <a:prstGeom prst="line">
              <a:avLst/>
            </a:prstGeom>
            <a:ln w="19050" cap="flat" cmpd="sng">
              <a:solidFill>
                <a:schemeClr val="tx1"/>
              </a:solidFill>
              <a:prstDash val="dash"/>
              <a:round/>
              <a:headEnd type="none" w="sm" len="sm"/>
              <a:tailEnd type="triangle" w="sm" len="sm"/>
            </a:ln>
          </p:spPr>
        </p:sp>
        <p:sp>
          <p:nvSpPr>
            <p:cNvPr id="135194" name="Line 27"/>
            <p:cNvSpPr/>
            <p:nvPr/>
          </p:nvSpPr>
          <p:spPr>
            <a:xfrm>
              <a:off x="1298" y="2038"/>
              <a:ext cx="1776" cy="0"/>
            </a:xfrm>
            <a:prstGeom prst="line">
              <a:avLst/>
            </a:prstGeom>
            <a:ln w="19050" cap="flat" cmpd="sng">
              <a:solidFill>
                <a:schemeClr val="tx1"/>
              </a:solidFill>
              <a:prstDash val="dash"/>
              <a:round/>
              <a:headEnd type="none" w="sm" len="sm"/>
              <a:tailEnd type="triangle" w="sm" len="sm"/>
            </a:ln>
          </p:spPr>
        </p:sp>
        <p:sp>
          <p:nvSpPr>
            <p:cNvPr id="135195" name="Line 28"/>
            <p:cNvSpPr/>
            <p:nvPr/>
          </p:nvSpPr>
          <p:spPr>
            <a:xfrm>
              <a:off x="1298" y="2374"/>
              <a:ext cx="1776" cy="0"/>
            </a:xfrm>
            <a:prstGeom prst="line">
              <a:avLst/>
            </a:prstGeom>
            <a:ln w="19050" cap="flat" cmpd="sng">
              <a:solidFill>
                <a:schemeClr val="tx1"/>
              </a:solidFill>
              <a:prstDash val="dash"/>
              <a:round/>
              <a:headEnd type="none" w="sm" len="sm"/>
              <a:tailEnd type="triangle" w="sm" len="sm"/>
            </a:ln>
          </p:spPr>
        </p:sp>
        <p:sp>
          <p:nvSpPr>
            <p:cNvPr id="135196" name="Line 29"/>
            <p:cNvSpPr/>
            <p:nvPr/>
          </p:nvSpPr>
          <p:spPr>
            <a:xfrm>
              <a:off x="1298" y="2662"/>
              <a:ext cx="960" cy="0"/>
            </a:xfrm>
            <a:prstGeom prst="line">
              <a:avLst/>
            </a:prstGeom>
            <a:ln w="19050" cap="flat" cmpd="sng">
              <a:solidFill>
                <a:schemeClr val="tx1"/>
              </a:solidFill>
              <a:prstDash val="dash"/>
              <a:round/>
              <a:headEnd type="none" w="sm" len="sm"/>
              <a:tailEnd type="triangle" w="sm" len="sm"/>
            </a:ln>
          </p:spPr>
        </p:sp>
        <p:sp>
          <p:nvSpPr>
            <p:cNvPr id="135197" name="Line 30"/>
            <p:cNvSpPr/>
            <p:nvPr/>
          </p:nvSpPr>
          <p:spPr>
            <a:xfrm>
              <a:off x="1298" y="3046"/>
              <a:ext cx="960" cy="0"/>
            </a:xfrm>
            <a:prstGeom prst="line">
              <a:avLst/>
            </a:prstGeom>
            <a:ln w="19050" cap="flat" cmpd="sng">
              <a:solidFill>
                <a:schemeClr val="tx1"/>
              </a:solidFill>
              <a:prstDash val="dash"/>
              <a:round/>
              <a:headEnd type="none" w="sm" len="sm"/>
              <a:tailEnd type="triangle" w="sm" len="sm"/>
            </a:ln>
          </p:spPr>
        </p:sp>
        <p:sp>
          <p:nvSpPr>
            <p:cNvPr id="135198" name="Line 31"/>
            <p:cNvSpPr/>
            <p:nvPr/>
          </p:nvSpPr>
          <p:spPr>
            <a:xfrm>
              <a:off x="1298" y="3430"/>
              <a:ext cx="144" cy="0"/>
            </a:xfrm>
            <a:prstGeom prst="line">
              <a:avLst/>
            </a:prstGeom>
            <a:ln w="19050" cap="flat" cmpd="sng">
              <a:solidFill>
                <a:schemeClr val="tx1"/>
              </a:solidFill>
              <a:prstDash val="dash"/>
              <a:round/>
              <a:headEnd type="none" w="sm" len="sm"/>
              <a:tailEnd type="triangle" w="sm" len="sm"/>
            </a:ln>
          </p:spPr>
        </p:sp>
        <p:sp>
          <p:nvSpPr>
            <p:cNvPr id="135199" name="Line 32"/>
            <p:cNvSpPr/>
            <p:nvPr/>
          </p:nvSpPr>
          <p:spPr>
            <a:xfrm>
              <a:off x="1298" y="3766"/>
              <a:ext cx="144" cy="0"/>
            </a:xfrm>
            <a:prstGeom prst="line">
              <a:avLst/>
            </a:prstGeom>
            <a:ln w="19050" cap="flat" cmpd="sng">
              <a:solidFill>
                <a:schemeClr val="tx1"/>
              </a:solidFill>
              <a:prstDash val="dash"/>
              <a:round/>
              <a:headEnd type="none" w="sm" len="sm"/>
              <a:tailEnd type="triangle" w="sm" len="sm"/>
            </a:ln>
          </p:spPr>
        </p:sp>
        <p:sp>
          <p:nvSpPr>
            <p:cNvPr id="135200" name="Line 33"/>
            <p:cNvSpPr/>
            <p:nvPr/>
          </p:nvSpPr>
          <p:spPr>
            <a:xfrm>
              <a:off x="866" y="1782"/>
              <a:ext cx="0" cy="240"/>
            </a:xfrm>
            <a:prstGeom prst="line">
              <a:avLst/>
            </a:prstGeom>
            <a:ln w="28575" cap="flat" cmpd="sng">
              <a:solidFill>
                <a:srgbClr val="FF6600"/>
              </a:solidFill>
              <a:prstDash val="solid"/>
              <a:round/>
              <a:headEnd type="none" w="sm" len="sm"/>
              <a:tailEnd type="triangle" w="sm" len="sm"/>
            </a:ln>
          </p:spPr>
        </p:sp>
        <p:sp>
          <p:nvSpPr>
            <p:cNvPr id="135201" name="Line 34"/>
            <p:cNvSpPr/>
            <p:nvPr/>
          </p:nvSpPr>
          <p:spPr>
            <a:xfrm>
              <a:off x="866" y="2406"/>
              <a:ext cx="0" cy="240"/>
            </a:xfrm>
            <a:prstGeom prst="line">
              <a:avLst/>
            </a:prstGeom>
            <a:ln w="28575" cap="flat" cmpd="sng">
              <a:solidFill>
                <a:srgbClr val="FF6600"/>
              </a:solidFill>
              <a:prstDash val="solid"/>
              <a:round/>
              <a:headEnd type="none" w="sm" len="sm"/>
              <a:tailEnd type="triangle" w="sm" len="sm"/>
            </a:ln>
          </p:spPr>
        </p:sp>
        <p:sp>
          <p:nvSpPr>
            <p:cNvPr id="135202" name="Line 35"/>
            <p:cNvSpPr/>
            <p:nvPr/>
          </p:nvSpPr>
          <p:spPr>
            <a:xfrm>
              <a:off x="866" y="3094"/>
              <a:ext cx="0" cy="240"/>
            </a:xfrm>
            <a:prstGeom prst="line">
              <a:avLst/>
            </a:prstGeom>
            <a:ln w="28575" cap="flat" cmpd="sng">
              <a:solidFill>
                <a:srgbClr val="FF6600"/>
              </a:solidFill>
              <a:prstDash val="solid"/>
              <a:round/>
              <a:headEnd type="none" w="sm" len="sm"/>
              <a:tailEnd type="triangle" w="sm" len="sm"/>
            </a:ln>
          </p:spPr>
        </p:sp>
        <p:sp>
          <p:nvSpPr>
            <p:cNvPr id="135203" name="Text Box 36"/>
            <p:cNvSpPr txBox="1"/>
            <p:nvPr/>
          </p:nvSpPr>
          <p:spPr>
            <a:xfrm>
              <a:off x="4752" y="1440"/>
              <a:ext cx="480" cy="250"/>
            </a:xfrm>
            <a:prstGeom prst="rect">
              <a:avLst/>
            </a:prstGeom>
            <a:noFill/>
            <a:ln w="9525">
              <a:noFill/>
            </a:ln>
          </p:spPr>
          <p:txBody>
            <a:bodyPr anchor="t" anchorCtr="0">
              <a:spAutoFit/>
            </a:bodyPr>
            <a:p>
              <a:pPr algn="ctr">
                <a:spcBef>
                  <a:spcPct val="50000"/>
                </a:spcBef>
              </a:pPr>
              <a:r>
                <a:rPr lang="zh-CN" altLang="en-US" sz="2000" dirty="0">
                  <a:latin typeface="Tahoma" panose="020B0604030504040204" pitchFamily="34" charset="0"/>
                  <a:ea typeface="黑体" panose="02010609060101010101" pitchFamily="49" charset="-122"/>
                </a:rPr>
                <a:t>报文</a:t>
              </a:r>
              <a:endParaRPr lang="zh-CN" altLang="en-US" sz="2000" dirty="0">
                <a:latin typeface="Tahoma" panose="020B0604030504040204" pitchFamily="34" charset="0"/>
                <a:ea typeface="黑体" panose="02010609060101010101" pitchFamily="49" charset="-122"/>
              </a:endParaRPr>
            </a:p>
          </p:txBody>
        </p:sp>
        <p:sp>
          <p:nvSpPr>
            <p:cNvPr id="135204" name="Text Box 37"/>
            <p:cNvSpPr txBox="1"/>
            <p:nvPr/>
          </p:nvSpPr>
          <p:spPr>
            <a:xfrm>
              <a:off x="4800" y="2064"/>
              <a:ext cx="480" cy="250"/>
            </a:xfrm>
            <a:prstGeom prst="rect">
              <a:avLst/>
            </a:prstGeom>
            <a:noFill/>
            <a:ln w="9525">
              <a:noFill/>
            </a:ln>
          </p:spPr>
          <p:txBody>
            <a:bodyPr anchor="t" anchorCtr="0">
              <a:spAutoFit/>
            </a:bodyPr>
            <a:p>
              <a:pPr algn="ctr">
                <a:spcBef>
                  <a:spcPct val="50000"/>
                </a:spcBef>
              </a:pPr>
              <a:r>
                <a:rPr lang="zh-CN" altLang="en-US" sz="2000" dirty="0">
                  <a:latin typeface="Tahoma" panose="020B0604030504040204" pitchFamily="34" charset="0"/>
                  <a:ea typeface="黑体" panose="02010609060101010101" pitchFamily="49" charset="-122"/>
                </a:rPr>
                <a:t>段</a:t>
              </a:r>
              <a:endParaRPr lang="zh-CN" altLang="en-US" sz="2000" dirty="0">
                <a:latin typeface="Tahoma" panose="020B0604030504040204" pitchFamily="34" charset="0"/>
                <a:ea typeface="黑体" panose="02010609060101010101" pitchFamily="49" charset="-122"/>
              </a:endParaRPr>
            </a:p>
          </p:txBody>
        </p:sp>
        <p:sp>
          <p:nvSpPr>
            <p:cNvPr id="135205" name="Text Box 38"/>
            <p:cNvSpPr txBox="1"/>
            <p:nvPr/>
          </p:nvSpPr>
          <p:spPr>
            <a:xfrm>
              <a:off x="4752" y="2736"/>
              <a:ext cx="672" cy="250"/>
            </a:xfrm>
            <a:prstGeom prst="rect">
              <a:avLst/>
            </a:prstGeom>
            <a:noFill/>
            <a:ln w="9525">
              <a:noFill/>
            </a:ln>
          </p:spPr>
          <p:txBody>
            <a:bodyPr anchor="t" anchorCtr="0">
              <a:spAutoFit/>
            </a:bodyPr>
            <a:p>
              <a:pPr algn="ctr">
                <a:spcBef>
                  <a:spcPct val="50000"/>
                </a:spcBef>
              </a:pPr>
              <a:r>
                <a:rPr lang="zh-CN" altLang="en-US" sz="2000" dirty="0">
                  <a:latin typeface="Tahoma" panose="020B0604030504040204" pitchFamily="34" charset="0"/>
                  <a:ea typeface="黑体" panose="02010609060101010101" pitchFamily="49" charset="-122"/>
                </a:rPr>
                <a:t>数据报</a:t>
              </a:r>
              <a:endParaRPr lang="zh-CN" altLang="en-US" sz="2000" dirty="0">
                <a:latin typeface="Tahoma" panose="020B0604030504040204" pitchFamily="34" charset="0"/>
                <a:ea typeface="黑体" panose="02010609060101010101" pitchFamily="49" charset="-122"/>
              </a:endParaRPr>
            </a:p>
          </p:txBody>
        </p:sp>
        <p:sp>
          <p:nvSpPr>
            <p:cNvPr id="135206" name="Text Box 39"/>
            <p:cNvSpPr txBox="1"/>
            <p:nvPr/>
          </p:nvSpPr>
          <p:spPr>
            <a:xfrm>
              <a:off x="4896" y="3840"/>
              <a:ext cx="480" cy="250"/>
            </a:xfrm>
            <a:prstGeom prst="rect">
              <a:avLst/>
            </a:prstGeom>
            <a:noFill/>
            <a:ln w="9525">
              <a:noFill/>
            </a:ln>
          </p:spPr>
          <p:txBody>
            <a:bodyPr anchor="t" anchorCtr="0">
              <a:spAutoFit/>
            </a:bodyPr>
            <a:p>
              <a:pPr algn="ctr">
                <a:spcBef>
                  <a:spcPct val="50000"/>
                </a:spcBef>
              </a:pPr>
              <a:r>
                <a:rPr lang="zh-CN" altLang="en-US" sz="2000" dirty="0">
                  <a:latin typeface="Tahoma" panose="020B0604030504040204" pitchFamily="34" charset="0"/>
                  <a:ea typeface="黑体" panose="02010609060101010101" pitchFamily="49" charset="-122"/>
                </a:rPr>
                <a:t>帧</a:t>
              </a:r>
              <a:endParaRPr lang="zh-CN" altLang="en-US" sz="2000" dirty="0">
                <a:latin typeface="Tahoma" panose="020B0604030504040204" pitchFamily="34" charset="0"/>
                <a:ea typeface="黑体" panose="02010609060101010101" pitchFamily="49"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1026"/>
          <p:cNvSpPr>
            <a:spLocks noGrp="1"/>
          </p:cNvSpPr>
          <p:nvPr>
            <p:ph type="title"/>
          </p:nvPr>
        </p:nvSpPr>
        <p:spPr>
          <a:ln/>
        </p:spPr>
        <p:txBody>
          <a:bodyPr vert="horz" wrap="square" lIns="91440" tIns="45720" rIns="91440" bIns="45720" anchor="b" anchorCtr="0"/>
          <a:p>
            <a:pPr eaLnBrk="1" hangingPunct="1"/>
            <a:r>
              <a:rPr lang="zh-CN" altLang="en-US" dirty="0">
                <a:latin typeface="Times New Roman" panose="02020603050405020304" pitchFamily="18" charset="0"/>
              </a:rPr>
              <a:t>最近</a:t>
            </a:r>
            <a:r>
              <a:rPr lang="en-US" altLang="zh-CN" dirty="0">
                <a:latin typeface="Times New Roman" panose="02020603050405020304" pitchFamily="18" charset="0"/>
              </a:rPr>
              <a:t>50</a:t>
            </a:r>
            <a:r>
              <a:rPr lang="zh-CN" altLang="en-US" dirty="0">
                <a:latin typeface="Times New Roman" panose="02020603050405020304" pitchFamily="18" charset="0"/>
              </a:rPr>
              <a:t>年通信技术的发展</a:t>
            </a:r>
            <a:endParaRPr lang="zh-CN" altLang="en-US" dirty="0">
              <a:latin typeface="Times New Roman" panose="02020603050405020304" pitchFamily="18" charset="0"/>
            </a:endParaRPr>
          </a:p>
        </p:txBody>
      </p:sp>
      <p:sp>
        <p:nvSpPr>
          <p:cNvPr id="50178" name="Rectangle 1027"/>
          <p:cNvSpPr>
            <a:spLocks noGrp="1"/>
          </p:cNvSpPr>
          <p:nvPr>
            <p:ph idx="1"/>
          </p:nvPr>
        </p:nvSpPr>
        <p:spPr>
          <a:xfrm>
            <a:off x="1066800" y="1905000"/>
            <a:ext cx="7748588" cy="4246563"/>
          </a:xfrm>
          <a:ln/>
        </p:spPr>
        <p:txBody>
          <a:bodyPr vert="horz" wrap="square" lIns="91440" tIns="45720" rIns="91440" bIns="45720" anchor="t" anchorCtr="0"/>
          <a:p>
            <a:pPr eaLnBrk="1" hangingPunct="1">
              <a:lnSpc>
                <a:spcPct val="90000"/>
              </a:lnSpc>
              <a:spcBef>
                <a:spcPct val="50000"/>
              </a:spcBef>
              <a:buClrTx/>
              <a:buSzTx/>
              <a:buNone/>
            </a:pPr>
            <a:r>
              <a:rPr lang="zh-CN" altLang="en-US" sz="2000" b="1" dirty="0">
                <a:solidFill>
                  <a:schemeClr val="hlink"/>
                </a:solidFill>
                <a:latin typeface="黑体" panose="02010609060101010101" pitchFamily="49" charset="-122"/>
              </a:rPr>
              <a:t>数据传输信道的发展</a:t>
            </a:r>
            <a:endParaRPr lang="zh-CN" altLang="en-US" sz="2000" b="1" dirty="0">
              <a:solidFill>
                <a:schemeClr val="hlink"/>
              </a:solidFill>
              <a:latin typeface="黑体" panose="02010609060101010101" pitchFamily="49" charset="-122"/>
            </a:endParaRPr>
          </a:p>
          <a:p>
            <a:pPr eaLnBrk="1" hangingPunct="1">
              <a:lnSpc>
                <a:spcPct val="90000"/>
              </a:lnSpc>
              <a:spcBef>
                <a:spcPct val="50000"/>
              </a:spcBef>
              <a:buClrTx/>
              <a:buSzTx/>
              <a:buNone/>
            </a:pPr>
            <a:r>
              <a:rPr lang="zh-CN" altLang="en-US" sz="2000" dirty="0">
                <a:latin typeface="黑体" panose="02010609060101010101" pitchFamily="49" charset="-122"/>
              </a:rPr>
              <a:t>	同轴电缆，双绞线，光纤，越洋海底电缆，</a:t>
            </a:r>
            <a:endParaRPr lang="zh-CN" altLang="en-US" sz="2000" dirty="0">
              <a:latin typeface="黑体" panose="02010609060101010101" pitchFamily="49" charset="-122"/>
            </a:endParaRPr>
          </a:p>
          <a:p>
            <a:pPr eaLnBrk="1" hangingPunct="1">
              <a:lnSpc>
                <a:spcPct val="90000"/>
              </a:lnSpc>
              <a:spcBef>
                <a:spcPct val="50000"/>
              </a:spcBef>
              <a:buClrTx/>
              <a:buSzTx/>
              <a:buNone/>
            </a:pPr>
            <a:r>
              <a:rPr lang="zh-CN" altLang="en-US" sz="2000" dirty="0">
                <a:latin typeface="黑体" panose="02010609060101010101" pitchFamily="49" charset="-122"/>
              </a:rPr>
              <a:t>	微波信道，短波信道无线通信，卫星通信</a:t>
            </a:r>
            <a:endParaRPr lang="zh-CN" altLang="en-US" sz="2000" dirty="0">
              <a:latin typeface="黑体" panose="02010609060101010101" pitchFamily="49" charset="-122"/>
            </a:endParaRPr>
          </a:p>
          <a:p>
            <a:pPr eaLnBrk="1" hangingPunct="1">
              <a:lnSpc>
                <a:spcPct val="90000"/>
              </a:lnSpc>
              <a:spcBef>
                <a:spcPct val="50000"/>
              </a:spcBef>
              <a:buClrTx/>
              <a:buSzTx/>
              <a:buNone/>
            </a:pPr>
            <a:r>
              <a:rPr lang="zh-CN" altLang="en-US" sz="2000" b="1" dirty="0">
                <a:solidFill>
                  <a:schemeClr val="hlink"/>
                </a:solidFill>
                <a:latin typeface="黑体" panose="02010609060101010101" pitchFamily="49" charset="-122"/>
              </a:rPr>
              <a:t>数据传输技术的发展</a:t>
            </a:r>
            <a:endParaRPr lang="zh-CN" altLang="en-US" sz="2000" b="1" dirty="0">
              <a:solidFill>
                <a:schemeClr val="hlink"/>
              </a:solidFill>
              <a:latin typeface="黑体" panose="02010609060101010101" pitchFamily="49" charset="-122"/>
            </a:endParaRPr>
          </a:p>
          <a:p>
            <a:pPr eaLnBrk="1" hangingPunct="1">
              <a:lnSpc>
                <a:spcPct val="90000"/>
              </a:lnSpc>
              <a:spcBef>
                <a:spcPct val="50000"/>
              </a:spcBef>
              <a:buClrTx/>
              <a:buSzTx/>
              <a:buNone/>
            </a:pPr>
            <a:r>
              <a:rPr lang="zh-CN" altLang="en-US" sz="2000" dirty="0">
                <a:latin typeface="黑体" panose="02010609060101010101" pitchFamily="49" charset="-122"/>
              </a:rPr>
              <a:t>	基带传输，频带传输及调制技术，同步技术，多路复用技术，</a:t>
            </a:r>
            <a:endParaRPr lang="zh-CN" altLang="en-US" sz="2000" dirty="0">
              <a:latin typeface="黑体" panose="02010609060101010101" pitchFamily="49" charset="-122"/>
            </a:endParaRPr>
          </a:p>
          <a:p>
            <a:pPr eaLnBrk="1" hangingPunct="1">
              <a:lnSpc>
                <a:spcPct val="90000"/>
              </a:lnSpc>
              <a:spcBef>
                <a:spcPct val="50000"/>
              </a:spcBef>
              <a:buClrTx/>
              <a:buSzTx/>
              <a:buNone/>
            </a:pPr>
            <a:r>
              <a:rPr lang="zh-CN" altLang="en-US" sz="2000" dirty="0">
                <a:latin typeface="黑体" panose="02010609060101010101" pitchFamily="49" charset="-122"/>
              </a:rPr>
              <a:t>	数据交换技术，编码、加密、差错控制技术</a:t>
            </a:r>
            <a:endParaRPr lang="zh-CN" altLang="en-US" sz="2000" dirty="0">
              <a:latin typeface="黑体" panose="02010609060101010101" pitchFamily="49" charset="-122"/>
            </a:endParaRPr>
          </a:p>
          <a:p>
            <a:pPr eaLnBrk="1" hangingPunct="1">
              <a:lnSpc>
                <a:spcPct val="90000"/>
              </a:lnSpc>
              <a:spcBef>
                <a:spcPct val="50000"/>
              </a:spcBef>
              <a:buClrTx/>
              <a:buSzTx/>
              <a:buNone/>
            </a:pPr>
            <a:r>
              <a:rPr lang="en-US" altLang="zh-CN" sz="2000" b="1" dirty="0">
                <a:solidFill>
                  <a:schemeClr val="hlink"/>
                </a:solidFill>
                <a:latin typeface="黑体" panose="02010609060101010101" pitchFamily="49" charset="-122"/>
              </a:rPr>
              <a:t>20</a:t>
            </a:r>
            <a:r>
              <a:rPr lang="zh-CN" altLang="en-US" sz="2000" b="1" dirty="0">
                <a:solidFill>
                  <a:schemeClr val="hlink"/>
                </a:solidFill>
                <a:latin typeface="黑体" panose="02010609060101010101" pitchFamily="49" charset="-122"/>
              </a:rPr>
              <a:t>世纪</a:t>
            </a:r>
            <a:r>
              <a:rPr lang="en-US" altLang="zh-CN" sz="2000" b="1" dirty="0">
                <a:solidFill>
                  <a:schemeClr val="hlink"/>
                </a:solidFill>
                <a:latin typeface="黑体" panose="02010609060101010101" pitchFamily="49" charset="-122"/>
              </a:rPr>
              <a:t>80</a:t>
            </a:r>
            <a:r>
              <a:rPr lang="zh-CN" altLang="en-US" sz="2000" b="1" dirty="0">
                <a:solidFill>
                  <a:schemeClr val="hlink"/>
                </a:solidFill>
                <a:latin typeface="黑体" panose="02010609060101010101" pitchFamily="49" charset="-122"/>
              </a:rPr>
              <a:t>年代后</a:t>
            </a:r>
            <a:endParaRPr lang="zh-CN" altLang="en-US" sz="2000" b="1" dirty="0">
              <a:solidFill>
                <a:schemeClr val="hlink"/>
              </a:solidFill>
              <a:latin typeface="黑体" panose="02010609060101010101" pitchFamily="49" charset="-122"/>
            </a:endParaRPr>
          </a:p>
          <a:p>
            <a:pPr eaLnBrk="1" hangingPunct="1">
              <a:lnSpc>
                <a:spcPct val="90000"/>
              </a:lnSpc>
              <a:spcBef>
                <a:spcPct val="50000"/>
              </a:spcBef>
              <a:buClrTx/>
              <a:buSzTx/>
              <a:buNone/>
            </a:pPr>
            <a:r>
              <a:rPr lang="zh-CN" altLang="en-US" sz="2000" dirty="0">
                <a:latin typeface="黑体" panose="02010609060101010101" pitchFamily="49" charset="-122"/>
              </a:rPr>
              <a:t>	电报   用户电报、智能电报</a:t>
            </a:r>
            <a:endParaRPr lang="zh-CN" altLang="en-US" sz="2000" dirty="0">
              <a:latin typeface="黑体" panose="02010609060101010101" pitchFamily="49" charset="-122"/>
            </a:endParaRPr>
          </a:p>
          <a:p>
            <a:pPr eaLnBrk="1" hangingPunct="1">
              <a:lnSpc>
                <a:spcPct val="80000"/>
              </a:lnSpc>
              <a:spcBef>
                <a:spcPct val="50000"/>
              </a:spcBef>
              <a:buClrTx/>
              <a:buSzTx/>
              <a:buNone/>
            </a:pPr>
            <a:r>
              <a:rPr lang="zh-CN" altLang="en-US" sz="2000" dirty="0">
                <a:latin typeface="黑体" panose="02010609060101010101" pitchFamily="49" charset="-122"/>
              </a:rPr>
              <a:t>	电话   自动电话、程控电话、可视图文电话 、</a:t>
            </a:r>
            <a:r>
              <a:rPr lang="en-US" altLang="zh-CN" sz="2000" dirty="0">
                <a:latin typeface="黑体" panose="02010609060101010101" pitchFamily="49" charset="-122"/>
              </a:rPr>
              <a:t>IP</a:t>
            </a:r>
            <a:r>
              <a:rPr lang="zh-CN" altLang="en-US" sz="2000" dirty="0">
                <a:latin typeface="黑体" panose="02010609060101010101" pitchFamily="49" charset="-122"/>
              </a:rPr>
              <a:t>电话</a:t>
            </a:r>
            <a:endParaRPr lang="zh-CN" altLang="en-US" sz="2000" dirty="0">
              <a:latin typeface="黑体" panose="02010609060101010101" pitchFamily="49" charset="-122"/>
            </a:endParaRPr>
          </a:p>
          <a:p>
            <a:pPr eaLnBrk="1" hangingPunct="1">
              <a:lnSpc>
                <a:spcPct val="80000"/>
              </a:lnSpc>
              <a:spcBef>
                <a:spcPct val="50000"/>
              </a:spcBef>
              <a:buClrTx/>
              <a:buSzTx/>
              <a:buNone/>
            </a:pPr>
            <a:r>
              <a:rPr lang="zh-CN" altLang="en-US" sz="2000" dirty="0">
                <a:latin typeface="黑体" panose="02010609060101010101" pitchFamily="49" charset="-122"/>
              </a:rPr>
              <a:t>          移动无线通信、多媒体技术 、数字电视</a:t>
            </a:r>
            <a:endParaRPr lang="zh-CN" altLang="en-US" sz="2000" dirty="0">
              <a:latin typeface="黑体" panose="02010609060101010101" pitchFamily="49"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Rectangle 2"/>
          <p:cNvSpPr>
            <a:spLocks noGrp="1"/>
          </p:cNvSpPr>
          <p:nvPr>
            <p:ph type="title"/>
          </p:nvPr>
        </p:nvSpPr>
        <p:spPr>
          <a:ln/>
        </p:spPr>
        <p:txBody>
          <a:bodyPr vert="horz" wrap="square" lIns="91440" tIns="45720" rIns="91440" bIns="45720" anchor="b" anchorCtr="0"/>
          <a:p>
            <a:pPr algn="ctr" eaLnBrk="1" hangingPunct="1"/>
            <a:r>
              <a:rPr lang="en-US" altLang="zh-CN" b="1" dirty="0"/>
              <a:t>OSI</a:t>
            </a:r>
            <a:r>
              <a:rPr lang="en-US" altLang="zh-CN" sz="3200" b="1" dirty="0"/>
              <a:t> </a:t>
            </a:r>
            <a:r>
              <a:rPr lang="zh-CN" altLang="en-US" dirty="0"/>
              <a:t>与</a:t>
            </a:r>
            <a:r>
              <a:rPr lang="zh-CN" altLang="en-US" sz="2400" dirty="0"/>
              <a:t> </a:t>
            </a:r>
            <a:r>
              <a:rPr lang="en-US" altLang="zh-CN" b="1" dirty="0"/>
              <a:t>TCP/IP</a:t>
            </a:r>
            <a:br>
              <a:rPr lang="en-US" altLang="zh-CN" sz="2800" b="1" dirty="0"/>
            </a:br>
            <a:r>
              <a:rPr lang="zh-CN" altLang="en-US" dirty="0"/>
              <a:t>体系结构的比较 </a:t>
            </a:r>
            <a:endParaRPr lang="zh-CN" altLang="en-US" dirty="0"/>
          </a:p>
        </p:txBody>
      </p:sp>
      <p:sp>
        <p:nvSpPr>
          <p:cNvPr id="136194" name="AutoShape 3"/>
          <p:cNvSpPr/>
          <p:nvPr/>
        </p:nvSpPr>
        <p:spPr>
          <a:xfrm>
            <a:off x="231775" y="2417763"/>
            <a:ext cx="2062163" cy="4106862"/>
          </a:xfrm>
          <a:prstGeom prst="cube">
            <a:avLst>
              <a:gd name="adj" fmla="val 9144"/>
            </a:avLst>
          </a:prstGeom>
          <a:solidFill>
            <a:srgbClr val="CCECFF"/>
          </a:solidFill>
          <a:ln w="2857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36195" name="Freeform 4"/>
          <p:cNvSpPr/>
          <p:nvPr/>
        </p:nvSpPr>
        <p:spPr>
          <a:xfrm>
            <a:off x="233363" y="2863850"/>
            <a:ext cx="2047875" cy="301625"/>
          </a:xfrm>
          <a:custGeom>
            <a:avLst/>
            <a:gdLst/>
            <a:ahLst/>
            <a:cxnLst>
              <a:cxn ang="0">
                <a:pos x="2047875" y="0"/>
              </a:cxn>
              <a:cxn ang="0">
                <a:pos x="1868973" y="296653"/>
              </a:cxn>
              <a:cxn ang="0">
                <a:pos x="0" y="301625"/>
              </a:cxn>
            </a:cxnLst>
            <a:pathLst>
              <a:path w="2049" h="182">
                <a:moveTo>
                  <a:pt x="2049" y="0"/>
                </a:moveTo>
                <a:lnTo>
                  <a:pt x="1870" y="179"/>
                </a:lnTo>
                <a:lnTo>
                  <a:pt x="0" y="182"/>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36196" name="Freeform 5"/>
          <p:cNvSpPr/>
          <p:nvPr/>
        </p:nvSpPr>
        <p:spPr>
          <a:xfrm>
            <a:off x="231775" y="3421063"/>
            <a:ext cx="2047875" cy="303212"/>
          </a:xfrm>
          <a:custGeom>
            <a:avLst/>
            <a:gdLst/>
            <a:ahLst/>
            <a:cxnLst>
              <a:cxn ang="0">
                <a:pos x="2047875" y="0"/>
              </a:cxn>
              <a:cxn ang="0">
                <a:pos x="1868973" y="298214"/>
              </a:cxn>
              <a:cxn ang="0">
                <a:pos x="0" y="303212"/>
              </a:cxn>
            </a:cxnLst>
            <a:pathLst>
              <a:path w="2049" h="182">
                <a:moveTo>
                  <a:pt x="2049" y="0"/>
                </a:moveTo>
                <a:lnTo>
                  <a:pt x="1870" y="179"/>
                </a:lnTo>
                <a:lnTo>
                  <a:pt x="0" y="182"/>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36197" name="Freeform 6"/>
          <p:cNvSpPr/>
          <p:nvPr/>
        </p:nvSpPr>
        <p:spPr>
          <a:xfrm>
            <a:off x="231775" y="3978275"/>
            <a:ext cx="2046288" cy="303213"/>
          </a:xfrm>
          <a:custGeom>
            <a:avLst/>
            <a:gdLst/>
            <a:ahLst/>
            <a:cxnLst>
              <a:cxn ang="0">
                <a:pos x="2046288" y="0"/>
              </a:cxn>
              <a:cxn ang="0">
                <a:pos x="1867525" y="298215"/>
              </a:cxn>
              <a:cxn ang="0">
                <a:pos x="0" y="303213"/>
              </a:cxn>
            </a:cxnLst>
            <a:pathLst>
              <a:path w="2049" h="182">
                <a:moveTo>
                  <a:pt x="2049" y="0"/>
                </a:moveTo>
                <a:lnTo>
                  <a:pt x="1870" y="179"/>
                </a:lnTo>
                <a:lnTo>
                  <a:pt x="0" y="182"/>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36198" name="Freeform 7"/>
          <p:cNvSpPr/>
          <p:nvPr/>
        </p:nvSpPr>
        <p:spPr>
          <a:xfrm>
            <a:off x="231775" y="4535488"/>
            <a:ext cx="2046288" cy="306387"/>
          </a:xfrm>
          <a:custGeom>
            <a:avLst/>
            <a:gdLst/>
            <a:ahLst/>
            <a:cxnLst>
              <a:cxn ang="0">
                <a:pos x="2046288" y="0"/>
              </a:cxn>
              <a:cxn ang="0">
                <a:pos x="1870521" y="306387"/>
              </a:cxn>
              <a:cxn ang="0">
                <a:pos x="0" y="301419"/>
              </a:cxn>
            </a:cxnLst>
            <a:pathLst>
              <a:path w="2049" h="185">
                <a:moveTo>
                  <a:pt x="2049" y="0"/>
                </a:moveTo>
                <a:lnTo>
                  <a:pt x="1873" y="185"/>
                </a:lnTo>
                <a:lnTo>
                  <a:pt x="0" y="182"/>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36199" name="Freeform 8"/>
          <p:cNvSpPr/>
          <p:nvPr/>
        </p:nvSpPr>
        <p:spPr>
          <a:xfrm>
            <a:off x="230188" y="5094288"/>
            <a:ext cx="2047875" cy="309562"/>
          </a:xfrm>
          <a:custGeom>
            <a:avLst/>
            <a:gdLst/>
            <a:ahLst/>
            <a:cxnLst>
              <a:cxn ang="0">
                <a:pos x="2047875" y="0"/>
              </a:cxn>
              <a:cxn ang="0">
                <a:pos x="1861977" y="309562"/>
              </a:cxn>
              <a:cxn ang="0">
                <a:pos x="0" y="301285"/>
              </a:cxn>
            </a:cxnLst>
            <a:pathLst>
              <a:path w="2049" h="187">
                <a:moveTo>
                  <a:pt x="2049" y="0"/>
                </a:moveTo>
                <a:lnTo>
                  <a:pt x="1863" y="187"/>
                </a:lnTo>
                <a:lnTo>
                  <a:pt x="0" y="182"/>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36200" name="Freeform 9"/>
          <p:cNvSpPr/>
          <p:nvPr/>
        </p:nvSpPr>
        <p:spPr>
          <a:xfrm>
            <a:off x="228600" y="5651500"/>
            <a:ext cx="2047875" cy="303213"/>
          </a:xfrm>
          <a:custGeom>
            <a:avLst/>
            <a:gdLst/>
            <a:ahLst/>
            <a:cxnLst>
              <a:cxn ang="0">
                <a:pos x="2047875" y="0"/>
              </a:cxn>
              <a:cxn ang="0">
                <a:pos x="1868973" y="298215"/>
              </a:cxn>
              <a:cxn ang="0">
                <a:pos x="0" y="303213"/>
              </a:cxn>
            </a:cxnLst>
            <a:pathLst>
              <a:path w="2049" h="182">
                <a:moveTo>
                  <a:pt x="2049" y="0"/>
                </a:moveTo>
                <a:lnTo>
                  <a:pt x="1870" y="179"/>
                </a:lnTo>
                <a:lnTo>
                  <a:pt x="0" y="182"/>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36201" name="Text Box 10"/>
          <p:cNvSpPr txBox="1"/>
          <p:nvPr/>
        </p:nvSpPr>
        <p:spPr>
          <a:xfrm>
            <a:off x="865188" y="2693988"/>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应用层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36202" name="Text Box 11"/>
          <p:cNvSpPr txBox="1"/>
          <p:nvPr/>
        </p:nvSpPr>
        <p:spPr>
          <a:xfrm>
            <a:off x="831850" y="4340225"/>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运输层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36203" name="Text Box 12"/>
          <p:cNvSpPr txBox="1"/>
          <p:nvPr/>
        </p:nvSpPr>
        <p:spPr>
          <a:xfrm>
            <a:off x="844550" y="4897438"/>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网络层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36204" name="Text Box 13"/>
          <p:cNvSpPr txBox="1"/>
          <p:nvPr/>
        </p:nvSpPr>
        <p:spPr>
          <a:xfrm>
            <a:off x="844550" y="3221038"/>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表示层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36205" name="Text Box 14"/>
          <p:cNvSpPr txBox="1"/>
          <p:nvPr/>
        </p:nvSpPr>
        <p:spPr>
          <a:xfrm>
            <a:off x="844550" y="3779838"/>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会话层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36206" name="Text Box 15"/>
          <p:cNvSpPr txBox="1"/>
          <p:nvPr/>
        </p:nvSpPr>
        <p:spPr>
          <a:xfrm>
            <a:off x="684213" y="5426075"/>
            <a:ext cx="1454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数据链路层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36207" name="Text Box 16"/>
          <p:cNvSpPr txBox="1"/>
          <p:nvPr/>
        </p:nvSpPr>
        <p:spPr>
          <a:xfrm>
            <a:off x="844550" y="5951538"/>
            <a:ext cx="946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物理层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36208" name="Text Box 17"/>
          <p:cNvSpPr txBox="1"/>
          <p:nvPr/>
        </p:nvSpPr>
        <p:spPr>
          <a:xfrm>
            <a:off x="327025" y="2474913"/>
            <a:ext cx="311150" cy="3937000"/>
          </a:xfrm>
          <a:prstGeom prst="rect">
            <a:avLst/>
          </a:prstGeom>
          <a:noFill/>
          <a:ln w="9525">
            <a:noFill/>
          </a:ln>
        </p:spPr>
        <p:txBody>
          <a:bodyPr wrap="none" anchor="t" anchorCtr="0">
            <a:spAutoFit/>
          </a:bodyPr>
          <a:p>
            <a:pPr>
              <a:lnSpc>
                <a:spcPct val="180000"/>
              </a:lnSpc>
            </a:pPr>
            <a:r>
              <a:rPr lang="en-US" altLang="zh-CN" sz="2000" dirty="0">
                <a:solidFill>
                  <a:srgbClr val="333399"/>
                </a:solidFill>
                <a:latin typeface="黑体" panose="02010609060101010101" pitchFamily="49" charset="-122"/>
                <a:ea typeface="黑体" panose="02010609060101010101" pitchFamily="49" charset="-122"/>
              </a:rPr>
              <a:t>7</a:t>
            </a:r>
            <a:endParaRPr lang="en-US" altLang="zh-CN" sz="2000" dirty="0">
              <a:solidFill>
                <a:srgbClr val="333399"/>
              </a:solidFill>
              <a:latin typeface="黑体" panose="02010609060101010101" pitchFamily="49" charset="-122"/>
              <a:ea typeface="黑体" panose="02010609060101010101" pitchFamily="49" charset="-122"/>
            </a:endParaRPr>
          </a:p>
          <a:p>
            <a:pPr>
              <a:lnSpc>
                <a:spcPct val="180000"/>
              </a:lnSpc>
            </a:pPr>
            <a:r>
              <a:rPr lang="en-US" altLang="zh-CN" sz="2000" dirty="0">
                <a:solidFill>
                  <a:srgbClr val="333399"/>
                </a:solidFill>
                <a:latin typeface="黑体" panose="02010609060101010101" pitchFamily="49" charset="-122"/>
                <a:ea typeface="黑体" panose="02010609060101010101" pitchFamily="49" charset="-122"/>
              </a:rPr>
              <a:t>6</a:t>
            </a:r>
            <a:endParaRPr lang="en-US" altLang="zh-CN" sz="2000" dirty="0">
              <a:solidFill>
                <a:srgbClr val="333399"/>
              </a:solidFill>
              <a:latin typeface="黑体" panose="02010609060101010101" pitchFamily="49" charset="-122"/>
              <a:ea typeface="黑体" panose="02010609060101010101" pitchFamily="49" charset="-122"/>
            </a:endParaRPr>
          </a:p>
          <a:p>
            <a:pPr>
              <a:lnSpc>
                <a:spcPct val="180000"/>
              </a:lnSpc>
            </a:pPr>
            <a:r>
              <a:rPr lang="en-US" altLang="zh-CN" sz="2000" dirty="0">
                <a:solidFill>
                  <a:srgbClr val="333399"/>
                </a:solidFill>
                <a:latin typeface="黑体" panose="02010609060101010101" pitchFamily="49" charset="-122"/>
                <a:ea typeface="黑体" panose="02010609060101010101" pitchFamily="49" charset="-122"/>
              </a:rPr>
              <a:t>5</a:t>
            </a:r>
            <a:endParaRPr lang="en-US" altLang="zh-CN" sz="2000" dirty="0">
              <a:solidFill>
                <a:srgbClr val="333399"/>
              </a:solidFill>
              <a:latin typeface="黑体" panose="02010609060101010101" pitchFamily="49" charset="-122"/>
              <a:ea typeface="黑体" panose="02010609060101010101" pitchFamily="49" charset="-122"/>
            </a:endParaRPr>
          </a:p>
          <a:p>
            <a:pPr>
              <a:lnSpc>
                <a:spcPct val="180000"/>
              </a:lnSpc>
            </a:pPr>
            <a:r>
              <a:rPr lang="en-US" altLang="zh-CN" sz="2000" dirty="0">
                <a:solidFill>
                  <a:srgbClr val="333399"/>
                </a:solidFill>
                <a:latin typeface="黑体" panose="02010609060101010101" pitchFamily="49" charset="-122"/>
                <a:ea typeface="黑体" panose="02010609060101010101" pitchFamily="49" charset="-122"/>
              </a:rPr>
              <a:t>4</a:t>
            </a:r>
            <a:endParaRPr lang="en-US" altLang="zh-CN" sz="2000" dirty="0">
              <a:solidFill>
                <a:srgbClr val="333399"/>
              </a:solidFill>
              <a:latin typeface="黑体" panose="02010609060101010101" pitchFamily="49" charset="-122"/>
              <a:ea typeface="黑体" panose="02010609060101010101" pitchFamily="49" charset="-122"/>
            </a:endParaRPr>
          </a:p>
          <a:p>
            <a:pPr>
              <a:lnSpc>
                <a:spcPct val="180000"/>
              </a:lnSpc>
            </a:pPr>
            <a:r>
              <a:rPr lang="en-US" altLang="zh-CN" sz="2000" dirty="0">
                <a:solidFill>
                  <a:srgbClr val="333399"/>
                </a:solidFill>
                <a:latin typeface="黑体" panose="02010609060101010101" pitchFamily="49" charset="-122"/>
                <a:ea typeface="黑体" panose="02010609060101010101" pitchFamily="49" charset="-122"/>
              </a:rPr>
              <a:t>3</a:t>
            </a:r>
            <a:endParaRPr lang="en-US" altLang="zh-CN" sz="2000" dirty="0">
              <a:solidFill>
                <a:srgbClr val="333399"/>
              </a:solidFill>
              <a:latin typeface="黑体" panose="02010609060101010101" pitchFamily="49" charset="-122"/>
              <a:ea typeface="黑体" panose="02010609060101010101" pitchFamily="49" charset="-122"/>
            </a:endParaRPr>
          </a:p>
          <a:p>
            <a:pPr>
              <a:lnSpc>
                <a:spcPct val="180000"/>
              </a:lnSpc>
            </a:pPr>
            <a:r>
              <a:rPr lang="en-US" altLang="zh-CN" sz="2000" dirty="0">
                <a:solidFill>
                  <a:srgbClr val="333399"/>
                </a:solidFill>
                <a:latin typeface="黑体" panose="02010609060101010101" pitchFamily="49" charset="-122"/>
                <a:ea typeface="黑体" panose="02010609060101010101" pitchFamily="49" charset="-122"/>
              </a:rPr>
              <a:t>2</a:t>
            </a:r>
            <a:endParaRPr lang="en-US" altLang="zh-CN" sz="2000" dirty="0">
              <a:solidFill>
                <a:srgbClr val="333399"/>
              </a:solidFill>
              <a:latin typeface="黑体" panose="02010609060101010101" pitchFamily="49" charset="-122"/>
              <a:ea typeface="黑体" panose="02010609060101010101" pitchFamily="49" charset="-122"/>
            </a:endParaRPr>
          </a:p>
          <a:p>
            <a:pPr>
              <a:lnSpc>
                <a:spcPct val="180000"/>
              </a:lnSpc>
            </a:pPr>
            <a:r>
              <a:rPr lang="en-US" altLang="zh-CN" sz="2000" dirty="0">
                <a:solidFill>
                  <a:srgbClr val="333399"/>
                </a:solidFill>
                <a:latin typeface="黑体" panose="02010609060101010101" pitchFamily="49" charset="-122"/>
                <a:ea typeface="黑体" panose="02010609060101010101" pitchFamily="49" charset="-122"/>
              </a:rPr>
              <a:t>1</a:t>
            </a:r>
            <a:endParaRPr lang="en-US" altLang="zh-CN" sz="2000" dirty="0">
              <a:solidFill>
                <a:srgbClr val="333399"/>
              </a:solidFill>
              <a:latin typeface="黑体" panose="02010609060101010101" pitchFamily="49" charset="-122"/>
              <a:ea typeface="黑体" panose="02010609060101010101" pitchFamily="49" charset="-122"/>
            </a:endParaRPr>
          </a:p>
        </p:txBody>
      </p:sp>
      <p:sp>
        <p:nvSpPr>
          <p:cNvPr id="136209" name="Text Box 18"/>
          <p:cNvSpPr txBox="1"/>
          <p:nvPr/>
        </p:nvSpPr>
        <p:spPr>
          <a:xfrm>
            <a:off x="323850" y="1962150"/>
            <a:ext cx="1960563"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OSI </a:t>
            </a:r>
            <a:r>
              <a:rPr lang="zh-CN" altLang="en-US" sz="2000" dirty="0">
                <a:solidFill>
                  <a:srgbClr val="333399"/>
                </a:solidFill>
                <a:latin typeface="Arial" panose="020B0604020202020204" pitchFamily="34" charset="0"/>
                <a:ea typeface="黑体" panose="02010609060101010101" pitchFamily="49" charset="-122"/>
              </a:rPr>
              <a:t>的体系结构</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36210" name="AutoShape 19"/>
          <p:cNvSpPr/>
          <p:nvPr/>
        </p:nvSpPr>
        <p:spPr>
          <a:xfrm>
            <a:off x="2679700" y="2343150"/>
            <a:ext cx="2678113" cy="4171950"/>
          </a:xfrm>
          <a:prstGeom prst="cube">
            <a:avLst>
              <a:gd name="adj" fmla="val 9144"/>
            </a:avLst>
          </a:prstGeom>
          <a:solidFill>
            <a:srgbClr val="FFFF99"/>
          </a:solidFill>
          <a:ln w="2857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36211" name="Freeform 20"/>
          <p:cNvSpPr/>
          <p:nvPr/>
        </p:nvSpPr>
        <p:spPr>
          <a:xfrm>
            <a:off x="2676525" y="3962400"/>
            <a:ext cx="2682875" cy="323850"/>
          </a:xfrm>
          <a:custGeom>
            <a:avLst/>
            <a:gdLst/>
            <a:ahLst/>
            <a:cxnLst>
              <a:cxn ang="0">
                <a:pos x="2682875" y="0"/>
              </a:cxn>
              <a:cxn ang="0">
                <a:pos x="2434343" y="316490"/>
              </a:cxn>
              <a:cxn ang="0">
                <a:pos x="0" y="323850"/>
              </a:cxn>
            </a:cxnLst>
            <a:pathLst>
              <a:path w="1684" h="176">
                <a:moveTo>
                  <a:pt x="1684" y="0"/>
                </a:moveTo>
                <a:lnTo>
                  <a:pt x="1528" y="172"/>
                </a:lnTo>
                <a:lnTo>
                  <a:pt x="0" y="176"/>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36212" name="Freeform 21"/>
          <p:cNvSpPr/>
          <p:nvPr/>
        </p:nvSpPr>
        <p:spPr>
          <a:xfrm>
            <a:off x="2678113" y="4516438"/>
            <a:ext cx="2674937" cy="342900"/>
          </a:xfrm>
          <a:custGeom>
            <a:avLst/>
            <a:gdLst/>
            <a:ahLst/>
            <a:cxnLst>
              <a:cxn ang="0">
                <a:pos x="2674937" y="0"/>
              </a:cxn>
              <a:cxn ang="0">
                <a:pos x="2429588" y="342900"/>
              </a:cxn>
              <a:cxn ang="0">
                <a:pos x="0" y="337369"/>
              </a:cxn>
            </a:cxnLst>
            <a:pathLst>
              <a:path w="1679" h="186">
                <a:moveTo>
                  <a:pt x="1679" y="0"/>
                </a:moveTo>
                <a:lnTo>
                  <a:pt x="1525" y="186"/>
                </a:lnTo>
                <a:lnTo>
                  <a:pt x="0" y="183"/>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36213" name="Freeform 22"/>
          <p:cNvSpPr/>
          <p:nvPr/>
        </p:nvSpPr>
        <p:spPr>
          <a:xfrm>
            <a:off x="2676525" y="5106988"/>
            <a:ext cx="2657475" cy="298450"/>
          </a:xfrm>
          <a:custGeom>
            <a:avLst/>
            <a:gdLst/>
            <a:ahLst/>
            <a:cxnLst>
              <a:cxn ang="0">
                <a:pos x="2657475" y="0"/>
              </a:cxn>
              <a:cxn ang="0">
                <a:pos x="2432832" y="294765"/>
              </a:cxn>
              <a:cxn ang="0">
                <a:pos x="0" y="298450"/>
              </a:cxn>
            </a:cxnLst>
            <a:pathLst>
              <a:path w="1668" h="162">
                <a:moveTo>
                  <a:pt x="1668" y="0"/>
                </a:moveTo>
                <a:lnTo>
                  <a:pt x="1527" y="160"/>
                </a:lnTo>
                <a:lnTo>
                  <a:pt x="0" y="162"/>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36214" name="Text Box 23"/>
          <p:cNvSpPr txBox="1"/>
          <p:nvPr/>
        </p:nvSpPr>
        <p:spPr>
          <a:xfrm>
            <a:off x="3419475" y="2727325"/>
            <a:ext cx="946150"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应用层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36215" name="Text Box 24"/>
          <p:cNvSpPr txBox="1"/>
          <p:nvPr/>
        </p:nvSpPr>
        <p:spPr>
          <a:xfrm>
            <a:off x="3132138" y="5678488"/>
            <a:ext cx="1454150"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网络接口层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36216" name="Text Box 25"/>
          <p:cNvSpPr txBox="1"/>
          <p:nvPr/>
        </p:nvSpPr>
        <p:spPr>
          <a:xfrm>
            <a:off x="3203575" y="4941888"/>
            <a:ext cx="1255713"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网际层 </a:t>
            </a:r>
            <a:r>
              <a:rPr lang="en-US" altLang="zh-CN" sz="2000" dirty="0">
                <a:solidFill>
                  <a:srgbClr val="333399"/>
                </a:solidFill>
                <a:latin typeface="Arial" panose="020B0604020202020204" pitchFamily="34" charset="0"/>
                <a:ea typeface="黑体" panose="02010609060101010101" pitchFamily="49" charset="-122"/>
              </a:rPr>
              <a:t>IP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6217" name="Text Box 26"/>
          <p:cNvSpPr txBox="1"/>
          <p:nvPr/>
        </p:nvSpPr>
        <p:spPr>
          <a:xfrm>
            <a:off x="2700338" y="3194050"/>
            <a:ext cx="2370137" cy="1006475"/>
          </a:xfrm>
          <a:prstGeom prst="rect">
            <a:avLst/>
          </a:prstGeom>
          <a:noFill/>
          <a:ln w="9525">
            <a:noFill/>
          </a:ln>
        </p:spPr>
        <p:txBody>
          <a:bodyPr wrap="none" anchor="t" anchorCtr="0">
            <a:spAutoFit/>
          </a:bodyPr>
          <a:p>
            <a:pPr algn="ctr"/>
            <a:r>
              <a:rPr lang="en-US" altLang="zh-CN" sz="2000" dirty="0">
                <a:solidFill>
                  <a:srgbClr val="333399"/>
                </a:solidFill>
                <a:latin typeface="Arial" panose="020B0604020202020204" pitchFamily="34" charset="0"/>
                <a:ea typeface="黑体" panose="02010609060101010101" pitchFamily="49" charset="-122"/>
              </a:rPr>
              <a:t> (</a:t>
            </a:r>
            <a:r>
              <a:rPr lang="zh-CN" altLang="en-US" sz="2000" dirty="0">
                <a:solidFill>
                  <a:srgbClr val="333399"/>
                </a:solidFill>
                <a:latin typeface="Arial" panose="020B0604020202020204" pitchFamily="34" charset="0"/>
                <a:ea typeface="黑体" panose="02010609060101010101" pitchFamily="49" charset="-122"/>
              </a:rPr>
              <a:t>各种应用层协议如</a:t>
            </a:r>
            <a:endParaRPr lang="zh-CN" altLang="en-US" sz="2000" dirty="0">
              <a:solidFill>
                <a:srgbClr val="333399"/>
              </a:solidFill>
              <a:latin typeface="Arial" panose="020B0604020202020204" pitchFamily="34" charset="0"/>
              <a:ea typeface="黑体" panose="02010609060101010101" pitchFamily="49" charset="-122"/>
            </a:endParaRPr>
          </a:p>
          <a:p>
            <a:pPr algn="ctr"/>
            <a:r>
              <a:rPr lang="en-US" altLang="zh-CN" sz="2000" dirty="0">
                <a:solidFill>
                  <a:srgbClr val="333399"/>
                </a:solidFill>
                <a:latin typeface="Arial" panose="020B0604020202020204" pitchFamily="34" charset="0"/>
                <a:ea typeface="黑体" panose="02010609060101010101" pitchFamily="49" charset="-122"/>
              </a:rPr>
              <a:t>TELNET, FTP, </a:t>
            </a:r>
            <a:endParaRPr lang="en-US" altLang="zh-CN" sz="2000" dirty="0">
              <a:solidFill>
                <a:srgbClr val="333399"/>
              </a:solidFill>
              <a:latin typeface="Arial" panose="020B0604020202020204" pitchFamily="34" charset="0"/>
              <a:ea typeface="黑体" panose="02010609060101010101" pitchFamily="49" charset="-122"/>
            </a:endParaRPr>
          </a:p>
          <a:p>
            <a:pPr algn="ctr"/>
            <a:r>
              <a:rPr lang="en-US" altLang="zh-CN" sz="2000" dirty="0">
                <a:solidFill>
                  <a:srgbClr val="333399"/>
                </a:solidFill>
                <a:latin typeface="Arial" panose="020B0604020202020204" pitchFamily="34" charset="0"/>
                <a:ea typeface="黑体" panose="02010609060101010101" pitchFamily="49" charset="-122"/>
              </a:rPr>
              <a:t>SMTP </a:t>
            </a:r>
            <a:r>
              <a:rPr lang="zh-CN" altLang="zh-CN" sz="2000" dirty="0">
                <a:solidFill>
                  <a:srgbClr val="333399"/>
                </a:solidFill>
                <a:latin typeface="Arial" panose="020B0604020202020204" pitchFamily="34" charset="0"/>
                <a:ea typeface="黑体" panose="02010609060101010101" pitchFamily="49" charset="-122"/>
              </a:rPr>
              <a:t>等</a:t>
            </a:r>
            <a:r>
              <a:rPr lang="en-US" altLang="zh-CN" sz="2000" dirty="0">
                <a:solidFill>
                  <a:srgbClr val="333399"/>
                </a:solidFill>
                <a:latin typeface="Arial" panose="020B0604020202020204" pitchFamily="34" charset="0"/>
                <a:ea typeface="黑体" panose="02010609060101010101" pitchFamily="49" charset="-122"/>
              </a:rPr>
              <a:t>)</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6218" name="Text Box 27"/>
          <p:cNvSpPr txBox="1"/>
          <p:nvPr/>
        </p:nvSpPr>
        <p:spPr>
          <a:xfrm>
            <a:off x="2654300" y="4365625"/>
            <a:ext cx="2493963"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运输层</a:t>
            </a:r>
            <a:r>
              <a:rPr lang="en-US" altLang="zh-CN" sz="2000" dirty="0">
                <a:solidFill>
                  <a:srgbClr val="333399"/>
                </a:solidFill>
                <a:latin typeface="Arial" panose="020B0604020202020204" pitchFamily="34" charset="0"/>
                <a:ea typeface="黑体" panose="02010609060101010101" pitchFamily="49" charset="-122"/>
              </a:rPr>
              <a:t>(TCP</a:t>
            </a:r>
            <a:r>
              <a:rPr lang="en-US" altLang="zh-CN" sz="1200" dirty="0">
                <a:solidFill>
                  <a:srgbClr val="333399"/>
                </a:solidFill>
                <a:latin typeface="Arial" panose="020B0604020202020204" pitchFamily="34" charset="0"/>
                <a:ea typeface="黑体" panose="02010609060101010101" pitchFamily="49" charset="-122"/>
              </a:rPr>
              <a:t> </a:t>
            </a:r>
            <a:r>
              <a:rPr lang="zh-CN" altLang="en-US" sz="2000" dirty="0">
                <a:solidFill>
                  <a:srgbClr val="333399"/>
                </a:solidFill>
                <a:latin typeface="Arial" panose="020B0604020202020204" pitchFamily="34" charset="0"/>
                <a:ea typeface="黑体" panose="02010609060101010101" pitchFamily="49" charset="-122"/>
              </a:rPr>
              <a:t>或</a:t>
            </a:r>
            <a:r>
              <a:rPr lang="zh-CN" altLang="en-US" sz="10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UDP)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6219" name="Text Box 28"/>
          <p:cNvSpPr txBox="1"/>
          <p:nvPr/>
        </p:nvSpPr>
        <p:spPr>
          <a:xfrm>
            <a:off x="2913063" y="1962150"/>
            <a:ext cx="2343150"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TCP/IP </a:t>
            </a:r>
            <a:r>
              <a:rPr lang="zh-CN" altLang="en-US" sz="2000" dirty="0">
                <a:solidFill>
                  <a:srgbClr val="333399"/>
                </a:solidFill>
                <a:latin typeface="Arial" panose="020B0604020202020204" pitchFamily="34" charset="0"/>
                <a:ea typeface="黑体" panose="02010609060101010101" pitchFamily="49" charset="-122"/>
              </a:rPr>
              <a:t>的体系结构</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36220" name="AutoShape 29"/>
          <p:cNvSpPr/>
          <p:nvPr/>
        </p:nvSpPr>
        <p:spPr>
          <a:xfrm>
            <a:off x="5724525" y="4508500"/>
            <a:ext cx="3276600" cy="865188"/>
          </a:xfrm>
          <a:prstGeom prst="cube">
            <a:avLst>
              <a:gd name="adj" fmla="val 36981"/>
            </a:avLst>
          </a:prstGeom>
          <a:solidFill>
            <a:srgbClr val="FFCCFF"/>
          </a:solidFill>
          <a:ln w="2857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36221" name="AutoShape 30"/>
          <p:cNvSpPr/>
          <p:nvPr/>
        </p:nvSpPr>
        <p:spPr>
          <a:xfrm>
            <a:off x="6286500" y="3687763"/>
            <a:ext cx="2317750" cy="1109662"/>
          </a:xfrm>
          <a:prstGeom prst="cube">
            <a:avLst>
              <a:gd name="adj" fmla="val 36981"/>
            </a:avLst>
          </a:prstGeom>
          <a:solidFill>
            <a:srgbClr val="FFCCFF"/>
          </a:solidFill>
          <a:ln w="2857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36222" name="Text Box 31"/>
          <p:cNvSpPr txBox="1"/>
          <p:nvPr/>
        </p:nvSpPr>
        <p:spPr>
          <a:xfrm>
            <a:off x="5997575" y="4868863"/>
            <a:ext cx="2470150" cy="396875"/>
          </a:xfrm>
          <a:prstGeom prst="rect">
            <a:avLst/>
          </a:prstGeom>
          <a:noFill/>
          <a:ln w="9525">
            <a:noFill/>
          </a:ln>
        </p:spPr>
        <p:txBody>
          <a:bodyPr wrap="none" anchor="t" anchorCtr="0">
            <a:spAutoFit/>
          </a:bodyPr>
          <a:p>
            <a:r>
              <a:rPr lang="zh-CN" altLang="en-US" sz="2000" dirty="0">
                <a:solidFill>
                  <a:srgbClr val="333399"/>
                </a:solidFill>
                <a:latin typeface="Times New Roman" panose="02020603050405020304" pitchFamily="18" charset="0"/>
                <a:ea typeface="黑体" panose="02010609060101010101" pitchFamily="49" charset="-122"/>
              </a:rPr>
              <a:t>无连接分组交付服务</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36223" name="Text Box 32"/>
          <p:cNvSpPr txBox="1"/>
          <p:nvPr/>
        </p:nvSpPr>
        <p:spPr>
          <a:xfrm>
            <a:off x="6296025" y="4095750"/>
            <a:ext cx="1947863" cy="701675"/>
          </a:xfrm>
          <a:prstGeom prst="rect">
            <a:avLst/>
          </a:prstGeom>
          <a:noFill/>
          <a:ln w="9525">
            <a:noFill/>
          </a:ln>
        </p:spPr>
        <p:txBody>
          <a:bodyPr anchor="t" anchorCtr="0">
            <a:spAutoFit/>
          </a:bodyPr>
          <a:p>
            <a:pPr algn="ctr"/>
            <a:r>
              <a:rPr lang="zh-CN" altLang="en-US" sz="2000" dirty="0">
                <a:solidFill>
                  <a:srgbClr val="333399"/>
                </a:solidFill>
                <a:latin typeface="Arial" panose="020B0604020202020204" pitchFamily="34" charset="0"/>
                <a:ea typeface="黑体" panose="02010609060101010101" pitchFamily="49" charset="-122"/>
              </a:rPr>
              <a:t>运输服务 </a:t>
            </a:r>
            <a:endParaRPr lang="zh-CN" altLang="en-US" sz="2000" dirty="0">
              <a:solidFill>
                <a:srgbClr val="333399"/>
              </a:solidFill>
              <a:latin typeface="Arial" panose="020B0604020202020204" pitchFamily="34" charset="0"/>
              <a:ea typeface="黑体" panose="02010609060101010101" pitchFamily="49" charset="-122"/>
            </a:endParaRPr>
          </a:p>
          <a:p>
            <a:pPr algn="ctr"/>
            <a:r>
              <a:rPr lang="en-US" altLang="zh-CN" sz="2000" dirty="0">
                <a:solidFill>
                  <a:srgbClr val="333399"/>
                </a:solidFill>
                <a:latin typeface="Arial" panose="020B0604020202020204" pitchFamily="34" charset="0"/>
                <a:ea typeface="黑体" panose="02010609060101010101" pitchFamily="49" charset="-122"/>
              </a:rPr>
              <a:t>(</a:t>
            </a:r>
            <a:r>
              <a:rPr lang="zh-CN" altLang="en-US" dirty="0">
                <a:solidFill>
                  <a:srgbClr val="333399"/>
                </a:solidFill>
                <a:latin typeface="Tahoma" panose="020B0604030504040204" pitchFamily="34" charset="0"/>
                <a:ea typeface="宋体" panose="02010600030101010101" pitchFamily="2" charset="-122"/>
              </a:rPr>
              <a:t>可靠或不可靠</a:t>
            </a:r>
            <a:r>
              <a:rPr lang="en-US" altLang="zh-CN" sz="2000" dirty="0">
                <a:solidFill>
                  <a:srgbClr val="333399"/>
                </a:solidFill>
                <a:latin typeface="Arial" panose="020B0604020202020204" pitchFamily="34" charset="0"/>
                <a:ea typeface="黑体" panose="02010609060101010101" pitchFamily="49" charset="-122"/>
              </a:rPr>
              <a:t>)</a:t>
            </a:r>
            <a:endParaRPr lang="en-US" altLang="zh-CN" sz="2000" dirty="0">
              <a:solidFill>
                <a:srgbClr val="333399"/>
              </a:solidFill>
              <a:latin typeface="Arial" panose="020B0604020202020204" pitchFamily="34" charset="0"/>
              <a:ea typeface="黑体" panose="02010609060101010101" pitchFamily="49" charset="-122"/>
            </a:endParaRPr>
          </a:p>
        </p:txBody>
      </p:sp>
      <p:grpSp>
        <p:nvGrpSpPr>
          <p:cNvPr id="136224" name="Group 33"/>
          <p:cNvGrpSpPr/>
          <p:nvPr/>
        </p:nvGrpSpPr>
        <p:grpSpPr>
          <a:xfrm>
            <a:off x="6572250" y="2359025"/>
            <a:ext cx="1733550" cy="1646238"/>
            <a:chOff x="4037" y="1486"/>
            <a:chExt cx="1092" cy="1219"/>
          </a:xfrm>
        </p:grpSpPr>
        <p:sp>
          <p:nvSpPr>
            <p:cNvPr id="136225" name="AutoShape 34"/>
            <p:cNvSpPr/>
            <p:nvPr/>
          </p:nvSpPr>
          <p:spPr>
            <a:xfrm>
              <a:off x="4037" y="1486"/>
              <a:ext cx="1092" cy="1219"/>
            </a:xfrm>
            <a:prstGeom prst="cube">
              <a:avLst>
                <a:gd name="adj" fmla="val 16102"/>
              </a:avLst>
            </a:prstGeom>
            <a:solidFill>
              <a:srgbClr val="FFCCFF"/>
            </a:solidFill>
            <a:ln w="2857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36226" name="Text Box 35"/>
            <p:cNvSpPr txBox="1"/>
            <p:nvPr/>
          </p:nvSpPr>
          <p:spPr>
            <a:xfrm>
              <a:off x="4120" y="1934"/>
              <a:ext cx="756" cy="519"/>
            </a:xfrm>
            <a:prstGeom prst="rect">
              <a:avLst/>
            </a:prstGeom>
            <a:solidFill>
              <a:srgbClr val="FFCCFF"/>
            </a:solidFill>
            <a:ln w="9525">
              <a:noFill/>
            </a:ln>
          </p:spPr>
          <p:txBody>
            <a:bodyPr wrap="none" anchor="t" anchorCtr="0">
              <a:spAutoFit/>
            </a:bodyPr>
            <a:p>
              <a:pPr algn="ctr"/>
              <a:r>
                <a:rPr lang="zh-CN" altLang="en-US" sz="2000" dirty="0">
                  <a:solidFill>
                    <a:srgbClr val="333399"/>
                  </a:solidFill>
                  <a:latin typeface="Times New Roman" panose="02020603050405020304" pitchFamily="18" charset="0"/>
                  <a:ea typeface="黑体" panose="02010609060101010101" pitchFamily="49" charset="-122"/>
                </a:rPr>
                <a:t>各种</a:t>
              </a:r>
              <a:endParaRPr lang="zh-CN" altLang="en-US" sz="2000" dirty="0">
                <a:solidFill>
                  <a:srgbClr val="333399"/>
                </a:solidFill>
                <a:latin typeface="Times New Roman" panose="02020603050405020304" pitchFamily="18" charset="0"/>
                <a:ea typeface="黑体" panose="02010609060101010101" pitchFamily="49" charset="-122"/>
              </a:endParaRPr>
            </a:p>
            <a:p>
              <a:pPr algn="ctr"/>
              <a:r>
                <a:rPr lang="zh-CN" altLang="en-US" sz="2000" dirty="0">
                  <a:solidFill>
                    <a:srgbClr val="333399"/>
                  </a:solidFill>
                  <a:latin typeface="Times New Roman" panose="02020603050405020304" pitchFamily="18" charset="0"/>
                  <a:ea typeface="黑体" panose="02010609060101010101" pitchFamily="49" charset="-122"/>
                </a:rPr>
                <a:t>应用服务</a:t>
              </a:r>
              <a:endParaRPr lang="zh-CN" altLang="en-US" sz="2000" dirty="0">
                <a:solidFill>
                  <a:srgbClr val="333399"/>
                </a:solidFill>
                <a:latin typeface="Times New Roman" panose="02020603050405020304" pitchFamily="18" charset="0"/>
                <a:ea typeface="黑体" panose="02010609060101010101" pitchFamily="49" charset="-122"/>
              </a:endParaRPr>
            </a:p>
          </p:txBody>
        </p:sp>
      </p:grpSp>
      <p:sp>
        <p:nvSpPr>
          <p:cNvPr id="136227" name="Text Box 36"/>
          <p:cNvSpPr txBox="1"/>
          <p:nvPr/>
        </p:nvSpPr>
        <p:spPr>
          <a:xfrm>
            <a:off x="6113463" y="1962150"/>
            <a:ext cx="2830512"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TCP/IP</a:t>
            </a:r>
            <a:r>
              <a:rPr lang="en-US" altLang="zh-CN" sz="1400" dirty="0">
                <a:solidFill>
                  <a:srgbClr val="333399"/>
                </a:solidFill>
                <a:latin typeface="Arial" panose="020B0604020202020204" pitchFamily="34" charset="0"/>
                <a:ea typeface="黑体" panose="02010609060101010101" pitchFamily="49" charset="-122"/>
              </a:rPr>
              <a:t> </a:t>
            </a:r>
            <a:r>
              <a:rPr lang="zh-CN" altLang="en-US" sz="2000" dirty="0">
                <a:solidFill>
                  <a:srgbClr val="333399"/>
                </a:solidFill>
                <a:latin typeface="Arial" panose="020B0604020202020204" pitchFamily="34" charset="0"/>
                <a:ea typeface="黑体" panose="02010609060101010101" pitchFamily="49" charset="-122"/>
              </a:rPr>
              <a:t>的三个服务层次</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36228" name="Text Box 37"/>
          <p:cNvSpPr txBox="1"/>
          <p:nvPr/>
        </p:nvSpPr>
        <p:spPr>
          <a:xfrm>
            <a:off x="5715000" y="5410200"/>
            <a:ext cx="3200400" cy="1331913"/>
          </a:xfrm>
          <a:prstGeom prst="rect">
            <a:avLst/>
          </a:prstGeom>
          <a:noFill/>
          <a:ln w="9525">
            <a:noFill/>
          </a:ln>
        </p:spPr>
        <p:txBody>
          <a:bodyPr anchor="t" anchorCtr="0">
            <a:spAutoFit/>
          </a:bodyPr>
          <a:p>
            <a:pPr>
              <a:spcBef>
                <a:spcPct val="20000"/>
              </a:spcBef>
              <a:buClr>
                <a:schemeClr val="folHlink"/>
              </a:buClr>
              <a:buSzPct val="60000"/>
              <a:buFont typeface="Wingdings" panose="05000000000000000000" pitchFamily="2" charset="2"/>
              <a:buChar char="n"/>
            </a:pPr>
            <a:r>
              <a:rPr lang="zh-CN" altLang="en-US" sz="1600" dirty="0">
                <a:solidFill>
                  <a:srgbClr val="333399"/>
                </a:solidFill>
                <a:latin typeface="Arial" panose="020B0604020202020204" pitchFamily="34" charset="0"/>
                <a:ea typeface="黑体" panose="02010609060101010101" pitchFamily="49" charset="-122"/>
              </a:rPr>
              <a:t>法律上的</a:t>
            </a:r>
            <a:r>
              <a:rPr lang="en-US" altLang="zh-CN" sz="1600" dirty="0">
                <a:solidFill>
                  <a:srgbClr val="333399"/>
                </a:solidFill>
                <a:latin typeface="Arial" panose="020B0604020202020204" pitchFamily="34" charset="0"/>
                <a:ea typeface="黑体" panose="02010609060101010101" pitchFamily="49" charset="-122"/>
              </a:rPr>
              <a:t>(</a:t>
            </a:r>
            <a:r>
              <a:rPr lang="en-US" altLang="zh-CN" sz="1600" i="1" dirty="0">
                <a:solidFill>
                  <a:schemeClr val="hlink"/>
                </a:solidFill>
                <a:latin typeface="Arial" panose="020B0604020202020204" pitchFamily="34" charset="0"/>
                <a:ea typeface="黑体" panose="02010609060101010101" pitchFamily="49" charset="-122"/>
              </a:rPr>
              <a:t>de jure</a:t>
            </a:r>
            <a:r>
              <a:rPr lang="en-US" altLang="zh-CN" sz="1600" dirty="0">
                <a:solidFill>
                  <a:srgbClr val="333399"/>
                </a:solidFill>
                <a:latin typeface="Arial" panose="020B0604020202020204" pitchFamily="34" charset="0"/>
                <a:ea typeface="黑体" panose="02010609060101010101" pitchFamily="49" charset="-122"/>
              </a:rPr>
              <a:t>)</a:t>
            </a:r>
            <a:r>
              <a:rPr lang="zh-CN" altLang="en-US" sz="1600" dirty="0">
                <a:solidFill>
                  <a:srgbClr val="333399"/>
                </a:solidFill>
                <a:latin typeface="Arial" panose="020B0604020202020204" pitchFamily="34" charset="0"/>
                <a:ea typeface="黑体" panose="02010609060101010101" pitchFamily="49" charset="-122"/>
              </a:rPr>
              <a:t>国际标准 </a:t>
            </a:r>
            <a:r>
              <a:rPr lang="en-US" altLang="zh-CN" sz="1600" dirty="0">
                <a:solidFill>
                  <a:srgbClr val="333399"/>
                </a:solidFill>
                <a:latin typeface="Arial" panose="020B0604020202020204" pitchFamily="34" charset="0"/>
                <a:ea typeface="黑体" panose="02010609060101010101" pitchFamily="49" charset="-122"/>
              </a:rPr>
              <a:t>OSI </a:t>
            </a:r>
            <a:r>
              <a:rPr lang="zh-CN" altLang="en-US" sz="1600" dirty="0">
                <a:solidFill>
                  <a:srgbClr val="333399"/>
                </a:solidFill>
                <a:latin typeface="Arial" panose="020B0604020202020204" pitchFamily="34" charset="0"/>
                <a:ea typeface="黑体" panose="02010609060101010101" pitchFamily="49" charset="-122"/>
              </a:rPr>
              <a:t>并没有得到市场的认可。</a:t>
            </a:r>
            <a:endParaRPr lang="zh-CN" altLang="en-US" sz="1600" dirty="0">
              <a:solidFill>
                <a:srgbClr val="333399"/>
              </a:solidFill>
              <a:latin typeface="Arial" panose="020B0604020202020204" pitchFamily="34" charset="0"/>
              <a:ea typeface="黑体" panose="02010609060101010101" pitchFamily="49" charset="-122"/>
            </a:endParaRPr>
          </a:p>
          <a:p>
            <a:pPr>
              <a:spcBef>
                <a:spcPct val="20000"/>
              </a:spcBef>
              <a:buClr>
                <a:schemeClr val="folHlink"/>
              </a:buClr>
              <a:buSzPct val="60000"/>
              <a:buFont typeface="Wingdings" panose="05000000000000000000" pitchFamily="2" charset="2"/>
              <a:buChar char="n"/>
            </a:pPr>
            <a:r>
              <a:rPr lang="zh-CN" altLang="en-US" sz="1600" dirty="0">
                <a:solidFill>
                  <a:srgbClr val="333399"/>
                </a:solidFill>
                <a:latin typeface="Arial" panose="020B0604020202020204" pitchFamily="34" charset="0"/>
                <a:ea typeface="黑体" panose="02010609060101010101" pitchFamily="49" charset="-122"/>
              </a:rPr>
              <a:t>是非国际标准 </a:t>
            </a:r>
            <a:r>
              <a:rPr lang="en-US" altLang="zh-CN" sz="1600" dirty="0">
                <a:solidFill>
                  <a:srgbClr val="333399"/>
                </a:solidFill>
                <a:latin typeface="Arial" panose="020B0604020202020204" pitchFamily="34" charset="0"/>
                <a:ea typeface="黑体" panose="02010609060101010101" pitchFamily="49" charset="-122"/>
              </a:rPr>
              <a:t>TCP/IP </a:t>
            </a:r>
            <a:r>
              <a:rPr lang="zh-CN" altLang="en-US" sz="1600" dirty="0">
                <a:solidFill>
                  <a:srgbClr val="333399"/>
                </a:solidFill>
                <a:latin typeface="Arial" panose="020B0604020202020204" pitchFamily="34" charset="0"/>
                <a:ea typeface="黑体" panose="02010609060101010101" pitchFamily="49" charset="-122"/>
              </a:rPr>
              <a:t>现在获得了最广泛的应用。</a:t>
            </a:r>
            <a:r>
              <a:rPr lang="en-US" altLang="zh-CN" sz="1400" dirty="0">
                <a:solidFill>
                  <a:srgbClr val="333399"/>
                </a:solidFill>
                <a:latin typeface="Arial" panose="020B0604020202020204" pitchFamily="34" charset="0"/>
                <a:ea typeface="黑体" panose="02010609060101010101" pitchFamily="49" charset="-122"/>
              </a:rPr>
              <a:t>TCP/IP </a:t>
            </a:r>
            <a:r>
              <a:rPr lang="zh-CN" altLang="en-US" sz="1400" dirty="0">
                <a:solidFill>
                  <a:srgbClr val="333399"/>
                </a:solidFill>
                <a:latin typeface="Arial" panose="020B0604020202020204" pitchFamily="34" charset="0"/>
                <a:ea typeface="黑体" panose="02010609060101010101" pitchFamily="49" charset="-122"/>
              </a:rPr>
              <a:t>常被称为</a:t>
            </a:r>
            <a:r>
              <a:rPr lang="zh-CN" altLang="en-US" sz="1400" dirty="0">
                <a:solidFill>
                  <a:schemeClr val="tx2"/>
                </a:solidFill>
                <a:latin typeface="Arial" panose="020B0604020202020204" pitchFamily="34" charset="0"/>
                <a:ea typeface="黑体" panose="02010609060101010101" pitchFamily="49" charset="-122"/>
              </a:rPr>
              <a:t>事实上的</a:t>
            </a:r>
            <a:r>
              <a:rPr lang="en-US" altLang="zh-CN" sz="1400" dirty="0">
                <a:solidFill>
                  <a:schemeClr val="tx2"/>
                </a:solidFill>
                <a:latin typeface="Arial" panose="020B0604020202020204" pitchFamily="34" charset="0"/>
                <a:ea typeface="黑体" panose="02010609060101010101" pitchFamily="49" charset="-122"/>
              </a:rPr>
              <a:t>(</a:t>
            </a:r>
            <a:r>
              <a:rPr lang="en-US" altLang="zh-CN" sz="1400" i="1" dirty="0">
                <a:solidFill>
                  <a:schemeClr val="hlink"/>
                </a:solidFill>
                <a:latin typeface="Arial" panose="020B0604020202020204" pitchFamily="34" charset="0"/>
                <a:ea typeface="黑体" panose="02010609060101010101" pitchFamily="49" charset="-122"/>
              </a:rPr>
              <a:t>de facto</a:t>
            </a:r>
            <a:r>
              <a:rPr lang="en-US" altLang="zh-CN" sz="1400" dirty="0">
                <a:solidFill>
                  <a:schemeClr val="tx2"/>
                </a:solidFill>
                <a:latin typeface="Arial" panose="020B0604020202020204" pitchFamily="34" charset="0"/>
                <a:ea typeface="黑体" panose="02010609060101010101" pitchFamily="49" charset="-122"/>
              </a:rPr>
              <a:t>) </a:t>
            </a:r>
            <a:r>
              <a:rPr lang="zh-CN" altLang="en-US" sz="1400" dirty="0">
                <a:solidFill>
                  <a:schemeClr val="tx2"/>
                </a:solidFill>
                <a:latin typeface="Arial" panose="020B0604020202020204" pitchFamily="34" charset="0"/>
                <a:ea typeface="黑体" panose="02010609060101010101" pitchFamily="49" charset="-122"/>
              </a:rPr>
              <a:t>国际标准</a:t>
            </a:r>
            <a:r>
              <a:rPr lang="zh-CN" altLang="en-US" sz="1400" dirty="0">
                <a:solidFill>
                  <a:srgbClr val="333399"/>
                </a:solidFill>
                <a:latin typeface="Arial" panose="020B0604020202020204" pitchFamily="34" charset="0"/>
                <a:ea typeface="黑体" panose="02010609060101010101" pitchFamily="49" charset="-122"/>
              </a:rPr>
              <a:t>。</a:t>
            </a:r>
            <a:endParaRPr lang="zh-CN" altLang="en-US" dirty="0">
              <a:latin typeface="Tahoma" panose="020B0604030504040204" pitchFamily="34" charset="0"/>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AutoShape 2"/>
          <p:cNvSpPr/>
          <p:nvPr/>
        </p:nvSpPr>
        <p:spPr>
          <a:xfrm>
            <a:off x="1692275" y="3500438"/>
            <a:ext cx="7235825" cy="2808287"/>
          </a:xfrm>
          <a:prstGeom prst="triangle">
            <a:avLst>
              <a:gd name="adj" fmla="val 50000"/>
            </a:avLst>
          </a:prstGeom>
          <a:solidFill>
            <a:srgbClr val="CC99FF"/>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37218" name="AutoShape 3"/>
          <p:cNvSpPr/>
          <p:nvPr/>
        </p:nvSpPr>
        <p:spPr>
          <a:xfrm flipV="1">
            <a:off x="1692275" y="1989138"/>
            <a:ext cx="7235825" cy="3095625"/>
          </a:xfrm>
          <a:prstGeom prst="triangle">
            <a:avLst>
              <a:gd name="adj" fmla="val 50000"/>
            </a:avLst>
          </a:prstGeom>
          <a:solidFill>
            <a:srgbClr val="CC99FF"/>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37219" name="Rectangle 4"/>
          <p:cNvSpPr>
            <a:spLocks noGrp="1"/>
          </p:cNvSpPr>
          <p:nvPr>
            <p:ph type="title"/>
          </p:nvPr>
        </p:nvSpPr>
        <p:spPr>
          <a:xfrm>
            <a:off x="1531938" y="214313"/>
            <a:ext cx="7612062" cy="1462087"/>
          </a:xfrm>
          <a:ln/>
        </p:spPr>
        <p:txBody>
          <a:bodyPr vert="horz" wrap="square" lIns="91440" tIns="45720" rIns="91440" bIns="45720" anchor="b" anchorCtr="0"/>
          <a:p>
            <a:pPr algn="ctr" eaLnBrk="1" hangingPunct="1"/>
            <a:r>
              <a:rPr lang="zh-CN" altLang="en-US" dirty="0"/>
              <a:t>沙漏计时器形状的</a:t>
            </a:r>
            <a:br>
              <a:rPr lang="zh-CN" altLang="en-US" dirty="0"/>
            </a:br>
            <a:r>
              <a:rPr lang="en-US" altLang="zh-CN" dirty="0"/>
              <a:t>TCP/IP</a:t>
            </a:r>
            <a:r>
              <a:rPr lang="zh-CN" altLang="en-US" dirty="0"/>
              <a:t>协议族 </a:t>
            </a:r>
            <a:endParaRPr lang="zh-CN" altLang="en-US" dirty="0"/>
          </a:p>
        </p:txBody>
      </p:sp>
      <p:sp>
        <p:nvSpPr>
          <p:cNvPr id="137220" name="Rectangle 5"/>
          <p:cNvSpPr/>
          <p:nvPr/>
        </p:nvSpPr>
        <p:spPr>
          <a:xfrm>
            <a:off x="2794000" y="2179638"/>
            <a:ext cx="814388"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HTTP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21" name="Rectangle 6"/>
          <p:cNvSpPr/>
          <p:nvPr/>
        </p:nvSpPr>
        <p:spPr>
          <a:xfrm>
            <a:off x="4341813" y="2179638"/>
            <a:ext cx="815975"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SMTP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22" name="Rectangle 7"/>
          <p:cNvSpPr/>
          <p:nvPr/>
        </p:nvSpPr>
        <p:spPr>
          <a:xfrm>
            <a:off x="5483225" y="2179638"/>
            <a:ext cx="814388"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DNS</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23" name="Rectangle 8"/>
          <p:cNvSpPr/>
          <p:nvPr/>
        </p:nvSpPr>
        <p:spPr>
          <a:xfrm>
            <a:off x="7031038" y="2179638"/>
            <a:ext cx="815975" cy="393700"/>
          </a:xfrm>
          <a:prstGeom prst="rect">
            <a:avLst/>
          </a:prstGeom>
          <a:solidFill>
            <a:srgbClr val="CCECFF"/>
          </a:solidFill>
          <a:ln w="9525"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RTP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24" name="Rectangle 9"/>
          <p:cNvSpPr/>
          <p:nvPr/>
        </p:nvSpPr>
        <p:spPr>
          <a:xfrm>
            <a:off x="3527425" y="3124200"/>
            <a:ext cx="814388" cy="3937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TCP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25" name="Rectangle 10"/>
          <p:cNvSpPr/>
          <p:nvPr/>
        </p:nvSpPr>
        <p:spPr>
          <a:xfrm>
            <a:off x="6297613" y="3124200"/>
            <a:ext cx="815975" cy="393700"/>
          </a:xfrm>
          <a:prstGeom prst="rect">
            <a:avLst/>
          </a:prstGeom>
          <a:solidFill>
            <a:srgbClr val="FFFF99"/>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UDP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26" name="Rectangle 11"/>
          <p:cNvSpPr/>
          <p:nvPr/>
        </p:nvSpPr>
        <p:spPr>
          <a:xfrm>
            <a:off x="4911725" y="4229100"/>
            <a:ext cx="815975" cy="393700"/>
          </a:xfrm>
          <a:prstGeom prst="rect">
            <a:avLst/>
          </a:prstGeom>
          <a:solidFill>
            <a:srgbClr val="FF99FF"/>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0"/>
          <a:p>
            <a:pPr algn="ctr"/>
            <a:r>
              <a:rPr lang="en-US" altLang="zh-CN" sz="2000" dirty="0">
                <a:solidFill>
                  <a:srgbClr val="333399"/>
                </a:solidFill>
                <a:latin typeface="Arial" panose="020B0604020202020204" pitchFamily="34" charset="0"/>
                <a:ea typeface="黑体" panose="02010609060101010101" pitchFamily="49" charset="-122"/>
              </a:rPr>
              <a:t>IP</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27" name="Rectangle 12"/>
          <p:cNvSpPr/>
          <p:nvPr/>
        </p:nvSpPr>
        <p:spPr>
          <a:xfrm>
            <a:off x="2794000" y="5508625"/>
            <a:ext cx="1304925" cy="549275"/>
          </a:xfrm>
          <a:prstGeom prst="rect">
            <a:avLst/>
          </a:prstGeom>
          <a:solidFill>
            <a:srgbClr val="99FF66"/>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137228" name="Rectangle 13"/>
          <p:cNvSpPr/>
          <p:nvPr/>
        </p:nvSpPr>
        <p:spPr>
          <a:xfrm>
            <a:off x="4505325" y="5508625"/>
            <a:ext cx="1303338" cy="549275"/>
          </a:xfrm>
          <a:prstGeom prst="rect">
            <a:avLst/>
          </a:prstGeom>
          <a:solidFill>
            <a:srgbClr val="99FF66"/>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137229" name="Rectangle 14"/>
          <p:cNvSpPr/>
          <p:nvPr/>
        </p:nvSpPr>
        <p:spPr>
          <a:xfrm>
            <a:off x="6543675" y="5508625"/>
            <a:ext cx="1303338" cy="549275"/>
          </a:xfrm>
          <a:prstGeom prst="rect">
            <a:avLst/>
          </a:prstGeom>
          <a:solidFill>
            <a:srgbClr val="99FF66"/>
          </a:soli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137230" name="Line 15"/>
          <p:cNvSpPr/>
          <p:nvPr/>
        </p:nvSpPr>
        <p:spPr>
          <a:xfrm>
            <a:off x="838200" y="4938713"/>
            <a:ext cx="7334250" cy="0"/>
          </a:xfrm>
          <a:prstGeom prst="line">
            <a:avLst/>
          </a:prstGeom>
          <a:ln w="9525" cap="flat" cmpd="sng">
            <a:solidFill>
              <a:schemeClr val="tx1"/>
            </a:solidFill>
            <a:prstDash val="dash"/>
            <a:round/>
            <a:headEnd type="none" w="med" len="med"/>
            <a:tailEnd type="none" w="med" len="med"/>
          </a:ln>
        </p:spPr>
      </p:sp>
      <p:sp>
        <p:nvSpPr>
          <p:cNvPr id="137231" name="Line 16"/>
          <p:cNvSpPr/>
          <p:nvPr/>
        </p:nvSpPr>
        <p:spPr>
          <a:xfrm>
            <a:off x="838200" y="3914775"/>
            <a:ext cx="7334250" cy="0"/>
          </a:xfrm>
          <a:prstGeom prst="line">
            <a:avLst/>
          </a:prstGeom>
          <a:ln w="9525" cap="flat" cmpd="sng">
            <a:solidFill>
              <a:schemeClr val="tx1"/>
            </a:solidFill>
            <a:prstDash val="dash"/>
            <a:round/>
            <a:headEnd type="none" w="med" len="med"/>
            <a:tailEnd type="none" w="med" len="med"/>
          </a:ln>
        </p:spPr>
      </p:sp>
      <p:sp>
        <p:nvSpPr>
          <p:cNvPr id="137232" name="Line 17"/>
          <p:cNvSpPr/>
          <p:nvPr/>
        </p:nvSpPr>
        <p:spPr>
          <a:xfrm>
            <a:off x="838200" y="2887663"/>
            <a:ext cx="7334250" cy="0"/>
          </a:xfrm>
          <a:prstGeom prst="line">
            <a:avLst/>
          </a:prstGeom>
          <a:ln w="9525" cap="flat" cmpd="sng">
            <a:solidFill>
              <a:schemeClr val="tx1"/>
            </a:solidFill>
            <a:prstDash val="dash"/>
            <a:round/>
            <a:headEnd type="none" w="med" len="med"/>
            <a:tailEnd type="none" w="med" len="med"/>
          </a:ln>
        </p:spPr>
      </p:sp>
      <p:sp>
        <p:nvSpPr>
          <p:cNvPr id="137233" name="Text Box 18"/>
          <p:cNvSpPr txBox="1"/>
          <p:nvPr/>
        </p:nvSpPr>
        <p:spPr>
          <a:xfrm>
            <a:off x="1081088" y="4184650"/>
            <a:ext cx="946150"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网际层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37234" name="Text Box 19"/>
          <p:cNvSpPr txBox="1"/>
          <p:nvPr/>
        </p:nvSpPr>
        <p:spPr>
          <a:xfrm>
            <a:off x="827088" y="5445125"/>
            <a:ext cx="1454150"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网络接口层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37235" name="Text Box 20"/>
          <p:cNvSpPr txBox="1"/>
          <p:nvPr/>
        </p:nvSpPr>
        <p:spPr>
          <a:xfrm>
            <a:off x="1082675" y="3176588"/>
            <a:ext cx="946150"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运输层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37236" name="Text Box 21"/>
          <p:cNvSpPr txBox="1"/>
          <p:nvPr/>
        </p:nvSpPr>
        <p:spPr>
          <a:xfrm>
            <a:off x="1135063" y="2168525"/>
            <a:ext cx="946150"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应用层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37237" name="Text Box 22"/>
          <p:cNvSpPr txBox="1"/>
          <p:nvPr/>
        </p:nvSpPr>
        <p:spPr>
          <a:xfrm>
            <a:off x="3735388" y="2095500"/>
            <a:ext cx="438150" cy="396875"/>
          </a:xfrm>
          <a:prstGeom prst="rect">
            <a:avLst/>
          </a:prstGeom>
          <a:noFill/>
          <a:ln w="9525">
            <a:noFill/>
          </a:ln>
        </p:spPr>
        <p:txBody>
          <a:bodyPr wrap="none" anchor="t" anchorCtr="0">
            <a:spAutoFit/>
          </a:bodyPr>
          <a:p>
            <a:r>
              <a:rPr lang="en-US" altLang="zh-CN" sz="2000" b="1" dirty="0">
                <a:solidFill>
                  <a:srgbClr val="333399"/>
                </a:solidFill>
                <a:latin typeface="Times New Roman" panose="02020603050405020304" pitchFamily="18" charset="0"/>
                <a:ea typeface="黑体" panose="02010609060101010101" pitchFamily="49" charset="-122"/>
              </a:rPr>
              <a:t>…</a:t>
            </a:r>
            <a:endParaRPr lang="en-US" altLang="zh-CN" sz="2000" b="1" dirty="0">
              <a:solidFill>
                <a:srgbClr val="333399"/>
              </a:solidFill>
              <a:latin typeface="Times New Roman" panose="02020603050405020304" pitchFamily="18" charset="0"/>
              <a:ea typeface="黑体" panose="02010609060101010101" pitchFamily="49" charset="-122"/>
            </a:endParaRPr>
          </a:p>
        </p:txBody>
      </p:sp>
      <p:sp>
        <p:nvSpPr>
          <p:cNvPr id="137238" name="Text Box 23"/>
          <p:cNvSpPr txBox="1"/>
          <p:nvPr/>
        </p:nvSpPr>
        <p:spPr>
          <a:xfrm>
            <a:off x="6430963" y="2095500"/>
            <a:ext cx="438150" cy="396875"/>
          </a:xfrm>
          <a:prstGeom prst="rect">
            <a:avLst/>
          </a:prstGeom>
          <a:noFill/>
          <a:ln w="9525">
            <a:noFill/>
          </a:ln>
        </p:spPr>
        <p:txBody>
          <a:bodyPr wrap="none" anchor="t" anchorCtr="0">
            <a:spAutoFit/>
          </a:bodyPr>
          <a:p>
            <a:r>
              <a:rPr lang="en-US" altLang="zh-CN" sz="2000" b="1" dirty="0">
                <a:solidFill>
                  <a:srgbClr val="333399"/>
                </a:solidFill>
                <a:latin typeface="Times New Roman" panose="02020603050405020304" pitchFamily="18" charset="0"/>
                <a:ea typeface="黑体" panose="02010609060101010101" pitchFamily="49" charset="-122"/>
              </a:rPr>
              <a:t>…</a:t>
            </a:r>
            <a:endParaRPr lang="en-US" altLang="zh-CN" sz="2000" b="1" dirty="0">
              <a:solidFill>
                <a:srgbClr val="333399"/>
              </a:solidFill>
              <a:latin typeface="Times New Roman" panose="02020603050405020304" pitchFamily="18" charset="0"/>
              <a:ea typeface="黑体" panose="02010609060101010101" pitchFamily="49" charset="-122"/>
            </a:endParaRPr>
          </a:p>
        </p:txBody>
      </p:sp>
      <p:sp>
        <p:nvSpPr>
          <p:cNvPr id="137239" name="Text Box 24"/>
          <p:cNvSpPr txBox="1"/>
          <p:nvPr/>
        </p:nvSpPr>
        <p:spPr>
          <a:xfrm>
            <a:off x="5976938" y="5492750"/>
            <a:ext cx="387350" cy="336550"/>
          </a:xfrm>
          <a:prstGeom prst="rect">
            <a:avLst/>
          </a:prstGeom>
          <a:noFill/>
          <a:ln w="9525">
            <a:noFill/>
          </a:ln>
        </p:spPr>
        <p:txBody>
          <a:bodyPr wrap="none" anchor="t" anchorCtr="0">
            <a:spAutoFit/>
          </a:bodyPr>
          <a:p>
            <a:r>
              <a:rPr lang="en-US" altLang="zh-CN" sz="1600" b="1" dirty="0">
                <a:latin typeface="Times New Roman" panose="02020603050405020304" pitchFamily="18" charset="0"/>
                <a:ea typeface="宋体" panose="02010600030101010101" pitchFamily="2" charset="-122"/>
              </a:rPr>
              <a:t>…</a:t>
            </a:r>
            <a:endParaRPr lang="en-US" altLang="zh-CN" sz="1600" b="1" dirty="0">
              <a:latin typeface="Times New Roman" panose="02020603050405020304" pitchFamily="18" charset="0"/>
              <a:ea typeface="宋体" panose="02010600030101010101" pitchFamily="2" charset="-122"/>
            </a:endParaRPr>
          </a:p>
        </p:txBody>
      </p:sp>
      <p:sp>
        <p:nvSpPr>
          <p:cNvPr id="137240" name="Line 25"/>
          <p:cNvSpPr/>
          <p:nvPr/>
        </p:nvSpPr>
        <p:spPr>
          <a:xfrm>
            <a:off x="3189288" y="2600325"/>
            <a:ext cx="509587" cy="547688"/>
          </a:xfrm>
          <a:prstGeom prst="line">
            <a:avLst/>
          </a:prstGeom>
          <a:ln w="28575" cap="flat" cmpd="sng">
            <a:solidFill>
              <a:srgbClr val="333399"/>
            </a:solidFill>
            <a:prstDash val="solid"/>
            <a:round/>
            <a:headEnd type="triangle" w="med" len="lg"/>
            <a:tailEnd type="triangle" w="med" len="lg"/>
          </a:ln>
        </p:spPr>
      </p:sp>
      <p:sp>
        <p:nvSpPr>
          <p:cNvPr id="137241" name="Line 26"/>
          <p:cNvSpPr/>
          <p:nvPr/>
        </p:nvSpPr>
        <p:spPr>
          <a:xfrm>
            <a:off x="5873750" y="2617788"/>
            <a:ext cx="587375" cy="495300"/>
          </a:xfrm>
          <a:prstGeom prst="line">
            <a:avLst/>
          </a:prstGeom>
          <a:ln w="28575" cap="flat" cmpd="sng">
            <a:solidFill>
              <a:srgbClr val="333399"/>
            </a:solidFill>
            <a:prstDash val="solid"/>
            <a:round/>
            <a:headEnd type="triangle" w="med" len="lg"/>
            <a:tailEnd type="triangle" w="med" len="lg"/>
          </a:ln>
        </p:spPr>
      </p:sp>
      <p:sp>
        <p:nvSpPr>
          <p:cNvPr id="137242" name="Line 27"/>
          <p:cNvSpPr/>
          <p:nvPr/>
        </p:nvSpPr>
        <p:spPr>
          <a:xfrm flipH="1">
            <a:off x="4151313" y="2601913"/>
            <a:ext cx="584200" cy="520700"/>
          </a:xfrm>
          <a:prstGeom prst="line">
            <a:avLst/>
          </a:prstGeom>
          <a:ln w="28575" cap="flat" cmpd="sng">
            <a:solidFill>
              <a:srgbClr val="333399"/>
            </a:solidFill>
            <a:prstDash val="solid"/>
            <a:round/>
            <a:headEnd type="triangle" w="med" len="lg"/>
            <a:tailEnd type="triangle" w="med" len="lg"/>
          </a:ln>
        </p:spPr>
      </p:sp>
      <p:sp>
        <p:nvSpPr>
          <p:cNvPr id="137243" name="Line 28"/>
          <p:cNvSpPr/>
          <p:nvPr/>
        </p:nvSpPr>
        <p:spPr>
          <a:xfrm flipH="1">
            <a:off x="6865938" y="2601913"/>
            <a:ext cx="573087" cy="527050"/>
          </a:xfrm>
          <a:prstGeom prst="line">
            <a:avLst/>
          </a:prstGeom>
          <a:ln w="28575" cap="flat" cmpd="sng">
            <a:solidFill>
              <a:srgbClr val="333399"/>
            </a:solidFill>
            <a:prstDash val="solid"/>
            <a:round/>
            <a:headEnd type="triangle" w="med" len="lg"/>
            <a:tailEnd type="triangle" w="med" len="lg"/>
          </a:ln>
        </p:spPr>
      </p:sp>
      <p:sp>
        <p:nvSpPr>
          <p:cNvPr id="137244" name="Line 29"/>
          <p:cNvSpPr/>
          <p:nvPr/>
        </p:nvSpPr>
        <p:spPr>
          <a:xfrm>
            <a:off x="3930650" y="3549650"/>
            <a:ext cx="1149350" cy="661988"/>
          </a:xfrm>
          <a:prstGeom prst="line">
            <a:avLst/>
          </a:prstGeom>
          <a:ln w="28575" cap="flat" cmpd="sng">
            <a:solidFill>
              <a:srgbClr val="333399"/>
            </a:solidFill>
            <a:prstDash val="solid"/>
            <a:round/>
            <a:headEnd type="triangle" w="med" len="lg"/>
            <a:tailEnd type="triangle" w="med" len="lg"/>
          </a:ln>
        </p:spPr>
      </p:sp>
      <p:sp>
        <p:nvSpPr>
          <p:cNvPr id="137245" name="Line 30"/>
          <p:cNvSpPr/>
          <p:nvPr/>
        </p:nvSpPr>
        <p:spPr>
          <a:xfrm flipH="1">
            <a:off x="5564188" y="3565525"/>
            <a:ext cx="1152525" cy="647700"/>
          </a:xfrm>
          <a:prstGeom prst="line">
            <a:avLst/>
          </a:prstGeom>
          <a:ln w="28575" cap="flat" cmpd="sng">
            <a:solidFill>
              <a:srgbClr val="333399"/>
            </a:solidFill>
            <a:prstDash val="solid"/>
            <a:round/>
            <a:headEnd type="triangle" w="med" len="lg"/>
            <a:tailEnd type="triangle" w="med" len="lg"/>
          </a:ln>
        </p:spPr>
      </p:sp>
      <p:sp>
        <p:nvSpPr>
          <p:cNvPr id="137246" name="Line 31"/>
          <p:cNvSpPr/>
          <p:nvPr/>
        </p:nvSpPr>
        <p:spPr>
          <a:xfrm>
            <a:off x="5608638" y="4676775"/>
            <a:ext cx="1627187" cy="839788"/>
          </a:xfrm>
          <a:prstGeom prst="line">
            <a:avLst/>
          </a:prstGeom>
          <a:ln w="28575" cap="flat" cmpd="sng">
            <a:solidFill>
              <a:srgbClr val="333399"/>
            </a:solidFill>
            <a:prstDash val="solid"/>
            <a:round/>
            <a:headEnd type="triangle" w="med" len="lg"/>
            <a:tailEnd type="triangle" w="med" len="lg"/>
          </a:ln>
        </p:spPr>
      </p:sp>
      <p:sp>
        <p:nvSpPr>
          <p:cNvPr id="137247" name="Line 32"/>
          <p:cNvSpPr/>
          <p:nvPr/>
        </p:nvSpPr>
        <p:spPr>
          <a:xfrm flipH="1">
            <a:off x="3348038" y="4667250"/>
            <a:ext cx="1646237" cy="849313"/>
          </a:xfrm>
          <a:prstGeom prst="line">
            <a:avLst/>
          </a:prstGeom>
          <a:ln w="28575" cap="flat" cmpd="sng">
            <a:solidFill>
              <a:srgbClr val="333399"/>
            </a:solidFill>
            <a:prstDash val="solid"/>
            <a:round/>
            <a:headEnd type="triangle" w="med" len="lg"/>
            <a:tailEnd type="triangle" w="med" len="lg"/>
          </a:ln>
        </p:spPr>
      </p:sp>
      <p:sp>
        <p:nvSpPr>
          <p:cNvPr id="137248" name="Line 33"/>
          <p:cNvSpPr/>
          <p:nvPr/>
        </p:nvSpPr>
        <p:spPr>
          <a:xfrm flipH="1">
            <a:off x="5076825" y="4622800"/>
            <a:ext cx="244475" cy="893763"/>
          </a:xfrm>
          <a:prstGeom prst="line">
            <a:avLst/>
          </a:prstGeom>
          <a:ln w="28575" cap="flat" cmpd="sng">
            <a:solidFill>
              <a:srgbClr val="333399"/>
            </a:solidFill>
            <a:prstDash val="solid"/>
            <a:round/>
            <a:headEnd type="triangle" w="med" len="lg"/>
            <a:tailEnd type="triangle" w="med" len="lg"/>
          </a:ln>
        </p:spPr>
      </p:sp>
      <p:sp>
        <p:nvSpPr>
          <p:cNvPr id="137249" name="Text Box 34"/>
          <p:cNvSpPr txBox="1"/>
          <p:nvPr/>
        </p:nvSpPr>
        <p:spPr>
          <a:xfrm>
            <a:off x="2747963" y="5605463"/>
            <a:ext cx="1376362"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网络接口</a:t>
            </a:r>
            <a:r>
              <a:rPr lang="zh-CN" altLang="en-US" sz="10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50" name="Text Box 35"/>
          <p:cNvSpPr txBox="1"/>
          <p:nvPr/>
        </p:nvSpPr>
        <p:spPr>
          <a:xfrm>
            <a:off x="4465638" y="5573713"/>
            <a:ext cx="1376362"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网络接口</a:t>
            </a:r>
            <a:r>
              <a:rPr lang="zh-CN" altLang="en-US" sz="10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51" name="Text Box 36"/>
          <p:cNvSpPr txBox="1"/>
          <p:nvPr/>
        </p:nvSpPr>
        <p:spPr>
          <a:xfrm>
            <a:off x="6516688" y="5553075"/>
            <a:ext cx="1376362" cy="396875"/>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网络接口</a:t>
            </a:r>
            <a:r>
              <a:rPr lang="zh-CN" altLang="en-US" sz="1000" dirty="0">
                <a:solidFill>
                  <a:srgbClr val="333399"/>
                </a:solidFill>
                <a:latin typeface="Arial" panose="020B0604020202020204" pitchFamily="34" charset="0"/>
                <a:ea typeface="黑体" panose="02010609060101010101" pitchFamily="49" charset="-122"/>
              </a:rPr>
              <a:t> </a:t>
            </a:r>
            <a:r>
              <a:rPr lang="en-US" altLang="zh-CN" sz="2000" dirty="0">
                <a:solidFill>
                  <a:srgbClr val="333399"/>
                </a:solidFill>
                <a:latin typeface="Arial" panose="020B0604020202020204" pitchFamily="34" charset="0"/>
                <a:ea typeface="黑体" panose="02010609060101010101" pitchFamily="49" charset="-122"/>
              </a:rPr>
              <a:t>3</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37252" name="Text Box 37"/>
          <p:cNvSpPr txBox="1"/>
          <p:nvPr/>
        </p:nvSpPr>
        <p:spPr>
          <a:xfrm>
            <a:off x="1423988" y="333375"/>
            <a:ext cx="7183437" cy="1260475"/>
          </a:xfrm>
          <a:prstGeom prst="rect">
            <a:avLst/>
          </a:prstGeom>
          <a:solidFill>
            <a:srgbClr val="FFFFCC"/>
          </a:solidFill>
          <a:ln w="9525">
            <a:noFill/>
          </a:ln>
        </p:spPr>
        <p:txBody>
          <a:bodyPr anchor="t" anchorCtr="0">
            <a:spAutoFit/>
          </a:bodyPr>
          <a:p>
            <a:pPr algn="ctr">
              <a:lnSpc>
                <a:spcPct val="120000"/>
              </a:lnSpc>
            </a:pPr>
            <a:r>
              <a:rPr lang="en-US" altLang="zh-CN" sz="3200" dirty="0">
                <a:solidFill>
                  <a:srgbClr val="333399"/>
                </a:solidFill>
                <a:latin typeface="Arial" panose="020B0604020202020204" pitchFamily="34" charset="0"/>
                <a:ea typeface="黑体" panose="02010609060101010101" pitchFamily="49" charset="-122"/>
              </a:rPr>
              <a:t>Everything over IP </a:t>
            </a:r>
            <a:endParaRPr lang="en-US" altLang="zh-CN" sz="3200" dirty="0">
              <a:solidFill>
                <a:srgbClr val="333399"/>
              </a:solidFill>
              <a:latin typeface="Arial" panose="020B0604020202020204" pitchFamily="34" charset="0"/>
              <a:ea typeface="黑体" panose="02010609060101010101" pitchFamily="49" charset="-122"/>
            </a:endParaRPr>
          </a:p>
          <a:p>
            <a:pPr algn="ctr">
              <a:lnSpc>
                <a:spcPct val="120000"/>
              </a:lnSpc>
            </a:pPr>
            <a:r>
              <a:rPr lang="en-US" altLang="zh-CN" sz="3200" dirty="0">
                <a:solidFill>
                  <a:srgbClr val="333399"/>
                </a:solidFill>
                <a:latin typeface="Arial" panose="020B0604020202020204" pitchFamily="34" charset="0"/>
                <a:ea typeface="黑体" panose="02010609060101010101" pitchFamily="49" charset="-122"/>
              </a:rPr>
              <a:t>IP</a:t>
            </a:r>
            <a:r>
              <a:rPr lang="en-US" altLang="zh-CN" sz="1600" dirty="0">
                <a:solidFill>
                  <a:srgbClr val="333399"/>
                </a:solidFill>
                <a:latin typeface="Arial" panose="020B0604020202020204" pitchFamily="34" charset="0"/>
                <a:ea typeface="黑体" panose="02010609060101010101" pitchFamily="49" charset="-122"/>
              </a:rPr>
              <a:t> </a:t>
            </a:r>
            <a:r>
              <a:rPr lang="zh-CN" altLang="en-US" sz="3200" dirty="0">
                <a:solidFill>
                  <a:srgbClr val="333399"/>
                </a:solidFill>
                <a:latin typeface="Arial" panose="020B0604020202020204" pitchFamily="34" charset="0"/>
                <a:ea typeface="黑体" panose="02010609060101010101" pitchFamily="49" charset="-122"/>
              </a:rPr>
              <a:t>可为各式各样的应用程序提供服务</a:t>
            </a:r>
            <a:endParaRPr lang="zh-CN" altLang="en-US" sz="3200" dirty="0">
              <a:solidFill>
                <a:srgbClr val="333399"/>
              </a:solidFill>
              <a:latin typeface="Arial" panose="020B0604020202020204" pitchFamily="34" charset="0"/>
              <a:ea typeface="黑体" panose="02010609060101010101" pitchFamily="49" charset="-122"/>
            </a:endParaRPr>
          </a:p>
        </p:txBody>
      </p:sp>
      <p:sp>
        <p:nvSpPr>
          <p:cNvPr id="137253" name="Text Box 38"/>
          <p:cNvSpPr txBox="1"/>
          <p:nvPr/>
        </p:nvSpPr>
        <p:spPr>
          <a:xfrm>
            <a:off x="1423988" y="333375"/>
            <a:ext cx="7183437" cy="1260475"/>
          </a:xfrm>
          <a:prstGeom prst="rect">
            <a:avLst/>
          </a:prstGeom>
          <a:solidFill>
            <a:srgbClr val="CCFFCC"/>
          </a:solidFill>
          <a:ln w="9525">
            <a:noFill/>
          </a:ln>
        </p:spPr>
        <p:txBody>
          <a:bodyPr anchor="t" anchorCtr="0">
            <a:spAutoFit/>
          </a:bodyPr>
          <a:p>
            <a:pPr algn="ctr">
              <a:lnSpc>
                <a:spcPct val="120000"/>
              </a:lnSpc>
            </a:pPr>
            <a:r>
              <a:rPr lang="en-US" altLang="zh-CN" sz="3200" dirty="0">
                <a:solidFill>
                  <a:srgbClr val="333399"/>
                </a:solidFill>
                <a:latin typeface="Arial" panose="020B0604020202020204" pitchFamily="34" charset="0"/>
                <a:ea typeface="黑体" panose="02010609060101010101" pitchFamily="49" charset="-122"/>
              </a:rPr>
              <a:t>IP over Everything </a:t>
            </a:r>
            <a:endParaRPr lang="en-US" altLang="zh-CN" sz="3200" dirty="0">
              <a:solidFill>
                <a:srgbClr val="333399"/>
              </a:solidFill>
              <a:latin typeface="Arial" panose="020B0604020202020204" pitchFamily="34" charset="0"/>
              <a:ea typeface="黑体" panose="02010609060101010101" pitchFamily="49" charset="-122"/>
            </a:endParaRPr>
          </a:p>
          <a:p>
            <a:pPr algn="ctr">
              <a:lnSpc>
                <a:spcPct val="120000"/>
              </a:lnSpc>
            </a:pPr>
            <a:r>
              <a:rPr lang="en-US" altLang="zh-CN" sz="3200" dirty="0">
                <a:solidFill>
                  <a:srgbClr val="333399"/>
                </a:solidFill>
                <a:latin typeface="Arial" panose="020B0604020202020204" pitchFamily="34" charset="0"/>
                <a:ea typeface="黑体" panose="02010609060101010101" pitchFamily="49" charset="-122"/>
              </a:rPr>
              <a:t>IP</a:t>
            </a:r>
            <a:r>
              <a:rPr lang="en-US" altLang="zh-CN" sz="1200" dirty="0">
                <a:solidFill>
                  <a:srgbClr val="333399"/>
                </a:solidFill>
                <a:latin typeface="Arial" panose="020B0604020202020204" pitchFamily="34" charset="0"/>
                <a:ea typeface="黑体" panose="02010609060101010101" pitchFamily="49" charset="-122"/>
              </a:rPr>
              <a:t> </a:t>
            </a:r>
            <a:r>
              <a:rPr lang="zh-CN" altLang="en-US" sz="3200" dirty="0">
                <a:solidFill>
                  <a:srgbClr val="333399"/>
                </a:solidFill>
                <a:latin typeface="Arial" panose="020B0604020202020204" pitchFamily="34" charset="0"/>
                <a:ea typeface="黑体" panose="02010609060101010101" pitchFamily="49" charset="-122"/>
              </a:rPr>
              <a:t>可应用到各式各样的网络上</a:t>
            </a:r>
            <a:endParaRPr lang="zh-CN" altLang="en-US" sz="3200" dirty="0">
              <a:solidFill>
                <a:srgbClr val="333399"/>
              </a:solidFill>
              <a:latin typeface="Arial" panose="020B0604020202020204" pitchFamily="34" charset="0"/>
              <a:ea typeface="黑体" panose="02010609060101010101"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Rectangle 1026"/>
          <p:cNvSpPr/>
          <p:nvPr/>
        </p:nvSpPr>
        <p:spPr>
          <a:xfrm>
            <a:off x="609600" y="152400"/>
            <a:ext cx="7772400" cy="1143000"/>
          </a:xfrm>
          <a:prstGeom prst="rect">
            <a:avLst/>
          </a:prstGeom>
          <a:noFill/>
          <a:ln w="9525">
            <a:noFill/>
          </a:ln>
        </p:spPr>
        <p:txBody>
          <a:bodyPr lIns="92075" tIns="46038" rIns="92075" bIns="46038" anchor="ctr" anchorCtr="0"/>
          <a:p>
            <a:endParaRPr lang="zh-CN" altLang="zh-CN" sz="4400" dirty="0">
              <a:solidFill>
                <a:srgbClr val="333399"/>
              </a:solidFill>
              <a:latin typeface="Arial" panose="020B0604020202020204" pitchFamily="34" charset="0"/>
              <a:ea typeface="黑体" panose="02010609060101010101" pitchFamily="49" charset="-122"/>
            </a:endParaRPr>
          </a:p>
        </p:txBody>
      </p:sp>
      <p:sp>
        <p:nvSpPr>
          <p:cNvPr id="138242" name="Rectangle 1027"/>
          <p:cNvSpPr/>
          <p:nvPr/>
        </p:nvSpPr>
        <p:spPr>
          <a:xfrm>
            <a:off x="-457200" y="1371600"/>
            <a:ext cx="9220200" cy="5486400"/>
          </a:xfrm>
          <a:prstGeom prst="rect">
            <a:avLst/>
          </a:prstGeom>
          <a:noFill/>
          <a:ln w="9525">
            <a:noFill/>
          </a:ln>
        </p:spPr>
        <p:txBody>
          <a:bodyPr anchor="t" anchorCtr="0"/>
          <a:p>
            <a:pPr marL="1143000" lvl="2" indent="-228600" eaLnBrk="1" hangingPunct="1">
              <a:spcBef>
                <a:spcPct val="10000"/>
              </a:spcBef>
              <a:buClr>
                <a:schemeClr val="folHlink"/>
              </a:buClr>
              <a:buSzPct val="50000"/>
              <a:buFont typeface="Wingdings" panose="05000000000000000000" pitchFamily="2" charset="2"/>
              <a:buChar char="n"/>
            </a:pPr>
            <a:endParaRPr lang="zh-CN" altLang="zh-CN" sz="2400" dirty="0">
              <a:latin typeface="Tahoma" panose="020B0604030504040204" pitchFamily="34" charset="0"/>
              <a:ea typeface="宋体" panose="02010600030101010101" pitchFamily="2" charset="-122"/>
            </a:endParaRPr>
          </a:p>
        </p:txBody>
      </p:sp>
      <p:sp>
        <p:nvSpPr>
          <p:cNvPr id="138243" name="Rectangle 1028"/>
          <p:cNvSpPr>
            <a:spLocks noGrp="1"/>
          </p:cNvSpPr>
          <p:nvPr>
            <p:ph type="title"/>
          </p:nvPr>
        </p:nvSpPr>
        <p:spPr>
          <a:xfrm>
            <a:off x="990600" y="533400"/>
            <a:ext cx="7772400" cy="1143000"/>
          </a:xfrm>
          <a:ln/>
        </p:spPr>
        <p:txBody>
          <a:bodyPr vert="horz" wrap="square" lIns="91440" tIns="45720" rIns="91440" bIns="45720" anchor="b" anchorCtr="0"/>
          <a:p>
            <a:pPr eaLnBrk="1" hangingPunct="1"/>
            <a:r>
              <a:rPr lang="zh-CN" altLang="en-US" dirty="0"/>
              <a:t>一些标准制定机构</a:t>
            </a:r>
            <a:endParaRPr lang="zh-CN" altLang="en-US" dirty="0"/>
          </a:p>
        </p:txBody>
      </p:sp>
      <p:sp>
        <p:nvSpPr>
          <p:cNvPr id="138244" name="Rectangle 1029"/>
          <p:cNvSpPr>
            <a:spLocks noGrp="1"/>
          </p:cNvSpPr>
          <p:nvPr>
            <p:ph idx="1"/>
          </p:nvPr>
        </p:nvSpPr>
        <p:spPr>
          <a:xfrm>
            <a:off x="381000" y="1828800"/>
            <a:ext cx="8610600" cy="4800600"/>
          </a:xfrm>
          <a:ln/>
        </p:spPr>
        <p:txBody>
          <a:bodyPr vert="horz" wrap="square" lIns="91440" tIns="45720" rIns="91440" bIns="45720" anchor="t" anchorCtr="0"/>
          <a:p>
            <a:pPr lvl="1" eaLnBrk="1" hangingPunct="1">
              <a:spcBef>
                <a:spcPct val="10000"/>
              </a:spcBef>
            </a:pPr>
            <a:r>
              <a:rPr lang="en-US" altLang="zh-CN" sz="2200" dirty="0">
                <a:solidFill>
                  <a:schemeClr val="tx2"/>
                </a:solidFill>
                <a:latin typeface="Arial" panose="020B0604020202020204" pitchFamily="34" charset="0"/>
                <a:ea typeface="黑体" panose="02010609060101010101" pitchFamily="49" charset="-122"/>
              </a:rPr>
              <a:t>ISO</a:t>
            </a:r>
            <a:r>
              <a:rPr lang="zh-CN" altLang="en-US" sz="2200" dirty="0">
                <a:solidFill>
                  <a:schemeClr val="tx2"/>
                </a:solidFill>
                <a:latin typeface="Arial" panose="020B0604020202020204" pitchFamily="34" charset="0"/>
                <a:ea typeface="黑体" panose="02010609060101010101" pitchFamily="49" charset="-122"/>
              </a:rPr>
              <a:t>（</a:t>
            </a:r>
            <a:r>
              <a:rPr lang="en-US" altLang="zh-CN" sz="2200" dirty="0">
                <a:solidFill>
                  <a:schemeClr val="tx2"/>
                </a:solidFill>
                <a:latin typeface="Arial" panose="020B0604020202020204" pitchFamily="34" charset="0"/>
                <a:ea typeface="黑体" panose="02010609060101010101" pitchFamily="49" charset="-122"/>
              </a:rPr>
              <a:t>International Standards Organization</a:t>
            </a:r>
            <a:r>
              <a:rPr lang="zh-CN" altLang="en-US" sz="2200" dirty="0">
                <a:solidFill>
                  <a:schemeClr val="tx2"/>
                </a:solidFill>
                <a:latin typeface="Arial" panose="020B0604020202020204" pitchFamily="34" charset="0"/>
                <a:ea typeface="黑体" panose="02010609060101010101" pitchFamily="49" charset="-122"/>
              </a:rPr>
              <a:t>）国际标准化组织</a:t>
            </a:r>
            <a:endParaRPr lang="zh-CN" altLang="en-US" sz="2200" dirty="0">
              <a:solidFill>
                <a:schemeClr val="tx2"/>
              </a:solidFill>
              <a:latin typeface="Arial" panose="020B0604020202020204" pitchFamily="34" charset="0"/>
              <a:ea typeface="黑体" panose="02010609060101010101" pitchFamily="49" charset="-122"/>
            </a:endParaRPr>
          </a:p>
          <a:p>
            <a:pPr lvl="1" algn="just" eaLnBrk="1" hangingPunct="1">
              <a:spcBef>
                <a:spcPct val="10000"/>
              </a:spcBef>
            </a:pPr>
            <a:r>
              <a:rPr lang="en-US" altLang="zh-CN" sz="2200" dirty="0">
                <a:solidFill>
                  <a:schemeClr val="tx2"/>
                </a:solidFill>
                <a:latin typeface="Arial" panose="020B0604020202020204" pitchFamily="34" charset="0"/>
                <a:ea typeface="黑体" panose="02010609060101010101" pitchFamily="49" charset="-122"/>
              </a:rPr>
              <a:t>ITU-T</a:t>
            </a:r>
            <a:r>
              <a:rPr lang="zh-CN" altLang="en-US" sz="2200" dirty="0">
                <a:solidFill>
                  <a:schemeClr val="tx2"/>
                </a:solidFill>
                <a:latin typeface="Arial" panose="020B0604020202020204" pitchFamily="34" charset="0"/>
                <a:ea typeface="黑体" panose="02010609060101010101" pitchFamily="49" charset="-122"/>
              </a:rPr>
              <a:t>（</a:t>
            </a:r>
            <a:r>
              <a:rPr lang="en-US" altLang="zh-CN" sz="2200" dirty="0">
                <a:solidFill>
                  <a:schemeClr val="tx2"/>
                </a:solidFill>
                <a:latin typeface="Arial" panose="020B0604020202020204" pitchFamily="34" charset="0"/>
                <a:ea typeface="黑体" panose="02010609060101010101" pitchFamily="49" charset="-122"/>
              </a:rPr>
              <a:t>Telecommunications Standardization Sector of International Telecommunication Union</a:t>
            </a:r>
            <a:r>
              <a:rPr lang="zh-CN" altLang="en-US" sz="2200" dirty="0">
                <a:solidFill>
                  <a:schemeClr val="tx2"/>
                </a:solidFill>
                <a:latin typeface="Arial" panose="020B0604020202020204" pitchFamily="34" charset="0"/>
                <a:ea typeface="黑体" panose="02010609060101010101" pitchFamily="49" charset="-122"/>
              </a:rPr>
              <a:t>，前称</a:t>
            </a:r>
            <a:r>
              <a:rPr lang="en-US" altLang="zh-CN" sz="2200" dirty="0">
                <a:solidFill>
                  <a:schemeClr val="tx2"/>
                </a:solidFill>
                <a:latin typeface="Arial" panose="020B0604020202020204" pitchFamily="34" charset="0"/>
                <a:ea typeface="黑体" panose="02010609060101010101" pitchFamily="49" charset="-122"/>
              </a:rPr>
              <a:t>CCITT</a:t>
            </a:r>
            <a:r>
              <a:rPr lang="zh-CN" altLang="en-US" sz="2200" dirty="0">
                <a:solidFill>
                  <a:schemeClr val="tx2"/>
                </a:solidFill>
                <a:latin typeface="Arial" panose="020B0604020202020204" pitchFamily="34" charset="0"/>
                <a:ea typeface="黑体" panose="02010609060101010101" pitchFamily="49" charset="-122"/>
              </a:rPr>
              <a:t>）国际电信联盟</a:t>
            </a:r>
            <a:endParaRPr lang="zh-CN" altLang="en-US" sz="2200" dirty="0">
              <a:solidFill>
                <a:schemeClr val="tx2"/>
              </a:solidFill>
              <a:latin typeface="Arial" panose="020B0604020202020204" pitchFamily="34" charset="0"/>
              <a:ea typeface="黑体" panose="02010609060101010101" pitchFamily="49" charset="-122"/>
            </a:endParaRPr>
          </a:p>
          <a:p>
            <a:pPr lvl="1" eaLnBrk="1" hangingPunct="1">
              <a:spcBef>
                <a:spcPct val="10000"/>
              </a:spcBef>
              <a:spcAft>
                <a:spcPts val="600"/>
              </a:spcAft>
            </a:pPr>
            <a:r>
              <a:rPr lang="en-US" altLang="zh-CN" sz="2200" dirty="0">
                <a:solidFill>
                  <a:schemeClr val="tx2"/>
                </a:solidFill>
                <a:latin typeface="Arial" panose="020B0604020202020204" pitchFamily="34" charset="0"/>
                <a:ea typeface="黑体" panose="02010609060101010101" pitchFamily="49" charset="-122"/>
              </a:rPr>
              <a:t>NIST</a:t>
            </a:r>
            <a:r>
              <a:rPr lang="zh-CN" altLang="en-US" sz="2200" dirty="0">
                <a:solidFill>
                  <a:schemeClr val="tx2"/>
                </a:solidFill>
                <a:latin typeface="Arial" panose="020B0604020202020204" pitchFamily="34" charset="0"/>
                <a:ea typeface="黑体" panose="02010609060101010101" pitchFamily="49" charset="-122"/>
              </a:rPr>
              <a:t>（</a:t>
            </a:r>
            <a:r>
              <a:rPr lang="en-US" altLang="zh-CN" sz="2200" dirty="0">
                <a:solidFill>
                  <a:schemeClr val="tx2"/>
                </a:solidFill>
                <a:latin typeface="Arial" panose="020B0604020202020204" pitchFamily="34" charset="0"/>
                <a:ea typeface="黑体" panose="02010609060101010101" pitchFamily="49" charset="-122"/>
              </a:rPr>
              <a:t>National Institute of Standards and Technology</a:t>
            </a:r>
            <a:r>
              <a:rPr lang="zh-CN" altLang="en-US" sz="2200" dirty="0">
                <a:solidFill>
                  <a:schemeClr val="tx2"/>
                </a:solidFill>
                <a:latin typeface="Arial" panose="020B0604020202020204" pitchFamily="34" charset="0"/>
                <a:ea typeface="黑体" panose="02010609060101010101" pitchFamily="49" charset="-122"/>
              </a:rPr>
              <a:t>）美国国家标准和技术协会</a:t>
            </a:r>
            <a:endParaRPr lang="zh-CN" altLang="en-US" sz="2200" dirty="0">
              <a:solidFill>
                <a:schemeClr val="tx2"/>
              </a:solidFill>
              <a:latin typeface="Arial" panose="020B0604020202020204" pitchFamily="34" charset="0"/>
              <a:ea typeface="黑体" panose="02010609060101010101" pitchFamily="49" charset="-122"/>
            </a:endParaRPr>
          </a:p>
          <a:p>
            <a:pPr lvl="1" eaLnBrk="1" hangingPunct="1">
              <a:spcBef>
                <a:spcPct val="10000"/>
              </a:spcBef>
              <a:spcAft>
                <a:spcPts val="600"/>
              </a:spcAft>
            </a:pPr>
            <a:r>
              <a:rPr lang="en-US" altLang="zh-CN" sz="2200" dirty="0">
                <a:solidFill>
                  <a:schemeClr val="tx2"/>
                </a:solidFill>
                <a:latin typeface="Arial" panose="020B0604020202020204" pitchFamily="34" charset="0"/>
                <a:ea typeface="黑体" panose="02010609060101010101" pitchFamily="49" charset="-122"/>
              </a:rPr>
              <a:t>ANSI</a:t>
            </a:r>
            <a:r>
              <a:rPr lang="zh-CN" altLang="en-US" sz="2200" dirty="0">
                <a:solidFill>
                  <a:schemeClr val="tx2"/>
                </a:solidFill>
                <a:latin typeface="Arial" panose="020B0604020202020204" pitchFamily="34" charset="0"/>
                <a:ea typeface="黑体" panose="02010609060101010101" pitchFamily="49" charset="-122"/>
              </a:rPr>
              <a:t>（</a:t>
            </a:r>
            <a:r>
              <a:rPr lang="en-US" altLang="zh-CN" sz="2200" dirty="0">
                <a:solidFill>
                  <a:schemeClr val="tx2"/>
                </a:solidFill>
                <a:latin typeface="Arial" panose="020B0604020202020204" pitchFamily="34" charset="0"/>
                <a:ea typeface="黑体" panose="02010609060101010101" pitchFamily="49" charset="-122"/>
              </a:rPr>
              <a:t>American National Standards Institute</a:t>
            </a:r>
            <a:r>
              <a:rPr lang="zh-CN" altLang="en-US" sz="2200" dirty="0">
                <a:solidFill>
                  <a:schemeClr val="tx2"/>
                </a:solidFill>
                <a:latin typeface="Arial" panose="020B0604020202020204" pitchFamily="34" charset="0"/>
                <a:ea typeface="黑体" panose="02010609060101010101" pitchFamily="49" charset="-122"/>
              </a:rPr>
              <a:t>）美国国家标准协会</a:t>
            </a:r>
            <a:endParaRPr lang="zh-CN" altLang="en-US" sz="2200" dirty="0">
              <a:solidFill>
                <a:schemeClr val="tx2"/>
              </a:solidFill>
              <a:latin typeface="Arial" panose="020B0604020202020204" pitchFamily="34" charset="0"/>
              <a:ea typeface="黑体" panose="02010609060101010101" pitchFamily="49" charset="-122"/>
            </a:endParaRPr>
          </a:p>
          <a:p>
            <a:pPr lvl="1" eaLnBrk="1" hangingPunct="1">
              <a:spcBef>
                <a:spcPct val="10000"/>
              </a:spcBef>
              <a:spcAft>
                <a:spcPts val="600"/>
              </a:spcAft>
            </a:pPr>
            <a:r>
              <a:rPr lang="en-US" altLang="zh-CN" sz="2200" dirty="0">
                <a:solidFill>
                  <a:schemeClr val="tx2"/>
                </a:solidFill>
                <a:latin typeface="Arial" panose="020B0604020202020204" pitchFamily="34" charset="0"/>
                <a:ea typeface="黑体" panose="02010609060101010101" pitchFamily="49" charset="-122"/>
              </a:rPr>
              <a:t>IEEE</a:t>
            </a:r>
            <a:r>
              <a:rPr lang="zh-CN" altLang="en-US" sz="2200" dirty="0">
                <a:solidFill>
                  <a:schemeClr val="tx2"/>
                </a:solidFill>
                <a:latin typeface="Arial" panose="020B0604020202020204" pitchFamily="34" charset="0"/>
                <a:ea typeface="黑体" panose="02010609060101010101" pitchFamily="49" charset="-122"/>
              </a:rPr>
              <a:t>（</a:t>
            </a:r>
            <a:r>
              <a:rPr lang="en-US" altLang="zh-CN" sz="2200" dirty="0">
                <a:solidFill>
                  <a:schemeClr val="tx2"/>
                </a:solidFill>
                <a:latin typeface="Arial" panose="020B0604020202020204" pitchFamily="34" charset="0"/>
                <a:ea typeface="黑体" panose="02010609060101010101" pitchFamily="49" charset="-122"/>
              </a:rPr>
              <a:t>Institute of Electrical and Electronics Engineers)</a:t>
            </a:r>
            <a:r>
              <a:rPr lang="zh-CN" altLang="en-US" sz="2200" dirty="0">
                <a:solidFill>
                  <a:schemeClr val="tx2"/>
                </a:solidFill>
                <a:latin typeface="Arial" panose="020B0604020202020204" pitchFamily="34" charset="0"/>
                <a:ea typeface="黑体" panose="02010609060101010101" pitchFamily="49" charset="-122"/>
              </a:rPr>
              <a:t>电气和电子工程师学会</a:t>
            </a:r>
            <a:endParaRPr lang="zh-CN" altLang="en-US" sz="2200" dirty="0">
              <a:solidFill>
                <a:schemeClr val="tx2"/>
              </a:solidFill>
              <a:latin typeface="Arial" panose="020B0604020202020204" pitchFamily="34" charset="0"/>
              <a:ea typeface="黑体" panose="02010609060101010101" pitchFamily="49" charset="-122"/>
            </a:endParaRPr>
          </a:p>
          <a:p>
            <a:pPr lvl="1" eaLnBrk="1" hangingPunct="1">
              <a:spcBef>
                <a:spcPct val="10000"/>
              </a:spcBef>
              <a:spcAft>
                <a:spcPts val="600"/>
              </a:spcAft>
            </a:pPr>
            <a:r>
              <a:rPr lang="en-US" altLang="zh-CN" sz="2200" dirty="0">
                <a:solidFill>
                  <a:schemeClr val="tx2"/>
                </a:solidFill>
                <a:latin typeface="Arial" panose="020B0604020202020204" pitchFamily="34" charset="0"/>
                <a:ea typeface="黑体" panose="02010609060101010101" pitchFamily="49" charset="-122"/>
              </a:rPr>
              <a:t>EIA</a:t>
            </a:r>
            <a:r>
              <a:rPr lang="zh-CN" altLang="en-US" sz="2200" dirty="0">
                <a:solidFill>
                  <a:schemeClr val="tx2"/>
                </a:solidFill>
                <a:latin typeface="Arial" panose="020B0604020202020204" pitchFamily="34" charset="0"/>
                <a:ea typeface="黑体" panose="02010609060101010101" pitchFamily="49" charset="-122"/>
              </a:rPr>
              <a:t>（</a:t>
            </a:r>
            <a:r>
              <a:rPr lang="en-US" altLang="zh-CN" sz="2200" dirty="0">
                <a:solidFill>
                  <a:schemeClr val="tx2"/>
                </a:solidFill>
                <a:latin typeface="Arial" panose="020B0604020202020204" pitchFamily="34" charset="0"/>
                <a:ea typeface="黑体" panose="02010609060101010101" pitchFamily="49" charset="-122"/>
              </a:rPr>
              <a:t>Electronic Industries Association</a:t>
            </a:r>
            <a:r>
              <a:rPr lang="zh-CN" altLang="en-US" sz="2200" dirty="0">
                <a:solidFill>
                  <a:schemeClr val="tx2"/>
                </a:solidFill>
                <a:latin typeface="Arial" panose="020B0604020202020204" pitchFamily="34" charset="0"/>
                <a:ea typeface="黑体" panose="02010609060101010101" pitchFamily="49" charset="-122"/>
              </a:rPr>
              <a:t>）电子工业协会</a:t>
            </a:r>
            <a:endParaRPr lang="zh-CN" altLang="en-US" sz="2200" dirty="0">
              <a:solidFill>
                <a:schemeClr val="tx2"/>
              </a:solidFill>
              <a:latin typeface="Arial" panose="020B0604020202020204" pitchFamily="34" charset="0"/>
              <a:ea typeface="黑体" panose="02010609060101010101" pitchFamily="49" charset="-122"/>
            </a:endParaRPr>
          </a:p>
          <a:p>
            <a:pPr lvl="1" eaLnBrk="1" hangingPunct="1">
              <a:spcBef>
                <a:spcPct val="10000"/>
              </a:spcBef>
              <a:spcAft>
                <a:spcPts val="600"/>
              </a:spcAft>
            </a:pPr>
            <a:r>
              <a:rPr lang="en-US" altLang="zh-CN" sz="2200" dirty="0">
                <a:solidFill>
                  <a:schemeClr val="tx2"/>
                </a:solidFill>
                <a:latin typeface="Arial" panose="020B0604020202020204" pitchFamily="34" charset="0"/>
                <a:ea typeface="黑体" panose="02010609060101010101" pitchFamily="49" charset="-122"/>
              </a:rPr>
              <a:t>IETF</a:t>
            </a:r>
            <a:r>
              <a:rPr lang="zh-CN" altLang="en-US" sz="2200" dirty="0">
                <a:solidFill>
                  <a:schemeClr val="tx2"/>
                </a:solidFill>
                <a:latin typeface="Arial" panose="020B0604020202020204" pitchFamily="34" charset="0"/>
                <a:ea typeface="黑体" panose="02010609060101010101" pitchFamily="49" charset="-122"/>
              </a:rPr>
              <a:t>（</a:t>
            </a:r>
            <a:r>
              <a:rPr lang="en-US" altLang="zh-CN" sz="2200" dirty="0">
                <a:solidFill>
                  <a:schemeClr val="tx2"/>
                </a:solidFill>
                <a:latin typeface="Arial" panose="020B0604020202020204" pitchFamily="34" charset="0"/>
                <a:ea typeface="黑体" panose="02010609060101010101" pitchFamily="49" charset="-122"/>
              </a:rPr>
              <a:t>Internet Engineering Task Force</a:t>
            </a:r>
            <a:r>
              <a:rPr lang="zh-CN" altLang="en-US" sz="2200" dirty="0">
                <a:solidFill>
                  <a:schemeClr val="tx2"/>
                </a:solidFill>
                <a:latin typeface="Arial" panose="020B0604020202020204" pitchFamily="34" charset="0"/>
                <a:ea typeface="黑体" panose="02010609060101010101" pitchFamily="49" charset="-122"/>
              </a:rPr>
              <a:t>）因特网工程任务组</a:t>
            </a:r>
            <a:r>
              <a:rPr lang="zh-CN" altLang="en-US" dirty="0">
                <a:solidFill>
                  <a:schemeClr val="tx2"/>
                </a:solidFill>
                <a:latin typeface="Arial" panose="020B0604020202020204" pitchFamily="34" charset="0"/>
                <a:ea typeface="黑体" panose="02010609060101010101" pitchFamily="49" charset="-122"/>
              </a:rPr>
              <a:t> </a:t>
            </a:r>
            <a:endParaRPr lang="zh-CN" altLang="en-US"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Rectangle 1026"/>
          <p:cNvSpPr/>
          <p:nvPr/>
        </p:nvSpPr>
        <p:spPr>
          <a:xfrm>
            <a:off x="609600" y="152400"/>
            <a:ext cx="7772400" cy="1143000"/>
          </a:xfrm>
          <a:prstGeom prst="rect">
            <a:avLst/>
          </a:prstGeom>
          <a:noFill/>
          <a:ln w="9525">
            <a:noFill/>
          </a:ln>
        </p:spPr>
        <p:txBody>
          <a:bodyPr lIns="92075" tIns="46038" rIns="92075" bIns="46038" anchor="ctr" anchorCtr="0"/>
          <a:p>
            <a:endParaRPr lang="zh-CN" altLang="zh-CN" sz="4400" dirty="0">
              <a:solidFill>
                <a:srgbClr val="333399"/>
              </a:solidFill>
              <a:latin typeface="Arial" panose="020B0604020202020204" pitchFamily="34" charset="0"/>
              <a:ea typeface="黑体" panose="02010609060101010101" pitchFamily="49" charset="-122"/>
            </a:endParaRPr>
          </a:p>
        </p:txBody>
      </p:sp>
      <p:sp>
        <p:nvSpPr>
          <p:cNvPr id="139266" name="Rectangle 1027"/>
          <p:cNvSpPr/>
          <p:nvPr/>
        </p:nvSpPr>
        <p:spPr>
          <a:xfrm>
            <a:off x="-457200" y="1371600"/>
            <a:ext cx="9220200" cy="5486400"/>
          </a:xfrm>
          <a:prstGeom prst="rect">
            <a:avLst/>
          </a:prstGeom>
          <a:noFill/>
          <a:ln w="9525">
            <a:noFill/>
          </a:ln>
        </p:spPr>
        <p:txBody>
          <a:bodyPr anchor="t" anchorCtr="0"/>
          <a:p>
            <a:pPr marL="1143000" lvl="2" indent="-228600" eaLnBrk="1" hangingPunct="1">
              <a:spcBef>
                <a:spcPct val="10000"/>
              </a:spcBef>
              <a:buClr>
                <a:schemeClr val="folHlink"/>
              </a:buClr>
              <a:buSzPct val="50000"/>
              <a:buFont typeface="Wingdings" panose="05000000000000000000" pitchFamily="2" charset="2"/>
              <a:buChar char="n"/>
            </a:pPr>
            <a:endParaRPr lang="zh-CN" altLang="zh-CN" sz="2400" dirty="0">
              <a:latin typeface="Tahoma" panose="020B0604030504040204" pitchFamily="34" charset="0"/>
              <a:ea typeface="宋体" panose="02010600030101010101" pitchFamily="2" charset="-122"/>
            </a:endParaRPr>
          </a:p>
        </p:txBody>
      </p:sp>
      <p:sp>
        <p:nvSpPr>
          <p:cNvPr id="139267" name="Rectangle 1028"/>
          <p:cNvSpPr>
            <a:spLocks noGrp="1"/>
          </p:cNvSpPr>
          <p:nvPr>
            <p:ph type="title"/>
          </p:nvPr>
        </p:nvSpPr>
        <p:spPr>
          <a:xfrm>
            <a:off x="990600" y="533400"/>
            <a:ext cx="7772400" cy="1143000"/>
          </a:xfrm>
          <a:ln/>
        </p:spPr>
        <p:txBody>
          <a:bodyPr vert="horz" wrap="square" lIns="91440" tIns="45720" rIns="91440" bIns="45720" anchor="b" anchorCtr="0"/>
          <a:p>
            <a:pPr eaLnBrk="1" hangingPunct="1"/>
            <a:r>
              <a:rPr lang="zh-CN" altLang="en-US" dirty="0"/>
              <a:t>练习</a:t>
            </a:r>
            <a:r>
              <a:rPr lang="en-US" altLang="zh-CN" dirty="0"/>
              <a:t>1.2</a:t>
            </a:r>
            <a:endParaRPr lang="en-US" altLang="zh-CN" dirty="0"/>
          </a:p>
        </p:txBody>
      </p:sp>
      <p:sp>
        <p:nvSpPr>
          <p:cNvPr id="139268" name="Rectangle 1029"/>
          <p:cNvSpPr>
            <a:spLocks noGrp="1"/>
          </p:cNvSpPr>
          <p:nvPr>
            <p:ph idx="1"/>
          </p:nvPr>
        </p:nvSpPr>
        <p:spPr>
          <a:xfrm>
            <a:off x="381000" y="1828800"/>
            <a:ext cx="8610600" cy="4800600"/>
          </a:xfrm>
          <a:ln/>
        </p:spPr>
        <p:txBody>
          <a:bodyPr vert="horz" wrap="square" lIns="91440" tIns="45720" rIns="91440" bIns="45720" anchor="t" anchorCtr="0"/>
          <a:p>
            <a:pPr lvl="1" eaLnBrk="1" hangingPunct="1">
              <a:spcBef>
                <a:spcPct val="10000"/>
              </a:spcBef>
            </a:pPr>
            <a:r>
              <a:rPr lang="zh-CN" altLang="en-US" dirty="0">
                <a:solidFill>
                  <a:schemeClr val="tx2"/>
                </a:solidFill>
                <a:latin typeface="Arial" panose="020B0604020202020204" pitchFamily="34" charset="0"/>
                <a:ea typeface="黑体" panose="02010609060101010101" pitchFamily="49" charset="-122"/>
              </a:rPr>
              <a:t>你在某宝的店上买了</a:t>
            </a:r>
            <a:r>
              <a:rPr lang="en-US" altLang="zh-CN" dirty="0">
                <a:solidFill>
                  <a:schemeClr val="tx2"/>
                </a:solidFill>
                <a:latin typeface="Arial" panose="020B0604020202020204" pitchFamily="34" charset="0"/>
                <a:ea typeface="黑体" panose="02010609060101010101" pitchFamily="49" charset="-122"/>
              </a:rPr>
              <a:t>N</a:t>
            </a:r>
            <a:r>
              <a:rPr lang="zh-CN" altLang="en-US" dirty="0">
                <a:solidFill>
                  <a:schemeClr val="tx2"/>
                </a:solidFill>
                <a:latin typeface="Arial" panose="020B0604020202020204" pitchFamily="34" charset="0"/>
                <a:ea typeface="黑体" panose="02010609060101010101" pitchFamily="49" charset="-122"/>
              </a:rPr>
              <a:t>种商品，这些商品无法放在一个包装中，试就这些商品快递到你手中的过程与网络通信的过程进行对比，说明两者之间在体系结构上的共性和差异。</a:t>
            </a:r>
            <a:endParaRPr lang="zh-CN" altLang="en-US" sz="2200" dirty="0">
              <a:solidFill>
                <a:schemeClr val="tx2"/>
              </a:solidFill>
              <a:latin typeface="Arial" panose="020B0604020202020204" pitchFamily="34" charset="0"/>
              <a:ea typeface="黑体" panose="02010609060101010101" pitchFamily="49" charset="-122"/>
            </a:endParaRPr>
          </a:p>
          <a:p>
            <a:pPr lvl="1" algn="just" eaLnBrk="1" hangingPunct="1">
              <a:spcBef>
                <a:spcPct val="10000"/>
              </a:spcBef>
            </a:pPr>
            <a:endParaRPr lang="zh-CN" altLang="en-US" dirty="0">
              <a:solidFill>
                <a:schemeClr val="tx2"/>
              </a:solidFill>
              <a:latin typeface="Arial" panose="020B0604020202020204" pitchFamily="34" charset="0"/>
              <a:ea typeface="黑体" panose="02010609060101010101"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Rectangle 2"/>
          <p:cNvSpPr>
            <a:spLocks noGrp="1"/>
          </p:cNvSpPr>
          <p:nvPr>
            <p:ph type="title"/>
          </p:nvPr>
        </p:nvSpPr>
        <p:spPr>
          <a:ln/>
        </p:spPr>
        <p:txBody>
          <a:bodyPr vert="horz" wrap="square" lIns="91440" tIns="45720" rIns="91440" bIns="45720" anchor="b" anchorCtr="0"/>
          <a:p>
            <a:pPr algn="ctr" eaLnBrk="1" hangingPunct="1"/>
            <a:r>
              <a:rPr lang="zh-CN" altLang="en-US" dirty="0"/>
              <a:t>五层协议的体系结构 </a:t>
            </a:r>
            <a:endParaRPr lang="zh-CN" altLang="en-US" dirty="0"/>
          </a:p>
        </p:txBody>
      </p:sp>
      <p:sp>
        <p:nvSpPr>
          <p:cNvPr id="140290" name="Rectangle 3"/>
          <p:cNvSpPr>
            <a:spLocks noGrp="1"/>
          </p:cNvSpPr>
          <p:nvPr>
            <p:ph idx="1"/>
          </p:nvPr>
        </p:nvSpPr>
        <p:spPr>
          <a:xfrm>
            <a:off x="3276600" y="2349500"/>
            <a:ext cx="5395913" cy="3167063"/>
          </a:xfrm>
          <a:ln/>
        </p:spPr>
        <p:txBody>
          <a:bodyPr vert="horz" wrap="square" lIns="91440" tIns="45720" rIns="91440" bIns="45720" anchor="t" anchorCtr="0"/>
          <a:p>
            <a:pPr eaLnBrk="1" hangingPunct="1">
              <a:lnSpc>
                <a:spcPct val="105000"/>
              </a:lnSpc>
            </a:pPr>
            <a:r>
              <a:rPr lang="en-US" altLang="zh-CN" dirty="0"/>
              <a:t>application layer</a:t>
            </a:r>
            <a:endParaRPr lang="en-US" altLang="zh-CN" dirty="0"/>
          </a:p>
          <a:p>
            <a:pPr eaLnBrk="1" hangingPunct="1">
              <a:lnSpc>
                <a:spcPct val="105000"/>
              </a:lnSpc>
            </a:pPr>
            <a:r>
              <a:rPr lang="en-US" altLang="zh-CN" dirty="0"/>
              <a:t>transport layer</a:t>
            </a:r>
            <a:endParaRPr lang="en-US" altLang="zh-CN" dirty="0"/>
          </a:p>
          <a:p>
            <a:pPr eaLnBrk="1" hangingPunct="1">
              <a:lnSpc>
                <a:spcPct val="105000"/>
              </a:lnSpc>
            </a:pPr>
            <a:r>
              <a:rPr lang="en-US" altLang="zh-CN" dirty="0"/>
              <a:t>network layer</a:t>
            </a:r>
            <a:endParaRPr lang="en-US" altLang="zh-CN" dirty="0"/>
          </a:p>
          <a:p>
            <a:pPr eaLnBrk="1" hangingPunct="1">
              <a:lnSpc>
                <a:spcPct val="105000"/>
              </a:lnSpc>
            </a:pPr>
            <a:r>
              <a:rPr lang="en-US" altLang="zh-CN" dirty="0"/>
              <a:t>data link layer</a:t>
            </a:r>
            <a:endParaRPr lang="en-US" altLang="zh-CN" dirty="0"/>
          </a:p>
          <a:p>
            <a:pPr eaLnBrk="1" hangingPunct="1">
              <a:lnSpc>
                <a:spcPct val="105000"/>
              </a:lnSpc>
            </a:pPr>
            <a:r>
              <a:rPr lang="en-US" altLang="zh-CN" dirty="0"/>
              <a:t>physical layer</a:t>
            </a:r>
            <a:endParaRPr lang="en-US" altLang="zh-CN" dirty="0"/>
          </a:p>
        </p:txBody>
      </p:sp>
      <p:sp>
        <p:nvSpPr>
          <p:cNvPr id="140291" name="Text Box 4"/>
          <p:cNvSpPr txBox="1"/>
          <p:nvPr/>
        </p:nvSpPr>
        <p:spPr>
          <a:xfrm>
            <a:off x="1319213" y="4318000"/>
            <a:ext cx="1200150" cy="336550"/>
          </a:xfrm>
          <a:prstGeom prst="rect">
            <a:avLst/>
          </a:prstGeom>
          <a:noFill/>
          <a:ln w="9525">
            <a:noFill/>
          </a:ln>
        </p:spPr>
        <p:txBody>
          <a:bodyPr wrap="none" anchor="t" anchorCtr="0">
            <a:spAutoFit/>
          </a:bodyPr>
          <a:p>
            <a:r>
              <a:rPr lang="zh-CN" altLang="en-US" sz="1600" dirty="0">
                <a:latin typeface="Times New Roman" panose="02020603050405020304" pitchFamily="18" charset="0"/>
                <a:ea typeface="宋体" panose="02010600030101010101" pitchFamily="2" charset="-122"/>
              </a:rPr>
              <a:t>数据链路层</a:t>
            </a:r>
            <a:endParaRPr lang="zh-CN" altLang="en-US" sz="1600" dirty="0">
              <a:latin typeface="Times New Roman" panose="02020603050405020304" pitchFamily="18" charset="0"/>
              <a:ea typeface="宋体" panose="02010600030101010101" pitchFamily="2" charset="-122"/>
            </a:endParaRPr>
          </a:p>
        </p:txBody>
      </p:sp>
      <p:grpSp>
        <p:nvGrpSpPr>
          <p:cNvPr id="140292" name="Group 5"/>
          <p:cNvGrpSpPr/>
          <p:nvPr/>
        </p:nvGrpSpPr>
        <p:grpSpPr>
          <a:xfrm>
            <a:off x="1068388" y="2205038"/>
            <a:ext cx="1919287" cy="3240087"/>
            <a:chOff x="673" y="1389"/>
            <a:chExt cx="1535" cy="2041"/>
          </a:xfrm>
        </p:grpSpPr>
        <p:sp>
          <p:nvSpPr>
            <p:cNvPr id="140293" name="AutoShape 6"/>
            <p:cNvSpPr/>
            <p:nvPr/>
          </p:nvSpPr>
          <p:spPr>
            <a:xfrm>
              <a:off x="673" y="1389"/>
              <a:ext cx="1535" cy="2041"/>
            </a:xfrm>
            <a:prstGeom prst="cube">
              <a:avLst>
                <a:gd name="adj" fmla="val 9250"/>
              </a:avLst>
            </a:prstGeom>
            <a:solidFill>
              <a:schemeClr val="bg1"/>
            </a:solidFill>
            <a:ln w="19050"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40294" name="Freeform 7"/>
            <p:cNvSpPr/>
            <p:nvPr/>
          </p:nvSpPr>
          <p:spPr>
            <a:xfrm>
              <a:off x="673" y="2920"/>
              <a:ext cx="1535" cy="134"/>
            </a:xfrm>
            <a:custGeom>
              <a:avLst/>
              <a:gdLst/>
              <a:ahLst/>
              <a:cxnLst>
                <a:cxn ang="0">
                  <a:pos x="0" y="134"/>
                </a:cxn>
                <a:cxn ang="0">
                  <a:pos x="1382" y="134"/>
                </a:cxn>
                <a:cxn ang="0">
                  <a:pos x="1535" y="0"/>
                </a:cxn>
              </a:cxnLst>
              <a:pathLst>
                <a:path w="1200" h="120">
                  <a:moveTo>
                    <a:pt x="0" y="120"/>
                  </a:moveTo>
                  <a:lnTo>
                    <a:pt x="1080" y="120"/>
                  </a:lnTo>
                  <a:lnTo>
                    <a:pt x="1200" y="0"/>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40295" name="Freeform 8"/>
            <p:cNvSpPr/>
            <p:nvPr/>
          </p:nvSpPr>
          <p:spPr>
            <a:xfrm>
              <a:off x="673" y="2530"/>
              <a:ext cx="1535" cy="134"/>
            </a:xfrm>
            <a:custGeom>
              <a:avLst/>
              <a:gdLst/>
              <a:ahLst/>
              <a:cxnLst>
                <a:cxn ang="0">
                  <a:pos x="0" y="134"/>
                </a:cxn>
                <a:cxn ang="0">
                  <a:pos x="1382" y="134"/>
                </a:cxn>
                <a:cxn ang="0">
                  <a:pos x="1535" y="0"/>
                </a:cxn>
              </a:cxnLst>
              <a:pathLst>
                <a:path w="1200" h="120">
                  <a:moveTo>
                    <a:pt x="0" y="120"/>
                  </a:moveTo>
                  <a:lnTo>
                    <a:pt x="1080" y="120"/>
                  </a:lnTo>
                  <a:lnTo>
                    <a:pt x="1200" y="0"/>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40296" name="Freeform 9"/>
            <p:cNvSpPr/>
            <p:nvPr/>
          </p:nvSpPr>
          <p:spPr>
            <a:xfrm>
              <a:off x="673" y="2147"/>
              <a:ext cx="1535" cy="135"/>
            </a:xfrm>
            <a:custGeom>
              <a:avLst/>
              <a:gdLst/>
              <a:ahLst/>
              <a:cxnLst>
                <a:cxn ang="0">
                  <a:pos x="0" y="135"/>
                </a:cxn>
                <a:cxn ang="0">
                  <a:pos x="1382" y="135"/>
                </a:cxn>
                <a:cxn ang="0">
                  <a:pos x="1535" y="0"/>
                </a:cxn>
              </a:cxnLst>
              <a:pathLst>
                <a:path w="1200" h="120">
                  <a:moveTo>
                    <a:pt x="0" y="120"/>
                  </a:moveTo>
                  <a:lnTo>
                    <a:pt x="1080" y="120"/>
                  </a:lnTo>
                  <a:lnTo>
                    <a:pt x="1200" y="0"/>
                  </a:lnTo>
                </a:path>
              </a:pathLst>
            </a:custGeom>
            <a:noFill/>
            <a:ln w="19050" cap="flat" cmpd="sng">
              <a:solidFill>
                <a:schemeClr val="tx1"/>
              </a:solidFill>
              <a:prstDash val="solid"/>
              <a:round/>
              <a:headEnd type="none" w="med" len="med"/>
              <a:tailEnd type="none" w="med" len="med"/>
            </a:ln>
          </p:spPr>
          <p:txBody>
            <a:bodyPr/>
            <a:p>
              <a:endParaRPr lang="zh-CN" altLang="en-US"/>
            </a:p>
          </p:txBody>
        </p:sp>
        <p:sp>
          <p:nvSpPr>
            <p:cNvPr id="140297" name="Freeform 10"/>
            <p:cNvSpPr/>
            <p:nvPr/>
          </p:nvSpPr>
          <p:spPr>
            <a:xfrm>
              <a:off x="673" y="1765"/>
              <a:ext cx="1535" cy="134"/>
            </a:xfrm>
            <a:custGeom>
              <a:avLst/>
              <a:gdLst/>
              <a:ahLst/>
              <a:cxnLst>
                <a:cxn ang="0">
                  <a:pos x="0" y="134"/>
                </a:cxn>
                <a:cxn ang="0">
                  <a:pos x="1382" y="134"/>
                </a:cxn>
                <a:cxn ang="0">
                  <a:pos x="1535" y="0"/>
                </a:cxn>
              </a:cxnLst>
              <a:pathLst>
                <a:path w="1200" h="120">
                  <a:moveTo>
                    <a:pt x="0" y="120"/>
                  </a:moveTo>
                  <a:lnTo>
                    <a:pt x="1080" y="120"/>
                  </a:lnTo>
                  <a:lnTo>
                    <a:pt x="1200" y="0"/>
                  </a:lnTo>
                </a:path>
              </a:pathLst>
            </a:custGeom>
            <a:noFill/>
            <a:ln w="19050" cap="flat" cmpd="sng">
              <a:solidFill>
                <a:schemeClr val="tx1"/>
              </a:solidFill>
              <a:prstDash val="solid"/>
              <a:round/>
              <a:headEnd type="none" w="med" len="med"/>
              <a:tailEnd type="none" w="med" len="med"/>
            </a:ln>
          </p:spPr>
          <p:txBody>
            <a:bodyPr/>
            <a:p>
              <a:endParaRPr lang="zh-CN" altLang="en-US"/>
            </a:p>
          </p:txBody>
        </p:sp>
      </p:grpSp>
      <p:sp>
        <p:nvSpPr>
          <p:cNvPr id="140298" name="Text Box 11"/>
          <p:cNvSpPr txBox="1"/>
          <p:nvPr/>
        </p:nvSpPr>
        <p:spPr>
          <a:xfrm>
            <a:off x="752475" y="2492375"/>
            <a:ext cx="1646238"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5        </a:t>
            </a:r>
            <a:r>
              <a:rPr lang="zh-CN" altLang="en-US" sz="2000" dirty="0">
                <a:solidFill>
                  <a:srgbClr val="333399"/>
                </a:solidFill>
                <a:latin typeface="Times New Roman" panose="02020603050405020304" pitchFamily="18" charset="0"/>
                <a:ea typeface="黑体" panose="02010609060101010101" pitchFamily="49" charset="-122"/>
              </a:rPr>
              <a:t>应用层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40299" name="Text Box 12"/>
          <p:cNvSpPr txBox="1"/>
          <p:nvPr/>
        </p:nvSpPr>
        <p:spPr>
          <a:xfrm>
            <a:off x="752475" y="3103563"/>
            <a:ext cx="1646238"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4        </a:t>
            </a:r>
            <a:r>
              <a:rPr lang="zh-CN" altLang="en-US" sz="2000" dirty="0">
                <a:solidFill>
                  <a:srgbClr val="333399"/>
                </a:solidFill>
                <a:latin typeface="Times New Roman" panose="02020603050405020304" pitchFamily="18" charset="0"/>
                <a:ea typeface="黑体" panose="02010609060101010101" pitchFamily="49" charset="-122"/>
              </a:rPr>
              <a:t>运输层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40300" name="Text Box 13"/>
          <p:cNvSpPr txBox="1"/>
          <p:nvPr/>
        </p:nvSpPr>
        <p:spPr>
          <a:xfrm>
            <a:off x="752475" y="3716338"/>
            <a:ext cx="1646238"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3        </a:t>
            </a:r>
            <a:r>
              <a:rPr lang="zh-CN" altLang="en-US" sz="2000" dirty="0">
                <a:solidFill>
                  <a:srgbClr val="333399"/>
                </a:solidFill>
                <a:latin typeface="Times New Roman" panose="02020603050405020304" pitchFamily="18" charset="0"/>
                <a:ea typeface="黑体" panose="02010609060101010101" pitchFamily="49" charset="-122"/>
              </a:rPr>
              <a:t>网络层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40301" name="Text Box 14"/>
          <p:cNvSpPr txBox="1"/>
          <p:nvPr/>
        </p:nvSpPr>
        <p:spPr>
          <a:xfrm>
            <a:off x="752475" y="4329113"/>
            <a:ext cx="1874838"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2    </a:t>
            </a:r>
            <a:r>
              <a:rPr lang="zh-CN" altLang="en-US" sz="2000" dirty="0">
                <a:solidFill>
                  <a:srgbClr val="333399"/>
                </a:solidFill>
                <a:latin typeface="Times New Roman" panose="02020603050405020304" pitchFamily="18" charset="0"/>
                <a:ea typeface="黑体" panose="02010609060101010101" pitchFamily="49" charset="-122"/>
              </a:rPr>
              <a:t>数据链路层</a:t>
            </a:r>
            <a:endParaRPr lang="zh-CN" altLang="en-US" sz="2000" dirty="0">
              <a:solidFill>
                <a:srgbClr val="333399"/>
              </a:solidFill>
              <a:latin typeface="Times New Roman" panose="02020603050405020304" pitchFamily="18" charset="0"/>
              <a:ea typeface="黑体" panose="02010609060101010101" pitchFamily="49" charset="-122"/>
            </a:endParaRPr>
          </a:p>
        </p:txBody>
      </p:sp>
      <p:sp>
        <p:nvSpPr>
          <p:cNvPr id="140302" name="Text Box 15"/>
          <p:cNvSpPr txBox="1"/>
          <p:nvPr/>
        </p:nvSpPr>
        <p:spPr>
          <a:xfrm>
            <a:off x="752475" y="4941888"/>
            <a:ext cx="1646238" cy="396875"/>
          </a:xfrm>
          <a:prstGeom prst="rect">
            <a:avLst/>
          </a:prstGeom>
          <a:noFill/>
          <a:ln w="9525">
            <a:noFill/>
          </a:ln>
        </p:spPr>
        <p:txBody>
          <a:bodyPr wrap="none" anchor="t" anchorCtr="0">
            <a:spAutoFit/>
          </a:bodyPr>
          <a:p>
            <a:r>
              <a:rPr lang="en-US" altLang="zh-CN" sz="2000" dirty="0">
                <a:solidFill>
                  <a:srgbClr val="333399"/>
                </a:solidFill>
                <a:latin typeface="Arial" panose="020B0604020202020204" pitchFamily="34" charset="0"/>
                <a:ea typeface="黑体" panose="02010609060101010101" pitchFamily="49" charset="-122"/>
              </a:rPr>
              <a:t>1        </a:t>
            </a:r>
            <a:r>
              <a:rPr lang="zh-CN" altLang="en-US" sz="2000" dirty="0">
                <a:solidFill>
                  <a:srgbClr val="333399"/>
                </a:solidFill>
                <a:latin typeface="Times New Roman" panose="02020603050405020304" pitchFamily="18" charset="0"/>
                <a:ea typeface="黑体" panose="02010609060101010101" pitchFamily="49" charset="-122"/>
              </a:rPr>
              <a:t>物理层</a:t>
            </a:r>
            <a:endParaRPr lang="zh-CN" altLang="en-US" sz="2000" dirty="0">
              <a:solidFill>
                <a:srgbClr val="333399"/>
              </a:solidFill>
              <a:latin typeface="Times New Roman" panose="02020603050405020304" pitchFamily="18" charset="0"/>
              <a:ea typeface="黑体" panose="02010609060101010101"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3" name="Rectangle 4"/>
          <p:cNvSpPr/>
          <p:nvPr/>
        </p:nvSpPr>
        <p:spPr>
          <a:xfrm>
            <a:off x="2771775" y="2492375"/>
            <a:ext cx="3305175" cy="593725"/>
          </a:xfrm>
          <a:prstGeom prst="rect">
            <a:avLst/>
          </a:prstGeom>
          <a:solidFill>
            <a:srgbClr val="FFFF99"/>
          </a:solidFill>
          <a:ln w="9525" cap="flat" cmpd="sng">
            <a:solidFill>
              <a:srgbClr val="333399"/>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41314" name="Rectangle 2"/>
          <p:cNvSpPr>
            <a:spLocks noGrp="1"/>
          </p:cNvSpPr>
          <p:nvPr>
            <p:ph type="title"/>
          </p:nvPr>
        </p:nvSpPr>
        <p:spPr>
          <a:xfrm>
            <a:off x="1114425" y="214313"/>
            <a:ext cx="7778750" cy="1462087"/>
          </a:xfrm>
          <a:ln/>
        </p:spPr>
        <p:txBody>
          <a:bodyPr vert="horz" wrap="square" lIns="91440" tIns="45720" rIns="91440" bIns="45720" anchor="b" anchorCtr="0"/>
          <a:p>
            <a:pPr algn="ctr" eaLnBrk="1" hangingPunct="1"/>
            <a:r>
              <a:rPr lang="en-US" altLang="zh-CN" dirty="0"/>
              <a:t>5  </a:t>
            </a:r>
            <a:r>
              <a:rPr lang="zh-CN" altLang="en-US" dirty="0"/>
              <a:t>应用层的客户</a:t>
            </a:r>
            <a:r>
              <a:rPr lang="en-US" altLang="zh-CN" dirty="0"/>
              <a:t>-</a:t>
            </a:r>
            <a:r>
              <a:rPr lang="zh-CN" altLang="en-US" dirty="0"/>
              <a:t>服务器方式</a:t>
            </a:r>
            <a:endParaRPr lang="zh-CN" altLang="en-US" dirty="0"/>
          </a:p>
        </p:txBody>
      </p:sp>
      <p:sp>
        <p:nvSpPr>
          <p:cNvPr id="141315" name="Rectangle 3"/>
          <p:cNvSpPr>
            <a:spLocks noGrp="1"/>
          </p:cNvSpPr>
          <p:nvPr>
            <p:ph idx="1"/>
          </p:nvPr>
        </p:nvSpPr>
        <p:spPr>
          <a:xfrm>
            <a:off x="1042988" y="1906588"/>
            <a:ext cx="7772400" cy="4546600"/>
          </a:xfrm>
          <a:ln/>
        </p:spPr>
        <p:txBody>
          <a:bodyPr vert="horz" wrap="square" lIns="91440" tIns="45720" rIns="91440" bIns="45720" anchor="t" anchorCtr="0"/>
          <a:p>
            <a:pPr eaLnBrk="1" hangingPunct="1">
              <a:lnSpc>
                <a:spcPct val="90000"/>
              </a:lnSpc>
            </a:pPr>
            <a:r>
              <a:rPr lang="zh-CN" altLang="en-US" dirty="0"/>
              <a:t>在 </a:t>
            </a:r>
            <a:r>
              <a:rPr lang="en-US" altLang="zh-CN" dirty="0"/>
              <a:t>TCP/IP </a:t>
            </a:r>
            <a:r>
              <a:rPr lang="zh-CN" altLang="en-US" dirty="0"/>
              <a:t>的应用层协议使用的是</a:t>
            </a:r>
            <a:endParaRPr lang="zh-CN" altLang="en-US" dirty="0"/>
          </a:p>
          <a:p>
            <a:pPr eaLnBrk="1" hangingPunct="1">
              <a:lnSpc>
                <a:spcPct val="90000"/>
              </a:lnSpc>
              <a:spcBef>
                <a:spcPct val="40000"/>
              </a:spcBef>
              <a:spcAft>
                <a:spcPct val="30000"/>
              </a:spcAft>
              <a:buNone/>
            </a:pPr>
            <a:r>
              <a:rPr lang="zh-CN" altLang="en-US" dirty="0">
                <a:solidFill>
                  <a:schemeClr val="hlink"/>
                </a:solidFill>
              </a:rPr>
              <a:t>                客户</a:t>
            </a:r>
            <a:r>
              <a:rPr lang="en-US" altLang="zh-CN" dirty="0">
                <a:solidFill>
                  <a:schemeClr val="hlink"/>
                </a:solidFill>
              </a:rPr>
              <a:t>-</a:t>
            </a:r>
            <a:r>
              <a:rPr lang="zh-CN" altLang="en-US" dirty="0">
                <a:solidFill>
                  <a:schemeClr val="hlink"/>
                </a:solidFill>
              </a:rPr>
              <a:t>服务器方式</a:t>
            </a:r>
            <a:endParaRPr lang="zh-CN" altLang="en-US" dirty="0"/>
          </a:p>
          <a:p>
            <a:pPr eaLnBrk="1" hangingPunct="1">
              <a:lnSpc>
                <a:spcPct val="90000"/>
              </a:lnSpc>
            </a:pPr>
            <a:r>
              <a:rPr lang="zh-CN" altLang="en-US" dirty="0"/>
              <a:t>计算机的</a:t>
            </a:r>
            <a:r>
              <a:rPr lang="zh-CN" altLang="en-US" dirty="0">
                <a:solidFill>
                  <a:schemeClr val="hlink"/>
                </a:solidFill>
              </a:rPr>
              <a:t>进程</a:t>
            </a:r>
            <a:r>
              <a:rPr lang="en-US" altLang="zh-CN" dirty="0"/>
              <a:t>(process)</a:t>
            </a:r>
            <a:r>
              <a:rPr lang="zh-CN" altLang="en-US" dirty="0"/>
              <a:t>就是运行着的计算机程序。 </a:t>
            </a:r>
            <a:endParaRPr lang="zh-CN" altLang="en-US" dirty="0"/>
          </a:p>
          <a:p>
            <a:pPr eaLnBrk="1" hangingPunct="1">
              <a:lnSpc>
                <a:spcPct val="90000"/>
              </a:lnSpc>
            </a:pPr>
            <a:r>
              <a:rPr lang="zh-CN" altLang="en-US" dirty="0"/>
              <a:t>为解决具体应用问题而彼此通信的进程称为“</a:t>
            </a:r>
            <a:r>
              <a:rPr lang="zh-CN" altLang="en-US" dirty="0">
                <a:solidFill>
                  <a:schemeClr val="hlink"/>
                </a:solidFill>
              </a:rPr>
              <a:t>应用进程</a:t>
            </a:r>
            <a:r>
              <a:rPr lang="zh-CN" altLang="en-US" dirty="0"/>
              <a:t>”。</a:t>
            </a:r>
            <a:endParaRPr lang="zh-CN" altLang="en-US" dirty="0"/>
          </a:p>
          <a:p>
            <a:pPr eaLnBrk="1" hangingPunct="1">
              <a:lnSpc>
                <a:spcPct val="90000"/>
              </a:lnSpc>
            </a:pPr>
            <a:r>
              <a:rPr lang="zh-CN" altLang="en-US" dirty="0"/>
              <a:t>应用层的</a:t>
            </a:r>
            <a:r>
              <a:rPr lang="zh-CN" altLang="en-US" dirty="0">
                <a:solidFill>
                  <a:schemeClr val="hlink"/>
                </a:solidFill>
              </a:rPr>
              <a:t>具体内容</a:t>
            </a:r>
            <a:r>
              <a:rPr lang="zh-CN" altLang="en-US" dirty="0"/>
              <a:t>就是规定应用进程在通信时所遵循的协议。   </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Rectangle 2"/>
          <p:cNvSpPr>
            <a:spLocks noGrp="1"/>
          </p:cNvSpPr>
          <p:nvPr>
            <p:ph type="title"/>
          </p:nvPr>
        </p:nvSpPr>
        <p:spPr>
          <a:ln/>
        </p:spPr>
        <p:txBody>
          <a:bodyPr vert="horz" wrap="square" lIns="91440" tIns="45720" rIns="91440" bIns="45720" anchor="b" anchorCtr="0"/>
          <a:p>
            <a:pPr algn="ctr" eaLnBrk="1" hangingPunct="1"/>
            <a:r>
              <a:rPr lang="zh-CN" altLang="en-US" dirty="0"/>
              <a:t>客户进程和服务器进程</a:t>
            </a:r>
            <a:br>
              <a:rPr lang="zh-CN" altLang="en-US" dirty="0"/>
            </a:br>
            <a:r>
              <a:rPr lang="zh-CN" altLang="en-US" dirty="0"/>
              <a:t>使用</a:t>
            </a:r>
            <a:r>
              <a:rPr lang="zh-CN" altLang="en-US" sz="2800" dirty="0"/>
              <a:t> </a:t>
            </a:r>
            <a:r>
              <a:rPr lang="en-US" altLang="zh-CN" dirty="0"/>
              <a:t>TCP/IP</a:t>
            </a:r>
            <a:r>
              <a:rPr lang="en-US" altLang="zh-CN" sz="2800" dirty="0"/>
              <a:t> </a:t>
            </a:r>
            <a:r>
              <a:rPr lang="zh-CN" altLang="en-US" dirty="0"/>
              <a:t>协议进行通信</a:t>
            </a:r>
            <a:endParaRPr lang="zh-CN" altLang="en-US" dirty="0"/>
          </a:p>
        </p:txBody>
      </p:sp>
      <p:grpSp>
        <p:nvGrpSpPr>
          <p:cNvPr id="142338" name="Group 41"/>
          <p:cNvGrpSpPr/>
          <p:nvPr/>
        </p:nvGrpSpPr>
        <p:grpSpPr>
          <a:xfrm>
            <a:off x="1143000" y="2355850"/>
            <a:ext cx="6815138" cy="3816350"/>
            <a:chOff x="720" y="1484"/>
            <a:chExt cx="4293" cy="2404"/>
          </a:xfrm>
        </p:grpSpPr>
        <p:sp>
          <p:nvSpPr>
            <p:cNvPr id="142339" name="Freeform 3"/>
            <p:cNvSpPr/>
            <p:nvPr/>
          </p:nvSpPr>
          <p:spPr>
            <a:xfrm>
              <a:off x="1213" y="3276"/>
              <a:ext cx="3326" cy="279"/>
            </a:xfrm>
            <a:custGeom>
              <a:avLst/>
              <a:gdLst/>
              <a:ahLst/>
              <a:cxnLst>
                <a:cxn ang="0">
                  <a:pos x="0" y="0"/>
                </a:cxn>
                <a:cxn ang="0">
                  <a:pos x="0" y="107"/>
                </a:cxn>
                <a:cxn ang="0">
                  <a:pos x="4" y="181"/>
                </a:cxn>
                <a:cxn ang="0">
                  <a:pos x="36" y="248"/>
                </a:cxn>
                <a:cxn ang="0">
                  <a:pos x="116" y="272"/>
                </a:cxn>
                <a:cxn ang="0">
                  <a:pos x="167" y="274"/>
                </a:cxn>
                <a:cxn ang="0">
                  <a:pos x="3168" y="277"/>
                </a:cxn>
                <a:cxn ang="0">
                  <a:pos x="3227" y="279"/>
                </a:cxn>
                <a:cxn ang="0">
                  <a:pos x="3296" y="251"/>
                </a:cxn>
                <a:cxn ang="0">
                  <a:pos x="3321" y="185"/>
                </a:cxn>
                <a:cxn ang="0">
                  <a:pos x="3326" y="131"/>
                </a:cxn>
                <a:cxn ang="0">
                  <a:pos x="3325" y="0"/>
                </a:cxn>
              </a:cxnLst>
              <a:pathLst>
                <a:path w="2752" h="240">
                  <a:moveTo>
                    <a:pt x="0" y="0"/>
                  </a:moveTo>
                  <a:lnTo>
                    <a:pt x="0" y="92"/>
                  </a:lnTo>
                  <a:lnTo>
                    <a:pt x="3" y="156"/>
                  </a:lnTo>
                  <a:lnTo>
                    <a:pt x="30" y="213"/>
                  </a:lnTo>
                  <a:lnTo>
                    <a:pt x="96" y="234"/>
                  </a:lnTo>
                  <a:lnTo>
                    <a:pt x="138" y="236"/>
                  </a:lnTo>
                  <a:lnTo>
                    <a:pt x="2621" y="238"/>
                  </a:lnTo>
                  <a:lnTo>
                    <a:pt x="2670" y="240"/>
                  </a:lnTo>
                  <a:lnTo>
                    <a:pt x="2727" y="216"/>
                  </a:lnTo>
                  <a:lnTo>
                    <a:pt x="2748" y="159"/>
                  </a:lnTo>
                  <a:lnTo>
                    <a:pt x="2752" y="113"/>
                  </a:lnTo>
                  <a:lnTo>
                    <a:pt x="2751" y="0"/>
                  </a:lnTo>
                </a:path>
              </a:pathLst>
            </a:custGeom>
            <a:noFill/>
            <a:ln w="38100" cap="flat" cmpd="sng">
              <a:solidFill>
                <a:srgbClr val="333399"/>
              </a:solidFill>
              <a:prstDash val="solid"/>
              <a:round/>
              <a:headEnd type="none" w="med" len="med"/>
              <a:tailEnd type="none" w="med" len="med"/>
            </a:ln>
          </p:spPr>
          <p:txBody>
            <a:bodyPr/>
            <a:p>
              <a:endParaRPr lang="zh-CN" altLang="en-US"/>
            </a:p>
          </p:txBody>
        </p:sp>
        <p:graphicFrame>
          <p:nvGraphicFramePr>
            <p:cNvPr id="142340" name="Object 2"/>
            <p:cNvGraphicFramePr/>
            <p:nvPr/>
          </p:nvGraphicFramePr>
          <p:xfrm>
            <a:off x="2255" y="3181"/>
            <a:ext cx="1286" cy="707"/>
          </p:xfrm>
          <a:graphic>
            <a:graphicData uri="http://schemas.openxmlformats.org/presentationml/2006/ole">
              <mc:AlternateContent xmlns:mc="http://schemas.openxmlformats.org/markup-compatibility/2006">
                <mc:Choice xmlns:v="urn:schemas-microsoft-com:vml" Requires="v">
                  <p:oleObj spid="_x0000_s3086" name="" r:id="rId1" imgW="1687195" imgH="964565" progId="Visio.Drawing.6">
                    <p:embed/>
                  </p:oleObj>
                </mc:Choice>
                <mc:Fallback>
                  <p:oleObj name="" r:id="rId1" imgW="1687195" imgH="964565" progId="Visio.Drawing.6">
                    <p:embed/>
                    <p:pic>
                      <p:nvPicPr>
                        <p:cNvPr id="0" name="图片 3085"/>
                        <p:cNvPicPr/>
                        <p:nvPr/>
                      </p:nvPicPr>
                      <p:blipFill>
                        <a:blip r:embed="rId2"/>
                        <a:stretch>
                          <a:fillRect/>
                        </a:stretch>
                      </p:blipFill>
                      <p:spPr>
                        <a:xfrm>
                          <a:off x="2255" y="3181"/>
                          <a:ext cx="1286" cy="707"/>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142341" name="Rectangle 5"/>
            <p:cNvSpPr/>
            <p:nvPr/>
          </p:nvSpPr>
          <p:spPr>
            <a:xfrm>
              <a:off x="4027" y="1489"/>
              <a:ext cx="986" cy="1787"/>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42342" name="Text Box 6"/>
            <p:cNvSpPr txBox="1"/>
            <p:nvPr/>
          </p:nvSpPr>
          <p:spPr>
            <a:xfrm>
              <a:off x="4056" y="2698"/>
              <a:ext cx="91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数据链路层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43" name="Line 7"/>
            <p:cNvSpPr/>
            <p:nvPr/>
          </p:nvSpPr>
          <p:spPr>
            <a:xfrm>
              <a:off x="4027" y="2997"/>
              <a:ext cx="986" cy="0"/>
            </a:xfrm>
            <a:prstGeom prst="line">
              <a:avLst/>
            </a:prstGeom>
            <a:ln w="9525" cap="flat" cmpd="sng">
              <a:solidFill>
                <a:srgbClr val="333399"/>
              </a:solidFill>
              <a:prstDash val="solid"/>
              <a:round/>
              <a:headEnd type="none" w="med" len="med"/>
              <a:tailEnd type="none" w="med" len="med"/>
            </a:ln>
          </p:spPr>
        </p:sp>
        <p:sp>
          <p:nvSpPr>
            <p:cNvPr id="142344" name="Line 8"/>
            <p:cNvSpPr/>
            <p:nvPr/>
          </p:nvSpPr>
          <p:spPr>
            <a:xfrm>
              <a:off x="4027" y="2718"/>
              <a:ext cx="986" cy="0"/>
            </a:xfrm>
            <a:prstGeom prst="line">
              <a:avLst/>
            </a:prstGeom>
            <a:ln w="9525" cap="flat" cmpd="sng">
              <a:solidFill>
                <a:srgbClr val="333399"/>
              </a:solidFill>
              <a:prstDash val="solid"/>
              <a:round/>
              <a:headEnd type="none" w="med" len="med"/>
              <a:tailEnd type="none" w="med" len="med"/>
            </a:ln>
          </p:spPr>
        </p:sp>
        <p:sp>
          <p:nvSpPr>
            <p:cNvPr id="142345" name="Line 9"/>
            <p:cNvSpPr/>
            <p:nvPr/>
          </p:nvSpPr>
          <p:spPr>
            <a:xfrm>
              <a:off x="4027" y="2439"/>
              <a:ext cx="986" cy="0"/>
            </a:xfrm>
            <a:prstGeom prst="line">
              <a:avLst/>
            </a:prstGeom>
            <a:ln w="9525" cap="flat" cmpd="sng">
              <a:solidFill>
                <a:srgbClr val="333399"/>
              </a:solidFill>
              <a:prstDash val="solid"/>
              <a:round/>
              <a:headEnd type="none" w="med" len="med"/>
              <a:tailEnd type="none" w="med" len="med"/>
            </a:ln>
          </p:spPr>
        </p:sp>
        <p:sp>
          <p:nvSpPr>
            <p:cNvPr id="142346" name="Line 10"/>
            <p:cNvSpPr/>
            <p:nvPr/>
          </p:nvSpPr>
          <p:spPr>
            <a:xfrm>
              <a:off x="4027" y="2159"/>
              <a:ext cx="986" cy="0"/>
            </a:xfrm>
            <a:prstGeom prst="line">
              <a:avLst/>
            </a:prstGeom>
            <a:ln w="9525" cap="flat" cmpd="sng">
              <a:solidFill>
                <a:srgbClr val="333399"/>
              </a:solidFill>
              <a:prstDash val="solid"/>
              <a:round/>
              <a:headEnd type="none" w="med" len="med"/>
              <a:tailEnd type="none" w="med" len="med"/>
            </a:ln>
          </p:spPr>
        </p:sp>
        <p:sp>
          <p:nvSpPr>
            <p:cNvPr id="142347" name="Text Box 11"/>
            <p:cNvSpPr txBox="1"/>
            <p:nvPr/>
          </p:nvSpPr>
          <p:spPr>
            <a:xfrm>
              <a:off x="4210" y="2977"/>
              <a:ext cx="59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物理层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48" name="Text Box 12"/>
            <p:cNvSpPr txBox="1"/>
            <p:nvPr/>
          </p:nvSpPr>
          <p:spPr>
            <a:xfrm>
              <a:off x="4210" y="2149"/>
              <a:ext cx="59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运输层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49" name="Text Box 13"/>
            <p:cNvSpPr txBox="1"/>
            <p:nvPr/>
          </p:nvSpPr>
          <p:spPr>
            <a:xfrm>
              <a:off x="4210" y="2428"/>
              <a:ext cx="59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网络层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50" name="Rectangle 14"/>
            <p:cNvSpPr/>
            <p:nvPr/>
          </p:nvSpPr>
          <p:spPr>
            <a:xfrm>
              <a:off x="720" y="1489"/>
              <a:ext cx="986" cy="1787"/>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42351" name="Text Box 15"/>
            <p:cNvSpPr txBox="1"/>
            <p:nvPr/>
          </p:nvSpPr>
          <p:spPr>
            <a:xfrm>
              <a:off x="749" y="2698"/>
              <a:ext cx="91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数据链路层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52" name="Line 16"/>
            <p:cNvSpPr/>
            <p:nvPr/>
          </p:nvSpPr>
          <p:spPr>
            <a:xfrm>
              <a:off x="720" y="2997"/>
              <a:ext cx="986" cy="0"/>
            </a:xfrm>
            <a:prstGeom prst="line">
              <a:avLst/>
            </a:prstGeom>
            <a:ln w="9525" cap="flat" cmpd="sng">
              <a:solidFill>
                <a:srgbClr val="333399"/>
              </a:solidFill>
              <a:prstDash val="solid"/>
              <a:round/>
              <a:headEnd type="none" w="med" len="med"/>
              <a:tailEnd type="none" w="med" len="med"/>
            </a:ln>
          </p:spPr>
        </p:sp>
        <p:sp>
          <p:nvSpPr>
            <p:cNvPr id="142353" name="Line 17"/>
            <p:cNvSpPr/>
            <p:nvPr/>
          </p:nvSpPr>
          <p:spPr>
            <a:xfrm>
              <a:off x="720" y="2718"/>
              <a:ext cx="986" cy="0"/>
            </a:xfrm>
            <a:prstGeom prst="line">
              <a:avLst/>
            </a:prstGeom>
            <a:ln w="9525" cap="flat" cmpd="sng">
              <a:solidFill>
                <a:srgbClr val="333399"/>
              </a:solidFill>
              <a:prstDash val="solid"/>
              <a:round/>
              <a:headEnd type="none" w="med" len="med"/>
              <a:tailEnd type="none" w="med" len="med"/>
            </a:ln>
          </p:spPr>
        </p:sp>
        <p:sp>
          <p:nvSpPr>
            <p:cNvPr id="142354" name="Line 18"/>
            <p:cNvSpPr/>
            <p:nvPr/>
          </p:nvSpPr>
          <p:spPr>
            <a:xfrm>
              <a:off x="720" y="2439"/>
              <a:ext cx="986" cy="0"/>
            </a:xfrm>
            <a:prstGeom prst="line">
              <a:avLst/>
            </a:prstGeom>
            <a:ln w="9525" cap="flat" cmpd="sng">
              <a:solidFill>
                <a:srgbClr val="333399"/>
              </a:solidFill>
              <a:prstDash val="solid"/>
              <a:round/>
              <a:headEnd type="none" w="med" len="med"/>
              <a:tailEnd type="none" w="med" len="med"/>
            </a:ln>
          </p:spPr>
        </p:sp>
        <p:sp>
          <p:nvSpPr>
            <p:cNvPr id="142355" name="Line 19"/>
            <p:cNvSpPr/>
            <p:nvPr/>
          </p:nvSpPr>
          <p:spPr>
            <a:xfrm>
              <a:off x="720" y="2159"/>
              <a:ext cx="986" cy="0"/>
            </a:xfrm>
            <a:prstGeom prst="line">
              <a:avLst/>
            </a:prstGeom>
            <a:ln w="9525" cap="flat" cmpd="sng">
              <a:solidFill>
                <a:srgbClr val="333399"/>
              </a:solidFill>
              <a:prstDash val="solid"/>
              <a:round/>
              <a:headEnd type="none" w="med" len="med"/>
              <a:tailEnd type="none" w="med" len="med"/>
            </a:ln>
          </p:spPr>
        </p:sp>
        <p:sp>
          <p:nvSpPr>
            <p:cNvPr id="142356" name="Text Box 20"/>
            <p:cNvSpPr txBox="1"/>
            <p:nvPr/>
          </p:nvSpPr>
          <p:spPr>
            <a:xfrm>
              <a:off x="904" y="2977"/>
              <a:ext cx="59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物理层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57" name="Text Box 21"/>
            <p:cNvSpPr txBox="1"/>
            <p:nvPr/>
          </p:nvSpPr>
          <p:spPr>
            <a:xfrm>
              <a:off x="904" y="2149"/>
              <a:ext cx="59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运输层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58" name="Text Box 22"/>
            <p:cNvSpPr txBox="1"/>
            <p:nvPr/>
          </p:nvSpPr>
          <p:spPr>
            <a:xfrm>
              <a:off x="904" y="2428"/>
              <a:ext cx="59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网络层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59" name="Line 23"/>
            <p:cNvSpPr/>
            <p:nvPr/>
          </p:nvSpPr>
          <p:spPr>
            <a:xfrm>
              <a:off x="1203" y="2076"/>
              <a:ext cx="2" cy="83"/>
            </a:xfrm>
            <a:prstGeom prst="line">
              <a:avLst/>
            </a:prstGeom>
            <a:ln w="28575" cap="flat" cmpd="sng">
              <a:solidFill>
                <a:srgbClr val="333399"/>
              </a:solidFill>
              <a:prstDash val="solid"/>
              <a:round/>
              <a:headEnd type="none" w="med" len="med"/>
              <a:tailEnd type="none" w="med" len="med"/>
            </a:ln>
          </p:spPr>
        </p:sp>
        <p:sp>
          <p:nvSpPr>
            <p:cNvPr id="142360" name="Line 24"/>
            <p:cNvSpPr/>
            <p:nvPr/>
          </p:nvSpPr>
          <p:spPr>
            <a:xfrm>
              <a:off x="4538" y="2076"/>
              <a:ext cx="1" cy="83"/>
            </a:xfrm>
            <a:prstGeom prst="line">
              <a:avLst/>
            </a:prstGeom>
            <a:ln w="28575" cap="flat" cmpd="sng">
              <a:solidFill>
                <a:srgbClr val="333399"/>
              </a:solidFill>
              <a:prstDash val="solid"/>
              <a:round/>
              <a:headEnd type="none" w="med" len="med"/>
              <a:tailEnd type="none" w="med" len="med"/>
            </a:ln>
          </p:spPr>
        </p:sp>
        <p:grpSp>
          <p:nvGrpSpPr>
            <p:cNvPr id="142361" name="Group 25"/>
            <p:cNvGrpSpPr/>
            <p:nvPr/>
          </p:nvGrpSpPr>
          <p:grpSpPr>
            <a:xfrm>
              <a:off x="1590" y="1589"/>
              <a:ext cx="2532" cy="303"/>
              <a:chOff x="1618" y="1358"/>
              <a:chExt cx="2532" cy="303"/>
            </a:xfrm>
          </p:grpSpPr>
          <p:sp>
            <p:nvSpPr>
              <p:cNvPr id="142362" name="Line 26"/>
              <p:cNvSpPr/>
              <p:nvPr/>
            </p:nvSpPr>
            <p:spPr>
              <a:xfrm>
                <a:off x="1618" y="1649"/>
                <a:ext cx="2532" cy="12"/>
              </a:xfrm>
              <a:prstGeom prst="line">
                <a:avLst/>
              </a:prstGeom>
              <a:ln w="38100" cap="flat" cmpd="sng">
                <a:solidFill>
                  <a:srgbClr val="333399"/>
                </a:solidFill>
                <a:prstDash val="dash"/>
                <a:round/>
                <a:headEnd type="none" w="med" len="med"/>
                <a:tailEnd type="triangle" w="sm" len="lg"/>
              </a:ln>
            </p:spPr>
          </p:sp>
          <p:sp>
            <p:nvSpPr>
              <p:cNvPr id="142363" name="Text Box 27"/>
              <p:cNvSpPr txBox="1"/>
              <p:nvPr/>
            </p:nvSpPr>
            <p:spPr>
              <a:xfrm>
                <a:off x="1908" y="1358"/>
                <a:ext cx="1917" cy="250"/>
              </a:xfrm>
              <a:prstGeom prst="rect">
                <a:avLst/>
              </a:prstGeom>
              <a:noFill/>
              <a:ln w="9525">
                <a:noFill/>
              </a:ln>
            </p:spPr>
            <p:txBody>
              <a:bodyPr wrap="none" anchor="t" anchorCtr="0">
                <a:spAutoFit/>
              </a:bodyPr>
              <a:p>
                <a:r>
                  <a:rPr lang="en-US" altLang="zh-CN" sz="2000" b="1" dirty="0">
                    <a:solidFill>
                      <a:srgbClr val="333399"/>
                    </a:solidFill>
                    <a:latin typeface="黑体" panose="02010609060101010101" pitchFamily="49" charset="-122"/>
                    <a:ea typeface="黑体" panose="02010609060101010101" pitchFamily="49" charset="-122"/>
                  </a:rPr>
                  <a:t>①</a:t>
                </a:r>
                <a:r>
                  <a:rPr lang="en-US" altLang="zh-CN" sz="1000" dirty="0">
                    <a:solidFill>
                      <a:srgbClr val="333399"/>
                    </a:solidFill>
                    <a:latin typeface="黑体" panose="02010609060101010101" pitchFamily="49" charset="-122"/>
                    <a:ea typeface="黑体" panose="02010609060101010101" pitchFamily="49" charset="-122"/>
                  </a:rPr>
                  <a:t> </a:t>
                </a:r>
                <a:r>
                  <a:rPr lang="zh-CN" altLang="en-US" sz="2000" dirty="0">
                    <a:solidFill>
                      <a:srgbClr val="333399"/>
                    </a:solidFill>
                    <a:latin typeface="黑体" panose="02010609060101010101" pitchFamily="49" charset="-122"/>
                    <a:ea typeface="黑体" panose="02010609060101010101" pitchFamily="49" charset="-122"/>
                  </a:rPr>
                  <a:t>客户发起连接建立请求</a:t>
                </a:r>
                <a:endParaRPr lang="zh-CN" altLang="en-US" sz="2000" dirty="0">
                  <a:solidFill>
                    <a:srgbClr val="333399"/>
                  </a:solidFill>
                  <a:latin typeface="黑体" panose="02010609060101010101" pitchFamily="49" charset="-122"/>
                  <a:ea typeface="黑体" panose="02010609060101010101" pitchFamily="49" charset="-122"/>
                </a:endParaRPr>
              </a:p>
            </p:txBody>
          </p:sp>
        </p:grpSp>
        <p:grpSp>
          <p:nvGrpSpPr>
            <p:cNvPr id="142364" name="Group 28"/>
            <p:cNvGrpSpPr/>
            <p:nvPr/>
          </p:nvGrpSpPr>
          <p:grpSpPr>
            <a:xfrm>
              <a:off x="1627" y="1983"/>
              <a:ext cx="2516" cy="272"/>
              <a:chOff x="1655" y="1752"/>
              <a:chExt cx="2516" cy="272"/>
            </a:xfrm>
          </p:grpSpPr>
          <p:sp>
            <p:nvSpPr>
              <p:cNvPr id="142365" name="Line 29"/>
              <p:cNvSpPr/>
              <p:nvPr/>
            </p:nvSpPr>
            <p:spPr>
              <a:xfrm flipH="1" flipV="1">
                <a:off x="1655" y="1752"/>
                <a:ext cx="2516" cy="9"/>
              </a:xfrm>
              <a:prstGeom prst="line">
                <a:avLst/>
              </a:prstGeom>
              <a:ln w="38100" cap="flat" cmpd="sng">
                <a:solidFill>
                  <a:schemeClr val="hlink"/>
                </a:solidFill>
                <a:prstDash val="dash"/>
                <a:round/>
                <a:headEnd type="none" w="med" len="med"/>
                <a:tailEnd type="triangle" w="sm" len="lg"/>
              </a:ln>
            </p:spPr>
          </p:sp>
          <p:sp>
            <p:nvSpPr>
              <p:cNvPr id="142366" name="Text Box 30"/>
              <p:cNvSpPr txBox="1"/>
              <p:nvPr/>
            </p:nvSpPr>
            <p:spPr>
              <a:xfrm>
                <a:off x="1973" y="1774"/>
                <a:ext cx="2077" cy="250"/>
              </a:xfrm>
              <a:prstGeom prst="rect">
                <a:avLst/>
              </a:prstGeom>
              <a:noFill/>
              <a:ln w="9525">
                <a:noFill/>
              </a:ln>
            </p:spPr>
            <p:txBody>
              <a:bodyPr wrap="none" anchor="t" anchorCtr="0">
                <a:spAutoFit/>
              </a:bodyPr>
              <a:p>
                <a:r>
                  <a:rPr lang="en-US" altLang="zh-CN" sz="2000" b="1" dirty="0">
                    <a:solidFill>
                      <a:srgbClr val="333399"/>
                    </a:solidFill>
                    <a:latin typeface="黑体" panose="02010609060101010101" pitchFamily="49" charset="-122"/>
                    <a:ea typeface="黑体" panose="02010609060101010101" pitchFamily="49" charset="-122"/>
                  </a:rPr>
                  <a:t>②</a:t>
                </a:r>
                <a:r>
                  <a:rPr lang="en-US" altLang="zh-CN" sz="1000" dirty="0">
                    <a:solidFill>
                      <a:srgbClr val="333399"/>
                    </a:solidFill>
                    <a:latin typeface="黑体" panose="02010609060101010101" pitchFamily="49" charset="-122"/>
                    <a:ea typeface="黑体" panose="02010609060101010101" pitchFamily="49" charset="-122"/>
                  </a:rPr>
                  <a:t> </a:t>
                </a:r>
                <a:r>
                  <a:rPr lang="zh-CN" altLang="en-US" sz="2000" dirty="0">
                    <a:solidFill>
                      <a:srgbClr val="333399"/>
                    </a:solidFill>
                    <a:latin typeface="黑体" panose="02010609060101010101" pitchFamily="49" charset="-122"/>
                    <a:ea typeface="黑体" panose="02010609060101010101" pitchFamily="49" charset="-122"/>
                  </a:rPr>
                  <a:t>服务器接受连接建立请求</a:t>
                </a:r>
                <a:endParaRPr lang="zh-CN" altLang="en-US" sz="2000" dirty="0">
                  <a:solidFill>
                    <a:srgbClr val="333399"/>
                  </a:solidFill>
                  <a:latin typeface="黑体" panose="02010609060101010101" pitchFamily="49" charset="-122"/>
                  <a:ea typeface="黑体" panose="02010609060101010101" pitchFamily="49" charset="-122"/>
                </a:endParaRPr>
              </a:p>
            </p:txBody>
          </p:sp>
        </p:grpSp>
        <p:sp>
          <p:nvSpPr>
            <p:cNvPr id="142367" name="Text Box 31"/>
            <p:cNvSpPr txBox="1"/>
            <p:nvPr/>
          </p:nvSpPr>
          <p:spPr>
            <a:xfrm>
              <a:off x="904" y="1493"/>
              <a:ext cx="59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应用层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68" name="Text Box 32"/>
            <p:cNvSpPr txBox="1"/>
            <p:nvPr/>
          </p:nvSpPr>
          <p:spPr>
            <a:xfrm>
              <a:off x="4210" y="1484"/>
              <a:ext cx="596" cy="250"/>
            </a:xfrm>
            <a:prstGeom prst="rect">
              <a:avLst/>
            </a:prstGeom>
            <a:noFill/>
            <a:ln w="9525">
              <a:noFill/>
            </a:ln>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应用层</a:t>
              </a:r>
              <a:endParaRPr lang="zh-CN" altLang="en-US" sz="2000" dirty="0">
                <a:solidFill>
                  <a:srgbClr val="333399"/>
                </a:solidFill>
                <a:latin typeface="黑体" panose="02010609060101010101" pitchFamily="49" charset="-122"/>
                <a:ea typeface="黑体" panose="02010609060101010101" pitchFamily="49" charset="-122"/>
              </a:endParaRPr>
            </a:p>
          </p:txBody>
        </p:sp>
        <p:sp>
          <p:nvSpPr>
            <p:cNvPr id="142369" name="Text Box 33"/>
            <p:cNvSpPr txBox="1"/>
            <p:nvPr/>
          </p:nvSpPr>
          <p:spPr>
            <a:xfrm>
              <a:off x="2580" y="3389"/>
              <a:ext cx="596" cy="251"/>
            </a:xfrm>
            <a:prstGeom prst="rect">
              <a:avLst/>
            </a:prstGeom>
            <a:noFill/>
            <a:ln w="9525">
              <a:noFill/>
            </a:ln>
          </p:spPr>
          <p:txBody>
            <a:bodyPr wrap="none" anchor="t" anchorCtr="0">
              <a:spAutoFit/>
            </a:bodyPr>
            <a:p>
              <a:r>
                <a:rPr lang="zh-CN" altLang="en-US" sz="2000" dirty="0">
                  <a:solidFill>
                    <a:srgbClr val="333399"/>
                  </a:solidFill>
                  <a:latin typeface="Bookman Old Style" panose="02050604050505020204" pitchFamily="18" charset="0"/>
                  <a:ea typeface="黑体" panose="02010609060101010101" pitchFamily="49" charset="-122"/>
                </a:rPr>
                <a:t>因特网</a:t>
              </a:r>
              <a:endParaRPr lang="zh-CN" altLang="en-US" sz="2000" dirty="0">
                <a:solidFill>
                  <a:srgbClr val="333399"/>
                </a:solidFill>
                <a:latin typeface="Bookman Old Style" panose="02050604050505020204" pitchFamily="18" charset="0"/>
                <a:ea typeface="黑体" panose="02010609060101010101" pitchFamily="49" charset="-122"/>
              </a:endParaRPr>
            </a:p>
          </p:txBody>
        </p:sp>
        <p:grpSp>
          <p:nvGrpSpPr>
            <p:cNvPr id="142370" name="Group 34"/>
            <p:cNvGrpSpPr/>
            <p:nvPr/>
          </p:nvGrpSpPr>
          <p:grpSpPr>
            <a:xfrm>
              <a:off x="807" y="1750"/>
              <a:ext cx="812" cy="335"/>
              <a:chOff x="835" y="1519"/>
              <a:chExt cx="812" cy="335"/>
            </a:xfrm>
          </p:grpSpPr>
          <p:sp>
            <p:nvSpPr>
              <p:cNvPr id="142371" name="Oval 35"/>
              <p:cNvSpPr/>
              <p:nvPr/>
            </p:nvSpPr>
            <p:spPr>
              <a:xfrm>
                <a:off x="835" y="1519"/>
                <a:ext cx="812" cy="335"/>
              </a:xfrm>
              <a:prstGeom prst="ellipse">
                <a:avLst/>
              </a:prstGeom>
              <a:solidFill>
                <a:srgbClr val="99FFCC"/>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142372" name="Text Box 36"/>
              <p:cNvSpPr txBox="1"/>
              <p:nvPr/>
            </p:nvSpPr>
            <p:spPr>
              <a:xfrm>
                <a:off x="1020" y="1547"/>
                <a:ext cx="436" cy="250"/>
              </a:xfrm>
              <a:prstGeom prst="rect">
                <a:avLst/>
              </a:prstGeom>
              <a:noFill/>
              <a:ln w="9525">
                <a:noFill/>
              </a:ln>
              <a:effectLst>
                <a:outerShdw dist="17961" dir="2699999" algn="ctr" rotWithShape="0">
                  <a:schemeClr val="accent2"/>
                </a:outerShdw>
              </a:effectLst>
            </p:spPr>
            <p:txBody>
              <a:bodyPr wrap="none" anchor="t" anchorCtr="0">
                <a:spAutoFit/>
              </a:bodyPr>
              <a:p>
                <a:r>
                  <a:rPr lang="zh-CN" altLang="en-US" sz="2000" dirty="0">
                    <a:solidFill>
                      <a:srgbClr val="333399"/>
                    </a:solidFill>
                    <a:latin typeface="黑体" panose="02010609060101010101" pitchFamily="49" charset="-122"/>
                    <a:ea typeface="黑体" panose="02010609060101010101" pitchFamily="49" charset="-122"/>
                  </a:rPr>
                  <a:t>客户</a:t>
                </a:r>
                <a:endParaRPr lang="zh-CN" altLang="en-US" sz="2000" dirty="0">
                  <a:solidFill>
                    <a:srgbClr val="333399"/>
                  </a:solidFill>
                  <a:latin typeface="黑体" panose="02010609060101010101" pitchFamily="49" charset="-122"/>
                  <a:ea typeface="黑体" panose="02010609060101010101" pitchFamily="49" charset="-122"/>
                </a:endParaRPr>
              </a:p>
            </p:txBody>
          </p:sp>
        </p:grpSp>
        <p:grpSp>
          <p:nvGrpSpPr>
            <p:cNvPr id="142373" name="Group 37"/>
            <p:cNvGrpSpPr/>
            <p:nvPr/>
          </p:nvGrpSpPr>
          <p:grpSpPr>
            <a:xfrm>
              <a:off x="4114" y="1750"/>
              <a:ext cx="812" cy="335"/>
              <a:chOff x="4142" y="1519"/>
              <a:chExt cx="812" cy="335"/>
            </a:xfrm>
          </p:grpSpPr>
          <p:sp>
            <p:nvSpPr>
              <p:cNvPr id="142374" name="Oval 38"/>
              <p:cNvSpPr/>
              <p:nvPr/>
            </p:nvSpPr>
            <p:spPr>
              <a:xfrm>
                <a:off x="4142" y="1519"/>
                <a:ext cx="812" cy="335"/>
              </a:xfrm>
              <a:prstGeom prst="ellipse">
                <a:avLst/>
              </a:prstGeom>
              <a:solidFill>
                <a:schemeClr val="hlink"/>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142375" name="Text Box 39"/>
              <p:cNvSpPr txBox="1"/>
              <p:nvPr/>
            </p:nvSpPr>
            <p:spPr>
              <a:xfrm>
                <a:off x="4256" y="1543"/>
                <a:ext cx="596" cy="250"/>
              </a:xfrm>
              <a:prstGeom prst="rect">
                <a:avLst/>
              </a:prstGeom>
              <a:noFill/>
              <a:ln w="9525">
                <a:noFill/>
              </a:ln>
              <a:effectLst>
                <a:outerShdw dist="35921" dir="2699999" algn="ctr" rotWithShape="0">
                  <a:schemeClr val="bg2"/>
                </a:outerShdw>
              </a:effectLst>
            </p:spPr>
            <p:txBody>
              <a:bodyPr wrap="none" anchor="t" anchorCtr="0">
                <a:spAutoFit/>
              </a:bodyPr>
              <a:p>
                <a:r>
                  <a:rPr lang="zh-CN" altLang="en-US" sz="2000" dirty="0">
                    <a:solidFill>
                      <a:srgbClr val="FFFF99"/>
                    </a:solidFill>
                    <a:latin typeface="黑体" panose="02010609060101010101" pitchFamily="49" charset="-122"/>
                    <a:ea typeface="黑体" panose="02010609060101010101" pitchFamily="49" charset="-122"/>
                  </a:rPr>
                  <a:t>服务器</a:t>
                </a:r>
                <a:endParaRPr lang="zh-CN" altLang="en-US" sz="2000" dirty="0">
                  <a:solidFill>
                    <a:srgbClr val="FFFF99"/>
                  </a:solidFill>
                  <a:latin typeface="黑体" panose="02010609060101010101" pitchFamily="49" charset="-122"/>
                  <a:ea typeface="黑体" panose="02010609060101010101" pitchFamily="49" charset="-122"/>
                </a:endParaRPr>
              </a:p>
            </p:txBody>
          </p:sp>
        </p:grpSp>
        <p:sp>
          <p:nvSpPr>
            <p:cNvPr id="142376" name="Text Box 40"/>
            <p:cNvSpPr txBox="1"/>
            <p:nvPr/>
          </p:nvSpPr>
          <p:spPr>
            <a:xfrm>
              <a:off x="2012" y="2346"/>
              <a:ext cx="1604" cy="682"/>
            </a:xfrm>
            <a:prstGeom prst="rect">
              <a:avLst/>
            </a:prstGeom>
            <a:solidFill>
              <a:srgbClr val="FFFFCC"/>
            </a:solidFill>
            <a:ln w="76200" cap="flat" cmpd="tri">
              <a:solidFill>
                <a:srgbClr val="333399"/>
              </a:solidFill>
              <a:prstDash val="solid"/>
              <a:miter/>
              <a:headEnd type="none" w="med" len="med"/>
              <a:tailEnd type="none" w="med" len="med"/>
            </a:ln>
          </p:spPr>
          <p:txBody>
            <a:bodyPr wrap="none" anchor="t" anchorCtr="0">
              <a:spAutoFit/>
            </a:bodyPr>
            <a:p>
              <a:pPr algn="ctr"/>
              <a:r>
                <a:rPr lang="zh-CN" altLang="en-US" sz="2000" dirty="0">
                  <a:solidFill>
                    <a:srgbClr val="333399"/>
                  </a:solidFill>
                  <a:latin typeface="Tahoma" panose="020B0604030504040204" pitchFamily="34" charset="0"/>
                  <a:ea typeface="黑体" panose="02010609060101010101" pitchFamily="49" charset="-122"/>
                </a:rPr>
                <a:t>以后就逐级使用下层</a:t>
              </a:r>
              <a:endParaRPr lang="zh-CN" altLang="en-US" sz="2000" dirty="0">
                <a:solidFill>
                  <a:srgbClr val="333399"/>
                </a:solidFill>
                <a:latin typeface="Tahoma" panose="020B0604030504040204" pitchFamily="34" charset="0"/>
                <a:ea typeface="黑体" panose="02010609060101010101" pitchFamily="49" charset="-122"/>
              </a:endParaRPr>
            </a:p>
            <a:p>
              <a:pPr algn="ctr"/>
              <a:r>
                <a:rPr lang="zh-CN" altLang="en-US" sz="2000" dirty="0">
                  <a:solidFill>
                    <a:srgbClr val="333399"/>
                  </a:solidFill>
                  <a:latin typeface="Tahoma" panose="020B0604030504040204" pitchFamily="34" charset="0"/>
                  <a:ea typeface="黑体" panose="02010609060101010101" pitchFamily="49" charset="-122"/>
                </a:rPr>
                <a:t>提供的服务</a:t>
              </a:r>
              <a:endParaRPr lang="zh-CN" altLang="en-US" sz="2000" dirty="0">
                <a:solidFill>
                  <a:srgbClr val="333399"/>
                </a:solidFill>
                <a:latin typeface="Tahoma" panose="020B0604030504040204" pitchFamily="34" charset="0"/>
                <a:ea typeface="黑体" panose="02010609060101010101" pitchFamily="49" charset="-122"/>
              </a:endParaRPr>
            </a:p>
            <a:p>
              <a:pPr algn="ctr"/>
              <a:r>
                <a:rPr lang="en-US" altLang="zh-CN" sz="2000" dirty="0">
                  <a:solidFill>
                    <a:srgbClr val="333399"/>
                  </a:solidFill>
                  <a:latin typeface="Tahoma" panose="020B0604030504040204" pitchFamily="34" charset="0"/>
                  <a:ea typeface="黑体" panose="02010609060101010101" pitchFamily="49" charset="-122"/>
                </a:rPr>
                <a:t>(</a:t>
              </a:r>
              <a:r>
                <a:rPr lang="zh-CN" altLang="en-US" sz="2000" dirty="0">
                  <a:solidFill>
                    <a:srgbClr val="333399"/>
                  </a:solidFill>
                  <a:latin typeface="Tahoma" panose="020B0604030504040204" pitchFamily="34" charset="0"/>
                  <a:ea typeface="黑体" panose="02010609060101010101" pitchFamily="49" charset="-122"/>
                </a:rPr>
                <a:t>使用 </a:t>
              </a:r>
              <a:r>
                <a:rPr lang="en-US" altLang="zh-CN" sz="2000" dirty="0">
                  <a:solidFill>
                    <a:srgbClr val="333399"/>
                  </a:solidFill>
                  <a:latin typeface="Tahoma" panose="020B0604030504040204" pitchFamily="34" charset="0"/>
                  <a:ea typeface="黑体" panose="02010609060101010101" pitchFamily="49" charset="-122"/>
                </a:rPr>
                <a:t>TCP </a:t>
              </a:r>
              <a:r>
                <a:rPr lang="zh-CN" altLang="en-US" sz="2000" dirty="0">
                  <a:solidFill>
                    <a:srgbClr val="333399"/>
                  </a:solidFill>
                  <a:latin typeface="Tahoma" panose="020B0604030504040204" pitchFamily="34" charset="0"/>
                  <a:ea typeface="黑体" panose="02010609060101010101" pitchFamily="49" charset="-122"/>
                </a:rPr>
                <a:t>和 </a:t>
              </a:r>
              <a:r>
                <a:rPr lang="en-US" altLang="zh-CN" sz="2000" dirty="0">
                  <a:solidFill>
                    <a:srgbClr val="333399"/>
                  </a:solidFill>
                  <a:latin typeface="Tahoma" panose="020B0604030504040204" pitchFamily="34" charset="0"/>
                  <a:ea typeface="黑体" panose="02010609060101010101" pitchFamily="49" charset="-122"/>
                </a:rPr>
                <a:t>IP</a:t>
              </a:r>
              <a:r>
                <a:rPr lang="zh-CN" altLang="en-US" sz="2000" dirty="0">
                  <a:solidFill>
                    <a:srgbClr val="333399"/>
                  </a:solidFill>
                  <a:latin typeface="Tahoma" panose="020B0604030504040204" pitchFamily="34" charset="0"/>
                  <a:ea typeface="黑体" panose="02010609060101010101" pitchFamily="49" charset="-122"/>
                </a:rPr>
                <a:t>）</a:t>
              </a:r>
              <a:endParaRPr lang="zh-CN" altLang="en-US" sz="2000" dirty="0">
                <a:solidFill>
                  <a:srgbClr val="333399"/>
                </a:solidFill>
                <a:latin typeface="Tahoma" panose="020B0604030504040204" pitchFamily="34" charset="0"/>
                <a:ea typeface="黑体" panose="02010609060101010101" pitchFamily="49" charset="-122"/>
              </a:endParaRPr>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1" name="Rectangle 2"/>
          <p:cNvSpPr>
            <a:spLocks noGrp="1"/>
          </p:cNvSpPr>
          <p:nvPr>
            <p:ph type="title"/>
          </p:nvPr>
        </p:nvSpPr>
        <p:spPr>
          <a:ln/>
        </p:spPr>
        <p:txBody>
          <a:bodyPr vert="horz" wrap="square" lIns="91440" tIns="45720" rIns="91440" bIns="45720" anchor="b" anchorCtr="0"/>
          <a:p>
            <a:pPr algn="ctr" eaLnBrk="1" hangingPunct="1"/>
            <a:r>
              <a:rPr lang="zh-CN" altLang="en-US" dirty="0"/>
              <a:t>功能较强的计算机</a:t>
            </a:r>
            <a:br>
              <a:rPr lang="zh-CN" altLang="en-US" dirty="0"/>
            </a:br>
            <a:r>
              <a:rPr lang="zh-CN" altLang="en-US" dirty="0"/>
              <a:t>可同时运行多个服务器进程 </a:t>
            </a:r>
            <a:endParaRPr lang="zh-CN" altLang="en-US" dirty="0"/>
          </a:p>
        </p:txBody>
      </p:sp>
      <p:grpSp>
        <p:nvGrpSpPr>
          <p:cNvPr id="143362" name="Group 61"/>
          <p:cNvGrpSpPr/>
          <p:nvPr/>
        </p:nvGrpSpPr>
        <p:grpSpPr>
          <a:xfrm>
            <a:off x="611188" y="1990725"/>
            <a:ext cx="7910512" cy="4391025"/>
            <a:chOff x="385" y="1254"/>
            <a:chExt cx="4983" cy="2766"/>
          </a:xfrm>
        </p:grpSpPr>
        <p:sp>
          <p:nvSpPr>
            <p:cNvPr id="143363" name="Line 3"/>
            <p:cNvSpPr/>
            <p:nvPr/>
          </p:nvSpPr>
          <p:spPr>
            <a:xfrm>
              <a:off x="2874" y="3219"/>
              <a:ext cx="3" cy="205"/>
            </a:xfrm>
            <a:prstGeom prst="line">
              <a:avLst/>
            </a:prstGeom>
            <a:ln w="38100" cap="flat" cmpd="sng">
              <a:solidFill>
                <a:srgbClr val="333399"/>
              </a:solidFill>
              <a:prstDash val="solid"/>
              <a:round/>
              <a:headEnd type="none" w="med" len="med"/>
              <a:tailEnd type="none" w="med" len="med"/>
            </a:ln>
          </p:spPr>
        </p:sp>
        <p:sp>
          <p:nvSpPr>
            <p:cNvPr id="143364" name="Rectangle 4"/>
            <p:cNvSpPr/>
            <p:nvPr/>
          </p:nvSpPr>
          <p:spPr>
            <a:xfrm>
              <a:off x="1990" y="1522"/>
              <a:ext cx="1826" cy="1697"/>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43365" name="Text Box 5"/>
            <p:cNvSpPr txBox="1"/>
            <p:nvPr/>
          </p:nvSpPr>
          <p:spPr>
            <a:xfrm>
              <a:off x="2446" y="2689"/>
              <a:ext cx="91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数据链路层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66" name="Line 6"/>
            <p:cNvSpPr/>
            <p:nvPr/>
          </p:nvSpPr>
          <p:spPr>
            <a:xfrm>
              <a:off x="1990" y="2962"/>
              <a:ext cx="1826" cy="0"/>
            </a:xfrm>
            <a:prstGeom prst="line">
              <a:avLst/>
            </a:prstGeom>
            <a:ln w="9525" cap="flat" cmpd="sng">
              <a:solidFill>
                <a:schemeClr val="tx1"/>
              </a:solidFill>
              <a:prstDash val="solid"/>
              <a:round/>
              <a:headEnd type="none" w="med" len="med"/>
              <a:tailEnd type="none" w="med" len="med"/>
            </a:ln>
          </p:spPr>
        </p:sp>
        <p:sp>
          <p:nvSpPr>
            <p:cNvPr id="143367" name="Line 7"/>
            <p:cNvSpPr/>
            <p:nvPr/>
          </p:nvSpPr>
          <p:spPr>
            <a:xfrm>
              <a:off x="1990" y="2704"/>
              <a:ext cx="1826" cy="0"/>
            </a:xfrm>
            <a:prstGeom prst="line">
              <a:avLst/>
            </a:prstGeom>
            <a:ln w="9525" cap="flat" cmpd="sng">
              <a:solidFill>
                <a:schemeClr val="tx1"/>
              </a:solidFill>
              <a:prstDash val="solid"/>
              <a:round/>
              <a:headEnd type="none" w="med" len="med"/>
              <a:tailEnd type="none" w="med" len="med"/>
            </a:ln>
          </p:spPr>
        </p:sp>
        <p:sp>
          <p:nvSpPr>
            <p:cNvPr id="143368" name="Line 8"/>
            <p:cNvSpPr/>
            <p:nvPr/>
          </p:nvSpPr>
          <p:spPr>
            <a:xfrm>
              <a:off x="1990" y="2447"/>
              <a:ext cx="1826" cy="0"/>
            </a:xfrm>
            <a:prstGeom prst="line">
              <a:avLst/>
            </a:prstGeom>
            <a:ln w="9525" cap="flat" cmpd="sng">
              <a:solidFill>
                <a:schemeClr val="tx1"/>
              </a:solidFill>
              <a:prstDash val="solid"/>
              <a:round/>
              <a:headEnd type="none" w="med" len="med"/>
              <a:tailEnd type="none" w="med" len="med"/>
            </a:ln>
          </p:spPr>
        </p:sp>
        <p:sp>
          <p:nvSpPr>
            <p:cNvPr id="143369" name="Line 9"/>
            <p:cNvSpPr/>
            <p:nvPr/>
          </p:nvSpPr>
          <p:spPr>
            <a:xfrm>
              <a:off x="1990" y="2190"/>
              <a:ext cx="1826" cy="0"/>
            </a:xfrm>
            <a:prstGeom prst="line">
              <a:avLst/>
            </a:prstGeom>
            <a:ln w="9525" cap="flat" cmpd="sng">
              <a:solidFill>
                <a:schemeClr val="tx1"/>
              </a:solidFill>
              <a:prstDash val="solid"/>
              <a:round/>
              <a:headEnd type="none" w="med" len="med"/>
              <a:tailEnd type="none" w="med" len="med"/>
            </a:ln>
          </p:spPr>
        </p:sp>
        <p:sp>
          <p:nvSpPr>
            <p:cNvPr id="143370" name="Text Box 10"/>
            <p:cNvSpPr txBox="1"/>
            <p:nvPr/>
          </p:nvSpPr>
          <p:spPr>
            <a:xfrm>
              <a:off x="2594" y="2946"/>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物理层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71" name="Text Box 11"/>
            <p:cNvSpPr txBox="1"/>
            <p:nvPr/>
          </p:nvSpPr>
          <p:spPr>
            <a:xfrm>
              <a:off x="2594" y="2183"/>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运输层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72" name="Text Box 12"/>
            <p:cNvSpPr txBox="1"/>
            <p:nvPr/>
          </p:nvSpPr>
          <p:spPr>
            <a:xfrm>
              <a:off x="2594" y="2440"/>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网络层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73" name="Text Box 13"/>
            <p:cNvSpPr txBox="1"/>
            <p:nvPr/>
          </p:nvSpPr>
          <p:spPr>
            <a:xfrm>
              <a:off x="2575" y="1497"/>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应用层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74" name="Text Box 14"/>
            <p:cNvSpPr txBox="1"/>
            <p:nvPr/>
          </p:nvSpPr>
          <p:spPr>
            <a:xfrm>
              <a:off x="2525" y="1254"/>
              <a:ext cx="729"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计算机 </a:t>
              </a:r>
              <a:r>
                <a:rPr lang="en-US" altLang="zh-CN" sz="2000" dirty="0">
                  <a:solidFill>
                    <a:srgbClr val="333399"/>
                  </a:solidFill>
                  <a:latin typeface="Arial" panose="020B0604020202020204" pitchFamily="34" charset="0"/>
                  <a:ea typeface="黑体" panose="02010609060101010101" pitchFamily="49" charset="-122"/>
                </a:rPr>
                <a:t>3</a:t>
              </a:r>
              <a:endParaRPr lang="en-US" altLang="zh-CN" sz="2000" dirty="0">
                <a:solidFill>
                  <a:srgbClr val="333399"/>
                </a:solidFill>
                <a:latin typeface="Arial" panose="020B0604020202020204" pitchFamily="34" charset="0"/>
                <a:ea typeface="黑体" panose="02010609060101010101" pitchFamily="49" charset="-122"/>
              </a:endParaRPr>
            </a:p>
          </p:txBody>
        </p:sp>
        <p:grpSp>
          <p:nvGrpSpPr>
            <p:cNvPr id="143375" name="Group 15"/>
            <p:cNvGrpSpPr/>
            <p:nvPr/>
          </p:nvGrpSpPr>
          <p:grpSpPr>
            <a:xfrm>
              <a:off x="2100" y="1727"/>
              <a:ext cx="720" cy="470"/>
              <a:chOff x="2100" y="1727"/>
              <a:chExt cx="720" cy="470"/>
            </a:xfrm>
          </p:grpSpPr>
          <p:sp>
            <p:nvSpPr>
              <p:cNvPr id="143376" name="Line 16"/>
              <p:cNvSpPr/>
              <p:nvPr/>
            </p:nvSpPr>
            <p:spPr>
              <a:xfrm>
                <a:off x="2460" y="2119"/>
                <a:ext cx="1" cy="78"/>
              </a:xfrm>
              <a:prstGeom prst="line">
                <a:avLst/>
              </a:prstGeom>
              <a:ln w="28575" cap="flat" cmpd="sng">
                <a:solidFill>
                  <a:srgbClr val="333399"/>
                </a:solidFill>
                <a:prstDash val="solid"/>
                <a:round/>
                <a:headEnd type="none" w="med" len="med"/>
                <a:tailEnd type="none" w="med" len="med"/>
              </a:ln>
            </p:spPr>
          </p:sp>
          <p:sp>
            <p:nvSpPr>
              <p:cNvPr id="143377" name="Oval 17"/>
              <p:cNvSpPr/>
              <p:nvPr/>
            </p:nvSpPr>
            <p:spPr>
              <a:xfrm>
                <a:off x="2100" y="1727"/>
                <a:ext cx="720" cy="412"/>
              </a:xfrm>
              <a:prstGeom prst="ellipse">
                <a:avLst/>
              </a:prstGeom>
              <a:solidFill>
                <a:schemeClr val="hlink"/>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143378" name="Text Box 18"/>
              <p:cNvSpPr txBox="1"/>
              <p:nvPr/>
            </p:nvSpPr>
            <p:spPr>
              <a:xfrm>
                <a:off x="2171" y="1756"/>
                <a:ext cx="596" cy="404"/>
              </a:xfrm>
              <a:prstGeom prst="rect">
                <a:avLst/>
              </a:prstGeom>
              <a:noFill/>
              <a:ln w="9525">
                <a:noFill/>
              </a:ln>
              <a:effectLst>
                <a:outerShdw dist="35921" dir="2699999" algn="ctr" rotWithShape="0">
                  <a:schemeClr val="bg2"/>
                </a:outerShdw>
              </a:effectLst>
            </p:spPr>
            <p:txBody>
              <a:bodyPr wrap="none" anchor="t" anchorCtr="0">
                <a:spAutoFit/>
              </a:bodyPr>
              <a:p>
                <a:pPr algn="ctr">
                  <a:lnSpc>
                    <a:spcPct val="90000"/>
                  </a:lnSpc>
                </a:pPr>
                <a:r>
                  <a:rPr lang="zh-CN" altLang="en-US" sz="2000" dirty="0">
                    <a:solidFill>
                      <a:srgbClr val="FFFF66"/>
                    </a:solidFill>
                    <a:latin typeface="Arial" panose="020B0604020202020204" pitchFamily="34" charset="0"/>
                    <a:ea typeface="黑体" panose="02010609060101010101" pitchFamily="49" charset="-122"/>
                  </a:rPr>
                  <a:t>服务器</a:t>
                </a:r>
                <a:endParaRPr lang="zh-CN" altLang="en-US" sz="2000" dirty="0">
                  <a:solidFill>
                    <a:srgbClr val="FFFF66"/>
                  </a:solidFill>
                  <a:latin typeface="Arial" panose="020B0604020202020204" pitchFamily="34" charset="0"/>
                  <a:ea typeface="黑体" panose="02010609060101010101" pitchFamily="49" charset="-122"/>
                </a:endParaRPr>
              </a:p>
              <a:p>
                <a:pPr algn="ctr">
                  <a:lnSpc>
                    <a:spcPct val="90000"/>
                  </a:lnSpc>
                </a:pPr>
                <a:r>
                  <a:rPr lang="en-US" altLang="zh-CN" sz="2000" dirty="0">
                    <a:solidFill>
                      <a:srgbClr val="FFFF66"/>
                    </a:solidFill>
                    <a:latin typeface="Arial" panose="020B0604020202020204" pitchFamily="34" charset="0"/>
                    <a:ea typeface="黑体" panose="02010609060101010101" pitchFamily="49" charset="-122"/>
                  </a:rPr>
                  <a:t>1</a:t>
                </a:r>
                <a:endParaRPr lang="en-US" altLang="zh-CN" sz="3200" dirty="0">
                  <a:solidFill>
                    <a:srgbClr val="FFFF66"/>
                  </a:solidFill>
                  <a:latin typeface="Arial" panose="020B0604020202020204" pitchFamily="34" charset="0"/>
                  <a:ea typeface="黑体" panose="02010609060101010101" pitchFamily="49" charset="-122"/>
                </a:endParaRPr>
              </a:p>
            </p:txBody>
          </p:sp>
        </p:grpSp>
        <p:grpSp>
          <p:nvGrpSpPr>
            <p:cNvPr id="143379" name="Group 19"/>
            <p:cNvGrpSpPr/>
            <p:nvPr/>
          </p:nvGrpSpPr>
          <p:grpSpPr>
            <a:xfrm>
              <a:off x="2986" y="1727"/>
              <a:ext cx="719" cy="463"/>
              <a:chOff x="2986" y="1727"/>
              <a:chExt cx="719" cy="463"/>
            </a:xfrm>
          </p:grpSpPr>
          <p:sp>
            <p:nvSpPr>
              <p:cNvPr id="143380" name="Line 20"/>
              <p:cNvSpPr/>
              <p:nvPr/>
            </p:nvSpPr>
            <p:spPr>
              <a:xfrm>
                <a:off x="3344" y="2113"/>
                <a:ext cx="1" cy="77"/>
              </a:xfrm>
              <a:prstGeom prst="line">
                <a:avLst/>
              </a:prstGeom>
              <a:ln w="28575" cap="flat" cmpd="sng">
                <a:solidFill>
                  <a:srgbClr val="333399"/>
                </a:solidFill>
                <a:prstDash val="solid"/>
                <a:round/>
                <a:headEnd type="none" w="med" len="med"/>
                <a:tailEnd type="none" w="med" len="med"/>
              </a:ln>
            </p:spPr>
          </p:sp>
          <p:sp>
            <p:nvSpPr>
              <p:cNvPr id="143381" name="Oval 21"/>
              <p:cNvSpPr/>
              <p:nvPr/>
            </p:nvSpPr>
            <p:spPr>
              <a:xfrm>
                <a:off x="2986" y="1727"/>
                <a:ext cx="719" cy="412"/>
              </a:xfrm>
              <a:prstGeom prst="ellipse">
                <a:avLst/>
              </a:prstGeom>
              <a:solidFill>
                <a:schemeClr val="hlink"/>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143382" name="Text Box 22"/>
              <p:cNvSpPr txBox="1"/>
              <p:nvPr/>
            </p:nvSpPr>
            <p:spPr>
              <a:xfrm>
                <a:off x="3056" y="1752"/>
                <a:ext cx="596" cy="404"/>
              </a:xfrm>
              <a:prstGeom prst="rect">
                <a:avLst/>
              </a:prstGeom>
              <a:noFill/>
              <a:ln w="9525">
                <a:noFill/>
              </a:ln>
              <a:effectLst>
                <a:outerShdw dist="35921" dir="2699999" algn="ctr" rotWithShape="0">
                  <a:schemeClr val="bg2"/>
                </a:outerShdw>
              </a:effectLst>
            </p:spPr>
            <p:txBody>
              <a:bodyPr wrap="none" anchor="t" anchorCtr="0">
                <a:spAutoFit/>
              </a:bodyPr>
              <a:p>
                <a:pPr algn="ctr">
                  <a:lnSpc>
                    <a:spcPct val="90000"/>
                  </a:lnSpc>
                </a:pPr>
                <a:r>
                  <a:rPr lang="zh-CN" altLang="en-US" sz="2000" dirty="0">
                    <a:solidFill>
                      <a:srgbClr val="FFFF66"/>
                    </a:solidFill>
                    <a:latin typeface="Arial" panose="020B0604020202020204" pitchFamily="34" charset="0"/>
                    <a:ea typeface="黑体" panose="02010609060101010101" pitchFamily="49" charset="-122"/>
                  </a:rPr>
                  <a:t>服务器</a:t>
                </a:r>
                <a:endParaRPr lang="zh-CN" altLang="en-US" sz="2000" dirty="0">
                  <a:solidFill>
                    <a:srgbClr val="FFFF66"/>
                  </a:solidFill>
                  <a:latin typeface="Arial" panose="020B0604020202020204" pitchFamily="34" charset="0"/>
                  <a:ea typeface="黑体" panose="02010609060101010101" pitchFamily="49" charset="-122"/>
                </a:endParaRPr>
              </a:p>
              <a:p>
                <a:pPr algn="ctr">
                  <a:lnSpc>
                    <a:spcPct val="90000"/>
                  </a:lnSpc>
                </a:pPr>
                <a:r>
                  <a:rPr lang="en-US" altLang="zh-CN" sz="2000" dirty="0">
                    <a:solidFill>
                      <a:srgbClr val="FFFF66"/>
                    </a:solidFill>
                    <a:latin typeface="Arial" panose="020B0604020202020204" pitchFamily="34" charset="0"/>
                    <a:ea typeface="黑体" panose="02010609060101010101" pitchFamily="49" charset="-122"/>
                  </a:rPr>
                  <a:t>2</a:t>
                </a:r>
                <a:endParaRPr lang="en-US" altLang="zh-CN" sz="3200" dirty="0">
                  <a:solidFill>
                    <a:srgbClr val="FFFF66"/>
                  </a:solidFill>
                  <a:latin typeface="Arial" panose="020B0604020202020204" pitchFamily="34" charset="0"/>
                  <a:ea typeface="黑体" panose="02010609060101010101" pitchFamily="49" charset="-122"/>
                </a:endParaRPr>
              </a:p>
            </p:txBody>
          </p:sp>
        </p:grpSp>
        <p:grpSp>
          <p:nvGrpSpPr>
            <p:cNvPr id="143383" name="Group 23"/>
            <p:cNvGrpSpPr/>
            <p:nvPr/>
          </p:nvGrpSpPr>
          <p:grpSpPr>
            <a:xfrm>
              <a:off x="385" y="1254"/>
              <a:ext cx="4983" cy="2376"/>
              <a:chOff x="385" y="1254"/>
              <a:chExt cx="4983" cy="2376"/>
            </a:xfrm>
          </p:grpSpPr>
          <p:sp>
            <p:nvSpPr>
              <p:cNvPr id="143384" name="Freeform 24"/>
              <p:cNvSpPr/>
              <p:nvPr/>
            </p:nvSpPr>
            <p:spPr>
              <a:xfrm>
                <a:off x="846" y="3219"/>
                <a:ext cx="4066" cy="411"/>
              </a:xfrm>
              <a:custGeom>
                <a:avLst/>
                <a:gdLst/>
                <a:ahLst/>
                <a:cxnLst>
                  <a:cxn ang="0">
                    <a:pos x="0" y="0"/>
                  </a:cxn>
                  <a:cxn ang="0">
                    <a:pos x="0" y="159"/>
                  </a:cxn>
                  <a:cxn ang="0">
                    <a:pos x="16" y="237"/>
                  </a:cxn>
                  <a:cxn ang="0">
                    <a:pos x="58" y="333"/>
                  </a:cxn>
                  <a:cxn ang="0">
                    <a:pos x="141" y="392"/>
                  </a:cxn>
                  <a:cxn ang="0">
                    <a:pos x="204" y="407"/>
                  </a:cxn>
                  <a:cxn ang="0">
                    <a:pos x="3873" y="411"/>
                  </a:cxn>
                  <a:cxn ang="0">
                    <a:pos x="3945" y="392"/>
                  </a:cxn>
                  <a:cxn ang="0">
                    <a:pos x="4014" y="348"/>
                  </a:cxn>
                  <a:cxn ang="0">
                    <a:pos x="4049" y="289"/>
                  </a:cxn>
                  <a:cxn ang="0">
                    <a:pos x="4063" y="200"/>
                  </a:cxn>
                  <a:cxn ang="0">
                    <a:pos x="4066" y="0"/>
                  </a:cxn>
                </a:cxnLst>
                <a:pathLst>
                  <a:path w="3527" h="333">
                    <a:moveTo>
                      <a:pt x="0" y="0"/>
                    </a:moveTo>
                    <a:lnTo>
                      <a:pt x="0" y="129"/>
                    </a:lnTo>
                    <a:lnTo>
                      <a:pt x="14" y="192"/>
                    </a:lnTo>
                    <a:lnTo>
                      <a:pt x="50" y="270"/>
                    </a:lnTo>
                    <a:lnTo>
                      <a:pt x="122" y="318"/>
                    </a:lnTo>
                    <a:lnTo>
                      <a:pt x="177" y="330"/>
                    </a:lnTo>
                    <a:lnTo>
                      <a:pt x="3360" y="333"/>
                    </a:lnTo>
                    <a:lnTo>
                      <a:pt x="3422" y="318"/>
                    </a:lnTo>
                    <a:lnTo>
                      <a:pt x="3482" y="282"/>
                    </a:lnTo>
                    <a:lnTo>
                      <a:pt x="3512" y="234"/>
                    </a:lnTo>
                    <a:lnTo>
                      <a:pt x="3524" y="162"/>
                    </a:lnTo>
                    <a:lnTo>
                      <a:pt x="3527" y="0"/>
                    </a:lnTo>
                  </a:path>
                </a:pathLst>
              </a:custGeom>
              <a:noFill/>
              <a:ln w="38100" cap="flat" cmpd="sng">
                <a:solidFill>
                  <a:srgbClr val="333399"/>
                </a:solidFill>
                <a:prstDash val="solid"/>
                <a:round/>
                <a:headEnd type="none" w="med" len="med"/>
                <a:tailEnd type="none" w="med" len="med"/>
              </a:ln>
            </p:spPr>
            <p:txBody>
              <a:bodyPr/>
              <a:p>
                <a:endParaRPr lang="zh-CN" altLang="en-US"/>
              </a:p>
            </p:txBody>
          </p:sp>
          <p:grpSp>
            <p:nvGrpSpPr>
              <p:cNvPr id="143385" name="Group 25"/>
              <p:cNvGrpSpPr/>
              <p:nvPr/>
            </p:nvGrpSpPr>
            <p:grpSpPr>
              <a:xfrm>
                <a:off x="385" y="1254"/>
                <a:ext cx="944" cy="1965"/>
                <a:chOff x="385" y="1254"/>
                <a:chExt cx="944" cy="1965"/>
              </a:xfrm>
            </p:grpSpPr>
            <p:sp>
              <p:nvSpPr>
                <p:cNvPr id="143386" name="Rectangle 26"/>
                <p:cNvSpPr/>
                <p:nvPr/>
              </p:nvSpPr>
              <p:spPr>
                <a:xfrm>
                  <a:off x="385" y="1522"/>
                  <a:ext cx="941" cy="1697"/>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43387" name="Text Box 27"/>
                <p:cNvSpPr txBox="1"/>
                <p:nvPr/>
              </p:nvSpPr>
              <p:spPr>
                <a:xfrm>
                  <a:off x="413" y="2689"/>
                  <a:ext cx="91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数据链路层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88" name="Line 28"/>
                <p:cNvSpPr/>
                <p:nvPr/>
              </p:nvSpPr>
              <p:spPr>
                <a:xfrm>
                  <a:off x="385" y="2962"/>
                  <a:ext cx="941" cy="0"/>
                </a:xfrm>
                <a:prstGeom prst="line">
                  <a:avLst/>
                </a:prstGeom>
                <a:ln w="9525" cap="flat" cmpd="sng">
                  <a:solidFill>
                    <a:schemeClr val="tx1"/>
                  </a:solidFill>
                  <a:prstDash val="solid"/>
                  <a:round/>
                  <a:headEnd type="none" w="med" len="med"/>
                  <a:tailEnd type="none" w="med" len="med"/>
                </a:ln>
              </p:spPr>
            </p:sp>
            <p:sp>
              <p:nvSpPr>
                <p:cNvPr id="143389" name="Line 29"/>
                <p:cNvSpPr/>
                <p:nvPr/>
              </p:nvSpPr>
              <p:spPr>
                <a:xfrm>
                  <a:off x="385" y="2704"/>
                  <a:ext cx="941" cy="0"/>
                </a:xfrm>
                <a:prstGeom prst="line">
                  <a:avLst/>
                </a:prstGeom>
                <a:ln w="9525" cap="flat" cmpd="sng">
                  <a:solidFill>
                    <a:schemeClr val="tx1"/>
                  </a:solidFill>
                  <a:prstDash val="solid"/>
                  <a:round/>
                  <a:headEnd type="none" w="med" len="med"/>
                  <a:tailEnd type="none" w="med" len="med"/>
                </a:ln>
              </p:spPr>
            </p:sp>
            <p:sp>
              <p:nvSpPr>
                <p:cNvPr id="143390" name="Line 30"/>
                <p:cNvSpPr/>
                <p:nvPr/>
              </p:nvSpPr>
              <p:spPr>
                <a:xfrm>
                  <a:off x="385" y="2447"/>
                  <a:ext cx="941" cy="0"/>
                </a:xfrm>
                <a:prstGeom prst="line">
                  <a:avLst/>
                </a:prstGeom>
                <a:ln w="9525" cap="flat" cmpd="sng">
                  <a:solidFill>
                    <a:schemeClr val="tx1"/>
                  </a:solidFill>
                  <a:prstDash val="solid"/>
                  <a:round/>
                  <a:headEnd type="none" w="med" len="med"/>
                  <a:tailEnd type="none" w="med" len="med"/>
                </a:ln>
              </p:spPr>
            </p:sp>
            <p:sp>
              <p:nvSpPr>
                <p:cNvPr id="143391" name="Line 31"/>
                <p:cNvSpPr/>
                <p:nvPr/>
              </p:nvSpPr>
              <p:spPr>
                <a:xfrm>
                  <a:off x="385" y="2190"/>
                  <a:ext cx="941" cy="0"/>
                </a:xfrm>
                <a:prstGeom prst="line">
                  <a:avLst/>
                </a:prstGeom>
                <a:ln w="9525" cap="flat" cmpd="sng">
                  <a:solidFill>
                    <a:schemeClr val="tx1"/>
                  </a:solidFill>
                  <a:prstDash val="solid"/>
                  <a:round/>
                  <a:headEnd type="none" w="med" len="med"/>
                  <a:tailEnd type="none" w="med" len="med"/>
                </a:ln>
              </p:spPr>
            </p:sp>
            <p:sp>
              <p:nvSpPr>
                <p:cNvPr id="143392" name="Text Box 32"/>
                <p:cNvSpPr txBox="1"/>
                <p:nvPr/>
              </p:nvSpPr>
              <p:spPr>
                <a:xfrm>
                  <a:off x="560" y="2946"/>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物理层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93" name="Text Box 33"/>
                <p:cNvSpPr txBox="1"/>
                <p:nvPr/>
              </p:nvSpPr>
              <p:spPr>
                <a:xfrm>
                  <a:off x="560" y="2183"/>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运输层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94" name="Text Box 34"/>
                <p:cNvSpPr txBox="1"/>
                <p:nvPr/>
              </p:nvSpPr>
              <p:spPr>
                <a:xfrm>
                  <a:off x="560" y="2440"/>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网络层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95" name="Line 35"/>
                <p:cNvSpPr/>
                <p:nvPr/>
              </p:nvSpPr>
              <p:spPr>
                <a:xfrm>
                  <a:off x="845" y="2036"/>
                  <a:ext cx="2" cy="154"/>
                </a:xfrm>
                <a:prstGeom prst="line">
                  <a:avLst/>
                </a:prstGeom>
                <a:ln w="28575" cap="flat" cmpd="sng">
                  <a:solidFill>
                    <a:srgbClr val="333399"/>
                  </a:solidFill>
                  <a:prstDash val="solid"/>
                  <a:round/>
                  <a:headEnd type="none" w="med" len="med"/>
                  <a:tailEnd type="none" w="med" len="med"/>
                </a:ln>
              </p:spPr>
            </p:sp>
            <p:sp>
              <p:nvSpPr>
                <p:cNvPr id="143396" name="Oval 36"/>
                <p:cNvSpPr/>
                <p:nvPr/>
              </p:nvSpPr>
              <p:spPr>
                <a:xfrm>
                  <a:off x="468" y="1779"/>
                  <a:ext cx="775" cy="308"/>
                </a:xfrm>
                <a:prstGeom prst="ellipse">
                  <a:avLst/>
                </a:prstGeom>
                <a:solidFill>
                  <a:srgbClr val="00FF99"/>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143397" name="Text Box 37"/>
                <p:cNvSpPr txBox="1"/>
                <p:nvPr/>
              </p:nvSpPr>
              <p:spPr>
                <a:xfrm>
                  <a:off x="565" y="1506"/>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应用层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398" name="Text Box 38"/>
                <p:cNvSpPr txBox="1"/>
                <p:nvPr/>
              </p:nvSpPr>
              <p:spPr>
                <a:xfrm>
                  <a:off x="523" y="1254"/>
                  <a:ext cx="729"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计算机 </a:t>
                  </a:r>
                  <a:r>
                    <a:rPr lang="en-US" altLang="zh-CN" sz="2000" dirty="0">
                      <a:solidFill>
                        <a:srgbClr val="333399"/>
                      </a:solidFill>
                      <a:latin typeface="Arial" panose="020B0604020202020204" pitchFamily="34" charset="0"/>
                      <a:ea typeface="黑体" panose="02010609060101010101" pitchFamily="49" charset="-122"/>
                    </a:rPr>
                    <a:t>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43399" name="Text Box 39"/>
                <p:cNvSpPr txBox="1"/>
                <p:nvPr/>
              </p:nvSpPr>
              <p:spPr>
                <a:xfrm>
                  <a:off x="567" y="1789"/>
                  <a:ext cx="569"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客户 </a:t>
                  </a:r>
                  <a:r>
                    <a:rPr lang="en-US" altLang="zh-CN" sz="2000" dirty="0">
                      <a:solidFill>
                        <a:srgbClr val="333399"/>
                      </a:solidFill>
                      <a:latin typeface="Arial" panose="020B0604020202020204" pitchFamily="34" charset="0"/>
                      <a:ea typeface="黑体" panose="02010609060101010101" pitchFamily="49" charset="-122"/>
                    </a:rPr>
                    <a:t>1</a:t>
                  </a:r>
                  <a:endParaRPr lang="en-US" altLang="zh-CN" sz="3200" dirty="0">
                    <a:solidFill>
                      <a:srgbClr val="333399"/>
                    </a:solidFill>
                    <a:latin typeface="Arial" panose="020B0604020202020204" pitchFamily="34" charset="0"/>
                    <a:ea typeface="黑体" panose="02010609060101010101" pitchFamily="49" charset="-122"/>
                  </a:endParaRPr>
                </a:p>
              </p:txBody>
            </p:sp>
          </p:grpSp>
          <p:grpSp>
            <p:nvGrpSpPr>
              <p:cNvPr id="143400" name="Group 40"/>
              <p:cNvGrpSpPr/>
              <p:nvPr/>
            </p:nvGrpSpPr>
            <p:grpSpPr>
              <a:xfrm>
                <a:off x="4424" y="1254"/>
                <a:ext cx="944" cy="1965"/>
                <a:chOff x="4424" y="1254"/>
                <a:chExt cx="944" cy="1965"/>
              </a:xfrm>
            </p:grpSpPr>
            <p:sp>
              <p:nvSpPr>
                <p:cNvPr id="143401" name="Rectangle 41"/>
                <p:cNvSpPr/>
                <p:nvPr/>
              </p:nvSpPr>
              <p:spPr>
                <a:xfrm>
                  <a:off x="4424" y="1522"/>
                  <a:ext cx="941" cy="1697"/>
                </a:xfrm>
                <a:prstGeom prst="rect">
                  <a:avLst/>
                </a:prstGeom>
                <a:solidFill>
                  <a:srgbClr val="FFFFCC"/>
                </a:solidFill>
                <a:ln w="28575"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endParaRPr lang="zh-CN" altLang="en-US" dirty="0">
                    <a:latin typeface="Tahoma" panose="020B0604030504040204" pitchFamily="34" charset="0"/>
                    <a:ea typeface="宋体" panose="02010600030101010101" pitchFamily="2" charset="-122"/>
                  </a:endParaRPr>
                </a:p>
              </p:txBody>
            </p:sp>
            <p:sp>
              <p:nvSpPr>
                <p:cNvPr id="143402" name="Text Box 42"/>
                <p:cNvSpPr txBox="1"/>
                <p:nvPr/>
              </p:nvSpPr>
              <p:spPr>
                <a:xfrm>
                  <a:off x="4452" y="2689"/>
                  <a:ext cx="91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数据链路层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403" name="Line 43"/>
                <p:cNvSpPr/>
                <p:nvPr/>
              </p:nvSpPr>
              <p:spPr>
                <a:xfrm>
                  <a:off x="4424" y="2962"/>
                  <a:ext cx="941" cy="0"/>
                </a:xfrm>
                <a:prstGeom prst="line">
                  <a:avLst/>
                </a:prstGeom>
                <a:ln w="9525" cap="flat" cmpd="sng">
                  <a:solidFill>
                    <a:schemeClr val="tx1"/>
                  </a:solidFill>
                  <a:prstDash val="solid"/>
                  <a:round/>
                  <a:headEnd type="none" w="med" len="med"/>
                  <a:tailEnd type="none" w="med" len="med"/>
                </a:ln>
              </p:spPr>
            </p:sp>
            <p:sp>
              <p:nvSpPr>
                <p:cNvPr id="143404" name="Line 44"/>
                <p:cNvSpPr/>
                <p:nvPr/>
              </p:nvSpPr>
              <p:spPr>
                <a:xfrm>
                  <a:off x="4424" y="2704"/>
                  <a:ext cx="941" cy="0"/>
                </a:xfrm>
                <a:prstGeom prst="line">
                  <a:avLst/>
                </a:prstGeom>
                <a:ln w="9525" cap="flat" cmpd="sng">
                  <a:solidFill>
                    <a:schemeClr val="tx1"/>
                  </a:solidFill>
                  <a:prstDash val="solid"/>
                  <a:round/>
                  <a:headEnd type="none" w="med" len="med"/>
                  <a:tailEnd type="none" w="med" len="med"/>
                </a:ln>
              </p:spPr>
            </p:sp>
            <p:sp>
              <p:nvSpPr>
                <p:cNvPr id="143405" name="Line 45"/>
                <p:cNvSpPr/>
                <p:nvPr/>
              </p:nvSpPr>
              <p:spPr>
                <a:xfrm>
                  <a:off x="4424" y="2447"/>
                  <a:ext cx="941" cy="0"/>
                </a:xfrm>
                <a:prstGeom prst="line">
                  <a:avLst/>
                </a:prstGeom>
                <a:ln w="9525" cap="flat" cmpd="sng">
                  <a:solidFill>
                    <a:schemeClr val="tx1"/>
                  </a:solidFill>
                  <a:prstDash val="solid"/>
                  <a:round/>
                  <a:headEnd type="none" w="med" len="med"/>
                  <a:tailEnd type="none" w="med" len="med"/>
                </a:ln>
              </p:spPr>
            </p:sp>
            <p:sp>
              <p:nvSpPr>
                <p:cNvPr id="143406" name="Line 46"/>
                <p:cNvSpPr/>
                <p:nvPr/>
              </p:nvSpPr>
              <p:spPr>
                <a:xfrm>
                  <a:off x="4424" y="2190"/>
                  <a:ext cx="941" cy="0"/>
                </a:xfrm>
                <a:prstGeom prst="line">
                  <a:avLst/>
                </a:prstGeom>
                <a:ln w="9525" cap="flat" cmpd="sng">
                  <a:solidFill>
                    <a:schemeClr val="tx1"/>
                  </a:solidFill>
                  <a:prstDash val="solid"/>
                  <a:round/>
                  <a:headEnd type="none" w="med" len="med"/>
                  <a:tailEnd type="none" w="med" len="med"/>
                </a:ln>
              </p:spPr>
            </p:sp>
            <p:sp>
              <p:nvSpPr>
                <p:cNvPr id="143407" name="Text Box 47"/>
                <p:cNvSpPr txBox="1"/>
                <p:nvPr/>
              </p:nvSpPr>
              <p:spPr>
                <a:xfrm>
                  <a:off x="4600" y="2946"/>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物理层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408" name="Text Box 48"/>
                <p:cNvSpPr txBox="1"/>
                <p:nvPr/>
              </p:nvSpPr>
              <p:spPr>
                <a:xfrm>
                  <a:off x="4600" y="2183"/>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运输层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409" name="Text Box 49"/>
                <p:cNvSpPr txBox="1"/>
                <p:nvPr/>
              </p:nvSpPr>
              <p:spPr>
                <a:xfrm>
                  <a:off x="4600" y="2440"/>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网络层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410" name="Line 50"/>
                <p:cNvSpPr/>
                <p:nvPr/>
              </p:nvSpPr>
              <p:spPr>
                <a:xfrm>
                  <a:off x="4911" y="2065"/>
                  <a:ext cx="2" cy="125"/>
                </a:xfrm>
                <a:prstGeom prst="line">
                  <a:avLst/>
                </a:prstGeom>
                <a:ln w="28575" cap="flat" cmpd="sng">
                  <a:solidFill>
                    <a:srgbClr val="333399"/>
                  </a:solidFill>
                  <a:prstDash val="solid"/>
                  <a:round/>
                  <a:headEnd type="none" w="med" len="med"/>
                  <a:tailEnd type="none" w="med" len="med"/>
                </a:ln>
              </p:spPr>
            </p:sp>
            <p:sp>
              <p:nvSpPr>
                <p:cNvPr id="143411" name="Oval 51"/>
                <p:cNvSpPr/>
                <p:nvPr/>
              </p:nvSpPr>
              <p:spPr>
                <a:xfrm>
                  <a:off x="4507" y="1779"/>
                  <a:ext cx="775" cy="308"/>
                </a:xfrm>
                <a:prstGeom prst="ellipse">
                  <a:avLst/>
                </a:prstGeom>
                <a:solidFill>
                  <a:srgbClr val="00FF99"/>
                </a:solidFill>
                <a:ln w="19050" cap="flat" cmpd="sng">
                  <a:solidFill>
                    <a:schemeClr val="tx1"/>
                  </a:solidFill>
                  <a:prstDash val="solid"/>
                  <a:round/>
                  <a:headEnd type="none" w="med" len="med"/>
                  <a:tailEnd type="none" w="med" len="med"/>
                </a:ln>
                <a:effectLst>
                  <a:outerShdw dist="35921" dir="2699999" algn="ctr" rotWithShape="0">
                    <a:schemeClr val="bg2"/>
                  </a:outerShdw>
                </a:effectLst>
              </p:spPr>
              <p:txBody>
                <a:bodyPr wrap="none" anchor="ctr" anchorCtr="0"/>
                <a:p>
                  <a:pPr algn="ctr"/>
                  <a:endParaRPr lang="en-US" altLang="zh-CN" sz="1600" dirty="0">
                    <a:latin typeface="Times New Roman" panose="02020603050405020304" pitchFamily="18" charset="0"/>
                    <a:ea typeface="宋体" panose="02010600030101010101" pitchFamily="2" charset="-122"/>
                  </a:endParaRPr>
                </a:p>
              </p:txBody>
            </p:sp>
            <p:sp>
              <p:nvSpPr>
                <p:cNvPr id="143412" name="Text Box 52"/>
                <p:cNvSpPr txBox="1"/>
                <p:nvPr/>
              </p:nvSpPr>
              <p:spPr>
                <a:xfrm>
                  <a:off x="4595" y="1514"/>
                  <a:ext cx="596"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应用层</a:t>
                  </a:r>
                  <a:endParaRPr lang="zh-CN" altLang="en-US" sz="2000" dirty="0">
                    <a:solidFill>
                      <a:srgbClr val="333399"/>
                    </a:solidFill>
                    <a:latin typeface="Arial" panose="020B0604020202020204" pitchFamily="34" charset="0"/>
                    <a:ea typeface="黑体" panose="02010609060101010101" pitchFamily="49" charset="-122"/>
                  </a:endParaRPr>
                </a:p>
              </p:txBody>
            </p:sp>
            <p:sp>
              <p:nvSpPr>
                <p:cNvPr id="143413" name="Text Box 53"/>
                <p:cNvSpPr txBox="1"/>
                <p:nvPr/>
              </p:nvSpPr>
              <p:spPr>
                <a:xfrm>
                  <a:off x="4567" y="1254"/>
                  <a:ext cx="729"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计算机 </a:t>
                  </a:r>
                  <a:r>
                    <a:rPr lang="en-US" altLang="zh-CN" sz="2000" dirty="0">
                      <a:solidFill>
                        <a:srgbClr val="333399"/>
                      </a:solidFill>
                      <a:latin typeface="Arial" panose="020B0604020202020204" pitchFamily="34" charset="0"/>
                      <a:ea typeface="黑体" panose="02010609060101010101" pitchFamily="49" charset="-122"/>
                    </a:rPr>
                    <a:t>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143414" name="Text Box 54"/>
                <p:cNvSpPr txBox="1"/>
                <p:nvPr/>
              </p:nvSpPr>
              <p:spPr>
                <a:xfrm>
                  <a:off x="4625" y="1789"/>
                  <a:ext cx="569" cy="250"/>
                </a:xfrm>
                <a:prstGeom prst="rect">
                  <a:avLst/>
                </a:prstGeom>
                <a:noFill/>
                <a:ln w="9525">
                  <a:noFill/>
                </a:ln>
              </p:spPr>
              <p:txBody>
                <a:bodyPr wrap="none" anchor="t" anchorCtr="0">
                  <a:spAutoFit/>
                </a:bodyPr>
                <a:p>
                  <a:r>
                    <a:rPr lang="zh-CN" altLang="en-US" sz="2000" dirty="0">
                      <a:solidFill>
                        <a:srgbClr val="333399"/>
                      </a:solidFill>
                      <a:latin typeface="Arial" panose="020B0604020202020204" pitchFamily="34" charset="0"/>
                      <a:ea typeface="黑体" panose="02010609060101010101" pitchFamily="49" charset="-122"/>
                    </a:rPr>
                    <a:t>客户 </a:t>
                  </a:r>
                  <a:r>
                    <a:rPr lang="en-US" altLang="zh-CN" sz="2000" dirty="0">
                      <a:solidFill>
                        <a:srgbClr val="333399"/>
                      </a:solidFill>
                      <a:latin typeface="Arial" panose="020B0604020202020204" pitchFamily="34" charset="0"/>
                      <a:ea typeface="黑体" panose="02010609060101010101" pitchFamily="49" charset="-122"/>
                    </a:rPr>
                    <a:t>2</a:t>
                  </a:r>
                  <a:endParaRPr lang="en-US" altLang="zh-CN" sz="3200" dirty="0">
                    <a:solidFill>
                      <a:srgbClr val="333399"/>
                    </a:solidFill>
                    <a:latin typeface="Arial" panose="020B0604020202020204" pitchFamily="34" charset="0"/>
                    <a:ea typeface="黑体" panose="02010609060101010101" pitchFamily="49" charset="-122"/>
                  </a:endParaRPr>
                </a:p>
              </p:txBody>
            </p:sp>
          </p:grpSp>
        </p:grpSp>
        <p:grpSp>
          <p:nvGrpSpPr>
            <p:cNvPr id="143415" name="Group 55"/>
            <p:cNvGrpSpPr/>
            <p:nvPr/>
          </p:nvGrpSpPr>
          <p:grpSpPr>
            <a:xfrm>
              <a:off x="2245" y="3313"/>
              <a:ext cx="1286" cy="707"/>
              <a:chOff x="2245" y="3313"/>
              <a:chExt cx="1286" cy="707"/>
            </a:xfrm>
          </p:grpSpPr>
          <p:graphicFrame>
            <p:nvGraphicFramePr>
              <p:cNvPr id="143416" name="Object 2"/>
              <p:cNvGraphicFramePr/>
              <p:nvPr/>
            </p:nvGraphicFramePr>
            <p:xfrm>
              <a:off x="2245" y="3313"/>
              <a:ext cx="1286" cy="707"/>
            </p:xfrm>
            <a:graphic>
              <a:graphicData uri="http://schemas.openxmlformats.org/presentationml/2006/ole">
                <mc:AlternateContent xmlns:mc="http://schemas.openxmlformats.org/markup-compatibility/2006">
                  <mc:Choice xmlns:v="urn:schemas-microsoft-com:vml" Requires="v">
                    <p:oleObj spid="_x0000_s3087" name="" r:id="rId1" imgW="1687195" imgH="964565" progId="Visio.Drawing.6">
                      <p:embed/>
                    </p:oleObj>
                  </mc:Choice>
                  <mc:Fallback>
                    <p:oleObj name="" r:id="rId1" imgW="1687195" imgH="964565" progId="Visio.Drawing.6">
                      <p:embed/>
                      <p:pic>
                        <p:nvPicPr>
                          <p:cNvPr id="0" name="图片 3086"/>
                          <p:cNvPicPr/>
                          <p:nvPr/>
                        </p:nvPicPr>
                        <p:blipFill>
                          <a:blip r:embed="rId2"/>
                          <a:stretch>
                            <a:fillRect/>
                          </a:stretch>
                        </p:blipFill>
                        <p:spPr>
                          <a:xfrm>
                            <a:off x="2245" y="3313"/>
                            <a:ext cx="1286" cy="707"/>
                          </a:xfrm>
                          <a:prstGeom prst="rect">
                            <a:avLst/>
                          </a:prstGeom>
                          <a:noFill/>
                          <a:ln w="38100">
                            <a:noFill/>
                            <a:miter/>
                          </a:ln>
                          <a:effectLst>
                            <a:outerShdw dist="25400" dir="5400000" algn="ctr" rotWithShape="0">
                              <a:schemeClr val="bg2"/>
                            </a:outerShdw>
                          </a:effectLst>
                        </p:spPr>
                      </p:pic>
                    </p:oleObj>
                  </mc:Fallback>
                </mc:AlternateContent>
              </a:graphicData>
            </a:graphic>
          </p:graphicFrame>
          <p:sp>
            <p:nvSpPr>
              <p:cNvPr id="143417" name="Text Box 57"/>
              <p:cNvSpPr txBox="1"/>
              <p:nvPr/>
            </p:nvSpPr>
            <p:spPr>
              <a:xfrm>
                <a:off x="2562" y="3521"/>
                <a:ext cx="596" cy="251"/>
              </a:xfrm>
              <a:prstGeom prst="rect">
                <a:avLst/>
              </a:prstGeom>
              <a:noFill/>
              <a:ln w="9525">
                <a:noFill/>
              </a:ln>
            </p:spPr>
            <p:txBody>
              <a:bodyPr wrap="none" anchor="t" anchorCtr="0">
                <a:spAutoFit/>
              </a:bodyPr>
              <a:p>
                <a:r>
                  <a:rPr lang="zh-CN" altLang="en-US" sz="2000" dirty="0">
                    <a:solidFill>
                      <a:srgbClr val="333399"/>
                    </a:solidFill>
                    <a:latin typeface="Bookman Old Style" panose="02050604050505020204" pitchFamily="18" charset="0"/>
                    <a:ea typeface="黑体" panose="02010609060101010101" pitchFamily="49" charset="-122"/>
                  </a:rPr>
                  <a:t>因特网</a:t>
                </a:r>
                <a:endParaRPr lang="zh-CN" altLang="en-US" sz="2000" dirty="0">
                  <a:solidFill>
                    <a:srgbClr val="333399"/>
                  </a:solidFill>
                  <a:latin typeface="Bookman Old Style" panose="02050604050505020204" pitchFamily="18" charset="0"/>
                  <a:ea typeface="黑体" panose="02010609060101010101" pitchFamily="49" charset="-122"/>
                </a:endParaRPr>
              </a:p>
            </p:txBody>
          </p:sp>
        </p:grpSp>
        <p:grpSp>
          <p:nvGrpSpPr>
            <p:cNvPr id="143418" name="Group 58"/>
            <p:cNvGrpSpPr/>
            <p:nvPr/>
          </p:nvGrpSpPr>
          <p:grpSpPr>
            <a:xfrm>
              <a:off x="1270" y="1933"/>
              <a:ext cx="3265" cy="0"/>
              <a:chOff x="1270" y="1933"/>
              <a:chExt cx="3265" cy="0"/>
            </a:xfrm>
          </p:grpSpPr>
          <p:sp>
            <p:nvSpPr>
              <p:cNvPr id="143419" name="Line 59"/>
              <p:cNvSpPr/>
              <p:nvPr/>
            </p:nvSpPr>
            <p:spPr>
              <a:xfrm>
                <a:off x="3705" y="1933"/>
                <a:ext cx="830" cy="0"/>
              </a:xfrm>
              <a:prstGeom prst="line">
                <a:avLst/>
              </a:prstGeom>
              <a:ln w="38100" cap="flat" cmpd="sng">
                <a:solidFill>
                  <a:srgbClr val="333399"/>
                </a:solidFill>
                <a:prstDash val="dash"/>
                <a:round/>
                <a:headEnd type="triangle" w="sm" len="lg"/>
                <a:tailEnd type="triangle" w="sm" len="lg"/>
              </a:ln>
            </p:spPr>
          </p:sp>
          <p:sp>
            <p:nvSpPr>
              <p:cNvPr id="143420" name="Line 60"/>
              <p:cNvSpPr/>
              <p:nvPr/>
            </p:nvSpPr>
            <p:spPr>
              <a:xfrm>
                <a:off x="1270" y="1933"/>
                <a:ext cx="830" cy="0"/>
              </a:xfrm>
              <a:prstGeom prst="line">
                <a:avLst/>
              </a:prstGeom>
              <a:ln w="38100" cap="flat" cmpd="sng">
                <a:solidFill>
                  <a:srgbClr val="333399"/>
                </a:solidFill>
                <a:prstDash val="dash"/>
                <a:round/>
                <a:headEnd type="triangle" w="sm" len="lg"/>
                <a:tailEnd type="triangle" w="sm" len="lg"/>
              </a:ln>
            </p:spPr>
          </p:sp>
        </p:gr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5" name="Rectangle 2"/>
          <p:cNvSpPr>
            <a:spLocks noGrp="1"/>
          </p:cNvSpPr>
          <p:nvPr>
            <p:ph type="title"/>
          </p:nvPr>
        </p:nvSpPr>
        <p:spPr>
          <a:xfrm>
            <a:off x="1114425" y="214313"/>
            <a:ext cx="7778750" cy="1462087"/>
          </a:xfrm>
          <a:ln/>
        </p:spPr>
        <p:txBody>
          <a:bodyPr vert="horz" wrap="square" lIns="91440" tIns="45720" rIns="91440" bIns="45720" anchor="b" anchorCtr="0"/>
          <a:p>
            <a:pPr algn="ctr" eaLnBrk="1" hangingPunct="1"/>
            <a:r>
              <a:rPr lang="en-US" altLang="zh-CN" dirty="0"/>
              <a:t>6  </a:t>
            </a:r>
            <a:r>
              <a:rPr lang="zh-CN" altLang="en-US" dirty="0"/>
              <a:t>网络通信中的关键问题</a:t>
            </a:r>
            <a:endParaRPr lang="zh-CN" altLang="en-US" dirty="0"/>
          </a:p>
        </p:txBody>
      </p:sp>
      <p:sp>
        <p:nvSpPr>
          <p:cNvPr id="144386" name="Rectangle 3"/>
          <p:cNvSpPr>
            <a:spLocks noGrp="1"/>
          </p:cNvSpPr>
          <p:nvPr>
            <p:ph idx="1"/>
          </p:nvPr>
        </p:nvSpPr>
        <p:spPr>
          <a:xfrm>
            <a:off x="1038225" y="1941513"/>
            <a:ext cx="7772400" cy="4546600"/>
          </a:xfrm>
          <a:ln/>
        </p:spPr>
        <p:txBody>
          <a:bodyPr vert="horz" wrap="square" lIns="91440" tIns="45720" rIns="91440" bIns="45720" anchor="t" anchorCtr="0"/>
          <a:p>
            <a:pPr eaLnBrk="1" hangingPunct="1">
              <a:lnSpc>
                <a:spcPct val="90000"/>
              </a:lnSpc>
            </a:pPr>
            <a:r>
              <a:rPr lang="zh-CN" altLang="zh-CN" dirty="0"/>
              <a:t>寻址</a:t>
            </a:r>
            <a:endParaRPr lang="zh-CN" altLang="zh-CN" dirty="0"/>
          </a:p>
          <a:p>
            <a:pPr eaLnBrk="1" hangingPunct="1">
              <a:lnSpc>
                <a:spcPct val="90000"/>
              </a:lnSpc>
            </a:pPr>
            <a:r>
              <a:rPr lang="zh-CN" altLang="zh-CN" dirty="0"/>
              <a:t>寻路</a:t>
            </a:r>
            <a:endParaRPr lang="zh-CN" altLang="zh-CN" dirty="0"/>
          </a:p>
          <a:p>
            <a:pPr eaLnBrk="1" hangingPunct="1">
              <a:lnSpc>
                <a:spcPct val="90000"/>
              </a:lnSpc>
            </a:pPr>
            <a:r>
              <a:rPr lang="zh-CN" altLang="en-US" dirty="0"/>
              <a:t>效率</a:t>
            </a:r>
            <a:r>
              <a:rPr lang="en-US" altLang="zh-CN" dirty="0"/>
              <a:t>-</a:t>
            </a:r>
            <a:r>
              <a:rPr lang="zh-CN" altLang="en-US" dirty="0"/>
              <a:t>带宽，延迟</a:t>
            </a:r>
            <a:endParaRPr lang="zh-CN" altLang="en-US" dirty="0"/>
          </a:p>
          <a:p>
            <a:pPr eaLnBrk="1" hangingPunct="1">
              <a:lnSpc>
                <a:spcPct val="90000"/>
              </a:lnSpc>
            </a:pPr>
            <a:r>
              <a:rPr lang="zh-CN" altLang="en-US" dirty="0"/>
              <a:t>可靠</a:t>
            </a:r>
            <a:r>
              <a:rPr lang="en-US" altLang="zh-CN" dirty="0"/>
              <a:t>-</a:t>
            </a:r>
            <a:r>
              <a:rPr lang="zh-CN" altLang="en-US" dirty="0"/>
              <a:t>出错，流控</a:t>
            </a:r>
            <a:endParaRPr lang="zh-CN" altLang="en-US" dirty="0"/>
          </a:p>
          <a:p>
            <a:pPr eaLnBrk="1" hangingPunct="1">
              <a:lnSpc>
                <a:spcPct val="90000"/>
              </a:lnSpc>
            </a:pPr>
            <a:r>
              <a:rPr lang="zh-CN" altLang="en-US" dirty="0"/>
              <a:t>安全</a:t>
            </a:r>
            <a:r>
              <a:rPr lang="en-US" altLang="zh-CN" dirty="0"/>
              <a:t>-</a:t>
            </a:r>
            <a:r>
              <a:rPr lang="zh-CN" altLang="en-US" dirty="0"/>
              <a:t>保密，验证，签名</a:t>
            </a:r>
            <a:endParaRPr lang="zh-CN" altLang="en-US" dirty="0"/>
          </a:p>
          <a:p>
            <a:pPr eaLnBrk="1" hangingPunct="1">
              <a:lnSpc>
                <a:spcPct val="90000"/>
              </a:lnSpc>
            </a:pPr>
            <a:r>
              <a:rPr lang="en-US" altLang="zh-CN" dirty="0"/>
              <a:t>...</a:t>
            </a:r>
            <a:endParaRPr lang="zh-CN" altLang="en-US" dirty="0"/>
          </a:p>
        </p:txBody>
      </p:sp>
    </p:spTree>
  </p:cSld>
  <p:clrMapOvr>
    <a:masterClrMapping/>
  </p:clrMapOvr>
</p:sld>
</file>

<file path=ppt/tags/tag1.xml><?xml version="1.0" encoding="utf-8"?>
<p:tagLst xmlns:p="http://schemas.openxmlformats.org/presentationml/2006/main">
  <p:tag name="KSO_WPP_MARK_KEY" val="b5d69bf4-99e2-46e7-8742-8429db816100"/>
  <p:tag name="COMMONDATA" val="eyJoZGlkIjoiYjgxNGUwNDQwNGRiMDM3NzgxODAxY2Y0NDIxMzM4MTYifQ=="/>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13115</Words>
  <Application>WPS 演示</Application>
  <PresentationFormat>全屏显示(4:3)</PresentationFormat>
  <Paragraphs>1385</Paragraphs>
  <Slides>98</Slides>
  <Notes>3</Notes>
  <HiddenSlides>0</HiddenSlides>
  <MMClips>0</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12</vt:i4>
      </vt:variant>
      <vt:variant>
        <vt:lpstr>幻灯片标题</vt:lpstr>
      </vt:variant>
      <vt:variant>
        <vt:i4>98</vt:i4>
      </vt:variant>
    </vt:vector>
  </HeadingPairs>
  <TitlesOfParts>
    <vt:vector size="129" baseType="lpstr">
      <vt:lpstr>Arial</vt:lpstr>
      <vt:lpstr>宋体</vt:lpstr>
      <vt:lpstr>Wingdings</vt:lpstr>
      <vt:lpstr>黑体</vt:lpstr>
      <vt:lpstr>Tahoma</vt:lpstr>
      <vt:lpstr>Calibri</vt:lpstr>
      <vt:lpstr>仿宋_GB2312</vt:lpstr>
      <vt:lpstr>仿宋</vt:lpstr>
      <vt:lpstr>Arial Unicode MS</vt:lpstr>
      <vt:lpstr>Times New Roman</vt:lpstr>
      <vt:lpstr>Symbol</vt:lpstr>
      <vt:lpstr>Wingdings 2</vt:lpstr>
      <vt:lpstr>Bookman Old Style</vt:lpstr>
      <vt:lpstr>CordiaUPC</vt:lpstr>
      <vt:lpstr>Microsoft Sans Serif</vt:lpstr>
      <vt:lpstr>微软雅黑</vt:lpstr>
      <vt:lpstr>Blends</vt:lpstr>
      <vt:lpstr>1_Blends</vt:lpstr>
      <vt:lpstr>2_Blends</vt:lpstr>
      <vt:lpstr>Word.Picture.8</vt:lpstr>
      <vt:lpstr>Visio.Drawing.6</vt:lpstr>
      <vt:lpstr>Visio.Drawing.6</vt:lpstr>
      <vt:lpstr>Visio.Drawing.6</vt:lpstr>
      <vt:lpstr>Visio.Drawing.6</vt:lpstr>
      <vt:lpstr>Visio.Drawing.6</vt:lpstr>
      <vt:lpstr>Visio.Drawing.6</vt:lpstr>
      <vt:lpstr>Visio.Drawing.6</vt:lpstr>
      <vt:lpstr>Visio.Drawing.6</vt:lpstr>
      <vt:lpstr>Paint.Picture</vt:lpstr>
      <vt:lpstr>Visio.Drawing.6</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QLH</dc:creator>
  <cp:lastModifiedBy>钱龙华</cp:lastModifiedBy>
  <cp:revision>421</cp:revision>
  <dcterms:created xsi:type="dcterms:W3CDTF">2004-03-02T12:35:10Z</dcterms:created>
  <dcterms:modified xsi:type="dcterms:W3CDTF">2023-09-03T12:21:51Z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2052-11.1.0.15309</vt:lpwstr>
  </property>
  <property fmtid="{D5CDD505-2E9C-101B-9397-08002B2CF9AE}" pid="3" name="ICV">
    <vt:lpwstr>0B6D34C0E9154E00A321721354205430_12</vt:lpwstr>
  </property>
</Properties>
</file>