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2" r:id="rId6"/>
    <p:sldId id="260" r:id="rId7"/>
    <p:sldId id="265"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49" d="100"/>
          <a:sy n="49" d="100"/>
        </p:scale>
        <p:origin x="5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4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46419" y="1007174"/>
            <a:ext cx="2995160" cy="513080"/>
          </a:xfrm>
          <a:prstGeom prst="rect">
            <a:avLst/>
          </a:prstGeom>
        </p:spPr>
        <p:txBody>
          <a:bodyPr wrap="square" lIns="0" tIns="0" rIns="0" bIns="0">
            <a:spAutoFit/>
          </a:bodyPr>
          <a:lstStyle>
            <a:lvl1pPr>
              <a:defRPr sz="3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4971850" y="4989601"/>
            <a:ext cx="8344298" cy="2856865"/>
          </a:xfrm>
          <a:prstGeom prst="rect">
            <a:avLst/>
          </a:prstGeom>
        </p:spPr>
        <p:txBody>
          <a:bodyPr wrap="square" lIns="0" tIns="0" rIns="0" bIns="0">
            <a:spAutoFit/>
          </a:bodyPr>
          <a:lstStyle>
            <a:lvl1pPr>
              <a:defRPr sz="4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play.google.com/store/apps/details?id=com.frederikhauke.ArduTooth"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81467" y="5753100"/>
            <a:ext cx="15125065" cy="2154555"/>
          </a:xfrm>
          <a:prstGeom prst="rect">
            <a:avLst/>
          </a:prstGeom>
        </p:spPr>
        <p:txBody>
          <a:bodyPr vert="horz" wrap="square" lIns="0" tIns="12700" rIns="0" bIns="0" rtlCol="0">
            <a:spAutoFit/>
          </a:bodyPr>
          <a:lstStyle/>
          <a:p>
            <a:pPr algn="ctr">
              <a:lnSpc>
                <a:spcPct val="100000"/>
              </a:lnSpc>
              <a:spcBef>
                <a:spcPts val="100"/>
              </a:spcBef>
            </a:pPr>
            <a:r>
              <a:rPr lang="en-US" sz="8800" b="1" spc="-860" dirty="0">
                <a:latin typeface="Times New Roman"/>
                <a:cs typeface="Times New Roman"/>
              </a:rPr>
              <a:t>Let’s know when to water plants</a:t>
            </a:r>
            <a:endParaRPr lang="en-US" sz="8800" dirty="0">
              <a:latin typeface="Times New Roman"/>
              <a:cs typeface="Times New Roman"/>
            </a:endParaRPr>
          </a:p>
          <a:p>
            <a:pPr marL="20320" algn="ctr">
              <a:lnSpc>
                <a:spcPct val="100000"/>
              </a:lnSpc>
              <a:spcBef>
                <a:spcPts val="3320"/>
              </a:spcBef>
            </a:pPr>
            <a:endParaRPr sz="2400" dirty="0">
              <a:latin typeface="Arial Black"/>
              <a:cs typeface="Arial Black"/>
            </a:endParaRPr>
          </a:p>
        </p:txBody>
      </p:sp>
      <p:sp>
        <p:nvSpPr>
          <p:cNvPr id="4" name="object 4"/>
          <p:cNvSpPr/>
          <p:nvPr/>
        </p:nvSpPr>
        <p:spPr>
          <a:xfrm>
            <a:off x="185947" y="176644"/>
            <a:ext cx="17897459" cy="54482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53167" y="9241176"/>
            <a:ext cx="3392804" cy="269240"/>
          </a:xfrm>
          <a:prstGeom prst="rect">
            <a:avLst/>
          </a:prstGeom>
        </p:spPr>
        <p:txBody>
          <a:bodyPr vert="horz" wrap="square" lIns="0" tIns="12700" rIns="0" bIns="0" rtlCol="0">
            <a:spAutoFit/>
          </a:bodyPr>
          <a:lstStyle/>
          <a:p>
            <a:pPr marL="12700" algn="r">
              <a:lnSpc>
                <a:spcPct val="100000"/>
              </a:lnSpc>
              <a:spcBef>
                <a:spcPts val="100"/>
              </a:spcBef>
            </a:pPr>
            <a:r>
              <a:rPr lang="en-IN" sz="1600" b="1" spc="95" dirty="0">
                <a:solidFill>
                  <a:srgbClr val="40AE9E"/>
                </a:solidFill>
                <a:latin typeface="Arial"/>
                <a:cs typeface="Arial"/>
              </a:rPr>
              <a:t>2</a:t>
            </a:r>
            <a:endParaRPr sz="1600" dirty="0">
              <a:latin typeface="Arial"/>
              <a:cs typeface="Arial"/>
            </a:endParaRPr>
          </a:p>
        </p:txBody>
      </p:sp>
      <p:sp>
        <p:nvSpPr>
          <p:cNvPr id="4" name="object 4"/>
          <p:cNvSpPr txBox="1">
            <a:spLocks noGrp="1"/>
          </p:cNvSpPr>
          <p:nvPr>
            <p:ph type="title"/>
          </p:nvPr>
        </p:nvSpPr>
        <p:spPr>
          <a:xfrm>
            <a:off x="8645235" y="998854"/>
            <a:ext cx="7813965" cy="769441"/>
          </a:xfrm>
          <a:prstGeom prst="rect">
            <a:avLst/>
          </a:prstGeom>
        </p:spPr>
        <p:txBody>
          <a:bodyPr vert="horz" wrap="square" lIns="0" tIns="88900" rIns="0" bIns="0" rtlCol="0">
            <a:spAutoFit/>
          </a:bodyPr>
          <a:lstStyle/>
          <a:p>
            <a:pPr marL="12700" marR="5080">
              <a:lnSpc>
                <a:spcPts val="5250"/>
              </a:lnSpc>
              <a:spcBef>
                <a:spcPts val="700"/>
              </a:spcBef>
            </a:pPr>
            <a:r>
              <a:rPr lang="en-IN" sz="4800" b="1" spc="20" dirty="0">
                <a:latin typeface="Arial"/>
                <a:cs typeface="Arial"/>
              </a:rPr>
              <a:t>What we are going to do?</a:t>
            </a:r>
            <a:endParaRPr sz="4800" dirty="0">
              <a:latin typeface="Arial"/>
              <a:cs typeface="Arial"/>
            </a:endParaRPr>
          </a:p>
        </p:txBody>
      </p:sp>
      <p:sp>
        <p:nvSpPr>
          <p:cNvPr id="5" name="object 5"/>
          <p:cNvSpPr/>
          <p:nvPr/>
        </p:nvSpPr>
        <p:spPr>
          <a:xfrm>
            <a:off x="201255" y="139851"/>
            <a:ext cx="7496190" cy="9886944"/>
          </a:xfrm>
          <a:prstGeom prst="rect">
            <a:avLst/>
          </a:prstGeom>
          <a:blipFill>
            <a:blip r:embed="rId2" cstate="print"/>
            <a:stretch>
              <a:fillRect/>
            </a:stretch>
          </a:blipFill>
        </p:spPr>
        <p:txBody>
          <a:bodyPr wrap="square" lIns="0" tIns="0" rIns="0" bIns="0" rtlCol="0"/>
          <a:lstStyle/>
          <a:p>
            <a:endParaRPr/>
          </a:p>
        </p:txBody>
      </p:sp>
      <p:sp>
        <p:nvSpPr>
          <p:cNvPr id="9" name="TextBox 8">
            <a:extLst>
              <a:ext uri="{FF2B5EF4-FFF2-40B4-BE49-F238E27FC236}">
                <a16:creationId xmlns:a16="http://schemas.microsoft.com/office/drawing/2014/main" id="{1D709924-D4A2-C747-CEC5-C2E6CFAB39EC}"/>
              </a:ext>
            </a:extLst>
          </p:cNvPr>
          <p:cNvSpPr txBox="1"/>
          <p:nvPr/>
        </p:nvSpPr>
        <p:spPr>
          <a:xfrm>
            <a:off x="8763000" y="2171700"/>
            <a:ext cx="8610600" cy="2554545"/>
          </a:xfrm>
          <a:prstGeom prst="rect">
            <a:avLst/>
          </a:prstGeom>
          <a:noFill/>
        </p:spPr>
        <p:txBody>
          <a:bodyPr wrap="square" rtlCol="0">
            <a:spAutoFit/>
          </a:bodyPr>
          <a:lstStyle/>
          <a:p>
            <a:r>
              <a:rPr lang="en-US" sz="3200" dirty="0"/>
              <a:t>Here we are going to sense the moistures of soil and based on the input we are going to send a message through </a:t>
            </a:r>
            <a:r>
              <a:rPr lang="en-US" sz="3200" dirty="0" err="1"/>
              <a:t>bluetooth</a:t>
            </a:r>
            <a:r>
              <a:rPr lang="en-US" sz="3200" dirty="0"/>
              <a:t> module to connected device whether to water the plant or not.</a:t>
            </a:r>
          </a:p>
          <a:p>
            <a:r>
              <a:rPr lang="en-US" sz="3200" dirty="0"/>
              <a:t>	</a:t>
            </a:r>
          </a:p>
        </p:txBody>
      </p:sp>
      <p:sp>
        <p:nvSpPr>
          <p:cNvPr id="10" name="TextBox 9">
            <a:extLst>
              <a:ext uri="{FF2B5EF4-FFF2-40B4-BE49-F238E27FC236}">
                <a16:creationId xmlns:a16="http://schemas.microsoft.com/office/drawing/2014/main" id="{C1517B4E-2049-DB86-EDEC-EAC1ADC0629C}"/>
              </a:ext>
            </a:extLst>
          </p:cNvPr>
          <p:cNvSpPr txBox="1"/>
          <p:nvPr/>
        </p:nvSpPr>
        <p:spPr>
          <a:xfrm>
            <a:off x="8645235" y="4610100"/>
            <a:ext cx="8271165" cy="3354765"/>
          </a:xfrm>
          <a:prstGeom prst="rect">
            <a:avLst/>
          </a:prstGeom>
          <a:noFill/>
        </p:spPr>
        <p:txBody>
          <a:bodyPr wrap="square" rtlCol="0">
            <a:spAutoFit/>
          </a:bodyPr>
          <a:lstStyle/>
          <a:p>
            <a:r>
              <a:rPr lang="en-IN" sz="4400" dirty="0"/>
              <a:t>Components required</a:t>
            </a:r>
            <a:r>
              <a:rPr lang="en-IN" sz="2800" dirty="0"/>
              <a:t>:</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Arduino Uno board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Soil moisture sensor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Bluetooth module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Battery(9V-12V)</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Jumper Cables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2933700"/>
            <a:ext cx="8562975" cy="348172"/>
          </a:xfrm>
          <a:prstGeom prst="rect">
            <a:avLst/>
          </a:prstGeom>
        </p:spPr>
        <p:txBody>
          <a:bodyPr vert="horz" wrap="square" lIns="0" tIns="12700" rIns="0" bIns="0" rtlCol="0">
            <a:spAutoFit/>
          </a:bodyPr>
          <a:lstStyle/>
          <a:p>
            <a:pPr marL="12700" marR="5080">
              <a:lnSpc>
                <a:spcPct val="115599"/>
              </a:lnSpc>
              <a:spcBef>
                <a:spcPts val="3495"/>
              </a:spcBef>
            </a:pPr>
            <a:endParaRPr sz="2000" dirty="0">
              <a:latin typeface="Arial Black"/>
              <a:cs typeface="Arial Black"/>
            </a:endParaRPr>
          </a:p>
        </p:txBody>
      </p:sp>
      <p:sp>
        <p:nvSpPr>
          <p:cNvPr id="3" name="object 3"/>
          <p:cNvSpPr txBox="1">
            <a:spLocks noGrp="1"/>
          </p:cNvSpPr>
          <p:nvPr>
            <p:ph type="title"/>
          </p:nvPr>
        </p:nvSpPr>
        <p:spPr>
          <a:xfrm>
            <a:off x="1016000" y="1039024"/>
            <a:ext cx="7899400" cy="1490152"/>
          </a:xfrm>
          <a:prstGeom prst="rect">
            <a:avLst/>
          </a:prstGeom>
        </p:spPr>
        <p:txBody>
          <a:bodyPr vert="horz" wrap="square" lIns="0" tIns="12700" rIns="0" bIns="0" rtlCol="0">
            <a:spAutoFit/>
          </a:bodyPr>
          <a:lstStyle/>
          <a:p>
            <a:pPr marL="12700">
              <a:lnSpc>
                <a:spcPct val="100000"/>
              </a:lnSpc>
              <a:spcBef>
                <a:spcPts val="100"/>
              </a:spcBef>
            </a:pPr>
            <a:r>
              <a:rPr lang="en-US" sz="4800" dirty="0">
                <a:latin typeface="Arial"/>
                <a:cs typeface="Arial"/>
              </a:rPr>
              <a:t>How Soil Moisture Sensor works?</a:t>
            </a:r>
            <a:endParaRPr sz="4800" dirty="0">
              <a:latin typeface="Arial"/>
              <a:cs typeface="Arial"/>
            </a:endParaRPr>
          </a:p>
        </p:txBody>
      </p:sp>
      <p:sp>
        <p:nvSpPr>
          <p:cNvPr id="5" name="object 5"/>
          <p:cNvSpPr txBox="1"/>
          <p:nvPr/>
        </p:nvSpPr>
        <p:spPr>
          <a:xfrm>
            <a:off x="17526000" y="9486900"/>
            <a:ext cx="3392804" cy="269240"/>
          </a:xfrm>
          <a:prstGeom prst="rect">
            <a:avLst/>
          </a:prstGeom>
        </p:spPr>
        <p:txBody>
          <a:bodyPr vert="horz" wrap="square" lIns="0" tIns="12700" rIns="0" bIns="0" rtlCol="0">
            <a:spAutoFit/>
          </a:bodyPr>
          <a:lstStyle/>
          <a:p>
            <a:pPr marL="12700">
              <a:lnSpc>
                <a:spcPct val="100000"/>
              </a:lnSpc>
              <a:spcBef>
                <a:spcPts val="100"/>
              </a:spcBef>
            </a:pPr>
            <a:r>
              <a:rPr lang="en-US" sz="1600" b="1" spc="75" dirty="0">
                <a:solidFill>
                  <a:srgbClr val="40AE9E"/>
                </a:solidFill>
                <a:latin typeface="Arial"/>
                <a:cs typeface="Arial"/>
              </a:rPr>
              <a:t>3</a:t>
            </a:r>
            <a:endParaRPr lang="en-US" sz="1600" dirty="0">
              <a:latin typeface="Arial"/>
              <a:cs typeface="Arial"/>
            </a:endParaRPr>
          </a:p>
        </p:txBody>
      </p:sp>
      <p:sp>
        <p:nvSpPr>
          <p:cNvPr id="7" name="TextBox 6">
            <a:extLst>
              <a:ext uri="{FF2B5EF4-FFF2-40B4-BE49-F238E27FC236}">
                <a16:creationId xmlns:a16="http://schemas.microsoft.com/office/drawing/2014/main" id="{356CC619-93F2-0157-15E4-792329D0D84E}"/>
              </a:ext>
            </a:extLst>
          </p:cNvPr>
          <p:cNvSpPr txBox="1"/>
          <p:nvPr/>
        </p:nvSpPr>
        <p:spPr>
          <a:xfrm>
            <a:off x="1016000" y="2847866"/>
            <a:ext cx="8737600" cy="6370975"/>
          </a:xfrm>
          <a:prstGeom prst="rect">
            <a:avLst/>
          </a:prstGeom>
          <a:noFill/>
        </p:spPr>
        <p:txBody>
          <a:bodyPr wrap="square">
            <a:spAutoFit/>
          </a:bodyPr>
          <a:lstStyle/>
          <a:p>
            <a:r>
              <a:rPr lang="en-IN" sz="2400" dirty="0"/>
              <a:t>The working of the soil moisture sensor is pretty simple and straightforward, as you can see in the image below. We just need to stick the fork-shaped conductive probe to the soil, as the probe has two exposed conductive plates that will act as a variable resistor whose resistance will vary depending on the water content in the soil. This resistance of the probe is inversely proportional to the soil moisture of the device. The more water in the soil the better the conductivity which will result in lower resistance. The less the water in the soil the poor the conductivity which means higher resistance. This sensor produces an output voltage according to the resistance by measuring which we can determine the moisture level.</a:t>
            </a:r>
            <a:r>
              <a:rPr lang="en-US" sz="2400" b="0" i="0" dirty="0">
                <a:solidFill>
                  <a:srgbClr val="121212"/>
                </a:solidFill>
                <a:effectLst/>
                <a:latin typeface="+mj-lt"/>
              </a:rPr>
              <a:t>The entire soil moisture sensor consists of two parts: </a:t>
            </a:r>
          </a:p>
          <a:p>
            <a:r>
              <a:rPr lang="en-US" sz="2400" dirty="0">
                <a:solidFill>
                  <a:srgbClr val="121212"/>
                </a:solidFill>
                <a:latin typeface="+mj-lt"/>
              </a:rPr>
              <a:t>     -&gt;T</a:t>
            </a:r>
            <a:r>
              <a:rPr lang="en-US" sz="2400" b="0" i="0" dirty="0">
                <a:solidFill>
                  <a:srgbClr val="121212"/>
                </a:solidFill>
                <a:effectLst/>
                <a:latin typeface="+mj-lt"/>
              </a:rPr>
              <a:t>he first one is the soil moisture sensor probe and the second one is an electronic module. </a:t>
            </a:r>
          </a:p>
          <a:p>
            <a:r>
              <a:rPr lang="en-US" sz="2400" dirty="0">
                <a:solidFill>
                  <a:srgbClr val="121212"/>
                </a:solidFill>
                <a:latin typeface="+mj-lt"/>
              </a:rPr>
              <a:t>    -&gt;</a:t>
            </a:r>
            <a:r>
              <a:rPr lang="en-US" sz="2400" b="0" i="0" dirty="0">
                <a:solidFill>
                  <a:srgbClr val="121212"/>
                </a:solidFill>
                <a:effectLst/>
                <a:latin typeface="+mj-lt"/>
              </a:rPr>
              <a:t>The module processes the incoming data from the probe and that gets processed by a microcontroller like Arduino and we get the final output.</a:t>
            </a:r>
            <a:endParaRPr lang="en-IN" sz="2400" dirty="0">
              <a:latin typeface="+mj-lt"/>
            </a:endParaRPr>
          </a:p>
        </p:txBody>
      </p:sp>
      <p:pic>
        <p:nvPicPr>
          <p:cNvPr id="9" name="Picture 8">
            <a:extLst>
              <a:ext uri="{FF2B5EF4-FFF2-40B4-BE49-F238E27FC236}">
                <a16:creationId xmlns:a16="http://schemas.microsoft.com/office/drawing/2014/main" id="{A187C097-925C-E7A0-A2FE-7E0451B99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0800" y="2400300"/>
            <a:ext cx="7143750" cy="4762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2095500"/>
            <a:ext cx="8468995" cy="6158096"/>
          </a:xfrm>
          <a:prstGeom prst="rect">
            <a:avLst/>
          </a:prstGeom>
        </p:spPr>
        <p:txBody>
          <a:bodyPr vert="horz" wrap="square" lIns="0" tIns="12700" rIns="0" bIns="0" rtlCol="0">
            <a:spAutoFit/>
          </a:bodyPr>
          <a:lstStyle/>
          <a:p>
            <a:pPr marL="12700">
              <a:lnSpc>
                <a:spcPct val="100000"/>
              </a:lnSpc>
              <a:spcBef>
                <a:spcPts val="100"/>
              </a:spcBef>
            </a:pPr>
            <a:r>
              <a:rPr lang="en-US" sz="3600" b="0" i="0" dirty="0">
                <a:solidFill>
                  <a:srgbClr val="000000"/>
                </a:solidFill>
                <a:effectLst/>
                <a:latin typeface="typonine sans regular"/>
              </a:rPr>
              <a:t>The measuring unit it's based on Arduino Uno and it transmits data to a mobile phone using a HC-05 </a:t>
            </a:r>
            <a:r>
              <a:rPr lang="en-US" sz="3600" b="0" i="0" dirty="0" err="1">
                <a:solidFill>
                  <a:srgbClr val="000000"/>
                </a:solidFill>
                <a:effectLst/>
                <a:latin typeface="typonine sans regular"/>
              </a:rPr>
              <a:t>bluetooth</a:t>
            </a:r>
            <a:r>
              <a:rPr lang="en-US" sz="3600" b="0" i="0" dirty="0">
                <a:solidFill>
                  <a:srgbClr val="000000"/>
                </a:solidFill>
                <a:effectLst/>
                <a:latin typeface="typonine sans regular"/>
              </a:rPr>
              <a:t> module.</a:t>
            </a:r>
          </a:p>
          <a:p>
            <a:pPr marL="12700">
              <a:lnSpc>
                <a:spcPct val="100000"/>
              </a:lnSpc>
              <a:spcBef>
                <a:spcPts val="100"/>
              </a:spcBef>
            </a:pPr>
            <a:r>
              <a:rPr lang="en-US" sz="3600" b="0" i="0" dirty="0">
                <a:solidFill>
                  <a:srgbClr val="000000"/>
                </a:solidFill>
                <a:effectLst/>
                <a:latin typeface="typonine sans regular"/>
              </a:rPr>
              <a:t>For receiving data you can use </a:t>
            </a:r>
            <a:r>
              <a:rPr lang="en-US" sz="3600" b="0" i="0" dirty="0" err="1">
                <a:solidFill>
                  <a:srgbClr val="000000"/>
                </a:solidFill>
                <a:effectLst/>
                <a:latin typeface="typonine sans regular"/>
              </a:rPr>
              <a:t>Blueserial</a:t>
            </a:r>
            <a:r>
              <a:rPr lang="en-US" sz="3600" b="0" i="0" dirty="0">
                <a:solidFill>
                  <a:srgbClr val="000000"/>
                </a:solidFill>
                <a:effectLst/>
                <a:latin typeface="typonine sans regular"/>
              </a:rPr>
              <a:t> app or Serial Bluetooth Terminal. I used the last one. It's easy to use and has a pretty good interface.</a:t>
            </a:r>
          </a:p>
          <a:p>
            <a:pPr marL="12700">
              <a:lnSpc>
                <a:spcPct val="100000"/>
              </a:lnSpc>
              <a:spcBef>
                <a:spcPts val="100"/>
              </a:spcBef>
            </a:pPr>
            <a:r>
              <a:rPr lang="en-US" sz="3600" dirty="0">
                <a:solidFill>
                  <a:srgbClr val="000000"/>
                </a:solidFill>
                <a:latin typeface="typonine sans regular"/>
                <a:cs typeface="Arial Black"/>
              </a:rPr>
              <a:t>App link:</a:t>
            </a:r>
          </a:p>
          <a:p>
            <a:pPr marL="12700">
              <a:lnSpc>
                <a:spcPct val="100000"/>
              </a:lnSpc>
              <a:spcBef>
                <a:spcPts val="100"/>
              </a:spcBef>
            </a:pPr>
            <a:r>
              <a:rPr lang="en-US" sz="3600" dirty="0">
                <a:solidFill>
                  <a:schemeClr val="tx2">
                    <a:lumMod val="60000"/>
                    <a:lumOff val="40000"/>
                  </a:schemeClr>
                </a:solidFill>
                <a:latin typeface="typonine sans regular"/>
                <a:cs typeface="Arial Black"/>
                <a:hlinkClick r:id="rId2">
                  <a:extLst>
                    <a:ext uri="{A12FA001-AC4F-418D-AE19-62706E023703}">
                      <ahyp:hlinkClr xmlns:ahyp="http://schemas.microsoft.com/office/drawing/2018/hyperlinkcolor" val="tx"/>
                    </a:ext>
                  </a:extLst>
                </a:hlinkClick>
              </a:rPr>
              <a:t>https://play.google.com/store/apps/details?id=com.frederikhauke.ArduTooth</a:t>
            </a:r>
            <a:endParaRPr lang="en-US" sz="3600" dirty="0">
              <a:solidFill>
                <a:schemeClr val="tx2">
                  <a:lumMod val="60000"/>
                  <a:lumOff val="40000"/>
                </a:schemeClr>
              </a:solidFill>
              <a:latin typeface="typonine sans regular"/>
              <a:cs typeface="Arial Black"/>
            </a:endParaRPr>
          </a:p>
          <a:p>
            <a:pPr marL="12700">
              <a:lnSpc>
                <a:spcPct val="100000"/>
              </a:lnSpc>
              <a:spcBef>
                <a:spcPts val="100"/>
              </a:spcBef>
            </a:pPr>
            <a:endParaRPr sz="3600" dirty="0">
              <a:solidFill>
                <a:schemeClr val="tx2">
                  <a:lumMod val="60000"/>
                  <a:lumOff val="40000"/>
                </a:schemeClr>
              </a:solidFill>
              <a:latin typeface="Arial Black"/>
              <a:cs typeface="Arial Black"/>
            </a:endParaRPr>
          </a:p>
        </p:txBody>
      </p:sp>
      <p:sp>
        <p:nvSpPr>
          <p:cNvPr id="3" name="object 3"/>
          <p:cNvSpPr txBox="1">
            <a:spLocks noGrp="1"/>
          </p:cNvSpPr>
          <p:nvPr>
            <p:ph type="title"/>
          </p:nvPr>
        </p:nvSpPr>
        <p:spPr>
          <a:xfrm>
            <a:off x="1016000" y="1028700"/>
            <a:ext cx="6832600" cy="751488"/>
          </a:xfrm>
          <a:prstGeom prst="rect">
            <a:avLst/>
          </a:prstGeom>
        </p:spPr>
        <p:txBody>
          <a:bodyPr vert="horz" wrap="square" lIns="0" tIns="12700" rIns="0" bIns="0" rtlCol="0">
            <a:spAutoFit/>
          </a:bodyPr>
          <a:lstStyle/>
          <a:p>
            <a:pPr marL="12700">
              <a:lnSpc>
                <a:spcPct val="100000"/>
              </a:lnSpc>
              <a:spcBef>
                <a:spcPts val="100"/>
              </a:spcBef>
            </a:pPr>
            <a:r>
              <a:rPr lang="en-IN" sz="4800" b="1" spc="140" dirty="0">
                <a:latin typeface="Arial"/>
                <a:cs typeface="Arial"/>
              </a:rPr>
              <a:t>Bluetooth Module</a:t>
            </a:r>
            <a:endParaRPr sz="4800" dirty="0">
              <a:latin typeface="Arial"/>
              <a:cs typeface="Arial"/>
            </a:endParaRPr>
          </a:p>
        </p:txBody>
      </p:sp>
      <p:pic>
        <p:nvPicPr>
          <p:cNvPr id="7" name="Picture 6">
            <a:extLst>
              <a:ext uri="{FF2B5EF4-FFF2-40B4-BE49-F238E27FC236}">
                <a16:creationId xmlns:a16="http://schemas.microsoft.com/office/drawing/2014/main" id="{CFE3B1B3-6AA6-7630-19D2-DF60E67F301B}"/>
              </a:ext>
            </a:extLst>
          </p:cNvPr>
          <p:cNvPicPr>
            <a:picLocks noChangeAspect="1"/>
          </p:cNvPicPr>
          <p:nvPr/>
        </p:nvPicPr>
        <p:blipFill rotWithShape="1">
          <a:blip r:embed="rId3">
            <a:extLst>
              <a:ext uri="{28A0092B-C50C-407E-A947-70E740481C1C}">
                <a14:useLocalDpi xmlns:a14="http://schemas.microsoft.com/office/drawing/2010/main" val="0"/>
              </a:ext>
            </a:extLst>
          </a:blip>
          <a:srcRect b="5838"/>
          <a:stretch/>
        </p:blipFill>
        <p:spPr>
          <a:xfrm>
            <a:off x="12192000" y="2705100"/>
            <a:ext cx="4495800" cy="4193244"/>
          </a:xfrm>
          <a:prstGeom prst="rect">
            <a:avLst/>
          </a:prstGeom>
        </p:spPr>
      </p:pic>
      <p:sp>
        <p:nvSpPr>
          <p:cNvPr id="8" name="TextBox 7">
            <a:extLst>
              <a:ext uri="{FF2B5EF4-FFF2-40B4-BE49-F238E27FC236}">
                <a16:creationId xmlns:a16="http://schemas.microsoft.com/office/drawing/2014/main" id="{7E9CF8C6-E0B0-41E2-5ABB-F55D533CD51E}"/>
              </a:ext>
            </a:extLst>
          </p:cNvPr>
          <p:cNvSpPr txBox="1"/>
          <p:nvPr/>
        </p:nvSpPr>
        <p:spPr>
          <a:xfrm>
            <a:off x="13868400" y="9334500"/>
            <a:ext cx="3886200" cy="369332"/>
          </a:xfrm>
          <a:prstGeom prst="rect">
            <a:avLst/>
          </a:prstGeom>
          <a:noFill/>
        </p:spPr>
        <p:txBody>
          <a:bodyPr wrap="square" rtlCol="0">
            <a:spAutoFit/>
          </a:bodyPr>
          <a:lstStyle/>
          <a:p>
            <a:pPr algn="r"/>
            <a:r>
              <a:rPr lang="en-IN" b="1" spc="75" dirty="0">
                <a:solidFill>
                  <a:srgbClr val="40AE9E"/>
                </a:solidFill>
                <a:latin typeface="Arial"/>
                <a:cs typeface="Arial"/>
              </a:rPr>
              <a:t>4</a:t>
            </a:r>
            <a:endParaRPr lang="en-IN"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310" dirty="0"/>
              <a:t>CONNECTIONS</a:t>
            </a:r>
            <a:endParaRPr spc="-310" dirty="0"/>
          </a:p>
        </p:txBody>
      </p:sp>
      <p:sp>
        <p:nvSpPr>
          <p:cNvPr id="3" name="object 3"/>
          <p:cNvSpPr txBox="1"/>
          <p:nvPr/>
        </p:nvSpPr>
        <p:spPr>
          <a:xfrm>
            <a:off x="8072916" y="1775585"/>
            <a:ext cx="2142490" cy="314960"/>
          </a:xfrm>
          <a:prstGeom prst="rect">
            <a:avLst/>
          </a:prstGeom>
        </p:spPr>
        <p:txBody>
          <a:bodyPr vert="horz" wrap="square" lIns="0" tIns="12700" rIns="0" bIns="0" rtlCol="0">
            <a:spAutoFit/>
          </a:bodyPr>
          <a:lstStyle/>
          <a:p>
            <a:pPr marL="12700">
              <a:lnSpc>
                <a:spcPct val="100000"/>
              </a:lnSpc>
              <a:spcBef>
                <a:spcPts val="100"/>
              </a:spcBef>
            </a:pPr>
            <a:endParaRPr sz="1900" dirty="0">
              <a:latin typeface="Arial"/>
              <a:cs typeface="Arial"/>
            </a:endParaRPr>
          </a:p>
        </p:txBody>
      </p:sp>
      <p:sp>
        <p:nvSpPr>
          <p:cNvPr id="7" name="object 7"/>
          <p:cNvSpPr txBox="1"/>
          <p:nvPr/>
        </p:nvSpPr>
        <p:spPr>
          <a:xfrm>
            <a:off x="14153170" y="9241176"/>
            <a:ext cx="3392804" cy="269240"/>
          </a:xfrm>
          <a:prstGeom prst="rect">
            <a:avLst/>
          </a:prstGeom>
        </p:spPr>
        <p:txBody>
          <a:bodyPr vert="horz" wrap="square" lIns="0" tIns="12700" rIns="0" bIns="0" rtlCol="0">
            <a:spAutoFit/>
          </a:bodyPr>
          <a:lstStyle/>
          <a:p>
            <a:pPr marL="12700" algn="r">
              <a:lnSpc>
                <a:spcPct val="100000"/>
              </a:lnSpc>
              <a:spcBef>
                <a:spcPts val="100"/>
              </a:spcBef>
            </a:pPr>
            <a:r>
              <a:rPr lang="en-IN" sz="1600" b="1" spc="75" dirty="0">
                <a:solidFill>
                  <a:srgbClr val="40AE9E"/>
                </a:solidFill>
                <a:latin typeface="Arial"/>
                <a:cs typeface="Arial"/>
              </a:rPr>
              <a:t>5</a:t>
            </a:r>
            <a:endParaRPr sz="1600" dirty="0">
              <a:latin typeface="Arial"/>
              <a:cs typeface="Arial"/>
            </a:endParaRPr>
          </a:p>
        </p:txBody>
      </p:sp>
      <p:sp>
        <p:nvSpPr>
          <p:cNvPr id="11" name="TextBox 10">
            <a:extLst>
              <a:ext uri="{FF2B5EF4-FFF2-40B4-BE49-F238E27FC236}">
                <a16:creationId xmlns:a16="http://schemas.microsoft.com/office/drawing/2014/main" id="{9424C345-00F7-6251-CE57-C737553269E4}"/>
              </a:ext>
            </a:extLst>
          </p:cNvPr>
          <p:cNvSpPr txBox="1"/>
          <p:nvPr/>
        </p:nvSpPr>
        <p:spPr>
          <a:xfrm>
            <a:off x="1600200" y="2090545"/>
            <a:ext cx="9296400" cy="6206827"/>
          </a:xfrm>
          <a:prstGeom prst="rect">
            <a:avLst/>
          </a:prstGeom>
          <a:noFill/>
        </p:spPr>
        <p:txBody>
          <a:bodyPr wrap="square" rtlCol="0">
            <a:spAutoFit/>
          </a:bodyPr>
          <a:lstStyle/>
          <a:p>
            <a:pPr algn="just">
              <a:lnSpc>
                <a:spcPct val="150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Bluetooth module (Real Time Clock)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GND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ground pin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VCC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5V pin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RXD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TXD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TXD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RXD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Soil Moisture sensor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GND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ground pin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VCC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3.3V pin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Times New Roman" panose="02020603050405020304" pitchFamily="18" charset="0"/>
                <a:ea typeface="Calibri" panose="020F0502020204030204" pitchFamily="34" charset="0"/>
              </a:rPr>
              <a:t>A0 </a:t>
            </a:r>
            <a:r>
              <a:rPr lang="en-US" sz="2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Times New Roman" panose="02020603050405020304" pitchFamily="18" charset="0"/>
                <a:ea typeface="Calibri" panose="020F0502020204030204" pitchFamily="34" charset="0"/>
              </a:rPr>
              <a:t> A1</a:t>
            </a:r>
            <a:endParaRPr lang="en-IN" sz="2800" dirty="0"/>
          </a:p>
        </p:txBody>
      </p:sp>
      <p:pic>
        <p:nvPicPr>
          <p:cNvPr id="13" name="Picture 12">
            <a:extLst>
              <a:ext uri="{FF2B5EF4-FFF2-40B4-BE49-F238E27FC236}">
                <a16:creationId xmlns:a16="http://schemas.microsoft.com/office/drawing/2014/main" id="{EEF1A2AA-F24F-2C57-F248-CDCCCE45A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916" y="2090545"/>
            <a:ext cx="8987314" cy="67447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5970" y="1722437"/>
            <a:ext cx="11837670" cy="2541721"/>
          </a:xfrm>
          <a:prstGeom prst="rect">
            <a:avLst/>
          </a:prstGeom>
        </p:spPr>
        <p:txBody>
          <a:bodyPr vert="horz" wrap="square" lIns="0" tIns="12700" rIns="0" bIns="0" rtlCol="0">
            <a:spAutoFit/>
          </a:bodyPr>
          <a:lstStyle/>
          <a:p>
            <a:pPr marL="12700">
              <a:lnSpc>
                <a:spcPct val="100000"/>
              </a:lnSpc>
              <a:spcBef>
                <a:spcPts val="100"/>
              </a:spcBef>
            </a:pPr>
            <a:r>
              <a:rPr kumimoji="0" lang="en-US" altLang="en-US" sz="2400" b="0" i="0" u="none" strike="noStrike" cap="none" normalizeH="0" baseline="0" dirty="0">
                <a:ln>
                  <a:noFill/>
                </a:ln>
                <a:solidFill>
                  <a:srgbClr val="000000"/>
                </a:solidFill>
                <a:effectLst/>
                <a:latin typeface="Roboto" panose="02000000000000000000" pitchFamily="2" charset="0"/>
              </a:rPr>
              <a:t>Here, the analog output of soil moisture sensor is processed using ADC. The moisture content in terms of percentage is displayed on the serial monitor.</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Roboto" panose="02000000000000000000" pitchFamily="2" charset="0"/>
              </a:rPr>
              <a:t>The output of the soil moisture sensor changes in the range of ADC value from 0 to 1023.</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Roboto" panose="02000000000000000000" pitchFamily="2" charset="0"/>
              </a:rPr>
              <a:t>This can be represented as moisture value in terms of percentage using formula given below.</a:t>
            </a:r>
          </a:p>
          <a:p>
            <a:pPr marL="12700">
              <a:lnSpc>
                <a:spcPct val="100000"/>
              </a:lnSpc>
              <a:spcBef>
                <a:spcPts val="100"/>
              </a:spcBef>
            </a:pPr>
            <a:endParaRPr sz="1950" dirty="0">
              <a:latin typeface="Arial Black"/>
              <a:cs typeface="Arial Black"/>
            </a:endParaRPr>
          </a:p>
        </p:txBody>
      </p:sp>
      <p:sp>
        <p:nvSpPr>
          <p:cNvPr id="3" name="object 3"/>
          <p:cNvSpPr txBox="1">
            <a:spLocks noGrp="1"/>
          </p:cNvSpPr>
          <p:nvPr>
            <p:ph type="title"/>
          </p:nvPr>
        </p:nvSpPr>
        <p:spPr>
          <a:xfrm>
            <a:off x="5415970" y="998860"/>
            <a:ext cx="5516880" cy="756920"/>
          </a:xfrm>
          <a:prstGeom prst="rect">
            <a:avLst/>
          </a:prstGeom>
        </p:spPr>
        <p:txBody>
          <a:bodyPr vert="horz" wrap="square" lIns="0" tIns="12700" rIns="0" bIns="0" rtlCol="0">
            <a:spAutoFit/>
          </a:bodyPr>
          <a:lstStyle/>
          <a:p>
            <a:pPr marL="12700">
              <a:lnSpc>
                <a:spcPct val="100000"/>
              </a:lnSpc>
              <a:spcBef>
                <a:spcPts val="100"/>
              </a:spcBef>
            </a:pPr>
            <a:r>
              <a:rPr lang="en-IN" sz="4800" b="1" spc="380" dirty="0">
                <a:latin typeface="Arial"/>
                <a:cs typeface="Arial"/>
              </a:rPr>
              <a:t>Conversations</a:t>
            </a:r>
            <a:endParaRPr sz="4800" dirty="0">
              <a:latin typeface="Arial"/>
              <a:cs typeface="Arial"/>
            </a:endParaRPr>
          </a:p>
        </p:txBody>
      </p:sp>
      <p:sp>
        <p:nvSpPr>
          <p:cNvPr id="4" name="object 4"/>
          <p:cNvSpPr txBox="1"/>
          <p:nvPr/>
        </p:nvSpPr>
        <p:spPr>
          <a:xfrm>
            <a:off x="17678400" y="9639300"/>
            <a:ext cx="3392804" cy="269240"/>
          </a:xfrm>
          <a:prstGeom prst="rect">
            <a:avLst/>
          </a:prstGeom>
        </p:spPr>
        <p:txBody>
          <a:bodyPr vert="horz" wrap="square" lIns="0" tIns="12700" rIns="0" bIns="0" rtlCol="0">
            <a:spAutoFit/>
          </a:bodyPr>
          <a:lstStyle/>
          <a:p>
            <a:pPr marL="12700">
              <a:lnSpc>
                <a:spcPct val="100000"/>
              </a:lnSpc>
              <a:spcBef>
                <a:spcPts val="100"/>
              </a:spcBef>
            </a:pPr>
            <a:r>
              <a:rPr lang="en-IN" sz="1600" b="1" spc="75" dirty="0">
                <a:solidFill>
                  <a:srgbClr val="40AE9E"/>
                </a:solidFill>
                <a:latin typeface="Arial"/>
                <a:cs typeface="Arial"/>
              </a:rPr>
              <a:t>6</a:t>
            </a:r>
            <a:endParaRPr sz="1600" dirty="0">
              <a:latin typeface="Arial"/>
              <a:cs typeface="Arial"/>
            </a:endParaRPr>
          </a:p>
        </p:txBody>
      </p:sp>
      <p:pic>
        <p:nvPicPr>
          <p:cNvPr id="6" name="Picture 5" descr="Analog Output = \frac{ADCValue}{1023}">
            <a:extLst>
              <a:ext uri="{FF2B5EF4-FFF2-40B4-BE49-F238E27FC236}">
                <a16:creationId xmlns:a16="http://schemas.microsoft.com/office/drawing/2014/main" id="{9A52E4F9-D9B7-94B4-DE20-32ACEDC01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450" y="4267424"/>
            <a:ext cx="6400800" cy="8415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89FB4-CBCF-5B3D-22B1-20176323754C}"/>
              </a:ext>
            </a:extLst>
          </p:cNvPr>
          <p:cNvSpPr txBox="1"/>
          <p:nvPr/>
        </p:nvSpPr>
        <p:spPr>
          <a:xfrm>
            <a:off x="5394199" y="5532499"/>
            <a:ext cx="11729030" cy="1200329"/>
          </a:xfrm>
          <a:prstGeom prst="rect">
            <a:avLst/>
          </a:prstGeom>
          <a:noFill/>
        </p:spPr>
        <p:txBody>
          <a:bodyPr wrap="square" rtlCol="0">
            <a:spAutoFit/>
          </a:bodyPr>
          <a:lstStyle/>
          <a:p>
            <a:r>
              <a:rPr kumimoji="0" lang="en-US" altLang="en-US" sz="2400" b="0" i="0" u="none" strike="noStrike" cap="none" normalizeH="0" baseline="0" dirty="0">
                <a:ln>
                  <a:noFill/>
                </a:ln>
                <a:solidFill>
                  <a:srgbClr val="000000"/>
                </a:solidFill>
                <a:effectLst/>
                <a:latin typeface="Roboto" panose="02000000000000000000" pitchFamily="2" charset="0"/>
              </a:rPr>
              <a:t>Moisture in percentage = 100 – (Analog output * 100)</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rgbClr val="000000"/>
                </a:solidFill>
                <a:effectLst/>
                <a:latin typeface="Roboto" panose="02000000000000000000" pitchFamily="2" charset="0"/>
              </a:rPr>
              <a:t>For zero moisture, we get maximum value of 10-bit ADC, i.e. 1023. </a:t>
            </a:r>
          </a:p>
          <a:p>
            <a:r>
              <a:rPr kumimoji="0" lang="en-US" altLang="en-US" sz="2400" b="0" i="0" u="none" strike="noStrike" cap="none" normalizeH="0" baseline="0" dirty="0">
                <a:ln>
                  <a:noFill/>
                </a:ln>
                <a:solidFill>
                  <a:srgbClr val="000000"/>
                </a:solidFill>
                <a:effectLst/>
                <a:latin typeface="Roboto" panose="02000000000000000000" pitchFamily="2" charset="0"/>
              </a:rPr>
              <a:t>This, in turn, gives 0% moisture.</a:t>
            </a:r>
            <a:endParaRPr lang="en-IN" sz="2400" dirty="0"/>
          </a:p>
        </p:txBody>
      </p:sp>
      <p:pic>
        <p:nvPicPr>
          <p:cNvPr id="9" name="Picture 8">
            <a:extLst>
              <a:ext uri="{FF2B5EF4-FFF2-40B4-BE49-F238E27FC236}">
                <a16:creationId xmlns:a16="http://schemas.microsoft.com/office/drawing/2014/main" id="{997C0D66-D129-A7AB-8B95-725381E05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200" y="27214"/>
            <a:ext cx="4867036" cy="10287000"/>
          </a:xfrm>
          <a:prstGeom prst="rect">
            <a:avLst/>
          </a:prstGeom>
        </p:spPr>
      </p:pic>
      <p:sp>
        <p:nvSpPr>
          <p:cNvPr id="11" name="TextBox 10">
            <a:extLst>
              <a:ext uri="{FF2B5EF4-FFF2-40B4-BE49-F238E27FC236}">
                <a16:creationId xmlns:a16="http://schemas.microsoft.com/office/drawing/2014/main" id="{F693E0CD-BEFC-BD29-579C-7118568B3F2D}"/>
              </a:ext>
            </a:extLst>
          </p:cNvPr>
          <p:cNvSpPr txBox="1"/>
          <p:nvPr/>
        </p:nvSpPr>
        <p:spPr>
          <a:xfrm>
            <a:off x="5394198" y="6756848"/>
            <a:ext cx="11141201" cy="1846659"/>
          </a:xfrm>
          <a:prstGeom prst="rect">
            <a:avLst/>
          </a:prstGeom>
          <a:noFill/>
        </p:spPr>
        <p:txBody>
          <a:bodyPr wrap="square" rtlCol="0">
            <a:spAutoFit/>
          </a:bodyPr>
          <a:lstStyle/>
          <a:p>
            <a:r>
              <a:rPr lang="en-US" sz="2400" dirty="0">
                <a:solidFill>
                  <a:srgbClr val="000000"/>
                </a:solidFill>
                <a:latin typeface="Roboto" panose="02000000000000000000" pitchFamily="2" charset="0"/>
              </a:rPr>
              <a:t>The measuring value was divided in to 4 parts:  0%    - 25%   =Dry</a:t>
            </a:r>
          </a:p>
          <a:p>
            <a:r>
              <a:rPr lang="en-US" sz="2400" dirty="0">
                <a:solidFill>
                  <a:srgbClr val="000000"/>
                </a:solidFill>
                <a:latin typeface="Roboto" panose="02000000000000000000" pitchFamily="2" charset="0"/>
              </a:rPr>
              <a:t>					    		26%  - 50%   = Low wet</a:t>
            </a:r>
          </a:p>
          <a:p>
            <a:r>
              <a:rPr lang="en-US" sz="2400" dirty="0">
                <a:solidFill>
                  <a:srgbClr val="000000"/>
                </a:solidFill>
                <a:latin typeface="Roboto" panose="02000000000000000000" pitchFamily="2" charset="0"/>
              </a:rPr>
              <a:t>					    		51%  - 75%   = moderate wet</a:t>
            </a:r>
          </a:p>
          <a:p>
            <a:r>
              <a:rPr lang="en-US" sz="2400" dirty="0">
                <a:solidFill>
                  <a:srgbClr val="000000"/>
                </a:solidFill>
                <a:latin typeface="Roboto" panose="02000000000000000000" pitchFamily="2" charset="0"/>
              </a:rPr>
              <a:t>					     		76% - 100% = High wet</a:t>
            </a:r>
            <a:r>
              <a:rPr lang="en-US" dirty="0">
                <a:solidFill>
                  <a:srgbClr val="000000"/>
                </a:solidFill>
                <a:latin typeface="Roboto" panose="02000000000000000000" pitchFamily="2"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947" y="176646"/>
            <a:ext cx="17897459" cy="70103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052193" y="7679013"/>
            <a:ext cx="4164965" cy="756920"/>
          </a:xfrm>
          <a:prstGeom prst="rect">
            <a:avLst/>
          </a:prstGeom>
        </p:spPr>
        <p:txBody>
          <a:bodyPr vert="horz" wrap="square" lIns="0" tIns="12700" rIns="0" bIns="0" rtlCol="0">
            <a:spAutoFit/>
          </a:bodyPr>
          <a:lstStyle/>
          <a:p>
            <a:pPr marL="12700">
              <a:lnSpc>
                <a:spcPct val="100000"/>
              </a:lnSpc>
              <a:spcBef>
                <a:spcPts val="100"/>
              </a:spcBef>
            </a:pPr>
            <a:r>
              <a:rPr lang="en-IN" sz="4800" b="1" spc="125" dirty="0">
                <a:latin typeface="Arial"/>
                <a:cs typeface="Arial"/>
              </a:rPr>
              <a:t>THANK YOU</a:t>
            </a:r>
            <a:endParaRPr sz="48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473</Words>
  <Application>Microsoft Office PowerPoint</Application>
  <PresentationFormat>Custom</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What we are going to do?</vt:lpstr>
      <vt:lpstr>How Soil Moisture Sensor works?</vt:lpstr>
      <vt:lpstr>Bluetooth Module</vt:lpstr>
      <vt:lpstr>CONNECTIONS</vt:lpstr>
      <vt:lpstr>Conversations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Jonnagaddala Tarunkumar</cp:lastModifiedBy>
  <cp:revision>4</cp:revision>
  <dcterms:created xsi:type="dcterms:W3CDTF">2022-06-12T15:37:33Z</dcterms:created>
  <dcterms:modified xsi:type="dcterms:W3CDTF">2022-06-20T13:40:39Z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2022-06-12T00:00:00Z</vt:filetime>
  </property>
</Properties>
</file>