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24" autoAdjust="0"/>
  </p:normalViewPr>
  <p:slideViewPr>
    <p:cSldViewPr showGuides="1">
      <p:cViewPr>
        <p:scale>
          <a:sx n="86" d="100"/>
          <a:sy n="86" d="100"/>
        </p:scale>
        <p:origin x="-906" y="4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32DF-A2C3-4A2E-898F-06A77EF25260}"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F932DF-A2C3-4A2E-898F-06A77EF2526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F932DF-A2C3-4A2E-898F-06A77EF25260}"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94F4B5A-35C6-48C1-96DF-8A4089C932A6}" type="datetimeFigureOut">
              <a:rPr lang="en-IN" smtClean="0"/>
              <a:pPr/>
              <a:t>12-12-2021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F932DF-A2C3-4A2E-898F-06A77EF25260}"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94F4B5A-35C6-48C1-96DF-8A4089C932A6}" type="datetimeFigureOut">
              <a:rPr lang="en-IN" smtClean="0"/>
              <a:pPr/>
              <a:t>12-12-2021</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99F932DF-A2C3-4A2E-898F-06A77EF25260}"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94F4B5A-35C6-48C1-96DF-8A4089C932A6}" type="datetimeFigureOut">
              <a:rPr lang="en-IN" smtClean="0"/>
              <a:pPr/>
              <a:t>12-12-2021</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9F932DF-A2C3-4A2E-898F-06A77EF25260}"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r"/>
            <a:r>
              <a:rPr lang="en-IN" sz="2000" dirty="0" smtClean="0">
                <a:solidFill>
                  <a:schemeClr val="accent6">
                    <a:lumMod val="60000"/>
                    <a:lumOff val="40000"/>
                  </a:schemeClr>
                </a:solidFill>
                <a:latin typeface="Times New Roman" pitchFamily="18" charset="0"/>
                <a:cs typeface="Times New Roman" pitchFamily="18" charset="0"/>
              </a:rPr>
              <a:t/>
            </a:r>
            <a:br>
              <a:rPr lang="en-IN" sz="2000" dirty="0" smtClean="0">
                <a:solidFill>
                  <a:schemeClr val="accent6">
                    <a:lumMod val="60000"/>
                    <a:lumOff val="40000"/>
                  </a:schemeClr>
                </a:solidFill>
                <a:latin typeface="Times New Roman" pitchFamily="18" charset="0"/>
                <a:cs typeface="Times New Roman" pitchFamily="18" charset="0"/>
              </a:rPr>
            </a:br>
            <a:r>
              <a:rPr lang="en-IN" sz="2000" dirty="0" smtClean="0">
                <a:solidFill>
                  <a:schemeClr val="accent6">
                    <a:lumMod val="60000"/>
                    <a:lumOff val="40000"/>
                  </a:schemeClr>
                </a:solidFill>
                <a:latin typeface="Times New Roman" pitchFamily="18" charset="0"/>
                <a:cs typeface="Times New Roman" pitchFamily="18" charset="0"/>
              </a:rPr>
              <a:t>G. SAI KEERTHANA   -18X01A05D9  </a:t>
            </a:r>
            <a:br>
              <a:rPr lang="en-IN" sz="2000" dirty="0" smtClean="0">
                <a:solidFill>
                  <a:schemeClr val="accent6">
                    <a:lumMod val="60000"/>
                    <a:lumOff val="40000"/>
                  </a:schemeClr>
                </a:solidFill>
                <a:latin typeface="Times New Roman" pitchFamily="18" charset="0"/>
                <a:cs typeface="Times New Roman" pitchFamily="18" charset="0"/>
              </a:rPr>
            </a:br>
            <a:r>
              <a:rPr lang="en-IN" sz="2000" dirty="0" smtClean="0">
                <a:solidFill>
                  <a:schemeClr val="accent6">
                    <a:lumMod val="60000"/>
                    <a:lumOff val="40000"/>
                  </a:schemeClr>
                </a:solidFill>
                <a:latin typeface="Times New Roman" pitchFamily="18" charset="0"/>
                <a:cs typeface="Times New Roman" pitchFamily="18" charset="0"/>
              </a:rPr>
              <a:t>M. VYNA REDDY         -18X01A05F3</a:t>
            </a:r>
            <a:br>
              <a:rPr lang="en-IN" sz="2000" dirty="0" smtClean="0">
                <a:solidFill>
                  <a:schemeClr val="accent6">
                    <a:lumMod val="60000"/>
                    <a:lumOff val="40000"/>
                  </a:schemeClr>
                </a:solidFill>
                <a:latin typeface="Times New Roman" pitchFamily="18" charset="0"/>
                <a:cs typeface="Times New Roman" pitchFamily="18" charset="0"/>
              </a:rPr>
            </a:br>
            <a:r>
              <a:rPr lang="en-IN" sz="2000" dirty="0" smtClean="0">
                <a:solidFill>
                  <a:schemeClr val="accent6">
                    <a:lumMod val="60000"/>
                    <a:lumOff val="40000"/>
                  </a:schemeClr>
                </a:solidFill>
                <a:latin typeface="Times New Roman" pitchFamily="18" charset="0"/>
                <a:cs typeface="Times New Roman" pitchFamily="18" charset="0"/>
              </a:rPr>
              <a:t>CH. RAKESH                 -19X05A0516</a:t>
            </a:r>
            <a:br>
              <a:rPr lang="en-IN" sz="2000" dirty="0" smtClean="0">
                <a:solidFill>
                  <a:schemeClr val="accent6">
                    <a:lumMod val="60000"/>
                    <a:lumOff val="40000"/>
                  </a:schemeClr>
                </a:solidFill>
                <a:latin typeface="Times New Roman" pitchFamily="18" charset="0"/>
                <a:cs typeface="Times New Roman" pitchFamily="18" charset="0"/>
              </a:rPr>
            </a:br>
            <a:r>
              <a:rPr lang="en-IN" sz="2000" dirty="0" smtClean="0">
                <a:solidFill>
                  <a:schemeClr val="accent6">
                    <a:lumMod val="60000"/>
                    <a:lumOff val="40000"/>
                  </a:schemeClr>
                </a:solidFill>
                <a:latin typeface="Times New Roman" pitchFamily="18" charset="0"/>
                <a:cs typeface="Times New Roman" pitchFamily="18" charset="0"/>
              </a:rPr>
              <a:t>C. KOUSHIK GOUD     -17L71A0516</a:t>
            </a:r>
            <a:endParaRPr lang="en-IN" sz="2000" dirty="0">
              <a:solidFill>
                <a:schemeClr val="accent6">
                  <a:lumMod val="60000"/>
                  <a:lumOff val="4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476672"/>
            <a:ext cx="8077200" cy="1656184"/>
          </a:xfrm>
        </p:spPr>
        <p:txBody>
          <a:bodyPr>
            <a:normAutofit/>
          </a:bodyPr>
          <a:lstStyle/>
          <a:p>
            <a:pPr algn="ctr"/>
            <a:r>
              <a:rPr lang="en-IN" sz="3200" b="1" dirty="0" smtClean="0"/>
              <a:t>CROP YIELD PREDICTION USING MACHINE     LEARNING ALGORITHM</a:t>
            </a:r>
            <a:endParaRPr lang="en-IN" sz="32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SCREENSHOTS</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1700808"/>
            <a:ext cx="8892480" cy="4913641"/>
          </a:xfrm>
        </p:spPr>
        <p:txBody>
          <a:bodyPr>
            <a:normAutofit/>
          </a:bodyPr>
          <a:lstStyle/>
          <a:p>
            <a:endParaRPr lang="en-IN" sz="1200" dirty="0" smtClean="0">
              <a:latin typeface="Times New Roman" pitchFamily="18" charset="0"/>
              <a:cs typeface="Times New Roman" pitchFamily="18" charset="0"/>
            </a:endParaRPr>
          </a:p>
          <a:p>
            <a:pPr>
              <a:buNone/>
            </a:pPr>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In above screen ML is trained and we got prediction error rate as 0.067% and now Decision Tree model is ready and now click on ‘Upload Test Data &amp; Predict Yield’ button to upload test data and then application will predict production.</a:t>
            </a: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endParaRPr lang="en-IN" sz="1200" dirty="0" smtClean="0">
              <a:latin typeface="Times New Roman" pitchFamily="18" charset="0"/>
              <a:cs typeface="Times New Roman" pitchFamily="18" charset="0"/>
            </a:endParaRPr>
          </a:p>
          <a:p>
            <a:r>
              <a:rPr lang="en-IN" sz="1200" dirty="0" smtClean="0">
                <a:latin typeface="Times New Roman" pitchFamily="18" charset="0"/>
                <a:cs typeface="Times New Roman" pitchFamily="18" charset="0"/>
              </a:rPr>
              <a:t>In above screen selecting and uploading ‘test.csv’ file and then            In above screen each test record and its prediction is separated   </a:t>
            </a:r>
          </a:p>
          <a:p>
            <a:pPr>
              <a:buNone/>
            </a:pPr>
            <a:r>
              <a:rPr lang="en-IN" sz="1200" dirty="0" smtClean="0">
                <a:latin typeface="Times New Roman" pitchFamily="18" charset="0"/>
                <a:cs typeface="Times New Roman" pitchFamily="18" charset="0"/>
              </a:rPr>
              <a:t>         click on ‘Open’ button to load test data and then application                with newline. You can scroll down above text area to view all </a:t>
            </a:r>
          </a:p>
          <a:p>
            <a:pPr>
              <a:buNone/>
            </a:pPr>
            <a:r>
              <a:rPr lang="en-IN" sz="1200" dirty="0" smtClean="0">
                <a:latin typeface="Times New Roman" pitchFamily="18" charset="0"/>
                <a:cs typeface="Times New Roman" pitchFamily="18" charset="0"/>
              </a:rPr>
              <a:t>         will give below prediction result.                                                            records.</a:t>
            </a:r>
          </a:p>
          <a:p>
            <a:endParaRPr lang="en-IN" sz="1200" dirty="0" smtClean="0"/>
          </a:p>
          <a:p>
            <a:endParaRPr lang="en-IN" sz="1200" dirty="0">
              <a:latin typeface="Times New Roman" pitchFamily="18" charset="0"/>
              <a:cs typeface="Times New Roman" pitchFamily="18" charset="0"/>
            </a:endParaRPr>
          </a:p>
        </p:txBody>
      </p:sp>
      <p:pic>
        <p:nvPicPr>
          <p:cNvPr id="5" name="Picture 4"/>
          <p:cNvPicPr/>
          <p:nvPr/>
        </p:nvPicPr>
        <p:blipFill>
          <a:blip r:embed="rId2" cstate="print"/>
          <a:stretch>
            <a:fillRect/>
          </a:stretch>
        </p:blipFill>
        <p:spPr>
          <a:xfrm>
            <a:off x="1979712" y="1556792"/>
            <a:ext cx="4737963" cy="1728192"/>
          </a:xfrm>
          <a:prstGeom prst="rect">
            <a:avLst/>
          </a:prstGeom>
        </p:spPr>
      </p:pic>
      <p:pic>
        <p:nvPicPr>
          <p:cNvPr id="6" name="Picture 5"/>
          <p:cNvPicPr/>
          <p:nvPr/>
        </p:nvPicPr>
        <p:blipFill>
          <a:blip r:embed="rId3" cstate="print"/>
          <a:stretch>
            <a:fillRect/>
          </a:stretch>
        </p:blipFill>
        <p:spPr>
          <a:xfrm>
            <a:off x="4788024" y="3861048"/>
            <a:ext cx="4104456" cy="1800200"/>
          </a:xfrm>
          <a:prstGeom prst="rect">
            <a:avLst/>
          </a:prstGeom>
        </p:spPr>
      </p:pic>
      <p:pic>
        <p:nvPicPr>
          <p:cNvPr id="7" name="Picture 6"/>
          <p:cNvPicPr/>
          <p:nvPr/>
        </p:nvPicPr>
        <p:blipFill>
          <a:blip r:embed="rId4" cstate="print"/>
          <a:stretch>
            <a:fillRect/>
          </a:stretch>
        </p:blipFill>
        <p:spPr>
          <a:xfrm>
            <a:off x="323528" y="3933056"/>
            <a:ext cx="4032448" cy="172819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CONCLUSION</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56792"/>
            <a:ext cx="8229600" cy="5184575"/>
          </a:xfrm>
        </p:spPr>
        <p:txBody>
          <a:bodyPr>
            <a:normAutofit/>
          </a:bodyPr>
          <a:lstStyle/>
          <a:p>
            <a:pPr algn="just"/>
            <a:r>
              <a:rPr lang="en-IN" sz="2000" dirty="0" smtClean="0">
                <a:latin typeface="Times New Roman" pitchFamily="18" charset="0"/>
                <a:cs typeface="Times New Roman" pitchFamily="18" charset="0"/>
              </a:rPr>
              <a:t>The system comes with a model to be precise and accurate in predicting crop yield according State, District, Crop to produce according the season the area it occupied.</a:t>
            </a:r>
          </a:p>
          <a:p>
            <a:pPr algn="just"/>
            <a:r>
              <a:rPr lang="en-IN" sz="2000" dirty="0" smtClean="0">
                <a:latin typeface="Times New Roman" pitchFamily="18" charset="0"/>
                <a:cs typeface="Times New Roman" pitchFamily="18" charset="0"/>
              </a:rPr>
              <a:t>It gives us an idea for the finest prediction which will be cultivate in the field according to the season in different states with yield it produced.</a:t>
            </a:r>
          </a:p>
          <a:p>
            <a:pPr algn="just"/>
            <a:r>
              <a:rPr lang="en-IN" sz="2000" dirty="0" smtClean="0">
                <a:latin typeface="Times New Roman" pitchFamily="18" charset="0"/>
                <a:cs typeface="Times New Roman" pitchFamily="18" charset="0"/>
              </a:rPr>
              <a:t>The algorithm Decision Tree Machine Learning Algorithm is used to see predicted yield per acre.</a:t>
            </a:r>
          </a:p>
          <a:p>
            <a:pPr algn="just">
              <a:buNone/>
            </a:pPr>
            <a:endParaRPr lang="en-IN" sz="2000" b="1" smtClean="0">
              <a:latin typeface="Times New Roman" pitchFamily="18" charset="0"/>
              <a:cs typeface="Times New Roman" pitchFamily="18" charset="0"/>
            </a:endParaRPr>
          </a:p>
          <a:p>
            <a:pPr algn="just">
              <a:buNone/>
            </a:pPr>
            <a:r>
              <a:rPr lang="en-IN" sz="2000" b="1" smtClean="0">
                <a:latin typeface="Times New Roman" pitchFamily="18" charset="0"/>
                <a:cs typeface="Times New Roman" pitchFamily="18" charset="0"/>
              </a:rPr>
              <a:t>FUTURE </a:t>
            </a:r>
            <a:r>
              <a:rPr lang="en-IN" sz="2000" b="1" dirty="0" smtClean="0">
                <a:latin typeface="Times New Roman" pitchFamily="18" charset="0"/>
                <a:cs typeface="Times New Roman" pitchFamily="18" charset="0"/>
              </a:rPr>
              <a:t>ENHANCEMENTS:</a:t>
            </a:r>
          </a:p>
          <a:p>
            <a:pPr algn="just"/>
            <a:endParaRPr lang="en-IN" sz="2000" b="1" dirty="0" smtClean="0">
              <a:latin typeface="Times New Roman" pitchFamily="18" charset="0"/>
              <a:cs typeface="Times New Roman" pitchFamily="18" charset="0"/>
            </a:endParaRPr>
          </a:p>
          <a:p>
            <a:pPr algn="just"/>
            <a:r>
              <a:rPr lang="en-IN" sz="2000" dirty="0" smtClean="0">
                <a:latin typeface="Times New Roman" pitchFamily="18" charset="0"/>
                <a:cs typeface="Times New Roman" pitchFamily="18" charset="0"/>
              </a:rPr>
              <a:t>Machine Learning is a crucial perspective for acquiring real-world and operative solution for crop yield issue. From a given set of predictors, ML can predict a target/outcome by using Supervised Learning.</a:t>
            </a:r>
          </a:p>
          <a:p>
            <a:pPr algn="just"/>
            <a:r>
              <a:rPr lang="en-IN" sz="2000" dirty="0" smtClean="0">
                <a:latin typeface="Times New Roman" pitchFamily="18" charset="0"/>
                <a:cs typeface="Times New Roman" pitchFamily="18" charset="0"/>
              </a:rPr>
              <a:t>Crop yield prediction incorporates forecasting the yield of crop per acre from past historical data which gives an overview what crop is harvested according the season in different states.</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rPr>
              <a:t>ABSTRACT</a:t>
            </a:r>
            <a:endParaRPr lang="en-IN" sz="3200" dirty="0">
              <a:solidFill>
                <a:schemeClr val="bg1"/>
              </a:solidFill>
            </a:endParaRPr>
          </a:p>
        </p:txBody>
      </p:sp>
      <p:sp>
        <p:nvSpPr>
          <p:cNvPr id="3" name="Content Placeholder 2"/>
          <p:cNvSpPr>
            <a:spLocks noGrp="1"/>
          </p:cNvSpPr>
          <p:nvPr>
            <p:ph idx="1"/>
          </p:nvPr>
        </p:nvSpPr>
        <p:spPr>
          <a:xfrm>
            <a:off x="0" y="1772816"/>
            <a:ext cx="8686800" cy="4627985"/>
          </a:xfrm>
        </p:spPr>
        <p:txBody>
          <a:bodyPr>
            <a:normAutofit/>
          </a:bodyPr>
          <a:lstStyle/>
          <a:p>
            <a:pPr algn="just">
              <a:buNone/>
            </a:pPr>
            <a:r>
              <a:rPr lang="en-US" sz="2400" dirty="0" smtClean="0"/>
              <a:t>      </a:t>
            </a:r>
            <a:r>
              <a:rPr lang="en-US" sz="2000" dirty="0" smtClean="0">
                <a:latin typeface="Times New Roman" pitchFamily="18" charset="0"/>
                <a:cs typeface="Times New Roman" pitchFamily="18" charset="0"/>
              </a:rPr>
              <a:t>Agriculture is one of the major and the least paid occupation in India. Machine learning can bring a boom in the agriculture field by changing the income scenario through growing the optimum crop. This paper focuses on predicting the yield of the crop by applying various machine learning techniques. The outcome of these techniques is compared on the basis of mean absolute error. The prediction made by machine learning algorithms will help the farmers to decide which crop to grow to get the maximum yield by considering factors like temperature, rainfall, area, etc.</a:t>
            </a:r>
            <a:endParaRPr lang="en-IN" sz="2000" dirty="0" smtClean="0">
              <a:latin typeface="Times New Roman" pitchFamily="18" charset="0"/>
              <a:cs typeface="Times New Roman" pitchFamily="18" charset="0"/>
            </a:endParaRPr>
          </a:p>
          <a:p>
            <a:pPr algn="just">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PROPOSED SYSTEM</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r>
              <a:rPr lang="en-US" sz="2000" dirty="0" smtClean="0">
                <a:latin typeface="Times New Roman" pitchFamily="18" charset="0"/>
                <a:cs typeface="Times New Roman" pitchFamily="18" charset="0"/>
              </a:rPr>
              <a:t>This paper focuses on the practical application of machine learning algorithms and its quantification. The work presented here also takes into account the inconsistent data from rainfall and temperature datasets to get a consistent trend. Crop yield prediction is determined by considering all the features in contrast with the usual trend of determining the prediction considering one feature at a time.</a:t>
            </a:r>
            <a:endParaRPr lang="en-IN"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ADVANTAGES OF PROPOSED SYSTEM:</a:t>
            </a:r>
            <a:r>
              <a:rPr lang="en-US" sz="2000" dirty="0" smtClean="0">
                <a:latin typeface="Times New Roman" pitchFamily="18" charset="0"/>
                <a:cs typeface="Times New Roman" pitchFamily="18" charset="0"/>
              </a:rPr>
              <a:t> Achieving the maximum crop at minimum yield is the ultimate Aim of the project. Early detection of problems and management of that problems can help the farmers for better crop yield. For the better understanding of the crop yield, we need to study of the huge data with the help of machine learning algorithm so it will give the accurate yield for that crop and suggest the farmer for a better crop.</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SOFTWARE REQUIREMENTS</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q"/>
            </a:pPr>
            <a:r>
              <a:rPr lang="en-US" sz="2000" b="1" dirty="0" smtClean="0">
                <a:latin typeface="Times New Roman" pitchFamily="18" charset="0"/>
                <a:cs typeface="Times New Roman" pitchFamily="18" charset="0"/>
              </a:rPr>
              <a:t>SOFTWARE REQUIREMENTS:</a:t>
            </a:r>
            <a:endParaRPr lang="en-IN"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Operating System: </a:t>
            </a:r>
            <a:r>
              <a:rPr lang="en-US" sz="2000" dirty="0" smtClean="0">
                <a:latin typeface="Times New Roman" pitchFamily="18" charset="0"/>
                <a:cs typeface="Times New Roman" pitchFamily="18" charset="0"/>
              </a:rPr>
              <a:t>Windows</a:t>
            </a:r>
            <a:endParaRPr lang="en-IN" sz="2000" dirty="0" smtClean="0">
              <a:latin typeface="Times New Roman" pitchFamily="18" charset="0"/>
              <a:cs typeface="Times New Roman" pitchFamily="18" charset="0"/>
            </a:endParaRPr>
          </a:p>
          <a:p>
            <a:pPr lvl="0" algn="just"/>
            <a:r>
              <a:rPr lang="en-US" sz="2000" b="1" dirty="0" smtClean="0">
                <a:latin typeface="Times New Roman" pitchFamily="18" charset="0"/>
                <a:cs typeface="Times New Roman" pitchFamily="18" charset="0"/>
              </a:rPr>
              <a:t>Coding Language:</a:t>
            </a:r>
            <a:r>
              <a:rPr lang="en-US" sz="2000" dirty="0" smtClean="0">
                <a:latin typeface="Times New Roman" pitchFamily="18" charset="0"/>
                <a:cs typeface="Times New Roman" pitchFamily="18" charset="0"/>
              </a:rPr>
              <a:t>  Python 3.7 </a:t>
            </a:r>
          </a:p>
          <a:p>
            <a:pPr lvl="0" algn="just"/>
            <a:r>
              <a:rPr lang="en-US" sz="2000" b="1" dirty="0" smtClean="0">
                <a:latin typeface="Times New Roman" pitchFamily="18" charset="0"/>
                <a:cs typeface="Times New Roman" pitchFamily="18" charset="0"/>
              </a:rPr>
              <a:t>IDLE: </a:t>
            </a:r>
            <a:r>
              <a:rPr lang="en-US" sz="2000" dirty="0" smtClean="0">
                <a:latin typeface="Times New Roman" pitchFamily="18" charset="0"/>
                <a:cs typeface="Times New Roman" pitchFamily="18" charset="0"/>
              </a:rPr>
              <a:t>3.7</a:t>
            </a:r>
          </a:p>
          <a:p>
            <a:pPr lvl="0" algn="just"/>
            <a:endParaRPr lang="en-US" sz="2000" b="1" dirty="0" smtClean="0">
              <a:latin typeface="Times New Roman" pitchFamily="18" charset="0"/>
              <a:cs typeface="Times New Roman" pitchFamily="18" charset="0"/>
            </a:endParaRPr>
          </a:p>
          <a:p>
            <a:pPr>
              <a:buFont typeface="Wingdings" pitchFamily="2" charset="2"/>
              <a:buChar char="q"/>
            </a:pPr>
            <a:r>
              <a:rPr lang="en-US" sz="2000" b="1" dirty="0" smtClean="0">
                <a:latin typeface="Times New Roman" pitchFamily="18" charset="0"/>
                <a:cs typeface="Times New Roman" pitchFamily="18" charset="0"/>
              </a:rPr>
              <a:t>HARDWARE REQUIREMENTS:</a:t>
            </a:r>
            <a:endParaRPr lang="en-IN"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System</a:t>
            </a:r>
            <a:r>
              <a:rPr lang="en-GB" sz="2000" dirty="0" smtClean="0">
                <a:latin typeface="Times New Roman" pitchFamily="18" charset="0"/>
                <a:cs typeface="Times New Roman" pitchFamily="18" charset="0"/>
              </a:rPr>
              <a:t>		: Pentium IV 2.4 GHz.</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Hard Disk        </a:t>
            </a:r>
            <a:r>
              <a:rPr lang="en-GB" sz="2000" dirty="0" smtClean="0">
                <a:latin typeface="Times New Roman" pitchFamily="18" charset="0"/>
                <a:cs typeface="Times New Roman" pitchFamily="18" charset="0"/>
              </a:rPr>
              <a:t>	: 40 GB.</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Floppy Drive </a:t>
            </a:r>
            <a:r>
              <a:rPr lang="en-GB" sz="2000" dirty="0" smtClean="0">
                <a:latin typeface="Times New Roman" pitchFamily="18" charset="0"/>
                <a:cs typeface="Times New Roman" pitchFamily="18" charset="0"/>
              </a:rPr>
              <a:t>	: 1.44 Mb.</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Monitor</a:t>
            </a:r>
            <a:r>
              <a:rPr lang="en-GB" sz="2000" dirty="0" smtClean="0">
                <a:latin typeface="Times New Roman" pitchFamily="18" charset="0"/>
                <a:cs typeface="Times New Roman" pitchFamily="18" charset="0"/>
              </a:rPr>
              <a:t>		: 15 VGA Colour.</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Mouse</a:t>
            </a:r>
            <a:r>
              <a:rPr lang="en-GB" sz="2000" dirty="0" smtClean="0">
                <a:latin typeface="Times New Roman" pitchFamily="18" charset="0"/>
                <a:cs typeface="Times New Roman" pitchFamily="18" charset="0"/>
              </a:rPr>
              <a:t>		: Logitech.</a:t>
            </a:r>
            <a:endParaRPr lang="en-IN" sz="2000" dirty="0" smtClean="0">
              <a:latin typeface="Times New Roman" pitchFamily="18" charset="0"/>
              <a:cs typeface="Times New Roman" pitchFamily="18" charset="0"/>
            </a:endParaRPr>
          </a:p>
          <a:p>
            <a:pPr lvl="0"/>
            <a:r>
              <a:rPr lang="en-GB" sz="2000" b="1" dirty="0" smtClean="0">
                <a:latin typeface="Times New Roman" pitchFamily="18" charset="0"/>
                <a:cs typeface="Times New Roman" pitchFamily="18" charset="0"/>
              </a:rPr>
              <a:t>Ram</a:t>
            </a:r>
            <a:r>
              <a:rPr lang="en-GB" sz="2000" dirty="0" smtClean="0">
                <a:latin typeface="Times New Roman" pitchFamily="18" charset="0"/>
                <a:cs typeface="Times New Roman" pitchFamily="18" charset="0"/>
              </a:rPr>
              <a:t>		: 512 Mb.</a:t>
            </a:r>
            <a:endParaRPr lang="en-IN" sz="2000" dirty="0" smtClean="0">
              <a:latin typeface="Times New Roman" pitchFamily="18" charset="0"/>
              <a:cs typeface="Times New Roman" pitchFamily="18" charset="0"/>
            </a:endParaRPr>
          </a:p>
          <a:p>
            <a:pPr lvl="0" algn="just"/>
            <a:endParaRPr lang="en-US" sz="2000" b="1" dirty="0" smtClean="0">
              <a:latin typeface="Times New Roman" pitchFamily="18" charset="0"/>
              <a:cs typeface="Times New Roman" pitchFamily="18" charset="0"/>
            </a:endParaRPr>
          </a:p>
          <a:p>
            <a:pPr lvl="0" algn="just"/>
            <a:endParaRPr lang="en-IN" sz="2000" dirty="0" smtClean="0">
              <a:latin typeface="Times New Roman" pitchFamily="18" charset="0"/>
              <a:cs typeface="Times New Roman" pitchFamily="18" charset="0"/>
            </a:endParaRP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ARCHITECTURE</a:t>
            </a:r>
            <a:endParaRPr lang="en-IN" sz="3200" dirty="0">
              <a:solidFill>
                <a:schemeClr val="bg1"/>
              </a:solidFill>
              <a:latin typeface="Times New Roman" pitchFamily="18" charset="0"/>
              <a:cs typeface="Times New Roman" pitchFamily="18" charset="0"/>
            </a:endParaRPr>
          </a:p>
        </p:txBody>
      </p:sp>
      <p:sp>
        <p:nvSpPr>
          <p:cNvPr id="4" name="Text Placeholder 3"/>
          <p:cNvSpPr>
            <a:spLocks noGrp="1"/>
          </p:cNvSpPr>
          <p:nvPr>
            <p:ph sz="half" idx="1"/>
          </p:nvPr>
        </p:nvSpPr>
        <p:spPr>
          <a:xfrm>
            <a:off x="107504" y="1628800"/>
            <a:ext cx="3466728" cy="5112568"/>
          </a:xfrm>
        </p:spPr>
        <p:txBody>
          <a:bodyPr>
            <a:noAutofit/>
          </a:bodyPr>
          <a:lstStyle/>
          <a:p>
            <a:r>
              <a:rPr lang="en-IN" sz="1600" b="1" dirty="0" smtClean="0">
                <a:latin typeface="Times New Roman" pitchFamily="18" charset="0"/>
                <a:cs typeface="Times New Roman" pitchFamily="18" charset="0"/>
              </a:rPr>
              <a:t>SYSTEM </a:t>
            </a:r>
            <a:r>
              <a:rPr lang="en-IN" sz="1600" b="1" dirty="0" smtClean="0">
                <a:latin typeface="Times New Roman" pitchFamily="18" charset="0"/>
                <a:cs typeface="Times New Roman" pitchFamily="18" charset="0"/>
              </a:rPr>
              <a:t>ARCHITECTURE</a:t>
            </a:r>
            <a:endParaRPr lang="en-IN" sz="1600" b="1" dirty="0">
              <a:latin typeface="Times New Roman" pitchFamily="18" charset="0"/>
              <a:cs typeface="Times New Roman" pitchFamily="18" charset="0"/>
            </a:endParaRPr>
          </a:p>
        </p:txBody>
      </p:sp>
      <p:sp>
        <p:nvSpPr>
          <p:cNvPr id="7" name="Content Placeholder 6"/>
          <p:cNvSpPr>
            <a:spLocks noGrp="1"/>
          </p:cNvSpPr>
          <p:nvPr>
            <p:ph sz="half" idx="2"/>
          </p:nvPr>
        </p:nvSpPr>
        <p:spPr>
          <a:xfrm>
            <a:off x="3707904" y="1628800"/>
            <a:ext cx="5256584" cy="5040560"/>
          </a:xfrm>
        </p:spPr>
        <p:txBody>
          <a:bodyPr>
            <a:normAutofit fontScale="47500" lnSpcReduction="20000"/>
          </a:bodyPr>
          <a:lstStyle/>
          <a:p>
            <a:r>
              <a:rPr lang="en-IN" sz="3400" b="1" dirty="0" smtClean="0">
                <a:latin typeface="Times New Roman" pitchFamily="18" charset="0"/>
                <a:cs typeface="Times New Roman" pitchFamily="18" charset="0"/>
              </a:rPr>
              <a:t>MODULE DESCRIPTION</a:t>
            </a:r>
          </a:p>
          <a:p>
            <a:endParaRPr lang="en-US" b="1" dirty="0" smtClean="0">
              <a:latin typeface="Times New Roman" pitchFamily="18" charset="0"/>
              <a:cs typeface="Times New Roman" pitchFamily="18" charset="0"/>
            </a:endParaRPr>
          </a:p>
          <a:p>
            <a:endParaRPr lang="en-US" sz="2900" b="1"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Upload Crop Dataset</a:t>
            </a:r>
            <a:endParaRPr lang="en-IN"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       The crop production dataset that is used to predict the name and yield of the crop is fed into classification and regression algorithms.</a:t>
            </a:r>
            <a:endParaRPr lang="en-IN" sz="2900" dirty="0" smtClean="0">
              <a:latin typeface="Times New Roman" pitchFamily="18" charset="0"/>
              <a:cs typeface="Times New Roman" pitchFamily="18" charset="0"/>
            </a:endParaRPr>
          </a:p>
          <a:p>
            <a:pPr algn="just"/>
            <a:endParaRPr lang="en-US" sz="2900" b="1"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Preprocess Dataset</a:t>
            </a:r>
            <a:endParaRPr lang="en-IN"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       Experiments were conducted on Indian government dataset and it has been established that Random Forest Regressor gives the highest yield prediction accuracy. Sequential model that is Simple Recurrent Neural Network performs better on rainfall prediction while LSTM is good for temperature prediction. By combining rainfall, temperature along with other parameters like season and area, yield prediction for a certain district can be made.</a:t>
            </a:r>
            <a:endParaRPr lang="en-IN" sz="2900" dirty="0" smtClean="0">
              <a:latin typeface="Times New Roman" pitchFamily="18" charset="0"/>
              <a:cs typeface="Times New Roman" pitchFamily="18" charset="0"/>
            </a:endParaRPr>
          </a:p>
          <a:p>
            <a:pPr algn="just"/>
            <a:endParaRPr lang="en-US" sz="2900" b="1"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Train Machine Learning</a:t>
            </a:r>
            <a:endParaRPr lang="en-IN"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       This focuses on district wise yield prediction according to the crop sown in the district. Yield is being predicted for given crops district wise and crops with best yield.</a:t>
            </a:r>
            <a:endParaRPr lang="en-IN" sz="2900" dirty="0" smtClean="0">
              <a:latin typeface="Times New Roman" pitchFamily="18" charset="0"/>
              <a:cs typeface="Times New Roman" pitchFamily="18" charset="0"/>
            </a:endParaRPr>
          </a:p>
          <a:p>
            <a:pPr algn="just"/>
            <a:endParaRPr lang="en-US" sz="2900" b="1" dirty="0" smtClean="0">
              <a:latin typeface="Times New Roman" pitchFamily="18" charset="0"/>
              <a:cs typeface="Times New Roman" pitchFamily="18" charset="0"/>
            </a:endParaRPr>
          </a:p>
          <a:p>
            <a:pPr algn="just"/>
            <a:r>
              <a:rPr lang="en-US" sz="2900" b="1" dirty="0" smtClean="0">
                <a:latin typeface="Times New Roman" pitchFamily="18" charset="0"/>
                <a:cs typeface="Times New Roman" pitchFamily="18" charset="0"/>
              </a:rPr>
              <a:t>Upload Test Data &amp;Predict Yield</a:t>
            </a:r>
            <a:endParaRPr lang="en-IN" sz="2900" dirty="0" smtClean="0">
              <a:latin typeface="Times New Roman" pitchFamily="18" charset="0"/>
              <a:cs typeface="Times New Roman" pitchFamily="18" charset="0"/>
            </a:endParaRPr>
          </a:p>
          <a:p>
            <a:pPr algn="just">
              <a:buNone/>
            </a:pPr>
            <a:r>
              <a:rPr lang="en-US" sz="2900" dirty="0" smtClean="0">
                <a:latin typeface="Times New Roman" pitchFamily="18" charset="0"/>
                <a:cs typeface="Times New Roman" pitchFamily="18" charset="0"/>
              </a:rPr>
              <a:t>        Results reveals that Random Forest is the best classifier when all parameters are combined. This will not only help farmers in choosing the right crop to grow in the next season but also bridge the gap between technology and the agriculture sector. </a:t>
            </a:r>
            <a:endParaRPr lang="en-IN" sz="2900" dirty="0" smtClean="0">
              <a:latin typeface="Times New Roman" pitchFamily="18" charset="0"/>
              <a:cs typeface="Times New Roman" pitchFamily="18" charset="0"/>
            </a:endParaRPr>
          </a:p>
          <a:p>
            <a:endParaRPr lang="en-IN" sz="2900" dirty="0">
              <a:latin typeface="Times New Roman" pitchFamily="18" charset="0"/>
              <a:cs typeface="Times New Roman" pitchFamily="18" charset="0"/>
            </a:endParaRPr>
          </a:p>
        </p:txBody>
      </p:sp>
      <p:sp>
        <p:nvSpPr>
          <p:cNvPr id="8" name="Rounded Rectangle 7"/>
          <p:cNvSpPr/>
          <p:nvPr/>
        </p:nvSpPr>
        <p:spPr>
          <a:xfrm>
            <a:off x="755576" y="2204864"/>
            <a:ext cx="792088" cy="360040"/>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00" dirty="0" smtClean="0">
                <a:latin typeface="Times New Roman" pitchFamily="18" charset="0"/>
                <a:cs typeface="Times New Roman" pitchFamily="18" charset="0"/>
              </a:rPr>
              <a:t>u</a:t>
            </a:r>
            <a:endParaRPr lang="en-IN" sz="1000" dirty="0">
              <a:latin typeface="Times New Roman" pitchFamily="18" charset="0"/>
              <a:cs typeface="Times New Roman" pitchFamily="18" charset="0"/>
            </a:endParaRPr>
          </a:p>
        </p:txBody>
      </p:sp>
      <p:cxnSp>
        <p:nvCxnSpPr>
          <p:cNvPr id="10" name="Straight Arrow Connector 9"/>
          <p:cNvCxnSpPr>
            <a:endCxn id="18" idx="0"/>
          </p:cNvCxnSpPr>
          <p:nvPr/>
        </p:nvCxnSpPr>
        <p:spPr>
          <a:xfrm>
            <a:off x="1115616" y="2564904"/>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Flowchart: Decision 17"/>
          <p:cNvSpPr/>
          <p:nvPr/>
        </p:nvSpPr>
        <p:spPr>
          <a:xfrm flipH="1">
            <a:off x="611560" y="2852936"/>
            <a:ext cx="1008112" cy="57606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Times New Roman" pitchFamily="18" charset="0"/>
              <a:cs typeface="Times New Roman" pitchFamily="18" charset="0"/>
            </a:endParaRPr>
          </a:p>
        </p:txBody>
      </p:sp>
      <p:cxnSp>
        <p:nvCxnSpPr>
          <p:cNvPr id="21" name="Straight Arrow Connector 20"/>
          <p:cNvCxnSpPr>
            <a:stCxn id="18" idx="1"/>
          </p:cNvCxnSpPr>
          <p:nvPr/>
        </p:nvCxnSpPr>
        <p:spPr>
          <a:xfrm>
            <a:off x="1619672" y="3140968"/>
            <a:ext cx="43204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2"/>
          </p:cNvCxnSpPr>
          <p:nvPr/>
        </p:nvCxnSpPr>
        <p:spPr>
          <a:xfrm>
            <a:off x="1115616" y="3429000"/>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Flowchart: Process 42"/>
          <p:cNvSpPr/>
          <p:nvPr/>
        </p:nvSpPr>
        <p:spPr>
          <a:xfrm>
            <a:off x="323528" y="3717032"/>
            <a:ext cx="1656184" cy="36004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Times New Roman" pitchFamily="18" charset="0"/>
              <a:cs typeface="Times New Roman" pitchFamily="18" charset="0"/>
            </a:endParaRPr>
          </a:p>
        </p:txBody>
      </p:sp>
      <p:cxnSp>
        <p:nvCxnSpPr>
          <p:cNvPr id="53" name="Straight Arrow Connector 52"/>
          <p:cNvCxnSpPr/>
          <p:nvPr/>
        </p:nvCxnSpPr>
        <p:spPr>
          <a:xfrm>
            <a:off x="1115616" y="4077072"/>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251520" y="4365104"/>
            <a:ext cx="1800200" cy="3600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Times New Roman" pitchFamily="18" charset="0"/>
              <a:cs typeface="Times New Roman" pitchFamily="18" charset="0"/>
            </a:endParaRPr>
          </a:p>
        </p:txBody>
      </p:sp>
      <p:cxnSp>
        <p:nvCxnSpPr>
          <p:cNvPr id="56" name="Straight Arrow Connector 55"/>
          <p:cNvCxnSpPr/>
          <p:nvPr/>
        </p:nvCxnSpPr>
        <p:spPr>
          <a:xfrm>
            <a:off x="1115616" y="4725144"/>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179512" y="5013176"/>
            <a:ext cx="2016224" cy="3600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Times New Roman" pitchFamily="18" charset="0"/>
              <a:cs typeface="Times New Roman" pitchFamily="18" charset="0"/>
            </a:endParaRPr>
          </a:p>
        </p:txBody>
      </p:sp>
      <p:cxnSp>
        <p:nvCxnSpPr>
          <p:cNvPr id="62" name="Straight Arrow Connector 61"/>
          <p:cNvCxnSpPr/>
          <p:nvPr/>
        </p:nvCxnSpPr>
        <p:spPr>
          <a:xfrm>
            <a:off x="1115616" y="5445224"/>
            <a:ext cx="0"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179512" y="5733256"/>
            <a:ext cx="2664296" cy="3600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400" dirty="0">
              <a:latin typeface="Times New Roman" pitchFamily="18" charset="0"/>
              <a:cs typeface="Times New Roman" pitchFamily="18" charset="0"/>
            </a:endParaRPr>
          </a:p>
        </p:txBody>
      </p:sp>
      <p:sp>
        <p:nvSpPr>
          <p:cNvPr id="67" name="Rectangle 66"/>
          <p:cNvSpPr/>
          <p:nvPr/>
        </p:nvSpPr>
        <p:spPr>
          <a:xfrm>
            <a:off x="2051720" y="2924944"/>
            <a:ext cx="1440160" cy="3600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Times New Roman" pitchFamily="18" charset="0"/>
              <a:cs typeface="Times New Roman" pitchFamily="18" charset="0"/>
            </a:endParaRPr>
          </a:p>
        </p:txBody>
      </p:sp>
      <p:cxnSp>
        <p:nvCxnSpPr>
          <p:cNvPr id="70" name="Straight Connector 69"/>
          <p:cNvCxnSpPr/>
          <p:nvPr/>
        </p:nvCxnSpPr>
        <p:spPr>
          <a:xfrm>
            <a:off x="1115616" y="6093296"/>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1115616" y="6525344"/>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1835696" y="6309320"/>
            <a:ext cx="1080120" cy="36004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TextBox 80"/>
          <p:cNvSpPr txBox="1"/>
          <p:nvPr/>
        </p:nvSpPr>
        <p:spPr>
          <a:xfrm>
            <a:off x="827584" y="2204864"/>
            <a:ext cx="1008112"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   User</a:t>
            </a:r>
            <a:endParaRPr lang="en-IN" sz="1400" dirty="0">
              <a:latin typeface="Times New Roman" pitchFamily="18" charset="0"/>
              <a:cs typeface="Times New Roman" pitchFamily="18" charset="0"/>
            </a:endParaRPr>
          </a:p>
        </p:txBody>
      </p:sp>
      <p:sp>
        <p:nvSpPr>
          <p:cNvPr id="82" name="TextBox 81"/>
          <p:cNvSpPr txBox="1"/>
          <p:nvPr/>
        </p:nvSpPr>
        <p:spPr>
          <a:xfrm>
            <a:off x="827584" y="2996952"/>
            <a:ext cx="648072"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Check</a:t>
            </a:r>
            <a:endParaRPr lang="en-IN" sz="1400" dirty="0">
              <a:latin typeface="Times New Roman" pitchFamily="18" charset="0"/>
              <a:cs typeface="Times New Roman" pitchFamily="18" charset="0"/>
            </a:endParaRPr>
          </a:p>
        </p:txBody>
      </p:sp>
      <p:sp>
        <p:nvSpPr>
          <p:cNvPr id="83" name="TextBox 82"/>
          <p:cNvSpPr txBox="1"/>
          <p:nvPr/>
        </p:nvSpPr>
        <p:spPr>
          <a:xfrm>
            <a:off x="2051720" y="2924944"/>
            <a:ext cx="180020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Unauthorised user</a:t>
            </a:r>
            <a:endParaRPr lang="en-IN" sz="1400" dirty="0">
              <a:latin typeface="Times New Roman" pitchFamily="18" charset="0"/>
              <a:cs typeface="Times New Roman" pitchFamily="18" charset="0"/>
            </a:endParaRPr>
          </a:p>
        </p:txBody>
      </p:sp>
      <p:sp>
        <p:nvSpPr>
          <p:cNvPr id="84" name="TextBox 83"/>
          <p:cNvSpPr txBox="1"/>
          <p:nvPr/>
        </p:nvSpPr>
        <p:spPr>
          <a:xfrm>
            <a:off x="323528" y="3717032"/>
            <a:ext cx="1728192"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Upload Crop Dataset</a:t>
            </a:r>
            <a:endParaRPr lang="en-IN" sz="1400" dirty="0">
              <a:latin typeface="Times New Roman" pitchFamily="18" charset="0"/>
              <a:cs typeface="Times New Roman" pitchFamily="18" charset="0"/>
            </a:endParaRPr>
          </a:p>
        </p:txBody>
      </p:sp>
      <p:sp>
        <p:nvSpPr>
          <p:cNvPr id="85" name="TextBox 84"/>
          <p:cNvSpPr txBox="1"/>
          <p:nvPr/>
        </p:nvSpPr>
        <p:spPr>
          <a:xfrm>
            <a:off x="251520" y="4365104"/>
            <a:ext cx="1872208" cy="307777"/>
          </a:xfrm>
          <a:prstGeom prst="rect">
            <a:avLst/>
          </a:prstGeom>
          <a:noFill/>
        </p:spPr>
        <p:txBody>
          <a:bodyPr wrap="square" rtlCol="0">
            <a:spAutoFit/>
          </a:bodyPr>
          <a:lstStyle/>
          <a:p>
            <a:pPr algn="ctr"/>
            <a:r>
              <a:rPr lang="en-IN" sz="1400" dirty="0" smtClean="0">
                <a:latin typeface="Times New Roman" pitchFamily="18" charset="0"/>
                <a:cs typeface="Times New Roman" pitchFamily="18" charset="0"/>
              </a:rPr>
              <a:t>Preprocess Dataset</a:t>
            </a:r>
            <a:endParaRPr lang="en-IN" sz="1400" dirty="0">
              <a:latin typeface="Times New Roman" pitchFamily="18" charset="0"/>
              <a:cs typeface="Times New Roman" pitchFamily="18" charset="0"/>
            </a:endParaRPr>
          </a:p>
        </p:txBody>
      </p:sp>
      <p:sp>
        <p:nvSpPr>
          <p:cNvPr id="86" name="TextBox 85"/>
          <p:cNvSpPr txBox="1"/>
          <p:nvPr/>
        </p:nvSpPr>
        <p:spPr>
          <a:xfrm>
            <a:off x="251520" y="5013176"/>
            <a:ext cx="2160240"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Train Machine Learning</a:t>
            </a:r>
            <a:endParaRPr lang="en-IN" sz="1400" dirty="0">
              <a:latin typeface="Times New Roman" pitchFamily="18" charset="0"/>
              <a:cs typeface="Times New Roman" pitchFamily="18" charset="0"/>
            </a:endParaRPr>
          </a:p>
        </p:txBody>
      </p:sp>
      <p:sp>
        <p:nvSpPr>
          <p:cNvPr id="87" name="TextBox 86"/>
          <p:cNvSpPr txBox="1"/>
          <p:nvPr/>
        </p:nvSpPr>
        <p:spPr>
          <a:xfrm>
            <a:off x="251520" y="5733256"/>
            <a:ext cx="2736304"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Upload Test Data &amp; Predict Yield</a:t>
            </a:r>
            <a:endParaRPr lang="en-IN" sz="1400" dirty="0">
              <a:latin typeface="Times New Roman" pitchFamily="18" charset="0"/>
              <a:cs typeface="Times New Roman" pitchFamily="18" charset="0"/>
            </a:endParaRPr>
          </a:p>
        </p:txBody>
      </p:sp>
      <p:sp>
        <p:nvSpPr>
          <p:cNvPr id="88" name="TextBox 87"/>
          <p:cNvSpPr txBox="1"/>
          <p:nvPr/>
        </p:nvSpPr>
        <p:spPr>
          <a:xfrm>
            <a:off x="1835696" y="6309320"/>
            <a:ext cx="1152128" cy="307777"/>
          </a:xfrm>
          <a:prstGeom prst="rect">
            <a:avLst/>
          </a:prstGeom>
          <a:noFill/>
        </p:spPr>
        <p:txBody>
          <a:bodyPr wrap="square" rtlCol="0">
            <a:spAutoFit/>
          </a:bodyPr>
          <a:lstStyle/>
          <a:p>
            <a:r>
              <a:rPr lang="en-IN" sz="1400" dirty="0" smtClean="0">
                <a:latin typeface="Times New Roman" pitchFamily="18" charset="0"/>
                <a:cs typeface="Times New Roman" pitchFamily="18" charset="0"/>
              </a:rPr>
              <a:t>End Process</a:t>
            </a:r>
            <a:endParaRPr lang="en-IN"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USE CASE DIAGRAM</a:t>
            </a:r>
            <a:endParaRPr lang="en-IN" sz="3200" dirty="0">
              <a:solidFill>
                <a:schemeClr val="bg1"/>
              </a:solidFill>
              <a:latin typeface="Times New Roman" pitchFamily="18" charset="0"/>
              <a:cs typeface="Times New Roman" pitchFamily="18" charset="0"/>
            </a:endParaRPr>
          </a:p>
        </p:txBody>
      </p:sp>
      <p:sp>
        <p:nvSpPr>
          <p:cNvPr id="5" name="Content Placeholder 4"/>
          <p:cNvSpPr>
            <a:spLocks noGrp="1"/>
          </p:cNvSpPr>
          <p:nvPr>
            <p:ph idx="1"/>
          </p:nvPr>
        </p:nvSpPr>
        <p:spPr>
          <a:xfrm>
            <a:off x="0" y="1628801"/>
            <a:ext cx="8686800" cy="4772000"/>
          </a:xfrm>
        </p:spPr>
        <p:txBody>
          <a:bodyPr>
            <a:normAutofit/>
          </a:bodyPr>
          <a:lstStyle/>
          <a:p>
            <a:pPr algn="just">
              <a:buNone/>
            </a:pPr>
            <a:r>
              <a:rPr lang="en-US" sz="1800" dirty="0" smtClean="0">
                <a:latin typeface="Times New Roman" pitchFamily="18" charset="0"/>
                <a:cs typeface="Times New Roman" pitchFamily="18" charset="0"/>
              </a:rPr>
              <a:t>      A use case diagram in the Unified Modeling Language (UML) is a type of behavioral diagram defined by and created from a Use-case analysis. The main purpose of a use case diagram is to show what system functions are performed for which actor. Roles of the actors in the system can be depicted.</a:t>
            </a:r>
            <a:endParaRPr lang="en-IN" sz="1800" dirty="0" smtClean="0">
              <a:latin typeface="Times New Roman" pitchFamily="18" charset="0"/>
              <a:cs typeface="Times New Roman" pitchFamily="18" charset="0"/>
            </a:endParaRPr>
          </a:p>
          <a:p>
            <a:pPr algn="just">
              <a:buNone/>
            </a:pPr>
            <a:endParaRPr lang="en-IN" sz="1800" dirty="0">
              <a:latin typeface="Times New Roman" pitchFamily="18" charset="0"/>
              <a:cs typeface="Times New Roman" pitchFamily="18" charset="0"/>
            </a:endParaRPr>
          </a:p>
        </p:txBody>
      </p:sp>
      <p:sp>
        <p:nvSpPr>
          <p:cNvPr id="8" name="Oval 7"/>
          <p:cNvSpPr/>
          <p:nvPr/>
        </p:nvSpPr>
        <p:spPr>
          <a:xfrm>
            <a:off x="4716016" y="3212976"/>
            <a:ext cx="1512168" cy="4320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h</a:t>
            </a:r>
            <a:endParaRPr lang="en-IN" dirty="0"/>
          </a:p>
        </p:txBody>
      </p:sp>
      <p:sp>
        <p:nvSpPr>
          <p:cNvPr id="9" name="Oval 8"/>
          <p:cNvSpPr/>
          <p:nvPr/>
        </p:nvSpPr>
        <p:spPr>
          <a:xfrm>
            <a:off x="4860032" y="3789040"/>
            <a:ext cx="1512168" cy="36004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4932040" y="4293096"/>
            <a:ext cx="1440160" cy="5040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4860032" y="5013176"/>
            <a:ext cx="1512168" cy="5040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Oval 12"/>
          <p:cNvSpPr/>
          <p:nvPr/>
        </p:nvSpPr>
        <p:spPr>
          <a:xfrm>
            <a:off x="5004048" y="5661248"/>
            <a:ext cx="648072"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Flowchart: Connector 13"/>
          <p:cNvSpPr/>
          <p:nvPr/>
        </p:nvSpPr>
        <p:spPr>
          <a:xfrm>
            <a:off x="2483768" y="4509120"/>
            <a:ext cx="144016" cy="144016"/>
          </a:xfrm>
          <a:prstGeom prst="flowChartConnector">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 name="Straight Connector 15"/>
          <p:cNvCxnSpPr/>
          <p:nvPr/>
        </p:nvCxnSpPr>
        <p:spPr>
          <a:xfrm flipV="1">
            <a:off x="2555776" y="4653136"/>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11760" y="4725144"/>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411760" y="4869160"/>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555776" y="4869160"/>
            <a:ext cx="144016"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2915816" y="3429000"/>
            <a:ext cx="1728192" cy="11521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987824" y="4005064"/>
            <a:ext cx="1800200" cy="6480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987824" y="4581128"/>
            <a:ext cx="180020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915816" y="4869160"/>
            <a:ext cx="180020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915816" y="4941168"/>
            <a:ext cx="180020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004048" y="3228945"/>
            <a:ext cx="936104" cy="400110"/>
          </a:xfrm>
          <a:prstGeom prst="rect">
            <a:avLst/>
          </a:prstGeom>
          <a:noFill/>
        </p:spPr>
        <p:txBody>
          <a:bodyPr wrap="square" rtlCol="0">
            <a:spAutoFit/>
          </a:bodyPr>
          <a:lstStyle/>
          <a:p>
            <a:pPr algn="ctr"/>
            <a:r>
              <a:rPr lang="en-IN" sz="1000" dirty="0" smtClean="0">
                <a:latin typeface="Times New Roman" pitchFamily="18" charset="0"/>
                <a:cs typeface="Times New Roman" pitchFamily="18" charset="0"/>
              </a:rPr>
              <a:t>Upload Crop Dataset </a:t>
            </a:r>
            <a:endParaRPr lang="en-IN" sz="1000" dirty="0">
              <a:latin typeface="Times New Roman" pitchFamily="18" charset="0"/>
              <a:cs typeface="Times New Roman" pitchFamily="18" charset="0"/>
            </a:endParaRPr>
          </a:p>
        </p:txBody>
      </p:sp>
      <p:sp>
        <p:nvSpPr>
          <p:cNvPr id="44" name="TextBox 43"/>
          <p:cNvSpPr txBox="1"/>
          <p:nvPr/>
        </p:nvSpPr>
        <p:spPr>
          <a:xfrm>
            <a:off x="5004048" y="3861048"/>
            <a:ext cx="1152128"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Preprocess Dataset</a:t>
            </a:r>
            <a:endParaRPr lang="en-IN" sz="1000" dirty="0">
              <a:latin typeface="Times New Roman" pitchFamily="18" charset="0"/>
              <a:cs typeface="Times New Roman" pitchFamily="18" charset="0"/>
            </a:endParaRPr>
          </a:p>
        </p:txBody>
      </p:sp>
      <p:sp>
        <p:nvSpPr>
          <p:cNvPr id="45" name="TextBox 44"/>
          <p:cNvSpPr txBox="1"/>
          <p:nvPr/>
        </p:nvSpPr>
        <p:spPr>
          <a:xfrm>
            <a:off x="5076056" y="4365104"/>
            <a:ext cx="1296144" cy="400110"/>
          </a:xfrm>
          <a:prstGeom prst="rect">
            <a:avLst/>
          </a:prstGeom>
          <a:noFill/>
        </p:spPr>
        <p:txBody>
          <a:bodyPr wrap="square" rtlCol="0">
            <a:spAutoFit/>
          </a:bodyPr>
          <a:lstStyle/>
          <a:p>
            <a:r>
              <a:rPr lang="en-IN" sz="1000" dirty="0" smtClean="0">
                <a:latin typeface="Times New Roman" pitchFamily="18" charset="0"/>
                <a:cs typeface="Times New Roman" pitchFamily="18" charset="0"/>
              </a:rPr>
              <a:t>Train Machine Learning Algorithm</a:t>
            </a:r>
            <a:endParaRPr lang="en-IN" sz="1000" dirty="0">
              <a:latin typeface="Times New Roman" pitchFamily="18" charset="0"/>
              <a:cs typeface="Times New Roman" pitchFamily="18" charset="0"/>
            </a:endParaRPr>
          </a:p>
        </p:txBody>
      </p:sp>
      <p:sp>
        <p:nvSpPr>
          <p:cNvPr id="47" name="TextBox 46"/>
          <p:cNvSpPr txBox="1"/>
          <p:nvPr/>
        </p:nvSpPr>
        <p:spPr>
          <a:xfrm>
            <a:off x="5004048" y="5085184"/>
            <a:ext cx="1296144" cy="400110"/>
          </a:xfrm>
          <a:prstGeom prst="rect">
            <a:avLst/>
          </a:prstGeom>
          <a:noFill/>
        </p:spPr>
        <p:txBody>
          <a:bodyPr wrap="square" rtlCol="0">
            <a:spAutoFit/>
          </a:bodyPr>
          <a:lstStyle/>
          <a:p>
            <a:r>
              <a:rPr lang="en-IN" sz="1000" dirty="0" smtClean="0">
                <a:latin typeface="Times New Roman" pitchFamily="18" charset="0"/>
                <a:cs typeface="Times New Roman" pitchFamily="18" charset="0"/>
              </a:rPr>
              <a:t>Upload Test Data &amp; Predict Yield</a:t>
            </a:r>
            <a:endParaRPr lang="en-IN" sz="1000" dirty="0">
              <a:latin typeface="Times New Roman" pitchFamily="18" charset="0"/>
              <a:cs typeface="Times New Roman" pitchFamily="18" charset="0"/>
            </a:endParaRPr>
          </a:p>
        </p:txBody>
      </p:sp>
      <p:sp>
        <p:nvSpPr>
          <p:cNvPr id="48" name="TextBox 47"/>
          <p:cNvSpPr txBox="1"/>
          <p:nvPr/>
        </p:nvSpPr>
        <p:spPr>
          <a:xfrm>
            <a:off x="5076056" y="5661248"/>
            <a:ext cx="504056" cy="246221"/>
          </a:xfrm>
          <a:prstGeom prst="rect">
            <a:avLst/>
          </a:prstGeom>
          <a:noFill/>
        </p:spPr>
        <p:txBody>
          <a:bodyPr wrap="square" rtlCol="0">
            <a:spAutoFit/>
          </a:bodyPr>
          <a:lstStyle/>
          <a:p>
            <a:r>
              <a:rPr lang="en-IN" sz="1000" dirty="0" smtClean="0">
                <a:latin typeface="Times New Roman" pitchFamily="18" charset="0"/>
                <a:cs typeface="Times New Roman" pitchFamily="18" charset="0"/>
              </a:rPr>
              <a:t>Close</a:t>
            </a:r>
            <a:endParaRPr lang="en-IN" sz="1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DATA SET</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28801"/>
            <a:ext cx="8229600" cy="4772000"/>
          </a:xfrm>
        </p:spPr>
        <p:txBody>
          <a:bodyPr>
            <a:normAutofit/>
          </a:bodyPr>
          <a:lstStyle/>
          <a:p>
            <a:pPr algn="just">
              <a:buNone/>
            </a:pPr>
            <a:r>
              <a:rPr lang="en-IN" sz="1400" dirty="0" smtClean="0">
                <a:latin typeface="Times New Roman" pitchFamily="18" charset="0"/>
                <a:cs typeface="Times New Roman" pitchFamily="18" charset="0"/>
              </a:rPr>
              <a:t>                                                                                            </a:t>
            </a:r>
          </a:p>
          <a:p>
            <a:pPr algn="just">
              <a:buNone/>
            </a:pPr>
            <a:r>
              <a:rPr lang="en-IN" sz="140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In above dataset first row contains column names and</a:t>
            </a:r>
          </a:p>
          <a:p>
            <a:pPr algn="just">
              <a:buNone/>
            </a:pPr>
            <a:r>
              <a:rPr lang="en-IN" sz="1400" dirty="0" smtClean="0">
                <a:latin typeface="Times New Roman" pitchFamily="18" charset="0"/>
                <a:cs typeface="Times New Roman" pitchFamily="18" charset="0"/>
              </a:rPr>
              <a:t>                                                                                            other rows contains column values and in above</a:t>
            </a:r>
          </a:p>
          <a:p>
            <a:pPr algn="just">
              <a:buNone/>
            </a:pPr>
            <a:r>
              <a:rPr lang="en-IN" sz="1400" dirty="0" smtClean="0">
                <a:latin typeface="Times New Roman" pitchFamily="18" charset="0"/>
                <a:cs typeface="Times New Roman" pitchFamily="18" charset="0"/>
              </a:rPr>
              <a:t>                                                                                            screen last column production we will take as class</a:t>
            </a:r>
          </a:p>
          <a:p>
            <a:pPr algn="just">
              <a:buNone/>
            </a:pPr>
            <a:r>
              <a:rPr lang="en-IN" sz="1400" dirty="0" smtClean="0">
                <a:latin typeface="Times New Roman" pitchFamily="18" charset="0"/>
                <a:cs typeface="Times New Roman" pitchFamily="18" charset="0"/>
              </a:rPr>
              <a:t>                                                                                            label and other columns will be taken as training</a:t>
            </a:r>
          </a:p>
          <a:p>
            <a:pPr algn="just">
              <a:buNone/>
            </a:pPr>
            <a:r>
              <a:rPr lang="en-IN" sz="1400" dirty="0" smtClean="0">
                <a:latin typeface="Times New Roman" pitchFamily="18" charset="0"/>
                <a:cs typeface="Times New Roman" pitchFamily="18" charset="0"/>
              </a:rPr>
              <a:t>                                                                                            features. After training ML with above dataset then</a:t>
            </a:r>
          </a:p>
          <a:p>
            <a:pPr algn="just">
              <a:buNone/>
            </a:pPr>
            <a:r>
              <a:rPr lang="en-IN" sz="1400" dirty="0" smtClean="0">
                <a:latin typeface="Times New Roman" pitchFamily="18" charset="0"/>
                <a:cs typeface="Times New Roman" pitchFamily="18" charset="0"/>
              </a:rPr>
              <a:t>                                                                                            we will upload below test dataset to predict yield.</a:t>
            </a: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pPr>
              <a:buNone/>
            </a:pPr>
            <a:r>
              <a:rPr lang="en-IN" sz="1400" dirty="0" smtClean="0"/>
              <a:t>                                                                                                                      </a:t>
            </a:r>
            <a:r>
              <a:rPr lang="en-IN" sz="1400" dirty="0" smtClean="0">
                <a:latin typeface="Times New Roman" pitchFamily="18" charset="0"/>
                <a:cs typeface="Times New Roman" pitchFamily="18" charset="0"/>
              </a:rPr>
              <a:t>In above screen in test data production column is</a:t>
            </a:r>
          </a:p>
          <a:p>
            <a:pPr>
              <a:buNone/>
            </a:pPr>
            <a:r>
              <a:rPr lang="en-IN" sz="1400" dirty="0" smtClean="0">
                <a:latin typeface="Times New Roman" pitchFamily="18" charset="0"/>
                <a:cs typeface="Times New Roman" pitchFamily="18" charset="0"/>
              </a:rPr>
              <a:t>                                                                                             missing and this column will be predicted by ML    </a:t>
            </a:r>
          </a:p>
          <a:p>
            <a:pPr>
              <a:buNone/>
            </a:pPr>
            <a:r>
              <a:rPr lang="en-IN" sz="1400" dirty="0" smtClean="0">
                <a:latin typeface="Times New Roman" pitchFamily="18" charset="0"/>
                <a:cs typeface="Times New Roman" pitchFamily="18" charset="0"/>
              </a:rPr>
              <a:t>                                                                                                                            algorithm.</a:t>
            </a: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sz="1400" dirty="0" smtClean="0">
              <a:latin typeface="Times New Roman" pitchFamily="18" charset="0"/>
              <a:cs typeface="Times New Roman" pitchFamily="18" charset="0"/>
            </a:endParaRPr>
          </a:p>
          <a:p>
            <a:endParaRPr lang="en-IN" dirty="0"/>
          </a:p>
        </p:txBody>
      </p:sp>
      <p:pic>
        <p:nvPicPr>
          <p:cNvPr id="6" name="Picture 5"/>
          <p:cNvPicPr/>
          <p:nvPr/>
        </p:nvPicPr>
        <p:blipFill>
          <a:blip r:embed="rId2" cstate="print"/>
          <a:stretch>
            <a:fillRect/>
          </a:stretch>
        </p:blipFill>
        <p:spPr>
          <a:xfrm>
            <a:off x="395536" y="1844824"/>
            <a:ext cx="3816424" cy="1800200"/>
          </a:xfrm>
          <a:prstGeom prst="rect">
            <a:avLst/>
          </a:prstGeom>
        </p:spPr>
      </p:pic>
      <p:pic>
        <p:nvPicPr>
          <p:cNvPr id="7" name="Picture 6"/>
          <p:cNvPicPr/>
          <p:nvPr/>
        </p:nvPicPr>
        <p:blipFill>
          <a:blip r:embed="rId3" cstate="print"/>
          <a:stretch>
            <a:fillRect/>
          </a:stretch>
        </p:blipFill>
        <p:spPr>
          <a:xfrm>
            <a:off x="395536" y="4293096"/>
            <a:ext cx="3888432" cy="17281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TEST CASES</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484784"/>
            <a:ext cx="8229600" cy="5256583"/>
          </a:xfrm>
        </p:spPr>
        <p:txBody>
          <a:bodyPr>
            <a:normAutofit/>
          </a:bodyPr>
          <a:lstStyle/>
          <a:p>
            <a:pPr>
              <a:buFont typeface="Wingdings" pitchFamily="2" charset="2"/>
              <a:buChar char="Ø"/>
            </a:pPr>
            <a:r>
              <a:rPr lang="en-IN" sz="1600" dirty="0" smtClean="0">
                <a:latin typeface="Times New Roman" pitchFamily="18" charset="0"/>
                <a:cs typeface="Times New Roman" pitchFamily="18" charset="0"/>
              </a:rPr>
              <a:t>Module: Crop yield prediction </a:t>
            </a:r>
          </a:p>
          <a:p>
            <a:pPr>
              <a:buFont typeface="Wingdings" pitchFamily="2" charset="2"/>
              <a:buChar char="Ø"/>
            </a:pPr>
            <a:r>
              <a:rPr lang="en-IN" sz="1600" dirty="0" smtClean="0">
                <a:latin typeface="Times New Roman" pitchFamily="18" charset="0"/>
                <a:cs typeface="Times New Roman" pitchFamily="18" charset="0"/>
              </a:rPr>
              <a:t>Test data: Area, Production</a:t>
            </a:r>
          </a:p>
          <a:p>
            <a:pPr>
              <a:buFont typeface="Wingdings" pitchFamily="2" charset="2"/>
              <a:buChar char="Ø"/>
            </a:pPr>
            <a:r>
              <a:rPr lang="en-IN" sz="1600" dirty="0" smtClean="0">
                <a:latin typeface="Times New Roman" pitchFamily="18" charset="0"/>
                <a:cs typeface="Times New Roman" pitchFamily="18" charset="0"/>
              </a:rPr>
              <a:t>Status: Good or Poor</a:t>
            </a:r>
          </a:p>
          <a:p>
            <a:pPr>
              <a:buFont typeface="Wingdings" pitchFamily="2" charset="2"/>
              <a:buChar char="Ø"/>
            </a:pPr>
            <a:r>
              <a:rPr lang="en-IN" sz="1600" dirty="0" smtClean="0">
                <a:latin typeface="Times New Roman" pitchFamily="18" charset="0"/>
                <a:cs typeface="Times New Roman" pitchFamily="18" charset="0"/>
              </a:rPr>
              <a:t>Summary: To predict crop production per acre</a:t>
            </a:r>
            <a:endParaRPr lang="en-IN" sz="16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1691680" y="2708920"/>
          <a:ext cx="5760639" cy="3925214"/>
        </p:xfrm>
        <a:graphic>
          <a:graphicData uri="http://schemas.openxmlformats.org/drawingml/2006/table">
            <a:tbl>
              <a:tblPr firstRow="1" bandRow="1">
                <a:tableStyleId>{5C22544A-7EE6-4342-B048-85BDC9FD1C3A}</a:tableStyleId>
              </a:tblPr>
              <a:tblGrid>
                <a:gridCol w="1822987"/>
                <a:gridCol w="1677148"/>
                <a:gridCol w="1239631"/>
                <a:gridCol w="1020873"/>
              </a:tblGrid>
              <a:tr h="432049">
                <a:tc>
                  <a:txBody>
                    <a:bodyPr/>
                    <a:lstStyle/>
                    <a:p>
                      <a:r>
                        <a:rPr lang="en-IN" dirty="0" smtClean="0">
                          <a:latin typeface="Times New Roman" pitchFamily="18" charset="0"/>
                          <a:cs typeface="Times New Roman" pitchFamily="18" charset="0"/>
                        </a:rPr>
                        <a:t>Data Attributes</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Domain Value</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Test Data</a:t>
                      </a:r>
                      <a:r>
                        <a:rPr lang="en-IN" baseline="0"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Status</a:t>
                      </a:r>
                      <a:endParaRPr lang="en-IN" dirty="0">
                        <a:latin typeface="Times New Roman" pitchFamily="18" charset="0"/>
                        <a:cs typeface="Times New Roman" pitchFamily="18" charset="0"/>
                      </a:endParaRPr>
                    </a:p>
                  </a:txBody>
                  <a:tcPr/>
                </a:tc>
              </a:tr>
              <a:tr h="786749">
                <a:tc>
                  <a:txBody>
                    <a:bodyPr/>
                    <a:lstStyle/>
                    <a:p>
                      <a:r>
                        <a:rPr lang="en-IN" sz="1600" dirty="0" smtClean="0">
                          <a:latin typeface="Times New Roman" pitchFamily="18" charset="0"/>
                          <a:cs typeface="Times New Roman" pitchFamily="18" charset="0"/>
                        </a:rPr>
                        <a:t>State </a:t>
                      </a:r>
                      <a:endParaRPr lang="en-IN" sz="16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Bihar</a:t>
                      </a:r>
                    </a:p>
                    <a:p>
                      <a:r>
                        <a:rPr lang="en-IN" sz="1100" dirty="0" smtClean="0">
                          <a:latin typeface="Times New Roman" pitchFamily="18" charset="0"/>
                          <a:cs typeface="Times New Roman" pitchFamily="18" charset="0"/>
                        </a:rPr>
                        <a:t>Maharashtra</a:t>
                      </a:r>
                    </a:p>
                    <a:p>
                      <a:r>
                        <a:rPr lang="en-IN" sz="1100" dirty="0" smtClean="0">
                          <a:latin typeface="Times New Roman" pitchFamily="18" charset="0"/>
                          <a:cs typeface="Times New Roman" pitchFamily="18" charset="0"/>
                        </a:rPr>
                        <a:t>Odisha</a:t>
                      </a:r>
                    </a:p>
                    <a:p>
                      <a:r>
                        <a:rPr lang="en-IN" sz="1100" dirty="0" smtClean="0">
                          <a:latin typeface="Times New Roman" pitchFamily="18" charset="0"/>
                          <a:cs typeface="Times New Roman" pitchFamily="18" charset="0"/>
                        </a:rPr>
                        <a:t>Uttar Pradesh</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Success</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Good</a:t>
                      </a:r>
                      <a:endParaRPr lang="en-IN" sz="1100" dirty="0">
                        <a:latin typeface="Times New Roman" pitchFamily="18" charset="0"/>
                        <a:cs typeface="Times New Roman" pitchFamily="18" charset="0"/>
                      </a:endParaRPr>
                    </a:p>
                  </a:txBody>
                  <a:tcPr/>
                </a:tc>
              </a:tr>
              <a:tr h="786749">
                <a:tc>
                  <a:txBody>
                    <a:bodyPr/>
                    <a:lstStyle/>
                    <a:p>
                      <a:r>
                        <a:rPr lang="en-IN" sz="1600" dirty="0" smtClean="0">
                          <a:latin typeface="Times New Roman" pitchFamily="18" charset="0"/>
                          <a:cs typeface="Times New Roman" pitchFamily="18" charset="0"/>
                        </a:rPr>
                        <a:t>District </a:t>
                      </a:r>
                      <a:endParaRPr lang="en-IN" sz="16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Gopalganj</a:t>
                      </a:r>
                    </a:p>
                    <a:p>
                      <a:r>
                        <a:rPr lang="en-IN" sz="1100" dirty="0" smtClean="0">
                          <a:latin typeface="Times New Roman" pitchFamily="18" charset="0"/>
                          <a:cs typeface="Times New Roman" pitchFamily="18" charset="0"/>
                        </a:rPr>
                        <a:t>Nashik</a:t>
                      </a:r>
                    </a:p>
                    <a:p>
                      <a:r>
                        <a:rPr lang="en-IN" sz="1100" dirty="0" smtClean="0">
                          <a:latin typeface="Times New Roman" pitchFamily="18" charset="0"/>
                          <a:cs typeface="Times New Roman" pitchFamily="18" charset="0"/>
                        </a:rPr>
                        <a:t>Rayagada</a:t>
                      </a:r>
                    </a:p>
                    <a:p>
                      <a:r>
                        <a:rPr lang="en-IN" sz="1100" dirty="0" smtClean="0">
                          <a:latin typeface="Times New Roman" pitchFamily="18" charset="0"/>
                          <a:cs typeface="Times New Roman" pitchFamily="18" charset="0"/>
                        </a:rPr>
                        <a:t>Ambedkar Nagar</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Success</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Good</a:t>
                      </a:r>
                    </a:p>
                  </a:txBody>
                  <a:tcPr/>
                </a:tc>
              </a:tr>
              <a:tr h="346169">
                <a:tc>
                  <a:txBody>
                    <a:bodyPr/>
                    <a:lstStyle/>
                    <a:p>
                      <a:r>
                        <a:rPr lang="en-IN" sz="1600" dirty="0" smtClean="0">
                          <a:latin typeface="Times New Roman" pitchFamily="18" charset="0"/>
                          <a:cs typeface="Times New Roman" pitchFamily="18" charset="0"/>
                        </a:rPr>
                        <a:t>Year</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1998-2006</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Success</a:t>
                      </a:r>
                      <a:endParaRPr lang="en-IN" sz="1600" dirty="0">
                        <a:latin typeface="Times New Roman" pitchFamily="18" charset="0"/>
                        <a:cs typeface="Times New Roman" pitchFamily="18" charset="0"/>
                      </a:endParaRPr>
                    </a:p>
                  </a:txBody>
                  <a:tcPr/>
                </a:tc>
                <a:tc>
                  <a:txBody>
                    <a:bodyPr/>
                    <a:lstStyle/>
                    <a:p>
                      <a:r>
                        <a:rPr lang="en-IN" sz="1600" dirty="0" smtClean="0">
                          <a:latin typeface="Times New Roman" pitchFamily="18" charset="0"/>
                          <a:cs typeface="Times New Roman" pitchFamily="18" charset="0"/>
                        </a:rPr>
                        <a:t>Good</a:t>
                      </a:r>
                      <a:endParaRPr lang="en-IN" sz="1600" dirty="0">
                        <a:latin typeface="Times New Roman" pitchFamily="18" charset="0"/>
                        <a:cs typeface="Times New Roman" pitchFamily="18" charset="0"/>
                      </a:endParaRPr>
                    </a:p>
                  </a:txBody>
                  <a:tcPr/>
                </a:tc>
              </a:tr>
              <a:tr h="786749">
                <a:tc>
                  <a:txBody>
                    <a:bodyPr/>
                    <a:lstStyle/>
                    <a:p>
                      <a:r>
                        <a:rPr lang="en-IN" sz="1600" dirty="0" smtClean="0">
                          <a:latin typeface="Times New Roman" pitchFamily="18" charset="0"/>
                          <a:cs typeface="Times New Roman" pitchFamily="18" charset="0"/>
                        </a:rPr>
                        <a:t>Season</a:t>
                      </a:r>
                      <a:endParaRPr lang="en-IN" sz="16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Kharif</a:t>
                      </a:r>
                    </a:p>
                    <a:p>
                      <a:r>
                        <a:rPr lang="en-IN" sz="1100" dirty="0" smtClean="0">
                          <a:latin typeface="Times New Roman" pitchFamily="18" charset="0"/>
                          <a:cs typeface="Times New Roman" pitchFamily="18" charset="0"/>
                        </a:rPr>
                        <a:t>Rabi</a:t>
                      </a:r>
                    </a:p>
                    <a:p>
                      <a:r>
                        <a:rPr lang="en-IN" sz="1100" dirty="0" smtClean="0">
                          <a:latin typeface="Times New Roman" pitchFamily="18" charset="0"/>
                          <a:cs typeface="Times New Roman" pitchFamily="18" charset="0"/>
                        </a:rPr>
                        <a:t>Autumn</a:t>
                      </a:r>
                    </a:p>
                    <a:p>
                      <a:r>
                        <a:rPr lang="en-IN" sz="1100" dirty="0" smtClean="0">
                          <a:latin typeface="Times New Roman" pitchFamily="18" charset="0"/>
                          <a:cs typeface="Times New Roman" pitchFamily="18" charset="0"/>
                        </a:rPr>
                        <a:t>Whole Year</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Failure</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Poor</a:t>
                      </a:r>
                      <a:endParaRPr lang="en-IN" sz="1100" dirty="0">
                        <a:latin typeface="Times New Roman" pitchFamily="18" charset="0"/>
                        <a:cs typeface="Times New Roman" pitchFamily="18" charset="0"/>
                      </a:endParaRPr>
                    </a:p>
                  </a:txBody>
                  <a:tcPr/>
                </a:tc>
              </a:tr>
              <a:tr h="786749">
                <a:tc>
                  <a:txBody>
                    <a:bodyPr/>
                    <a:lstStyle/>
                    <a:p>
                      <a:r>
                        <a:rPr lang="en-IN" sz="1600" dirty="0" smtClean="0">
                          <a:latin typeface="Times New Roman" pitchFamily="18" charset="0"/>
                          <a:cs typeface="Times New Roman" pitchFamily="18" charset="0"/>
                        </a:rPr>
                        <a:t>Crop</a:t>
                      </a:r>
                      <a:endParaRPr lang="en-IN" sz="16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Rice</a:t>
                      </a:r>
                    </a:p>
                    <a:p>
                      <a:r>
                        <a:rPr lang="en-IN" sz="1100" dirty="0" smtClean="0">
                          <a:latin typeface="Times New Roman" pitchFamily="18" charset="0"/>
                          <a:cs typeface="Times New Roman" pitchFamily="18" charset="0"/>
                        </a:rPr>
                        <a:t>Gram</a:t>
                      </a:r>
                    </a:p>
                    <a:p>
                      <a:r>
                        <a:rPr lang="en-IN" sz="1100" dirty="0" smtClean="0">
                          <a:latin typeface="Times New Roman" pitchFamily="18" charset="0"/>
                          <a:cs typeface="Times New Roman" pitchFamily="18" charset="0"/>
                        </a:rPr>
                        <a:t>Maize</a:t>
                      </a:r>
                    </a:p>
                    <a:p>
                      <a:r>
                        <a:rPr lang="en-IN" sz="1100" dirty="0" smtClean="0">
                          <a:latin typeface="Times New Roman" pitchFamily="18" charset="0"/>
                          <a:cs typeface="Times New Roman" pitchFamily="18" charset="0"/>
                        </a:rPr>
                        <a:t>Tobacco</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Failure</a:t>
                      </a:r>
                    </a:p>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Success</a:t>
                      </a:r>
                    </a:p>
                    <a:p>
                      <a:r>
                        <a:rPr lang="en-IN" sz="1100" dirty="0" smtClean="0">
                          <a:latin typeface="Times New Roman" pitchFamily="18" charset="0"/>
                          <a:cs typeface="Times New Roman" pitchFamily="18" charset="0"/>
                        </a:rPr>
                        <a:t>Failure</a:t>
                      </a:r>
                      <a:endParaRPr lang="en-IN" sz="1100" dirty="0">
                        <a:latin typeface="Times New Roman" pitchFamily="18" charset="0"/>
                        <a:cs typeface="Times New Roman" pitchFamily="18" charset="0"/>
                      </a:endParaRPr>
                    </a:p>
                  </a:txBody>
                  <a:tcPr/>
                </a:tc>
                <a:tc>
                  <a:txBody>
                    <a:bodyPr/>
                    <a:lstStyle/>
                    <a:p>
                      <a:r>
                        <a:rPr lang="en-IN" sz="1100" dirty="0" smtClean="0">
                          <a:latin typeface="Times New Roman" pitchFamily="18" charset="0"/>
                          <a:cs typeface="Times New Roman" pitchFamily="18" charset="0"/>
                        </a:rPr>
                        <a:t>Poor</a:t>
                      </a:r>
                    </a:p>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Good</a:t>
                      </a:r>
                    </a:p>
                    <a:p>
                      <a:r>
                        <a:rPr lang="en-IN" sz="1100" dirty="0" smtClean="0">
                          <a:latin typeface="Times New Roman" pitchFamily="18" charset="0"/>
                          <a:cs typeface="Times New Roman" pitchFamily="18" charset="0"/>
                        </a:rPr>
                        <a:t>Poor</a:t>
                      </a:r>
                      <a:endParaRPr lang="en-IN" sz="11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bg1"/>
                </a:solidFill>
                <a:latin typeface="Times New Roman" pitchFamily="18" charset="0"/>
                <a:cs typeface="Times New Roman" pitchFamily="18" charset="0"/>
              </a:rPr>
              <a:t>SCREENSHOTS</a:t>
            </a:r>
            <a:endParaRPr lang="en-IN" sz="32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79512" y="1556792"/>
            <a:ext cx="8784976" cy="5301207"/>
          </a:xfrm>
        </p:spPr>
        <p:txBody>
          <a:bodyPr>
            <a:normAutofit fontScale="92500" lnSpcReduction="10000"/>
          </a:bodyPr>
          <a:lstStyle/>
          <a:p>
            <a:r>
              <a:rPr lang="en-IN" sz="1200" dirty="0" smtClean="0">
                <a:latin typeface="Times New Roman" pitchFamily="18" charset="0"/>
                <a:cs typeface="Times New Roman" pitchFamily="18" charset="0"/>
              </a:rPr>
              <a:t>To run project double click on ‘run.bat’ file to get below screen</a:t>
            </a:r>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pPr>
              <a:buNone/>
            </a:pPr>
            <a:r>
              <a:rPr lang="en-IN" sz="1200" dirty="0" smtClean="0"/>
              <a:t>                                                                                                                                                              </a:t>
            </a:r>
            <a:r>
              <a:rPr lang="en-IN" sz="1200" dirty="0" smtClean="0">
                <a:latin typeface="Times New Roman" pitchFamily="18" charset="0"/>
                <a:cs typeface="Times New Roman" pitchFamily="18" charset="0"/>
              </a:rPr>
              <a:t>In above screen dataset loaded. So click on ‘Preprocess Dataset’ to     </a:t>
            </a:r>
          </a:p>
          <a:p>
            <a:pPr>
              <a:buNone/>
            </a:pPr>
            <a:r>
              <a:rPr lang="en-IN" sz="1200" dirty="0" smtClean="0">
                <a:latin typeface="Times New Roman" pitchFamily="18" charset="0"/>
                <a:cs typeface="Times New Roman" pitchFamily="18" charset="0"/>
              </a:rPr>
              <a:t>                                                                                                                                                                        process dataset.</a:t>
            </a:r>
          </a:p>
          <a:p>
            <a:r>
              <a:rPr lang="en-IN" sz="1200" dirty="0" smtClean="0">
                <a:latin typeface="Times New Roman" pitchFamily="18" charset="0"/>
                <a:cs typeface="Times New Roman" pitchFamily="18" charset="0"/>
              </a:rPr>
              <a:t>In above screen click on ‘Upload Crop Dataset’ button to upload dataset.          </a:t>
            </a:r>
          </a:p>
          <a:p>
            <a:endParaRPr lang="en-IN" sz="1200" dirty="0" smtClean="0"/>
          </a:p>
          <a:p>
            <a:r>
              <a:rPr lang="en-IN" sz="1200" dirty="0" smtClean="0"/>
              <a:t>                                                                                                                                                                                                                                                                                                                                                                                                                                                                                                                                          </a:t>
            </a:r>
          </a:p>
          <a:p>
            <a:r>
              <a:rPr lang="en-IN" sz="1200" dirty="0" smtClean="0"/>
              <a:t>                             </a:t>
            </a:r>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endParaRPr lang="en-IN" sz="1200" dirty="0" smtClean="0"/>
          </a:p>
          <a:p>
            <a:r>
              <a:rPr lang="en-IN" sz="1200" dirty="0" smtClean="0">
                <a:latin typeface="Times New Roman" pitchFamily="18" charset="0"/>
                <a:cs typeface="Times New Roman" pitchFamily="18" charset="0"/>
              </a:rPr>
              <a:t>In above screen selecting and uploading ‘Dataset.csv’ file and then .                Now click on ‘Train Machine Learning Algorithm’ button to train                                  </a:t>
            </a:r>
          </a:p>
          <a:p>
            <a:pPr>
              <a:buNone/>
            </a:pPr>
            <a:r>
              <a:rPr lang="en-IN" sz="1200" dirty="0" smtClean="0">
                <a:latin typeface="Times New Roman" pitchFamily="18" charset="0"/>
                <a:cs typeface="Times New Roman" pitchFamily="18" charset="0"/>
              </a:rPr>
              <a:t>             click on ‘Open’ button to load dataset and to get below screen.                         Decision Tree Machine learning algorithm n above dataset and  </a:t>
            </a:r>
          </a:p>
          <a:p>
            <a:pPr>
              <a:buNone/>
            </a:pPr>
            <a:r>
              <a:rPr lang="en-IN" sz="1200" dirty="0" smtClean="0">
                <a:latin typeface="Times New Roman" pitchFamily="18" charset="0"/>
                <a:cs typeface="Times New Roman" pitchFamily="18" charset="0"/>
              </a:rPr>
              <a:t>                                                                                                                                                                     then calculate prediction error rate.</a:t>
            </a:r>
          </a:p>
          <a:p>
            <a:endParaRPr lang="en-IN" sz="1200" dirty="0" smtClean="0"/>
          </a:p>
          <a:p>
            <a:endParaRPr lang="en-IN" sz="1200" dirty="0" smtClean="0"/>
          </a:p>
          <a:p>
            <a:endParaRPr lang="en-IN" sz="1200" dirty="0" smtClean="0"/>
          </a:p>
          <a:p>
            <a:endParaRPr lang="en-IN" sz="1200" dirty="0" smtClean="0"/>
          </a:p>
        </p:txBody>
      </p:sp>
      <p:pic>
        <p:nvPicPr>
          <p:cNvPr id="4" name="Picture 3"/>
          <p:cNvPicPr/>
          <p:nvPr/>
        </p:nvPicPr>
        <p:blipFill>
          <a:blip r:embed="rId2" cstate="print"/>
          <a:stretch>
            <a:fillRect/>
          </a:stretch>
        </p:blipFill>
        <p:spPr>
          <a:xfrm>
            <a:off x="251520" y="1916832"/>
            <a:ext cx="4320480" cy="1656184"/>
          </a:xfrm>
          <a:prstGeom prst="rect">
            <a:avLst/>
          </a:prstGeom>
        </p:spPr>
      </p:pic>
      <p:pic>
        <p:nvPicPr>
          <p:cNvPr id="5" name="Picture 4"/>
          <p:cNvPicPr/>
          <p:nvPr/>
        </p:nvPicPr>
        <p:blipFill>
          <a:blip r:embed="rId3" cstate="print"/>
          <a:stretch>
            <a:fillRect/>
          </a:stretch>
        </p:blipFill>
        <p:spPr>
          <a:xfrm>
            <a:off x="251520" y="4077072"/>
            <a:ext cx="4270419" cy="1827337"/>
          </a:xfrm>
          <a:prstGeom prst="rect">
            <a:avLst/>
          </a:prstGeom>
        </p:spPr>
      </p:pic>
      <p:pic>
        <p:nvPicPr>
          <p:cNvPr id="8" name="Picture 7"/>
          <p:cNvPicPr/>
          <p:nvPr/>
        </p:nvPicPr>
        <p:blipFill>
          <a:blip r:embed="rId4" cstate="print"/>
          <a:stretch>
            <a:fillRect/>
          </a:stretch>
        </p:blipFill>
        <p:spPr>
          <a:xfrm>
            <a:off x="4860032" y="1556792"/>
            <a:ext cx="4104456" cy="1728192"/>
          </a:xfrm>
          <a:prstGeom prst="rect">
            <a:avLst/>
          </a:prstGeom>
        </p:spPr>
      </p:pic>
      <p:pic>
        <p:nvPicPr>
          <p:cNvPr id="9" name="Picture 8"/>
          <p:cNvPicPr/>
          <p:nvPr/>
        </p:nvPicPr>
        <p:blipFill>
          <a:blip r:embed="rId5" cstate="print"/>
          <a:stretch>
            <a:fillRect/>
          </a:stretch>
        </p:blipFill>
        <p:spPr>
          <a:xfrm>
            <a:off x="4860032" y="4005064"/>
            <a:ext cx="4032448" cy="194421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526</TotalTime>
  <Words>1008</Words>
  <Application>Microsoft Office PowerPoint</Application>
  <PresentationFormat>On-screen Show (4:3)</PresentationFormat>
  <Paragraphs>212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 G. SAI KEERTHANA   -18X01A05D9   M. VYNA REDDY         -18X01A05F3 CH. RAKESH                 -19X05A0516 C. KOUSHIK GOUD     -17L71A0516</vt:lpstr>
      <vt:lpstr>ABSTRACT</vt:lpstr>
      <vt:lpstr>PROPOSED SYSTEM</vt:lpstr>
      <vt:lpstr>SOFTWARE REQUIREMENTS</vt:lpstr>
      <vt:lpstr>ARCHITECTURE</vt:lpstr>
      <vt:lpstr>USE CASE DIAGRAM</vt:lpstr>
      <vt:lpstr>DATA SET</vt:lpstr>
      <vt:lpstr>TEST CASES</vt:lpstr>
      <vt:lpstr>SCREENSHOTS</vt:lpstr>
      <vt:lpstr>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SAI KEERTHANA   -18X01A05D9   M. VYNA REDDY         -18X01A05F3 CH. RAKESH                 -19X05A0516 C. KOUSHIK GOUD     -17L71A0516</dc:title>
  <dc:creator>Rama Krishna Sarma</dc:creator>
  <cp:lastModifiedBy>Rama Krishna Sarma</cp:lastModifiedBy>
  <cp:revision>62</cp:revision>
  <dcterms:created xsi:type="dcterms:W3CDTF">2021-12-10T10:06:05Z</dcterms:created>
  <dcterms:modified xsi:type="dcterms:W3CDTF">2021-12-12T10:51:09Z</dcterms:modified>
</cp:coreProperties>
</file>