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24"/>
  </p:notesMasterIdLst>
  <p:sldIdLst>
    <p:sldId id="256" r:id="rId2"/>
    <p:sldId id="258" r:id="rId3"/>
    <p:sldId id="257" r:id="rId4"/>
    <p:sldId id="259" r:id="rId5"/>
    <p:sldId id="261" r:id="rId6"/>
    <p:sldId id="262" r:id="rId7"/>
    <p:sldId id="265" r:id="rId8"/>
    <p:sldId id="284" r:id="rId9"/>
    <p:sldId id="285" r:id="rId10"/>
    <p:sldId id="303" r:id="rId11"/>
    <p:sldId id="267" r:id="rId12"/>
    <p:sldId id="292" r:id="rId13"/>
    <p:sldId id="293" r:id="rId14"/>
    <p:sldId id="298" r:id="rId15"/>
    <p:sldId id="302" r:id="rId16"/>
    <p:sldId id="294" r:id="rId17"/>
    <p:sldId id="296" r:id="rId18"/>
    <p:sldId id="304" r:id="rId19"/>
    <p:sldId id="301" r:id="rId20"/>
    <p:sldId id="300" r:id="rId21"/>
    <p:sldId id="290" r:id="rId22"/>
    <p:sldId id="30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41" autoAdjust="0"/>
    <p:restoredTop sz="94660"/>
  </p:normalViewPr>
  <p:slideViewPr>
    <p:cSldViewPr snapToGrid="0">
      <p:cViewPr varScale="1">
        <p:scale>
          <a:sx n="75" d="100"/>
          <a:sy n="75" d="100"/>
        </p:scale>
        <p:origin x="-522"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4903A-00F2-445B-B167-BB0E199140C6}" type="datetimeFigureOut">
              <a:rPr lang="en-IN" smtClean="0"/>
              <a:pPr/>
              <a:t>27-03-2023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785FE-9741-4014-AB87-14BC5E2F84C0}" type="slidenum">
              <a:rPr lang="en-IN" smtClean="0"/>
              <a:pPr/>
              <a:t>‹#›</a:t>
            </a:fld>
            <a:endParaRPr lang="en-IN"/>
          </a:p>
        </p:txBody>
      </p:sp>
    </p:spTree>
    <p:extLst>
      <p:ext uri="{BB962C8B-B14F-4D97-AF65-F5344CB8AC3E}">
        <p14:creationId xmlns:p14="http://schemas.microsoft.com/office/powerpoint/2010/main" xmlns="" val="20271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207" name="Google Shape;207;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n-IN"/>
              <a:pPr marL="0" lvl="0" indent="0" algn="r" rtl="0">
                <a:spcBef>
                  <a:spcPts val="0"/>
                </a:spcBef>
                <a:spcAft>
                  <a:spcPts val="0"/>
                </a:spcAft>
                <a:buClr>
                  <a:schemeClr val="dk1"/>
                </a:buClr>
                <a:buSzPts val="1200"/>
                <a:buFont typeface="Calibri"/>
                <a:buNone/>
              </a:pP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951501"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099"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16" name="Slide Number Placeholder 15"/>
          <p:cNvSpPr>
            <a:spLocks noGrp="1"/>
          </p:cNvSpPr>
          <p:nvPr>
            <p:ph type="sldNum" sz="quarter" idx="11"/>
          </p:nvPr>
        </p:nvSpPr>
        <p:spPr/>
        <p:txBody>
          <a:bodyPr/>
          <a:lstStyle/>
          <a:p>
            <a:fld id="{7529378F-D251-4BA6-AAC4-13A85C77F175}" type="slidenum">
              <a:rPr lang="en-IN" smtClean="0"/>
              <a:pPr/>
              <a:t>‹#›</a:t>
            </a:fld>
            <a:endParaRPr lang="en-IN"/>
          </a:p>
        </p:txBody>
      </p:sp>
      <p:sp>
        <p:nvSpPr>
          <p:cNvPr id="17" name="Footer Placeholder 16"/>
          <p:cNvSpPr>
            <a:spLocks noGrp="1"/>
          </p:cNvSpPr>
          <p:nvPr>
            <p:ph type="ftr" sz="quarter" idx="12"/>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9378F-D251-4BA6-AAC4-13A85C77F17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9378F-D251-4BA6-AAC4-13A85C77F17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08A4F2F6-7F42-4514-AE32-078576E7D7D0}" type="datetimeFigureOut">
              <a:rPr lang="en-IN" smtClean="0"/>
              <a:pPr/>
              <a:t>27-03-2023</a:t>
            </a:fld>
            <a:endParaRPr lang="en-IN"/>
          </a:p>
        </p:txBody>
      </p:sp>
      <p:sp>
        <p:nvSpPr>
          <p:cNvPr id="15" name="Slide Number Placeholder 14"/>
          <p:cNvSpPr>
            <a:spLocks noGrp="1"/>
          </p:cNvSpPr>
          <p:nvPr>
            <p:ph type="sldNum" sz="quarter" idx="15"/>
          </p:nvPr>
        </p:nvSpPr>
        <p:spPr/>
        <p:txBody>
          <a:bodyPr/>
          <a:lstStyle>
            <a:lvl1pPr algn="ctr">
              <a:defRPr/>
            </a:lvl1pPr>
          </a:lstStyle>
          <a:p>
            <a:fld id="{7529378F-D251-4BA6-AAC4-13A85C77F175}" type="slidenum">
              <a:rPr lang="en-IN" smtClean="0"/>
              <a:pPr/>
              <a:t>‹#›</a:t>
            </a:fld>
            <a:endParaRPr lang="en-IN"/>
          </a:p>
        </p:txBody>
      </p:sp>
      <p:sp>
        <p:nvSpPr>
          <p:cNvPr id="16" name="Footer Placeholder 15"/>
          <p:cNvSpPr>
            <a:spLocks noGrp="1"/>
          </p:cNvSpPr>
          <p:nvPr>
            <p:ph type="ftr" sz="quarter" idx="16"/>
          </p:nvPr>
        </p:nvSpPr>
        <p:spPr/>
        <p:txBody>
          <a:bodyPr/>
          <a:lstStyle/>
          <a:p>
            <a:endParaRPr lang="en-IN"/>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29378F-D251-4BA6-AAC4-13A85C77F175}" type="slidenum">
              <a:rPr lang="en-IN" smtClean="0"/>
              <a:pPr/>
              <a:t>‹#›</a:t>
            </a:fld>
            <a:endParaRPr lang="en-IN"/>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914400" y="4916993"/>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29378F-D251-4BA6-AAC4-13A85C77F175}"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7529378F-D251-4BA6-AAC4-13A85C77F175}" type="slidenum">
              <a:rPr lang="en-IN" smtClean="0"/>
              <a:pPr/>
              <a:t>‹#›</a:t>
            </a:fld>
            <a:endParaRPr lang="en-IN"/>
          </a:p>
        </p:txBody>
      </p:sp>
      <p:sp>
        <p:nvSpPr>
          <p:cNvPr id="8" name="Footer Placeholder 7"/>
          <p:cNvSpPr>
            <a:spLocks noGrp="1"/>
          </p:cNvSpPr>
          <p:nvPr>
            <p:ph type="ftr" sz="quarter" idx="11"/>
          </p:nvPr>
        </p:nvSpPr>
        <p:spPr/>
        <p:txBody>
          <a:bodyPr/>
          <a:lstStyle/>
          <a:p>
            <a:endParaRPr lang="en-IN"/>
          </a:p>
        </p:txBody>
      </p:sp>
      <p:sp>
        <p:nvSpPr>
          <p:cNvPr id="7" name="Date Placeholder 6"/>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3" name="Text Placeholder 2"/>
          <p:cNvSpPr>
            <a:spLocks noGrp="1"/>
          </p:cNvSpPr>
          <p:nvPr>
            <p:ph type="body" idx="1"/>
          </p:nvPr>
        </p:nvSpPr>
        <p:spPr>
          <a:xfrm>
            <a:off x="609600"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6197600"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750593"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29378F-D251-4BA6-AAC4-13A85C77F175}" type="slidenum">
              <a:rPr lang="en-IN" smtClean="0"/>
              <a:pPr/>
              <a:t>‹#›</a:t>
            </a:fld>
            <a:endParaRPr lang="en-IN"/>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29378F-D251-4BA6-AAC4-13A85C77F17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08A4F2F6-7F42-4514-AE32-078576E7D7D0}" type="datetimeFigureOut">
              <a:rPr lang="en-IN" smtClean="0"/>
              <a:pPr/>
              <a:t>27-03-2023</a:t>
            </a:fld>
            <a:endParaRPr lang="en-IN"/>
          </a:p>
        </p:txBody>
      </p:sp>
      <p:sp>
        <p:nvSpPr>
          <p:cNvPr id="9" name="Slide Number Placeholder 8"/>
          <p:cNvSpPr>
            <a:spLocks noGrp="1"/>
          </p:cNvSpPr>
          <p:nvPr>
            <p:ph type="sldNum" sz="quarter" idx="15"/>
          </p:nvPr>
        </p:nvSpPr>
        <p:spPr/>
        <p:txBody>
          <a:bodyPr/>
          <a:lstStyle/>
          <a:p>
            <a:fld id="{7529378F-D251-4BA6-AAC4-13A85C77F175}" type="slidenum">
              <a:rPr lang="en-IN" smtClean="0"/>
              <a:pPr/>
              <a:t>‹#›</a:t>
            </a:fld>
            <a:endParaRPr lang="en-IN"/>
          </a:p>
        </p:txBody>
      </p:sp>
      <p:sp>
        <p:nvSpPr>
          <p:cNvPr id="10" name="Footer Placeholder 9"/>
          <p:cNvSpPr>
            <a:spLocks noGrp="1"/>
          </p:cNvSpPr>
          <p:nvPr>
            <p:ph type="ftr" sz="quarter" idx="16"/>
          </p:nvPr>
        </p:nvSpPr>
        <p:spPr/>
        <p:txBody>
          <a:bodyPr/>
          <a:lstStyle/>
          <a:p>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08A4F2F6-7F42-4514-AE32-078576E7D7D0}" type="datetimeFigureOut">
              <a:rPr lang="en-IN" smtClean="0"/>
              <a:pPr/>
              <a:t>27-03-2023</a:t>
            </a:fld>
            <a:endParaRPr lang="en-IN"/>
          </a:p>
        </p:txBody>
      </p:sp>
      <p:sp>
        <p:nvSpPr>
          <p:cNvPr id="9" name="Slide Number Placeholder 8"/>
          <p:cNvSpPr>
            <a:spLocks noGrp="1"/>
          </p:cNvSpPr>
          <p:nvPr>
            <p:ph type="sldNum" sz="quarter" idx="11"/>
          </p:nvPr>
        </p:nvSpPr>
        <p:spPr/>
        <p:txBody>
          <a:bodyPr/>
          <a:lstStyle/>
          <a:p>
            <a:fld id="{7529378F-D251-4BA6-AAC4-13A85C77F175}"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08A4F2F6-7F42-4514-AE32-078576E7D7D0}" type="datetimeFigureOut">
              <a:rPr lang="en-IN" smtClean="0"/>
              <a:pPr/>
              <a:t>27-03-2023</a:t>
            </a:fld>
            <a:endParaRPr lang="en-IN"/>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IN"/>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7529378F-D251-4BA6-AAC4-13A85C77F175}" type="slidenum">
              <a:rPr lang="en-IN" smtClean="0"/>
              <a:pPr/>
              <a:t>‹#›</a:t>
            </a:fld>
            <a:endParaRPr lang="en-IN"/>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xmlns="" id="{CDBBF646-4F3F-45E1-A90F-68A4371769EF}"/>
              </a:ext>
            </a:extLst>
          </p:cNvPr>
          <p:cNvSpPr>
            <a:spLocks noGrp="1"/>
          </p:cNvSpPr>
          <p:nvPr>
            <p:ph type="subTitle" idx="1"/>
          </p:nvPr>
        </p:nvSpPr>
        <p:spPr>
          <a:xfrm>
            <a:off x="5689609" y="5346956"/>
            <a:ext cx="6210291" cy="959316"/>
          </a:xfrm>
        </p:spPr>
        <p:txBody>
          <a:bodyPr>
            <a:noAutofit/>
          </a:bodyPr>
          <a:lstStyle/>
          <a:p>
            <a:pPr algn="l"/>
            <a:r>
              <a:rPr lang="en-US" sz="2400" dirty="0" smtClean="0">
                <a:solidFill>
                  <a:schemeClr val="tx1"/>
                </a:solidFill>
                <a:latin typeface="Times New Roman" panose="02020603050405020304" pitchFamily="18" charset="0"/>
                <a:cs typeface="Times New Roman" panose="02020603050405020304" pitchFamily="18" charset="0"/>
              </a:rPr>
              <a:t>         G. SAI KEERTHANA(18X01A05D9)</a:t>
            </a:r>
            <a:endParaRPr lang="en-US" sz="2400" dirty="0">
              <a:solidFill>
                <a:schemeClr val="tx1"/>
              </a:solidFill>
              <a:latin typeface="Times New Roman" panose="02020603050405020304" pitchFamily="18" charset="0"/>
              <a:cs typeface="Times New Roman" panose="02020603050405020304" pitchFamily="18" charset="0"/>
            </a:endParaRPr>
          </a:p>
          <a:p>
            <a:pPr algn="l"/>
            <a:r>
              <a:rPr lang="en-US" sz="2400" dirty="0" smtClean="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10DE94ED-8F7D-4A31-BF18-F80CC2DF3D00}"/>
              </a:ext>
            </a:extLst>
          </p:cNvPr>
          <p:cNvSpPr>
            <a:spLocks noGrp="1"/>
          </p:cNvSpPr>
          <p:nvPr>
            <p:ph type="ctrTitle"/>
          </p:nvPr>
        </p:nvSpPr>
        <p:spPr>
          <a:xfrm>
            <a:off x="2063749" y="1782698"/>
            <a:ext cx="8553451" cy="1646302"/>
          </a:xfrm>
        </p:spPr>
        <p:txBody>
          <a:bodyPr>
            <a:noAutofit/>
          </a:bodyPr>
          <a:lstStyle/>
          <a:p>
            <a:pPr algn="l"/>
            <a:r>
              <a:rPr lang="en-US" sz="6000" b="1" dirty="0">
                <a:latin typeface="Times New Roman" panose="02020603050405020304" pitchFamily="18" charset="0"/>
                <a:cs typeface="Times New Roman" panose="02020603050405020304" pitchFamily="18" charset="0"/>
              </a:rPr>
              <a:t>HEART DISEASE </a:t>
            </a:r>
            <a:r>
              <a:rPr lang="en-US" sz="6000" b="1" dirty="0" smtClean="0">
                <a:latin typeface="Times New Roman" panose="02020603050405020304" pitchFamily="18" charset="0"/>
                <a:cs typeface="Times New Roman" panose="02020603050405020304" pitchFamily="18" charset="0"/>
              </a:rPr>
              <a:t>         PREDICTION SYSTEM</a:t>
            </a:r>
            <a:endParaRPr lang="en-IN"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46965796"/>
      </p:ext>
    </p:extLst>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3E43371-E265-4DFC-96D8-4CA5BE9347BE}"/>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478261" y="2590800"/>
            <a:ext cx="7235477" cy="3291159"/>
          </a:xfrm>
          <a:prstGeom prst="rect">
            <a:avLst/>
          </a:prstGeom>
        </p:spPr>
      </p:pic>
      <p:sp>
        <p:nvSpPr>
          <p:cNvPr id="3" name="Title 2"/>
          <p:cNvSpPr>
            <a:spLocks noGrp="1"/>
          </p:cNvSpPr>
          <p:nvPr>
            <p:ph type="title"/>
          </p:nvPr>
        </p:nvSpPr>
        <p:spPr/>
        <p:txBody>
          <a:bodyPr>
            <a:normAutofit/>
          </a:bodyPr>
          <a:lstStyle/>
          <a:p>
            <a:r>
              <a:rPr lang="en-IN" sz="5000" dirty="0" smtClean="0">
                <a:solidFill>
                  <a:schemeClr val="bg1"/>
                </a:solidFill>
                <a:latin typeface="Times New Roman" pitchFamily="18" charset="0"/>
                <a:cs typeface="Times New Roman" pitchFamily="18" charset="0"/>
              </a:rPr>
              <a:t>DATASET :</a:t>
            </a:r>
            <a:endParaRPr lang="en-IN" sz="5000" dirty="0">
              <a:solidFill>
                <a:schemeClr val="bg1"/>
              </a:solidFill>
              <a:latin typeface="Times New Roman" pitchFamily="18" charset="0"/>
              <a:cs typeface="Times New Roman" pitchFamily="18" charset="0"/>
            </a:endParaRPr>
          </a:p>
        </p:txBody>
      </p:sp>
      <p:sp>
        <p:nvSpPr>
          <p:cNvPr id="5" name="Rectangle 4"/>
          <p:cNvSpPr/>
          <p:nvPr/>
        </p:nvSpPr>
        <p:spPr>
          <a:xfrm>
            <a:off x="787400" y="1458436"/>
            <a:ext cx="10617200" cy="769441"/>
          </a:xfrm>
          <a:prstGeom prst="rect">
            <a:avLst/>
          </a:prstGeom>
        </p:spPr>
        <p:txBody>
          <a:bodyPr wrap="square">
            <a:spAutoFit/>
          </a:bodyPr>
          <a:lstStyle/>
          <a:p>
            <a:pPr>
              <a:buNone/>
            </a:pPr>
            <a:r>
              <a:rPr lang="en-US" sz="2200" dirty="0" smtClean="0">
                <a:solidFill>
                  <a:schemeClr val="bg1"/>
                </a:solidFill>
                <a:latin typeface="Times New Roman" pitchFamily="18" charset="0"/>
                <a:cs typeface="Times New Roman" pitchFamily="18" charset="0"/>
              </a:rPr>
              <a:t>In the dataset the rows contain the data of</a:t>
            </a:r>
            <a:r>
              <a:rPr lang="en-GB" sz="2200" dirty="0" smtClean="0">
                <a:solidFill>
                  <a:schemeClr val="bg1"/>
                </a:solidFill>
                <a:latin typeface="Times New Roman" pitchFamily="18" charset="0"/>
                <a:cs typeface="Times New Roman" pitchFamily="18" charset="0"/>
              </a:rPr>
              <a:t> person’s age, cp, trestbps, chol, fbs, restecg, thalach, exang, oldpeak, slope, ca, thal etc.</a:t>
            </a:r>
            <a:endParaRPr lang="en-IN" sz="2200" dirty="0" smtClean="0">
              <a:solidFill>
                <a:schemeClr val="bg1"/>
              </a:solidFill>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691EF4F-7D29-4640-A302-4AE033E30566}"/>
              </a:ext>
            </a:extLst>
          </p:cNvPr>
          <p:cNvSpPr>
            <a:spLocks noGrp="1"/>
          </p:cNvSpPr>
          <p:nvPr>
            <p:ph type="subTitle" idx="1"/>
          </p:nvPr>
        </p:nvSpPr>
        <p:spPr>
          <a:xfrm>
            <a:off x="1049867" y="1398430"/>
            <a:ext cx="7766936" cy="1096899"/>
          </a:xfrm>
        </p:spPr>
        <p:txBody>
          <a:bodyPr/>
          <a:lstStyle/>
          <a:p>
            <a:pPr algn="l"/>
            <a:r>
              <a:rPr lang="en-IN" sz="2000" dirty="0">
                <a:solidFill>
                  <a:schemeClr val="tx1"/>
                </a:solidFill>
                <a:latin typeface="Times New Roman" panose="02020603050405020304" pitchFamily="18" charset="0"/>
                <a:cs typeface="Times New Roman" panose="02020603050405020304" pitchFamily="18" charset="0"/>
              </a:rPr>
              <a:t>The methodology, depicted in the following figure, has been adopted for conducting liver patient dataset classification experiment.</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209" name="Google Shape;209;p8"/>
          <p:cNvSpPr txBox="1">
            <a:spLocks noGrp="1"/>
          </p:cNvSpPr>
          <p:nvPr>
            <p:ph type="ctrTitle"/>
          </p:nvPr>
        </p:nvSpPr>
        <p:spPr>
          <a:xfrm>
            <a:off x="520700" y="1130299"/>
            <a:ext cx="11150599" cy="123802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Calibri"/>
              <a:buNone/>
            </a:pPr>
            <a:r>
              <a:rPr lang="en-IN" sz="5000" dirty="0" smtClean="0">
                <a:solidFill>
                  <a:schemeClr val="tx1"/>
                </a:solidFill>
                <a:latin typeface="Times New Roman" panose="02020603050405020304" pitchFamily="18" charset="0"/>
                <a:cs typeface="Times New Roman" panose="02020603050405020304" pitchFamily="18" charset="0"/>
              </a:rPr>
              <a:t>MODULE DESCRIPTION :</a:t>
            </a:r>
            <a:endParaRPr sz="5000" dirty="0" smtClean="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3050"/>
              <a:buFont typeface="Calibri"/>
              <a:buNone/>
            </a:pPr>
            <a:endParaRPr sz="3050" dirty="0" smtClean="0"/>
          </a:p>
          <a:p>
            <a:pPr marL="0" lvl="0" indent="0" algn="l" rtl="0">
              <a:lnSpc>
                <a:spcPct val="90000"/>
              </a:lnSpc>
              <a:spcBef>
                <a:spcPts val="0"/>
              </a:spcBef>
              <a:spcAft>
                <a:spcPts val="0"/>
              </a:spcAft>
              <a:buClr>
                <a:schemeClr val="dk1"/>
              </a:buClr>
              <a:buSzPts val="3050"/>
              <a:buFont typeface="Calibri"/>
              <a:buNone/>
            </a:pPr>
            <a:endParaRPr sz="3050" dirty="0" smtClean="0"/>
          </a:p>
          <a:p>
            <a:pPr marL="0" lvl="0" indent="0" algn="l" rtl="0">
              <a:lnSpc>
                <a:spcPct val="90000"/>
              </a:lnSpc>
              <a:spcBef>
                <a:spcPts val="0"/>
              </a:spcBef>
              <a:spcAft>
                <a:spcPts val="0"/>
              </a:spcAft>
              <a:buClr>
                <a:schemeClr val="dk1"/>
              </a:buClr>
              <a:buSzPts val="3050"/>
              <a:buFont typeface="Calibri"/>
              <a:buNone/>
            </a:pPr>
            <a:endParaRPr sz="3050" dirty="0"/>
          </a:p>
          <a:p>
            <a:pPr marL="0" lvl="0" indent="0" algn="l" rtl="0">
              <a:lnSpc>
                <a:spcPct val="90000"/>
              </a:lnSpc>
              <a:spcBef>
                <a:spcPts val="0"/>
              </a:spcBef>
              <a:spcAft>
                <a:spcPts val="0"/>
              </a:spcAft>
              <a:buClr>
                <a:schemeClr val="dk1"/>
              </a:buClr>
              <a:buSzPts val="3050"/>
              <a:buFont typeface="Calibri"/>
              <a:buNone/>
            </a:pPr>
            <a:endParaRPr sz="3050" dirty="0"/>
          </a:p>
          <a:p>
            <a:pPr marL="0" lvl="0" indent="0" algn="l" rtl="0">
              <a:lnSpc>
                <a:spcPct val="90000"/>
              </a:lnSpc>
              <a:spcBef>
                <a:spcPts val="0"/>
              </a:spcBef>
              <a:spcAft>
                <a:spcPts val="0"/>
              </a:spcAft>
              <a:buClr>
                <a:schemeClr val="dk1"/>
              </a:buClr>
              <a:buSzPts val="3050"/>
              <a:buFont typeface="Calibri"/>
              <a:buNone/>
            </a:pPr>
            <a:endParaRPr sz="3050" dirty="0"/>
          </a:p>
        </p:txBody>
      </p:sp>
      <p:pic>
        <p:nvPicPr>
          <p:cNvPr id="210" name="Google Shape;210;p8"/>
          <p:cNvPicPr preferRelativeResize="0"/>
          <p:nvPr/>
        </p:nvPicPr>
        <p:blipFill rotWithShape="1">
          <a:blip r:embed="rId3" cstate="print">
            <a:alphaModFix/>
          </a:blip>
          <a:srcRect/>
          <a:stretch/>
        </p:blipFill>
        <p:spPr>
          <a:xfrm>
            <a:off x="1462087" y="3016250"/>
            <a:ext cx="9066213" cy="19367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84F087BE-6029-4963-B923-EC09CABA3E0A}"/>
              </a:ext>
            </a:extLst>
          </p:cNvPr>
          <p:cNvSpPr>
            <a:spLocks noGrp="1"/>
          </p:cNvSpPr>
          <p:nvPr>
            <p:ph idx="1"/>
          </p:nvPr>
        </p:nvSpPr>
        <p:spPr>
          <a:xfrm>
            <a:off x="609600" y="1257300"/>
            <a:ext cx="10972800" cy="5245100"/>
          </a:xfrm>
        </p:spPr>
        <p:txBody>
          <a:bodyPr>
            <a:normAutofit/>
          </a:bodyPr>
          <a:lstStyle/>
          <a:p>
            <a:pPr marL="75565" marR="81915" algn="just">
              <a:lnSpc>
                <a:spcPct val="110000"/>
              </a:lnSpc>
              <a:spcBef>
                <a:spcPts val="1245"/>
              </a:spcBef>
            </a:pPr>
            <a:r>
              <a:rPr lang="en-US" dirty="0" smtClean="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Data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pre-processing is a process of preparing the raw data and making it </a:t>
            </a:r>
            <a:r>
              <a:rPr lang="en-US" sz="22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  suitable for </a:t>
            </a:r>
            <a:r>
              <a:rPr lang="en-US" sz="2200" dirty="0" smtClean="0">
                <a:solidFill>
                  <a:schemeClr val="bg1">
                    <a:lumMod val="95000"/>
                    <a:lumOff val="5000"/>
                  </a:schemeClr>
                </a:solidFill>
                <a:latin typeface="Times New Roman" panose="02020603050405020304" pitchFamily="18" charset="0"/>
                <a:ea typeface="Times New Roman" panose="02020603050405020304" pitchFamily="18" charset="0"/>
              </a:rPr>
              <a:t>a </a:t>
            </a:r>
            <a:r>
              <a:rPr lang="en-US" sz="22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machine</a:t>
            </a:r>
            <a:r>
              <a:rPr lang="en-US" sz="2200" spc="5" dirty="0" smtClean="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learning</a:t>
            </a:r>
            <a:r>
              <a:rPr lang="en-US" sz="2200" spc="10"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model.</a:t>
            </a:r>
            <a:r>
              <a:rPr lang="en-US" sz="2200" spc="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It is</a:t>
            </a:r>
            <a:r>
              <a:rPr lang="en-US" sz="2200" spc="-1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the</a:t>
            </a:r>
            <a:r>
              <a:rPr lang="en-US" sz="2200" spc="-10"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first</a:t>
            </a:r>
            <a:r>
              <a:rPr lang="en-US" sz="2200" spc="20"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and</a:t>
            </a:r>
            <a:r>
              <a:rPr lang="en-US" sz="2200" spc="-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crucial</a:t>
            </a:r>
            <a:r>
              <a:rPr lang="en-US" sz="2200" spc="-30"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step</a:t>
            </a:r>
            <a:r>
              <a:rPr lang="en-US" sz="2200" spc="-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while</a:t>
            </a:r>
            <a:r>
              <a:rPr lang="en-US" sz="2200" spc="10"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creating a</a:t>
            </a:r>
            <a:r>
              <a:rPr lang="en-US" sz="2200" spc="10"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machine</a:t>
            </a:r>
            <a:r>
              <a:rPr lang="en-US" sz="2200" spc="15" dirty="0">
                <a:solidFill>
                  <a:schemeClr val="bg1">
                    <a:lumMod val="95000"/>
                    <a:lumOff val="5000"/>
                  </a:schemeClr>
                </a:solidFill>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learning</a:t>
            </a:r>
            <a:r>
              <a:rPr lang="en-US" sz="2200" spc="1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model. </a:t>
            </a:r>
            <a:endParaRPr lang="en-IN" sz="2200" dirty="0">
              <a:solidFill>
                <a:schemeClr val="bg1">
                  <a:lumMod val="95000"/>
                  <a:lumOff val="5000"/>
                </a:schemeClr>
              </a:solidFill>
              <a:effectLst/>
              <a:latin typeface="Times New Roman" panose="02020603050405020304" pitchFamily="18" charset="0"/>
              <a:ea typeface="Times New Roman" panose="02020603050405020304" pitchFamily="18" charset="0"/>
            </a:endParaRPr>
          </a:p>
          <a:p>
            <a:pPr marR="81915" algn="just">
              <a:lnSpc>
                <a:spcPct val="110000"/>
              </a:lnSpc>
              <a:spcBef>
                <a:spcPts val="5"/>
              </a:spcBef>
              <a:spcAft>
                <a:spcPts val="0"/>
              </a:spcAft>
            </a:pP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Data pre-processing is required tasks for cleaning the data and making it suitable for a machine</a:t>
            </a:r>
            <a:r>
              <a:rPr lang="en-US" sz="2200" spc="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learning</a:t>
            </a:r>
            <a:r>
              <a:rPr lang="en-US" sz="2200" spc="10"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model</a:t>
            </a:r>
            <a:r>
              <a:rPr lang="en-US" sz="2200" spc="-4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which</a:t>
            </a:r>
            <a:r>
              <a:rPr lang="en-US" sz="2200" spc="-30"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also</a:t>
            </a:r>
            <a:r>
              <a:rPr lang="en-US" sz="2200" spc="1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increases</a:t>
            </a:r>
            <a:r>
              <a:rPr lang="en-US" sz="2200" spc="-1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the</a:t>
            </a:r>
            <a:r>
              <a:rPr lang="en-US" sz="2200" spc="-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accuracy</a:t>
            </a:r>
            <a:r>
              <a:rPr lang="en-US" sz="2200" spc="-5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and</a:t>
            </a:r>
            <a:r>
              <a:rPr lang="en-US" sz="2200" spc="-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efficiency</a:t>
            </a:r>
            <a:r>
              <a:rPr lang="en-US" sz="2200" spc="-2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of</a:t>
            </a:r>
            <a:r>
              <a:rPr lang="en-US" sz="2200" spc="-4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a</a:t>
            </a:r>
            <a:r>
              <a:rPr lang="en-US" sz="2200" spc="1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machine</a:t>
            </a:r>
            <a:r>
              <a:rPr lang="en-US" sz="2200" spc="1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learning</a:t>
            </a:r>
            <a:r>
              <a:rPr lang="en-US" sz="2200" spc="15" dirty="0">
                <a:solidFill>
                  <a:schemeClr val="bg1">
                    <a:lumMod val="95000"/>
                    <a:lumOff val="5000"/>
                  </a:schemeClr>
                </a:solidFill>
                <a:effectLst/>
                <a:latin typeface="Times New Roman" panose="02020603050405020304" pitchFamily="18" charset="0"/>
                <a:ea typeface="Times New Roman" panose="02020603050405020304" pitchFamily="18" charset="0"/>
              </a:rPr>
              <a:t> </a:t>
            </a:r>
            <a:r>
              <a:rPr lang="en-US" sz="2200" dirty="0">
                <a:solidFill>
                  <a:schemeClr val="bg1">
                    <a:lumMod val="95000"/>
                    <a:lumOff val="5000"/>
                  </a:schemeClr>
                </a:solidFill>
                <a:effectLst/>
                <a:latin typeface="Times New Roman" panose="02020603050405020304" pitchFamily="18" charset="0"/>
                <a:ea typeface="Times New Roman" panose="02020603050405020304" pitchFamily="18" charset="0"/>
              </a:rPr>
              <a:t>model.</a:t>
            </a:r>
            <a:endParaRPr lang="en-IN" sz="2200" dirty="0">
              <a:solidFill>
                <a:schemeClr val="bg1">
                  <a:lumMod val="95000"/>
                  <a:lumOff val="5000"/>
                </a:schemeClr>
              </a:solidFill>
              <a:latin typeface="Times New Roman" panose="02020603050405020304" pitchFamily="18" charset="0"/>
              <a:ea typeface="Times New Roman" panose="02020603050405020304" pitchFamily="18" charset="0"/>
            </a:endParaRPr>
          </a:p>
          <a:p>
            <a:pPr marR="81915" algn="just">
              <a:lnSpc>
                <a:spcPct val="150000"/>
              </a:lnSpc>
              <a:spcBef>
                <a:spcPts val="5"/>
              </a:spcBef>
              <a:spcAft>
                <a:spcPts val="0"/>
              </a:spcAft>
              <a:buNone/>
            </a:pPr>
            <a:r>
              <a:rPr lang="en-US" sz="5000" dirty="0" smtClean="0">
                <a:solidFill>
                  <a:schemeClr val="bg1">
                    <a:lumMod val="95000"/>
                    <a:lumOff val="5000"/>
                  </a:schemeClr>
                </a:solidFill>
                <a:latin typeface="Times New Roman" panose="02020603050405020304" pitchFamily="18" charset="0"/>
                <a:cs typeface="Times New Roman" panose="02020603050405020304" pitchFamily="18" charset="0"/>
              </a:rPr>
              <a:t>Feature Description :</a:t>
            </a:r>
            <a:endParaRPr lang="en-US" sz="5000" dirty="0">
              <a:solidFill>
                <a:schemeClr val="bg1">
                  <a:lumMod val="95000"/>
                  <a:lumOff val="5000"/>
                </a:schemeClr>
              </a:solidFill>
            </a:endParaRPr>
          </a:p>
          <a:p>
            <a:pPr marL="0" lvl="0" indent="0" algn="just" rtl="0">
              <a:spcBef>
                <a:spcPts val="0"/>
              </a:spcBef>
              <a:spcAft>
                <a:spcPts val="0"/>
              </a:spcAft>
              <a:buClr>
                <a:schemeClr val="dk1"/>
              </a:buClr>
              <a:buSzPct val="100000"/>
              <a:buFont typeface="Calibri"/>
              <a:buNone/>
            </a:pP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Feature selection is mainly applied to large datasets to reduce high dimensionality.</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This helps to identify the most important features in the dataset that can be given</a:t>
            </a:r>
            <a:br>
              <a:rPr lang="en-US" sz="2200" dirty="0">
                <a:solidFill>
                  <a:schemeClr val="bg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for model building. In the Indian Liver Patient dataset, the logistic </a:t>
            </a:r>
            <a:r>
              <a:rPr lang="en-US" sz="2200" dirty="0" smtClean="0">
                <a:solidFill>
                  <a:schemeClr val="bg1">
                    <a:lumMod val="95000"/>
                    <a:lumOff val="5000"/>
                  </a:schemeClr>
                </a:solidFill>
                <a:latin typeface="Times New Roman" panose="02020603050405020304" pitchFamily="18" charset="0"/>
                <a:cs typeface="Times New Roman" panose="02020603050405020304" pitchFamily="18" charset="0"/>
              </a:rPr>
              <a:t>regression algorithm</a:t>
            </a: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 </a:t>
            </a:r>
            <a:r>
              <a:rPr lang="en-US" sz="2200" dirty="0" smtClean="0">
                <a:solidFill>
                  <a:schemeClr val="bg1">
                    <a:lumMod val="95000"/>
                    <a:lumOff val="5000"/>
                  </a:schemeClr>
                </a:solidFill>
                <a:latin typeface="Times New Roman" panose="02020603050405020304" pitchFamily="18" charset="0"/>
                <a:cs typeface="Times New Roman" panose="02020603050405020304" pitchFamily="18" charset="0"/>
              </a:rPr>
              <a:t>is </a:t>
            </a:r>
            <a:r>
              <a:rPr lang="en-US" sz="2200" dirty="0">
                <a:solidFill>
                  <a:schemeClr val="bg1">
                    <a:lumMod val="95000"/>
                    <a:lumOff val="5000"/>
                  </a:schemeClr>
                </a:solidFill>
                <a:latin typeface="Times New Roman" panose="02020603050405020304" pitchFamily="18" charset="0"/>
                <a:cs typeface="Times New Roman" panose="02020603050405020304" pitchFamily="18" charset="0"/>
              </a:rPr>
              <a:t>applied in order to visualize feature importance.</a:t>
            </a:r>
            <a:endParaRPr lang="en-IN" sz="2200" dirty="0">
              <a:solidFill>
                <a:schemeClr val="bg1">
                  <a:lumMod val="95000"/>
                  <a:lumOff val="5000"/>
                </a:schemeClr>
              </a:solidFill>
            </a:endParaRPr>
          </a:p>
        </p:txBody>
      </p:sp>
      <p:sp>
        <p:nvSpPr>
          <p:cNvPr id="2" name="Title 1">
            <a:extLst>
              <a:ext uri="{FF2B5EF4-FFF2-40B4-BE49-F238E27FC236}">
                <a16:creationId xmlns:a16="http://schemas.microsoft.com/office/drawing/2014/main" xmlns="" id="{FA8E9F3C-2D85-421E-9AD9-F7DA140C81EE}"/>
              </a:ext>
            </a:extLst>
          </p:cNvPr>
          <p:cNvSpPr>
            <a:spLocks noGrp="1"/>
          </p:cNvSpPr>
          <p:nvPr>
            <p:ph type="title"/>
          </p:nvPr>
        </p:nvSpPr>
        <p:spPr>
          <a:xfrm>
            <a:off x="609600" y="152400"/>
            <a:ext cx="10972800" cy="1003300"/>
          </a:xfrm>
        </p:spPr>
        <p:txBody>
          <a:bodyPr>
            <a:normAutofit fontScale="90000"/>
          </a:bodyPr>
          <a:lstStyle/>
          <a:p>
            <a:pPr algn="l"/>
            <a:r>
              <a:rPr lang="en-US" sz="5000" dirty="0" smtClean="0">
                <a:solidFill>
                  <a:schemeClr val="tx1"/>
                </a:solidFill>
                <a:latin typeface="Times New Roman" panose="02020603050405020304" pitchFamily="18" charset="0"/>
                <a:cs typeface="Times New Roman" panose="02020603050405020304" pitchFamily="18" charset="0"/>
              </a:rPr>
              <a:t/>
            </a:r>
            <a:br>
              <a:rPr lang="en-US" sz="5000" dirty="0" smtClean="0">
                <a:solidFill>
                  <a:schemeClr val="tx1"/>
                </a:solidFill>
                <a:latin typeface="Times New Roman" panose="02020603050405020304" pitchFamily="18" charset="0"/>
                <a:cs typeface="Times New Roman" panose="02020603050405020304" pitchFamily="18" charset="0"/>
              </a:rPr>
            </a:br>
            <a:r>
              <a:rPr lang="en-US" sz="5000" dirty="0" smtClean="0">
                <a:solidFill>
                  <a:schemeClr val="tx1"/>
                </a:solidFill>
                <a:latin typeface="Times New Roman" panose="02020603050405020304" pitchFamily="18" charset="0"/>
                <a:cs typeface="Times New Roman" panose="02020603050405020304" pitchFamily="18" charset="0"/>
              </a:rPr>
              <a:t/>
            </a:r>
            <a:br>
              <a:rPr lang="en-US" sz="5000" dirty="0" smtClean="0">
                <a:solidFill>
                  <a:schemeClr val="tx1"/>
                </a:solidFill>
                <a:latin typeface="Times New Roman" panose="02020603050405020304" pitchFamily="18" charset="0"/>
                <a:cs typeface="Times New Roman" panose="02020603050405020304" pitchFamily="18" charset="0"/>
              </a:rPr>
            </a:br>
            <a:r>
              <a:rPr lang="en-US" sz="5000" dirty="0" smtClean="0">
                <a:solidFill>
                  <a:schemeClr val="tx1"/>
                </a:solidFill>
                <a:latin typeface="Times New Roman" panose="02020603050405020304" pitchFamily="18" charset="0"/>
                <a:cs typeface="Times New Roman" panose="02020603050405020304" pitchFamily="18" charset="0"/>
              </a:rPr>
              <a:t/>
            </a:r>
            <a:br>
              <a:rPr lang="en-US" sz="5000" dirty="0" smtClean="0">
                <a:solidFill>
                  <a:schemeClr val="tx1"/>
                </a:solidFill>
                <a:latin typeface="Times New Roman" panose="02020603050405020304" pitchFamily="18" charset="0"/>
                <a:cs typeface="Times New Roman" panose="02020603050405020304" pitchFamily="18" charset="0"/>
              </a:rPr>
            </a:br>
            <a:r>
              <a:rPr lang="en-US" sz="5600" dirty="0" smtClean="0">
                <a:solidFill>
                  <a:schemeClr val="bg1">
                    <a:lumMod val="95000"/>
                    <a:lumOff val="5000"/>
                  </a:schemeClr>
                </a:solidFill>
                <a:latin typeface="Times New Roman" panose="02020603050405020304" pitchFamily="18" charset="0"/>
                <a:cs typeface="Times New Roman" panose="02020603050405020304" pitchFamily="18" charset="0"/>
              </a:rPr>
              <a:t>Data Pre-processing </a:t>
            </a:r>
            <a:r>
              <a:rPr lang="en-US" sz="5600" dirty="0" smtClean="0">
                <a:solidFill>
                  <a:schemeClr val="bg1">
                    <a:lumMod val="95000"/>
                    <a:lumOff val="5000"/>
                  </a:schemeClr>
                </a:solidFill>
              </a:rPr>
              <a:t>:</a:t>
            </a:r>
            <a:endParaRPr lang="en-IN" sz="5600" dirty="0">
              <a:solidFill>
                <a:schemeClr val="bg1">
                  <a:lumMod val="95000"/>
                  <a:lumOff val="5000"/>
                </a:schemeClr>
              </a:solidFill>
            </a:endParaRPr>
          </a:p>
        </p:txBody>
      </p:sp>
    </p:spTree>
    <p:extLst>
      <p:ext uri="{BB962C8B-B14F-4D97-AF65-F5344CB8AC3E}">
        <p14:creationId xmlns:p14="http://schemas.microsoft.com/office/powerpoint/2010/main" xmlns="" val="31977478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002962F3-1671-4234-BAF8-829E87EBC021}"/>
              </a:ext>
            </a:extLst>
          </p:cNvPr>
          <p:cNvSpPr>
            <a:spLocks noGrp="1"/>
          </p:cNvSpPr>
          <p:nvPr>
            <p:ph type="subTitle" idx="1"/>
          </p:nvPr>
        </p:nvSpPr>
        <p:spPr>
          <a:xfrm>
            <a:off x="876301" y="361962"/>
            <a:ext cx="10350500" cy="6057899"/>
          </a:xfrm>
        </p:spPr>
        <p:txBody>
          <a:bodyPr>
            <a:normAutofit/>
          </a:bodyPr>
          <a:lstStyle/>
          <a:p>
            <a:pPr marL="0" lvl="0" indent="0" algn="l" rtl="0">
              <a:lnSpc>
                <a:spcPct val="90000"/>
              </a:lnSpc>
              <a:spcBef>
                <a:spcPts val="0"/>
              </a:spcBef>
              <a:spcAft>
                <a:spcPts val="0"/>
              </a:spcAft>
              <a:buClr>
                <a:schemeClr val="dk1"/>
              </a:buClr>
              <a:buSzPct val="100000"/>
              <a:buFont typeface="Calibri"/>
              <a:buNone/>
            </a:pPr>
            <a:r>
              <a:rPr lang="en-US" sz="5000" dirty="0" smtClean="0">
                <a:solidFill>
                  <a:schemeClr val="bg1">
                    <a:lumMod val="95000"/>
                    <a:lumOff val="5000"/>
                  </a:schemeClr>
                </a:solidFill>
                <a:latin typeface="Times New Roman" panose="02020603050405020304" pitchFamily="18" charset="0"/>
                <a:cs typeface="Times New Roman" panose="02020603050405020304" pitchFamily="18" charset="0"/>
              </a:rPr>
              <a:t>Model Description :</a:t>
            </a:r>
            <a:endParaRPr lang="en-US" sz="50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ct val="100000"/>
              <a:buFont typeface="Calibri"/>
              <a:buNone/>
            </a:pPr>
            <a:endParaRPr lang="en-US" sz="1600" dirty="0">
              <a:solidFill>
                <a:schemeClr val="tx1"/>
              </a:solidFill>
              <a:latin typeface="Times New Roman" panose="02020603050405020304" pitchFamily="18" charset="0"/>
              <a:cs typeface="Times New Roman" panose="02020603050405020304" pitchFamily="18" charset="0"/>
            </a:endParaRPr>
          </a:p>
          <a:p>
            <a:pPr algn="just">
              <a:spcBef>
                <a:spcPts val="0"/>
              </a:spcBef>
              <a:buClr>
                <a:schemeClr val="dk1"/>
              </a:buClr>
              <a:buSzPct val="100000"/>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A list of classifiers was used for creating various classification models,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which can be further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used for prediction. A part of the whole dataset was given for training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the model and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the rest was given for testing.</a:t>
            </a:r>
          </a:p>
          <a:p>
            <a:pPr algn="just">
              <a:lnSpc>
                <a:spcPct val="150000"/>
              </a:lnSpc>
              <a:spcBef>
                <a:spcPts val="0"/>
              </a:spcBef>
              <a:buClr>
                <a:schemeClr val="dk1"/>
              </a:buClr>
              <a:buSzPct val="100000"/>
            </a:pPr>
            <a:endParaRPr lang="en-US" sz="1800"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3000"/>
            </a:pPr>
            <a:r>
              <a:rPr lang="en-US" sz="5000" dirty="0" smtClean="0">
                <a:solidFill>
                  <a:schemeClr val="bg1">
                    <a:lumMod val="95000"/>
                    <a:lumOff val="5000"/>
                  </a:schemeClr>
                </a:solidFill>
                <a:latin typeface="Times New Roman" panose="02020603050405020304" pitchFamily="18" charset="0"/>
                <a:cs typeface="Times New Roman" panose="02020603050405020304" pitchFamily="18" charset="0"/>
              </a:rPr>
              <a:t>Evaluation of model :</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endParaRPr lang="en-US" dirty="0" smtClean="0">
              <a:solidFill>
                <a:schemeClr val="tx1"/>
              </a:solidFill>
              <a:latin typeface="Times New Roman" panose="02020603050405020304" pitchFamily="18" charset="0"/>
              <a:cs typeface="Times New Roman" panose="02020603050405020304" pitchFamily="18" charset="0"/>
            </a:endParaRPr>
          </a:p>
          <a:p>
            <a:pPr marL="0" lvl="0" indent="0" algn="just" rtl="0">
              <a:lnSpc>
                <a:spcPct val="90000"/>
              </a:lnSpc>
              <a:spcBef>
                <a:spcPts val="0"/>
              </a:spcBef>
              <a:spcAft>
                <a:spcPts val="0"/>
              </a:spcAft>
              <a:buClr>
                <a:schemeClr val="dk1"/>
              </a:buClr>
              <a:buSzPts val="3000"/>
              <a:buFont typeface="Arial" pitchFamily="34" charset="0"/>
              <a:buChar char="•"/>
            </a:pP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Several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methods can be used to evaluate the performance of the model. Cross </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validation</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confusion metrics, accuracy and so on are some of the popular performance evaluation measures.</a:t>
            </a:r>
          </a:p>
          <a:p>
            <a:pPr marL="0" lvl="0" indent="0" algn="just" rtl="0">
              <a:spcBef>
                <a:spcPts val="0"/>
              </a:spcBef>
              <a:spcAft>
                <a:spcPts val="0"/>
              </a:spcAft>
              <a:buClr>
                <a:schemeClr val="dk1"/>
              </a:buClr>
              <a:buSzPts val="2700"/>
              <a:buFont typeface="Arial" pitchFamily="34" charset="0"/>
              <a:buChar char="•"/>
            </a:pPr>
            <a:endParaRPr lang="en-US"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Clr>
                <a:schemeClr val="dk1"/>
              </a:buClr>
              <a:buSzPts val="2700"/>
              <a:buFont typeface="Arial" pitchFamily="34" charset="0"/>
              <a:buChar char="•"/>
            </a:pP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The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performance of a model cannot be assessed by considering only the accuracy, because there is a possibility for misleading. Therefore this experiment considers the F1 score along with the accuracy for evaluation.</a:t>
            </a:r>
            <a:endParaRPr lang="en-IN" dirty="0">
              <a:solidFill>
                <a:schemeClr val="bg1">
                  <a:lumMod val="95000"/>
                  <a:lumOff val="5000"/>
                </a:schemeClr>
              </a:solidFill>
            </a:endParaRPr>
          </a:p>
        </p:txBody>
      </p:sp>
    </p:spTree>
    <p:extLst>
      <p:ext uri="{BB962C8B-B14F-4D97-AF65-F5344CB8AC3E}">
        <p14:creationId xmlns:p14="http://schemas.microsoft.com/office/powerpoint/2010/main" xmlns="" val="39469564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7" y="1143008"/>
            <a:ext cx="10693393" cy="5232392"/>
          </a:xfrm>
        </p:spPr>
        <p:txBody>
          <a:bodyPr/>
          <a:lstStyle/>
          <a:p>
            <a:pPr algn="just">
              <a:buNone/>
            </a:pPr>
            <a:r>
              <a:rPr lang="en-US" dirty="0" smtClean="0">
                <a:latin typeface="Times New Roman" pitchFamily="18" charset="0"/>
                <a:cs typeface="Times New Roman" pitchFamily="18" charset="0"/>
              </a:rPr>
              <a:t>    </a:t>
            </a:r>
            <a:r>
              <a:rPr lang="en-US" sz="2200" dirty="0" smtClean="0">
                <a:solidFill>
                  <a:schemeClr val="bg1">
                    <a:lumMod val="95000"/>
                    <a:lumOff val="5000"/>
                  </a:schemeClr>
                </a:solidFill>
                <a:latin typeface="Times New Roman" pitchFamily="18" charset="0"/>
                <a:cs typeface="Times New Roman" pitchFamily="18" charset="0"/>
              </a:rPr>
              <a:t>A use case diagram in the Unified Modeling Language (UML) is a type of behavioral diagram defined by and created from a Use-case analysis. The main purpose of a use case diagram is to show what system functions are performed for which actor. Roles of the actors in the system can be depicted.</a:t>
            </a:r>
            <a:endParaRPr lang="en-IN" sz="2200" dirty="0" smtClean="0">
              <a:solidFill>
                <a:schemeClr val="bg1">
                  <a:lumMod val="95000"/>
                  <a:lumOff val="5000"/>
                </a:schemeClr>
              </a:solidFill>
            </a:endParaRPr>
          </a:p>
          <a:p>
            <a:pPr algn="just">
              <a:buNone/>
            </a:pPr>
            <a:endParaRPr lang="en-IN" dirty="0" smtClean="0"/>
          </a:p>
          <a:p>
            <a:pPr algn="just">
              <a:buNone/>
            </a:pPr>
            <a:r>
              <a:rPr lang="en-IN" dirty="0" smtClean="0"/>
              <a:t>                                     </a:t>
            </a:r>
            <a:endParaRPr lang="en-IN" dirty="0"/>
          </a:p>
        </p:txBody>
      </p:sp>
      <p:sp>
        <p:nvSpPr>
          <p:cNvPr id="2" name="Title 1">
            <a:extLst>
              <a:ext uri="{FF2B5EF4-FFF2-40B4-BE49-F238E27FC236}">
                <a16:creationId xmlns:a16="http://schemas.microsoft.com/office/drawing/2014/main" xmlns="" id="{A7D5311B-15C6-4664-818E-47BDCC5A0EE1}"/>
              </a:ext>
            </a:extLst>
          </p:cNvPr>
          <p:cNvSpPr>
            <a:spLocks noGrp="1"/>
          </p:cNvSpPr>
          <p:nvPr>
            <p:ph type="title"/>
          </p:nvPr>
        </p:nvSpPr>
        <p:spPr>
          <a:xfrm>
            <a:off x="1" y="152400"/>
            <a:ext cx="9274003" cy="977900"/>
          </a:xfrm>
        </p:spPr>
        <p:txBody>
          <a:bodyPr>
            <a:normAutofit/>
          </a:bodyPr>
          <a:lstStyle/>
          <a:p>
            <a:pPr algn="l"/>
            <a:r>
              <a:rPr lang="en-US" sz="5400" dirty="0" smtClean="0">
                <a:solidFill>
                  <a:schemeClr val="tx1"/>
                </a:solidFill>
                <a:latin typeface="Times New Roman" panose="02020603050405020304" pitchFamily="18" charset="0"/>
                <a:cs typeface="Times New Roman" panose="02020603050405020304" pitchFamily="18" charset="0"/>
              </a:rPr>
              <a:t>   </a:t>
            </a:r>
            <a:r>
              <a:rPr lang="en-US" sz="5000" dirty="0" smtClean="0">
                <a:solidFill>
                  <a:schemeClr val="bg1">
                    <a:lumMod val="95000"/>
                    <a:lumOff val="5000"/>
                  </a:schemeClr>
                </a:solidFill>
                <a:latin typeface="Times New Roman" panose="02020603050405020304" pitchFamily="18" charset="0"/>
                <a:cs typeface="Times New Roman" panose="02020603050405020304" pitchFamily="18" charset="0"/>
              </a:rPr>
              <a:t>USE CASE DIAGRAM :</a:t>
            </a:r>
            <a:endParaRPr lang="en-IN" sz="5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4" name="Oval 3"/>
          <p:cNvSpPr/>
          <p:nvPr/>
        </p:nvSpPr>
        <p:spPr>
          <a:xfrm>
            <a:off x="4495803" y="4305300"/>
            <a:ext cx="165100" cy="165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solidFill>
                <a:schemeClr val="tx1"/>
              </a:solidFill>
            </a:endParaRPr>
          </a:p>
        </p:txBody>
      </p:sp>
      <p:cxnSp>
        <p:nvCxnSpPr>
          <p:cNvPr id="6" name="Straight Connector 5"/>
          <p:cNvCxnSpPr>
            <a:stCxn id="4" idx="4"/>
          </p:cNvCxnSpPr>
          <p:nvPr/>
        </p:nvCxnSpPr>
        <p:spPr>
          <a:xfrm flipH="1">
            <a:off x="4572007" y="4470400"/>
            <a:ext cx="6351" cy="3175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495800" y="4572000"/>
            <a:ext cx="2032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84703" y="4775200"/>
            <a:ext cx="114300" cy="1524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470402" y="4737100"/>
            <a:ext cx="88900" cy="2032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826000" y="4483100"/>
            <a:ext cx="1574800" cy="1905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4711700" y="4533900"/>
            <a:ext cx="1549400" cy="80010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4787900" y="3975100"/>
            <a:ext cx="1143000" cy="355600"/>
          </a:xfrm>
          <a:prstGeom prst="straightConnector1">
            <a:avLst/>
          </a:prstGeom>
          <a:ln>
            <a:solidFill>
              <a:schemeClr val="bg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096000" y="3429000"/>
            <a:ext cx="2641600" cy="7493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smtClean="0">
                <a:solidFill>
                  <a:schemeClr val="tx1"/>
                </a:solidFill>
                <a:latin typeface="Times New Roman" pitchFamily="18" charset="0"/>
                <a:cs typeface="Times New Roman" pitchFamily="18" charset="0"/>
              </a:rPr>
              <a:t>Train Machine Learning Algorithm on Heart Disease</a:t>
            </a:r>
            <a:endParaRPr lang="en-IN" sz="1500" dirty="0">
              <a:solidFill>
                <a:schemeClr val="tx1"/>
              </a:solidFill>
              <a:latin typeface="Times New Roman" pitchFamily="18" charset="0"/>
              <a:cs typeface="Times New Roman" pitchFamily="18" charset="0"/>
            </a:endParaRPr>
          </a:p>
        </p:txBody>
      </p:sp>
      <p:sp>
        <p:nvSpPr>
          <p:cNvPr id="39" name="Oval 38"/>
          <p:cNvSpPr/>
          <p:nvPr/>
        </p:nvSpPr>
        <p:spPr>
          <a:xfrm>
            <a:off x="6502403" y="4445000"/>
            <a:ext cx="2298700" cy="711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smtClean="0">
                <a:solidFill>
                  <a:schemeClr val="tx1"/>
                </a:solidFill>
                <a:latin typeface="Times New Roman" pitchFamily="18" charset="0"/>
                <a:cs typeface="Times New Roman" pitchFamily="18" charset="0"/>
              </a:rPr>
              <a:t>Predict Heart Disease</a:t>
            </a:r>
            <a:endParaRPr lang="en-IN" sz="1500" dirty="0">
              <a:solidFill>
                <a:schemeClr val="tx1"/>
              </a:solidFill>
              <a:latin typeface="Times New Roman" pitchFamily="18" charset="0"/>
              <a:cs typeface="Times New Roman" pitchFamily="18" charset="0"/>
            </a:endParaRPr>
          </a:p>
        </p:txBody>
      </p:sp>
      <p:sp>
        <p:nvSpPr>
          <p:cNvPr id="40" name="Oval 39"/>
          <p:cNvSpPr/>
          <p:nvPr/>
        </p:nvSpPr>
        <p:spPr>
          <a:xfrm>
            <a:off x="6261103" y="5346700"/>
            <a:ext cx="1384300" cy="5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500" dirty="0" smtClean="0">
                <a:solidFill>
                  <a:schemeClr val="tx1"/>
                </a:solidFill>
                <a:latin typeface="Times New Roman" pitchFamily="18" charset="0"/>
                <a:cs typeface="Times New Roman" pitchFamily="18" charset="0"/>
              </a:rPr>
              <a:t>Logout</a:t>
            </a:r>
            <a:endParaRPr lang="en-IN" sz="15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339320792"/>
      </p:ext>
    </p:extLst>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9FC9FC9C-6756-4999-9F74-914959CED243}"/>
              </a:ext>
            </a:extLst>
          </p:cNvPr>
          <p:cNvSpPr>
            <a:spLocks noGrp="1"/>
          </p:cNvSpPr>
          <p:nvPr>
            <p:ph idx="1"/>
          </p:nvPr>
        </p:nvSpPr>
        <p:spPr>
          <a:xfrm>
            <a:off x="677333" y="1155708"/>
            <a:ext cx="9990667" cy="5511799"/>
          </a:xfrm>
        </p:spPr>
        <p:txBody>
          <a:bodyPr vert="horz" lIns="91440" tIns="45720" rIns="91440" bIns="45720" rtlCol="0" anchor="t">
            <a:normAutofit/>
          </a:bodyPr>
          <a:lstStyle/>
          <a:p>
            <a:pPr>
              <a:buFont typeface="Wingdings" panose="020B0604020202020204" pitchFamily="34" charset="0"/>
              <a:buChar char="v"/>
            </a:pPr>
            <a:r>
              <a:rPr lang="en-US" sz="2200" dirty="0" smtClean="0">
                <a:solidFill>
                  <a:schemeClr val="bg1">
                    <a:lumMod val="95000"/>
                    <a:lumOff val="5000"/>
                  </a:schemeClr>
                </a:solidFill>
                <a:latin typeface="Times New Roman"/>
                <a:cs typeface="Times New Roman"/>
              </a:rPr>
              <a:t>Module : Heart disease prediction                         </a:t>
            </a:r>
          </a:p>
          <a:p>
            <a:pPr>
              <a:buFont typeface="Wingdings" panose="020B0604020202020204" pitchFamily="34" charset="0"/>
              <a:buChar char="v"/>
            </a:pPr>
            <a:r>
              <a:rPr lang="en-US" sz="2200" dirty="0" smtClean="0">
                <a:solidFill>
                  <a:schemeClr val="bg1">
                    <a:lumMod val="95000"/>
                    <a:lumOff val="5000"/>
                  </a:schemeClr>
                </a:solidFill>
                <a:latin typeface="Times New Roman"/>
                <a:cs typeface="Times New Roman"/>
              </a:rPr>
              <a:t>Status</a:t>
            </a:r>
            <a:r>
              <a:rPr lang="en-US" sz="2200" dirty="0">
                <a:solidFill>
                  <a:schemeClr val="bg1">
                    <a:lumMod val="95000"/>
                    <a:lumOff val="5000"/>
                  </a:schemeClr>
                </a:solidFill>
                <a:latin typeface="Times New Roman"/>
                <a:cs typeface="Times New Roman"/>
              </a:rPr>
              <a:t>: Yes or No</a:t>
            </a:r>
          </a:p>
          <a:p>
            <a:pPr>
              <a:buFont typeface="Wingdings" panose="020B0604020202020204" pitchFamily="34" charset="0"/>
              <a:buChar char="v"/>
            </a:pPr>
            <a:r>
              <a:rPr lang="en-US" sz="2200" dirty="0">
                <a:solidFill>
                  <a:schemeClr val="bg1">
                    <a:lumMod val="95000"/>
                    <a:lumOff val="5000"/>
                  </a:schemeClr>
                </a:solidFill>
                <a:latin typeface="Times New Roman"/>
                <a:cs typeface="Times New Roman"/>
              </a:rPr>
              <a:t>Test data: Test the dataset</a:t>
            </a:r>
          </a:p>
          <a:p>
            <a:pPr>
              <a:buFont typeface="Wingdings" panose="020B0604020202020204" pitchFamily="34" charset="0"/>
              <a:buChar char="v"/>
            </a:pPr>
            <a:r>
              <a:rPr lang="en-US" sz="2200" dirty="0" smtClean="0">
                <a:solidFill>
                  <a:schemeClr val="bg1">
                    <a:lumMod val="95000"/>
                    <a:lumOff val="5000"/>
                  </a:schemeClr>
                </a:solidFill>
                <a:latin typeface="Times New Roman"/>
                <a:cs typeface="Times New Roman"/>
              </a:rPr>
              <a:t>Summary: To predict the heart disease</a:t>
            </a:r>
            <a:endParaRPr lang="en-US" sz="2200" dirty="0">
              <a:solidFill>
                <a:schemeClr val="bg1">
                  <a:lumMod val="95000"/>
                  <a:lumOff val="5000"/>
                </a:schemeClr>
              </a:solidFill>
              <a:latin typeface="Times New Roman"/>
              <a:cs typeface="Times New Roman"/>
            </a:endParaRPr>
          </a:p>
        </p:txBody>
      </p:sp>
      <p:sp>
        <p:nvSpPr>
          <p:cNvPr id="2" name="Title 1"/>
          <p:cNvSpPr>
            <a:spLocks noGrp="1"/>
          </p:cNvSpPr>
          <p:nvPr>
            <p:ph type="title"/>
          </p:nvPr>
        </p:nvSpPr>
        <p:spPr>
          <a:xfrm>
            <a:off x="677335" y="254000"/>
            <a:ext cx="8596668" cy="952500"/>
          </a:xfrm>
        </p:spPr>
        <p:txBody>
          <a:bodyPr>
            <a:normAutofit/>
          </a:bodyPr>
          <a:lstStyle/>
          <a:p>
            <a:r>
              <a:rPr lang="en-IN" sz="5200" dirty="0" smtClean="0">
                <a:solidFill>
                  <a:schemeClr val="bg1">
                    <a:lumMod val="95000"/>
                    <a:lumOff val="5000"/>
                  </a:schemeClr>
                </a:solidFill>
                <a:latin typeface="Times New Roman" pitchFamily="18" charset="0"/>
                <a:cs typeface="Times New Roman" pitchFamily="18" charset="0"/>
              </a:rPr>
              <a:t>TEST CASES :</a:t>
            </a:r>
            <a:endParaRPr lang="en-IN" sz="5200" dirty="0">
              <a:solidFill>
                <a:schemeClr val="bg1">
                  <a:lumMod val="95000"/>
                  <a:lumOff val="5000"/>
                </a:schemeClr>
              </a:solidFill>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628900" y="2954866"/>
          <a:ext cx="6934199" cy="3474720"/>
        </p:xfrm>
        <a:graphic>
          <a:graphicData uri="http://schemas.openxmlformats.org/drawingml/2006/table">
            <a:tbl>
              <a:tblPr firstRow="1" bandRow="1">
                <a:tableStyleId>{5C22544A-7EE6-4342-B048-85BDC9FD1C3A}</a:tableStyleId>
              </a:tblPr>
              <a:tblGrid>
                <a:gridCol w="1936251"/>
                <a:gridCol w="2097035"/>
                <a:gridCol w="1412420"/>
                <a:gridCol w="1488493"/>
              </a:tblGrid>
              <a:tr h="298673">
                <a:tc>
                  <a:txBody>
                    <a:bodyPr/>
                    <a:lstStyle/>
                    <a:p>
                      <a:pPr algn="ctr"/>
                      <a:r>
                        <a:rPr lang="en-IN" sz="1500" dirty="0" smtClean="0">
                          <a:latin typeface="Times New Roman" pitchFamily="18" charset="0"/>
                          <a:cs typeface="Times New Roman" pitchFamily="18" charset="0"/>
                        </a:rPr>
                        <a:t>Dataset</a:t>
                      </a:r>
                      <a:r>
                        <a:rPr lang="en-IN" sz="1500" baseline="0" dirty="0" smtClean="0">
                          <a:latin typeface="Times New Roman" pitchFamily="18" charset="0"/>
                          <a:cs typeface="Times New Roman" pitchFamily="18" charset="0"/>
                        </a:rPr>
                        <a:t> Attributes</a:t>
                      </a:r>
                      <a:endParaRPr lang="en-IN" sz="1500" dirty="0">
                        <a:latin typeface="Times New Roman" pitchFamily="18" charset="0"/>
                        <a:cs typeface="Times New Roman" pitchFamily="18" charset="0"/>
                      </a:endParaRPr>
                    </a:p>
                  </a:txBody>
                  <a:tcPr/>
                </a:tc>
                <a:tc>
                  <a:txBody>
                    <a:bodyPr/>
                    <a:lstStyle/>
                    <a:p>
                      <a:pPr algn="ctr"/>
                      <a:r>
                        <a:rPr lang="en-IN" sz="1500" dirty="0" smtClean="0">
                          <a:latin typeface="Times New Roman" pitchFamily="18" charset="0"/>
                          <a:cs typeface="Times New Roman" pitchFamily="18" charset="0"/>
                        </a:rPr>
                        <a:t>Domain Values</a:t>
                      </a:r>
                      <a:endParaRPr lang="en-IN" sz="1500" dirty="0">
                        <a:latin typeface="Times New Roman" pitchFamily="18" charset="0"/>
                        <a:cs typeface="Times New Roman" pitchFamily="18" charset="0"/>
                      </a:endParaRPr>
                    </a:p>
                  </a:txBody>
                  <a:tcPr/>
                </a:tc>
                <a:tc>
                  <a:txBody>
                    <a:bodyPr/>
                    <a:lstStyle/>
                    <a:p>
                      <a:pPr algn="ctr"/>
                      <a:r>
                        <a:rPr lang="en-IN" sz="1500" dirty="0" smtClean="0">
                          <a:latin typeface="Times New Roman" pitchFamily="18" charset="0"/>
                          <a:cs typeface="Times New Roman" pitchFamily="18" charset="0"/>
                        </a:rPr>
                        <a:t>Test Data</a:t>
                      </a:r>
                      <a:endParaRPr lang="en-IN" sz="1500" dirty="0">
                        <a:latin typeface="Times New Roman" pitchFamily="18" charset="0"/>
                        <a:cs typeface="Times New Roman" pitchFamily="18" charset="0"/>
                      </a:endParaRPr>
                    </a:p>
                  </a:txBody>
                  <a:tcPr/>
                </a:tc>
                <a:tc>
                  <a:txBody>
                    <a:bodyPr/>
                    <a:lstStyle/>
                    <a:p>
                      <a:pPr algn="ctr"/>
                      <a:r>
                        <a:rPr lang="en-IN" sz="1500" dirty="0" smtClean="0">
                          <a:latin typeface="Times New Roman" pitchFamily="18" charset="0"/>
                          <a:cs typeface="Times New Roman" pitchFamily="18" charset="0"/>
                        </a:rPr>
                        <a:t>Status</a:t>
                      </a:r>
                      <a:endParaRPr lang="en-IN" sz="1500" dirty="0">
                        <a:latin typeface="Times New Roman" pitchFamily="18" charset="0"/>
                        <a:cs typeface="Times New Roman" pitchFamily="18" charset="0"/>
                      </a:endParaRPr>
                    </a:p>
                  </a:txBody>
                  <a:tcPr/>
                </a:tc>
              </a:tr>
              <a:tr h="298673">
                <a:tc>
                  <a:txBody>
                    <a:bodyPr/>
                    <a:lstStyle/>
                    <a:p>
                      <a:pPr algn="ctr"/>
                      <a:r>
                        <a:rPr lang="en-IN" sz="1500" dirty="0" smtClean="0">
                          <a:latin typeface="Times New Roman" pitchFamily="18" charset="0"/>
                          <a:cs typeface="Times New Roman" pitchFamily="18" charset="0"/>
                        </a:rPr>
                        <a:t>Age</a:t>
                      </a:r>
                      <a:endParaRPr lang="en-IN" sz="1500" dirty="0">
                        <a:latin typeface="Times New Roman" pitchFamily="18" charset="0"/>
                        <a:cs typeface="Times New Roman" pitchFamily="18" charset="0"/>
                      </a:endParaRPr>
                    </a:p>
                  </a:txBody>
                  <a:tcPr/>
                </a:tc>
                <a:tc>
                  <a:txBody>
                    <a:bodyPr/>
                    <a:lstStyle/>
                    <a:p>
                      <a:r>
                        <a:rPr lang="en-IN" sz="1500" dirty="0" smtClean="0">
                          <a:latin typeface="Times New Roman" pitchFamily="18" charset="0"/>
                          <a:cs typeface="Times New Roman" pitchFamily="18" charset="0"/>
                        </a:rPr>
                        <a:t>29 to 77</a:t>
                      </a:r>
                      <a:endParaRPr lang="en-IN" sz="1500" dirty="0">
                        <a:latin typeface="Times New Roman" pitchFamily="18" charset="0"/>
                        <a:cs typeface="Times New Roman" pitchFamily="18" charset="0"/>
                      </a:endParaRPr>
                    </a:p>
                  </a:txBody>
                  <a:tcPr/>
                </a:tc>
                <a:tc>
                  <a:txBody>
                    <a:bodyPr/>
                    <a:lstStyle/>
                    <a:p>
                      <a:pPr algn="ctr"/>
                      <a:r>
                        <a:rPr lang="en-IN" sz="1500" dirty="0" smtClean="0">
                          <a:latin typeface="Times New Roman" pitchFamily="18" charset="0"/>
                          <a:cs typeface="Times New Roman" pitchFamily="18" charset="0"/>
                        </a:rPr>
                        <a:t>Success</a:t>
                      </a:r>
                      <a:endParaRPr lang="en-IN" sz="1500" dirty="0">
                        <a:latin typeface="Times New Roman" pitchFamily="18" charset="0"/>
                        <a:cs typeface="Times New Roman" pitchFamily="18" charset="0"/>
                      </a:endParaRPr>
                    </a:p>
                  </a:txBody>
                  <a:tcPr/>
                </a:tc>
                <a:tc>
                  <a:txBody>
                    <a:bodyPr/>
                    <a:lstStyle/>
                    <a:p>
                      <a:pPr algn="ctr"/>
                      <a:r>
                        <a:rPr lang="en-IN" sz="1500" dirty="0" smtClean="0">
                          <a:latin typeface="Times New Roman" pitchFamily="18" charset="0"/>
                          <a:cs typeface="Times New Roman" pitchFamily="18" charset="0"/>
                        </a:rPr>
                        <a:t>Yes</a:t>
                      </a:r>
                      <a:endParaRPr lang="en-IN" sz="1500" dirty="0">
                        <a:latin typeface="Times New Roman" pitchFamily="18" charset="0"/>
                        <a:cs typeface="Times New Roman" pitchFamily="18" charset="0"/>
                      </a:endParaRPr>
                    </a:p>
                  </a:txBody>
                  <a:tcPr/>
                </a:tc>
              </a:tr>
              <a:tr h="298673">
                <a:tc>
                  <a:txBody>
                    <a:bodyPr/>
                    <a:lstStyle/>
                    <a:p>
                      <a:pPr algn="ctr"/>
                      <a:r>
                        <a:rPr lang="en-IN" sz="1500" dirty="0" smtClean="0">
                          <a:latin typeface="Times New Roman" pitchFamily="18" charset="0"/>
                          <a:cs typeface="Times New Roman" pitchFamily="18" charset="0"/>
                        </a:rPr>
                        <a:t>Sex</a:t>
                      </a:r>
                      <a:endParaRPr lang="en-IN" sz="1500" dirty="0">
                        <a:latin typeface="Times New Roman" pitchFamily="18" charset="0"/>
                        <a:cs typeface="Times New Roman" pitchFamily="18" charset="0"/>
                      </a:endParaRPr>
                    </a:p>
                  </a:txBody>
                  <a:tcPr/>
                </a:tc>
                <a:tc>
                  <a:txBody>
                    <a:bodyPr/>
                    <a:lstStyle/>
                    <a:p>
                      <a:r>
                        <a:rPr lang="en-IN" sz="1500" dirty="0" smtClean="0">
                          <a:latin typeface="Times New Roman" pitchFamily="18" charset="0"/>
                          <a:cs typeface="Times New Roman" pitchFamily="18" charset="0"/>
                        </a:rPr>
                        <a:t>Male(1)</a:t>
                      </a:r>
                      <a:r>
                        <a:rPr lang="en-IN" sz="1500" baseline="0" dirty="0" smtClean="0">
                          <a:latin typeface="Times New Roman" pitchFamily="18" charset="0"/>
                          <a:cs typeface="Times New Roman" pitchFamily="18" charset="0"/>
                        </a:rPr>
                        <a:t> / Female(0)</a:t>
                      </a:r>
                      <a:endParaRPr lang="en-IN" sz="150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Success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Yes</a:t>
                      </a:r>
                    </a:p>
                  </a:txBody>
                  <a:tcPr/>
                </a:tc>
              </a:tr>
              <a:tr h="512011">
                <a:tc>
                  <a:txBody>
                    <a:bodyPr/>
                    <a:lstStyle/>
                    <a:p>
                      <a:pPr algn="ctr"/>
                      <a:r>
                        <a:rPr lang="en-IN" sz="1500" dirty="0" smtClean="0">
                          <a:latin typeface="Times New Roman" pitchFamily="18" charset="0"/>
                          <a:cs typeface="Times New Roman" pitchFamily="18" charset="0"/>
                        </a:rPr>
                        <a:t>CP</a:t>
                      </a:r>
                      <a:endParaRPr lang="en-IN" sz="1500" dirty="0">
                        <a:latin typeface="Times New Roman" pitchFamily="18" charset="0"/>
                        <a:cs typeface="Times New Roman" pitchFamily="18" charset="0"/>
                      </a:endParaRPr>
                    </a:p>
                  </a:txBody>
                  <a:tcPr/>
                </a:tc>
                <a:tc>
                  <a:txBody>
                    <a:bodyPr/>
                    <a:lstStyle/>
                    <a:p>
                      <a:r>
                        <a:rPr lang="en-IN" sz="1500" dirty="0" smtClean="0">
                          <a:latin typeface="Times New Roman" pitchFamily="18" charset="0"/>
                          <a:cs typeface="Times New Roman" pitchFamily="18" charset="0"/>
                        </a:rPr>
                        <a:t>Typical</a:t>
                      </a:r>
                      <a:r>
                        <a:rPr lang="en-IN" sz="1500" baseline="0" dirty="0" smtClean="0">
                          <a:latin typeface="Times New Roman" pitchFamily="18" charset="0"/>
                          <a:cs typeface="Times New Roman" pitchFamily="18" charset="0"/>
                        </a:rPr>
                        <a:t> angina(0)</a:t>
                      </a:r>
                    </a:p>
                    <a:p>
                      <a:r>
                        <a:rPr lang="en-IN" sz="1500" baseline="0" dirty="0" smtClean="0">
                          <a:latin typeface="Times New Roman" pitchFamily="18" charset="0"/>
                          <a:cs typeface="Times New Roman" pitchFamily="18" charset="0"/>
                        </a:rPr>
                        <a:t>Atypical angina(1)</a:t>
                      </a:r>
                    </a:p>
                  </a:txBody>
                  <a:tcPr/>
                </a:tc>
                <a:tc>
                  <a:txBody>
                    <a:bodyPr/>
                    <a:lstStyle/>
                    <a:p>
                      <a:pPr algn="ctr"/>
                      <a:r>
                        <a:rPr lang="en-IN" sz="1500" dirty="0" smtClean="0">
                          <a:latin typeface="Times New Roman" pitchFamily="18" charset="0"/>
                          <a:cs typeface="Times New Roman" pitchFamily="18" charset="0"/>
                        </a:rPr>
                        <a:t>Failure</a:t>
                      </a:r>
                      <a:endParaRPr lang="en-IN" sz="1500" dirty="0">
                        <a:latin typeface="Times New Roman" pitchFamily="18" charset="0"/>
                        <a:cs typeface="Times New Roman" pitchFamily="18" charset="0"/>
                      </a:endParaRPr>
                    </a:p>
                  </a:txBody>
                  <a:tcPr/>
                </a:tc>
                <a:tc>
                  <a:txBody>
                    <a:bodyPr/>
                    <a:lstStyle/>
                    <a:p>
                      <a:pPr algn="ctr"/>
                      <a:r>
                        <a:rPr lang="en-IN" sz="1500" dirty="0" smtClean="0">
                          <a:latin typeface="Times New Roman" pitchFamily="18" charset="0"/>
                          <a:cs typeface="Times New Roman" pitchFamily="18" charset="0"/>
                        </a:rPr>
                        <a:t>No</a:t>
                      </a:r>
                      <a:endParaRPr lang="en-IN" sz="1500" dirty="0">
                        <a:latin typeface="Times New Roman" pitchFamily="18" charset="0"/>
                        <a:cs typeface="Times New Roman" pitchFamily="18" charset="0"/>
                      </a:endParaRPr>
                    </a:p>
                  </a:txBody>
                  <a:tcPr/>
                </a:tc>
              </a:tr>
              <a:tr h="512011">
                <a:tc>
                  <a:txBody>
                    <a:bodyPr/>
                    <a:lstStyle/>
                    <a:p>
                      <a:pPr algn="ctr"/>
                      <a:r>
                        <a:rPr lang="en-IN" sz="1500" dirty="0" smtClean="0">
                          <a:latin typeface="Times New Roman" pitchFamily="18" charset="0"/>
                          <a:cs typeface="Times New Roman" pitchFamily="18" charset="0"/>
                        </a:rPr>
                        <a:t>Chol</a:t>
                      </a:r>
                      <a:endParaRPr lang="en-IN" sz="1500" dirty="0">
                        <a:latin typeface="Times New Roman" pitchFamily="18" charset="0"/>
                        <a:cs typeface="Times New Roman" pitchFamily="18" charset="0"/>
                      </a:endParaRPr>
                    </a:p>
                  </a:txBody>
                  <a:tcPr/>
                </a:tc>
                <a:tc>
                  <a:txBody>
                    <a:bodyPr/>
                    <a:lstStyle/>
                    <a:p>
                      <a:r>
                        <a:rPr lang="en-IN" sz="1500" baseline="0" dirty="0" smtClean="0">
                          <a:latin typeface="Times New Roman" pitchFamily="18" charset="0"/>
                          <a:cs typeface="Times New Roman" pitchFamily="18" charset="0"/>
                        </a:rPr>
                        <a:t>Non-angina(0)</a:t>
                      </a:r>
                    </a:p>
                    <a:p>
                      <a:r>
                        <a:rPr lang="en-IN" sz="1500" baseline="0" dirty="0" smtClean="0">
                          <a:latin typeface="Times New Roman" pitchFamily="18" charset="0"/>
                          <a:cs typeface="Times New Roman" pitchFamily="18" charset="0"/>
                        </a:rPr>
                        <a:t>Asymptomatic(1)</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Success</a:t>
                      </a:r>
                    </a:p>
                    <a:p>
                      <a:pPr algn="ctr"/>
                      <a:endParaRPr lang="en-IN" sz="150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Yes</a:t>
                      </a:r>
                    </a:p>
                    <a:p>
                      <a:pPr algn="ctr"/>
                      <a:endParaRPr lang="en-IN" sz="1500" dirty="0">
                        <a:latin typeface="Times New Roman" pitchFamily="18" charset="0"/>
                        <a:cs typeface="Times New Roman" pitchFamily="18" charset="0"/>
                      </a:endParaRPr>
                    </a:p>
                  </a:txBody>
                  <a:tcPr/>
                </a:tc>
              </a:tr>
              <a:tr h="512011">
                <a:tc>
                  <a:txBody>
                    <a:bodyPr/>
                    <a:lstStyle/>
                    <a:p>
                      <a:pPr algn="ctr"/>
                      <a:r>
                        <a:rPr lang="en-IN" sz="1500" dirty="0" smtClean="0">
                          <a:latin typeface="Times New Roman" pitchFamily="18" charset="0"/>
                          <a:cs typeface="Times New Roman" pitchFamily="18" charset="0"/>
                        </a:rPr>
                        <a:t>Ca</a:t>
                      </a:r>
                      <a:endParaRPr lang="en-IN" sz="1500" dirty="0">
                        <a:latin typeface="Times New Roman" pitchFamily="18" charset="0"/>
                        <a:cs typeface="Times New Roman"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Serum cholesterol(126 to 564</a:t>
                      </a:r>
                      <a:r>
                        <a:rPr lang="en-IN" sz="1500" baseline="0" dirty="0" smtClean="0">
                          <a:latin typeface="Times New Roman" pitchFamily="18" charset="0"/>
                          <a:cs typeface="Times New Roman" pitchFamily="18" charset="0"/>
                        </a:rPr>
                        <a:t> mg/dl)</a:t>
                      </a:r>
                      <a:endParaRPr lang="en-IN" sz="1500" dirty="0" smtClean="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Failure</a:t>
                      </a:r>
                    </a:p>
                    <a:p>
                      <a:pPr algn="ctr"/>
                      <a:endParaRPr lang="en-IN" sz="150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No</a:t>
                      </a:r>
                    </a:p>
                    <a:p>
                      <a:pPr algn="ctr"/>
                      <a:endParaRPr lang="en-IN" sz="1500" dirty="0">
                        <a:latin typeface="Times New Roman" pitchFamily="18" charset="0"/>
                        <a:cs typeface="Times New Roman" pitchFamily="18" charset="0"/>
                      </a:endParaRPr>
                    </a:p>
                  </a:txBody>
                  <a:tcPr/>
                </a:tc>
              </a:tr>
              <a:tr h="512011">
                <a:tc>
                  <a:txBody>
                    <a:bodyPr/>
                    <a:lstStyle/>
                    <a:p>
                      <a:pPr algn="ctr"/>
                      <a:r>
                        <a:rPr lang="en-IN" sz="1500" dirty="0" smtClean="0">
                          <a:latin typeface="Times New Roman" pitchFamily="18" charset="0"/>
                          <a:cs typeface="Times New Roman" pitchFamily="18" charset="0"/>
                        </a:rPr>
                        <a:t>Thal</a:t>
                      </a:r>
                    </a:p>
                  </a:txBody>
                  <a:tcPr/>
                </a:tc>
                <a:tc>
                  <a:txBody>
                    <a:bodyPr/>
                    <a:lstStyle/>
                    <a:p>
                      <a:r>
                        <a:rPr lang="en-IN" sz="1500" dirty="0" smtClean="0">
                          <a:latin typeface="Times New Roman" pitchFamily="18" charset="0"/>
                          <a:cs typeface="Times New Roman" pitchFamily="18" charset="0"/>
                        </a:rPr>
                        <a:t>0-3 Normal(3)</a:t>
                      </a:r>
                    </a:p>
                    <a:p>
                      <a:r>
                        <a:rPr lang="en-IN" sz="1500" dirty="0" smtClean="0">
                          <a:latin typeface="Times New Roman" pitchFamily="18" charset="0"/>
                          <a:cs typeface="Times New Roman" pitchFamily="18" charset="0"/>
                        </a:rPr>
                        <a:t>Fixed</a:t>
                      </a:r>
                      <a:r>
                        <a:rPr lang="en-IN" sz="1500" baseline="0" dirty="0" smtClean="0">
                          <a:latin typeface="Times New Roman" pitchFamily="18" charset="0"/>
                          <a:cs typeface="Times New Roman" pitchFamily="18" charset="0"/>
                        </a:rPr>
                        <a:t> defect(6)</a:t>
                      </a:r>
                      <a:endParaRPr lang="en-IN" sz="150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Failure</a:t>
                      </a:r>
                    </a:p>
                    <a:p>
                      <a:pPr algn="ctr"/>
                      <a:endParaRPr lang="en-IN" sz="150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No</a:t>
                      </a:r>
                    </a:p>
                    <a:p>
                      <a:pPr algn="ctr"/>
                      <a:endParaRPr lang="en-IN" sz="1500" dirty="0">
                        <a:latin typeface="Times New Roman" pitchFamily="18" charset="0"/>
                        <a:cs typeface="Times New Roman" pitchFamily="18" charset="0"/>
                      </a:endParaRPr>
                    </a:p>
                  </a:txBody>
                  <a:tcPr/>
                </a:tc>
              </a:tr>
              <a:tr h="298673">
                <a:tc>
                  <a:txBody>
                    <a:bodyPr/>
                    <a:lstStyle/>
                    <a:p>
                      <a:pPr algn="ctr"/>
                      <a:r>
                        <a:rPr lang="en-IN" sz="1500" dirty="0" smtClean="0">
                          <a:latin typeface="Times New Roman" pitchFamily="18" charset="0"/>
                          <a:cs typeface="Times New Roman" pitchFamily="18" charset="0"/>
                        </a:rPr>
                        <a:t>Num</a:t>
                      </a:r>
                      <a:endParaRPr lang="en-IN" sz="1500" dirty="0">
                        <a:latin typeface="Times New Roman" pitchFamily="18" charset="0"/>
                        <a:cs typeface="Times New Roman" pitchFamily="18" charset="0"/>
                      </a:endParaRPr>
                    </a:p>
                  </a:txBody>
                  <a:tcPr/>
                </a:tc>
                <a:tc>
                  <a:txBody>
                    <a:bodyPr/>
                    <a:lstStyle/>
                    <a:p>
                      <a:r>
                        <a:rPr lang="en-IN" sz="1500" dirty="0" smtClean="0">
                          <a:latin typeface="Times New Roman" pitchFamily="18" charset="0"/>
                          <a:cs typeface="Times New Roman" pitchFamily="18" charset="0"/>
                        </a:rPr>
                        <a:t>Reversible effect(7)</a:t>
                      </a:r>
                      <a:r>
                        <a:rPr lang="en-IN" sz="1500" baseline="0" dirty="0" smtClean="0">
                          <a:latin typeface="Times New Roman" pitchFamily="18" charset="0"/>
                          <a:cs typeface="Times New Roman" pitchFamily="18" charset="0"/>
                        </a:rPr>
                        <a:t>  0-4</a:t>
                      </a:r>
                      <a:endParaRPr lang="en-IN" sz="1500" dirty="0">
                        <a:latin typeface="Times New Roman" pitchFamily="18" charset="0"/>
                        <a:cs typeface="Times New Roman"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Success</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500" dirty="0" smtClean="0">
                          <a:latin typeface="Times New Roman" pitchFamily="18" charset="0"/>
                          <a:cs typeface="Times New Roman" pitchFamily="18" charset="0"/>
                        </a:rPr>
                        <a:t>Yes</a:t>
                      </a:r>
                    </a:p>
                  </a:txBody>
                  <a:tcPr/>
                </a:tc>
              </a:tr>
            </a:tbl>
          </a:graphicData>
        </a:graphic>
      </p:graphicFrame>
    </p:spTree>
  </p:cSld>
  <p:clrMapOvr>
    <a:masterClrMapping/>
  </p:clrMapOvr>
  <p:transition>
    <p:split dir="in"/>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6049C2-2FDC-4ED7-B598-834EDD4BE455}"/>
              </a:ext>
            </a:extLst>
          </p:cNvPr>
          <p:cNvSpPr>
            <a:spLocks noGrp="1"/>
          </p:cNvSpPr>
          <p:nvPr>
            <p:ph type="title"/>
          </p:nvPr>
        </p:nvSpPr>
        <p:spPr>
          <a:xfrm>
            <a:off x="609600" y="3105150"/>
            <a:ext cx="10972800" cy="647700"/>
          </a:xfrm>
        </p:spPr>
        <p:txBody>
          <a:bodyPr>
            <a:normAutofit fontScale="90000"/>
          </a:bodyPr>
          <a:lstStyle/>
          <a:p>
            <a:pPr algn="l"/>
            <a:r>
              <a:rPr lang="en-US" sz="4600" dirty="0" smtClean="0">
                <a:solidFill>
                  <a:schemeClr val="bg1">
                    <a:lumMod val="95000"/>
                    <a:lumOff val="5000"/>
                  </a:schemeClr>
                </a:solidFill>
                <a:latin typeface="Times New Roman" panose="02020603050405020304" pitchFamily="18" charset="0"/>
                <a:cs typeface="Times New Roman" panose="02020603050405020304" pitchFamily="18" charset="0"/>
              </a:rPr>
              <a:t>Random</a:t>
            </a:r>
            <a:r>
              <a:rPr lang="en-US" sz="4600" dirty="0" smtClean="0">
                <a:solidFill>
                  <a:schemeClr val="bg1">
                    <a:lumMod val="95000"/>
                    <a:lumOff val="5000"/>
                  </a:schemeClr>
                </a:solidFill>
              </a:rPr>
              <a:t> </a:t>
            </a:r>
            <a:r>
              <a:rPr lang="en-US" sz="4600" dirty="0" smtClean="0">
                <a:solidFill>
                  <a:schemeClr val="bg1">
                    <a:lumMod val="95000"/>
                    <a:lumOff val="5000"/>
                  </a:schemeClr>
                </a:solidFill>
                <a:latin typeface="Times New Roman" panose="02020603050405020304" pitchFamily="18" charset="0"/>
                <a:cs typeface="Times New Roman" panose="02020603050405020304" pitchFamily="18" charset="0"/>
              </a:rPr>
              <a:t>Forest</a:t>
            </a:r>
            <a:r>
              <a:rPr lang="en-US" sz="4600" dirty="0" smtClean="0">
                <a:solidFill>
                  <a:schemeClr val="bg1">
                    <a:lumMod val="95000"/>
                    <a:lumOff val="5000"/>
                  </a:schemeClr>
                </a:solidFill>
              </a:rPr>
              <a:t>:</a:t>
            </a:r>
            <a:endParaRPr lang="en-IN" sz="4600" dirty="0">
              <a:solidFill>
                <a:schemeClr val="bg1">
                  <a:lumMod val="95000"/>
                  <a:lumOff val="5000"/>
                </a:schemeClr>
              </a:solidFill>
            </a:endParaRPr>
          </a:p>
        </p:txBody>
      </p:sp>
      <p:sp>
        <p:nvSpPr>
          <p:cNvPr id="3" name="Subtitle 2">
            <a:extLst>
              <a:ext uri="{FF2B5EF4-FFF2-40B4-BE49-F238E27FC236}">
                <a16:creationId xmlns:a16="http://schemas.microsoft.com/office/drawing/2014/main" xmlns="" id="{E5D6FAFC-0CF4-45D0-B0AA-1DA159777571}"/>
              </a:ext>
            </a:extLst>
          </p:cNvPr>
          <p:cNvSpPr>
            <a:spLocks noGrp="1"/>
          </p:cNvSpPr>
          <p:nvPr>
            <p:ph type="subTitle" idx="4294967295"/>
          </p:nvPr>
        </p:nvSpPr>
        <p:spPr>
          <a:xfrm>
            <a:off x="355600" y="901700"/>
            <a:ext cx="11366500" cy="5613400"/>
          </a:xfrm>
        </p:spPr>
        <p:txBody>
          <a:bodyPr>
            <a:normAutofit fontScale="92500" lnSpcReduction="20000"/>
          </a:bodyPr>
          <a:lstStyle/>
          <a:p>
            <a:pPr marL="457200" marR="0" lvl="0" indent="0" algn="just" rtl="0">
              <a:spcBef>
                <a:spcPts val="0"/>
              </a:spcBef>
              <a:spcAft>
                <a:spcPts val="0"/>
              </a:spcAft>
              <a:buNone/>
            </a:pPr>
            <a:r>
              <a:rPr lang="en-US" b="1"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a:t>
            </a:r>
          </a:p>
          <a:p>
            <a:pPr marL="457200" marR="0" lvl="0" indent="0" algn="just" rtl="0">
              <a:spcBef>
                <a:spcPts val="0"/>
              </a:spcBef>
              <a:spcAft>
                <a:spcPts val="0"/>
              </a:spcAft>
              <a:buNone/>
            </a:pPr>
            <a:r>
              <a:rPr lang="en-US" b="1"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Types of Models Used</a:t>
            </a:r>
            <a:endParaRPr lang="en-US" b="1" dirty="0" smtClean="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spcBef>
                <a:spcPts val="0"/>
              </a:spcBef>
              <a:spcAft>
                <a:spcPts val="0"/>
              </a:spcAft>
              <a:buNone/>
            </a:pPr>
            <a:endParaRPr lang="en-US"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spcBef>
                <a:spcPts val="0"/>
              </a:spcBef>
              <a:spcAft>
                <a:spcPts val="0"/>
              </a:spcAft>
              <a:buNone/>
            </a:pPr>
            <a:r>
              <a:rPr lang="en-US"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 </a:t>
            </a:r>
          </a:p>
          <a:p>
            <a:pPr marL="457200" marR="0" lvl="0" indent="0" algn="just" rtl="0">
              <a:spcBef>
                <a:spcPts val="0"/>
              </a:spcBef>
              <a:spcAft>
                <a:spcPts val="0"/>
              </a:spcAft>
              <a:buNone/>
            </a:pPr>
            <a:endParaRPr lang="en-US" b="1" dirty="0" smtClean="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spcBef>
                <a:spcPts val="0"/>
              </a:spcBef>
              <a:spcAft>
                <a:spcPts val="0"/>
              </a:spcAft>
              <a:buNone/>
            </a:pPr>
            <a:endParaRPr lang="en-US"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spcBef>
                <a:spcPts val="0"/>
              </a:spcBef>
              <a:spcAft>
                <a:spcPts val="0"/>
              </a:spcAft>
              <a:buNone/>
            </a:pPr>
            <a:endParaRPr lang="en-US" b="1" dirty="0" smtClean="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spcBef>
                <a:spcPts val="0"/>
              </a:spcBef>
              <a:spcAft>
                <a:spcPts val="0"/>
              </a:spcAft>
              <a:buNone/>
            </a:pPr>
            <a:endParaRPr lang="en-US" b="1"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spcBef>
                <a:spcPts val="0"/>
              </a:spcBef>
              <a:spcAft>
                <a:spcPts val="0"/>
              </a:spcAft>
              <a:buNone/>
            </a:pPr>
            <a:endParaRPr lang="en-US" sz="2400" b="0"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spcBef>
                <a:spcPts val="0"/>
              </a:spcBef>
              <a:spcAft>
                <a:spcPts val="0"/>
              </a:spcAft>
              <a:buNone/>
            </a:pPr>
            <a:endParaRPr lang="en-US" sz="2400" dirty="0" smtClean="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spcBef>
                <a:spcPts val="0"/>
              </a:spcBef>
              <a:spcAft>
                <a:spcPts val="0"/>
              </a:spcAft>
              <a:buNone/>
            </a:pPr>
            <a:r>
              <a:rPr lang="en-US" sz="2400" b="0"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It </a:t>
            </a:r>
            <a:r>
              <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comes under the </a:t>
            </a:r>
            <a:r>
              <a:rPr lang="en-US" sz="2400" b="0"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category of </a:t>
            </a:r>
            <a:r>
              <a:rPr lang="en-US"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ensemble methods. It employs ‘bagging’ and ‘boosting’ methods to draw a random subset from the data, and train a Decision Tree on that (hence, the name Random </a:t>
            </a:r>
            <a:r>
              <a:rPr lang="en-US" sz="2400" b="0" i="0" u="none" strike="noStrike" cap="none"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Forest</a:t>
            </a:r>
            <a:r>
              <a:rPr lang="en-US" sz="2400" dirty="0" smtClean="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457200" marR="0" lvl="0" indent="0" algn="just" rtl="0">
              <a:spcBef>
                <a:spcPts val="0"/>
              </a:spcBef>
              <a:spcAft>
                <a:spcPts val="0"/>
              </a:spcAft>
              <a:buNone/>
            </a:pPr>
            <a:endParaRPr lang="en-US" dirty="0" smtClean="0">
              <a:solidFill>
                <a:schemeClr val="tx1"/>
              </a:solidFill>
              <a:latin typeface="Times New Roman" panose="02020603050405020304" pitchFamily="18" charset="0"/>
              <a:cs typeface="Times New Roman" panose="02020603050405020304" pitchFamily="18" charset="0"/>
            </a:endParaRPr>
          </a:p>
          <a:p>
            <a:pPr marL="457200" lvl="0" algn="just">
              <a:spcBef>
                <a:spcPts val="0"/>
              </a:spcBef>
              <a:buNone/>
            </a:pPr>
            <a:r>
              <a:rPr lang="en-US" dirty="0" smtClean="0">
                <a:solidFill>
                  <a:schemeClr val="tx1"/>
                </a:solidFill>
                <a:latin typeface="Times New Roman" panose="02020603050405020304" pitchFamily="18" charset="0"/>
                <a:cs typeface="Times New Roman" panose="02020603050405020304" pitchFamily="18" charset="0"/>
              </a:rPr>
              <a:t> </a:t>
            </a:r>
            <a:r>
              <a:rPr lang="en-US" sz="4100" dirty="0" smtClean="0">
                <a:solidFill>
                  <a:schemeClr val="bg1">
                    <a:lumMod val="95000"/>
                    <a:lumOff val="5000"/>
                  </a:schemeClr>
                </a:solidFill>
                <a:latin typeface="Times New Roman" panose="02020603050405020304" pitchFamily="18" charset="0"/>
                <a:cs typeface="Times New Roman" panose="02020603050405020304" pitchFamily="18" charset="0"/>
              </a:rPr>
              <a:t>XGBoost:</a:t>
            </a:r>
            <a:endParaRPr lang="en-US" dirty="0" smtClean="0">
              <a:solidFill>
                <a:schemeClr val="tx1"/>
              </a:solidFill>
              <a:latin typeface="Times New Roman" panose="02020603050405020304" pitchFamily="18" charset="0"/>
              <a:cs typeface="Times New Roman" panose="02020603050405020304" pitchFamily="18" charset="0"/>
            </a:endParaRPr>
          </a:p>
          <a:p>
            <a:pPr marL="457200" lvl="0" algn="just">
              <a:spcBef>
                <a:spcPts val="0"/>
              </a:spcBef>
              <a:buNone/>
            </a:pPr>
            <a:r>
              <a:rPr lang="en-US" sz="2400" dirty="0" smtClean="0">
                <a:latin typeface="Times New Roman" panose="02020603050405020304" pitchFamily="18" charset="0"/>
                <a:cs typeface="Times New Roman" panose="02020603050405020304" pitchFamily="18" charset="0"/>
              </a:rPr>
              <a:t>    </a:t>
            </a:r>
            <a:r>
              <a:rPr lang="en-US" sz="2400" dirty="0" smtClean="0">
                <a:solidFill>
                  <a:schemeClr val="bg1">
                    <a:lumMod val="95000"/>
                    <a:lumOff val="5000"/>
                  </a:schemeClr>
                </a:solidFill>
                <a:latin typeface="Times New Roman" panose="02020603050405020304" pitchFamily="18" charset="0"/>
                <a:cs typeface="Times New Roman" panose="02020603050405020304" pitchFamily="18" charset="0"/>
              </a:rPr>
              <a:t>It is a perfect combination of software and hardware optimization techniques to yield superior results using less computing resources in the shortest amount of time. The beauty of this powerful algorithm lies in its scalability, which drives fast learning through parallel and distributed computing and offers efficient memory usage. </a:t>
            </a:r>
            <a:endParaRPr lang="en-US" sz="2400" dirty="0" smtClean="0">
              <a:solidFill>
                <a:schemeClr val="bg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p:txBody>
      </p:sp>
      <p:sp>
        <p:nvSpPr>
          <p:cNvPr id="4" name="Title 15"/>
          <p:cNvSpPr txBox="1">
            <a:spLocks/>
          </p:cNvSpPr>
          <p:nvPr/>
        </p:nvSpPr>
        <p:spPr>
          <a:xfrm>
            <a:off x="677335" y="317500"/>
            <a:ext cx="8596668" cy="749300"/>
          </a:xfrm>
          <a:prstGeom prst="rect">
            <a:avLst/>
          </a:prstGeom>
        </p:spPr>
        <p:txBody>
          <a:bodyPr vert="horz" lIns="91440" tIns="45720" rIns="91440" bIns="45720" rtlCol="0" anchor="b">
            <a:noAutofit/>
          </a:bodyPr>
          <a:lstStyle/>
          <a:p>
            <a:pPr marL="0" marR="0" lvl="0" indent="0" defTabSz="457200" rtl="0" eaLnBrk="1" fontAlgn="auto" latinLnBrk="0" hangingPunct="1">
              <a:lnSpc>
                <a:spcPct val="100000"/>
              </a:lnSpc>
              <a:spcBef>
                <a:spcPct val="0"/>
              </a:spcBef>
              <a:spcAft>
                <a:spcPts val="0"/>
              </a:spcAft>
              <a:buClrTx/>
              <a:buSzTx/>
              <a:buFontTx/>
              <a:buNone/>
              <a:tabLst/>
              <a:defRPr/>
            </a:pPr>
            <a:r>
              <a:rPr kumimoji="0" lang="en-IN" sz="5000" b="0" i="0" u="none" strike="noStrike" kern="1200" cap="none" spc="0" normalizeH="0" baseline="0" noProof="0" dirty="0" smtClean="0">
                <a:ln>
                  <a:noFill/>
                </a:ln>
                <a:solidFill>
                  <a:schemeClr val="bg1">
                    <a:lumMod val="95000"/>
                    <a:lumOff val="5000"/>
                  </a:schemeClr>
                </a:solidFill>
                <a:effectLst/>
                <a:uLnTx/>
                <a:uFillTx/>
                <a:latin typeface="Times New Roman" pitchFamily="18" charset="0"/>
                <a:ea typeface="+mj-ea"/>
                <a:cs typeface="Times New Roman" pitchFamily="18" charset="0"/>
              </a:rPr>
              <a:t>DESIGN</a:t>
            </a:r>
            <a:r>
              <a:rPr kumimoji="0" lang="en-IN" sz="5000" b="0" i="0" u="none" strike="noStrike" kern="1200" cap="none" spc="0" normalizeH="0" noProof="0" dirty="0" smtClean="0">
                <a:ln>
                  <a:noFill/>
                </a:ln>
                <a:solidFill>
                  <a:schemeClr val="bg1">
                    <a:lumMod val="95000"/>
                    <a:lumOff val="5000"/>
                  </a:schemeClr>
                </a:solidFill>
                <a:effectLst/>
                <a:uLnTx/>
                <a:uFillTx/>
                <a:latin typeface="Times New Roman" pitchFamily="18" charset="0"/>
                <a:ea typeface="+mj-ea"/>
                <a:cs typeface="Times New Roman" pitchFamily="18" charset="0"/>
              </a:rPr>
              <a:t> MODEL :</a:t>
            </a:r>
            <a:endParaRPr kumimoji="0" lang="en-IN" sz="5000" b="0" i="0" u="none" strike="noStrike" kern="1200" cap="none" spc="0" normalizeH="0" baseline="0" noProof="0" dirty="0">
              <a:ln>
                <a:noFill/>
              </a:ln>
              <a:solidFill>
                <a:schemeClr val="bg1">
                  <a:lumMod val="95000"/>
                  <a:lumOff val="5000"/>
                </a:schemeClr>
              </a:solidFill>
              <a:effectLst/>
              <a:uLnTx/>
              <a:uFillTx/>
              <a:latin typeface="Times New Roman" pitchFamily="18" charset="0"/>
              <a:ea typeface="+mj-ea"/>
              <a:cs typeface="Times New Roman" pitchFamily="18" charset="0"/>
            </a:endParaRPr>
          </a:p>
        </p:txBody>
      </p:sp>
      <p:sp>
        <p:nvSpPr>
          <p:cNvPr id="5" name="Google Shape;251;p13"/>
          <p:cNvSpPr/>
          <p:nvPr/>
        </p:nvSpPr>
        <p:spPr>
          <a:xfrm>
            <a:off x="1586913" y="1917700"/>
            <a:ext cx="1321387" cy="965200"/>
          </a:xfrm>
          <a:prstGeom prst="ellipse">
            <a:avLst/>
          </a:prstGeom>
          <a:solidFill>
            <a:srgbClr val="00B0F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endParaRPr sz="1600" b="1"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endParaRPr sz="1600" b="1"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r>
              <a:rPr lang="en-IN" sz="1200" b="1" dirty="0" smtClean="0">
                <a:solidFill>
                  <a:schemeClr val="lt1"/>
                </a:solidFill>
                <a:latin typeface="Times New Roman" panose="02020603050405020304" pitchFamily="18" charset="0"/>
                <a:cs typeface="Times New Roman" panose="02020603050405020304" pitchFamily="18" charset="0"/>
                <a:sym typeface="Calibri"/>
              </a:rPr>
              <a:t>Random</a:t>
            </a:r>
          </a:p>
          <a:p>
            <a:pPr marL="0" marR="0" lvl="0" indent="0" algn="ctr" rtl="0">
              <a:spcBef>
                <a:spcPts val="0"/>
              </a:spcBef>
              <a:spcAft>
                <a:spcPts val="0"/>
              </a:spcAft>
              <a:buNone/>
            </a:pPr>
            <a:r>
              <a:rPr lang="en-IN" sz="1200" b="1" dirty="0" smtClean="0">
                <a:solidFill>
                  <a:schemeClr val="lt1"/>
                </a:solidFill>
                <a:latin typeface="Times New Roman" panose="02020603050405020304" pitchFamily="18" charset="0"/>
                <a:cs typeface="Times New Roman" panose="02020603050405020304" pitchFamily="18" charset="0"/>
                <a:sym typeface="Calibri"/>
              </a:rPr>
              <a:t>Forest</a:t>
            </a:r>
          </a:p>
          <a:p>
            <a:pPr marL="0" marR="0" lvl="0" indent="0" algn="ctr" rtl="0">
              <a:spcBef>
                <a:spcPts val="0"/>
              </a:spcBef>
              <a:spcAft>
                <a:spcPts val="0"/>
              </a:spcAft>
              <a:buNone/>
            </a:pPr>
            <a:endParaRPr sz="1200" dirty="0">
              <a:latin typeface="Times New Roman" panose="02020603050405020304" pitchFamily="18" charset="0"/>
              <a:cs typeface="Times New Roman" panose="02020603050405020304" pitchFamily="18" charset="0"/>
            </a:endParaRPr>
          </a:p>
        </p:txBody>
      </p:sp>
      <p:sp>
        <p:nvSpPr>
          <p:cNvPr id="6" name="Google Shape;246;p13"/>
          <p:cNvSpPr/>
          <p:nvPr/>
        </p:nvSpPr>
        <p:spPr>
          <a:xfrm>
            <a:off x="2953416" y="1955982"/>
            <a:ext cx="1288391" cy="939618"/>
          </a:xfrm>
          <a:prstGeom prst="ellipse">
            <a:avLst/>
          </a:prstGeom>
          <a:solidFill>
            <a:srgbClr val="00B0F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lang="en-IN" sz="1200" dirty="0" smtClean="0">
              <a:solidFill>
                <a:schemeClr val="lt1"/>
              </a:solidFill>
              <a:latin typeface="Times New Roman" pitchFamily="18" charset="0"/>
              <a:ea typeface="Calibri"/>
              <a:cs typeface="Times New Roman" pitchFamily="18" charset="0"/>
              <a:sym typeface="Calibri"/>
            </a:endParaRPr>
          </a:p>
          <a:p>
            <a:pPr marL="0" marR="0" lvl="0" indent="0" algn="ctr" rtl="0">
              <a:spcBef>
                <a:spcPts val="0"/>
              </a:spcBef>
              <a:spcAft>
                <a:spcPts val="0"/>
              </a:spcAft>
              <a:buNone/>
            </a:pPr>
            <a:endParaRPr lang="en-IN" sz="1200" dirty="0" smtClean="0">
              <a:solidFill>
                <a:schemeClr val="lt1"/>
              </a:solidFill>
              <a:latin typeface="Times New Roman" pitchFamily="18" charset="0"/>
              <a:ea typeface="Calibri"/>
              <a:cs typeface="Times New Roman" pitchFamily="18" charset="0"/>
              <a:sym typeface="Calibri"/>
            </a:endParaRPr>
          </a:p>
          <a:p>
            <a:pPr marL="0" marR="0" lvl="0" indent="0" algn="ctr" rtl="0">
              <a:spcBef>
                <a:spcPts val="0"/>
              </a:spcBef>
              <a:spcAft>
                <a:spcPts val="0"/>
              </a:spcAft>
              <a:buNone/>
            </a:pPr>
            <a:r>
              <a:rPr lang="en-IN" sz="1200" dirty="0" smtClean="0">
                <a:solidFill>
                  <a:schemeClr val="lt1"/>
                </a:solidFill>
                <a:latin typeface="Times New Roman" pitchFamily="18" charset="0"/>
                <a:ea typeface="Calibri"/>
                <a:cs typeface="Times New Roman" pitchFamily="18" charset="0"/>
                <a:sym typeface="Calibri"/>
              </a:rPr>
              <a:t>XGBoost</a:t>
            </a:r>
            <a:endParaRPr sz="1200" b="0" i="0" u="none" strike="noStrike" cap="none" dirty="0">
              <a:solidFill>
                <a:schemeClr val="lt1"/>
              </a:solidFill>
              <a:latin typeface="Times New Roman" pitchFamily="18" charset="0"/>
              <a:ea typeface="Calibri"/>
              <a:cs typeface="Times New Roman" pitchFamily="18" charset="0"/>
              <a:sym typeface="Calibri"/>
            </a:endParaRPr>
          </a:p>
        </p:txBody>
      </p:sp>
      <p:sp>
        <p:nvSpPr>
          <p:cNvPr id="9" name="Google Shape;246;p13">
            <a:extLst>
              <a:ext uri="{FF2B5EF4-FFF2-40B4-BE49-F238E27FC236}">
                <a16:creationId xmlns:a16="http://schemas.microsoft.com/office/drawing/2014/main" xmlns="" id="{ECE5807D-05B2-4E3B-BB3F-619F12DBB9EF}"/>
              </a:ext>
            </a:extLst>
          </p:cNvPr>
          <p:cNvSpPr/>
          <p:nvPr/>
        </p:nvSpPr>
        <p:spPr>
          <a:xfrm>
            <a:off x="4233972" y="1985236"/>
            <a:ext cx="1239737" cy="910364"/>
          </a:xfrm>
          <a:prstGeom prst="ellipse">
            <a:avLst/>
          </a:prstGeom>
          <a:solidFill>
            <a:srgbClr val="00B0F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lang="en-US" sz="2400" b="1" dirty="0">
              <a:solidFill>
                <a:schemeClr val="lt1"/>
              </a:solidFill>
              <a:latin typeface="Calibri"/>
              <a:ea typeface="Calibri"/>
              <a:cs typeface="Calibri"/>
              <a:sym typeface="Calibri"/>
            </a:endParaRPr>
          </a:p>
          <a:p>
            <a:pPr marL="0" marR="0" lvl="0" indent="0" algn="ctr" rtl="0">
              <a:spcBef>
                <a:spcPts val="0"/>
              </a:spcBef>
              <a:spcAft>
                <a:spcPts val="0"/>
              </a:spcAft>
              <a:buNone/>
            </a:pPr>
            <a:r>
              <a:rPr lang="en-IN" sz="1200" b="1" dirty="0" smtClean="0">
                <a:solidFill>
                  <a:schemeClr val="lt1"/>
                </a:solidFill>
                <a:latin typeface="Times New Roman" panose="02020603050405020304" pitchFamily="18" charset="0"/>
                <a:ea typeface="Calibri"/>
                <a:cs typeface="Times New Roman" panose="02020603050405020304" pitchFamily="18" charset="0"/>
                <a:sym typeface="Calibri"/>
              </a:rPr>
              <a:t>Knn</a:t>
            </a:r>
            <a:endParaRPr lang="en-IN" sz="12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0" name="Google Shape;250;p13"/>
          <p:cNvSpPr/>
          <p:nvPr/>
        </p:nvSpPr>
        <p:spPr>
          <a:xfrm>
            <a:off x="5490556" y="1984569"/>
            <a:ext cx="1210893" cy="911043"/>
          </a:xfrm>
          <a:prstGeom prst="ellipse">
            <a:avLst/>
          </a:prstGeom>
          <a:solidFill>
            <a:srgbClr val="00B0F0"/>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1" i="0" u="none" strike="noStrike" cap="none" dirty="0">
              <a:solidFill>
                <a:schemeClr val="lt1"/>
              </a:solidFill>
              <a:latin typeface="Calibri"/>
              <a:ea typeface="Calibri"/>
              <a:cs typeface="Calibri"/>
              <a:sym typeface="Calibri"/>
            </a:endParaRPr>
          </a:p>
          <a:p>
            <a:pPr marL="0" marR="0" lvl="0" indent="0" algn="ctr" rtl="0">
              <a:spcBef>
                <a:spcPts val="0"/>
              </a:spcBef>
              <a:spcAft>
                <a:spcPts val="0"/>
              </a:spcAft>
              <a:buNone/>
            </a:pPr>
            <a:endParaRPr lang="en-IN" sz="1200" b="1" dirty="0" smtClean="0">
              <a:solidFill>
                <a:schemeClr val="lt1"/>
              </a:solidFill>
              <a:latin typeface="Times New Roman" panose="02020603050405020304" pitchFamily="18" charset="0"/>
              <a:cs typeface="Times New Roman" panose="02020603050405020304" pitchFamily="18" charset="0"/>
              <a:sym typeface="Calibri"/>
            </a:endParaRPr>
          </a:p>
          <a:p>
            <a:pPr marL="0" marR="0" lvl="0" indent="0" algn="ctr" rtl="0">
              <a:spcBef>
                <a:spcPts val="0"/>
              </a:spcBef>
              <a:spcAft>
                <a:spcPts val="0"/>
              </a:spcAft>
              <a:buNone/>
            </a:pPr>
            <a:r>
              <a:rPr lang="en-IN" sz="1200" b="1" dirty="0" smtClean="0">
                <a:solidFill>
                  <a:schemeClr val="lt1"/>
                </a:solidFill>
                <a:latin typeface="Times New Roman" panose="02020603050405020304" pitchFamily="18" charset="0"/>
                <a:cs typeface="Times New Roman" panose="02020603050405020304" pitchFamily="18" charset="0"/>
                <a:sym typeface="Calibri"/>
              </a:rPr>
              <a:t>LightGBM</a:t>
            </a:r>
            <a:endParaRPr sz="1200" dirty="0">
              <a:latin typeface="Times New Roman" panose="02020603050405020304" pitchFamily="18" charset="0"/>
              <a:cs typeface="Times New Roman" panose="02020603050405020304" pitchFamily="18" charset="0"/>
            </a:endParaRPr>
          </a:p>
        </p:txBody>
      </p:sp>
      <p:sp>
        <p:nvSpPr>
          <p:cNvPr id="11" name="Google Shape;252;p13"/>
          <p:cNvSpPr/>
          <p:nvPr/>
        </p:nvSpPr>
        <p:spPr>
          <a:xfrm rot="-5400000">
            <a:off x="2062761" y="2037362"/>
            <a:ext cx="402364" cy="425123"/>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2" name="Google Shape;252;p13"/>
          <p:cNvSpPr/>
          <p:nvPr/>
        </p:nvSpPr>
        <p:spPr>
          <a:xfrm rot="-5400000">
            <a:off x="3396261" y="2037362"/>
            <a:ext cx="402364" cy="425123"/>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3" name="Google Shape;252;p13"/>
          <p:cNvSpPr/>
          <p:nvPr/>
        </p:nvSpPr>
        <p:spPr>
          <a:xfrm rot="-5400000">
            <a:off x="4628161" y="2050062"/>
            <a:ext cx="402364" cy="425123"/>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 name="Google Shape;252;p13"/>
          <p:cNvSpPr/>
          <p:nvPr/>
        </p:nvSpPr>
        <p:spPr>
          <a:xfrm rot="-5400000">
            <a:off x="5894818" y="2050062"/>
            <a:ext cx="402364" cy="425123"/>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xmlns="" val="4020953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1F30AF-B3F4-4B60-8497-22CE87D5C465}"/>
              </a:ext>
            </a:extLst>
          </p:cNvPr>
          <p:cNvSpPr>
            <a:spLocks noGrp="1"/>
          </p:cNvSpPr>
          <p:nvPr>
            <p:ph idx="1"/>
          </p:nvPr>
        </p:nvSpPr>
        <p:spPr>
          <a:xfrm>
            <a:off x="609600" y="1155700"/>
            <a:ext cx="10972800" cy="5461000"/>
          </a:xfrm>
        </p:spPr>
        <p:txBody>
          <a:bodyPr>
            <a:normAutofit fontScale="92500"/>
          </a:bodyPr>
          <a:lstStyle/>
          <a:p>
            <a:pPr algn="just"/>
            <a:r>
              <a:rPr lang="en-US" sz="2200" b="0" i="0" dirty="0">
                <a:solidFill>
                  <a:schemeClr val="bg1">
                    <a:lumMod val="95000"/>
                    <a:lumOff val="5000"/>
                  </a:schemeClr>
                </a:solidFill>
                <a:effectLst/>
                <a:latin typeface="Times New Roman" panose="02020603050405020304" pitchFamily="18" charset="0"/>
                <a:cs typeface="Times New Roman" panose="02020603050405020304" pitchFamily="18" charset="0"/>
              </a:rPr>
              <a:t>K-Nearest </a:t>
            </a:r>
            <a:r>
              <a:rPr lang="en-US" sz="2200" b="0" i="0" dirty="0" smtClean="0">
                <a:solidFill>
                  <a:schemeClr val="bg1">
                    <a:lumMod val="95000"/>
                    <a:lumOff val="5000"/>
                  </a:schemeClr>
                </a:solidFill>
                <a:effectLst/>
                <a:latin typeface="Times New Roman" panose="02020603050405020304" pitchFamily="18" charset="0"/>
                <a:cs typeface="Times New Roman" panose="02020603050405020304" pitchFamily="18" charset="0"/>
              </a:rPr>
              <a:t>Neighbour </a:t>
            </a:r>
            <a:r>
              <a:rPr lang="en-US" sz="2200" b="0" i="0" dirty="0">
                <a:solidFill>
                  <a:schemeClr val="bg1">
                    <a:lumMod val="95000"/>
                    <a:lumOff val="5000"/>
                  </a:schemeClr>
                </a:solidFill>
                <a:effectLst/>
                <a:latin typeface="Times New Roman" panose="02020603050405020304" pitchFamily="18" charset="0"/>
                <a:cs typeface="Times New Roman" panose="02020603050405020304" pitchFamily="18" charset="0"/>
              </a:rPr>
              <a:t>is one of the most basic yet essential classification algorithms in Machine Learning. It belongs to the supervised learning domain and finds intense application in pattern recognition, data mining and intrusion detection.</a:t>
            </a:r>
          </a:p>
          <a:p>
            <a:pPr algn="just"/>
            <a:r>
              <a:rPr lang="en-US" sz="2200" b="0" i="0" dirty="0">
                <a:solidFill>
                  <a:schemeClr val="bg1">
                    <a:lumMod val="95000"/>
                    <a:lumOff val="5000"/>
                  </a:schemeClr>
                </a:solidFill>
                <a:effectLst/>
                <a:latin typeface="Times New Roman" panose="02020603050405020304" pitchFamily="18" charset="0"/>
                <a:cs typeface="Times New Roman" panose="02020603050405020304" pitchFamily="18" charset="0"/>
              </a:rPr>
              <a:t>K-NN algorithm stores all the available data and classifies a new data point based on the similarity. This means when new data appears then it can be easily classified into a well suite category by using K- NN algorithm.</a:t>
            </a:r>
          </a:p>
          <a:p>
            <a:pPr algn="l"/>
            <a:endParaRPr lang="en-IN" dirty="0" smtClean="0"/>
          </a:p>
          <a:p>
            <a:pPr algn="l"/>
            <a:endParaRPr lang="en-IN" dirty="0" smtClean="0"/>
          </a:p>
          <a:p>
            <a:pPr algn="l"/>
            <a:endParaRPr lang="en-IN" dirty="0" smtClean="0"/>
          </a:p>
          <a:p>
            <a:pPr algn="l">
              <a:buNone/>
            </a:pPr>
            <a:r>
              <a:rPr lang="en-US" sz="4600" dirty="0" smtClean="0">
                <a:solidFill>
                  <a:schemeClr val="bg1">
                    <a:lumMod val="95000"/>
                    <a:lumOff val="5000"/>
                  </a:schemeClr>
                </a:solidFill>
                <a:latin typeface="Times New Roman" panose="02020603050405020304" pitchFamily="18" charset="0"/>
                <a:cs typeface="Times New Roman" panose="02020603050405020304" pitchFamily="18" charset="0"/>
              </a:rPr>
              <a:t>LightGBM</a:t>
            </a:r>
            <a:r>
              <a:rPr lang="en-US" sz="4600" dirty="0" smtClean="0">
                <a:solidFill>
                  <a:schemeClr val="bg1">
                    <a:lumMod val="95000"/>
                    <a:lumOff val="5000"/>
                  </a:schemeClr>
                </a:solidFill>
              </a:rPr>
              <a:t>:</a:t>
            </a:r>
          </a:p>
          <a:p>
            <a:pPr algn="just"/>
            <a:r>
              <a:rPr lang="en-US" sz="2200" dirty="0" smtClean="0">
                <a:solidFill>
                  <a:srgbClr val="000000"/>
                </a:solidFill>
                <a:latin typeface="Times New Roman" panose="02020603050405020304" pitchFamily="18" charset="0"/>
                <a:cs typeface="Times New Roman" panose="02020603050405020304" pitchFamily="18" charset="0"/>
              </a:rPr>
              <a:t>It is a gradient boosting framework that makes use of tree based learning algorithms that is considered to be a very powerful algorithm when it comes to computation. It is considered to be a fast processing algorithm. LightGBM is called “Light” because of its computation power and giving results faster. It takes less memory to run and is able to deal with large amounts of data.</a:t>
            </a:r>
          </a:p>
          <a:p>
            <a:pPr algn="l"/>
            <a:endParaRPr lang="en-US" dirty="0" smtClean="0">
              <a:solidFill>
                <a:srgbClr val="000000"/>
              </a:solidFill>
              <a:latin typeface="Times New Roman" panose="02020603050405020304" pitchFamily="18" charset="0"/>
              <a:cs typeface="Times New Roman" panose="02020603050405020304" pitchFamily="18" charset="0"/>
            </a:endParaRPr>
          </a:p>
          <a:p>
            <a:pPr algn="l"/>
            <a:endParaRPr lang="en-IN" dirty="0"/>
          </a:p>
        </p:txBody>
      </p:sp>
      <p:sp>
        <p:nvSpPr>
          <p:cNvPr id="2" name="Title 1">
            <a:extLst>
              <a:ext uri="{FF2B5EF4-FFF2-40B4-BE49-F238E27FC236}">
                <a16:creationId xmlns:a16="http://schemas.microsoft.com/office/drawing/2014/main" xmlns="" id="{DBA2E9F2-4565-4C8D-BC94-4DFF40C317CF}"/>
              </a:ext>
            </a:extLst>
          </p:cNvPr>
          <p:cNvSpPr>
            <a:spLocks noGrp="1"/>
          </p:cNvSpPr>
          <p:nvPr>
            <p:ph type="title"/>
          </p:nvPr>
        </p:nvSpPr>
        <p:spPr>
          <a:xfrm>
            <a:off x="609600" y="152400"/>
            <a:ext cx="10972800" cy="901700"/>
          </a:xfrm>
        </p:spPr>
        <p:txBody>
          <a:bodyPr>
            <a:noAutofit/>
          </a:bodyPr>
          <a:lstStyle/>
          <a:p>
            <a:pPr algn="l"/>
            <a:r>
              <a:rPr lang="en-US" sz="4300" dirty="0">
                <a:solidFill>
                  <a:schemeClr val="bg1">
                    <a:lumMod val="95000"/>
                    <a:lumOff val="5000"/>
                  </a:schemeClr>
                </a:solidFill>
                <a:latin typeface="Times New Roman" panose="02020603050405020304" pitchFamily="18" charset="0"/>
                <a:cs typeface="Times New Roman" panose="02020603050405020304" pitchFamily="18" charset="0"/>
              </a:rPr>
              <a:t>Knn</a:t>
            </a:r>
            <a:r>
              <a:rPr lang="en-US" sz="4300" dirty="0">
                <a:solidFill>
                  <a:schemeClr val="bg1">
                    <a:lumMod val="95000"/>
                    <a:lumOff val="5000"/>
                  </a:schemeClr>
                </a:solidFill>
              </a:rPr>
              <a:t> :</a:t>
            </a:r>
            <a:endParaRPr lang="en-IN" sz="4300" dirty="0">
              <a:solidFill>
                <a:schemeClr val="bg1">
                  <a:lumMod val="95000"/>
                  <a:lumOff val="5000"/>
                </a:schemeClr>
              </a:solidFill>
            </a:endParaRPr>
          </a:p>
        </p:txBody>
      </p:sp>
      <p:pic>
        <p:nvPicPr>
          <p:cNvPr id="2050" name="Picture 2" descr="K-Nearest Neighbor(KNN) Algorithm for Machine Learning">
            <a:extLst>
              <a:ext uri="{FF2B5EF4-FFF2-40B4-BE49-F238E27FC236}">
                <a16:creationId xmlns:a16="http://schemas.microsoft.com/office/drawing/2014/main" xmlns="" id="{472FF530-5AD9-46FC-9955-9372C2CE94B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29099" y="2915708"/>
            <a:ext cx="4089401" cy="145838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883748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0200" y="1041400"/>
            <a:ext cx="11518900" cy="5651500"/>
          </a:xfrm>
        </p:spPr>
        <p:txBody>
          <a:bodyPr>
            <a:normAutofit lnSpcReduction="10000"/>
          </a:bodyPr>
          <a:lstStyle/>
          <a:p>
            <a:pPr marL="514350" indent="-514350">
              <a:buNone/>
            </a:pPr>
            <a:r>
              <a:rPr lang="en-IN" sz="2000" dirty="0" smtClean="0">
                <a:solidFill>
                  <a:schemeClr val="bg1"/>
                </a:solidFill>
                <a:latin typeface="Times New Roman" pitchFamily="18" charset="0"/>
                <a:cs typeface="Times New Roman" pitchFamily="18" charset="0"/>
              </a:rPr>
              <a:t>1.To run project double click on ‘run.bat’ file to start FLASK  screen.</a:t>
            </a:r>
          </a:p>
          <a:p>
            <a:pPr marL="514350" indent="-514350">
              <a:buFont typeface="+mj-lt"/>
              <a:buAutoNum type="arabicPeriod"/>
            </a:pPr>
            <a:endParaRPr lang="en-IN" sz="2000" dirty="0" smtClean="0"/>
          </a:p>
          <a:p>
            <a:pPr marL="514350" indent="-514350">
              <a:buFont typeface="+mj-lt"/>
              <a:buAutoNum type="arabicPeriod"/>
            </a:pPr>
            <a:endParaRPr lang="en-IN" sz="2000" dirty="0" smtClean="0"/>
          </a:p>
          <a:p>
            <a:pPr marL="514350" indent="-514350">
              <a:buFont typeface="+mj-lt"/>
              <a:buAutoNum type="arabicPeriod"/>
            </a:pPr>
            <a:endParaRPr lang="en-IN" sz="2000" dirty="0" smtClean="0"/>
          </a:p>
          <a:p>
            <a:pPr marL="514350" indent="-514350">
              <a:buFont typeface="+mj-lt"/>
              <a:buAutoNum type="arabicPeriod"/>
            </a:pPr>
            <a:endParaRPr lang="en-IN" sz="2000" dirty="0" smtClean="0"/>
          </a:p>
          <a:p>
            <a:pPr marL="514350" indent="-514350">
              <a:buFont typeface="+mj-lt"/>
              <a:buAutoNum type="arabicPeriod"/>
            </a:pPr>
            <a:endParaRPr lang="en-IN" sz="2000" dirty="0" smtClean="0"/>
          </a:p>
          <a:p>
            <a:pPr marL="514350" indent="-514350">
              <a:buNone/>
            </a:pPr>
            <a:endParaRPr lang="en-IN" sz="2000" dirty="0" smtClean="0">
              <a:solidFill>
                <a:schemeClr val="bg1"/>
              </a:solidFill>
              <a:latin typeface="Times New Roman" pitchFamily="18" charset="0"/>
              <a:cs typeface="Times New Roman" pitchFamily="18" charset="0"/>
            </a:endParaRPr>
          </a:p>
          <a:p>
            <a:pPr marL="514350" indent="-514350">
              <a:buNone/>
            </a:pPr>
            <a:r>
              <a:rPr lang="en-IN" sz="2000" dirty="0" smtClean="0">
                <a:solidFill>
                  <a:schemeClr val="bg1"/>
                </a:solidFill>
                <a:latin typeface="Times New Roman" pitchFamily="18" charset="0"/>
                <a:cs typeface="Times New Roman" pitchFamily="18" charset="0"/>
              </a:rPr>
              <a:t>2.In above screen FLASK server started and now open browser and enter URL as ‘http://127.0.0.1:8080/index’  and press enter key to get below home page.</a:t>
            </a:r>
          </a:p>
          <a:p>
            <a:pPr marL="514350" indent="-514350">
              <a:buFont typeface="+mj-lt"/>
              <a:buAutoNum type="arabicPeriod"/>
            </a:pPr>
            <a:endParaRPr lang="en-IN" sz="2000" dirty="0" smtClean="0"/>
          </a:p>
          <a:p>
            <a:pPr marL="514350" indent="-514350">
              <a:buFont typeface="+mj-lt"/>
              <a:buAutoNum type="arabicPeriod"/>
            </a:pPr>
            <a:endParaRPr lang="en-IN" sz="2000" dirty="0" smtClean="0"/>
          </a:p>
          <a:p>
            <a:pPr marL="514350" indent="-514350">
              <a:buFont typeface="+mj-lt"/>
              <a:buAutoNum type="arabicPeriod"/>
            </a:pPr>
            <a:endParaRPr lang="en-IN" sz="2000" dirty="0" smtClean="0"/>
          </a:p>
          <a:p>
            <a:pPr marL="514350" indent="-514350">
              <a:buFont typeface="+mj-lt"/>
              <a:buAutoNum type="arabicPeriod"/>
            </a:pPr>
            <a:endParaRPr lang="en-IN" sz="2000" dirty="0" smtClean="0"/>
          </a:p>
          <a:p>
            <a:pPr marL="514350" indent="-514350">
              <a:buNone/>
            </a:pPr>
            <a:r>
              <a:rPr lang="en-IN" sz="2000" dirty="0" smtClean="0">
                <a:solidFill>
                  <a:schemeClr val="bg1"/>
                </a:solidFill>
                <a:latin typeface="Times New Roman" pitchFamily="18" charset="0"/>
                <a:cs typeface="Times New Roman" pitchFamily="18" charset="0"/>
              </a:rPr>
              <a:t/>
            </a:r>
            <a:br>
              <a:rPr lang="en-IN" sz="2000" dirty="0" smtClean="0">
                <a:solidFill>
                  <a:schemeClr val="bg1"/>
                </a:solidFill>
                <a:latin typeface="Times New Roman" pitchFamily="18" charset="0"/>
                <a:cs typeface="Times New Roman" pitchFamily="18" charset="0"/>
              </a:rPr>
            </a:br>
            <a:endParaRPr lang="en-IN" sz="2000" dirty="0" smtClean="0">
              <a:solidFill>
                <a:schemeClr val="bg1"/>
              </a:solidFill>
              <a:latin typeface="Times New Roman" pitchFamily="18" charset="0"/>
              <a:cs typeface="Times New Roman" pitchFamily="18" charset="0"/>
            </a:endParaRPr>
          </a:p>
          <a:p>
            <a:pPr marL="514350" indent="-514350">
              <a:buNone/>
            </a:pPr>
            <a:r>
              <a:rPr lang="en-IN" sz="2000" dirty="0" smtClean="0">
                <a:solidFill>
                  <a:schemeClr val="bg1"/>
                </a:solidFill>
                <a:latin typeface="Times New Roman" pitchFamily="18" charset="0"/>
                <a:cs typeface="Times New Roman" pitchFamily="18" charset="0"/>
              </a:rPr>
              <a:t> 3.In above screen click on ‘User Login’ to get below screen.</a:t>
            </a:r>
            <a:endParaRPr lang="en-IN" sz="2000" dirty="0"/>
          </a:p>
        </p:txBody>
      </p:sp>
      <p:sp>
        <p:nvSpPr>
          <p:cNvPr id="3" name="Title 2"/>
          <p:cNvSpPr>
            <a:spLocks noGrp="1"/>
          </p:cNvSpPr>
          <p:nvPr>
            <p:ph type="title"/>
          </p:nvPr>
        </p:nvSpPr>
        <p:spPr>
          <a:xfrm>
            <a:off x="609600" y="152400"/>
            <a:ext cx="10972800" cy="965200"/>
          </a:xfrm>
        </p:spPr>
        <p:txBody>
          <a:bodyPr>
            <a:normAutofit/>
          </a:bodyPr>
          <a:lstStyle/>
          <a:p>
            <a:r>
              <a:rPr lang="en-IN" sz="5000" dirty="0" smtClean="0">
                <a:solidFill>
                  <a:schemeClr val="bg1"/>
                </a:solidFill>
                <a:latin typeface="Times New Roman" pitchFamily="18" charset="0"/>
                <a:cs typeface="Times New Roman" pitchFamily="18" charset="0"/>
              </a:rPr>
              <a:t>SCREENSHOTS :</a:t>
            </a:r>
            <a:endParaRPr lang="en-IN" sz="5000" dirty="0">
              <a:solidFill>
                <a:schemeClr val="bg1"/>
              </a:solidFill>
              <a:latin typeface="Times New Roman" pitchFamily="18" charset="0"/>
              <a:cs typeface="Times New Roman" pitchFamily="18" charset="0"/>
            </a:endParaRPr>
          </a:p>
        </p:txBody>
      </p:sp>
      <p:pic>
        <p:nvPicPr>
          <p:cNvPr id="4" name="Content Placeholder 3"/>
          <p:cNvPicPr>
            <a:picLocks/>
          </p:cNvPicPr>
          <p:nvPr/>
        </p:nvPicPr>
        <p:blipFill>
          <a:blip r:embed="rId2" cstate="print"/>
          <a:stretch>
            <a:fillRect/>
          </a:stretch>
        </p:blipFill>
        <p:spPr>
          <a:xfrm>
            <a:off x="3475590" y="1460500"/>
            <a:ext cx="4576209" cy="1968500"/>
          </a:xfrm>
          <a:prstGeom prst="rect">
            <a:avLst/>
          </a:prstGeom>
        </p:spPr>
      </p:pic>
      <p:pic>
        <p:nvPicPr>
          <p:cNvPr id="5" name="Content Placeholder 3"/>
          <p:cNvPicPr>
            <a:picLocks/>
          </p:cNvPicPr>
          <p:nvPr/>
        </p:nvPicPr>
        <p:blipFill>
          <a:blip r:embed="rId3" cstate="print"/>
          <a:stretch>
            <a:fillRect/>
          </a:stretch>
        </p:blipFill>
        <p:spPr>
          <a:xfrm>
            <a:off x="3387035" y="4152900"/>
            <a:ext cx="4702866" cy="200660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342903" y="1092200"/>
            <a:ext cx="11493500" cy="5765800"/>
          </a:xfrm>
        </p:spPr>
        <p:txBody>
          <a:bodyPr>
            <a:normAutofit fontScale="25000" lnSpcReduction="20000"/>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r>
              <a:rPr lang="en-IN" sz="2300" dirty="0" smtClean="0">
                <a:latin typeface="Times New Roman" pitchFamily="18" charset="0"/>
                <a:cs typeface="Times New Roman" pitchFamily="18" charset="0"/>
              </a:rPr>
              <a:t>                                                                                            </a:t>
            </a:r>
          </a:p>
          <a:p>
            <a:pPr>
              <a:buNone/>
            </a:pPr>
            <a:r>
              <a:rPr lang="en-IN" sz="2300" b="1" dirty="0" smtClean="0">
                <a:latin typeface="Times New Roman" pitchFamily="18" charset="0"/>
                <a:cs typeface="Times New Roman" pitchFamily="18" charset="0"/>
              </a:rPr>
              <a:t>                                                                                                                                   </a:t>
            </a:r>
          </a:p>
          <a:p>
            <a:pPr>
              <a:buNone/>
            </a:pPr>
            <a:r>
              <a:rPr lang="en-IN" sz="2300" b="1" dirty="0" smtClean="0">
                <a:latin typeface="Times New Roman" pitchFamily="18" charset="0"/>
                <a:cs typeface="Times New Roman" pitchFamily="18" charset="0"/>
              </a:rPr>
              <a:t>                                                                                                                                                                      </a:t>
            </a:r>
          </a:p>
          <a:p>
            <a:pPr>
              <a:buNone/>
            </a:pPr>
            <a:endParaRPr lang="en-IN" sz="2300" b="1" dirty="0" smtClean="0">
              <a:latin typeface="Times New Roman" pitchFamily="18" charset="0"/>
              <a:cs typeface="Times New Roman" pitchFamily="18" charset="0"/>
            </a:endParaRPr>
          </a:p>
          <a:p>
            <a:pPr>
              <a:buNone/>
            </a:pPr>
            <a:endParaRPr lang="en-IN" sz="2300" b="1" dirty="0" smtClean="0">
              <a:latin typeface="Times New Roman" pitchFamily="18" charset="0"/>
              <a:cs typeface="Times New Roman" pitchFamily="18" charset="0"/>
            </a:endParaRPr>
          </a:p>
          <a:p>
            <a:pPr>
              <a:buNone/>
            </a:pPr>
            <a:r>
              <a:rPr lang="en-IN" sz="2300" b="1" dirty="0" smtClean="0">
                <a:latin typeface="Times New Roman" pitchFamily="18" charset="0"/>
                <a:cs typeface="Times New Roman" pitchFamily="18" charset="0"/>
              </a:rPr>
              <a:t> </a:t>
            </a:r>
          </a:p>
          <a:p>
            <a:pPr>
              <a:buNone/>
            </a:pPr>
            <a:r>
              <a:rPr lang="en-IN" sz="2300" b="1" dirty="0" smtClean="0">
                <a:latin typeface="Times New Roman" pitchFamily="18" charset="0"/>
                <a:cs typeface="Times New Roman" pitchFamily="18" charset="0"/>
              </a:rPr>
              <a:t> </a:t>
            </a: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r>
              <a:rPr lang="en-IN" sz="3600" dirty="0" smtClean="0">
                <a:solidFill>
                  <a:schemeClr val="bg1"/>
                </a:solidFill>
                <a:latin typeface="Times New Roman" pitchFamily="18" charset="0"/>
                <a:cs typeface="Times New Roman" pitchFamily="18" charset="0"/>
              </a:rPr>
              <a:t>  </a:t>
            </a: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3600" dirty="0" smtClean="0">
              <a:solidFill>
                <a:schemeClr val="bg1"/>
              </a:solidFill>
              <a:latin typeface="Times New Roman" pitchFamily="18" charset="0"/>
              <a:cs typeface="Times New Roman" pitchFamily="18" charset="0"/>
            </a:endParaRPr>
          </a:p>
          <a:p>
            <a:pPr>
              <a:buNone/>
            </a:pPr>
            <a:endParaRPr lang="en-IN" sz="8000" dirty="0" smtClean="0">
              <a:solidFill>
                <a:schemeClr val="bg1"/>
              </a:solidFill>
              <a:latin typeface="Times New Roman" pitchFamily="18" charset="0"/>
              <a:cs typeface="Times New Roman" pitchFamily="18" charset="0"/>
            </a:endParaRPr>
          </a:p>
          <a:p>
            <a:pPr>
              <a:buNone/>
            </a:pPr>
            <a:endParaRPr lang="en-IN" sz="8000" dirty="0" smtClean="0">
              <a:solidFill>
                <a:schemeClr val="bg1"/>
              </a:solidFill>
              <a:latin typeface="Times New Roman" pitchFamily="18" charset="0"/>
              <a:cs typeface="Times New Roman" pitchFamily="18" charset="0"/>
            </a:endParaRPr>
          </a:p>
          <a:p>
            <a:pPr>
              <a:buNone/>
            </a:pPr>
            <a:r>
              <a:rPr lang="en-IN" sz="8000" dirty="0" smtClean="0">
                <a:solidFill>
                  <a:schemeClr val="bg1"/>
                </a:solidFill>
                <a:latin typeface="Times New Roman" pitchFamily="18" charset="0"/>
                <a:cs typeface="Times New Roman" pitchFamily="18" charset="0"/>
              </a:rPr>
              <a:t>5.In above screen user will enter details about his/her heart and application will predict disease.</a:t>
            </a:r>
            <a:endParaRPr lang="en-IN" sz="8000" dirty="0" smtClean="0">
              <a:solidFill>
                <a:schemeClr val="bg1"/>
              </a:solidFill>
            </a:endParaRP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marL="324000">
              <a:buNone/>
            </a:pPr>
            <a:endParaRPr lang="en-IN" b="1" dirty="0" smtClean="0">
              <a:solidFill>
                <a:schemeClr val="tx1"/>
              </a:solidFill>
              <a:latin typeface="Times New Roman" pitchFamily="18" charset="0"/>
              <a:cs typeface="Times New Roman" pitchFamily="18" charset="0"/>
            </a:endParaRPr>
          </a:p>
          <a:p>
            <a:pPr marL="324000">
              <a:buNone/>
            </a:pPr>
            <a:r>
              <a:rPr lang="en-IN" sz="3800" dirty="0" smtClean="0">
                <a:solidFill>
                  <a:schemeClr val="tx1"/>
                </a:solidFill>
                <a:latin typeface="Times New Roman" pitchFamily="18" charset="0"/>
                <a:cs typeface="Times New Roman" pitchFamily="18" charset="0"/>
              </a:rPr>
              <a:t> </a:t>
            </a:r>
          </a:p>
          <a:p>
            <a:pPr marL="324000">
              <a:buNone/>
            </a:pPr>
            <a:r>
              <a:rPr lang="en-IN" sz="3800" dirty="0" smtClean="0">
                <a:solidFill>
                  <a:schemeClr val="tx1"/>
                </a:solidFill>
                <a:latin typeface="Times New Roman" pitchFamily="18" charset="0"/>
                <a:cs typeface="Times New Roman" pitchFamily="18" charset="0"/>
              </a:rPr>
              <a:t>      </a:t>
            </a:r>
            <a:endParaRPr lang="en-IN" sz="3800" dirty="0" smtClean="0">
              <a:solidFill>
                <a:schemeClr val="tx1"/>
              </a:solidFill>
            </a:endParaRPr>
          </a:p>
          <a:p>
            <a:pPr>
              <a:buNone/>
            </a:pPr>
            <a:endParaRPr lang="en-IN" dirty="0"/>
          </a:p>
        </p:txBody>
      </p:sp>
      <p:sp>
        <p:nvSpPr>
          <p:cNvPr id="2" name="Title 1"/>
          <p:cNvSpPr>
            <a:spLocks noGrp="1"/>
          </p:cNvSpPr>
          <p:nvPr>
            <p:ph type="title"/>
          </p:nvPr>
        </p:nvSpPr>
        <p:spPr>
          <a:xfrm>
            <a:off x="677335" y="0"/>
            <a:ext cx="8596668" cy="1054100"/>
          </a:xfrm>
        </p:spPr>
        <p:txBody>
          <a:bodyPr>
            <a:noAutofit/>
          </a:bodyPr>
          <a:lstStyle/>
          <a:p>
            <a:r>
              <a:rPr lang="en-IN" sz="5000" dirty="0" smtClean="0">
                <a:solidFill>
                  <a:schemeClr val="bg1"/>
                </a:solidFill>
                <a:latin typeface="Times New Roman" pitchFamily="18" charset="0"/>
                <a:cs typeface="Times New Roman" pitchFamily="18" charset="0"/>
              </a:rPr>
              <a:t>SCREENSHOTS :</a:t>
            </a:r>
            <a:endParaRPr lang="en-IN" sz="5000" dirty="0">
              <a:solidFill>
                <a:schemeClr val="bg1"/>
              </a:solidFill>
              <a:latin typeface="Times New Roman" pitchFamily="18" charset="0"/>
              <a:cs typeface="Times New Roman" pitchFamily="18" charset="0"/>
            </a:endParaRPr>
          </a:p>
        </p:txBody>
      </p:sp>
      <p:sp>
        <p:nvSpPr>
          <p:cNvPr id="8" name="Rectangle 7"/>
          <p:cNvSpPr/>
          <p:nvPr/>
        </p:nvSpPr>
        <p:spPr>
          <a:xfrm>
            <a:off x="393700" y="3075057"/>
            <a:ext cx="11061700" cy="707886"/>
          </a:xfrm>
          <a:prstGeom prst="rect">
            <a:avLst/>
          </a:prstGeom>
        </p:spPr>
        <p:txBody>
          <a:bodyPr wrap="square">
            <a:spAutoFit/>
          </a:bodyPr>
          <a:lstStyle/>
          <a:p>
            <a:r>
              <a:rPr lang="en-IN" sz="2000" dirty="0" smtClean="0">
                <a:solidFill>
                  <a:schemeClr val="bg1"/>
                </a:solidFill>
                <a:latin typeface="Times New Roman" pitchFamily="18" charset="0"/>
                <a:cs typeface="Times New Roman" pitchFamily="18" charset="0"/>
              </a:rPr>
              <a:t>4.In above screen click on ‘Train Machine Learning  Algorithm on Heart Dataset’ link to train all machine           learning algorithms.                                                                                                                                               </a:t>
            </a:r>
            <a:endParaRPr lang="en-IN" sz="2000" dirty="0">
              <a:solidFill>
                <a:schemeClr val="bg1"/>
              </a:solidFill>
            </a:endParaRPr>
          </a:p>
        </p:txBody>
      </p:sp>
      <p:pic>
        <p:nvPicPr>
          <p:cNvPr id="9" name="Picture 8"/>
          <p:cNvPicPr/>
          <p:nvPr/>
        </p:nvPicPr>
        <p:blipFill>
          <a:blip r:embed="rId2" cstate="print"/>
          <a:stretch>
            <a:fillRect/>
          </a:stretch>
        </p:blipFill>
        <p:spPr>
          <a:xfrm>
            <a:off x="3479800" y="1130300"/>
            <a:ext cx="4902200" cy="1828799"/>
          </a:xfrm>
          <a:prstGeom prst="rect">
            <a:avLst/>
          </a:prstGeom>
        </p:spPr>
      </p:pic>
      <p:pic>
        <p:nvPicPr>
          <p:cNvPr id="13" name="Picture 12" descr="Screenshot 2022-06-25 200659.png"/>
          <p:cNvPicPr>
            <a:picLocks noChangeAspect="1"/>
          </p:cNvPicPr>
          <p:nvPr/>
        </p:nvPicPr>
        <p:blipFill>
          <a:blip r:embed="rId3" cstate="print"/>
          <a:stretch>
            <a:fillRect/>
          </a:stretch>
        </p:blipFill>
        <p:spPr>
          <a:xfrm>
            <a:off x="3468415" y="3975100"/>
            <a:ext cx="4799285" cy="21209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A1BFC6B-CD9E-4261-ABB3-F6E1C72A00D5}"/>
              </a:ext>
            </a:extLst>
          </p:cNvPr>
          <p:cNvSpPr>
            <a:spLocks noGrp="1"/>
          </p:cNvSpPr>
          <p:nvPr>
            <p:ph idx="1"/>
          </p:nvPr>
        </p:nvSpPr>
        <p:spPr>
          <a:xfrm>
            <a:off x="609600" y="1143000"/>
            <a:ext cx="10972800" cy="5562600"/>
          </a:xfrm>
        </p:spPr>
        <p:txBody>
          <a:bodyPr>
            <a:normAutofit/>
          </a:bodyPr>
          <a:lstStyle/>
          <a:p>
            <a:pPr marL="342900" indent="-342900" algn="l">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Abstract</a:t>
            </a:r>
          </a:p>
          <a:p>
            <a:pPr marL="342900" indent="-342900" algn="l">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Introduction</a:t>
            </a:r>
            <a:endParaRPr lang="en-US" sz="2200" dirty="0">
              <a:solidFill>
                <a:schemeClr val="bg1"/>
              </a:solidFill>
              <a:latin typeface="Times New Roman" panose="02020603050405020304" pitchFamily="18" charset="0"/>
              <a:cs typeface="Times New Roman" panose="02020603050405020304" pitchFamily="18" charset="0"/>
            </a:endParaRPr>
          </a:p>
          <a:p>
            <a:pPr marL="342900" indent="-342900" algn="l">
              <a:buFont typeface="Wingdings 3" charset="2"/>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Existing System</a:t>
            </a:r>
          </a:p>
          <a:p>
            <a:pPr marL="342900" indent="-342900" algn="l">
              <a:buFont typeface="Wingdings 3" charset="2"/>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Proposed System</a:t>
            </a:r>
          </a:p>
          <a:p>
            <a:pPr marL="342900" indent="-342900" algn="l">
              <a:buFont typeface="Wingdings 3" charset="2"/>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Technology used</a:t>
            </a:r>
          </a:p>
          <a:p>
            <a:pPr marL="342900" indent="-342900" algn="l">
              <a:buFont typeface="Wingdings 3" charset="2"/>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Architecture </a:t>
            </a:r>
          </a:p>
          <a:p>
            <a:pPr marL="342900" indent="-342900" algn="l">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System Requirements, Dataset</a:t>
            </a:r>
            <a:endParaRPr lang="en-US" sz="2200" dirty="0">
              <a:solidFill>
                <a:schemeClr val="bg1"/>
              </a:solidFill>
              <a:latin typeface="Times New Roman" panose="02020603050405020304" pitchFamily="18" charset="0"/>
              <a:cs typeface="Times New Roman" panose="02020603050405020304" pitchFamily="18" charset="0"/>
            </a:endParaRPr>
          </a:p>
          <a:p>
            <a:pPr marL="342900" indent="-342900" algn="l">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Module Description</a:t>
            </a:r>
          </a:p>
          <a:p>
            <a:pPr marL="342900" indent="-342900" algn="l">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Use Case Diagram</a:t>
            </a:r>
          </a:p>
          <a:p>
            <a:pPr marL="342900" indent="-342900" algn="l">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Test cases</a:t>
            </a:r>
            <a:endParaRPr lang="en-US" sz="2200" dirty="0">
              <a:solidFill>
                <a:schemeClr val="bg1"/>
              </a:solidFill>
              <a:latin typeface="Times New Roman" panose="02020603050405020304" pitchFamily="18" charset="0"/>
              <a:cs typeface="Times New Roman" panose="02020603050405020304" pitchFamily="18" charset="0"/>
            </a:endParaRPr>
          </a:p>
          <a:p>
            <a:pPr marL="342900" indent="-342900" algn="l">
              <a:buAutoNum type="arabicPeriod"/>
            </a:pPr>
            <a:r>
              <a:rPr lang="en-US" sz="2200" dirty="0">
                <a:solidFill>
                  <a:schemeClr val="bg1"/>
                </a:solidFill>
                <a:latin typeface="Times New Roman" panose="02020603050405020304" pitchFamily="18" charset="0"/>
                <a:cs typeface="Times New Roman" panose="02020603050405020304" pitchFamily="18" charset="0"/>
              </a:rPr>
              <a:t>Design </a:t>
            </a:r>
            <a:r>
              <a:rPr lang="en-US" sz="2200" dirty="0" smtClean="0">
                <a:solidFill>
                  <a:schemeClr val="bg1"/>
                </a:solidFill>
                <a:latin typeface="Times New Roman" panose="02020603050405020304" pitchFamily="18" charset="0"/>
                <a:cs typeface="Times New Roman" panose="02020603050405020304" pitchFamily="18" charset="0"/>
              </a:rPr>
              <a:t>model</a:t>
            </a:r>
          </a:p>
          <a:p>
            <a:pPr marL="342900" indent="-342900" algn="l">
              <a:buAutoNum type="arabicPeriod"/>
            </a:pPr>
            <a:r>
              <a:rPr lang="en-US" sz="2200" dirty="0" smtClean="0">
                <a:solidFill>
                  <a:schemeClr val="bg1"/>
                </a:solidFill>
                <a:latin typeface="Times New Roman" panose="02020603050405020304" pitchFamily="18" charset="0"/>
                <a:cs typeface="Times New Roman" panose="02020603050405020304" pitchFamily="18" charset="0"/>
              </a:rPr>
              <a:t>Screenshots</a:t>
            </a:r>
            <a:endParaRPr lang="en-US" sz="2200" dirty="0">
              <a:solidFill>
                <a:schemeClr val="bg1"/>
              </a:solidFill>
              <a:latin typeface="Times New Roman" panose="02020603050405020304" pitchFamily="18" charset="0"/>
              <a:cs typeface="Times New Roman" panose="02020603050405020304" pitchFamily="18" charset="0"/>
            </a:endParaRPr>
          </a:p>
          <a:p>
            <a:pPr marL="342900" indent="-342900" algn="l">
              <a:buAutoNum type="arabicPeriod"/>
            </a:pPr>
            <a:r>
              <a:rPr lang="en-US" sz="2200" dirty="0">
                <a:solidFill>
                  <a:schemeClr val="bg1"/>
                </a:solidFill>
                <a:latin typeface="Times New Roman" panose="02020603050405020304" pitchFamily="18" charset="0"/>
                <a:cs typeface="Times New Roman" panose="02020603050405020304" pitchFamily="18" charset="0"/>
              </a:rPr>
              <a:t>Conclusion</a:t>
            </a:r>
          </a:p>
          <a:p>
            <a:pPr marL="342900" indent="-342900" algn="l"/>
            <a:endParaRPr lang="en-IN" dirty="0">
              <a:solidFill>
                <a:schemeClr val="tx1"/>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FBB80ACD-8D4D-4AF7-B3CC-97AD8290FB37}"/>
              </a:ext>
            </a:extLst>
          </p:cNvPr>
          <p:cNvSpPr>
            <a:spLocks noGrp="1"/>
          </p:cNvSpPr>
          <p:nvPr>
            <p:ph type="title"/>
          </p:nvPr>
        </p:nvSpPr>
        <p:spPr>
          <a:xfrm>
            <a:off x="609600" y="0"/>
            <a:ext cx="10972800" cy="1104900"/>
          </a:xfrm>
        </p:spPr>
        <p:txBody>
          <a:bodyPr>
            <a:normAutofit/>
          </a:bodyPr>
          <a:lstStyle/>
          <a:p>
            <a:pPr algn="l"/>
            <a:r>
              <a:rPr lang="en-US" sz="5000" dirty="0">
                <a:solidFill>
                  <a:schemeClr val="bg1"/>
                </a:solidFill>
                <a:latin typeface="Times New Roman" panose="02020603050405020304" pitchFamily="18" charset="0"/>
                <a:cs typeface="Times New Roman" panose="02020603050405020304" pitchFamily="18" charset="0"/>
              </a:rPr>
              <a:t>CONTENTS</a:t>
            </a:r>
            <a:r>
              <a:rPr lang="en-US" sz="5000" dirty="0">
                <a:solidFill>
                  <a:schemeClr val="bg1"/>
                </a:solidFill>
              </a:rPr>
              <a:t> :</a:t>
            </a:r>
            <a:endParaRPr lang="en-IN" sz="5000" dirty="0">
              <a:solidFill>
                <a:schemeClr val="bg1"/>
              </a:solidFill>
            </a:endParaRPr>
          </a:p>
        </p:txBody>
      </p:sp>
    </p:spTree>
    <p:extLst>
      <p:ext uri="{BB962C8B-B14F-4D97-AF65-F5344CB8AC3E}">
        <p14:creationId xmlns:p14="http://schemas.microsoft.com/office/powerpoint/2010/main" xmlns="" val="1984006582"/>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374650"/>
            <a:ext cx="11379200" cy="6483350"/>
          </a:xfrm>
        </p:spPr>
        <p:txBody>
          <a:bodyPr>
            <a:normAutofit/>
          </a:bodyPr>
          <a:lstStyle/>
          <a:p>
            <a:pPr>
              <a:buNone/>
            </a:pPr>
            <a:endParaRPr lang="en-IN" dirty="0" smtClean="0"/>
          </a:p>
          <a:p>
            <a:pPr>
              <a:buNone/>
            </a:pPr>
            <a:r>
              <a:rPr lang="en-IN" dirty="0" smtClean="0"/>
              <a:t>                                                                                       </a:t>
            </a:r>
          </a:p>
          <a:p>
            <a:pPr>
              <a:buNone/>
            </a:pPr>
            <a:endParaRPr lang="en-IN" sz="2400" b="1" dirty="0" smtClean="0">
              <a:solidFill>
                <a:schemeClr val="bg1"/>
              </a:solidFill>
              <a:latin typeface="Times New Roman" pitchFamily="18" charset="0"/>
              <a:cs typeface="Times New Roman" pitchFamily="18" charset="0"/>
            </a:endParaRPr>
          </a:p>
          <a:p>
            <a:pPr>
              <a:buNone/>
            </a:pPr>
            <a:endParaRPr lang="en-IN" sz="2400" b="1" dirty="0" smtClean="0">
              <a:solidFill>
                <a:schemeClr val="bg1"/>
              </a:solidFill>
              <a:latin typeface="Times New Roman" pitchFamily="18" charset="0"/>
              <a:cs typeface="Times New Roman" pitchFamily="18" charset="0"/>
            </a:endParaRPr>
          </a:p>
          <a:p>
            <a:pPr>
              <a:buNone/>
            </a:pPr>
            <a:endParaRPr lang="en-IN" sz="2400" b="1" dirty="0" smtClean="0">
              <a:solidFill>
                <a:schemeClr val="bg1"/>
              </a:solidFill>
              <a:latin typeface="Times New Roman" pitchFamily="18" charset="0"/>
              <a:cs typeface="Times New Roman" pitchFamily="18" charset="0"/>
            </a:endParaRPr>
          </a:p>
          <a:p>
            <a:pPr>
              <a:buNone/>
            </a:pPr>
            <a:endParaRPr lang="en-IN" sz="2400" b="1" dirty="0" smtClean="0">
              <a:solidFill>
                <a:schemeClr val="bg1"/>
              </a:solidFill>
              <a:latin typeface="Times New Roman" pitchFamily="18" charset="0"/>
              <a:cs typeface="Times New Roman" pitchFamily="18" charset="0"/>
            </a:endParaRPr>
          </a:p>
          <a:p>
            <a:pPr>
              <a:buNone/>
            </a:pPr>
            <a:endParaRPr lang="en-IN" sz="2400" b="1" dirty="0" smtClean="0">
              <a:solidFill>
                <a:schemeClr val="bg1"/>
              </a:solidFill>
              <a:latin typeface="Times New Roman" pitchFamily="18" charset="0"/>
              <a:cs typeface="Times New Roman" pitchFamily="18" charset="0"/>
            </a:endParaRPr>
          </a:p>
          <a:p>
            <a:pPr>
              <a:buNone/>
            </a:pPr>
            <a:r>
              <a:rPr lang="en-IN" sz="2000" b="1" dirty="0" smtClean="0">
                <a:solidFill>
                  <a:schemeClr val="bg1"/>
                </a:solidFill>
                <a:latin typeface="Times New Roman" pitchFamily="18" charset="0"/>
                <a:cs typeface="Times New Roman" pitchFamily="18" charset="0"/>
              </a:rPr>
              <a:t>6.</a:t>
            </a:r>
            <a:r>
              <a:rPr lang="en-IN" sz="2000" dirty="0" smtClean="0">
                <a:solidFill>
                  <a:schemeClr val="bg1"/>
                </a:solidFill>
                <a:latin typeface="Times New Roman" pitchFamily="18" charset="0"/>
                <a:cs typeface="Times New Roman" pitchFamily="18" charset="0"/>
              </a:rPr>
              <a:t>The prediction is done with the probability rate of  heart disease.</a:t>
            </a:r>
          </a:p>
          <a:p>
            <a:pPr>
              <a:buNone/>
            </a:pPr>
            <a:endParaRPr lang="en-IN" sz="2000" dirty="0" smtClean="0">
              <a:solidFill>
                <a:schemeClr val="tx1"/>
              </a:solidFill>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solidFill>
                <a:schemeClr val="tx1"/>
              </a:solidFill>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latin typeface="Times New Roman" pitchFamily="18" charset="0"/>
              <a:cs typeface="Times New Roman" pitchFamily="18" charset="0"/>
            </a:endParaRPr>
          </a:p>
          <a:p>
            <a:pPr>
              <a:buNone/>
            </a:pPr>
            <a:endParaRPr lang="en-IN" sz="2000" dirty="0" smtClean="0">
              <a:solidFill>
                <a:schemeClr val="tx1"/>
              </a:solidFill>
              <a:latin typeface="Times New Roman" pitchFamily="18" charset="0"/>
              <a:cs typeface="Times New Roman" pitchFamily="18" charset="0"/>
            </a:endParaRPr>
          </a:p>
          <a:p>
            <a:pPr>
              <a:buNone/>
            </a:pPr>
            <a:r>
              <a:rPr lang="en-IN" sz="2000" b="1" dirty="0" smtClean="0">
                <a:solidFill>
                  <a:schemeClr val="bg1"/>
                </a:solidFill>
                <a:latin typeface="Times New Roman" pitchFamily="18" charset="0"/>
                <a:cs typeface="Times New Roman" pitchFamily="18" charset="0"/>
              </a:rPr>
              <a:t>7.</a:t>
            </a:r>
            <a:r>
              <a:rPr lang="en-IN" sz="2000" dirty="0" smtClean="0">
                <a:solidFill>
                  <a:schemeClr val="bg1"/>
                </a:solidFill>
                <a:latin typeface="Times New Roman" pitchFamily="18" charset="0"/>
                <a:cs typeface="Times New Roman" pitchFamily="18" charset="0"/>
              </a:rPr>
              <a:t>Prediction is done with different datasets.</a:t>
            </a:r>
          </a:p>
        </p:txBody>
      </p:sp>
      <p:pic>
        <p:nvPicPr>
          <p:cNvPr id="7" name="Picture 6" descr="Screenshot 2022-06-25 195551.png"/>
          <p:cNvPicPr>
            <a:picLocks noChangeAspect="1"/>
          </p:cNvPicPr>
          <p:nvPr/>
        </p:nvPicPr>
        <p:blipFill>
          <a:blip r:embed="rId2" cstate="print"/>
          <a:stretch>
            <a:fillRect/>
          </a:stretch>
        </p:blipFill>
        <p:spPr>
          <a:xfrm>
            <a:off x="3352802" y="1181100"/>
            <a:ext cx="4914898" cy="2247900"/>
          </a:xfrm>
          <a:prstGeom prst="rect">
            <a:avLst/>
          </a:prstGeom>
        </p:spPr>
      </p:pic>
      <p:pic>
        <p:nvPicPr>
          <p:cNvPr id="8" name="Picture 7" descr="Screenshot 2022-06-25 200322.png"/>
          <p:cNvPicPr>
            <a:picLocks noChangeAspect="1"/>
          </p:cNvPicPr>
          <p:nvPr/>
        </p:nvPicPr>
        <p:blipFill>
          <a:blip r:embed="rId3" cstate="print"/>
          <a:stretch>
            <a:fillRect/>
          </a:stretch>
        </p:blipFill>
        <p:spPr>
          <a:xfrm>
            <a:off x="3378202" y="4013211"/>
            <a:ext cx="4813298" cy="2247889"/>
          </a:xfrm>
          <a:prstGeom prst="rect">
            <a:avLst/>
          </a:prstGeom>
        </p:spPr>
      </p:pic>
      <p:sp>
        <p:nvSpPr>
          <p:cNvPr id="9" name="Title 8"/>
          <p:cNvSpPr>
            <a:spLocks noGrp="1"/>
          </p:cNvSpPr>
          <p:nvPr>
            <p:ph type="title"/>
          </p:nvPr>
        </p:nvSpPr>
        <p:spPr>
          <a:xfrm>
            <a:off x="609600" y="152400"/>
            <a:ext cx="10972800" cy="952500"/>
          </a:xfrm>
        </p:spPr>
        <p:txBody>
          <a:bodyPr>
            <a:normAutofit/>
          </a:bodyPr>
          <a:lstStyle/>
          <a:p>
            <a:r>
              <a:rPr lang="en-IN" sz="5000" dirty="0" smtClean="0">
                <a:solidFill>
                  <a:schemeClr val="bg1"/>
                </a:solidFill>
                <a:latin typeface="Times New Roman" pitchFamily="18" charset="0"/>
                <a:cs typeface="Times New Roman" pitchFamily="18" charset="0"/>
              </a:rPr>
              <a:t>SCREENSHOTS:</a:t>
            </a:r>
            <a:endParaRPr lang="en-IN" sz="50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381000" y="1409699"/>
            <a:ext cx="11391900" cy="4813301"/>
          </a:xfrm>
        </p:spPr>
        <p:txBody>
          <a:bodyPr>
            <a:normAutofit/>
          </a:bodyPr>
          <a:lstStyle/>
          <a:p>
            <a:pPr algn="just">
              <a:buFont typeface="Wingdings" pitchFamily="2" charset="2"/>
              <a:buChar char="Ø"/>
            </a:pPr>
            <a:r>
              <a:rPr lang="en-IN" sz="2800" dirty="0" smtClean="0">
                <a:solidFill>
                  <a:schemeClr val="tx1"/>
                </a:solidFill>
                <a:latin typeface="Times New Roman" pitchFamily="18" charset="0"/>
                <a:cs typeface="Times New Roman" pitchFamily="18" charset="0"/>
              </a:rPr>
              <a:t>   </a:t>
            </a:r>
            <a:r>
              <a:rPr lang="en-IN" sz="2800" dirty="0" smtClean="0">
                <a:solidFill>
                  <a:schemeClr val="bg1"/>
                </a:solidFill>
                <a:latin typeface="Times New Roman" pitchFamily="18" charset="0"/>
                <a:cs typeface="Times New Roman" pitchFamily="18" charset="0"/>
              </a:rPr>
              <a:t>This presents a survey of various models based on such algorithms and techniques and analyze their performance. </a:t>
            </a:r>
          </a:p>
          <a:p>
            <a:pPr algn="just">
              <a:buFont typeface="Wingdings" pitchFamily="2" charset="2"/>
              <a:buChar char="Ø"/>
            </a:pPr>
            <a:r>
              <a:rPr lang="en-IN" sz="2800" dirty="0" smtClean="0">
                <a:solidFill>
                  <a:schemeClr val="bg1"/>
                </a:solidFill>
                <a:latin typeface="Times New Roman" pitchFamily="18" charset="0"/>
                <a:cs typeface="Times New Roman" pitchFamily="18" charset="0"/>
              </a:rPr>
              <a:t>Heart related diseases or Cardiovascular Diseases (CVDs) are the main reason for a huge number of death in the world over the last few decades and has emerged as the most life-threatening disease, not only in India but in the whole world. </a:t>
            </a:r>
          </a:p>
          <a:p>
            <a:pPr algn="just">
              <a:buFont typeface="Wingdings" pitchFamily="2" charset="2"/>
              <a:buChar char="Ø"/>
            </a:pPr>
            <a:r>
              <a:rPr lang="en-IN" sz="2800" dirty="0" smtClean="0">
                <a:solidFill>
                  <a:schemeClr val="bg1"/>
                </a:solidFill>
                <a:latin typeface="Times New Roman" pitchFamily="18" charset="0"/>
                <a:cs typeface="Times New Roman" pitchFamily="18" charset="0"/>
              </a:rPr>
              <a:t>So, there is a need of reliable, accurate and feasible system to diagnose such diseases in time for proper treatment. </a:t>
            </a:r>
          </a:p>
          <a:p>
            <a:pPr algn="just">
              <a:buNone/>
            </a:pPr>
            <a:r>
              <a:rPr lang="en-IN" dirty="0" smtClean="0">
                <a:solidFill>
                  <a:schemeClr val="bg1"/>
                </a:solidFill>
                <a:latin typeface="Times New Roman" pitchFamily="18" charset="0"/>
                <a:cs typeface="Times New Roman" pitchFamily="18" charset="0"/>
              </a:rPr>
              <a:t>      </a:t>
            </a:r>
            <a:endParaRPr lang="en-IN" sz="2000" dirty="0">
              <a:solidFill>
                <a:schemeClr val="bg1"/>
              </a:solidFill>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E46F5FFD-86EF-43D1-9D2B-6B3BA48F831F}"/>
              </a:ext>
            </a:extLst>
          </p:cNvPr>
          <p:cNvSpPr>
            <a:spLocks noGrp="1"/>
          </p:cNvSpPr>
          <p:nvPr>
            <p:ph type="title"/>
          </p:nvPr>
        </p:nvSpPr>
        <p:spPr>
          <a:xfrm>
            <a:off x="613835" y="266700"/>
            <a:ext cx="8596668" cy="901700"/>
          </a:xfrm>
        </p:spPr>
        <p:txBody>
          <a:bodyPr>
            <a:normAutofit/>
          </a:bodyPr>
          <a:lstStyle/>
          <a:p>
            <a:pPr algn="l"/>
            <a:r>
              <a:rPr lang="en-US" sz="5000" dirty="0" smtClean="0">
                <a:solidFill>
                  <a:schemeClr val="bg1"/>
                </a:solidFill>
                <a:latin typeface="Times New Roman" panose="02020603050405020304" pitchFamily="18" charset="0"/>
                <a:cs typeface="Times New Roman" panose="02020603050405020304" pitchFamily="18" charset="0"/>
              </a:rPr>
              <a:t>CONCLUSION :</a:t>
            </a:r>
            <a:endParaRPr lang="en-IN" sz="5000" dirty="0">
              <a:solidFill>
                <a:schemeClr val="bg1"/>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xmlns="" id="{68A6AB9A-A9D6-4258-B465-DE2601FD48D8}"/>
              </a:ext>
            </a:extLst>
          </p:cNvPr>
          <p:cNvSpPr>
            <a:spLocks noChangeArrowheads="1"/>
          </p:cNvSpPr>
          <p:nvPr/>
        </p:nvSpPr>
        <p:spPr bwMode="auto">
          <a:xfrm>
            <a:off x="609607" y="43934"/>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1452248958"/>
      </p:ext>
    </p:extLst>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dirty="0" smtClean="0">
                <a:solidFill>
                  <a:schemeClr val="bg1"/>
                </a:solidFill>
                <a:latin typeface="Times New Roman" pitchFamily="18" charset="0"/>
                <a:cs typeface="Times New Roman" pitchFamily="18" charset="0"/>
              </a:rPr>
              <a:t>Machine Learning algorithms and techniques have been applied to various medical datasets to automate the analysis of large and complex data. </a:t>
            </a:r>
          </a:p>
          <a:p>
            <a:r>
              <a:rPr lang="en-IN" sz="2800" dirty="0" smtClean="0">
                <a:solidFill>
                  <a:schemeClr val="bg1"/>
                </a:solidFill>
                <a:latin typeface="Times New Roman" pitchFamily="18" charset="0"/>
                <a:cs typeface="Times New Roman" pitchFamily="18" charset="0"/>
              </a:rPr>
              <a:t>Many researchers, in recent times, have been using several machine learning techniques to help the health care industry and the professionals in the diagnosis of heart related diseases.</a:t>
            </a:r>
            <a:r>
              <a:rPr lang="en-IN" sz="2800" dirty="0" smtClean="0">
                <a:solidFill>
                  <a:schemeClr val="bg1"/>
                </a:solidFill>
              </a:rPr>
              <a:t> </a:t>
            </a:r>
          </a:p>
          <a:p>
            <a:r>
              <a:rPr lang="en-IN" sz="2800" dirty="0" smtClean="0">
                <a:solidFill>
                  <a:schemeClr val="bg1"/>
                </a:solidFill>
                <a:latin typeface="Times New Roman" pitchFamily="18" charset="0"/>
                <a:cs typeface="Times New Roman" pitchFamily="18" charset="0"/>
              </a:rPr>
              <a:t>This presents a survey of various models based on such algorithms and techniques and analyze their performance.</a:t>
            </a:r>
            <a:endParaRPr lang="en-IN" dirty="0"/>
          </a:p>
        </p:txBody>
      </p:sp>
      <p:sp>
        <p:nvSpPr>
          <p:cNvPr id="3" name="Title 2"/>
          <p:cNvSpPr>
            <a:spLocks noGrp="1"/>
          </p:cNvSpPr>
          <p:nvPr>
            <p:ph type="title"/>
          </p:nvPr>
        </p:nvSpPr>
        <p:spPr/>
        <p:txBody>
          <a:bodyPr>
            <a:normAutofit/>
          </a:bodyPr>
          <a:lstStyle/>
          <a:p>
            <a:r>
              <a:rPr lang="en-IN" sz="4800" dirty="0" smtClean="0">
                <a:solidFill>
                  <a:schemeClr val="bg1"/>
                </a:solidFill>
                <a:latin typeface="Times New Roman" pitchFamily="18" charset="0"/>
                <a:cs typeface="Times New Roman" pitchFamily="18" charset="0"/>
              </a:rPr>
              <a:t>FUTURE ENHANCEMENTS:</a:t>
            </a:r>
            <a:endParaRPr lang="en-IN" sz="4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CC59454-D737-4AA9-9865-68FB8C8466E2}"/>
              </a:ext>
            </a:extLst>
          </p:cNvPr>
          <p:cNvSpPr>
            <a:spLocks noGrp="1"/>
          </p:cNvSpPr>
          <p:nvPr>
            <p:ph idx="1"/>
          </p:nvPr>
        </p:nvSpPr>
        <p:spPr>
          <a:xfrm>
            <a:off x="609600" y="1181100"/>
            <a:ext cx="10972800" cy="5359400"/>
          </a:xfrm>
        </p:spPr>
        <p:txBody>
          <a:bodyPr>
            <a:normAutofit/>
          </a:bodyPr>
          <a:lstStyle/>
          <a:p>
            <a:pPr algn="just">
              <a:lnSpc>
                <a:spcPct val="150000"/>
              </a:lnSpc>
              <a:buFont typeface="Wingdings" pitchFamily="2" charset="2"/>
              <a:buChar char="Ø"/>
            </a:pP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rPr>
              <a:t>Heart plays significant role in living organisms. </a:t>
            </a:r>
            <a:endPar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r>
              <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Diagnosis </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rPr>
              <a:t>and prediction of heart related diseases requires more precision, perfection and correctness because a little mistake can cause fatigue problem or death of the person, there are numerous death cases related to heart and their counting is increasing exponentially day by day. </a:t>
            </a:r>
            <a:endPar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r>
              <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To </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rPr>
              <a:t>deal with the problem there is essential need of prediction system for awareness about diseases. </a:t>
            </a:r>
            <a:endPar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r>
              <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Machine </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rPr>
              <a:t>learning is the branch of artificial intelligence(ai), it  provides prestigious support in predicting any kind of event which take training from natural events. </a:t>
            </a:r>
            <a:endPar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endParaRPr>
          </a:p>
          <a:p>
            <a:pPr algn="just">
              <a:lnSpc>
                <a:spcPct val="150000"/>
              </a:lnSpc>
              <a:buFont typeface="Wingdings" pitchFamily="2" charset="2"/>
              <a:buChar char="Ø"/>
            </a:pPr>
            <a:r>
              <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In </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rPr>
              <a:t>this paper, we calculate accuracy of machine learning algorithms for predicting heart disease, for this algorithms </a:t>
            </a:r>
            <a:r>
              <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are K-Nearest </a:t>
            </a:r>
            <a:r>
              <a:rPr lang="en-IN" sz="2000" dirty="0">
                <a:solidFill>
                  <a:schemeClr val="bg1">
                    <a:lumMod val="95000"/>
                    <a:lumOff val="5000"/>
                  </a:schemeClr>
                </a:solidFill>
                <a:latin typeface="Times New Roman" panose="02020603050405020304" pitchFamily="18" charset="0"/>
                <a:ea typeface="Times New Roman" panose="02020603050405020304" pitchFamily="18" charset="0"/>
              </a:rPr>
              <a:t>N</a:t>
            </a:r>
            <a:r>
              <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eighbour, Random Forest </a:t>
            </a:r>
            <a:r>
              <a:rPr lang="en-IN" sz="2000" dirty="0" smtClean="0">
                <a:solidFill>
                  <a:schemeClr val="bg1">
                    <a:lumMod val="95000"/>
                    <a:lumOff val="5000"/>
                  </a:schemeClr>
                </a:solidFill>
                <a:latin typeface="Times New Roman" panose="02020603050405020304" pitchFamily="18" charset="0"/>
                <a:ea typeface="Times New Roman" panose="02020603050405020304" pitchFamily="18" charset="0"/>
              </a:rPr>
              <a:t>R</a:t>
            </a:r>
            <a:r>
              <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egression, XG Boost, Light GBM and </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rPr>
              <a:t>support vector machine(</a:t>
            </a:r>
            <a:r>
              <a:rPr lang="en-IN" sz="2000" dirty="0" err="1">
                <a:solidFill>
                  <a:schemeClr val="bg1">
                    <a:lumMod val="95000"/>
                    <a:lumOff val="5000"/>
                  </a:schemeClr>
                </a:solidFill>
                <a:effectLst/>
                <a:latin typeface="Times New Roman" panose="02020603050405020304" pitchFamily="18" charset="0"/>
                <a:ea typeface="Times New Roman" panose="02020603050405020304" pitchFamily="18" charset="0"/>
              </a:rPr>
              <a:t>svm</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rPr>
              <a:t>) by using UCI repository dataset for training and testing</a:t>
            </a:r>
            <a:r>
              <a:rPr lang="en-IN"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a:t>
            </a:r>
            <a:endParaRPr lang="en-IN" sz="2000" dirty="0">
              <a:solidFill>
                <a:schemeClr val="bg1">
                  <a:lumMod val="95000"/>
                  <a:lumOff val="5000"/>
                </a:schemeClr>
              </a:solidFill>
            </a:endParaRPr>
          </a:p>
        </p:txBody>
      </p:sp>
      <p:sp>
        <p:nvSpPr>
          <p:cNvPr id="2" name="Title 1">
            <a:extLst>
              <a:ext uri="{FF2B5EF4-FFF2-40B4-BE49-F238E27FC236}">
                <a16:creationId xmlns:a16="http://schemas.microsoft.com/office/drawing/2014/main" xmlns="" id="{F9BFCEDE-5DAB-4C55-A269-1FA18185A0D7}"/>
              </a:ext>
            </a:extLst>
          </p:cNvPr>
          <p:cNvSpPr>
            <a:spLocks noGrp="1"/>
          </p:cNvSpPr>
          <p:nvPr>
            <p:ph type="title"/>
          </p:nvPr>
        </p:nvSpPr>
        <p:spPr>
          <a:xfrm>
            <a:off x="609600" y="152400"/>
            <a:ext cx="10972800" cy="977900"/>
          </a:xfrm>
        </p:spPr>
        <p:txBody>
          <a:bodyPr>
            <a:normAutofit/>
          </a:bodyPr>
          <a:lstStyle/>
          <a:p>
            <a:pPr algn="l"/>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ABSTRACT:</a:t>
            </a:r>
            <a:endParaRPr lang="en-IN" sz="4800" dirty="0">
              <a:solidFill>
                <a:schemeClr val="bg1">
                  <a:lumMod val="95000"/>
                  <a:lumOff val="5000"/>
                </a:schemeClr>
              </a:solidFill>
            </a:endParaRPr>
          </a:p>
        </p:txBody>
      </p:sp>
    </p:spTree>
    <p:extLst>
      <p:ext uri="{BB962C8B-B14F-4D97-AF65-F5344CB8AC3E}">
        <p14:creationId xmlns:p14="http://schemas.microsoft.com/office/powerpoint/2010/main" xmlns="" val="3381980270"/>
      </p:ext>
    </p:extLst>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411BF664-B637-406E-80C3-DBEF7E182DA7}"/>
              </a:ext>
            </a:extLst>
          </p:cNvPr>
          <p:cNvSpPr>
            <a:spLocks noGrp="1"/>
          </p:cNvSpPr>
          <p:nvPr>
            <p:ph idx="1"/>
          </p:nvPr>
        </p:nvSpPr>
        <p:spPr>
          <a:xfrm>
            <a:off x="609600" y="1193800"/>
            <a:ext cx="10972800" cy="5270500"/>
          </a:xfrm>
        </p:spPr>
        <p:txBody>
          <a:bodyPr>
            <a:normAutofit fontScale="92500" lnSpcReduction="10000"/>
          </a:bodyPr>
          <a:lstStyle/>
          <a:p>
            <a:pPr marL="285750" indent="-285750" algn="just">
              <a:lnSpc>
                <a:spcPct val="160000"/>
              </a:lnSpc>
              <a:buFont typeface="Wingdings" panose="05000000000000000000" pitchFamily="2" charset="2"/>
              <a:buChar char="Ø"/>
            </a:pPr>
            <a:r>
              <a:rPr lang="en-US" sz="19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Heart disease is a kind of disease which effects the functioning of the heart. In today’s era heart disease is the primary reason for deaths. WHO-World Health Organization has anticipated that 12 million people die every year because of heart diseases. </a:t>
            </a:r>
          </a:p>
          <a:p>
            <a:pPr marL="285750" indent="-285750" algn="just">
              <a:lnSpc>
                <a:spcPct val="160000"/>
              </a:lnSpc>
              <a:buFont typeface="Wingdings" panose="05000000000000000000" pitchFamily="2" charset="2"/>
              <a:buChar char="Ø"/>
            </a:pPr>
            <a:r>
              <a:rPr lang="en-US" sz="19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Some heart diseases are cardiovascular, heart attack, coronary and knock. Knock is a sort of heart disease that occurs due to strengthening, blocking or lessening of blood vessels which drive through the brain or it can also be initiated by high blood pressure.</a:t>
            </a:r>
          </a:p>
          <a:p>
            <a:pPr marL="285750" indent="-285750" algn="just">
              <a:lnSpc>
                <a:spcPct val="160000"/>
              </a:lnSpc>
              <a:buFont typeface="Wingdings" panose="05000000000000000000" pitchFamily="2" charset="2"/>
              <a:buChar char="Ø"/>
            </a:pPr>
            <a:r>
              <a:rPr lang="en-US" sz="19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The major challenge that the Healthcare industry faces now-a-days is superiority of facility. Diagnosing the disease correctly &amp; providing effective treatment to patients will define the quality of service. </a:t>
            </a:r>
          </a:p>
          <a:p>
            <a:pPr marL="285750" indent="-285750" algn="just">
              <a:lnSpc>
                <a:spcPct val="160000"/>
              </a:lnSpc>
              <a:buFont typeface="Wingdings" panose="05000000000000000000" pitchFamily="2" charset="2"/>
              <a:buChar char="Ø"/>
            </a:pPr>
            <a:r>
              <a:rPr lang="en-US" sz="19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Different person body can show different symptoms of heart disease which may vary accordingly. Though, they frequently include back pain, jaw pain, neck pain, stomach disorders, and tininess of breathe, chest pain, arms and shoulders </a:t>
            </a:r>
            <a:r>
              <a:rPr lang="en-US" sz="1900" dirty="0" smtClean="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pains. There </a:t>
            </a:r>
            <a:r>
              <a:rPr lang="en-US" sz="19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are a variety of different heart diseases which includes heart failure and stroke and coronary artery disease.</a:t>
            </a:r>
            <a:endParaRPr lang="en-IN" sz="19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8301FF56-611D-4A67-8A69-89C1E1B42B58}"/>
              </a:ext>
            </a:extLst>
          </p:cNvPr>
          <p:cNvSpPr>
            <a:spLocks noGrp="1"/>
          </p:cNvSpPr>
          <p:nvPr>
            <p:ph type="title"/>
          </p:nvPr>
        </p:nvSpPr>
        <p:spPr>
          <a:xfrm>
            <a:off x="609600" y="152400"/>
            <a:ext cx="10972800" cy="1003300"/>
          </a:xfrm>
        </p:spPr>
        <p:txBody>
          <a:bodyPr>
            <a:normAutofit/>
          </a:bodyPr>
          <a:lstStyle/>
          <a:p>
            <a:pPr algn="l"/>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INTRODUCTION:</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481004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C3A72BF0-E1D1-4C1C-A881-C64838A078FC}"/>
              </a:ext>
            </a:extLst>
          </p:cNvPr>
          <p:cNvSpPr>
            <a:spLocks noGrp="1"/>
          </p:cNvSpPr>
          <p:nvPr>
            <p:ph idx="1"/>
          </p:nvPr>
        </p:nvSpPr>
        <p:spPr>
          <a:xfrm>
            <a:off x="609600" y="1333500"/>
            <a:ext cx="10972800" cy="5245100"/>
          </a:xfrm>
        </p:spPr>
        <p:txBody>
          <a:bodyPr>
            <a:normAutofit/>
          </a:bodyPr>
          <a:lstStyle/>
          <a:p>
            <a:pPr marL="285750" indent="-285750" algn="just">
              <a:lnSpc>
                <a:spcPct val="150000"/>
              </a:lnSpc>
              <a:buFont typeface="Wingdings" pitchFamily="2" charset="2"/>
              <a:buChar char="Ø"/>
            </a:pPr>
            <a:r>
              <a:rPr lang="en-US"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rPr>
              <a:t>Heart </a:t>
            </a:r>
            <a:r>
              <a:rPr lang="en-US" sz="2000" dirty="0">
                <a:solidFill>
                  <a:schemeClr val="bg1">
                    <a:lumMod val="95000"/>
                    <a:lumOff val="5000"/>
                  </a:schemeClr>
                </a:solidFill>
                <a:effectLst/>
                <a:latin typeface="Times New Roman" panose="02020603050405020304" pitchFamily="18" charset="0"/>
                <a:ea typeface="Times New Roman" panose="02020603050405020304" pitchFamily="18" charset="0"/>
              </a:rPr>
              <a:t>related infections or Cardiovascular Diseases (CVDs) are the primary justification a large number of death on the planet in the course of the most recent couple of many years and has arisen as the most illness, in India as well as in the entire world. </a:t>
            </a:r>
            <a:endParaRPr lang="en-US" sz="2000" dirty="0" smtClean="0">
              <a:solidFill>
                <a:schemeClr val="bg1">
                  <a:lumMod val="95000"/>
                  <a:lumOff val="5000"/>
                </a:schemeClr>
              </a:solidFill>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itchFamily="2" charset="2"/>
              <a:buChar char="Ø"/>
            </a:pPr>
            <a:r>
              <a:rPr lang="en-IN" sz="2000" dirty="0" smtClean="0">
                <a:solidFill>
                  <a:schemeClr val="bg1"/>
                </a:solidFill>
              </a:rPr>
              <a:t>AI calculations and methods have been applied to different clinical datasets to robotize the investigation of enormous and complex information.</a:t>
            </a:r>
            <a:endParaRPr lang="en-US" sz="2000" dirty="0">
              <a:solidFill>
                <a:schemeClr val="bg1"/>
              </a:solidFill>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itchFamily="2" charset="2"/>
              <a:buChar char="Ø"/>
            </a:pPr>
            <a:r>
              <a:rPr lang="en-US" sz="2000" dirty="0">
                <a:solidFill>
                  <a:schemeClr val="bg1">
                    <a:lumMod val="95000"/>
                    <a:lumOff val="5000"/>
                  </a:schemeClr>
                </a:solidFill>
                <a:effectLst/>
                <a:latin typeface="Times New Roman" panose="02020603050405020304" pitchFamily="18" charset="0"/>
                <a:ea typeface="Times New Roman" panose="02020603050405020304" pitchFamily="18" charset="0"/>
              </a:rPr>
              <a:t>Numerous scientists, as of late, have been utilizing a few AI procedures to help the medical care industry and the experts in the analysis of heart related illnesses.</a:t>
            </a:r>
          </a:p>
        </p:txBody>
      </p:sp>
      <p:sp>
        <p:nvSpPr>
          <p:cNvPr id="2" name="Title 1">
            <a:extLst>
              <a:ext uri="{FF2B5EF4-FFF2-40B4-BE49-F238E27FC236}">
                <a16:creationId xmlns:a16="http://schemas.microsoft.com/office/drawing/2014/main" xmlns="" id="{A1D371E2-65FB-42DF-AC17-C7197F578A39}"/>
              </a:ext>
            </a:extLst>
          </p:cNvPr>
          <p:cNvSpPr>
            <a:spLocks noGrp="1"/>
          </p:cNvSpPr>
          <p:nvPr>
            <p:ph type="title"/>
          </p:nvPr>
        </p:nvSpPr>
        <p:spPr>
          <a:xfrm>
            <a:off x="609600" y="152400"/>
            <a:ext cx="10972800" cy="965200"/>
          </a:xfrm>
        </p:spPr>
        <p:txBody>
          <a:bodyPr/>
          <a:lstStyle/>
          <a:p>
            <a:pPr algn="l"/>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EXISTING SYSTEM:</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18676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F7DE7565-ABC5-4087-ACFC-B8180C4F73CC}"/>
              </a:ext>
            </a:extLst>
          </p:cNvPr>
          <p:cNvSpPr>
            <a:spLocks noGrp="1"/>
          </p:cNvSpPr>
          <p:nvPr>
            <p:ph idx="1"/>
          </p:nvPr>
        </p:nvSpPr>
        <p:spPr>
          <a:xfrm>
            <a:off x="609600" y="1244600"/>
            <a:ext cx="10972800" cy="5257800"/>
          </a:xfrm>
        </p:spPr>
        <p:txBody>
          <a:bodyPr/>
          <a:lstStyle/>
          <a:p>
            <a:pPr marL="285750" indent="-285750" algn="just">
              <a:lnSpc>
                <a:spcPct val="150000"/>
              </a:lnSpc>
              <a:buFont typeface="Wingdings" panose="05000000000000000000" pitchFamily="2" charset="2"/>
              <a:buChar char="Ø"/>
            </a:pPr>
            <a:r>
              <a:rPr lang="en-US"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smooth out AI calculations for powerful expectation of constant illness episode in disease-continuous networks. We try the adjusted expectation models over genuine medical clinic data collected from focal China in 2013–2015. </a:t>
            </a:r>
            <a:endPar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To deal with the problem there is essential need of prediction system for awareness about diseases. Machine learning is the branch of Artificial Intelligence(AI), it provides prestigious support in predicting any kind of event which take training from natural events.</a:t>
            </a:r>
          </a:p>
          <a:p>
            <a:pPr marL="285750" indent="-285750" algn="just">
              <a:lnSpc>
                <a:spcPct val="150000"/>
              </a:lnSpc>
              <a:buFont typeface="Wingdings" panose="05000000000000000000" pitchFamily="2" charset="2"/>
              <a:buChar char="Ø"/>
            </a:pP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 calculate accuracy of machine learning algorithms for predicting heart disease, for this algorithms are Random forest, XG boost, </a:t>
            </a:r>
            <a:r>
              <a:rPr lang="en-IN" sz="2000" dirty="0">
                <a:solidFill>
                  <a:schemeClr val="bg1">
                    <a:lumMod val="95000"/>
                    <a:lumOff val="5000"/>
                  </a:schemeClr>
                </a:solidFill>
                <a:latin typeface="Times New Roman" panose="02020603050405020304" pitchFamily="18" charset="0"/>
                <a:ea typeface="Times New Roman" panose="02020603050405020304" pitchFamily="18" charset="0"/>
                <a:cs typeface="Times New Roman" panose="02020603050405020304" pitchFamily="18" charset="0"/>
              </a:rPr>
              <a:t>K-NN, Light GBM </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by using UCI repository dataset for training and testing.</a:t>
            </a:r>
            <a:endParaRPr lang="en-IN" sz="2000" dirty="0">
              <a:solidFill>
                <a:schemeClr val="bg1">
                  <a:lumMod val="95000"/>
                  <a:lumOff val="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pPr marL="285750" indent="-285750" algn="l">
              <a:buFont typeface="Wingdings" panose="05000000000000000000" pitchFamily="2" charset="2"/>
              <a:buChar char="Ø"/>
            </a:pPr>
            <a:endParaRPr lang="en-US"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25F39893-C736-4BEA-9DED-E133A6BC9816}"/>
              </a:ext>
            </a:extLst>
          </p:cNvPr>
          <p:cNvSpPr>
            <a:spLocks noGrp="1"/>
          </p:cNvSpPr>
          <p:nvPr>
            <p:ph type="title"/>
          </p:nvPr>
        </p:nvSpPr>
        <p:spPr>
          <a:xfrm>
            <a:off x="609600" y="152400"/>
            <a:ext cx="10972800" cy="1028700"/>
          </a:xfrm>
        </p:spPr>
        <p:txBody>
          <a:bodyPr>
            <a:normAutofit/>
          </a:bodyPr>
          <a:lstStyle/>
          <a:p>
            <a:pPr algn="l"/>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PROPOSED SYSTEM:</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74266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7"/>
          <p:cNvSpPr txBox="1"/>
          <p:nvPr/>
        </p:nvSpPr>
        <p:spPr>
          <a:xfrm>
            <a:off x="478489" y="4029381"/>
            <a:ext cx="2106000" cy="32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500"/>
              <a:buFont typeface="Arial"/>
              <a:buNone/>
            </a:pPr>
            <a:r>
              <a:rPr lang="en-IN" b="1" i="0" u="none" strike="noStrike" cap="none" dirty="0">
                <a:solidFill>
                  <a:schemeClr val="dk1"/>
                </a:solidFill>
                <a:latin typeface="Calibri"/>
                <a:ea typeface="Calibri"/>
                <a:cs typeface="Calibri"/>
                <a:sym typeface="Calibri"/>
              </a:rPr>
              <a:t>PYTHON</a:t>
            </a:r>
            <a:endParaRPr b="0" i="0" u="none" strike="noStrike" cap="none" dirty="0">
              <a:solidFill>
                <a:schemeClr val="dk1"/>
              </a:solidFill>
              <a:latin typeface="Calibri"/>
              <a:ea typeface="Calibri"/>
              <a:cs typeface="Calibri"/>
              <a:sym typeface="Calibri"/>
            </a:endParaRPr>
          </a:p>
        </p:txBody>
      </p:sp>
      <p:sp>
        <p:nvSpPr>
          <p:cNvPr id="181" name="Google Shape;181;p7"/>
          <p:cNvSpPr txBox="1"/>
          <p:nvPr/>
        </p:nvSpPr>
        <p:spPr>
          <a:xfrm>
            <a:off x="6311900" y="4419600"/>
            <a:ext cx="1607815" cy="8636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400"/>
              <a:buFont typeface="Arial"/>
              <a:buNone/>
            </a:pPr>
            <a:r>
              <a:rPr lang="en-IN"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AI       MACHINE</a:t>
            </a:r>
          </a:p>
          <a:p>
            <a:pPr marL="0" marR="0" lvl="0" indent="0" algn="ctr" rtl="0">
              <a:spcBef>
                <a:spcPts val="0"/>
              </a:spcBef>
              <a:spcAft>
                <a:spcPts val="0"/>
              </a:spcAft>
              <a:buClr>
                <a:schemeClr val="dk1"/>
              </a:buClr>
              <a:buSzPts val="1400"/>
              <a:buFont typeface="Arial"/>
              <a:buNone/>
            </a:pPr>
            <a:r>
              <a:rPr lang="en-IN"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LANGUAGE</a:t>
            </a:r>
            <a:endParaRPr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182" name="Google Shape;182;p7"/>
          <p:cNvGrpSpPr/>
          <p:nvPr/>
        </p:nvGrpSpPr>
        <p:grpSpPr>
          <a:xfrm>
            <a:off x="2721475" y="1813965"/>
            <a:ext cx="2641549" cy="3356879"/>
            <a:chOff x="2565042" y="1432531"/>
            <a:chExt cx="2035668" cy="2886645"/>
          </a:xfrm>
        </p:grpSpPr>
        <p:sp>
          <p:nvSpPr>
            <p:cNvPr id="183" name="Google Shape;183;p7"/>
            <p:cNvSpPr txBox="1"/>
            <p:nvPr/>
          </p:nvSpPr>
          <p:spPr>
            <a:xfrm>
              <a:off x="2603609" y="1432531"/>
              <a:ext cx="1997101" cy="249600"/>
            </a:xfrm>
            <a:prstGeom prst="rect">
              <a:avLst/>
            </a:prstGeom>
            <a:solidFill>
              <a:srgbClr val="BBD6E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2"/>
                </a:buClr>
                <a:buSzPts val="1600"/>
                <a:buFont typeface="Arial"/>
                <a:buNone/>
              </a:pPr>
              <a:r>
                <a:rPr lang="en-IN" b="1" i="0" u="none" strike="noStrike" cap="none" dirty="0">
                  <a:solidFill>
                    <a:schemeClr val="accent2"/>
                  </a:solidFill>
                  <a:latin typeface="Times New Roman" panose="02020603050405020304" pitchFamily="18" charset="0"/>
                  <a:ea typeface="Calibri"/>
                  <a:cs typeface="Times New Roman" panose="02020603050405020304" pitchFamily="18" charset="0"/>
                  <a:sym typeface="Calibri"/>
                </a:rPr>
                <a:t>PYTHON LANGUAGE</a:t>
              </a:r>
              <a:endParaRPr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84" name="Google Shape;184;p7"/>
            <p:cNvSpPr txBox="1"/>
            <p:nvPr/>
          </p:nvSpPr>
          <p:spPr>
            <a:xfrm>
              <a:off x="2565042" y="1857845"/>
              <a:ext cx="1997101" cy="2461331"/>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dk1"/>
                </a:buClr>
                <a:buSzPts val="1800"/>
                <a:buFont typeface="Calibri"/>
                <a:buNone/>
              </a:pPr>
              <a:r>
                <a:rPr lang="en-IN"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Python is a very powerful programming language used for many different applications. Over time, the huge community around this open source language has created quite a few tools to efficiently work with Python. </a:t>
              </a:r>
              <a:endParaRPr b="0" i="0" u="none" strike="noStrike" cap="none" dirty="0">
                <a:solidFill>
                  <a:srgbClr val="3F3F3F"/>
                </a:solidFill>
                <a:latin typeface="Times New Roman" panose="02020603050405020304" pitchFamily="18" charset="0"/>
                <a:ea typeface="Calibri"/>
                <a:cs typeface="Times New Roman" panose="02020603050405020304" pitchFamily="18" charset="0"/>
                <a:sym typeface="Calibri"/>
              </a:endParaRPr>
            </a:p>
          </p:txBody>
        </p:sp>
      </p:grpSp>
      <p:grpSp>
        <p:nvGrpSpPr>
          <p:cNvPr id="185" name="Google Shape;185;p7"/>
          <p:cNvGrpSpPr/>
          <p:nvPr/>
        </p:nvGrpSpPr>
        <p:grpSpPr>
          <a:xfrm>
            <a:off x="8256410" y="1787509"/>
            <a:ext cx="2683379" cy="4189217"/>
            <a:chOff x="2273205" y="1491078"/>
            <a:chExt cx="2012585" cy="3141991"/>
          </a:xfrm>
        </p:grpSpPr>
        <p:sp>
          <p:nvSpPr>
            <p:cNvPr id="186" name="Google Shape;186;p7"/>
            <p:cNvSpPr txBox="1"/>
            <p:nvPr/>
          </p:nvSpPr>
          <p:spPr>
            <a:xfrm>
              <a:off x="2273205" y="1491078"/>
              <a:ext cx="1997100" cy="249600"/>
            </a:xfrm>
            <a:prstGeom prst="rect">
              <a:avLst/>
            </a:prstGeom>
            <a:solidFill>
              <a:srgbClr val="BBD6E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accent2"/>
                </a:buClr>
                <a:buSzPts val="1600"/>
                <a:buFont typeface="Arial"/>
                <a:buNone/>
              </a:pPr>
              <a:r>
                <a:rPr lang="en-IN" sz="1600" b="0" i="0" u="none" strike="noStrike" cap="none" dirty="0">
                  <a:solidFill>
                    <a:schemeClr val="accent2"/>
                  </a:solidFill>
                  <a:latin typeface="Times New Roman" panose="02020603050405020304" pitchFamily="18" charset="0"/>
                  <a:ea typeface="Tahoma"/>
                  <a:cs typeface="Times New Roman" panose="02020603050405020304" pitchFamily="18" charset="0"/>
                  <a:sym typeface="Tahoma"/>
                </a:rPr>
                <a:t>AI MACHINE LANGUAGE</a:t>
              </a:r>
              <a:endParaRPr sz="1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87" name="Google Shape;187;p7"/>
            <p:cNvSpPr txBox="1"/>
            <p:nvPr/>
          </p:nvSpPr>
          <p:spPr>
            <a:xfrm>
              <a:off x="2288690" y="1863042"/>
              <a:ext cx="1997100" cy="277002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IN"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AI Machine learning</a:t>
              </a:r>
              <a:r>
                <a:rPr lang="en-IN"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is the scientific study of algorithms and </a:t>
              </a:r>
              <a:endParaRPr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Clr>
                  <a:schemeClr val="dk1"/>
                </a:buClr>
                <a:buSzPts val="1800"/>
                <a:buFont typeface="Calibri"/>
                <a:buNone/>
              </a:pPr>
              <a:r>
                <a:rPr lang="en-IN"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Statistical models that computer systems use in order to perform a specific task effectively without using explicit instructions, relying on patterns and inference instead. It is seen as a subset of artificial intelligence</a:t>
              </a:r>
              <a:endParaRPr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pic>
        <p:nvPicPr>
          <p:cNvPr id="189" name="Google Shape;189;p7"/>
          <p:cNvPicPr preferRelativeResize="0">
            <a:picLocks noGrp="1"/>
          </p:cNvPicPr>
          <p:nvPr>
            <p:ph idx="1"/>
          </p:nvPr>
        </p:nvPicPr>
        <p:blipFill rotWithShape="1">
          <a:blip r:embed="rId3" cstate="print">
            <a:alphaModFix/>
          </a:blip>
          <a:stretch/>
        </p:blipFill>
        <p:spPr>
          <a:xfrm>
            <a:off x="6269874" y="2304011"/>
            <a:ext cx="1633451" cy="1945178"/>
          </a:xfrm>
          <a:prstGeom prst="rect">
            <a:avLst/>
          </a:prstGeom>
          <a:solidFill>
            <a:srgbClr val="F2F2F2"/>
          </a:solidFill>
          <a:ln>
            <a:noFill/>
          </a:ln>
        </p:spPr>
      </p:pic>
      <p:sp>
        <p:nvSpPr>
          <p:cNvPr id="2" name="Title 1">
            <a:extLst>
              <a:ext uri="{FF2B5EF4-FFF2-40B4-BE49-F238E27FC236}">
                <a16:creationId xmlns:a16="http://schemas.microsoft.com/office/drawing/2014/main" xmlns="" id="{77F16601-9E86-492D-81E8-BE6CE536D57C}"/>
              </a:ext>
            </a:extLst>
          </p:cNvPr>
          <p:cNvSpPr>
            <a:spLocks noGrp="1"/>
          </p:cNvSpPr>
          <p:nvPr>
            <p:ph type="title"/>
          </p:nvPr>
        </p:nvSpPr>
        <p:spPr>
          <a:xfrm>
            <a:off x="609600" y="152400"/>
            <a:ext cx="10972800" cy="990600"/>
          </a:xfrm>
        </p:spPr>
        <p:txBody>
          <a:bodyPr>
            <a:normAutofit/>
          </a:bodyPr>
          <a:lstStyle/>
          <a:p>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TECHNOLOGY USED :</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188" name="Google Shape;188;p7"/>
          <p:cNvPicPr preferRelativeResize="0">
            <a:picLocks noGrp="1"/>
          </p:cNvPicPr>
          <p:nvPr>
            <p:ph type="pic" idx="4294967295"/>
          </p:nvPr>
        </p:nvPicPr>
        <p:blipFill rotWithShape="1">
          <a:blip r:embed="rId4" cstate="print">
            <a:alphaModFix/>
          </a:blip>
          <a:srcRect l="15733" r="15733"/>
          <a:stretch/>
        </p:blipFill>
        <p:spPr>
          <a:xfrm>
            <a:off x="736600" y="2336800"/>
            <a:ext cx="1635125" cy="1536700"/>
          </a:xfrm>
          <a:prstGeom prst="rect">
            <a:avLst/>
          </a:prstGeom>
          <a:solidFill>
            <a:srgbClr val="F2F2F2"/>
          </a:solidFill>
          <a:ln>
            <a:noFill/>
          </a:ln>
        </p:spPr>
      </p:pic>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97567" y="1166191"/>
            <a:ext cx="10933044" cy="5526157"/>
          </a:xfrm>
        </p:spPr>
        <p:txBody>
          <a:bodyPr>
            <a:normAutofit lnSpcReduction="10000"/>
          </a:bodyPr>
          <a:lstStyle/>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endParaRPr lang="en-US" dirty="0" smtClean="0">
              <a:latin typeface="Times New Roman"/>
              <a:cs typeface="Times New Roman"/>
            </a:endParaRPr>
          </a:p>
          <a:p>
            <a:r>
              <a:rPr lang="en-US" sz="2000" dirty="0" smtClean="0">
                <a:solidFill>
                  <a:schemeClr val="bg1">
                    <a:lumMod val="95000"/>
                    <a:lumOff val="5000"/>
                  </a:schemeClr>
                </a:solidFill>
                <a:latin typeface="Times New Roman"/>
                <a:cs typeface="Times New Roman"/>
              </a:rPr>
              <a:t>Input Data: The dataset that contains the person attributes are entered.</a:t>
            </a:r>
          </a:p>
          <a:p>
            <a:r>
              <a:rPr lang="en-US" sz="2000" dirty="0" smtClean="0">
                <a:solidFill>
                  <a:schemeClr val="bg1">
                    <a:lumMod val="95000"/>
                    <a:lumOff val="5000"/>
                  </a:schemeClr>
                </a:solidFill>
                <a:latin typeface="Times New Roman"/>
                <a:cs typeface="Times New Roman"/>
              </a:rPr>
              <a:t>Preprocessing: </a:t>
            </a:r>
            <a:r>
              <a:rPr lang="en-US" sz="2000" dirty="0" smtClean="0">
                <a:solidFill>
                  <a:schemeClr val="bg1">
                    <a:lumMod val="95000"/>
                    <a:lumOff val="5000"/>
                  </a:schemeClr>
                </a:solidFill>
                <a:latin typeface="Times New Roman" panose="02020603050405020304" pitchFamily="18" charset="0"/>
              </a:rPr>
              <a:t>P</a:t>
            </a:r>
            <a:r>
              <a:rPr lang="en-US" sz="2000" dirty="0" smtClean="0">
                <a:solidFill>
                  <a:schemeClr val="bg1">
                    <a:lumMod val="95000"/>
                    <a:lumOff val="5000"/>
                  </a:schemeClr>
                </a:solidFill>
                <a:latin typeface="Times New Roman" panose="02020603050405020304" pitchFamily="18" charset="0"/>
                <a:ea typeface="Times New Roman" panose="02020603050405020304" pitchFamily="18" charset="0"/>
              </a:rPr>
              <a:t>rocess of preparing the raw data and making it suitable for a machine</a:t>
            </a:r>
            <a:r>
              <a:rPr lang="en-US" sz="2000" spc="5" dirty="0" smtClean="0">
                <a:solidFill>
                  <a:schemeClr val="bg1">
                    <a:lumMod val="95000"/>
                    <a:lumOff val="5000"/>
                  </a:schemeClr>
                </a:solidFill>
                <a:latin typeface="Times New Roman" panose="02020603050405020304" pitchFamily="18" charset="0"/>
                <a:ea typeface="Times New Roman" panose="02020603050405020304" pitchFamily="18" charset="0"/>
              </a:rPr>
              <a:t> </a:t>
            </a:r>
            <a:r>
              <a:rPr lang="en-US" sz="2000" dirty="0" smtClean="0">
                <a:solidFill>
                  <a:schemeClr val="bg1">
                    <a:lumMod val="95000"/>
                    <a:lumOff val="5000"/>
                  </a:schemeClr>
                </a:solidFill>
                <a:latin typeface="Times New Roman" panose="02020603050405020304" pitchFamily="18" charset="0"/>
                <a:ea typeface="Times New Roman" panose="02020603050405020304" pitchFamily="18" charset="0"/>
              </a:rPr>
              <a:t>learning</a:t>
            </a:r>
            <a:r>
              <a:rPr lang="en-US" sz="2000" spc="10" dirty="0" smtClean="0">
                <a:solidFill>
                  <a:schemeClr val="bg1">
                    <a:lumMod val="95000"/>
                    <a:lumOff val="5000"/>
                  </a:schemeClr>
                </a:solidFill>
                <a:latin typeface="Times New Roman" panose="02020603050405020304" pitchFamily="18" charset="0"/>
                <a:ea typeface="Times New Roman" panose="02020603050405020304" pitchFamily="18" charset="0"/>
              </a:rPr>
              <a:t> </a:t>
            </a:r>
            <a:r>
              <a:rPr lang="en-US" sz="2000" dirty="0" smtClean="0">
                <a:solidFill>
                  <a:schemeClr val="bg1">
                    <a:lumMod val="95000"/>
                    <a:lumOff val="5000"/>
                  </a:schemeClr>
                </a:solidFill>
                <a:latin typeface="Times New Roman" panose="02020603050405020304" pitchFamily="18" charset="0"/>
                <a:ea typeface="Times New Roman" panose="02020603050405020304" pitchFamily="18" charset="0"/>
              </a:rPr>
              <a:t>model.</a:t>
            </a:r>
            <a:endParaRPr lang="en-US" sz="2000" dirty="0" smtClean="0">
              <a:solidFill>
                <a:schemeClr val="bg1">
                  <a:lumMod val="95000"/>
                  <a:lumOff val="5000"/>
                </a:schemeClr>
              </a:solidFill>
              <a:latin typeface="Times New Roman"/>
              <a:cs typeface="Times New Roman"/>
            </a:endParaRPr>
          </a:p>
          <a:p>
            <a:r>
              <a:rPr lang="en-US" sz="2000" dirty="0" smtClean="0">
                <a:solidFill>
                  <a:schemeClr val="bg1">
                    <a:lumMod val="95000"/>
                    <a:lumOff val="5000"/>
                  </a:schemeClr>
                </a:solidFill>
                <a:latin typeface="Times New Roman"/>
                <a:cs typeface="Times New Roman"/>
              </a:rPr>
              <a:t>Train Data: After collecting the data from the patient into the dataset, then it trains the data.</a:t>
            </a:r>
          </a:p>
          <a:p>
            <a:r>
              <a:rPr lang="en-US" sz="2000" dirty="0" smtClean="0">
                <a:solidFill>
                  <a:schemeClr val="bg1">
                    <a:lumMod val="95000"/>
                    <a:lumOff val="5000"/>
                  </a:schemeClr>
                </a:solidFill>
                <a:latin typeface="Times New Roman"/>
                <a:cs typeface="Times New Roman"/>
              </a:rPr>
              <a:t>Test Data: It tests the data using various algorithms or mechanisms such as KNN , decision tree , etc.</a:t>
            </a:r>
          </a:p>
          <a:p>
            <a:r>
              <a:rPr lang="en-US" sz="2000" dirty="0" smtClean="0">
                <a:solidFill>
                  <a:schemeClr val="bg1">
                    <a:lumMod val="95000"/>
                    <a:lumOff val="5000"/>
                  </a:schemeClr>
                </a:solidFill>
                <a:latin typeface="Times New Roman"/>
                <a:cs typeface="Times New Roman"/>
              </a:rPr>
              <a:t>After testing the data it predicts the disease present or not.</a:t>
            </a:r>
            <a:endParaRPr lang="en-US" sz="2000" dirty="0" smtClean="0">
              <a:solidFill>
                <a:schemeClr val="bg1">
                  <a:lumMod val="95000"/>
                  <a:lumOff val="5000"/>
                </a:schemeClr>
              </a:solidFill>
            </a:endParaRPr>
          </a:p>
          <a:p>
            <a:pPr>
              <a:buNone/>
            </a:pPr>
            <a:endParaRPr lang="en-IN" dirty="0" smtClean="0"/>
          </a:p>
          <a:p>
            <a:pPr>
              <a:buNone/>
            </a:pPr>
            <a:endParaRPr lang="en-IN" dirty="0" smtClean="0"/>
          </a:p>
          <a:p>
            <a:pPr>
              <a:buNone/>
            </a:pPr>
            <a:endParaRPr lang="en-IN" dirty="0"/>
          </a:p>
        </p:txBody>
      </p:sp>
      <p:sp>
        <p:nvSpPr>
          <p:cNvPr id="2" name="Title 1">
            <a:extLst>
              <a:ext uri="{FF2B5EF4-FFF2-40B4-BE49-F238E27FC236}">
                <a16:creationId xmlns:a16="http://schemas.microsoft.com/office/drawing/2014/main" xmlns="" id="{8401C6FF-6DBF-4373-89AC-292504C4EC2B}"/>
              </a:ext>
            </a:extLst>
          </p:cNvPr>
          <p:cNvSpPr>
            <a:spLocks noGrp="1"/>
          </p:cNvSpPr>
          <p:nvPr>
            <p:ph type="title"/>
          </p:nvPr>
        </p:nvSpPr>
        <p:spPr>
          <a:xfrm>
            <a:off x="677335" y="185542"/>
            <a:ext cx="8596668" cy="967409"/>
          </a:xfrm>
        </p:spPr>
        <p:txBody>
          <a:bodyPr>
            <a:normAutofit/>
          </a:bodyPr>
          <a:lstStyle/>
          <a:p>
            <a:pPr algn="l"/>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ARCHITECTURE :</a:t>
            </a:r>
            <a:endParaRPr lang="en-IN"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xmlns="" id="{308DB84F-F0E9-4D99-861E-FC5F1B3667B6}"/>
              </a:ext>
            </a:extLst>
          </p:cNvPr>
          <p:cNvSpPr>
            <a:spLocks noChangeArrowheads="1"/>
          </p:cNvSpPr>
          <p:nvPr/>
        </p:nvSpPr>
        <p:spPr bwMode="auto">
          <a:xfrm>
            <a:off x="1419233" y="601675"/>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a:extLst>
              <a:ext uri="{FF2B5EF4-FFF2-40B4-BE49-F238E27FC236}">
                <a16:creationId xmlns:a16="http://schemas.microsoft.com/office/drawing/2014/main" xmlns="" id="{999294E2-1A95-4943-96AB-E7297C6A81D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90800" y="1346383"/>
            <a:ext cx="4843669" cy="2927454"/>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3">
            <a:extLst>
              <a:ext uri="{FF2B5EF4-FFF2-40B4-BE49-F238E27FC236}">
                <a16:creationId xmlns:a16="http://schemas.microsoft.com/office/drawing/2014/main" xmlns="" id="{5B38AEE9-7A29-45AF-A06E-61465153B674}"/>
              </a:ext>
            </a:extLst>
          </p:cNvPr>
          <p:cNvSpPr>
            <a:spLocks noChangeArrowheads="1"/>
          </p:cNvSpPr>
          <p:nvPr/>
        </p:nvSpPr>
        <p:spPr bwMode="auto">
          <a:xfrm>
            <a:off x="1419233" y="5649925"/>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xmlns="" val="1920885401"/>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69900" y="1320800"/>
            <a:ext cx="10858500" cy="5118100"/>
          </a:xfrm>
        </p:spPr>
        <p:txBody>
          <a:bodyPr>
            <a:normAutofit/>
          </a:bodyPr>
          <a:lstStyle/>
          <a:p>
            <a:pPr>
              <a:buNone/>
            </a:pPr>
            <a:r>
              <a:rPr lang="en-US" b="1" dirty="0" smtClean="0">
                <a:solidFill>
                  <a:schemeClr val="bg1">
                    <a:lumMod val="95000"/>
                    <a:lumOff val="5000"/>
                  </a:schemeClr>
                </a:solidFill>
                <a:latin typeface="Times New Roman" pitchFamily="18" charset="0"/>
                <a:cs typeface="Times New Roman" pitchFamily="18" charset="0"/>
              </a:rPr>
              <a:t>HARDWARE REQUIREMENTS:                                            </a:t>
            </a:r>
            <a:r>
              <a:rPr lang="en-US" dirty="0" smtClean="0">
                <a:solidFill>
                  <a:schemeClr val="bg1">
                    <a:lumMod val="95000"/>
                    <a:lumOff val="5000"/>
                  </a:schemeClr>
                </a:solidFill>
                <a:latin typeface="Times New Roman" pitchFamily="18" charset="0"/>
                <a:cs typeface="Times New Roman" pitchFamily="18" charset="0"/>
              </a:rPr>
              <a:t> </a:t>
            </a:r>
            <a:endParaRPr lang="en-IN" dirty="0" smtClean="0">
              <a:solidFill>
                <a:schemeClr val="bg1">
                  <a:lumMod val="95000"/>
                  <a:lumOff val="5000"/>
                </a:schemeClr>
              </a:solidFill>
              <a:latin typeface="Times New Roman" pitchFamily="18" charset="0"/>
              <a:cs typeface="Times New Roman" pitchFamily="18" charset="0"/>
            </a:endParaRPr>
          </a:p>
          <a:p>
            <a:pPr>
              <a:buNone/>
            </a:pPr>
            <a:r>
              <a:rPr lang="en-US" b="1" dirty="0" smtClean="0">
                <a:solidFill>
                  <a:schemeClr val="bg1">
                    <a:lumMod val="95000"/>
                    <a:lumOff val="5000"/>
                  </a:schemeClr>
                </a:solidFill>
                <a:latin typeface="Times New Roman" pitchFamily="18" charset="0"/>
                <a:cs typeface="Times New Roman" pitchFamily="18" charset="0"/>
              </a:rPr>
              <a:t> </a:t>
            </a:r>
            <a:r>
              <a:rPr lang="en-GB" b="1" dirty="0" smtClean="0">
                <a:solidFill>
                  <a:schemeClr val="bg1">
                    <a:lumMod val="95000"/>
                    <a:lumOff val="5000"/>
                  </a:schemeClr>
                </a:solidFill>
                <a:latin typeface="Times New Roman" pitchFamily="18" charset="0"/>
                <a:cs typeface="Times New Roman" pitchFamily="18" charset="0"/>
              </a:rPr>
              <a:t>System</a:t>
            </a:r>
            <a:r>
              <a:rPr lang="en-GB" dirty="0" smtClean="0">
                <a:solidFill>
                  <a:schemeClr val="bg1">
                    <a:lumMod val="95000"/>
                    <a:lumOff val="5000"/>
                  </a:schemeClr>
                </a:solidFill>
                <a:latin typeface="Times New Roman" pitchFamily="18" charset="0"/>
                <a:cs typeface="Times New Roman" pitchFamily="18" charset="0"/>
              </a:rPr>
              <a:t>          : MINIMUM i3                                                    </a:t>
            </a:r>
            <a:endParaRPr lang="en-IN" dirty="0" smtClean="0">
              <a:solidFill>
                <a:schemeClr val="bg1">
                  <a:lumMod val="95000"/>
                  <a:lumOff val="5000"/>
                </a:schemeClr>
              </a:solidFill>
              <a:latin typeface="Times New Roman" pitchFamily="18" charset="0"/>
              <a:cs typeface="Times New Roman" pitchFamily="18" charset="0"/>
            </a:endParaRPr>
          </a:p>
          <a:p>
            <a:pPr lvl="0">
              <a:buNone/>
            </a:pPr>
            <a:r>
              <a:rPr lang="en-GB" b="1" dirty="0" smtClean="0">
                <a:solidFill>
                  <a:schemeClr val="bg1">
                    <a:lumMod val="95000"/>
                    <a:lumOff val="5000"/>
                  </a:schemeClr>
                </a:solidFill>
                <a:latin typeface="Times New Roman" pitchFamily="18" charset="0"/>
                <a:cs typeface="Times New Roman" pitchFamily="18" charset="0"/>
              </a:rPr>
              <a:t>Hard Disk     </a:t>
            </a:r>
            <a:r>
              <a:rPr lang="en-GB" dirty="0" smtClean="0">
                <a:solidFill>
                  <a:schemeClr val="bg1">
                    <a:lumMod val="95000"/>
                    <a:lumOff val="5000"/>
                  </a:schemeClr>
                </a:solidFill>
                <a:latin typeface="Times New Roman" pitchFamily="18" charset="0"/>
                <a:cs typeface="Times New Roman" pitchFamily="18" charset="0"/>
              </a:rPr>
              <a:t>: 40 GB                                                                   </a:t>
            </a:r>
            <a:endParaRPr lang="en-IN" dirty="0" smtClean="0">
              <a:solidFill>
                <a:schemeClr val="bg1">
                  <a:lumMod val="95000"/>
                  <a:lumOff val="5000"/>
                </a:schemeClr>
              </a:solidFill>
              <a:latin typeface="Times New Roman" pitchFamily="18" charset="0"/>
              <a:cs typeface="Times New Roman" pitchFamily="18" charset="0"/>
            </a:endParaRPr>
          </a:p>
          <a:p>
            <a:pPr lvl="0">
              <a:buNone/>
            </a:pPr>
            <a:r>
              <a:rPr lang="en-GB" b="1" dirty="0" smtClean="0">
                <a:solidFill>
                  <a:schemeClr val="bg1">
                    <a:lumMod val="95000"/>
                    <a:lumOff val="5000"/>
                  </a:schemeClr>
                </a:solidFill>
                <a:latin typeface="Times New Roman" pitchFamily="18" charset="0"/>
                <a:cs typeface="Times New Roman" pitchFamily="18" charset="0"/>
              </a:rPr>
              <a:t>Ram</a:t>
            </a:r>
            <a:r>
              <a:rPr lang="en-GB" dirty="0" smtClean="0">
                <a:solidFill>
                  <a:schemeClr val="bg1">
                    <a:lumMod val="95000"/>
                    <a:lumOff val="5000"/>
                  </a:schemeClr>
                </a:solidFill>
                <a:latin typeface="Times New Roman" pitchFamily="18" charset="0"/>
                <a:cs typeface="Times New Roman" pitchFamily="18" charset="0"/>
              </a:rPr>
              <a:t>	            : 4 GB</a:t>
            </a:r>
            <a:endParaRPr lang="en-IN" dirty="0" smtClean="0">
              <a:solidFill>
                <a:schemeClr val="bg1">
                  <a:lumMod val="95000"/>
                  <a:lumOff val="5000"/>
                </a:schemeClr>
              </a:solidFill>
              <a:latin typeface="Times New Roman" pitchFamily="18" charset="0"/>
              <a:cs typeface="Times New Roman" pitchFamily="18" charset="0"/>
            </a:endParaRPr>
          </a:p>
          <a:p>
            <a:pPr>
              <a:buNone/>
            </a:pPr>
            <a:r>
              <a:rPr lang="en-US" b="1" dirty="0" smtClean="0">
                <a:solidFill>
                  <a:schemeClr val="bg1">
                    <a:lumMod val="95000"/>
                    <a:lumOff val="5000"/>
                  </a:schemeClr>
                </a:solidFill>
                <a:latin typeface="Times New Roman" pitchFamily="18" charset="0"/>
                <a:cs typeface="Times New Roman" pitchFamily="18" charset="0"/>
              </a:rPr>
              <a:t> </a:t>
            </a:r>
            <a:endParaRPr lang="en-IN" dirty="0" smtClean="0">
              <a:solidFill>
                <a:schemeClr val="bg1">
                  <a:lumMod val="95000"/>
                  <a:lumOff val="5000"/>
                </a:schemeClr>
              </a:solidFill>
              <a:latin typeface="Times New Roman" pitchFamily="18" charset="0"/>
              <a:cs typeface="Times New Roman" pitchFamily="18" charset="0"/>
            </a:endParaRPr>
          </a:p>
          <a:p>
            <a:pPr>
              <a:buNone/>
            </a:pPr>
            <a:r>
              <a:rPr lang="en-US" b="1" dirty="0" smtClean="0">
                <a:solidFill>
                  <a:schemeClr val="bg1">
                    <a:lumMod val="95000"/>
                    <a:lumOff val="5000"/>
                  </a:schemeClr>
                </a:solidFill>
                <a:latin typeface="Times New Roman" pitchFamily="18" charset="0"/>
                <a:cs typeface="Times New Roman" pitchFamily="18" charset="0"/>
              </a:rPr>
              <a:t>SOFTWARE REQUIREMENTS:</a:t>
            </a:r>
            <a:endParaRPr lang="en-IN" dirty="0" smtClean="0">
              <a:solidFill>
                <a:schemeClr val="bg1">
                  <a:lumMod val="95000"/>
                  <a:lumOff val="5000"/>
                </a:schemeClr>
              </a:solidFill>
              <a:latin typeface="Times New Roman" pitchFamily="18" charset="0"/>
              <a:cs typeface="Times New Roman" pitchFamily="18" charset="0"/>
            </a:endParaRPr>
          </a:p>
          <a:p>
            <a:pPr>
              <a:buNone/>
            </a:pPr>
            <a:r>
              <a:rPr lang="en-US" b="1" dirty="0" smtClean="0">
                <a:solidFill>
                  <a:schemeClr val="bg1">
                    <a:lumMod val="95000"/>
                    <a:lumOff val="5000"/>
                  </a:schemeClr>
                </a:solidFill>
                <a:latin typeface="Times New Roman" pitchFamily="18" charset="0"/>
                <a:cs typeface="Times New Roman" pitchFamily="18" charset="0"/>
              </a:rPr>
              <a:t> Operating System: </a:t>
            </a:r>
            <a:r>
              <a:rPr lang="en-US" dirty="0" smtClean="0">
                <a:solidFill>
                  <a:schemeClr val="bg1">
                    <a:lumMod val="95000"/>
                    <a:lumOff val="5000"/>
                  </a:schemeClr>
                </a:solidFill>
                <a:latin typeface="Times New Roman" pitchFamily="18" charset="0"/>
                <a:cs typeface="Times New Roman" pitchFamily="18" charset="0"/>
              </a:rPr>
              <a:t>Windows 8</a:t>
            </a:r>
            <a:endParaRPr lang="en-IN" dirty="0" smtClean="0">
              <a:solidFill>
                <a:schemeClr val="bg1">
                  <a:lumMod val="95000"/>
                  <a:lumOff val="5000"/>
                </a:schemeClr>
              </a:solidFill>
              <a:latin typeface="Times New Roman" pitchFamily="18" charset="0"/>
              <a:cs typeface="Times New Roman" pitchFamily="18" charset="0"/>
            </a:endParaRPr>
          </a:p>
          <a:p>
            <a:pPr lvl="0">
              <a:buNone/>
            </a:pPr>
            <a:r>
              <a:rPr lang="en-US" b="1" dirty="0" smtClean="0">
                <a:solidFill>
                  <a:schemeClr val="bg1">
                    <a:lumMod val="95000"/>
                    <a:lumOff val="5000"/>
                  </a:schemeClr>
                </a:solidFill>
                <a:latin typeface="Times New Roman" pitchFamily="18" charset="0"/>
                <a:cs typeface="Times New Roman" pitchFamily="18" charset="0"/>
              </a:rPr>
              <a:t>Coding Language : </a:t>
            </a:r>
            <a:r>
              <a:rPr lang="en-US" dirty="0" smtClean="0">
                <a:solidFill>
                  <a:schemeClr val="bg1">
                    <a:lumMod val="95000"/>
                    <a:lumOff val="5000"/>
                  </a:schemeClr>
                </a:solidFill>
                <a:latin typeface="Times New Roman" pitchFamily="18" charset="0"/>
                <a:cs typeface="Times New Roman" pitchFamily="18" charset="0"/>
              </a:rPr>
              <a:t>  Python 3.7 </a:t>
            </a:r>
            <a:endParaRPr lang="en-IN" dirty="0" smtClean="0">
              <a:solidFill>
                <a:schemeClr val="bg1">
                  <a:lumMod val="95000"/>
                  <a:lumOff val="5000"/>
                </a:schemeClr>
              </a:solidFill>
              <a:latin typeface="Times New Roman" pitchFamily="18" charset="0"/>
              <a:cs typeface="Times New Roman" pitchFamily="18" charset="0"/>
            </a:endParaRPr>
          </a:p>
          <a:p>
            <a:pPr>
              <a:buNone/>
            </a:pPr>
            <a:r>
              <a:rPr lang="en-IN"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2" name="Title 1">
            <a:extLst>
              <a:ext uri="{FF2B5EF4-FFF2-40B4-BE49-F238E27FC236}">
                <a16:creationId xmlns:a16="http://schemas.microsoft.com/office/drawing/2014/main" xmlns="" id="{F005FC32-2150-46FD-9CFF-25D817D07838}"/>
              </a:ext>
            </a:extLst>
          </p:cNvPr>
          <p:cNvSpPr>
            <a:spLocks noGrp="1"/>
          </p:cNvSpPr>
          <p:nvPr>
            <p:ph type="title"/>
          </p:nvPr>
        </p:nvSpPr>
        <p:spPr>
          <a:xfrm>
            <a:off x="177800" y="0"/>
            <a:ext cx="10490200" cy="1054100"/>
          </a:xfrm>
        </p:spPr>
        <p:txBody>
          <a:bodyPr>
            <a:noAutofit/>
          </a:bodyPr>
          <a:lstStyle/>
          <a:p>
            <a:pPr algn="l"/>
            <a:r>
              <a:rPr lang="en-IN" sz="5200" dirty="0" smtClean="0">
                <a:solidFill>
                  <a:schemeClr val="tx1"/>
                </a:solidFill>
                <a:latin typeface="Times New Roman" panose="02020603050405020304" pitchFamily="18" charset="0"/>
                <a:cs typeface="Times New Roman" panose="02020603050405020304" pitchFamily="18" charset="0"/>
              </a:rPr>
              <a:t>  </a:t>
            </a:r>
            <a:r>
              <a:rPr lang="en-IN" sz="5000" dirty="0" smtClean="0">
                <a:solidFill>
                  <a:schemeClr val="bg1">
                    <a:lumMod val="95000"/>
                    <a:lumOff val="5000"/>
                  </a:schemeClr>
                </a:solidFill>
                <a:latin typeface="Times New Roman" panose="02020603050405020304" pitchFamily="18" charset="0"/>
                <a:cs typeface="Times New Roman" panose="02020603050405020304" pitchFamily="18" charset="0"/>
              </a:rPr>
              <a:t>SYSTEM REQUIREMENTS :</a:t>
            </a:r>
            <a:endParaRPr lang="en-IN" sz="5000"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813032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1047</TotalTime>
  <Words>1538</Words>
  <Application>Microsoft Office PowerPoint</Application>
  <PresentationFormat>Custom</PresentationFormat>
  <Paragraphs>254</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Paper</vt:lpstr>
      <vt:lpstr>HEART DISEASE          PREDICTION SYSTEM</vt:lpstr>
      <vt:lpstr>CONTENTS :</vt:lpstr>
      <vt:lpstr>ABSTRACT:</vt:lpstr>
      <vt:lpstr>INTRODUCTION:</vt:lpstr>
      <vt:lpstr>EXISTING SYSTEM:</vt:lpstr>
      <vt:lpstr>PROPOSED SYSTEM:</vt:lpstr>
      <vt:lpstr>TECHNOLOGY USED :</vt:lpstr>
      <vt:lpstr>ARCHITECTURE :</vt:lpstr>
      <vt:lpstr>  SYSTEM REQUIREMENTS :</vt:lpstr>
      <vt:lpstr>DATASET :</vt:lpstr>
      <vt:lpstr>MODULE DESCRIPTION :     </vt:lpstr>
      <vt:lpstr>   Data Pre-processing :</vt:lpstr>
      <vt:lpstr>Slide 13</vt:lpstr>
      <vt:lpstr>   USE CASE DIAGRAM :</vt:lpstr>
      <vt:lpstr>TEST CASES :</vt:lpstr>
      <vt:lpstr>Random Forest:</vt:lpstr>
      <vt:lpstr>Knn :</vt:lpstr>
      <vt:lpstr>SCREENSHOTS :</vt:lpstr>
      <vt:lpstr>SCREENSHOTS :</vt:lpstr>
      <vt:lpstr>SCREENSHOTS:</vt:lpstr>
      <vt:lpstr>CONCLUSION :</vt:lpstr>
      <vt:lpstr>FUTURE ENHANCEMENTS: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18RH1A05M7</dc:creator>
  <cp:lastModifiedBy>Rama Krishna Sarma</cp:lastModifiedBy>
  <cp:revision>99</cp:revision>
  <dcterms:created xsi:type="dcterms:W3CDTF">2022-02-26T06:50:51Z</dcterms:created>
  <dcterms:modified xsi:type="dcterms:W3CDTF">2023-03-26T18:42:52Z</dcterms:modified>
</cp:coreProperties>
</file>