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1"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171A36-C413-57C0-3203-2816BE6A68F4}" v="1086" dt="2024-07-02T19:57:26.6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5" autoAdjust="0"/>
    <p:restoredTop sz="94660"/>
  </p:normalViewPr>
  <p:slideViewPr>
    <p:cSldViewPr snapToGrid="0">
      <p:cViewPr varScale="1">
        <p:scale>
          <a:sx n="109" d="100"/>
          <a:sy n="109" d="100"/>
        </p:scale>
        <p:origin x="4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a Liu" userId="S::ziyang.liu@mail.mcgill.ca::32d0258e-b4d2-4a24-ab05-95078a3f9f50" providerId="AD" clId="Web-{E4171A36-C413-57C0-3203-2816BE6A68F4}"/>
    <pc:docChg chg="addSld modSld">
      <pc:chgData name="Alisa Liu" userId="S::ziyang.liu@mail.mcgill.ca::32d0258e-b4d2-4a24-ab05-95078a3f9f50" providerId="AD" clId="Web-{E4171A36-C413-57C0-3203-2816BE6A68F4}" dt="2024-07-02T19:57:25.274" v="980" actId="20577"/>
      <pc:docMkLst>
        <pc:docMk/>
      </pc:docMkLst>
      <pc:sldChg chg="modSp">
        <pc:chgData name="Alisa Liu" userId="S::ziyang.liu@mail.mcgill.ca::32d0258e-b4d2-4a24-ab05-95078a3f9f50" providerId="AD" clId="Web-{E4171A36-C413-57C0-3203-2816BE6A68F4}" dt="2024-07-02T19:56:57.492" v="971" actId="20577"/>
        <pc:sldMkLst>
          <pc:docMk/>
          <pc:sldMk cId="1755050111" sldId="262"/>
        </pc:sldMkLst>
        <pc:spChg chg="mod">
          <ac:chgData name="Alisa Liu" userId="S::ziyang.liu@mail.mcgill.ca::32d0258e-b4d2-4a24-ab05-95078a3f9f50" providerId="AD" clId="Web-{E4171A36-C413-57C0-3203-2816BE6A68F4}" dt="2024-07-02T19:56:57.492" v="971" actId="20577"/>
          <ac:spMkLst>
            <pc:docMk/>
            <pc:sldMk cId="1755050111" sldId="262"/>
            <ac:spMk id="2" creationId="{01EA08BD-6B55-7524-BA1F-7F5BFE3F7DB1}"/>
          </ac:spMkLst>
        </pc:spChg>
      </pc:sldChg>
      <pc:sldChg chg="modSp">
        <pc:chgData name="Alisa Liu" userId="S::ziyang.liu@mail.mcgill.ca::32d0258e-b4d2-4a24-ab05-95078a3f9f50" providerId="AD" clId="Web-{E4171A36-C413-57C0-3203-2816BE6A68F4}" dt="2024-07-02T19:57:25.274" v="980" actId="20577"/>
        <pc:sldMkLst>
          <pc:docMk/>
          <pc:sldMk cId="2142049896" sldId="264"/>
        </pc:sldMkLst>
        <pc:spChg chg="mod">
          <ac:chgData name="Alisa Liu" userId="S::ziyang.liu@mail.mcgill.ca::32d0258e-b4d2-4a24-ab05-95078a3f9f50" providerId="AD" clId="Web-{E4171A36-C413-57C0-3203-2816BE6A68F4}" dt="2024-07-02T19:57:25.274" v="980" actId="20577"/>
          <ac:spMkLst>
            <pc:docMk/>
            <pc:sldMk cId="2142049896" sldId="264"/>
            <ac:spMk id="2" creationId="{01EA08BD-6B55-7524-BA1F-7F5BFE3F7DB1}"/>
          </ac:spMkLst>
        </pc:spChg>
      </pc:sldChg>
      <pc:sldChg chg="addSp delSp modSp add replId">
        <pc:chgData name="Alisa Liu" userId="S::ziyang.liu@mail.mcgill.ca::32d0258e-b4d2-4a24-ab05-95078a3f9f50" providerId="AD" clId="Web-{E4171A36-C413-57C0-3203-2816BE6A68F4}" dt="2024-07-02T19:51:57.331" v="713"/>
        <pc:sldMkLst>
          <pc:docMk/>
          <pc:sldMk cId="1150654129" sldId="265"/>
        </pc:sldMkLst>
        <pc:spChg chg="del">
          <ac:chgData name="Alisa Liu" userId="S::ziyang.liu@mail.mcgill.ca::32d0258e-b4d2-4a24-ab05-95078a3f9f50" providerId="AD" clId="Web-{E4171A36-C413-57C0-3203-2816BE6A68F4}" dt="2024-07-02T19:42:20.884" v="20"/>
          <ac:spMkLst>
            <pc:docMk/>
            <pc:sldMk cId="1150654129" sldId="265"/>
            <ac:spMk id="2" creationId="{01EA08BD-6B55-7524-BA1F-7F5BFE3F7DB1}"/>
          </ac:spMkLst>
        </pc:spChg>
        <pc:spChg chg="mod">
          <ac:chgData name="Alisa Liu" userId="S::ziyang.liu@mail.mcgill.ca::32d0258e-b4d2-4a24-ab05-95078a3f9f50" providerId="AD" clId="Web-{E4171A36-C413-57C0-3203-2816BE6A68F4}" dt="2024-07-02T19:42:18.978" v="19" actId="20577"/>
          <ac:spMkLst>
            <pc:docMk/>
            <pc:sldMk cId="1150654129" sldId="265"/>
            <ac:spMk id="5" creationId="{91F1A43C-D204-0621-929A-9A25671B657A}"/>
          </ac:spMkLst>
        </pc:spChg>
        <pc:graphicFrameChg chg="add mod modGraphic">
          <ac:chgData name="Alisa Liu" userId="S::ziyang.liu@mail.mcgill.ca::32d0258e-b4d2-4a24-ab05-95078a3f9f50" providerId="AD" clId="Web-{E4171A36-C413-57C0-3203-2816BE6A68F4}" dt="2024-07-02T19:51:57.331" v="713"/>
          <ac:graphicFrameMkLst>
            <pc:docMk/>
            <pc:sldMk cId="1150654129" sldId="265"/>
            <ac:graphicFrameMk id="3" creationId="{857C51F4-4975-64A8-2B2B-193B406A1076}"/>
          </ac:graphicFrameMkLst>
        </pc:graphicFrameChg>
      </pc:sldChg>
      <pc:sldChg chg="modSp add replId">
        <pc:chgData name="Alisa Liu" userId="S::ziyang.liu@mail.mcgill.ca::32d0258e-b4d2-4a24-ab05-95078a3f9f50" providerId="AD" clId="Web-{E4171A36-C413-57C0-3203-2816BE6A68F4}" dt="2024-07-02T19:55:08.584" v="899"/>
        <pc:sldMkLst>
          <pc:docMk/>
          <pc:sldMk cId="2219093761" sldId="266"/>
        </pc:sldMkLst>
        <pc:graphicFrameChg chg="mod modGraphic">
          <ac:chgData name="Alisa Liu" userId="S::ziyang.liu@mail.mcgill.ca::32d0258e-b4d2-4a24-ab05-95078a3f9f50" providerId="AD" clId="Web-{E4171A36-C413-57C0-3203-2816BE6A68F4}" dt="2024-07-02T19:55:08.584" v="899"/>
          <ac:graphicFrameMkLst>
            <pc:docMk/>
            <pc:sldMk cId="2219093761" sldId="266"/>
            <ac:graphicFrameMk id="3" creationId="{857C51F4-4975-64A8-2B2B-193B406A1076}"/>
          </ac:graphicFrameMkLst>
        </pc:graphicFrameChg>
      </pc:sldChg>
      <pc:sldChg chg="modSp add replId">
        <pc:chgData name="Alisa Liu" userId="S::ziyang.liu@mail.mcgill.ca::32d0258e-b4d2-4a24-ab05-95078a3f9f50" providerId="AD" clId="Web-{E4171A36-C413-57C0-3203-2816BE6A68F4}" dt="2024-07-02T19:56:08.398" v="964"/>
        <pc:sldMkLst>
          <pc:docMk/>
          <pc:sldMk cId="724418024" sldId="267"/>
        </pc:sldMkLst>
        <pc:graphicFrameChg chg="mod modGraphic">
          <ac:chgData name="Alisa Liu" userId="S::ziyang.liu@mail.mcgill.ca::32d0258e-b4d2-4a24-ab05-95078a3f9f50" providerId="AD" clId="Web-{E4171A36-C413-57C0-3203-2816BE6A68F4}" dt="2024-07-02T19:56:08.398" v="964"/>
          <ac:graphicFrameMkLst>
            <pc:docMk/>
            <pc:sldMk cId="724418024" sldId="267"/>
            <ac:graphicFrameMk id="3" creationId="{857C51F4-4975-64A8-2B2B-193B406A1076}"/>
          </ac:graphicFrameMkLst>
        </pc:graphicFrameChg>
      </pc:sldChg>
    </pc:docChg>
  </pc:docChgLst>
  <pc:docChgLst>
    <pc:chgData name="Alisa Liu" userId="S::ziyang.liu@mail.mcgill.ca::32d0258e-b4d2-4a24-ab05-95078a3f9f50" providerId="AD" clId="Web-{CAE36E11-5C4C-5CAE-DB5E-00CB6CA5C66D}"/>
    <pc:docChg chg="addSld delSld modSld sldOrd">
      <pc:chgData name="Alisa Liu" userId="S::ziyang.liu@mail.mcgill.ca::32d0258e-b4d2-4a24-ab05-95078a3f9f50" providerId="AD" clId="Web-{CAE36E11-5C4C-5CAE-DB5E-00CB6CA5C66D}" dt="2024-06-30T19:21:42.542" v="1553" actId="20577"/>
      <pc:docMkLst>
        <pc:docMk/>
      </pc:docMkLst>
      <pc:sldChg chg="del">
        <pc:chgData name="Alisa Liu" userId="S::ziyang.liu@mail.mcgill.ca::32d0258e-b4d2-4a24-ab05-95078a3f9f50" providerId="AD" clId="Web-{CAE36E11-5C4C-5CAE-DB5E-00CB6CA5C66D}" dt="2024-06-29T18:49:40.469" v="1"/>
        <pc:sldMkLst>
          <pc:docMk/>
          <pc:sldMk cId="109857222" sldId="256"/>
        </pc:sldMkLst>
      </pc:sldChg>
      <pc:sldChg chg="modSp add">
        <pc:chgData name="Alisa Liu" userId="S::ziyang.liu@mail.mcgill.ca::32d0258e-b4d2-4a24-ab05-95078a3f9f50" providerId="AD" clId="Web-{CAE36E11-5C4C-5CAE-DB5E-00CB6CA5C66D}" dt="2024-06-29T18:52:30.842" v="80" actId="20577"/>
        <pc:sldMkLst>
          <pc:docMk/>
          <pc:sldMk cId="3652704905" sldId="257"/>
        </pc:sldMkLst>
        <pc:spChg chg="mod">
          <ac:chgData name="Alisa Liu" userId="S::ziyang.liu@mail.mcgill.ca::32d0258e-b4d2-4a24-ab05-95078a3f9f50" providerId="AD" clId="Web-{CAE36E11-5C4C-5CAE-DB5E-00CB6CA5C66D}" dt="2024-06-29T18:52:30.842" v="80" actId="20577"/>
          <ac:spMkLst>
            <pc:docMk/>
            <pc:sldMk cId="3652704905" sldId="257"/>
            <ac:spMk id="5" creationId="{91F1A43C-D204-0621-929A-9A25671B657A}"/>
          </ac:spMkLst>
        </pc:spChg>
      </pc:sldChg>
      <pc:sldChg chg="addSp modSp add replId modNotes">
        <pc:chgData name="Alisa Liu" userId="S::ziyang.liu@mail.mcgill.ca::32d0258e-b4d2-4a24-ab05-95078a3f9f50" providerId="AD" clId="Web-{CAE36E11-5C4C-5CAE-DB5E-00CB6CA5C66D}" dt="2024-06-30T18:45:57.508" v="985" actId="20577"/>
        <pc:sldMkLst>
          <pc:docMk/>
          <pc:sldMk cId="3254943953" sldId="258"/>
        </pc:sldMkLst>
        <pc:spChg chg="add mod">
          <ac:chgData name="Alisa Liu" userId="S::ziyang.liu@mail.mcgill.ca::32d0258e-b4d2-4a24-ab05-95078a3f9f50" providerId="AD" clId="Web-{CAE36E11-5C4C-5CAE-DB5E-00CB6CA5C66D}" dt="2024-06-30T18:45:57.508" v="985" actId="20577"/>
          <ac:spMkLst>
            <pc:docMk/>
            <pc:sldMk cId="3254943953" sldId="258"/>
            <ac:spMk id="2" creationId="{01EA08BD-6B55-7524-BA1F-7F5BFE3F7DB1}"/>
          </ac:spMkLst>
        </pc:spChg>
        <pc:spChg chg="add mod">
          <ac:chgData name="Alisa Liu" userId="S::ziyang.liu@mail.mcgill.ca::32d0258e-b4d2-4a24-ab05-95078a3f9f50" providerId="AD" clId="Web-{CAE36E11-5C4C-5CAE-DB5E-00CB6CA5C66D}" dt="2024-06-30T18:45:44.976" v="983" actId="14100"/>
          <ac:spMkLst>
            <pc:docMk/>
            <pc:sldMk cId="3254943953" sldId="258"/>
            <ac:spMk id="3" creationId="{FE0FB935-2BF3-8F89-5409-59E8DFA23AC9}"/>
          </ac:spMkLst>
        </pc:spChg>
        <pc:spChg chg="mod">
          <ac:chgData name="Alisa Liu" userId="S::ziyang.liu@mail.mcgill.ca::32d0258e-b4d2-4a24-ab05-95078a3f9f50" providerId="AD" clId="Web-{CAE36E11-5C4C-5CAE-DB5E-00CB6CA5C66D}" dt="2024-06-30T18:29:43.568" v="737" actId="14100"/>
          <ac:spMkLst>
            <pc:docMk/>
            <pc:sldMk cId="3254943953" sldId="258"/>
            <ac:spMk id="5" creationId="{91F1A43C-D204-0621-929A-9A25671B657A}"/>
          </ac:spMkLst>
        </pc:spChg>
      </pc:sldChg>
      <pc:sldChg chg="addSp delSp modSp add replId modNotes">
        <pc:chgData name="Alisa Liu" userId="S::ziyang.liu@mail.mcgill.ca::32d0258e-b4d2-4a24-ab05-95078a3f9f50" providerId="AD" clId="Web-{CAE36E11-5C4C-5CAE-DB5E-00CB6CA5C66D}" dt="2024-06-30T18:58:01.500" v="1019" actId="20577"/>
        <pc:sldMkLst>
          <pc:docMk/>
          <pc:sldMk cId="2789244447" sldId="259"/>
        </pc:sldMkLst>
        <pc:spChg chg="mod">
          <ac:chgData name="Alisa Liu" userId="S::ziyang.liu@mail.mcgill.ca::32d0258e-b4d2-4a24-ab05-95078a3f9f50" providerId="AD" clId="Web-{CAE36E11-5C4C-5CAE-DB5E-00CB6CA5C66D}" dt="2024-06-30T18:46:02.039" v="987" actId="20577"/>
          <ac:spMkLst>
            <pc:docMk/>
            <pc:sldMk cId="2789244447" sldId="259"/>
            <ac:spMk id="2" creationId="{01EA08BD-6B55-7524-BA1F-7F5BFE3F7DB1}"/>
          </ac:spMkLst>
        </pc:spChg>
        <pc:spChg chg="add del mod">
          <ac:chgData name="Alisa Liu" userId="S::ziyang.liu@mail.mcgill.ca::32d0258e-b4d2-4a24-ab05-95078a3f9f50" providerId="AD" clId="Web-{CAE36E11-5C4C-5CAE-DB5E-00CB6CA5C66D}" dt="2024-06-30T16:51:27.866" v="309"/>
          <ac:spMkLst>
            <pc:docMk/>
            <pc:sldMk cId="2789244447" sldId="259"/>
            <ac:spMk id="3" creationId="{54497848-AB6A-57DA-02C7-9235AD404DCF}"/>
          </ac:spMkLst>
        </pc:spChg>
        <pc:spChg chg="mod">
          <ac:chgData name="Alisa Liu" userId="S::ziyang.liu@mail.mcgill.ca::32d0258e-b4d2-4a24-ab05-95078a3f9f50" providerId="AD" clId="Web-{CAE36E11-5C4C-5CAE-DB5E-00CB6CA5C66D}" dt="2024-06-30T18:58:01.500" v="1019" actId="20577"/>
          <ac:spMkLst>
            <pc:docMk/>
            <pc:sldMk cId="2789244447" sldId="259"/>
            <ac:spMk id="5" creationId="{91F1A43C-D204-0621-929A-9A25671B657A}"/>
          </ac:spMkLst>
        </pc:spChg>
        <pc:spChg chg="add del mod">
          <ac:chgData name="Alisa Liu" userId="S::ziyang.liu@mail.mcgill.ca::32d0258e-b4d2-4a24-ab05-95078a3f9f50" providerId="AD" clId="Web-{CAE36E11-5C4C-5CAE-DB5E-00CB6CA5C66D}" dt="2024-06-30T16:51:54.898" v="315"/>
          <ac:spMkLst>
            <pc:docMk/>
            <pc:sldMk cId="2789244447" sldId="259"/>
            <ac:spMk id="6" creationId="{0069C372-04AA-804C-B275-AE17FF615DD4}"/>
          </ac:spMkLst>
        </pc:spChg>
        <pc:spChg chg="add mod">
          <ac:chgData name="Alisa Liu" userId="S::ziyang.liu@mail.mcgill.ca::32d0258e-b4d2-4a24-ab05-95078a3f9f50" providerId="AD" clId="Web-{CAE36E11-5C4C-5CAE-DB5E-00CB6CA5C66D}" dt="2024-06-30T18:45:20.648" v="981" actId="14100"/>
          <ac:spMkLst>
            <pc:docMk/>
            <pc:sldMk cId="2789244447" sldId="259"/>
            <ac:spMk id="8" creationId="{1F5FD5BB-5009-FD53-44D7-5C37016CFB4E}"/>
          </ac:spMkLst>
        </pc:spChg>
      </pc:sldChg>
      <pc:sldChg chg="modSp add replId">
        <pc:chgData name="Alisa Liu" userId="S::ziyang.liu@mail.mcgill.ca::32d0258e-b4d2-4a24-ab05-95078a3f9f50" providerId="AD" clId="Web-{CAE36E11-5C4C-5CAE-DB5E-00CB6CA5C66D}" dt="2024-06-30T19:21:42.542" v="1553" actId="20577"/>
        <pc:sldMkLst>
          <pc:docMk/>
          <pc:sldMk cId="1517011564" sldId="260"/>
        </pc:sldMkLst>
        <pc:spChg chg="mod">
          <ac:chgData name="Alisa Liu" userId="S::ziyang.liu@mail.mcgill.ca::32d0258e-b4d2-4a24-ab05-95078a3f9f50" providerId="AD" clId="Web-{CAE36E11-5C4C-5CAE-DB5E-00CB6CA5C66D}" dt="2024-06-30T19:21:42.542" v="1553" actId="20577"/>
          <ac:spMkLst>
            <pc:docMk/>
            <pc:sldMk cId="1517011564" sldId="260"/>
            <ac:spMk id="2" creationId="{01EA08BD-6B55-7524-BA1F-7F5BFE3F7DB1}"/>
          </ac:spMkLst>
        </pc:spChg>
        <pc:spChg chg="mod">
          <ac:chgData name="Alisa Liu" userId="S::ziyang.liu@mail.mcgill.ca::32d0258e-b4d2-4a24-ab05-95078a3f9f50" providerId="AD" clId="Web-{CAE36E11-5C4C-5CAE-DB5E-00CB6CA5C66D}" dt="2024-06-30T18:58:06.610" v="1023" actId="20577"/>
          <ac:spMkLst>
            <pc:docMk/>
            <pc:sldMk cId="1517011564" sldId="260"/>
            <ac:spMk id="5" creationId="{91F1A43C-D204-0621-929A-9A25671B657A}"/>
          </ac:spMkLst>
        </pc:spChg>
      </pc:sldChg>
      <pc:sldChg chg="addSp delSp modSp add replId modNotes">
        <pc:chgData name="Alisa Liu" userId="S::ziyang.liu@mail.mcgill.ca::32d0258e-b4d2-4a24-ab05-95078a3f9f50" providerId="AD" clId="Web-{CAE36E11-5C4C-5CAE-DB5E-00CB6CA5C66D}" dt="2024-06-30T18:58:03.625" v="1021" actId="20577"/>
        <pc:sldMkLst>
          <pc:docMk/>
          <pc:sldMk cId="10426319" sldId="261"/>
        </pc:sldMkLst>
        <pc:spChg chg="mod">
          <ac:chgData name="Alisa Liu" userId="S::ziyang.liu@mail.mcgill.ca::32d0258e-b4d2-4a24-ab05-95078a3f9f50" providerId="AD" clId="Web-{CAE36E11-5C4C-5CAE-DB5E-00CB6CA5C66D}" dt="2024-06-30T18:46:07.383" v="989" actId="20577"/>
          <ac:spMkLst>
            <pc:docMk/>
            <pc:sldMk cId="10426319" sldId="261"/>
            <ac:spMk id="2" creationId="{01EA08BD-6B55-7524-BA1F-7F5BFE3F7DB1}"/>
          </ac:spMkLst>
        </pc:spChg>
        <pc:spChg chg="mod">
          <ac:chgData name="Alisa Liu" userId="S::ziyang.liu@mail.mcgill.ca::32d0258e-b4d2-4a24-ab05-95078a3f9f50" providerId="AD" clId="Web-{CAE36E11-5C4C-5CAE-DB5E-00CB6CA5C66D}" dt="2024-06-30T18:58:03.625" v="1021" actId="20577"/>
          <ac:spMkLst>
            <pc:docMk/>
            <pc:sldMk cId="10426319" sldId="261"/>
            <ac:spMk id="5" creationId="{91F1A43C-D204-0621-929A-9A25671B657A}"/>
          </ac:spMkLst>
        </pc:spChg>
        <pc:spChg chg="add del mod">
          <ac:chgData name="Alisa Liu" userId="S::ziyang.liu@mail.mcgill.ca::32d0258e-b4d2-4a24-ab05-95078a3f9f50" providerId="AD" clId="Web-{CAE36E11-5C4C-5CAE-DB5E-00CB6CA5C66D}" dt="2024-06-30T18:45:07.257" v="978" actId="14100"/>
          <ac:spMkLst>
            <pc:docMk/>
            <pc:sldMk cId="10426319" sldId="261"/>
            <ac:spMk id="8" creationId="{1F5FD5BB-5009-FD53-44D7-5C37016CFB4E}"/>
          </ac:spMkLst>
        </pc:spChg>
      </pc:sldChg>
      <pc:sldChg chg="modSp add replId">
        <pc:chgData name="Alisa Liu" userId="S::ziyang.liu@mail.mcgill.ca::32d0258e-b4d2-4a24-ab05-95078a3f9f50" providerId="AD" clId="Web-{CAE36E11-5C4C-5CAE-DB5E-00CB6CA5C66D}" dt="2024-06-30T19:11:32.732" v="1420" actId="20577"/>
        <pc:sldMkLst>
          <pc:docMk/>
          <pc:sldMk cId="1755050111" sldId="262"/>
        </pc:sldMkLst>
        <pc:spChg chg="mod">
          <ac:chgData name="Alisa Liu" userId="S::ziyang.liu@mail.mcgill.ca::32d0258e-b4d2-4a24-ab05-95078a3f9f50" providerId="AD" clId="Web-{CAE36E11-5C4C-5CAE-DB5E-00CB6CA5C66D}" dt="2024-06-30T19:11:32.732" v="1420" actId="20577"/>
          <ac:spMkLst>
            <pc:docMk/>
            <pc:sldMk cId="1755050111" sldId="262"/>
            <ac:spMk id="2" creationId="{01EA08BD-6B55-7524-BA1F-7F5BFE3F7DB1}"/>
          </ac:spMkLst>
        </pc:spChg>
        <pc:spChg chg="mod">
          <ac:chgData name="Alisa Liu" userId="S::ziyang.liu@mail.mcgill.ca::32d0258e-b4d2-4a24-ab05-95078a3f9f50" providerId="AD" clId="Web-{CAE36E11-5C4C-5CAE-DB5E-00CB6CA5C66D}" dt="2024-06-30T19:10:48.841" v="1406" actId="20577"/>
          <ac:spMkLst>
            <pc:docMk/>
            <pc:sldMk cId="1755050111" sldId="262"/>
            <ac:spMk id="5" creationId="{91F1A43C-D204-0621-929A-9A25671B657A}"/>
          </ac:spMkLst>
        </pc:spChg>
      </pc:sldChg>
      <pc:sldChg chg="addSp delSp modSp add replId">
        <pc:chgData name="Alisa Liu" userId="S::ziyang.liu@mail.mcgill.ca::32d0258e-b4d2-4a24-ab05-95078a3f9f50" providerId="AD" clId="Web-{CAE36E11-5C4C-5CAE-DB5E-00CB6CA5C66D}" dt="2024-06-30T19:19:27.097" v="1512" actId="20577"/>
        <pc:sldMkLst>
          <pc:docMk/>
          <pc:sldMk cId="2941509184" sldId="263"/>
        </pc:sldMkLst>
        <pc:spChg chg="del">
          <ac:chgData name="Alisa Liu" userId="S::ziyang.liu@mail.mcgill.ca::32d0258e-b4d2-4a24-ab05-95078a3f9f50" providerId="AD" clId="Web-{CAE36E11-5C4C-5CAE-DB5E-00CB6CA5C66D}" dt="2024-06-30T18:58:43.032" v="1041"/>
          <ac:spMkLst>
            <pc:docMk/>
            <pc:sldMk cId="2941509184" sldId="263"/>
            <ac:spMk id="2" creationId="{01EA08BD-6B55-7524-BA1F-7F5BFE3F7DB1}"/>
          </ac:spMkLst>
        </pc:spChg>
        <pc:spChg chg="mod">
          <ac:chgData name="Alisa Liu" userId="S::ziyang.liu@mail.mcgill.ca::32d0258e-b4d2-4a24-ab05-95078a3f9f50" providerId="AD" clId="Web-{CAE36E11-5C4C-5CAE-DB5E-00CB6CA5C66D}" dt="2024-06-30T18:58:35.626" v="1040" actId="20577"/>
          <ac:spMkLst>
            <pc:docMk/>
            <pc:sldMk cId="2941509184" sldId="263"/>
            <ac:spMk id="5" creationId="{91F1A43C-D204-0621-929A-9A25671B657A}"/>
          </ac:spMkLst>
        </pc:spChg>
        <pc:spChg chg="add mod">
          <ac:chgData name="Alisa Liu" userId="S::ziyang.liu@mail.mcgill.ca::32d0258e-b4d2-4a24-ab05-95078a3f9f50" providerId="AD" clId="Web-{CAE36E11-5C4C-5CAE-DB5E-00CB6CA5C66D}" dt="2024-06-30T19:19:27.097" v="1512" actId="20577"/>
          <ac:spMkLst>
            <pc:docMk/>
            <pc:sldMk cId="2941509184" sldId="263"/>
            <ac:spMk id="6" creationId="{5963BBBD-064E-655C-2143-A1C4204113BB}"/>
          </ac:spMkLst>
        </pc:spChg>
      </pc:sldChg>
      <pc:sldChg chg="modSp add ord replId">
        <pc:chgData name="Alisa Liu" userId="S::ziyang.liu@mail.mcgill.ca::32d0258e-b4d2-4a24-ab05-95078a3f9f50" providerId="AD" clId="Web-{CAE36E11-5C4C-5CAE-DB5E-00CB6CA5C66D}" dt="2024-06-30T19:11:49.389" v="1428" actId="20577"/>
        <pc:sldMkLst>
          <pc:docMk/>
          <pc:sldMk cId="2142049896" sldId="264"/>
        </pc:sldMkLst>
        <pc:spChg chg="mod">
          <ac:chgData name="Alisa Liu" userId="S::ziyang.liu@mail.mcgill.ca::32d0258e-b4d2-4a24-ab05-95078a3f9f50" providerId="AD" clId="Web-{CAE36E11-5C4C-5CAE-DB5E-00CB6CA5C66D}" dt="2024-06-30T19:11:49.389" v="1428" actId="20577"/>
          <ac:spMkLst>
            <pc:docMk/>
            <pc:sldMk cId="2142049896" sldId="264"/>
            <ac:spMk id="2" creationId="{01EA08BD-6B55-7524-BA1F-7F5BFE3F7DB1}"/>
          </ac:spMkLst>
        </pc:spChg>
        <pc:spChg chg="mod">
          <ac:chgData name="Alisa Liu" userId="S::ziyang.liu@mail.mcgill.ca::32d0258e-b4d2-4a24-ab05-95078a3f9f50" providerId="AD" clId="Web-{CAE36E11-5C4C-5CAE-DB5E-00CB6CA5C66D}" dt="2024-06-30T19:10:44.560" v="1401" actId="20577"/>
          <ac:spMkLst>
            <pc:docMk/>
            <pc:sldMk cId="2142049896" sldId="264"/>
            <ac:spMk id="5" creationId="{91F1A43C-D204-0621-929A-9A25671B65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E1CA6-8C8D-4442-8431-D74FAF842EF4}" type="datetimeFigureOut">
              <a:t>7/19/24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09729-65A5-45F4-9BFE-EB0587C93FE5}" type="slidenum">
              <a:t>‹#›</a:t>
            </a:fld>
            <a:endParaRPr lang="en-US"/>
          </a:p>
        </p:txBody>
      </p:sp>
    </p:spTree>
    <p:extLst>
      <p:ext uri="{BB962C8B-B14F-4D97-AF65-F5344CB8AC3E}">
        <p14:creationId xmlns:p14="http://schemas.microsoft.com/office/powerpoint/2010/main" val="60575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urveysensum.com/blog/11-point-and-5-point-nps-scale#:~:text=point%20NPS%20scale-,11%2Dpoint%20NPS%20Scale,detractors%2C%20passives%2C%20and%20promoter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log.hubspot.com/service/customer-satisfaction-scor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zonkafeedback.com/blog/collecting-feedback-with-1-to-5-rating-scale-survey#:~:text=The%201%2Dto%2D5%20satisfaction,to%20satisfied%2C%20and%20very%20satisfie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Reference:</a:t>
            </a:r>
          </a:p>
          <a:p>
            <a:pPr marL="228600" indent="-228600">
              <a:buAutoNum type="arabicPeriod"/>
            </a:pPr>
            <a:r>
              <a:rPr lang="en-US" dirty="0">
                <a:hlinkClick r:id="rId3"/>
              </a:rPr>
              <a:t>https://www.surveysensum.com/blog/11-point-and-5-point-nps-scale#:~:text=point%20NPS%20scale-,11%2Dpoint%20NPS%20Scale,detractors%2C%20passives%2C%20and%20promoters</a:t>
            </a:r>
            <a:r>
              <a:rPr lang="en-US" dirty="0"/>
              <a:t>.</a:t>
            </a:r>
          </a:p>
          <a:p>
            <a:pPr marL="228600" indent="-228600">
              <a:buAutoNum type="arabicPeriod"/>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C1E09729-65A5-45F4-9BFE-EB0587C93FE5}" type="slidenum">
              <a:t>2</a:t>
            </a:fld>
            <a:endParaRPr lang="en-US"/>
          </a:p>
        </p:txBody>
      </p:sp>
    </p:spTree>
    <p:extLst>
      <p:ext uri="{BB962C8B-B14F-4D97-AF65-F5344CB8AC3E}">
        <p14:creationId xmlns:p14="http://schemas.microsoft.com/office/powerpoint/2010/main" val="843001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Reference:</a:t>
            </a:r>
          </a:p>
          <a:p>
            <a:pPr marL="228600" indent="-228600">
              <a:buAutoNum type="arabicPeriod"/>
            </a:pPr>
            <a:r>
              <a:rPr lang="en-US" dirty="0">
                <a:hlinkClick r:id="rId3"/>
              </a:rPr>
              <a:t>https://blog.hubspot.com/service/customer-satisfaction-score</a:t>
            </a:r>
            <a:endParaRPr lang="en-US" dirty="0"/>
          </a:p>
          <a:p>
            <a:pPr marL="228600" indent="-228600">
              <a:buAutoNum type="arabicPeriod"/>
            </a:pPr>
            <a:r>
              <a:rPr lang="en-US" dirty="0">
                <a:hlinkClick r:id="rId4"/>
              </a:rPr>
              <a:t>https://www.zonkafeedback.com/blog/collecting-feedback-with-1-to-5-rating-scale-survey#:~:text=The%201%2Dto%2D5%20satisfaction,to%20satisfied%2C%20and%20very%20satisfied</a:t>
            </a:r>
            <a:r>
              <a:rPr lang="en-US" dirty="0"/>
              <a:t>.</a:t>
            </a:r>
          </a:p>
          <a:p>
            <a:pPr marL="228600" indent="-228600">
              <a:buAutoNum type="arabicPeriod"/>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1E09729-65A5-45F4-9BFE-EB0587C93FE5}" type="slidenum">
              <a:t>3</a:t>
            </a:fld>
            <a:endParaRPr lang="en-US"/>
          </a:p>
        </p:txBody>
      </p:sp>
    </p:spTree>
    <p:extLst>
      <p:ext uri="{BB962C8B-B14F-4D97-AF65-F5344CB8AC3E}">
        <p14:creationId xmlns:p14="http://schemas.microsoft.com/office/powerpoint/2010/main" val="159149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1E09729-65A5-45F4-9BFE-EB0587C93FE5}" type="slidenum">
              <a:t>4</a:t>
            </a:fld>
            <a:endParaRPr lang="en-US"/>
          </a:p>
        </p:txBody>
      </p:sp>
    </p:spTree>
    <p:extLst>
      <p:ext uri="{BB962C8B-B14F-4D97-AF65-F5344CB8AC3E}">
        <p14:creationId xmlns:p14="http://schemas.microsoft.com/office/powerpoint/2010/main" val="3841954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6F8"/>
        </a:solidFill>
        <a:effectLst/>
      </p:bgPr>
    </p:bg>
    <p:spTree>
      <p:nvGrpSpPr>
        <p:cNvPr id="1" name=""/>
        <p:cNvGrpSpPr/>
        <p:nvPr/>
      </p:nvGrpSpPr>
      <p:grpSpPr>
        <a:xfrm>
          <a:off x="0" y="0"/>
          <a:ext cx="0" cy="0"/>
          <a:chOff x="0" y="0"/>
          <a:chExt cx="0" cy="0"/>
        </a:xfrm>
      </p:grpSpPr>
      <p:pic>
        <p:nvPicPr>
          <p:cNvPr id="4" name="Picture 3" descr="A black text on a white background&#10;&#10;Description automatically generated">
            <a:extLst>
              <a:ext uri="{FF2B5EF4-FFF2-40B4-BE49-F238E27FC236}">
                <a16:creationId xmlns:a16="http://schemas.microsoft.com/office/drawing/2014/main" id="{4F844F8C-8A1E-1A84-60D6-E319995032AC}"/>
              </a:ext>
            </a:extLst>
          </p:cNvPr>
          <p:cNvPicPr>
            <a:picLocks noChangeAspect="1"/>
          </p:cNvPicPr>
          <p:nvPr/>
        </p:nvPicPr>
        <p:blipFill rotWithShape="1">
          <a:blip r:embed="rId2"/>
          <a:srcRect t="130" b="11834"/>
          <a:stretch/>
        </p:blipFill>
        <p:spPr>
          <a:xfrm>
            <a:off x="8551333" y="6171280"/>
            <a:ext cx="3640667" cy="689294"/>
          </a:xfrm>
          <a:prstGeom prst="rect">
            <a:avLst/>
          </a:prstGeom>
        </p:spPr>
      </p:pic>
      <p:sp>
        <p:nvSpPr>
          <p:cNvPr id="5" name="TextBox 4">
            <a:extLst>
              <a:ext uri="{FF2B5EF4-FFF2-40B4-BE49-F238E27FC236}">
                <a16:creationId xmlns:a16="http://schemas.microsoft.com/office/drawing/2014/main" id="{91F1A43C-D204-0621-929A-9A25671B657A}"/>
              </a:ext>
            </a:extLst>
          </p:cNvPr>
          <p:cNvSpPr txBox="1"/>
          <p:nvPr/>
        </p:nvSpPr>
        <p:spPr>
          <a:xfrm>
            <a:off x="1361538" y="2678064"/>
            <a:ext cx="672547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0000"/>
                </a:solidFill>
              </a:rPr>
              <a:t>Weekly Updates:</a:t>
            </a:r>
            <a:endParaRPr lang="en-US" b="1" dirty="0"/>
          </a:p>
          <a:p>
            <a:r>
              <a:rPr lang="en-US" sz="4000" b="1" dirty="0"/>
              <a:t>User Feedback Form</a:t>
            </a:r>
          </a:p>
        </p:txBody>
      </p:sp>
    </p:spTree>
    <p:extLst>
      <p:ext uri="{BB962C8B-B14F-4D97-AF65-F5344CB8AC3E}">
        <p14:creationId xmlns:p14="http://schemas.microsoft.com/office/powerpoint/2010/main" val="3652704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F8"/>
        </a:solidFill>
        <a:effectLst/>
      </p:bgPr>
    </p:bg>
    <p:spTree>
      <p:nvGrpSpPr>
        <p:cNvPr id="1" name=""/>
        <p:cNvGrpSpPr/>
        <p:nvPr/>
      </p:nvGrpSpPr>
      <p:grpSpPr>
        <a:xfrm>
          <a:off x="0" y="0"/>
          <a:ext cx="0" cy="0"/>
          <a:chOff x="0" y="0"/>
          <a:chExt cx="0" cy="0"/>
        </a:xfrm>
      </p:grpSpPr>
      <p:pic>
        <p:nvPicPr>
          <p:cNvPr id="4" name="Picture 3" descr="A black text on a white background&#10;&#10;Description automatically generated">
            <a:extLst>
              <a:ext uri="{FF2B5EF4-FFF2-40B4-BE49-F238E27FC236}">
                <a16:creationId xmlns:a16="http://schemas.microsoft.com/office/drawing/2014/main" id="{4F844F8C-8A1E-1A84-60D6-E319995032AC}"/>
              </a:ext>
            </a:extLst>
          </p:cNvPr>
          <p:cNvPicPr>
            <a:picLocks noChangeAspect="1"/>
          </p:cNvPicPr>
          <p:nvPr/>
        </p:nvPicPr>
        <p:blipFill rotWithShape="1">
          <a:blip r:embed="rId2"/>
          <a:srcRect t="130" b="11834"/>
          <a:stretch/>
        </p:blipFill>
        <p:spPr>
          <a:xfrm>
            <a:off x="8551333" y="6171280"/>
            <a:ext cx="3640667" cy="689294"/>
          </a:xfrm>
          <a:prstGeom prst="rect">
            <a:avLst/>
          </a:prstGeom>
        </p:spPr>
      </p:pic>
      <p:sp>
        <p:nvSpPr>
          <p:cNvPr id="5" name="TextBox 4">
            <a:extLst>
              <a:ext uri="{FF2B5EF4-FFF2-40B4-BE49-F238E27FC236}">
                <a16:creationId xmlns:a16="http://schemas.microsoft.com/office/drawing/2014/main" id="{91F1A43C-D204-0621-929A-9A25671B657A}"/>
              </a:ext>
            </a:extLst>
          </p:cNvPr>
          <p:cNvSpPr txBox="1"/>
          <p:nvPr/>
        </p:nvSpPr>
        <p:spPr>
          <a:xfrm>
            <a:off x="1062181" y="623385"/>
            <a:ext cx="102786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0000"/>
                </a:solidFill>
              </a:rPr>
              <a:t>Summary</a:t>
            </a:r>
            <a:endParaRPr lang="en-US" dirty="0"/>
          </a:p>
        </p:txBody>
      </p:sp>
      <p:graphicFrame>
        <p:nvGraphicFramePr>
          <p:cNvPr id="3" name="Table 2">
            <a:extLst>
              <a:ext uri="{FF2B5EF4-FFF2-40B4-BE49-F238E27FC236}">
                <a16:creationId xmlns:a16="http://schemas.microsoft.com/office/drawing/2014/main" id="{857C51F4-4975-64A8-2B2B-193B406A1076}"/>
              </a:ext>
            </a:extLst>
          </p:cNvPr>
          <p:cNvGraphicFramePr>
            <a:graphicFrameLocks noGrp="1"/>
          </p:cNvGraphicFramePr>
          <p:nvPr>
            <p:extLst>
              <p:ext uri="{D42A27DB-BD31-4B8C-83A1-F6EECF244321}">
                <p14:modId xmlns:p14="http://schemas.microsoft.com/office/powerpoint/2010/main" val="2171770559"/>
              </p:ext>
            </p:extLst>
          </p:nvPr>
        </p:nvGraphicFramePr>
        <p:xfrm>
          <a:off x="342000" y="1332000"/>
          <a:ext cx="11500812" cy="4690186"/>
        </p:xfrm>
        <a:graphic>
          <a:graphicData uri="http://schemas.openxmlformats.org/drawingml/2006/table">
            <a:tbl>
              <a:tblPr firstRow="1" bandRow="1">
                <a:tableStyleId>{5C22544A-7EE6-4342-B048-85BDC9FD1C3A}</a:tableStyleId>
              </a:tblPr>
              <a:tblGrid>
                <a:gridCol w="1223377">
                  <a:extLst>
                    <a:ext uri="{9D8B030D-6E8A-4147-A177-3AD203B41FA5}">
                      <a16:colId xmlns:a16="http://schemas.microsoft.com/office/drawing/2014/main" val="4087470996"/>
                    </a:ext>
                  </a:extLst>
                </a:gridCol>
                <a:gridCol w="3364287">
                  <a:extLst>
                    <a:ext uri="{9D8B030D-6E8A-4147-A177-3AD203B41FA5}">
                      <a16:colId xmlns:a16="http://schemas.microsoft.com/office/drawing/2014/main" val="2331771258"/>
                    </a:ext>
                  </a:extLst>
                </a:gridCol>
                <a:gridCol w="1949757">
                  <a:extLst>
                    <a:ext uri="{9D8B030D-6E8A-4147-A177-3AD203B41FA5}">
                      <a16:colId xmlns:a16="http://schemas.microsoft.com/office/drawing/2014/main" val="1400829340"/>
                    </a:ext>
                  </a:extLst>
                </a:gridCol>
                <a:gridCol w="4963391">
                  <a:extLst>
                    <a:ext uri="{9D8B030D-6E8A-4147-A177-3AD203B41FA5}">
                      <a16:colId xmlns:a16="http://schemas.microsoft.com/office/drawing/2014/main" val="2146833714"/>
                    </a:ext>
                  </a:extLst>
                </a:gridCol>
              </a:tblGrid>
              <a:tr h="399257">
                <a:tc>
                  <a:txBody>
                    <a:bodyPr/>
                    <a:lstStyle/>
                    <a:p>
                      <a:pPr lvl="0">
                        <a:buNone/>
                      </a:pPr>
                      <a:r>
                        <a:rPr lang="en-US" sz="1800" dirty="0"/>
                        <a:t>Category</a:t>
                      </a:r>
                    </a:p>
                  </a:txBody>
                  <a:tcPr/>
                </a:tc>
                <a:tc>
                  <a:txBody>
                    <a:bodyPr/>
                    <a:lstStyle/>
                    <a:p>
                      <a:pPr lvl="0">
                        <a:buNone/>
                      </a:pPr>
                      <a:r>
                        <a:rPr lang="en-US" sz="1800" dirty="0"/>
                        <a:t>Question</a:t>
                      </a:r>
                    </a:p>
                  </a:txBody>
                  <a:tcPr/>
                </a:tc>
                <a:tc>
                  <a:txBody>
                    <a:bodyPr/>
                    <a:lstStyle/>
                    <a:p>
                      <a:r>
                        <a:rPr lang="en-US" sz="1800" dirty="0"/>
                        <a:t>Where to add</a:t>
                      </a:r>
                    </a:p>
                  </a:txBody>
                  <a:tcPr/>
                </a:tc>
                <a:tc>
                  <a:txBody>
                    <a:bodyPr/>
                    <a:lstStyle/>
                    <a:p>
                      <a:r>
                        <a:rPr lang="en-US" sz="1800" dirty="0"/>
                        <a:t>Format</a:t>
                      </a:r>
                    </a:p>
                  </a:txBody>
                  <a:tcPr/>
                </a:tc>
                <a:extLst>
                  <a:ext uri="{0D108BD9-81ED-4DB2-BD59-A6C34878D82A}">
                    <a16:rowId xmlns:a16="http://schemas.microsoft.com/office/drawing/2014/main" val="3032317509"/>
                  </a:ext>
                </a:extLst>
              </a:tr>
              <a:tr h="1407762">
                <a:tc rowSpan="4">
                  <a:txBody>
                    <a:bodyPr/>
                    <a:lstStyle/>
                    <a:p>
                      <a:r>
                        <a:rPr lang="en-US" sz="1200" b="0" dirty="0">
                          <a:latin typeface="Aptos"/>
                        </a:rPr>
                        <a:t>Content</a:t>
                      </a:r>
                    </a:p>
                  </a:txBody>
                  <a:tcPr/>
                </a:tc>
                <a:tc>
                  <a:txBody>
                    <a:bodyPr/>
                    <a:lstStyle/>
                    <a:p>
                      <a:pPr marL="0" marR="0" lvl="0" indent="0" algn="l">
                        <a:lnSpc>
                          <a:spcPct val="100000"/>
                        </a:lnSpc>
                        <a:spcBef>
                          <a:spcPts val="0"/>
                        </a:spcBef>
                        <a:spcAft>
                          <a:spcPts val="0"/>
                        </a:spcAft>
                        <a:buClr>
                          <a:srgbClr val="000000"/>
                        </a:buClr>
                        <a:buNone/>
                      </a:pPr>
                      <a:r>
                        <a:rPr lang="en-US" sz="1400" b="0" i="0" u="none" strike="noStrike" noProof="0" dirty="0">
                          <a:solidFill>
                            <a:srgbClr val="000000"/>
                          </a:solidFill>
                          <a:latin typeface="Aptos"/>
                        </a:rPr>
                        <a:t>The answers provided are clear in format and understandable</a:t>
                      </a:r>
                    </a:p>
                  </a:txBody>
                  <a:tcPr/>
                </a:tc>
                <a:tc>
                  <a:txBody>
                    <a:bodyPr/>
                    <a:lstStyle/>
                    <a:p>
                      <a:pPr lvl="0">
                        <a:buNone/>
                      </a:pPr>
                      <a:r>
                        <a:rPr lang="en-US" sz="1400" b="0" dirty="0">
                          <a:latin typeface="Aptos"/>
                        </a:rPr>
                        <a:t>After completing a conversation</a:t>
                      </a:r>
                    </a:p>
                  </a:txBody>
                  <a:tcPr/>
                </a:tc>
                <a:tc>
                  <a:txBody>
                    <a:bodyPr/>
                    <a:lstStyle/>
                    <a:p>
                      <a:pPr marL="0" marR="0" lvl="0" indent="0" algn="l">
                        <a:lnSpc>
                          <a:spcPct val="100000"/>
                        </a:lnSpc>
                        <a:spcBef>
                          <a:spcPts val="0"/>
                        </a:spcBef>
                        <a:spcAft>
                          <a:spcPts val="0"/>
                        </a:spcAft>
                        <a:buNone/>
                      </a:pPr>
                      <a:r>
                        <a:rPr lang="en-US" sz="1400" b="0" i="0" u="none" strike="noStrike" noProof="0" dirty="0">
                          <a:solidFill>
                            <a:srgbClr val="000000"/>
                          </a:solidFill>
                          <a:latin typeface="Aptos"/>
                        </a:rPr>
                        <a:t>1-5 Likert Scale</a:t>
                      </a: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Strongly Disagree</a:t>
                      </a: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Disagree</a:t>
                      </a: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Neutral</a:t>
                      </a: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Agree</a:t>
                      </a: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Strongly Agree</a:t>
                      </a:r>
                      <a:endParaRPr lang="en-US" sz="1400" b="0" dirty="0">
                        <a:latin typeface="Aptos"/>
                      </a:endParaRPr>
                    </a:p>
                  </a:txBody>
                  <a:tcPr/>
                </a:tc>
                <a:extLst>
                  <a:ext uri="{0D108BD9-81ED-4DB2-BD59-A6C34878D82A}">
                    <a16:rowId xmlns:a16="http://schemas.microsoft.com/office/drawing/2014/main" val="2971181890"/>
                  </a:ext>
                </a:extLst>
              </a:tr>
              <a:tr h="566687">
                <a:tc vMerge="1">
                  <a:txBody>
                    <a:bodyPr/>
                    <a:lstStyle/>
                    <a:p>
                      <a:endParaRPr lang="en-US" dirty="0"/>
                    </a:p>
                  </a:txBody>
                  <a:tcPr/>
                </a:tc>
                <a:tc>
                  <a:txBody>
                    <a:bodyPr/>
                    <a:lstStyle/>
                    <a:p>
                      <a:pPr marL="0" marR="0" lvl="0" indent="0" algn="l">
                        <a:lnSpc>
                          <a:spcPct val="100000"/>
                        </a:lnSpc>
                        <a:spcBef>
                          <a:spcPts val="0"/>
                        </a:spcBef>
                        <a:spcAft>
                          <a:spcPts val="0"/>
                        </a:spcAft>
                        <a:buClr>
                          <a:srgbClr val="000000"/>
                        </a:buClr>
                        <a:buNone/>
                      </a:pPr>
                      <a:r>
                        <a:rPr lang="en-US" sz="1400" b="0" i="0" u="none" strike="noStrike" noProof="0" dirty="0">
                          <a:solidFill>
                            <a:srgbClr val="000000"/>
                          </a:solidFill>
                          <a:latin typeface="Aptos"/>
                        </a:rPr>
                        <a:t>The responses generated are relevant and helpful to my queries</a:t>
                      </a:r>
                      <a:endParaRPr lang="en-US" sz="1400" b="0" i="0" u="none" strike="noStrike" noProof="0" dirty="0">
                        <a:solidFill>
                          <a:schemeClr val="accent6"/>
                        </a:solidFill>
                        <a:latin typeface="Aptos"/>
                      </a:endParaRP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Aptos"/>
                        </a:rPr>
                        <a:t>After completing a conversation</a:t>
                      </a:r>
                    </a:p>
                    <a:p>
                      <a:pPr lvl="0">
                        <a:buNone/>
                      </a:pPr>
                      <a:endParaRPr lang="en-US" sz="1400" b="0" i="0" u="none" strike="noStrike" noProof="0" dirty="0">
                        <a:solidFill>
                          <a:srgbClr val="000000"/>
                        </a:solidFill>
                        <a:latin typeface="Aptos"/>
                      </a:endParaRPr>
                    </a:p>
                  </a:txBody>
                  <a:tcPr/>
                </a:tc>
                <a:tc>
                  <a:txBody>
                    <a:bodyPr/>
                    <a:lstStyle/>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Strongly Disagree</a:t>
                      </a:r>
                      <a:endParaRPr lang="en-US"/>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Disagree</a:t>
                      </a: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Neutral</a:t>
                      </a: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Agree</a:t>
                      </a: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Strongly Agree</a:t>
                      </a:r>
                      <a:endParaRPr lang="en-US" sz="1400" b="0">
                        <a:latin typeface="Aptos"/>
                      </a:endParaRPr>
                    </a:p>
                  </a:txBody>
                  <a:tcPr/>
                </a:tc>
                <a:extLst>
                  <a:ext uri="{0D108BD9-81ED-4DB2-BD59-A6C34878D82A}">
                    <a16:rowId xmlns:a16="http://schemas.microsoft.com/office/drawing/2014/main" val="614959611"/>
                  </a:ext>
                </a:extLst>
              </a:tr>
              <a:tr h="566687">
                <a:tc vMerge="1">
                  <a:txBody>
                    <a:bodyPr/>
                    <a:lstStyle/>
                    <a:p>
                      <a:endParaRPr lang="en-US" dirty="0"/>
                    </a:p>
                  </a:txBody>
                  <a:tcPr/>
                </a:tc>
                <a:tc>
                  <a:txBody>
                    <a:bodyPr/>
                    <a:lstStyle/>
                    <a:p>
                      <a:pPr marL="0" marR="0" lvl="0" indent="0" algn="l">
                        <a:lnSpc>
                          <a:spcPct val="100000"/>
                        </a:lnSpc>
                        <a:spcBef>
                          <a:spcPts val="0"/>
                        </a:spcBef>
                        <a:spcAft>
                          <a:spcPts val="0"/>
                        </a:spcAft>
                        <a:buClr>
                          <a:srgbClr val="000000"/>
                        </a:buClr>
                        <a:buNone/>
                      </a:pPr>
                      <a:r>
                        <a:rPr lang="en-US" sz="1400" b="0" i="0" u="none" strike="noStrike" noProof="0" dirty="0">
                          <a:solidFill>
                            <a:srgbClr val="000000"/>
                          </a:solidFill>
                          <a:latin typeface="Aptos"/>
                        </a:rPr>
                        <a:t>The content is up-to-date and accurate</a:t>
                      </a:r>
                      <a:r>
                        <a:rPr lang="en-US" sz="1400" b="0" i="0" u="none" strike="noStrike" noProof="0" dirty="0">
                          <a:solidFill>
                            <a:schemeClr val="accent6"/>
                          </a:solidFill>
                          <a:latin typeface="Aptos"/>
                        </a:rPr>
                        <a:t> </a:t>
                      </a:r>
                      <a:endParaRPr lang="en-US" sz="1400" b="0">
                        <a:latin typeface="Aptos"/>
                      </a:endParaRPr>
                    </a:p>
                    <a:p>
                      <a:pPr marL="0" marR="0" lvl="0" indent="0" algn="l">
                        <a:lnSpc>
                          <a:spcPct val="100000"/>
                        </a:lnSpc>
                        <a:spcBef>
                          <a:spcPts val="0"/>
                        </a:spcBef>
                        <a:spcAft>
                          <a:spcPts val="0"/>
                        </a:spcAft>
                        <a:buNone/>
                      </a:pPr>
                      <a:endParaRPr lang="en-US" sz="1400" b="0" i="0" u="none" strike="noStrike" noProof="0" dirty="0">
                        <a:solidFill>
                          <a:srgbClr val="000000"/>
                        </a:solidFill>
                        <a:latin typeface="Aptos"/>
                      </a:endParaRP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Aptos"/>
                        </a:rPr>
                        <a:t>After completing a conversation</a:t>
                      </a:r>
                    </a:p>
                    <a:p>
                      <a:pPr lvl="0">
                        <a:buNone/>
                      </a:pPr>
                      <a:endParaRPr lang="en-US" sz="1400" b="0" i="0" u="none" strike="noStrike" noProof="0" dirty="0">
                        <a:solidFill>
                          <a:srgbClr val="000000"/>
                        </a:solidFill>
                        <a:latin typeface="Aptos"/>
                      </a:endParaRPr>
                    </a:p>
                  </a:txBody>
                  <a:tcPr/>
                </a:tc>
                <a:tc>
                  <a:txBody>
                    <a:bodyPr/>
                    <a:lstStyle/>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Strongly Disagree</a:t>
                      </a:r>
                      <a:endParaRPr lang="en-US"/>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Disagree</a:t>
                      </a: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Neutral</a:t>
                      </a: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Agree</a:t>
                      </a: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Strongly Agree</a:t>
                      </a:r>
                      <a:endParaRPr lang="en-US" sz="1400" b="0" dirty="0">
                        <a:latin typeface="Aptos"/>
                      </a:endParaRPr>
                    </a:p>
                  </a:txBody>
                  <a:tcPr/>
                </a:tc>
                <a:extLst>
                  <a:ext uri="{0D108BD9-81ED-4DB2-BD59-A6C34878D82A}">
                    <a16:rowId xmlns:a16="http://schemas.microsoft.com/office/drawing/2014/main" val="4294102794"/>
                  </a:ext>
                </a:extLst>
              </a:tr>
              <a:tr h="566687">
                <a:tc vMerge="1">
                  <a:txBody>
                    <a:bodyPr/>
                    <a:lstStyle/>
                    <a:p>
                      <a:endParaRPr lang="en-US" dirty="0"/>
                    </a:p>
                  </a:txBody>
                  <a:tcPr/>
                </a:tc>
                <a:tc>
                  <a:txBody>
                    <a:bodyPr/>
                    <a:lstStyle/>
                    <a:p>
                      <a:pPr marL="0" marR="0" lvl="0" indent="0" algn="l">
                        <a:lnSpc>
                          <a:spcPct val="100000"/>
                        </a:lnSpc>
                        <a:spcBef>
                          <a:spcPts val="0"/>
                        </a:spcBef>
                        <a:spcAft>
                          <a:spcPts val="0"/>
                        </a:spcAft>
                        <a:buNone/>
                      </a:pPr>
                      <a:r>
                        <a:rPr lang="en-US" sz="1400" b="0" i="0" u="none" strike="noStrike" noProof="0" dirty="0">
                          <a:solidFill>
                            <a:srgbClr val="000000"/>
                          </a:solidFill>
                          <a:latin typeface="Aptos"/>
                        </a:rPr>
                        <a:t>Slide #6 question form</a:t>
                      </a:r>
                    </a:p>
                  </a:txBody>
                  <a:tcPr/>
                </a:tc>
                <a:tc>
                  <a:txBody>
                    <a:bodyPr/>
                    <a:lstStyle/>
                    <a:p>
                      <a:pPr lvl="0">
                        <a:buNone/>
                      </a:pPr>
                      <a:r>
                        <a:rPr lang="en-US" sz="1400" b="0" i="0" u="none" strike="noStrike" noProof="0" dirty="0">
                          <a:solidFill>
                            <a:srgbClr val="000000"/>
                          </a:solidFill>
                          <a:latin typeface="Aptos"/>
                        </a:rPr>
                        <a:t>Separate user feedback section</a:t>
                      </a:r>
                      <a:endParaRPr lang="en-US" sz="1400" b="0">
                        <a:latin typeface="Aptos"/>
                      </a:endParaRPr>
                    </a:p>
                  </a:txBody>
                  <a:tcPr/>
                </a:tc>
                <a:tc>
                  <a:txBody>
                    <a:bodyPr/>
                    <a:lstStyle/>
                    <a:p>
                      <a:pPr lvl="0">
                        <a:buNone/>
                      </a:pPr>
                      <a:r>
                        <a:rPr lang="en-US" sz="1400" b="0" dirty="0">
                          <a:latin typeface="Aptos"/>
                        </a:rPr>
                        <a:t>Text + multiple choice</a:t>
                      </a:r>
                    </a:p>
                  </a:txBody>
                  <a:tcPr/>
                </a:tc>
                <a:extLst>
                  <a:ext uri="{0D108BD9-81ED-4DB2-BD59-A6C34878D82A}">
                    <a16:rowId xmlns:a16="http://schemas.microsoft.com/office/drawing/2014/main" val="2687299626"/>
                  </a:ext>
                </a:extLst>
              </a:tr>
            </a:tbl>
          </a:graphicData>
        </a:graphic>
      </p:graphicFrame>
    </p:spTree>
    <p:extLst>
      <p:ext uri="{BB962C8B-B14F-4D97-AF65-F5344CB8AC3E}">
        <p14:creationId xmlns:p14="http://schemas.microsoft.com/office/powerpoint/2010/main" val="221909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F8"/>
        </a:solidFill>
        <a:effectLst/>
      </p:bgPr>
    </p:bg>
    <p:spTree>
      <p:nvGrpSpPr>
        <p:cNvPr id="1" name=""/>
        <p:cNvGrpSpPr/>
        <p:nvPr/>
      </p:nvGrpSpPr>
      <p:grpSpPr>
        <a:xfrm>
          <a:off x="0" y="0"/>
          <a:ext cx="0" cy="0"/>
          <a:chOff x="0" y="0"/>
          <a:chExt cx="0" cy="0"/>
        </a:xfrm>
      </p:grpSpPr>
      <p:pic>
        <p:nvPicPr>
          <p:cNvPr id="4" name="Picture 3" descr="A black text on a white background&#10;&#10;Description automatically generated">
            <a:extLst>
              <a:ext uri="{FF2B5EF4-FFF2-40B4-BE49-F238E27FC236}">
                <a16:creationId xmlns:a16="http://schemas.microsoft.com/office/drawing/2014/main" id="{4F844F8C-8A1E-1A84-60D6-E319995032AC}"/>
              </a:ext>
            </a:extLst>
          </p:cNvPr>
          <p:cNvPicPr>
            <a:picLocks noChangeAspect="1"/>
          </p:cNvPicPr>
          <p:nvPr/>
        </p:nvPicPr>
        <p:blipFill rotWithShape="1">
          <a:blip r:embed="rId2"/>
          <a:srcRect t="130" b="11834"/>
          <a:stretch/>
        </p:blipFill>
        <p:spPr>
          <a:xfrm>
            <a:off x="8551333" y="6171280"/>
            <a:ext cx="3640667" cy="689294"/>
          </a:xfrm>
          <a:prstGeom prst="rect">
            <a:avLst/>
          </a:prstGeom>
        </p:spPr>
      </p:pic>
      <p:sp>
        <p:nvSpPr>
          <p:cNvPr id="5" name="TextBox 4">
            <a:extLst>
              <a:ext uri="{FF2B5EF4-FFF2-40B4-BE49-F238E27FC236}">
                <a16:creationId xmlns:a16="http://schemas.microsoft.com/office/drawing/2014/main" id="{91F1A43C-D204-0621-929A-9A25671B657A}"/>
              </a:ext>
            </a:extLst>
          </p:cNvPr>
          <p:cNvSpPr txBox="1"/>
          <p:nvPr/>
        </p:nvSpPr>
        <p:spPr>
          <a:xfrm>
            <a:off x="1062181" y="623385"/>
            <a:ext cx="102786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0000"/>
                </a:solidFill>
              </a:rPr>
              <a:t>Summary</a:t>
            </a:r>
            <a:endParaRPr lang="en-US" dirty="0"/>
          </a:p>
        </p:txBody>
      </p:sp>
      <p:graphicFrame>
        <p:nvGraphicFramePr>
          <p:cNvPr id="3" name="Table 2">
            <a:extLst>
              <a:ext uri="{FF2B5EF4-FFF2-40B4-BE49-F238E27FC236}">
                <a16:creationId xmlns:a16="http://schemas.microsoft.com/office/drawing/2014/main" id="{857C51F4-4975-64A8-2B2B-193B406A1076}"/>
              </a:ext>
            </a:extLst>
          </p:cNvPr>
          <p:cNvGraphicFramePr>
            <a:graphicFrameLocks noGrp="1"/>
          </p:cNvGraphicFramePr>
          <p:nvPr>
            <p:extLst>
              <p:ext uri="{D42A27DB-BD31-4B8C-83A1-F6EECF244321}">
                <p14:modId xmlns:p14="http://schemas.microsoft.com/office/powerpoint/2010/main" val="3806414905"/>
              </p:ext>
            </p:extLst>
          </p:nvPr>
        </p:nvGraphicFramePr>
        <p:xfrm>
          <a:off x="342000" y="1332000"/>
          <a:ext cx="11500812" cy="3531946"/>
        </p:xfrm>
        <a:graphic>
          <a:graphicData uri="http://schemas.openxmlformats.org/drawingml/2006/table">
            <a:tbl>
              <a:tblPr firstRow="1" bandRow="1">
                <a:tableStyleId>{5C22544A-7EE6-4342-B048-85BDC9FD1C3A}</a:tableStyleId>
              </a:tblPr>
              <a:tblGrid>
                <a:gridCol w="1223377">
                  <a:extLst>
                    <a:ext uri="{9D8B030D-6E8A-4147-A177-3AD203B41FA5}">
                      <a16:colId xmlns:a16="http://schemas.microsoft.com/office/drawing/2014/main" val="4087470996"/>
                    </a:ext>
                  </a:extLst>
                </a:gridCol>
                <a:gridCol w="3364287">
                  <a:extLst>
                    <a:ext uri="{9D8B030D-6E8A-4147-A177-3AD203B41FA5}">
                      <a16:colId xmlns:a16="http://schemas.microsoft.com/office/drawing/2014/main" val="2331771258"/>
                    </a:ext>
                  </a:extLst>
                </a:gridCol>
                <a:gridCol w="1949757">
                  <a:extLst>
                    <a:ext uri="{9D8B030D-6E8A-4147-A177-3AD203B41FA5}">
                      <a16:colId xmlns:a16="http://schemas.microsoft.com/office/drawing/2014/main" val="1400829340"/>
                    </a:ext>
                  </a:extLst>
                </a:gridCol>
                <a:gridCol w="4963391">
                  <a:extLst>
                    <a:ext uri="{9D8B030D-6E8A-4147-A177-3AD203B41FA5}">
                      <a16:colId xmlns:a16="http://schemas.microsoft.com/office/drawing/2014/main" val="2146833714"/>
                    </a:ext>
                  </a:extLst>
                </a:gridCol>
              </a:tblGrid>
              <a:tr h="399257">
                <a:tc>
                  <a:txBody>
                    <a:bodyPr/>
                    <a:lstStyle/>
                    <a:p>
                      <a:pPr lvl="0">
                        <a:buNone/>
                      </a:pPr>
                      <a:r>
                        <a:rPr lang="en-US" sz="1800" dirty="0"/>
                        <a:t>Category</a:t>
                      </a:r>
                    </a:p>
                  </a:txBody>
                  <a:tcPr/>
                </a:tc>
                <a:tc>
                  <a:txBody>
                    <a:bodyPr/>
                    <a:lstStyle/>
                    <a:p>
                      <a:pPr lvl="0">
                        <a:buNone/>
                      </a:pPr>
                      <a:r>
                        <a:rPr lang="en-US" sz="1800" dirty="0"/>
                        <a:t>Question</a:t>
                      </a:r>
                    </a:p>
                  </a:txBody>
                  <a:tcPr/>
                </a:tc>
                <a:tc>
                  <a:txBody>
                    <a:bodyPr/>
                    <a:lstStyle/>
                    <a:p>
                      <a:r>
                        <a:rPr lang="en-US" sz="1800" dirty="0"/>
                        <a:t>Where to add</a:t>
                      </a:r>
                    </a:p>
                  </a:txBody>
                  <a:tcPr/>
                </a:tc>
                <a:tc>
                  <a:txBody>
                    <a:bodyPr/>
                    <a:lstStyle/>
                    <a:p>
                      <a:r>
                        <a:rPr lang="en-US" sz="1800" dirty="0"/>
                        <a:t>Format</a:t>
                      </a:r>
                    </a:p>
                  </a:txBody>
                  <a:tcPr/>
                </a:tc>
                <a:extLst>
                  <a:ext uri="{0D108BD9-81ED-4DB2-BD59-A6C34878D82A}">
                    <a16:rowId xmlns:a16="http://schemas.microsoft.com/office/drawing/2014/main" val="3032317509"/>
                  </a:ext>
                </a:extLst>
              </a:tr>
              <a:tr h="1407762">
                <a:tc rowSpan="3">
                  <a:txBody>
                    <a:bodyPr/>
                    <a:lstStyle/>
                    <a:p>
                      <a:r>
                        <a:rPr lang="en-US" sz="1200" b="0" dirty="0">
                          <a:latin typeface="Aptos"/>
                        </a:rPr>
                        <a:t>Webpage performance</a:t>
                      </a:r>
                    </a:p>
                  </a:txBody>
                  <a:tcPr/>
                </a:tc>
                <a:tc>
                  <a:txBody>
                    <a:bodyPr/>
                    <a:lstStyle/>
                    <a:p>
                      <a:pPr marL="0" marR="0" lvl="0" indent="0" algn="l">
                        <a:lnSpc>
                          <a:spcPct val="100000"/>
                        </a:lnSpc>
                        <a:spcBef>
                          <a:spcPts val="0"/>
                        </a:spcBef>
                        <a:spcAft>
                          <a:spcPts val="0"/>
                        </a:spcAft>
                        <a:buClr>
                          <a:srgbClr val="000000"/>
                        </a:buClr>
                        <a:buNone/>
                      </a:pPr>
                      <a:r>
                        <a:rPr lang="en-US" sz="1400" b="0" i="0" u="none" strike="noStrike" noProof="0" dirty="0">
                          <a:solidFill>
                            <a:srgbClr val="000000"/>
                          </a:solidFill>
                          <a:latin typeface="Aptos"/>
                        </a:rPr>
                        <a:t>The website is stable and loads quickly</a:t>
                      </a:r>
                      <a:endParaRPr lang="en-US" sz="1400" b="0" i="0" u="none" strike="noStrike" noProof="0">
                        <a:solidFill>
                          <a:schemeClr val="accent6"/>
                        </a:solidFill>
                        <a:latin typeface="Aptos"/>
                      </a:endParaRPr>
                    </a:p>
                    <a:p>
                      <a:pPr marL="0" marR="0" lvl="0" indent="0" algn="l">
                        <a:lnSpc>
                          <a:spcPct val="100000"/>
                        </a:lnSpc>
                        <a:spcBef>
                          <a:spcPts val="0"/>
                        </a:spcBef>
                        <a:spcAft>
                          <a:spcPts val="0"/>
                        </a:spcAft>
                        <a:buNone/>
                      </a:pPr>
                      <a:endParaRPr lang="en-US" sz="1400" b="0" i="0" u="none" strike="noStrike" noProof="0" dirty="0">
                        <a:solidFill>
                          <a:srgbClr val="000000"/>
                        </a:solidFill>
                        <a:latin typeface="Aptos"/>
                      </a:endParaRPr>
                    </a:p>
                  </a:txBody>
                  <a:tcPr/>
                </a:tc>
                <a:tc>
                  <a:txBody>
                    <a:bodyPr/>
                    <a:lstStyle/>
                    <a:p>
                      <a:pPr lvl="0">
                        <a:buNone/>
                      </a:pPr>
                      <a:r>
                        <a:rPr lang="en-US" sz="1400" b="0" dirty="0">
                          <a:latin typeface="Aptos"/>
                        </a:rPr>
                        <a:t>After completing a conversation</a:t>
                      </a:r>
                    </a:p>
                  </a:txBody>
                  <a:tcPr/>
                </a:tc>
                <a:tc>
                  <a:txBody>
                    <a:bodyPr/>
                    <a:lstStyle/>
                    <a:p>
                      <a:pPr marL="0" marR="0" lvl="0" indent="0" algn="l">
                        <a:lnSpc>
                          <a:spcPct val="100000"/>
                        </a:lnSpc>
                        <a:spcBef>
                          <a:spcPts val="0"/>
                        </a:spcBef>
                        <a:spcAft>
                          <a:spcPts val="0"/>
                        </a:spcAft>
                        <a:buNone/>
                      </a:pPr>
                      <a:r>
                        <a:rPr lang="en-US" sz="1400" b="0" i="0" u="none" strike="noStrike" noProof="0" dirty="0">
                          <a:solidFill>
                            <a:srgbClr val="000000"/>
                          </a:solidFill>
                          <a:latin typeface="Aptos"/>
                        </a:rPr>
                        <a:t>1-5 Likert Scale</a:t>
                      </a: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Strongly Disagree</a:t>
                      </a:r>
                      <a:endParaRPr lang="en-US" sz="1400" b="0" i="0" u="none" strike="noStrike" noProof="0">
                        <a:solidFill>
                          <a:srgbClr val="000000"/>
                        </a:solidFill>
                        <a:latin typeface="Aptos"/>
                      </a:endParaRP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Disagree</a:t>
                      </a:r>
                      <a:endParaRPr lang="en-US" sz="1400" b="0" i="0" u="none" strike="noStrike" noProof="0">
                        <a:solidFill>
                          <a:srgbClr val="000000"/>
                        </a:solidFill>
                        <a:latin typeface="Aptos"/>
                      </a:endParaRP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Neutral</a:t>
                      </a:r>
                      <a:endParaRPr lang="en-US" sz="1400" b="0" i="0" u="none" strike="noStrike" noProof="0">
                        <a:solidFill>
                          <a:srgbClr val="000000"/>
                        </a:solidFill>
                        <a:latin typeface="Aptos"/>
                      </a:endParaRP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Agree</a:t>
                      </a:r>
                      <a:endParaRPr lang="en-US" sz="1400" b="0" i="0" u="none" strike="noStrike" noProof="0">
                        <a:solidFill>
                          <a:srgbClr val="000000"/>
                        </a:solidFill>
                        <a:latin typeface="Aptos"/>
                      </a:endParaRP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Strongly Agree</a:t>
                      </a:r>
                      <a:endParaRPr lang="en-US" sz="1400" b="0" dirty="0">
                        <a:latin typeface="Aptos"/>
                      </a:endParaRPr>
                    </a:p>
                  </a:txBody>
                  <a:tcPr/>
                </a:tc>
                <a:extLst>
                  <a:ext uri="{0D108BD9-81ED-4DB2-BD59-A6C34878D82A}">
                    <a16:rowId xmlns:a16="http://schemas.microsoft.com/office/drawing/2014/main" val="2971181890"/>
                  </a:ext>
                </a:extLst>
              </a:tr>
              <a:tr h="566687">
                <a:tc vMerge="1">
                  <a:txBody>
                    <a:bodyPr/>
                    <a:lstStyle/>
                    <a:p>
                      <a:endParaRPr lang="en-US" dirty="0"/>
                    </a:p>
                  </a:txBody>
                  <a:tcPr/>
                </a:tc>
                <a:tc>
                  <a:txBody>
                    <a:bodyPr/>
                    <a:lstStyle/>
                    <a:p>
                      <a:pPr marL="0" marR="0" lvl="0" indent="0" algn="l">
                        <a:lnSpc>
                          <a:spcPct val="100000"/>
                        </a:lnSpc>
                        <a:spcBef>
                          <a:spcPts val="0"/>
                        </a:spcBef>
                        <a:spcAft>
                          <a:spcPts val="0"/>
                        </a:spcAft>
                        <a:buNone/>
                      </a:pPr>
                      <a:r>
                        <a:rPr lang="en-US" sz="1400" b="0" i="0" u="none" strike="noStrike" noProof="0" dirty="0">
                          <a:solidFill>
                            <a:srgbClr val="000000"/>
                          </a:solidFill>
                          <a:latin typeface="Aptos"/>
                        </a:rPr>
                        <a:t>The functions (Chat History, Upload PDF, etc.) are easy to follow</a:t>
                      </a:r>
                      <a:endParaRPr lang="en-US" sz="1400" b="0" i="0" u="none" strike="noStrike" noProof="0">
                        <a:solidFill>
                          <a:schemeClr val="accent6"/>
                        </a:solidFill>
                        <a:latin typeface="Aptos"/>
                      </a:endParaRPr>
                    </a:p>
                    <a:p>
                      <a:pPr marL="0" marR="0" lvl="0" indent="0" algn="l">
                        <a:lnSpc>
                          <a:spcPct val="100000"/>
                        </a:lnSpc>
                        <a:spcBef>
                          <a:spcPts val="0"/>
                        </a:spcBef>
                        <a:spcAft>
                          <a:spcPts val="0"/>
                        </a:spcAft>
                        <a:buNone/>
                      </a:pPr>
                      <a:endParaRPr lang="en-US" sz="1400" b="0" i="0" u="none" strike="noStrike" noProof="0" dirty="0">
                        <a:solidFill>
                          <a:srgbClr val="000000"/>
                        </a:solidFill>
                        <a:latin typeface="Aptos"/>
                      </a:endParaRP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Aptos"/>
                        </a:rPr>
                        <a:t>After completing a conversation</a:t>
                      </a:r>
                    </a:p>
                    <a:p>
                      <a:pPr lvl="0">
                        <a:buNone/>
                      </a:pPr>
                      <a:endParaRPr lang="en-US" sz="1400" b="0" i="0" u="none" strike="noStrike" noProof="0" dirty="0">
                        <a:solidFill>
                          <a:srgbClr val="000000"/>
                        </a:solidFill>
                        <a:latin typeface="Aptos"/>
                      </a:endParaRPr>
                    </a:p>
                  </a:txBody>
                  <a:tcPr/>
                </a:tc>
                <a:tc>
                  <a:txBody>
                    <a:bodyPr/>
                    <a:lstStyle/>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Strongly Disagree</a:t>
                      </a:r>
                      <a:endParaRPr lang="en-US" sz="1400" b="0">
                        <a:latin typeface="Aptos"/>
                      </a:endParaRP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Disagree</a:t>
                      </a:r>
                      <a:endParaRPr lang="en-US" sz="1400" b="0" i="0" u="none" strike="noStrike" noProof="0">
                        <a:solidFill>
                          <a:srgbClr val="000000"/>
                        </a:solidFill>
                        <a:latin typeface="Aptos"/>
                      </a:endParaRP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Neutral</a:t>
                      </a:r>
                      <a:endParaRPr lang="en-US" sz="1400" b="0" i="0" u="none" strike="noStrike" noProof="0">
                        <a:solidFill>
                          <a:srgbClr val="000000"/>
                        </a:solidFill>
                        <a:latin typeface="Aptos"/>
                      </a:endParaRP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Agree</a:t>
                      </a:r>
                      <a:endParaRPr lang="en-US" sz="1400" b="0" i="0" u="none" strike="noStrike" noProof="0">
                        <a:solidFill>
                          <a:srgbClr val="000000"/>
                        </a:solidFill>
                        <a:latin typeface="Aptos"/>
                      </a:endParaRPr>
                    </a:p>
                    <a:p>
                      <a:pPr marL="342900" marR="0" lvl="0" indent="-342900" algn="l">
                        <a:lnSpc>
                          <a:spcPct val="100000"/>
                        </a:lnSpc>
                        <a:spcBef>
                          <a:spcPts val="0"/>
                        </a:spcBef>
                        <a:spcAft>
                          <a:spcPts val="0"/>
                        </a:spcAft>
                        <a:buClr>
                          <a:srgbClr val="000000"/>
                        </a:buClr>
                        <a:buAutoNum type="arabicPeriod"/>
                      </a:pPr>
                      <a:r>
                        <a:rPr lang="en-US" sz="1400" b="0" i="0" u="none" strike="noStrike" noProof="0" dirty="0">
                          <a:solidFill>
                            <a:srgbClr val="000000"/>
                          </a:solidFill>
                          <a:latin typeface="Aptos"/>
                        </a:rPr>
                        <a:t>Strongly Agree</a:t>
                      </a:r>
                      <a:endParaRPr lang="en-US" sz="1400" b="0" dirty="0">
                        <a:latin typeface="Aptos"/>
                      </a:endParaRPr>
                    </a:p>
                  </a:txBody>
                  <a:tcPr/>
                </a:tc>
                <a:extLst>
                  <a:ext uri="{0D108BD9-81ED-4DB2-BD59-A6C34878D82A}">
                    <a16:rowId xmlns:a16="http://schemas.microsoft.com/office/drawing/2014/main" val="614959611"/>
                  </a:ext>
                </a:extLst>
              </a:tr>
              <a:tr h="566687">
                <a:tc vMerge="1">
                  <a:txBody>
                    <a:bodyPr/>
                    <a:lstStyle/>
                    <a:p>
                      <a:endParaRPr lang="en-US" dirty="0"/>
                    </a:p>
                  </a:txBody>
                  <a:tcPr/>
                </a:tc>
                <a:tc>
                  <a:txBody>
                    <a:bodyPr/>
                    <a:lstStyle/>
                    <a:p>
                      <a:pPr marL="0" marR="0" lvl="0" indent="0" algn="l">
                        <a:lnSpc>
                          <a:spcPct val="100000"/>
                        </a:lnSpc>
                        <a:spcBef>
                          <a:spcPts val="0"/>
                        </a:spcBef>
                        <a:spcAft>
                          <a:spcPts val="0"/>
                        </a:spcAft>
                        <a:buNone/>
                      </a:pPr>
                      <a:r>
                        <a:rPr lang="en-US" sz="1400" b="0" i="0" u="none" strike="noStrike" noProof="0" dirty="0">
                          <a:solidFill>
                            <a:srgbClr val="000000"/>
                          </a:solidFill>
                          <a:latin typeface="Aptos"/>
                        </a:rPr>
                        <a:t>Slide #8 question form</a:t>
                      </a:r>
                    </a:p>
                  </a:txBody>
                  <a:tcPr/>
                </a:tc>
                <a:tc>
                  <a:txBody>
                    <a:bodyPr/>
                    <a:lstStyle/>
                    <a:p>
                      <a:pPr lvl="0">
                        <a:buNone/>
                      </a:pPr>
                      <a:r>
                        <a:rPr lang="en-US" sz="1400" b="0" i="0" u="none" strike="noStrike" noProof="0" dirty="0">
                          <a:solidFill>
                            <a:srgbClr val="000000"/>
                          </a:solidFill>
                          <a:latin typeface="Aptos"/>
                        </a:rPr>
                        <a:t>Separate user feedback section</a:t>
                      </a:r>
                      <a:endParaRPr lang="en-US" sz="1400" b="0">
                        <a:latin typeface="Aptos"/>
                      </a:endParaRPr>
                    </a:p>
                  </a:txBody>
                  <a:tcPr/>
                </a:tc>
                <a:tc>
                  <a:txBody>
                    <a:bodyPr/>
                    <a:lstStyle/>
                    <a:p>
                      <a:pPr lvl="0">
                        <a:buNone/>
                      </a:pPr>
                      <a:r>
                        <a:rPr lang="en-US" sz="1400" b="0" dirty="0">
                          <a:latin typeface="Aptos"/>
                        </a:rPr>
                        <a:t>Text + multiple choice</a:t>
                      </a:r>
                    </a:p>
                  </a:txBody>
                  <a:tcPr/>
                </a:tc>
                <a:extLst>
                  <a:ext uri="{0D108BD9-81ED-4DB2-BD59-A6C34878D82A}">
                    <a16:rowId xmlns:a16="http://schemas.microsoft.com/office/drawing/2014/main" val="2687299626"/>
                  </a:ext>
                </a:extLst>
              </a:tr>
            </a:tbl>
          </a:graphicData>
        </a:graphic>
      </p:graphicFrame>
    </p:spTree>
    <p:extLst>
      <p:ext uri="{BB962C8B-B14F-4D97-AF65-F5344CB8AC3E}">
        <p14:creationId xmlns:p14="http://schemas.microsoft.com/office/powerpoint/2010/main" val="72441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8"/>
        </a:solidFill>
        <a:effectLst/>
      </p:bgPr>
    </p:bg>
    <p:spTree>
      <p:nvGrpSpPr>
        <p:cNvPr id="1" name=""/>
        <p:cNvGrpSpPr/>
        <p:nvPr/>
      </p:nvGrpSpPr>
      <p:grpSpPr>
        <a:xfrm>
          <a:off x="0" y="0"/>
          <a:ext cx="0" cy="0"/>
          <a:chOff x="0" y="0"/>
          <a:chExt cx="0" cy="0"/>
        </a:xfrm>
      </p:grpSpPr>
      <p:pic>
        <p:nvPicPr>
          <p:cNvPr id="4" name="Picture 3" descr="A black text on a white background&#10;&#10;Description automatically generated">
            <a:extLst>
              <a:ext uri="{FF2B5EF4-FFF2-40B4-BE49-F238E27FC236}">
                <a16:creationId xmlns:a16="http://schemas.microsoft.com/office/drawing/2014/main" id="{4F844F8C-8A1E-1A84-60D6-E319995032AC}"/>
              </a:ext>
            </a:extLst>
          </p:cNvPr>
          <p:cNvPicPr>
            <a:picLocks noChangeAspect="1"/>
          </p:cNvPicPr>
          <p:nvPr/>
        </p:nvPicPr>
        <p:blipFill rotWithShape="1">
          <a:blip r:embed="rId3"/>
          <a:srcRect t="130" b="11834"/>
          <a:stretch/>
        </p:blipFill>
        <p:spPr>
          <a:xfrm>
            <a:off x="8551333" y="6171280"/>
            <a:ext cx="3640667" cy="689294"/>
          </a:xfrm>
          <a:prstGeom prst="rect">
            <a:avLst/>
          </a:prstGeom>
        </p:spPr>
      </p:pic>
      <p:sp>
        <p:nvSpPr>
          <p:cNvPr id="5" name="TextBox 4">
            <a:extLst>
              <a:ext uri="{FF2B5EF4-FFF2-40B4-BE49-F238E27FC236}">
                <a16:creationId xmlns:a16="http://schemas.microsoft.com/office/drawing/2014/main" id="{91F1A43C-D204-0621-929A-9A25671B657A}"/>
              </a:ext>
            </a:extLst>
          </p:cNvPr>
          <p:cNvSpPr txBox="1"/>
          <p:nvPr/>
        </p:nvSpPr>
        <p:spPr>
          <a:xfrm>
            <a:off x="1062181" y="623385"/>
            <a:ext cx="89274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0000"/>
                </a:solidFill>
              </a:rPr>
              <a:t>1 – General: Net Promoter Score</a:t>
            </a:r>
            <a:endParaRPr lang="en-US" dirty="0"/>
          </a:p>
        </p:txBody>
      </p:sp>
      <p:sp>
        <p:nvSpPr>
          <p:cNvPr id="2" name="TextBox 7">
            <a:extLst>
              <a:ext uri="{FF2B5EF4-FFF2-40B4-BE49-F238E27FC236}">
                <a16:creationId xmlns:a16="http://schemas.microsoft.com/office/drawing/2014/main" id="{01EA08BD-6B55-7524-BA1F-7F5BFE3F7DB1}"/>
              </a:ext>
            </a:extLst>
          </p:cNvPr>
          <p:cNvSpPr txBox="1"/>
          <p:nvPr/>
        </p:nvSpPr>
        <p:spPr>
          <a:xfrm>
            <a:off x="1059996" y="1466850"/>
            <a:ext cx="10078125" cy="1754326"/>
          </a:xfrm>
          <a:prstGeom prst="rect">
            <a:avLst/>
          </a:prstGeom>
          <a:noFill/>
          <a:ln>
            <a:noFill/>
            <a:prstDash val="dash"/>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Question: </a:t>
            </a:r>
            <a:r>
              <a:rPr lang="en-US" b="1" dirty="0">
                <a:ea typeface="+mn-lt"/>
                <a:cs typeface="+mn-lt"/>
              </a:rPr>
              <a:t>How likely are you to recommend our </a:t>
            </a:r>
            <a:r>
              <a:rPr lang="en-US" b="1" err="1">
                <a:ea typeface="+mn-lt"/>
                <a:cs typeface="+mn-lt"/>
              </a:rPr>
              <a:t>OpenJustice</a:t>
            </a:r>
            <a:r>
              <a:rPr lang="en-US" b="1" dirty="0">
                <a:ea typeface="+mn-lt"/>
                <a:cs typeface="+mn-lt"/>
              </a:rPr>
              <a:t> AI to a friend or colleague?</a:t>
            </a:r>
          </a:p>
          <a:p>
            <a:endParaRPr lang="en-US" dirty="0"/>
          </a:p>
          <a:p>
            <a:r>
              <a:rPr lang="en-US" dirty="0">
                <a:ea typeface="+mn-lt"/>
                <a:cs typeface="+mn-lt"/>
              </a:rPr>
              <a:t>Scale: 11-point</a:t>
            </a:r>
          </a:p>
          <a:p>
            <a:pPr marL="342900" indent="-342900">
              <a:buAutoNum type="arabicPeriod"/>
            </a:pPr>
            <a:r>
              <a:rPr lang="en-US" dirty="0">
                <a:ea typeface="+mn-lt"/>
                <a:cs typeface="+mn-lt"/>
              </a:rPr>
              <a:t>0-6: detractors (unhappy customers)</a:t>
            </a:r>
            <a:endParaRPr lang="en-US">
              <a:ea typeface="+mn-lt"/>
              <a:cs typeface="+mn-lt"/>
            </a:endParaRPr>
          </a:p>
          <a:p>
            <a:pPr marL="342900" indent="-342900">
              <a:buAutoNum type="arabicPeriod"/>
            </a:pPr>
            <a:r>
              <a:rPr lang="en-US" dirty="0">
                <a:ea typeface="+mn-lt"/>
                <a:cs typeface="+mn-lt"/>
              </a:rPr>
              <a:t>7-8: passives (neutral customers)</a:t>
            </a:r>
            <a:endParaRPr lang="en-US">
              <a:ea typeface="+mn-lt"/>
              <a:cs typeface="+mn-lt"/>
            </a:endParaRPr>
          </a:p>
          <a:p>
            <a:pPr marL="342900" indent="-342900">
              <a:buAutoNum type="arabicPeriod"/>
            </a:pPr>
            <a:r>
              <a:rPr lang="en-US" dirty="0">
                <a:ea typeface="+mn-lt"/>
                <a:cs typeface="+mn-lt"/>
              </a:rPr>
              <a:t>9-10: promoters (happy customers)</a:t>
            </a:r>
            <a:endParaRPr lang="en-US"/>
          </a:p>
        </p:txBody>
      </p:sp>
      <p:sp>
        <p:nvSpPr>
          <p:cNvPr id="3" name="TextBox 7">
            <a:extLst>
              <a:ext uri="{FF2B5EF4-FFF2-40B4-BE49-F238E27FC236}">
                <a16:creationId xmlns:a16="http://schemas.microsoft.com/office/drawing/2014/main" id="{FE0FB935-2BF3-8F89-5409-59E8DFA23AC9}"/>
              </a:ext>
            </a:extLst>
          </p:cNvPr>
          <p:cNvSpPr txBox="1"/>
          <p:nvPr/>
        </p:nvSpPr>
        <p:spPr>
          <a:xfrm>
            <a:off x="1059996" y="3426278"/>
            <a:ext cx="10072125" cy="2616101"/>
          </a:xfrm>
          <a:prstGeom prst="rect">
            <a:avLst/>
          </a:prstGeom>
          <a:noFill/>
          <a:ln>
            <a:noFill/>
            <a:prstDash val="dash"/>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Calculation: </a:t>
            </a:r>
            <a:r>
              <a:rPr lang="en-US" b="1" dirty="0">
                <a:ea typeface="+mn-lt"/>
                <a:cs typeface="+mn-lt"/>
              </a:rPr>
              <a:t>subtract the percentage of detractors from the percentage of promoters.</a:t>
            </a:r>
          </a:p>
          <a:p>
            <a:r>
              <a:rPr lang="en-US" i="1" u="sng" dirty="0"/>
              <a:t>Why is another 5-point scale not recommended?</a:t>
            </a:r>
            <a:endParaRPr lang="en-US"/>
          </a:p>
          <a:p>
            <a:pPr marL="457200" indent="-457200">
              <a:buAutoNum type="arabicPeriod"/>
            </a:pPr>
            <a:r>
              <a:rPr lang="en-US" sz="1600" dirty="0"/>
              <a:t>Fluctuations in the result, as it offers</a:t>
            </a:r>
            <a:r>
              <a:rPr lang="en-US" sz="1600" dirty="0">
                <a:ea typeface="+mn-lt"/>
                <a:cs typeface="+mn-lt"/>
              </a:rPr>
              <a:t> options like “Very Unlikely,” “Unlikely,” “Neutral,” “Likely,” and “Very Likely,” doesn’t give enough detail for people to express their feelings. It’s not sensitive enough to notice small differences in how customers think.</a:t>
            </a:r>
            <a:endParaRPr lang="en-US" sz="1600" dirty="0"/>
          </a:p>
          <a:p>
            <a:pPr marL="457200" indent="-457200">
              <a:buAutoNum type="arabicPeriod"/>
            </a:pPr>
            <a:r>
              <a:rPr lang="en-US" sz="1600" dirty="0"/>
              <a:t>Reduction in Promoters, since on</a:t>
            </a:r>
            <a:r>
              <a:rPr lang="en-US" sz="1600" dirty="0">
                <a:ea typeface="+mn-lt"/>
                <a:cs typeface="+mn-lt"/>
              </a:rPr>
              <a:t> an 11-point NPS scale, two scores (9,10) denote promoters, giving them the option to choose from a great experience to the perfect one.</a:t>
            </a:r>
          </a:p>
          <a:p>
            <a:pPr marL="457200" indent="-457200">
              <a:buAutoNum type="arabicPeriod"/>
            </a:pPr>
            <a:r>
              <a:rPr lang="en-US" sz="1600" dirty="0">
                <a:ea typeface="+mn-lt"/>
                <a:cs typeface="+mn-lt"/>
              </a:rPr>
              <a:t>There will be </a:t>
            </a:r>
            <a:r>
              <a:rPr lang="en-US" sz="1600" dirty="0"/>
              <a:t>affecting external benchmark since organizations</a:t>
            </a:r>
            <a:r>
              <a:rPr lang="en-US" sz="1600" dirty="0">
                <a:ea typeface="+mn-lt"/>
                <a:cs typeface="+mn-lt"/>
              </a:rPr>
              <a:t> commonly use an 11-point NPS scale.</a:t>
            </a:r>
            <a:endParaRPr lang="en-US" sz="1600"/>
          </a:p>
          <a:p>
            <a:pPr marL="457200" indent="-457200">
              <a:buAutoNum type="arabicPeriod"/>
            </a:pPr>
            <a:r>
              <a:rPr lang="en-US" sz="1600" dirty="0"/>
              <a:t>Loss of score zero (0)</a:t>
            </a:r>
            <a:r>
              <a:rPr lang="en-US" sz="1600" dirty="0">
                <a:ea typeface="+mn-lt"/>
                <a:cs typeface="+mn-lt"/>
              </a:rPr>
              <a:t> will play a crucial role on an 11-point scale as score 0 describes the terrible experience of the customer.</a:t>
            </a:r>
            <a:endParaRPr lang="en-US" sz="1600" dirty="0"/>
          </a:p>
        </p:txBody>
      </p:sp>
    </p:spTree>
    <p:extLst>
      <p:ext uri="{BB962C8B-B14F-4D97-AF65-F5344CB8AC3E}">
        <p14:creationId xmlns:p14="http://schemas.microsoft.com/office/powerpoint/2010/main" val="325494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8"/>
        </a:solidFill>
        <a:effectLst/>
      </p:bgPr>
    </p:bg>
    <p:spTree>
      <p:nvGrpSpPr>
        <p:cNvPr id="1" name=""/>
        <p:cNvGrpSpPr/>
        <p:nvPr/>
      </p:nvGrpSpPr>
      <p:grpSpPr>
        <a:xfrm>
          <a:off x="0" y="0"/>
          <a:ext cx="0" cy="0"/>
          <a:chOff x="0" y="0"/>
          <a:chExt cx="0" cy="0"/>
        </a:xfrm>
      </p:grpSpPr>
      <p:pic>
        <p:nvPicPr>
          <p:cNvPr id="4" name="Picture 3" descr="A black text on a white background&#10;&#10;Description automatically generated">
            <a:extLst>
              <a:ext uri="{FF2B5EF4-FFF2-40B4-BE49-F238E27FC236}">
                <a16:creationId xmlns:a16="http://schemas.microsoft.com/office/drawing/2014/main" id="{4F844F8C-8A1E-1A84-60D6-E319995032AC}"/>
              </a:ext>
            </a:extLst>
          </p:cNvPr>
          <p:cNvPicPr>
            <a:picLocks noChangeAspect="1"/>
          </p:cNvPicPr>
          <p:nvPr/>
        </p:nvPicPr>
        <p:blipFill rotWithShape="1">
          <a:blip r:embed="rId3"/>
          <a:srcRect t="130" b="11834"/>
          <a:stretch/>
        </p:blipFill>
        <p:spPr>
          <a:xfrm>
            <a:off x="8551333" y="6171280"/>
            <a:ext cx="3640667" cy="689294"/>
          </a:xfrm>
          <a:prstGeom prst="rect">
            <a:avLst/>
          </a:prstGeom>
        </p:spPr>
      </p:pic>
      <p:sp>
        <p:nvSpPr>
          <p:cNvPr id="5" name="TextBox 4">
            <a:extLst>
              <a:ext uri="{FF2B5EF4-FFF2-40B4-BE49-F238E27FC236}">
                <a16:creationId xmlns:a16="http://schemas.microsoft.com/office/drawing/2014/main" id="{91F1A43C-D204-0621-929A-9A25671B657A}"/>
              </a:ext>
            </a:extLst>
          </p:cNvPr>
          <p:cNvSpPr txBox="1"/>
          <p:nvPr/>
        </p:nvSpPr>
        <p:spPr>
          <a:xfrm>
            <a:off x="1062181" y="623385"/>
            <a:ext cx="995475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0000"/>
                </a:solidFill>
              </a:rPr>
              <a:t>1 – General: Customer Satisfaction Score</a:t>
            </a:r>
            <a:endParaRPr lang="en-US" dirty="0"/>
          </a:p>
        </p:txBody>
      </p:sp>
      <p:sp>
        <p:nvSpPr>
          <p:cNvPr id="2" name="TextBox 7">
            <a:extLst>
              <a:ext uri="{FF2B5EF4-FFF2-40B4-BE49-F238E27FC236}">
                <a16:creationId xmlns:a16="http://schemas.microsoft.com/office/drawing/2014/main" id="{01EA08BD-6B55-7524-BA1F-7F5BFE3F7DB1}"/>
              </a:ext>
            </a:extLst>
          </p:cNvPr>
          <p:cNvSpPr txBox="1"/>
          <p:nvPr/>
        </p:nvSpPr>
        <p:spPr>
          <a:xfrm>
            <a:off x="1059996" y="1466850"/>
            <a:ext cx="9957678" cy="2324536"/>
          </a:xfrm>
          <a:prstGeom prst="rect">
            <a:avLst/>
          </a:prstGeom>
          <a:noFill/>
          <a:ln>
            <a:noFill/>
            <a:prstDash val="dash"/>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ea typeface="+mn-lt"/>
                <a:cs typeface="+mn-lt"/>
              </a:rPr>
              <a:t>Question: How satisfied were you with your experience with our </a:t>
            </a:r>
            <a:r>
              <a:rPr lang="en-US" b="1" err="1">
                <a:ea typeface="+mn-lt"/>
                <a:cs typeface="+mn-lt"/>
              </a:rPr>
              <a:t>OpenJustice</a:t>
            </a:r>
            <a:r>
              <a:rPr lang="en-US" b="1" dirty="0">
                <a:ea typeface="+mn-lt"/>
                <a:cs typeface="+mn-lt"/>
              </a:rPr>
              <a:t> AI?</a:t>
            </a:r>
          </a:p>
          <a:p>
            <a:endParaRPr lang="en-US" dirty="0">
              <a:ea typeface="+mn-lt"/>
              <a:cs typeface="+mn-lt"/>
            </a:endParaRPr>
          </a:p>
          <a:p>
            <a:r>
              <a:rPr lang="en-US" dirty="0">
                <a:ea typeface="+mn-lt"/>
                <a:cs typeface="+mn-lt"/>
              </a:rPr>
              <a:t>Scale: 1-5 </a:t>
            </a:r>
            <a:r>
              <a:rPr lang="en-US" dirty="0"/>
              <a:t>Likert Scale</a:t>
            </a:r>
            <a:endParaRPr lang="en-US" dirty="0">
              <a:ea typeface="+mn-lt"/>
              <a:cs typeface="+mn-lt"/>
            </a:endParaRPr>
          </a:p>
          <a:p>
            <a:pPr marL="342900" indent="-342900">
              <a:buAutoNum type="arabicPeriod"/>
            </a:pPr>
            <a:r>
              <a:rPr lang="en-US" dirty="0">
                <a:solidFill>
                  <a:srgbClr val="000000"/>
                </a:solidFill>
                <a:ea typeface="+mn-lt"/>
                <a:cs typeface="+mn-lt"/>
              </a:rPr>
              <a:t>Very Dissatisfied: The user is very unhappy with the product/service.</a:t>
            </a:r>
          </a:p>
          <a:p>
            <a:pPr marL="342900" indent="-342900">
              <a:buAutoNum type="arabicPeriod"/>
            </a:pPr>
            <a:r>
              <a:rPr lang="en-US" dirty="0">
                <a:solidFill>
                  <a:srgbClr val="000000"/>
                </a:solidFill>
                <a:ea typeface="+mn-lt"/>
                <a:cs typeface="+mn-lt"/>
              </a:rPr>
              <a:t>Dissatisfied: </a:t>
            </a:r>
            <a:r>
              <a:rPr lang="en-US" dirty="0">
                <a:ea typeface="+mn-lt"/>
                <a:cs typeface="+mn-lt"/>
              </a:rPr>
              <a:t>The user is unhappy with the product/service.</a:t>
            </a:r>
          </a:p>
          <a:p>
            <a:pPr marL="342900" indent="-342900">
              <a:buAutoNum type="arabicPeriod"/>
            </a:pPr>
            <a:r>
              <a:rPr lang="en-US" dirty="0">
                <a:ea typeface="+mn-lt"/>
                <a:cs typeface="+mn-lt"/>
              </a:rPr>
              <a:t>Neutral: The user feels indifferent about the product/service.</a:t>
            </a:r>
          </a:p>
          <a:p>
            <a:pPr marL="342900" indent="-342900">
              <a:buAutoNum type="arabicPeriod"/>
            </a:pPr>
            <a:r>
              <a:rPr lang="en-US" dirty="0">
                <a:ea typeface="+mn-lt"/>
                <a:cs typeface="+mn-lt"/>
              </a:rPr>
              <a:t>Satisfied:</a:t>
            </a:r>
            <a:r>
              <a:rPr lang="en-US" dirty="0">
                <a:solidFill>
                  <a:srgbClr val="000000"/>
                </a:solidFill>
                <a:ea typeface="+mn-lt"/>
                <a:cs typeface="+mn-lt"/>
              </a:rPr>
              <a:t> The user is happy with the product/service.</a:t>
            </a:r>
            <a:endParaRPr lang="en-US" dirty="0">
              <a:ea typeface="+mn-lt"/>
              <a:cs typeface="+mn-lt"/>
            </a:endParaRPr>
          </a:p>
          <a:p>
            <a:pPr marL="342900" indent="-342900">
              <a:buAutoNum type="arabicPeriod"/>
            </a:pPr>
            <a:r>
              <a:rPr lang="en-US" dirty="0">
                <a:ea typeface="+mn-lt"/>
                <a:cs typeface="+mn-lt"/>
              </a:rPr>
              <a:t>Very Satisfied</a:t>
            </a:r>
            <a:r>
              <a:rPr lang="en-US" dirty="0">
                <a:solidFill>
                  <a:srgbClr val="000000"/>
                </a:solidFill>
                <a:ea typeface="+mn-lt"/>
                <a:cs typeface="+mn-lt"/>
              </a:rPr>
              <a:t>: </a:t>
            </a:r>
            <a:r>
              <a:rPr lang="en-US" dirty="0">
                <a:ea typeface="+mn-lt"/>
                <a:cs typeface="+mn-lt"/>
              </a:rPr>
              <a:t>The user is very </a:t>
            </a:r>
            <a:r>
              <a:rPr lang="en-US" dirty="0">
                <a:solidFill>
                  <a:srgbClr val="000000"/>
                </a:solidFill>
                <a:ea typeface="+mn-lt"/>
                <a:cs typeface="+mn-lt"/>
              </a:rPr>
              <a:t>happy with the product/service.</a:t>
            </a:r>
            <a:endParaRPr lang="en-US" dirty="0"/>
          </a:p>
        </p:txBody>
      </p:sp>
      <p:sp>
        <p:nvSpPr>
          <p:cNvPr id="8" name="TextBox 7">
            <a:extLst>
              <a:ext uri="{FF2B5EF4-FFF2-40B4-BE49-F238E27FC236}">
                <a16:creationId xmlns:a16="http://schemas.microsoft.com/office/drawing/2014/main" id="{1F5FD5BB-5009-FD53-44D7-5C37016CFB4E}"/>
              </a:ext>
            </a:extLst>
          </p:cNvPr>
          <p:cNvSpPr txBox="1"/>
          <p:nvPr/>
        </p:nvSpPr>
        <p:spPr>
          <a:xfrm>
            <a:off x="1059996" y="3799172"/>
            <a:ext cx="9957678" cy="2377986"/>
          </a:xfrm>
          <a:prstGeom prst="rect">
            <a:avLst/>
          </a:prstGeom>
          <a:noFill/>
          <a:ln>
            <a:noFill/>
            <a:prstDash val="dash"/>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u="sng" dirty="0">
                <a:ea typeface="+mn-lt"/>
                <a:cs typeface="+mn-lt"/>
              </a:rPr>
              <a:t>Customer Satisfaction Score (CSAT) measures customer satisfaction with a business, purchase, or interaction.</a:t>
            </a:r>
            <a:endParaRPr lang="en-US" dirty="0"/>
          </a:p>
          <a:p>
            <a:pPr marL="457200" indent="-457200">
              <a:buAutoNum type="arabicPeriod"/>
            </a:pPr>
            <a:r>
              <a:rPr lang="en-US" sz="1600" b="1" dirty="0"/>
              <a:t>Calculation: </a:t>
            </a:r>
            <a:r>
              <a:rPr lang="en-US" sz="1600" b="1" dirty="0">
                <a:ea typeface="+mn-lt"/>
                <a:cs typeface="+mn-lt"/>
              </a:rPr>
              <a:t>the sum of all positive responses, divided by the total responses collected, then multiplied by 100.</a:t>
            </a:r>
          </a:p>
          <a:p>
            <a:pPr marL="457200" indent="-457200">
              <a:buAutoNum type="arabicPeriod"/>
            </a:pPr>
            <a:r>
              <a:rPr lang="en-US" sz="1600" dirty="0">
                <a:ea typeface="+mn-lt"/>
                <a:cs typeface="+mn-lt"/>
              </a:rPr>
              <a:t>When to use:</a:t>
            </a:r>
            <a:endParaRPr lang="en-US" sz="1600" dirty="0">
              <a:solidFill>
                <a:srgbClr val="000000"/>
              </a:solidFill>
            </a:endParaRPr>
          </a:p>
          <a:p>
            <a:pPr marL="914400" lvl="1" indent="-457200">
              <a:buFont typeface="Courier New"/>
              <a:buChar char="o"/>
            </a:pPr>
            <a:r>
              <a:rPr lang="en-US" sz="1600" dirty="0"/>
              <a:t>After customer lifecycle moments: e.g., during onboarding and post-purchase stages.</a:t>
            </a:r>
          </a:p>
          <a:p>
            <a:pPr marL="914400" lvl="1" indent="-457200">
              <a:buFont typeface="Courier New"/>
              <a:buChar char="o"/>
            </a:pPr>
            <a:r>
              <a:rPr lang="en-US" sz="1600" dirty="0"/>
              <a:t>Prior to renewal: e.g., 6 months before subscription renewal.</a:t>
            </a:r>
          </a:p>
          <a:p>
            <a:pPr marL="914400" lvl="1" indent="-457200">
              <a:buFont typeface="Courier New"/>
              <a:buChar char="o"/>
            </a:pPr>
            <a:r>
              <a:rPr lang="en-US" sz="1600" dirty="0"/>
              <a:t>After customer support or education interactions: e.g., after customer demos, troubleshooting, follow-up.</a:t>
            </a:r>
            <a:endParaRPr lang="en-US" dirty="0">
              <a:solidFill>
                <a:srgbClr val="000000"/>
              </a:solidFill>
              <a:ea typeface="+mn-lt"/>
              <a:cs typeface="+mn-lt"/>
            </a:endParaRPr>
          </a:p>
        </p:txBody>
      </p:sp>
    </p:spTree>
    <p:extLst>
      <p:ext uri="{BB962C8B-B14F-4D97-AF65-F5344CB8AC3E}">
        <p14:creationId xmlns:p14="http://schemas.microsoft.com/office/powerpoint/2010/main" val="278924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8"/>
        </a:solidFill>
        <a:effectLst/>
      </p:bgPr>
    </p:bg>
    <p:spTree>
      <p:nvGrpSpPr>
        <p:cNvPr id="1" name=""/>
        <p:cNvGrpSpPr/>
        <p:nvPr/>
      </p:nvGrpSpPr>
      <p:grpSpPr>
        <a:xfrm>
          <a:off x="0" y="0"/>
          <a:ext cx="0" cy="0"/>
          <a:chOff x="0" y="0"/>
          <a:chExt cx="0" cy="0"/>
        </a:xfrm>
      </p:grpSpPr>
      <p:pic>
        <p:nvPicPr>
          <p:cNvPr id="4" name="Picture 3" descr="A black text on a white background&#10;&#10;Description automatically generated">
            <a:extLst>
              <a:ext uri="{FF2B5EF4-FFF2-40B4-BE49-F238E27FC236}">
                <a16:creationId xmlns:a16="http://schemas.microsoft.com/office/drawing/2014/main" id="{4F844F8C-8A1E-1A84-60D6-E319995032AC}"/>
              </a:ext>
            </a:extLst>
          </p:cNvPr>
          <p:cNvPicPr>
            <a:picLocks noChangeAspect="1"/>
          </p:cNvPicPr>
          <p:nvPr/>
        </p:nvPicPr>
        <p:blipFill rotWithShape="1">
          <a:blip r:embed="rId3"/>
          <a:srcRect t="130" b="11834"/>
          <a:stretch/>
        </p:blipFill>
        <p:spPr>
          <a:xfrm>
            <a:off x="8551333" y="6171280"/>
            <a:ext cx="3640667" cy="689294"/>
          </a:xfrm>
          <a:prstGeom prst="rect">
            <a:avLst/>
          </a:prstGeom>
        </p:spPr>
      </p:pic>
      <p:sp>
        <p:nvSpPr>
          <p:cNvPr id="5" name="TextBox 4">
            <a:extLst>
              <a:ext uri="{FF2B5EF4-FFF2-40B4-BE49-F238E27FC236}">
                <a16:creationId xmlns:a16="http://schemas.microsoft.com/office/drawing/2014/main" id="{91F1A43C-D204-0621-929A-9A25671B657A}"/>
              </a:ext>
            </a:extLst>
          </p:cNvPr>
          <p:cNvSpPr txBox="1"/>
          <p:nvPr/>
        </p:nvSpPr>
        <p:spPr>
          <a:xfrm>
            <a:off x="1062181" y="623385"/>
            <a:ext cx="995475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0000"/>
                </a:solidFill>
              </a:rPr>
              <a:t>1 – General: Open Questions</a:t>
            </a:r>
            <a:endParaRPr lang="en-US" dirty="0"/>
          </a:p>
        </p:txBody>
      </p:sp>
      <p:sp>
        <p:nvSpPr>
          <p:cNvPr id="2" name="TextBox 7">
            <a:extLst>
              <a:ext uri="{FF2B5EF4-FFF2-40B4-BE49-F238E27FC236}">
                <a16:creationId xmlns:a16="http://schemas.microsoft.com/office/drawing/2014/main" id="{01EA08BD-6B55-7524-BA1F-7F5BFE3F7DB1}"/>
              </a:ext>
            </a:extLst>
          </p:cNvPr>
          <p:cNvSpPr txBox="1"/>
          <p:nvPr/>
        </p:nvSpPr>
        <p:spPr>
          <a:xfrm>
            <a:off x="1059996" y="1466850"/>
            <a:ext cx="9949571" cy="1200329"/>
          </a:xfrm>
          <a:prstGeom prst="rect">
            <a:avLst/>
          </a:prstGeom>
          <a:noFill/>
          <a:ln>
            <a:noFill/>
            <a:prstDash val="dash"/>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ea typeface="+mn-lt"/>
                <a:cs typeface="+mn-lt"/>
              </a:rPr>
              <a:t>Question: </a:t>
            </a:r>
          </a:p>
          <a:p>
            <a:pPr marL="342900" indent="-342900">
              <a:buAutoNum type="arabicPeriod"/>
            </a:pPr>
            <a:r>
              <a:rPr lang="en-US" b="1" dirty="0">
                <a:ea typeface="+mn-lt"/>
                <a:cs typeface="+mn-lt"/>
              </a:rPr>
              <a:t>What is your overall impression of our </a:t>
            </a:r>
            <a:r>
              <a:rPr lang="en-US" b="1" err="1">
                <a:ea typeface="+mn-lt"/>
                <a:cs typeface="+mn-lt"/>
              </a:rPr>
              <a:t>OpenJustice</a:t>
            </a:r>
            <a:r>
              <a:rPr lang="en-US" b="1" dirty="0">
                <a:ea typeface="+mn-lt"/>
                <a:cs typeface="+mn-lt"/>
              </a:rPr>
              <a:t> AI?</a:t>
            </a:r>
          </a:p>
          <a:p>
            <a:pPr marL="342900" indent="-342900">
              <a:buAutoNum type="arabicPeriod"/>
            </a:pPr>
            <a:r>
              <a:rPr lang="en-US" b="1" dirty="0">
                <a:ea typeface="+mn-lt"/>
                <a:cs typeface="+mn-lt"/>
              </a:rPr>
              <a:t>What changes or enhancements would most improve your overall satisfaction with our platform?</a:t>
            </a:r>
            <a:endParaRPr lang="en-US" b="1" dirty="0"/>
          </a:p>
        </p:txBody>
      </p:sp>
      <p:sp>
        <p:nvSpPr>
          <p:cNvPr id="8" name="TextBox 7">
            <a:extLst>
              <a:ext uri="{FF2B5EF4-FFF2-40B4-BE49-F238E27FC236}">
                <a16:creationId xmlns:a16="http://schemas.microsoft.com/office/drawing/2014/main" id="{1F5FD5BB-5009-FD53-44D7-5C37016CFB4E}"/>
              </a:ext>
            </a:extLst>
          </p:cNvPr>
          <p:cNvSpPr txBox="1"/>
          <p:nvPr/>
        </p:nvSpPr>
        <p:spPr>
          <a:xfrm>
            <a:off x="1059996" y="2964214"/>
            <a:ext cx="9957678" cy="646331"/>
          </a:xfrm>
          <a:prstGeom prst="rect">
            <a:avLst/>
          </a:prstGeom>
          <a:noFill/>
          <a:ln>
            <a:noFill/>
            <a:prstDash val="dash"/>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pPr>
            <a:r>
              <a:rPr lang="en-US" dirty="0">
                <a:solidFill>
                  <a:srgbClr val="000000"/>
                </a:solidFill>
                <a:ea typeface="+mn-lt"/>
                <a:cs typeface="+mn-lt"/>
              </a:rPr>
              <a:t>Encouraging detailed feedback to identify platform's strength and weakness.</a:t>
            </a:r>
          </a:p>
          <a:p>
            <a:pPr marL="342900" indent="-342900">
              <a:buAutoNum type="arabicPeriod"/>
            </a:pPr>
            <a:r>
              <a:rPr lang="en-US" dirty="0">
                <a:solidFill>
                  <a:srgbClr val="000000"/>
                </a:solidFill>
                <a:ea typeface="+mn-lt"/>
                <a:cs typeface="+mn-lt"/>
              </a:rPr>
              <a:t>Gathering qualitative data so we can perform text analysis to drive informed decision making.</a:t>
            </a:r>
          </a:p>
        </p:txBody>
      </p:sp>
    </p:spTree>
    <p:extLst>
      <p:ext uri="{BB962C8B-B14F-4D97-AF65-F5344CB8AC3E}">
        <p14:creationId xmlns:p14="http://schemas.microsoft.com/office/powerpoint/2010/main" val="10426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8"/>
        </a:solidFill>
        <a:effectLst/>
      </p:bgPr>
    </p:bg>
    <p:spTree>
      <p:nvGrpSpPr>
        <p:cNvPr id="1" name=""/>
        <p:cNvGrpSpPr/>
        <p:nvPr/>
      </p:nvGrpSpPr>
      <p:grpSpPr>
        <a:xfrm>
          <a:off x="0" y="0"/>
          <a:ext cx="0" cy="0"/>
          <a:chOff x="0" y="0"/>
          <a:chExt cx="0" cy="0"/>
        </a:xfrm>
      </p:grpSpPr>
      <p:pic>
        <p:nvPicPr>
          <p:cNvPr id="4" name="Picture 3" descr="A black text on a white background&#10;&#10;Description automatically generated">
            <a:extLst>
              <a:ext uri="{FF2B5EF4-FFF2-40B4-BE49-F238E27FC236}">
                <a16:creationId xmlns:a16="http://schemas.microsoft.com/office/drawing/2014/main" id="{4F844F8C-8A1E-1A84-60D6-E319995032AC}"/>
              </a:ext>
            </a:extLst>
          </p:cNvPr>
          <p:cNvPicPr>
            <a:picLocks noChangeAspect="1"/>
          </p:cNvPicPr>
          <p:nvPr/>
        </p:nvPicPr>
        <p:blipFill rotWithShape="1">
          <a:blip r:embed="rId2"/>
          <a:srcRect t="130" b="11834"/>
          <a:stretch/>
        </p:blipFill>
        <p:spPr>
          <a:xfrm>
            <a:off x="8551333" y="6171280"/>
            <a:ext cx="3640667" cy="689294"/>
          </a:xfrm>
          <a:prstGeom prst="rect">
            <a:avLst/>
          </a:prstGeom>
        </p:spPr>
      </p:pic>
      <p:sp>
        <p:nvSpPr>
          <p:cNvPr id="5" name="TextBox 4">
            <a:extLst>
              <a:ext uri="{FF2B5EF4-FFF2-40B4-BE49-F238E27FC236}">
                <a16:creationId xmlns:a16="http://schemas.microsoft.com/office/drawing/2014/main" id="{91F1A43C-D204-0621-929A-9A25671B657A}"/>
              </a:ext>
            </a:extLst>
          </p:cNvPr>
          <p:cNvSpPr txBox="1"/>
          <p:nvPr/>
        </p:nvSpPr>
        <p:spPr>
          <a:xfrm>
            <a:off x="1062181" y="623385"/>
            <a:ext cx="95814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0000"/>
                </a:solidFill>
              </a:rPr>
              <a:t>2 - Content: Quick Rating</a:t>
            </a:r>
            <a:endParaRPr lang="en-US" dirty="0"/>
          </a:p>
        </p:txBody>
      </p:sp>
      <p:sp>
        <p:nvSpPr>
          <p:cNvPr id="2" name="TextBox 7">
            <a:extLst>
              <a:ext uri="{FF2B5EF4-FFF2-40B4-BE49-F238E27FC236}">
                <a16:creationId xmlns:a16="http://schemas.microsoft.com/office/drawing/2014/main" id="{01EA08BD-6B55-7524-BA1F-7F5BFE3F7DB1}"/>
              </a:ext>
            </a:extLst>
          </p:cNvPr>
          <p:cNvSpPr txBox="1"/>
          <p:nvPr/>
        </p:nvSpPr>
        <p:spPr>
          <a:xfrm>
            <a:off x="1059996" y="1466850"/>
            <a:ext cx="10078125" cy="4524315"/>
          </a:xfrm>
          <a:prstGeom prst="rect">
            <a:avLst/>
          </a:prstGeom>
          <a:noFill/>
          <a:ln>
            <a:noFill/>
            <a:prstDash val="dash"/>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Where: after each conversation</a:t>
            </a:r>
          </a:p>
          <a:p>
            <a:endParaRPr lang="en-US" dirty="0">
              <a:ea typeface="+mn-lt"/>
              <a:cs typeface="+mn-lt"/>
            </a:endParaRPr>
          </a:p>
          <a:p>
            <a:r>
              <a:rPr lang="en-US" b="1" dirty="0">
                <a:ea typeface="+mn-lt"/>
                <a:cs typeface="+mn-lt"/>
              </a:rPr>
              <a:t>Questions:</a:t>
            </a:r>
          </a:p>
          <a:p>
            <a:pPr marL="342900" indent="-342900">
              <a:buAutoNum type="arabicPeriod"/>
            </a:pPr>
            <a:r>
              <a:rPr lang="en-US" b="1" dirty="0">
                <a:latin typeface="Aptos"/>
                <a:ea typeface="+mn-lt"/>
                <a:cs typeface="Arial"/>
              </a:rPr>
              <a:t>The answers provided are clear in format and understandable </a:t>
            </a:r>
            <a:r>
              <a:rPr lang="en-US" b="1" dirty="0">
                <a:solidFill>
                  <a:schemeClr val="accent6"/>
                </a:solidFill>
                <a:latin typeface="Aptos"/>
                <a:ea typeface="+mn-lt"/>
                <a:cs typeface="Arial"/>
              </a:rPr>
              <a:t>-&gt; Formatting</a:t>
            </a:r>
          </a:p>
          <a:p>
            <a:pPr marL="342900" indent="-342900">
              <a:buAutoNum type="arabicPeriod"/>
            </a:pPr>
            <a:r>
              <a:rPr lang="en-US" b="1" dirty="0">
                <a:latin typeface="Aptos"/>
                <a:ea typeface="+mn-lt"/>
                <a:cs typeface="Arial"/>
              </a:rPr>
              <a:t>The responses generated are relevant and helpful to my queries</a:t>
            </a:r>
            <a:r>
              <a:rPr lang="en-US" b="1" dirty="0">
                <a:solidFill>
                  <a:schemeClr val="accent6"/>
                </a:solidFill>
                <a:latin typeface="Aptos"/>
                <a:ea typeface="+mn-lt"/>
                <a:cs typeface="Arial"/>
              </a:rPr>
              <a:t> -&gt; Quality</a:t>
            </a:r>
          </a:p>
          <a:p>
            <a:pPr marL="342900" indent="-342900">
              <a:buAutoNum type="arabicPeriod"/>
            </a:pPr>
            <a:r>
              <a:rPr lang="en-US" b="1" dirty="0">
                <a:latin typeface="Aptos"/>
                <a:ea typeface="+mn-lt"/>
                <a:cs typeface="Arial"/>
              </a:rPr>
              <a:t>The content is up-to-date and </a:t>
            </a:r>
            <a:r>
              <a:rPr lang="en-US" b="1" dirty="0">
                <a:ea typeface="+mn-lt"/>
                <a:cs typeface="+mn-lt"/>
              </a:rPr>
              <a:t>accurate</a:t>
            </a:r>
            <a:r>
              <a:rPr lang="en-US" b="1" dirty="0">
                <a:solidFill>
                  <a:schemeClr val="accent6"/>
                </a:solidFill>
                <a:ea typeface="+mn-lt"/>
                <a:cs typeface="+mn-lt"/>
              </a:rPr>
              <a:t> -&gt; Quality</a:t>
            </a:r>
            <a:endParaRPr lang="en-US" b="1" dirty="0">
              <a:solidFill>
                <a:schemeClr val="accent6"/>
              </a:solidFill>
              <a:latin typeface="Aptos"/>
              <a:cs typeface="Arial"/>
            </a:endParaRPr>
          </a:p>
          <a:p>
            <a:pPr marL="342900" indent="-342900">
              <a:buAutoNum type="arabicPeriod"/>
            </a:pPr>
            <a:endParaRPr lang="en-US" dirty="0">
              <a:latin typeface="Aptos"/>
              <a:ea typeface="+mn-lt"/>
              <a:cs typeface="Arial"/>
            </a:endParaRPr>
          </a:p>
          <a:p>
            <a:r>
              <a:rPr lang="en-US" dirty="0">
                <a:ea typeface="+mn-lt"/>
                <a:cs typeface="+mn-lt"/>
              </a:rPr>
              <a:t>Scale: 1-5 Likert Scale</a:t>
            </a:r>
          </a:p>
          <a:p>
            <a:pPr marL="342900" indent="-342900">
              <a:buAutoNum type="arabicPeriod"/>
            </a:pPr>
            <a:r>
              <a:rPr lang="en-US" dirty="0">
                <a:ea typeface="+mn-lt"/>
                <a:cs typeface="+mn-lt"/>
              </a:rPr>
              <a:t>Strongly Disagree</a:t>
            </a:r>
          </a:p>
          <a:p>
            <a:pPr marL="342900" indent="-342900">
              <a:buAutoNum type="arabicPeriod"/>
            </a:pPr>
            <a:r>
              <a:rPr lang="en-US" dirty="0">
                <a:ea typeface="+mn-lt"/>
                <a:cs typeface="+mn-lt"/>
              </a:rPr>
              <a:t>Disagree</a:t>
            </a:r>
          </a:p>
          <a:p>
            <a:pPr marL="342900" indent="-342900">
              <a:buAutoNum type="arabicPeriod"/>
            </a:pPr>
            <a:r>
              <a:rPr lang="en-US" dirty="0">
                <a:ea typeface="+mn-lt"/>
                <a:cs typeface="+mn-lt"/>
              </a:rPr>
              <a:t>Neutral</a:t>
            </a:r>
          </a:p>
          <a:p>
            <a:pPr marL="342900" indent="-342900">
              <a:buAutoNum type="arabicPeriod"/>
            </a:pPr>
            <a:r>
              <a:rPr lang="en-US" dirty="0">
                <a:ea typeface="+mn-lt"/>
                <a:cs typeface="+mn-lt"/>
              </a:rPr>
              <a:t>Agree</a:t>
            </a:r>
          </a:p>
          <a:p>
            <a:pPr marL="342900" indent="-342900">
              <a:buAutoNum type="arabicPeriod"/>
            </a:pPr>
            <a:r>
              <a:rPr lang="en-US" dirty="0">
                <a:ea typeface="+mn-lt"/>
                <a:cs typeface="+mn-lt"/>
              </a:rPr>
              <a:t>Strongly Agree</a:t>
            </a:r>
          </a:p>
          <a:p>
            <a:endParaRPr lang="en-US" dirty="0"/>
          </a:p>
          <a:p>
            <a:r>
              <a:rPr lang="en-US" i="1" u="sng" dirty="0"/>
              <a:t>Why: </a:t>
            </a:r>
            <a:r>
              <a:rPr lang="en-US" i="1" u="sng" dirty="0">
                <a:ea typeface="+mn-lt"/>
                <a:cs typeface="+mn-lt"/>
              </a:rPr>
              <a:t>allows for a lower margin of error; any scale without a neutral option can distort results and bring the validity of survey results into question. </a:t>
            </a:r>
          </a:p>
        </p:txBody>
      </p:sp>
    </p:spTree>
    <p:extLst>
      <p:ext uri="{BB962C8B-B14F-4D97-AF65-F5344CB8AC3E}">
        <p14:creationId xmlns:p14="http://schemas.microsoft.com/office/powerpoint/2010/main" val="151701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8"/>
        </a:solidFill>
        <a:effectLst/>
      </p:bgPr>
    </p:bg>
    <p:spTree>
      <p:nvGrpSpPr>
        <p:cNvPr id="1" name=""/>
        <p:cNvGrpSpPr/>
        <p:nvPr/>
      </p:nvGrpSpPr>
      <p:grpSpPr>
        <a:xfrm>
          <a:off x="0" y="0"/>
          <a:ext cx="0" cy="0"/>
          <a:chOff x="0" y="0"/>
          <a:chExt cx="0" cy="0"/>
        </a:xfrm>
      </p:grpSpPr>
      <p:pic>
        <p:nvPicPr>
          <p:cNvPr id="4" name="Picture 3" descr="A black text on a white background&#10;&#10;Description automatically generated">
            <a:extLst>
              <a:ext uri="{FF2B5EF4-FFF2-40B4-BE49-F238E27FC236}">
                <a16:creationId xmlns:a16="http://schemas.microsoft.com/office/drawing/2014/main" id="{4F844F8C-8A1E-1A84-60D6-E319995032AC}"/>
              </a:ext>
            </a:extLst>
          </p:cNvPr>
          <p:cNvPicPr>
            <a:picLocks noChangeAspect="1"/>
          </p:cNvPicPr>
          <p:nvPr/>
        </p:nvPicPr>
        <p:blipFill rotWithShape="1">
          <a:blip r:embed="rId2"/>
          <a:srcRect t="130" b="11834"/>
          <a:stretch/>
        </p:blipFill>
        <p:spPr>
          <a:xfrm>
            <a:off x="8551333" y="6171280"/>
            <a:ext cx="3640667" cy="689294"/>
          </a:xfrm>
          <a:prstGeom prst="rect">
            <a:avLst/>
          </a:prstGeom>
        </p:spPr>
      </p:pic>
      <p:sp>
        <p:nvSpPr>
          <p:cNvPr id="5" name="TextBox 4">
            <a:extLst>
              <a:ext uri="{FF2B5EF4-FFF2-40B4-BE49-F238E27FC236}">
                <a16:creationId xmlns:a16="http://schemas.microsoft.com/office/drawing/2014/main" id="{91F1A43C-D204-0621-929A-9A25671B657A}"/>
              </a:ext>
            </a:extLst>
          </p:cNvPr>
          <p:cNvSpPr txBox="1"/>
          <p:nvPr/>
        </p:nvSpPr>
        <p:spPr>
          <a:xfrm>
            <a:off x="1062181" y="623385"/>
            <a:ext cx="102786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0000"/>
                </a:solidFill>
              </a:rPr>
              <a:t>2 - Content: Detailed Form (ChatGPT)</a:t>
            </a:r>
            <a:endParaRPr lang="en-US" dirty="0"/>
          </a:p>
        </p:txBody>
      </p:sp>
      <p:sp>
        <p:nvSpPr>
          <p:cNvPr id="2" name="TextBox 7">
            <a:extLst>
              <a:ext uri="{FF2B5EF4-FFF2-40B4-BE49-F238E27FC236}">
                <a16:creationId xmlns:a16="http://schemas.microsoft.com/office/drawing/2014/main" id="{01EA08BD-6B55-7524-BA1F-7F5BFE3F7DB1}"/>
              </a:ext>
            </a:extLst>
          </p:cNvPr>
          <p:cNvSpPr txBox="1"/>
          <p:nvPr/>
        </p:nvSpPr>
        <p:spPr>
          <a:xfrm>
            <a:off x="1059996" y="1466850"/>
            <a:ext cx="10079273" cy="4524315"/>
          </a:xfrm>
          <a:prstGeom prst="rect">
            <a:avLst/>
          </a:prstGeom>
          <a:noFill/>
          <a:ln>
            <a:noFill/>
            <a:prstDash val="dash"/>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Where: user feedback section</a:t>
            </a:r>
          </a:p>
          <a:p>
            <a:endParaRPr lang="en-US" dirty="0"/>
          </a:p>
          <a:p>
            <a:pPr marL="342900" indent="-342900">
              <a:buAutoNum type="arabicPeriod"/>
            </a:pPr>
            <a:r>
              <a:rPr lang="en-US" dirty="0"/>
              <a:t>Email</a:t>
            </a:r>
          </a:p>
          <a:p>
            <a:pPr marL="342900" indent="-342900">
              <a:buAutoNum type="arabicPeriod"/>
            </a:pPr>
            <a:r>
              <a:rPr lang="en-US" dirty="0"/>
              <a:t>System</a:t>
            </a:r>
            <a:r>
              <a:rPr lang="en-US" dirty="0">
                <a:ea typeface="+mn-lt"/>
                <a:cs typeface="+mn-lt"/>
              </a:rPr>
              <a:t> message and chat log </a:t>
            </a:r>
          </a:p>
          <a:p>
            <a:pPr marL="342900" indent="-342900">
              <a:buAutoNum type="arabicPeriod"/>
            </a:pPr>
            <a:r>
              <a:rPr lang="en-US" dirty="0">
                <a:ea typeface="+mn-lt"/>
                <a:cs typeface="+mn-lt"/>
              </a:rPr>
              <a:t>What were you expecting from the completion?</a:t>
            </a:r>
          </a:p>
          <a:p>
            <a:pPr marL="342900" indent="-342900">
              <a:buAutoNum type="arabicPeriod"/>
            </a:pPr>
            <a:r>
              <a:rPr lang="en-US" dirty="0">
                <a:ea typeface="+mn-lt"/>
                <a:cs typeface="+mn-lt"/>
              </a:rPr>
              <a:t>Why is the model output not ideal?</a:t>
            </a:r>
          </a:p>
          <a:p>
            <a:pPr marL="800100" lvl="1" indent="-342900">
              <a:buFont typeface="Courier New,monospace"/>
              <a:buChar char="o"/>
            </a:pPr>
            <a:r>
              <a:rPr lang="en-US" dirty="0">
                <a:latin typeface="Aptos"/>
                <a:ea typeface="+mn-lt"/>
                <a:cs typeface="Arial"/>
              </a:rPr>
              <a:t>The model isn’t adhering to the system message</a:t>
            </a:r>
          </a:p>
          <a:p>
            <a:pPr marL="800100" lvl="1" indent="-342900">
              <a:buFont typeface="Courier New,monospace"/>
              <a:buChar char="o"/>
            </a:pPr>
            <a:r>
              <a:rPr lang="en-US" dirty="0">
                <a:latin typeface="Aptos"/>
                <a:ea typeface="+mn-lt"/>
                <a:cs typeface="Arial"/>
              </a:rPr>
              <a:t>The model’s response is inaccurate</a:t>
            </a:r>
          </a:p>
          <a:p>
            <a:pPr marL="800100" lvl="1" indent="-342900">
              <a:buFont typeface="Courier New,monospace"/>
              <a:buChar char="o"/>
            </a:pPr>
            <a:r>
              <a:rPr lang="en-US" dirty="0">
                <a:latin typeface="Aptos"/>
                <a:ea typeface="+mn-lt"/>
                <a:cs typeface="Arial"/>
              </a:rPr>
              <a:t>The model’s response is not useful</a:t>
            </a:r>
          </a:p>
          <a:p>
            <a:pPr marL="800100" lvl="1" indent="-342900">
              <a:buFont typeface="Courier New,monospace"/>
              <a:buChar char="o"/>
            </a:pPr>
            <a:r>
              <a:rPr lang="en-US" dirty="0">
                <a:latin typeface="Aptos"/>
                <a:ea typeface="+mn-lt"/>
                <a:cs typeface="Arial"/>
              </a:rPr>
              <a:t>Other</a:t>
            </a:r>
            <a:endParaRPr lang="en-US">
              <a:latin typeface="Aptos"/>
            </a:endParaRPr>
          </a:p>
          <a:p>
            <a:pPr marL="342900" indent="-342900">
              <a:buFontTx/>
              <a:buAutoNum type="arabicPeriod"/>
            </a:pPr>
            <a:r>
              <a:rPr lang="en-US" dirty="0">
                <a:ea typeface="+mn-lt"/>
                <a:cs typeface="+mn-lt"/>
              </a:rPr>
              <a:t>Please provide more details of why the output is not ideal. For instance, what is inaccurate about the response? </a:t>
            </a:r>
          </a:p>
          <a:p>
            <a:pPr marL="342900" indent="-342900">
              <a:buFontTx/>
              <a:buAutoNum type="arabicPeriod"/>
            </a:pPr>
            <a:r>
              <a:rPr lang="en-US" dirty="0">
                <a:ea typeface="+mn-lt"/>
                <a:cs typeface="+mn-lt"/>
              </a:rPr>
              <a:t>Would you be interested in being contacted for further collaboration with our research team?</a:t>
            </a:r>
          </a:p>
          <a:p>
            <a:pPr marL="800100" lvl="1" indent="-342900">
              <a:buFont typeface="Courier New"/>
              <a:buChar char="o"/>
            </a:pPr>
            <a:r>
              <a:rPr lang="en-US" dirty="0">
                <a:ea typeface="+mn-lt"/>
                <a:cs typeface="+mn-lt"/>
              </a:rPr>
              <a:t>Yes</a:t>
            </a:r>
          </a:p>
          <a:p>
            <a:pPr marL="800100" lvl="1" indent="-342900">
              <a:buFont typeface="Courier New"/>
              <a:buChar char="o"/>
            </a:pPr>
            <a:r>
              <a:rPr lang="en-US" dirty="0">
                <a:ea typeface="+mn-lt"/>
                <a:cs typeface="+mn-lt"/>
              </a:rPr>
              <a:t>No</a:t>
            </a:r>
          </a:p>
          <a:p>
            <a:pPr marL="342900" indent="-342900">
              <a:buFontTx/>
              <a:buAutoNum type="arabicPeriod"/>
            </a:pPr>
            <a:r>
              <a:rPr lang="en-US" dirty="0">
                <a:ea typeface="+mn-lt"/>
                <a:cs typeface="+mn-lt"/>
              </a:rPr>
              <a:t>Is there anything else you’d like to share about your experience?</a:t>
            </a:r>
          </a:p>
        </p:txBody>
      </p:sp>
    </p:spTree>
    <p:extLst>
      <p:ext uri="{BB962C8B-B14F-4D97-AF65-F5344CB8AC3E}">
        <p14:creationId xmlns:p14="http://schemas.microsoft.com/office/powerpoint/2010/main" val="1755050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8"/>
        </a:solidFill>
        <a:effectLst/>
      </p:bgPr>
    </p:bg>
    <p:spTree>
      <p:nvGrpSpPr>
        <p:cNvPr id="1" name=""/>
        <p:cNvGrpSpPr/>
        <p:nvPr/>
      </p:nvGrpSpPr>
      <p:grpSpPr>
        <a:xfrm>
          <a:off x="0" y="0"/>
          <a:ext cx="0" cy="0"/>
          <a:chOff x="0" y="0"/>
          <a:chExt cx="0" cy="0"/>
        </a:xfrm>
      </p:grpSpPr>
      <p:pic>
        <p:nvPicPr>
          <p:cNvPr id="4" name="Picture 3" descr="A black text on a white background&#10;&#10;Description automatically generated">
            <a:extLst>
              <a:ext uri="{FF2B5EF4-FFF2-40B4-BE49-F238E27FC236}">
                <a16:creationId xmlns:a16="http://schemas.microsoft.com/office/drawing/2014/main" id="{4F844F8C-8A1E-1A84-60D6-E319995032AC}"/>
              </a:ext>
            </a:extLst>
          </p:cNvPr>
          <p:cNvPicPr>
            <a:picLocks noChangeAspect="1"/>
          </p:cNvPicPr>
          <p:nvPr/>
        </p:nvPicPr>
        <p:blipFill rotWithShape="1">
          <a:blip r:embed="rId2"/>
          <a:srcRect t="130" b="11834"/>
          <a:stretch/>
        </p:blipFill>
        <p:spPr>
          <a:xfrm>
            <a:off x="8551333" y="6171280"/>
            <a:ext cx="3640667" cy="689294"/>
          </a:xfrm>
          <a:prstGeom prst="rect">
            <a:avLst/>
          </a:prstGeom>
        </p:spPr>
      </p:pic>
      <p:sp>
        <p:nvSpPr>
          <p:cNvPr id="5" name="TextBox 4">
            <a:extLst>
              <a:ext uri="{FF2B5EF4-FFF2-40B4-BE49-F238E27FC236}">
                <a16:creationId xmlns:a16="http://schemas.microsoft.com/office/drawing/2014/main" id="{91F1A43C-D204-0621-929A-9A25671B657A}"/>
              </a:ext>
            </a:extLst>
          </p:cNvPr>
          <p:cNvSpPr txBox="1"/>
          <p:nvPr/>
        </p:nvSpPr>
        <p:spPr>
          <a:xfrm>
            <a:off x="1062181" y="623385"/>
            <a:ext cx="102786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0000"/>
                </a:solidFill>
              </a:rPr>
              <a:t>3 - Webpage: Quick Rating</a:t>
            </a:r>
            <a:endParaRPr lang="en-US" dirty="0"/>
          </a:p>
        </p:txBody>
      </p:sp>
      <p:sp>
        <p:nvSpPr>
          <p:cNvPr id="6" name="TextBox 7">
            <a:extLst>
              <a:ext uri="{FF2B5EF4-FFF2-40B4-BE49-F238E27FC236}">
                <a16:creationId xmlns:a16="http://schemas.microsoft.com/office/drawing/2014/main" id="{5963BBBD-064E-655C-2143-A1C4204113BB}"/>
              </a:ext>
            </a:extLst>
          </p:cNvPr>
          <p:cNvSpPr txBox="1"/>
          <p:nvPr/>
        </p:nvSpPr>
        <p:spPr>
          <a:xfrm>
            <a:off x="1059996" y="1466850"/>
            <a:ext cx="10078507" cy="3416320"/>
          </a:xfrm>
          <a:prstGeom prst="rect">
            <a:avLst/>
          </a:prstGeom>
          <a:noFill/>
          <a:ln>
            <a:noFill/>
            <a:prstDash val="dash"/>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Where: after each conversation</a:t>
            </a:r>
          </a:p>
          <a:p>
            <a:endParaRPr lang="en-US" dirty="0">
              <a:ea typeface="+mn-lt"/>
              <a:cs typeface="+mn-lt"/>
            </a:endParaRPr>
          </a:p>
          <a:p>
            <a:r>
              <a:rPr lang="en-US" b="1" dirty="0">
                <a:ea typeface="+mn-lt"/>
                <a:cs typeface="+mn-lt"/>
              </a:rPr>
              <a:t>Questions:</a:t>
            </a:r>
          </a:p>
          <a:p>
            <a:pPr marL="342900" indent="-342900">
              <a:buAutoNum type="arabicPeriod"/>
            </a:pPr>
            <a:r>
              <a:rPr lang="en-US" b="1" dirty="0">
                <a:ea typeface="+mn-lt"/>
                <a:cs typeface="+mn-lt"/>
              </a:rPr>
              <a:t>The website is stable and loads </a:t>
            </a:r>
            <a:r>
              <a:rPr lang="en-US" b="1" dirty="0">
                <a:solidFill>
                  <a:srgbClr val="000000"/>
                </a:solidFill>
                <a:ea typeface="+mn-lt"/>
                <a:cs typeface="+mn-lt"/>
              </a:rPr>
              <a:t>quickly </a:t>
            </a:r>
            <a:r>
              <a:rPr lang="en-US" b="1" dirty="0">
                <a:solidFill>
                  <a:schemeClr val="accent6"/>
                </a:solidFill>
                <a:ea typeface="+mn-lt"/>
                <a:cs typeface="+mn-lt"/>
              </a:rPr>
              <a:t>-&gt; Technical issues</a:t>
            </a:r>
          </a:p>
          <a:p>
            <a:pPr marL="342900" indent="-342900">
              <a:buAutoNum type="arabicPeriod"/>
            </a:pPr>
            <a:r>
              <a:rPr lang="en-US" b="1" dirty="0">
                <a:ea typeface="+mn-lt"/>
                <a:cs typeface="+mn-lt"/>
              </a:rPr>
              <a:t>The functions (Chat History, Upload PDF, etc.) are easy to follow </a:t>
            </a:r>
            <a:r>
              <a:rPr lang="en-US" b="1" dirty="0">
                <a:solidFill>
                  <a:schemeClr val="accent6"/>
                </a:solidFill>
                <a:ea typeface="+mn-lt"/>
                <a:cs typeface="+mn-lt"/>
              </a:rPr>
              <a:t>-&gt; UXUI navigation</a:t>
            </a:r>
          </a:p>
          <a:p>
            <a:endParaRPr lang="en-US" b="1" dirty="0">
              <a:latin typeface="Aptos"/>
              <a:ea typeface="+mn-lt"/>
              <a:cs typeface="Arial"/>
            </a:endParaRPr>
          </a:p>
          <a:p>
            <a:r>
              <a:rPr lang="en-US" dirty="0">
                <a:ea typeface="+mn-lt"/>
                <a:cs typeface="+mn-lt"/>
              </a:rPr>
              <a:t>Scale: 1-5 Likert Scale</a:t>
            </a:r>
          </a:p>
          <a:p>
            <a:pPr marL="342900" indent="-342900">
              <a:buAutoNum type="arabicPeriod"/>
            </a:pPr>
            <a:r>
              <a:rPr lang="en-US" dirty="0">
                <a:ea typeface="+mn-lt"/>
                <a:cs typeface="+mn-lt"/>
              </a:rPr>
              <a:t>Strongly Disagree</a:t>
            </a:r>
          </a:p>
          <a:p>
            <a:pPr marL="342900" indent="-342900">
              <a:buAutoNum type="arabicPeriod"/>
            </a:pPr>
            <a:r>
              <a:rPr lang="en-US" dirty="0">
                <a:ea typeface="+mn-lt"/>
                <a:cs typeface="+mn-lt"/>
              </a:rPr>
              <a:t>Disagree</a:t>
            </a:r>
          </a:p>
          <a:p>
            <a:pPr marL="342900" indent="-342900">
              <a:buAutoNum type="arabicPeriod"/>
            </a:pPr>
            <a:r>
              <a:rPr lang="en-US" dirty="0">
                <a:ea typeface="+mn-lt"/>
                <a:cs typeface="+mn-lt"/>
              </a:rPr>
              <a:t>Neutral</a:t>
            </a:r>
          </a:p>
          <a:p>
            <a:pPr marL="342900" indent="-342900">
              <a:buAutoNum type="arabicPeriod"/>
            </a:pPr>
            <a:r>
              <a:rPr lang="en-US" dirty="0">
                <a:ea typeface="+mn-lt"/>
                <a:cs typeface="+mn-lt"/>
              </a:rPr>
              <a:t>Agree</a:t>
            </a:r>
          </a:p>
          <a:p>
            <a:pPr marL="342900" indent="-342900">
              <a:buAutoNum type="arabicPeriod"/>
            </a:pPr>
            <a:r>
              <a:rPr lang="en-US" dirty="0">
                <a:ea typeface="+mn-lt"/>
                <a:cs typeface="+mn-lt"/>
              </a:rPr>
              <a:t>Strongly Agree</a:t>
            </a:r>
          </a:p>
        </p:txBody>
      </p:sp>
    </p:spTree>
    <p:extLst>
      <p:ext uri="{BB962C8B-B14F-4D97-AF65-F5344CB8AC3E}">
        <p14:creationId xmlns:p14="http://schemas.microsoft.com/office/powerpoint/2010/main" val="294150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F8"/>
        </a:solidFill>
        <a:effectLst/>
      </p:bgPr>
    </p:bg>
    <p:spTree>
      <p:nvGrpSpPr>
        <p:cNvPr id="1" name=""/>
        <p:cNvGrpSpPr/>
        <p:nvPr/>
      </p:nvGrpSpPr>
      <p:grpSpPr>
        <a:xfrm>
          <a:off x="0" y="0"/>
          <a:ext cx="0" cy="0"/>
          <a:chOff x="0" y="0"/>
          <a:chExt cx="0" cy="0"/>
        </a:xfrm>
      </p:grpSpPr>
      <p:pic>
        <p:nvPicPr>
          <p:cNvPr id="4" name="Picture 3" descr="A black text on a white background&#10;&#10;Description automatically generated">
            <a:extLst>
              <a:ext uri="{FF2B5EF4-FFF2-40B4-BE49-F238E27FC236}">
                <a16:creationId xmlns:a16="http://schemas.microsoft.com/office/drawing/2014/main" id="{4F844F8C-8A1E-1A84-60D6-E319995032AC}"/>
              </a:ext>
            </a:extLst>
          </p:cNvPr>
          <p:cNvPicPr>
            <a:picLocks noChangeAspect="1"/>
          </p:cNvPicPr>
          <p:nvPr/>
        </p:nvPicPr>
        <p:blipFill rotWithShape="1">
          <a:blip r:embed="rId2"/>
          <a:srcRect t="130" b="11834"/>
          <a:stretch/>
        </p:blipFill>
        <p:spPr>
          <a:xfrm>
            <a:off x="8551333" y="6171280"/>
            <a:ext cx="3640667" cy="689294"/>
          </a:xfrm>
          <a:prstGeom prst="rect">
            <a:avLst/>
          </a:prstGeom>
        </p:spPr>
      </p:pic>
      <p:sp>
        <p:nvSpPr>
          <p:cNvPr id="5" name="TextBox 4">
            <a:extLst>
              <a:ext uri="{FF2B5EF4-FFF2-40B4-BE49-F238E27FC236}">
                <a16:creationId xmlns:a16="http://schemas.microsoft.com/office/drawing/2014/main" id="{91F1A43C-D204-0621-929A-9A25671B657A}"/>
              </a:ext>
            </a:extLst>
          </p:cNvPr>
          <p:cNvSpPr txBox="1"/>
          <p:nvPr/>
        </p:nvSpPr>
        <p:spPr>
          <a:xfrm>
            <a:off x="1062181" y="623385"/>
            <a:ext cx="102786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0000"/>
                </a:solidFill>
              </a:rPr>
              <a:t>3 - Webpage: Detailed Form</a:t>
            </a:r>
            <a:endParaRPr lang="en-US" dirty="0"/>
          </a:p>
        </p:txBody>
      </p:sp>
      <p:sp>
        <p:nvSpPr>
          <p:cNvPr id="2" name="TextBox 7">
            <a:extLst>
              <a:ext uri="{FF2B5EF4-FFF2-40B4-BE49-F238E27FC236}">
                <a16:creationId xmlns:a16="http://schemas.microsoft.com/office/drawing/2014/main" id="{01EA08BD-6B55-7524-BA1F-7F5BFE3F7DB1}"/>
              </a:ext>
            </a:extLst>
          </p:cNvPr>
          <p:cNvSpPr txBox="1"/>
          <p:nvPr/>
        </p:nvSpPr>
        <p:spPr>
          <a:xfrm>
            <a:off x="1059996" y="1466850"/>
            <a:ext cx="10079273" cy="5078313"/>
          </a:xfrm>
          <a:prstGeom prst="rect">
            <a:avLst/>
          </a:prstGeom>
          <a:noFill/>
          <a:ln>
            <a:noFill/>
            <a:prstDash val="dash"/>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Where: user feedback section</a:t>
            </a:r>
          </a:p>
          <a:p>
            <a:endParaRPr lang="en-US" dirty="0"/>
          </a:p>
          <a:p>
            <a:pPr marL="342900" indent="-342900">
              <a:buAutoNum type="arabicPeriod"/>
            </a:pPr>
            <a:r>
              <a:rPr lang="en-US" dirty="0"/>
              <a:t>Email</a:t>
            </a:r>
          </a:p>
          <a:p>
            <a:pPr marL="342900" indent="-342900">
              <a:buAutoNum type="arabicPeriod"/>
            </a:pPr>
            <a:r>
              <a:rPr lang="en-US" dirty="0"/>
              <a:t>System</a:t>
            </a:r>
            <a:r>
              <a:rPr lang="en-US" dirty="0">
                <a:ea typeface="+mn-lt"/>
                <a:cs typeface="+mn-lt"/>
              </a:rPr>
              <a:t> error message</a:t>
            </a:r>
          </a:p>
          <a:p>
            <a:pPr marL="342900" indent="-342900">
              <a:buAutoNum type="arabicPeriod"/>
            </a:pPr>
            <a:r>
              <a:rPr lang="en-US" dirty="0">
                <a:ea typeface="+mn-lt"/>
                <a:cs typeface="+mn-lt"/>
              </a:rPr>
              <a:t>What was your last action/navigation?</a:t>
            </a:r>
          </a:p>
          <a:p>
            <a:pPr marL="342900" indent="-342900">
              <a:buAutoNum type="arabicPeriod"/>
            </a:pPr>
            <a:r>
              <a:rPr lang="en-US" dirty="0">
                <a:ea typeface="+mn-lt"/>
                <a:cs typeface="+mn-lt"/>
              </a:rPr>
              <a:t>Why is the webpage not performing well?</a:t>
            </a:r>
          </a:p>
          <a:p>
            <a:pPr marL="800100" lvl="1" indent="-342900">
              <a:buFont typeface="Courier New,monospace"/>
              <a:buChar char="o"/>
            </a:pPr>
            <a:r>
              <a:rPr lang="en-US" dirty="0">
                <a:latin typeface="Aptos"/>
                <a:ea typeface="+mn-lt"/>
                <a:cs typeface="Arial"/>
              </a:rPr>
              <a:t>The loading time is too long</a:t>
            </a:r>
          </a:p>
          <a:p>
            <a:pPr marL="800100" lvl="1" indent="-342900">
              <a:buFont typeface="Courier New,monospace"/>
              <a:buChar char="o"/>
            </a:pPr>
            <a:r>
              <a:rPr lang="en-US" dirty="0">
                <a:latin typeface="Aptos"/>
                <a:ea typeface="+mn-lt"/>
                <a:cs typeface="Arial"/>
              </a:rPr>
              <a:t>The responding time is too long</a:t>
            </a:r>
            <a:endParaRPr lang="en-US">
              <a:latin typeface="Aptos"/>
              <a:cs typeface="Arial"/>
            </a:endParaRPr>
          </a:p>
          <a:p>
            <a:pPr marL="800100" lvl="1" indent="-342900">
              <a:buFont typeface="Courier New,monospace"/>
              <a:buChar char="o"/>
            </a:pPr>
            <a:r>
              <a:rPr lang="en-US" dirty="0">
                <a:ea typeface="+mn-lt"/>
                <a:cs typeface="Arial"/>
              </a:rPr>
              <a:t>The model does not generate any response</a:t>
            </a:r>
          </a:p>
          <a:p>
            <a:pPr marL="800100" lvl="1" indent="-342900">
              <a:buFont typeface="Courier New,monospace"/>
              <a:buChar char="o"/>
            </a:pPr>
            <a:r>
              <a:rPr lang="en-US" dirty="0">
                <a:ea typeface="+mn-lt"/>
                <a:cs typeface="Arial"/>
              </a:rPr>
              <a:t>The model is not saving the conversation as a chat history </a:t>
            </a:r>
          </a:p>
          <a:p>
            <a:pPr marL="800100" lvl="1" indent="-342900">
              <a:buFont typeface="Courier New,monospace"/>
              <a:buChar char="o"/>
            </a:pPr>
            <a:r>
              <a:rPr lang="en-US" dirty="0">
                <a:solidFill>
                  <a:srgbClr val="FF0000"/>
                </a:solidFill>
                <a:ea typeface="+mn-lt"/>
                <a:cs typeface="Arial"/>
              </a:rPr>
              <a:t>Other features issues</a:t>
            </a:r>
          </a:p>
          <a:p>
            <a:pPr marL="800100" lvl="1" indent="-342900">
              <a:buFont typeface="Courier New,monospace"/>
              <a:buChar char="o"/>
            </a:pPr>
            <a:r>
              <a:rPr lang="en-US" dirty="0">
                <a:ea typeface="+mn-lt"/>
                <a:cs typeface="Arial"/>
              </a:rPr>
              <a:t>Others</a:t>
            </a:r>
          </a:p>
          <a:p>
            <a:pPr marL="342900" indent="-342900">
              <a:buFontTx/>
              <a:buAutoNum type="arabicPeriod"/>
            </a:pPr>
            <a:r>
              <a:rPr lang="en-US" dirty="0">
                <a:ea typeface="+mn-lt"/>
                <a:cs typeface="+mn-lt"/>
              </a:rPr>
              <a:t>Please provide more details of the problems that you have encountered. For instance, if a certain legal question is not getting any responses.</a:t>
            </a:r>
          </a:p>
          <a:p>
            <a:pPr marL="342900" indent="-342900">
              <a:buFontTx/>
              <a:buAutoNum type="arabicPeriod"/>
            </a:pPr>
            <a:r>
              <a:rPr lang="en-US" dirty="0">
                <a:ea typeface="+mn-lt"/>
                <a:cs typeface="+mn-lt"/>
              </a:rPr>
              <a:t>Would you be interested in being contacted for further collaboration with our research team?</a:t>
            </a:r>
          </a:p>
          <a:p>
            <a:pPr marL="800100" lvl="1" indent="-342900">
              <a:buFont typeface="Courier New"/>
              <a:buChar char="o"/>
            </a:pPr>
            <a:r>
              <a:rPr lang="en-US" dirty="0">
                <a:ea typeface="+mn-lt"/>
                <a:cs typeface="+mn-lt"/>
              </a:rPr>
              <a:t>Yes</a:t>
            </a:r>
          </a:p>
          <a:p>
            <a:pPr marL="800100" lvl="1" indent="-342900">
              <a:buFont typeface="Courier New"/>
              <a:buChar char="o"/>
            </a:pPr>
            <a:r>
              <a:rPr lang="en-US" dirty="0">
                <a:ea typeface="+mn-lt"/>
                <a:cs typeface="+mn-lt"/>
              </a:rPr>
              <a:t>No</a:t>
            </a:r>
          </a:p>
          <a:p>
            <a:pPr marL="342900" indent="-342900">
              <a:buFontTx/>
              <a:buAutoNum type="arabicPeriod"/>
            </a:pPr>
            <a:r>
              <a:rPr lang="en-US" dirty="0">
                <a:ea typeface="+mn-lt"/>
                <a:cs typeface="+mn-lt"/>
              </a:rPr>
              <a:t>Is there anything else you’d like to share about your experience?</a:t>
            </a:r>
          </a:p>
        </p:txBody>
      </p:sp>
    </p:spTree>
    <p:extLst>
      <p:ext uri="{BB962C8B-B14F-4D97-AF65-F5344CB8AC3E}">
        <p14:creationId xmlns:p14="http://schemas.microsoft.com/office/powerpoint/2010/main" val="214204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6F8"/>
        </a:solidFill>
        <a:effectLst/>
      </p:bgPr>
    </p:bg>
    <p:spTree>
      <p:nvGrpSpPr>
        <p:cNvPr id="1" name=""/>
        <p:cNvGrpSpPr/>
        <p:nvPr/>
      </p:nvGrpSpPr>
      <p:grpSpPr>
        <a:xfrm>
          <a:off x="0" y="0"/>
          <a:ext cx="0" cy="0"/>
          <a:chOff x="0" y="0"/>
          <a:chExt cx="0" cy="0"/>
        </a:xfrm>
      </p:grpSpPr>
      <p:pic>
        <p:nvPicPr>
          <p:cNvPr id="4" name="Picture 3" descr="A black text on a white background&#10;&#10;Description automatically generated">
            <a:extLst>
              <a:ext uri="{FF2B5EF4-FFF2-40B4-BE49-F238E27FC236}">
                <a16:creationId xmlns:a16="http://schemas.microsoft.com/office/drawing/2014/main" id="{4F844F8C-8A1E-1A84-60D6-E319995032AC}"/>
              </a:ext>
            </a:extLst>
          </p:cNvPr>
          <p:cNvPicPr>
            <a:picLocks noChangeAspect="1"/>
          </p:cNvPicPr>
          <p:nvPr/>
        </p:nvPicPr>
        <p:blipFill rotWithShape="1">
          <a:blip r:embed="rId2"/>
          <a:srcRect t="130" b="11834"/>
          <a:stretch/>
        </p:blipFill>
        <p:spPr>
          <a:xfrm>
            <a:off x="8551333" y="6171280"/>
            <a:ext cx="3640667" cy="689294"/>
          </a:xfrm>
          <a:prstGeom prst="rect">
            <a:avLst/>
          </a:prstGeom>
        </p:spPr>
      </p:pic>
      <p:sp>
        <p:nvSpPr>
          <p:cNvPr id="5" name="TextBox 4">
            <a:extLst>
              <a:ext uri="{FF2B5EF4-FFF2-40B4-BE49-F238E27FC236}">
                <a16:creationId xmlns:a16="http://schemas.microsoft.com/office/drawing/2014/main" id="{91F1A43C-D204-0621-929A-9A25671B657A}"/>
              </a:ext>
            </a:extLst>
          </p:cNvPr>
          <p:cNvSpPr txBox="1"/>
          <p:nvPr/>
        </p:nvSpPr>
        <p:spPr>
          <a:xfrm>
            <a:off x="1062181" y="623385"/>
            <a:ext cx="102786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0000"/>
                </a:solidFill>
              </a:rPr>
              <a:t>Summary</a:t>
            </a:r>
            <a:endParaRPr lang="en-US" dirty="0"/>
          </a:p>
        </p:txBody>
      </p:sp>
      <p:graphicFrame>
        <p:nvGraphicFramePr>
          <p:cNvPr id="3" name="Table 2">
            <a:extLst>
              <a:ext uri="{FF2B5EF4-FFF2-40B4-BE49-F238E27FC236}">
                <a16:creationId xmlns:a16="http://schemas.microsoft.com/office/drawing/2014/main" id="{857C51F4-4975-64A8-2B2B-193B406A1076}"/>
              </a:ext>
            </a:extLst>
          </p:cNvPr>
          <p:cNvGraphicFramePr>
            <a:graphicFrameLocks noGrp="1"/>
          </p:cNvGraphicFramePr>
          <p:nvPr>
            <p:extLst>
              <p:ext uri="{D42A27DB-BD31-4B8C-83A1-F6EECF244321}">
                <p14:modId xmlns:p14="http://schemas.microsoft.com/office/powerpoint/2010/main" val="598089483"/>
              </p:ext>
            </p:extLst>
          </p:nvPr>
        </p:nvGraphicFramePr>
        <p:xfrm>
          <a:off x="420000" y="1404000"/>
          <a:ext cx="11500812" cy="4716327"/>
        </p:xfrm>
        <a:graphic>
          <a:graphicData uri="http://schemas.openxmlformats.org/drawingml/2006/table">
            <a:tbl>
              <a:tblPr firstRow="1" bandRow="1">
                <a:tableStyleId>{5C22544A-7EE6-4342-B048-85BDC9FD1C3A}</a:tableStyleId>
              </a:tblPr>
              <a:tblGrid>
                <a:gridCol w="1223377">
                  <a:extLst>
                    <a:ext uri="{9D8B030D-6E8A-4147-A177-3AD203B41FA5}">
                      <a16:colId xmlns:a16="http://schemas.microsoft.com/office/drawing/2014/main" val="4087470996"/>
                    </a:ext>
                  </a:extLst>
                </a:gridCol>
                <a:gridCol w="3364287">
                  <a:extLst>
                    <a:ext uri="{9D8B030D-6E8A-4147-A177-3AD203B41FA5}">
                      <a16:colId xmlns:a16="http://schemas.microsoft.com/office/drawing/2014/main" val="2331771258"/>
                    </a:ext>
                  </a:extLst>
                </a:gridCol>
                <a:gridCol w="1949757">
                  <a:extLst>
                    <a:ext uri="{9D8B030D-6E8A-4147-A177-3AD203B41FA5}">
                      <a16:colId xmlns:a16="http://schemas.microsoft.com/office/drawing/2014/main" val="1400829340"/>
                    </a:ext>
                  </a:extLst>
                </a:gridCol>
                <a:gridCol w="4963391">
                  <a:extLst>
                    <a:ext uri="{9D8B030D-6E8A-4147-A177-3AD203B41FA5}">
                      <a16:colId xmlns:a16="http://schemas.microsoft.com/office/drawing/2014/main" val="2146833714"/>
                    </a:ext>
                  </a:extLst>
                </a:gridCol>
              </a:tblGrid>
              <a:tr h="399257">
                <a:tc>
                  <a:txBody>
                    <a:bodyPr/>
                    <a:lstStyle/>
                    <a:p>
                      <a:pPr lvl="0">
                        <a:buNone/>
                      </a:pPr>
                      <a:r>
                        <a:rPr lang="en-US" dirty="0"/>
                        <a:t>Category</a:t>
                      </a:r>
                    </a:p>
                  </a:txBody>
                  <a:tcPr/>
                </a:tc>
                <a:tc>
                  <a:txBody>
                    <a:bodyPr/>
                    <a:lstStyle/>
                    <a:p>
                      <a:pPr lvl="0">
                        <a:buNone/>
                      </a:pPr>
                      <a:r>
                        <a:rPr lang="en-US" dirty="0"/>
                        <a:t>Question</a:t>
                      </a:r>
                    </a:p>
                  </a:txBody>
                  <a:tcPr/>
                </a:tc>
                <a:tc>
                  <a:txBody>
                    <a:bodyPr/>
                    <a:lstStyle/>
                    <a:p>
                      <a:r>
                        <a:rPr lang="en-US" dirty="0"/>
                        <a:t>Where to add</a:t>
                      </a:r>
                    </a:p>
                  </a:txBody>
                  <a:tcPr/>
                </a:tc>
                <a:tc>
                  <a:txBody>
                    <a:bodyPr/>
                    <a:lstStyle/>
                    <a:p>
                      <a:r>
                        <a:rPr lang="en-US" dirty="0"/>
                        <a:t>Format</a:t>
                      </a:r>
                    </a:p>
                  </a:txBody>
                  <a:tcPr/>
                </a:tc>
                <a:extLst>
                  <a:ext uri="{0D108BD9-81ED-4DB2-BD59-A6C34878D82A}">
                    <a16:rowId xmlns:a16="http://schemas.microsoft.com/office/drawing/2014/main" val="3032317509"/>
                  </a:ext>
                </a:extLst>
              </a:tr>
              <a:tr h="1738703">
                <a:tc rowSpan="4">
                  <a:txBody>
                    <a:bodyPr/>
                    <a:lstStyle/>
                    <a:p>
                      <a:r>
                        <a:rPr lang="en-US" sz="1200" b="0" dirty="0">
                          <a:latin typeface="Aptos"/>
                        </a:rPr>
                        <a:t>General</a:t>
                      </a:r>
                    </a:p>
                  </a:txBody>
                  <a:tcPr/>
                </a:tc>
                <a:tc>
                  <a:txBody>
                    <a:bodyPr/>
                    <a:lstStyle/>
                    <a:p>
                      <a:pPr lvl="0">
                        <a:buNone/>
                      </a:pPr>
                      <a:r>
                        <a:rPr lang="en-US" sz="1200" b="0" i="0" u="none" strike="noStrike" noProof="0" dirty="0">
                          <a:solidFill>
                            <a:srgbClr val="000000"/>
                          </a:solidFill>
                          <a:latin typeface="Aptos"/>
                        </a:rPr>
                        <a:t>How likely are you to recommend our </a:t>
                      </a:r>
                      <a:r>
                        <a:rPr lang="en-US" sz="1200" b="0" i="0" u="none" strike="noStrike" noProof="0" err="1">
                          <a:solidFill>
                            <a:srgbClr val="000000"/>
                          </a:solidFill>
                          <a:latin typeface="Aptos"/>
                        </a:rPr>
                        <a:t>OpenJustice</a:t>
                      </a:r>
                      <a:r>
                        <a:rPr lang="en-US" sz="1200" b="0" i="0" u="none" strike="noStrike" noProof="0" dirty="0">
                          <a:solidFill>
                            <a:srgbClr val="000000"/>
                          </a:solidFill>
                          <a:latin typeface="Aptos"/>
                        </a:rPr>
                        <a:t> AI to a friend or colleague?</a:t>
                      </a:r>
                      <a:endParaRPr lang="en-US" sz="1200" b="0" dirty="0">
                        <a:latin typeface="Aptos"/>
                      </a:endParaRPr>
                    </a:p>
                  </a:txBody>
                  <a:tcPr/>
                </a:tc>
                <a:tc>
                  <a:txBody>
                    <a:bodyPr/>
                    <a:lstStyle/>
                    <a:p>
                      <a:r>
                        <a:rPr lang="en-US" sz="1200" b="0" dirty="0">
                          <a:latin typeface="Aptos"/>
                        </a:rPr>
                        <a:t>Separate user feedback section</a:t>
                      </a:r>
                    </a:p>
                  </a:txBody>
                  <a:tcPr/>
                </a:tc>
                <a:tc>
                  <a:txBody>
                    <a:bodyPr/>
                    <a:lstStyle/>
                    <a:p>
                      <a:pPr marL="0" marR="0" lvl="0" indent="0" algn="l">
                        <a:lnSpc>
                          <a:spcPct val="100000"/>
                        </a:lnSpc>
                        <a:spcBef>
                          <a:spcPts val="0"/>
                        </a:spcBef>
                        <a:spcAft>
                          <a:spcPts val="0"/>
                        </a:spcAft>
                        <a:buNone/>
                      </a:pPr>
                      <a:r>
                        <a:rPr lang="en-US" sz="1200" b="0" i="0" u="none" strike="noStrike" noProof="0" dirty="0">
                          <a:solidFill>
                            <a:srgbClr val="000000"/>
                          </a:solidFill>
                          <a:latin typeface="Aptos"/>
                        </a:rPr>
                        <a:t>11-point</a:t>
                      </a:r>
                      <a:endParaRPr lang="en-US" sz="1200">
                        <a:latin typeface="Aptos"/>
                      </a:endParaRPr>
                    </a:p>
                    <a:p>
                      <a:pPr marL="0" marR="0" lvl="0" indent="0" algn="l">
                        <a:lnSpc>
                          <a:spcPct val="100000"/>
                        </a:lnSpc>
                        <a:spcBef>
                          <a:spcPts val="0"/>
                        </a:spcBef>
                        <a:spcAft>
                          <a:spcPts val="0"/>
                        </a:spcAft>
                        <a:buNone/>
                      </a:pPr>
                      <a:r>
                        <a:rPr lang="en-US" sz="1200" b="0" i="0" u="none" strike="noStrike" noProof="0" dirty="0">
                          <a:solidFill>
                            <a:srgbClr val="000000"/>
                          </a:solidFill>
                          <a:latin typeface="Aptos"/>
                        </a:rPr>
                        <a:t>0-6: detractors (unhappy customers)</a:t>
                      </a:r>
                      <a:endParaRPr lang="en-US" sz="1200">
                        <a:latin typeface="Aptos"/>
                      </a:endParaRPr>
                    </a:p>
                    <a:p>
                      <a:pPr marL="0" marR="0" lvl="0" indent="0" algn="l">
                        <a:lnSpc>
                          <a:spcPct val="100000"/>
                        </a:lnSpc>
                        <a:spcBef>
                          <a:spcPts val="0"/>
                        </a:spcBef>
                        <a:spcAft>
                          <a:spcPts val="0"/>
                        </a:spcAft>
                        <a:buNone/>
                      </a:pPr>
                      <a:r>
                        <a:rPr lang="en-US" sz="1200" b="0" i="0" u="none" strike="noStrike" noProof="0" dirty="0">
                          <a:solidFill>
                            <a:srgbClr val="000000"/>
                          </a:solidFill>
                          <a:latin typeface="Aptos"/>
                        </a:rPr>
                        <a:t>7-8: passives (neutral customers)</a:t>
                      </a:r>
                      <a:endParaRPr lang="en-US" sz="1200">
                        <a:latin typeface="Aptos"/>
                      </a:endParaRPr>
                    </a:p>
                    <a:p>
                      <a:pPr marL="0" marR="0" lvl="0" indent="0" algn="l">
                        <a:lnSpc>
                          <a:spcPct val="100000"/>
                        </a:lnSpc>
                        <a:spcBef>
                          <a:spcPts val="0"/>
                        </a:spcBef>
                        <a:spcAft>
                          <a:spcPts val="0"/>
                        </a:spcAft>
                        <a:buClr>
                          <a:srgbClr val="000000"/>
                        </a:buClr>
                        <a:buNone/>
                      </a:pPr>
                      <a:r>
                        <a:rPr lang="en-US" sz="1200" b="0" i="0" u="none" strike="noStrike" noProof="0" dirty="0">
                          <a:solidFill>
                            <a:srgbClr val="000000"/>
                          </a:solidFill>
                          <a:latin typeface="Aptos"/>
                        </a:rPr>
                        <a:t>9-10: promoters (happy customers)</a:t>
                      </a:r>
                      <a:endParaRPr lang="en-US" sz="1200" b="0" dirty="0">
                        <a:latin typeface="Aptos"/>
                      </a:endParaRPr>
                    </a:p>
                  </a:txBody>
                  <a:tcPr/>
                </a:tc>
                <a:extLst>
                  <a:ext uri="{0D108BD9-81ED-4DB2-BD59-A6C34878D82A}">
                    <a16:rowId xmlns:a16="http://schemas.microsoft.com/office/drawing/2014/main" val="2971181890"/>
                  </a:ext>
                </a:extLst>
              </a:tr>
              <a:tr h="566687">
                <a:tc vMerge="1">
                  <a:txBody>
                    <a:bodyPr/>
                    <a:lstStyle/>
                    <a:p>
                      <a:endParaRPr lang="en-US" dirty="0"/>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Aptos"/>
                        </a:rPr>
                        <a:t>How satisfied were you with your experience with our </a:t>
                      </a:r>
                      <a:r>
                        <a:rPr lang="en-US" sz="1200" b="0" i="0" u="none" strike="noStrike" noProof="0" err="1">
                          <a:solidFill>
                            <a:srgbClr val="000000"/>
                          </a:solidFill>
                          <a:latin typeface="Aptos"/>
                        </a:rPr>
                        <a:t>OpenJustice</a:t>
                      </a:r>
                      <a:r>
                        <a:rPr lang="en-US" sz="1200" b="0" i="0" u="none" strike="noStrike" noProof="0" dirty="0">
                          <a:solidFill>
                            <a:srgbClr val="000000"/>
                          </a:solidFill>
                          <a:latin typeface="Aptos"/>
                        </a:rPr>
                        <a:t> AI?</a:t>
                      </a:r>
                    </a:p>
                  </a:txBody>
                  <a:tcPr/>
                </a:tc>
                <a:tc>
                  <a:txBody>
                    <a:bodyPr/>
                    <a:lstStyle/>
                    <a:p>
                      <a:pPr lvl="0">
                        <a:buNone/>
                      </a:pPr>
                      <a:r>
                        <a:rPr lang="en-US" sz="1200" b="0" i="0" u="none" strike="noStrike" noProof="0" dirty="0">
                          <a:solidFill>
                            <a:srgbClr val="000000"/>
                          </a:solidFill>
                        </a:rPr>
                        <a:t>Separate user feedback section</a:t>
                      </a:r>
                      <a:endParaRPr lang="en-US" sz="1200"/>
                    </a:p>
                  </a:txBody>
                  <a:tcPr/>
                </a:tc>
                <a:tc>
                  <a:txBody>
                    <a:bodyPr/>
                    <a:lstStyle/>
                    <a:p>
                      <a:pPr marL="0" marR="0" lvl="0" indent="0" algn="l">
                        <a:lnSpc>
                          <a:spcPct val="100000"/>
                        </a:lnSpc>
                        <a:spcBef>
                          <a:spcPts val="0"/>
                        </a:spcBef>
                        <a:spcAft>
                          <a:spcPts val="0"/>
                        </a:spcAft>
                        <a:buNone/>
                      </a:pPr>
                      <a:r>
                        <a:rPr lang="en-US" sz="1200" b="0" i="0" u="none" strike="noStrike" noProof="0" dirty="0">
                          <a:solidFill>
                            <a:srgbClr val="000000"/>
                          </a:solidFill>
                          <a:latin typeface="Aptos"/>
                        </a:rPr>
                        <a:t>1-5 Likert Scale</a:t>
                      </a:r>
                    </a:p>
                    <a:p>
                      <a:pPr marL="342900" marR="0" lvl="0" indent="-342900" algn="l">
                        <a:lnSpc>
                          <a:spcPct val="100000"/>
                        </a:lnSpc>
                        <a:spcBef>
                          <a:spcPts val="0"/>
                        </a:spcBef>
                        <a:spcAft>
                          <a:spcPts val="0"/>
                        </a:spcAft>
                        <a:buClr>
                          <a:srgbClr val="000000"/>
                        </a:buClr>
                        <a:buAutoNum type="arabicPeriod"/>
                      </a:pPr>
                      <a:r>
                        <a:rPr lang="en-US" sz="1200" b="0" i="0" u="none" strike="noStrike" noProof="0" dirty="0">
                          <a:solidFill>
                            <a:srgbClr val="000000"/>
                          </a:solidFill>
                          <a:latin typeface="Aptos"/>
                        </a:rPr>
                        <a:t>Very Dissatisfied: The user is very unhappy with the product/service.</a:t>
                      </a:r>
                    </a:p>
                    <a:p>
                      <a:pPr marL="342900" marR="0" lvl="0" indent="-342900" algn="l">
                        <a:lnSpc>
                          <a:spcPct val="100000"/>
                        </a:lnSpc>
                        <a:spcBef>
                          <a:spcPts val="0"/>
                        </a:spcBef>
                        <a:spcAft>
                          <a:spcPts val="0"/>
                        </a:spcAft>
                        <a:buClr>
                          <a:srgbClr val="000000"/>
                        </a:buClr>
                        <a:buAutoNum type="arabicPeriod"/>
                      </a:pPr>
                      <a:r>
                        <a:rPr lang="en-US" sz="1200" b="0" i="0" u="none" strike="noStrike" noProof="0" dirty="0">
                          <a:solidFill>
                            <a:srgbClr val="000000"/>
                          </a:solidFill>
                          <a:latin typeface="Aptos"/>
                        </a:rPr>
                        <a:t>Dissatisfied: The user is unhappy with the product/service.</a:t>
                      </a:r>
                    </a:p>
                    <a:p>
                      <a:pPr marL="342900" marR="0" lvl="0" indent="-342900" algn="l">
                        <a:lnSpc>
                          <a:spcPct val="100000"/>
                        </a:lnSpc>
                        <a:spcBef>
                          <a:spcPts val="0"/>
                        </a:spcBef>
                        <a:spcAft>
                          <a:spcPts val="0"/>
                        </a:spcAft>
                        <a:buClr>
                          <a:srgbClr val="000000"/>
                        </a:buClr>
                        <a:buAutoNum type="arabicPeriod"/>
                      </a:pPr>
                      <a:r>
                        <a:rPr lang="en-US" sz="1200" b="0" i="0" u="none" strike="noStrike" noProof="0" dirty="0">
                          <a:solidFill>
                            <a:srgbClr val="000000"/>
                          </a:solidFill>
                          <a:latin typeface="Aptos"/>
                        </a:rPr>
                        <a:t>Neutral: The user feels indifferent about the product/service.</a:t>
                      </a:r>
                    </a:p>
                    <a:p>
                      <a:pPr marL="342900" marR="0" lvl="0" indent="-342900" algn="l">
                        <a:lnSpc>
                          <a:spcPct val="100000"/>
                        </a:lnSpc>
                        <a:spcBef>
                          <a:spcPts val="0"/>
                        </a:spcBef>
                        <a:spcAft>
                          <a:spcPts val="0"/>
                        </a:spcAft>
                        <a:buClr>
                          <a:srgbClr val="000000"/>
                        </a:buClr>
                        <a:buAutoNum type="arabicPeriod"/>
                      </a:pPr>
                      <a:r>
                        <a:rPr lang="en-US" sz="1200" b="0" i="0" u="none" strike="noStrike" noProof="0" dirty="0">
                          <a:solidFill>
                            <a:srgbClr val="000000"/>
                          </a:solidFill>
                          <a:latin typeface="Aptos"/>
                        </a:rPr>
                        <a:t>Satisfied: The user is happy with the product/service.</a:t>
                      </a:r>
                    </a:p>
                    <a:p>
                      <a:pPr marL="342900" marR="0" lvl="0" indent="-342900" algn="l">
                        <a:lnSpc>
                          <a:spcPct val="100000"/>
                        </a:lnSpc>
                        <a:spcBef>
                          <a:spcPts val="0"/>
                        </a:spcBef>
                        <a:spcAft>
                          <a:spcPts val="0"/>
                        </a:spcAft>
                        <a:buClr>
                          <a:srgbClr val="000000"/>
                        </a:buClr>
                        <a:buAutoNum type="arabicPeriod"/>
                      </a:pPr>
                      <a:r>
                        <a:rPr lang="en-US" sz="1200" b="0" i="0" u="none" strike="noStrike" noProof="0" dirty="0">
                          <a:solidFill>
                            <a:srgbClr val="000000"/>
                          </a:solidFill>
                          <a:latin typeface="Aptos"/>
                        </a:rPr>
                        <a:t>Very Satisfied: The user is very happy with the product/service.</a:t>
                      </a:r>
                      <a:endParaRPr lang="en-US" sz="1200">
                        <a:latin typeface="Aptos"/>
                      </a:endParaRPr>
                    </a:p>
                  </a:txBody>
                  <a:tcPr/>
                </a:tc>
                <a:extLst>
                  <a:ext uri="{0D108BD9-81ED-4DB2-BD59-A6C34878D82A}">
                    <a16:rowId xmlns:a16="http://schemas.microsoft.com/office/drawing/2014/main" val="614959611"/>
                  </a:ext>
                </a:extLst>
              </a:tr>
              <a:tr h="566687">
                <a:tc vMerge="1">
                  <a:txBody>
                    <a:bodyPr/>
                    <a:lstStyle/>
                    <a:p>
                      <a:endParaRPr lang="en-US" dirty="0"/>
                    </a:p>
                  </a:txBody>
                  <a:tcPr/>
                </a:tc>
                <a:tc>
                  <a:txBody>
                    <a:bodyPr/>
                    <a:lstStyle/>
                    <a:p>
                      <a:pPr marL="0" marR="0" lvl="0" indent="0" algn="l">
                        <a:lnSpc>
                          <a:spcPct val="100000"/>
                        </a:lnSpc>
                        <a:spcBef>
                          <a:spcPts val="0"/>
                        </a:spcBef>
                        <a:spcAft>
                          <a:spcPts val="0"/>
                        </a:spcAft>
                        <a:buClr>
                          <a:srgbClr val="000000"/>
                        </a:buClr>
                        <a:buNone/>
                      </a:pPr>
                      <a:r>
                        <a:rPr lang="en-US" sz="1200" b="0" i="0" u="none" strike="noStrike" noProof="0" dirty="0">
                          <a:solidFill>
                            <a:srgbClr val="000000"/>
                          </a:solidFill>
                          <a:latin typeface="Aptos"/>
                        </a:rPr>
                        <a:t>What is your overall impression of our </a:t>
                      </a:r>
                      <a:r>
                        <a:rPr lang="en-US" sz="1200" b="0" i="0" u="none" strike="noStrike" noProof="0" err="1">
                          <a:solidFill>
                            <a:srgbClr val="000000"/>
                          </a:solidFill>
                          <a:latin typeface="Aptos"/>
                        </a:rPr>
                        <a:t>OpenJustice</a:t>
                      </a:r>
                      <a:r>
                        <a:rPr lang="en-US" sz="1200" b="0" i="0" u="none" strike="noStrike" noProof="0" dirty="0">
                          <a:solidFill>
                            <a:srgbClr val="000000"/>
                          </a:solidFill>
                          <a:latin typeface="Aptos"/>
                        </a:rPr>
                        <a:t> AI?</a:t>
                      </a:r>
                    </a:p>
                  </a:txBody>
                  <a:tcPr/>
                </a:tc>
                <a:tc>
                  <a:txBody>
                    <a:bodyPr/>
                    <a:lstStyle/>
                    <a:p>
                      <a:pPr lvl="0">
                        <a:buNone/>
                      </a:pPr>
                      <a:r>
                        <a:rPr lang="en-US" sz="1200" b="0" i="0" u="none" strike="noStrike" noProof="0" dirty="0">
                          <a:solidFill>
                            <a:srgbClr val="000000"/>
                          </a:solidFill>
                        </a:rPr>
                        <a:t>Separate user feedback section</a:t>
                      </a:r>
                      <a:endParaRPr lang="en-US" sz="1200"/>
                    </a:p>
                  </a:txBody>
                  <a:tcPr/>
                </a:tc>
                <a:tc>
                  <a:txBody>
                    <a:bodyPr/>
                    <a:lstStyle/>
                    <a:p>
                      <a:pPr lvl="0">
                        <a:buNone/>
                      </a:pPr>
                      <a:r>
                        <a:rPr lang="en-US" sz="1200" b="0" dirty="0">
                          <a:latin typeface="Aptos"/>
                        </a:rPr>
                        <a:t>Text</a:t>
                      </a:r>
                    </a:p>
                  </a:txBody>
                  <a:tcPr/>
                </a:tc>
                <a:extLst>
                  <a:ext uri="{0D108BD9-81ED-4DB2-BD59-A6C34878D82A}">
                    <a16:rowId xmlns:a16="http://schemas.microsoft.com/office/drawing/2014/main" val="4294102794"/>
                  </a:ext>
                </a:extLst>
              </a:tr>
              <a:tr h="566687">
                <a:tc vMerge="1">
                  <a:txBody>
                    <a:bodyPr/>
                    <a:lstStyle/>
                    <a:p>
                      <a:endParaRPr lang="en-US" dirty="0"/>
                    </a:p>
                  </a:txBody>
                  <a:tcPr/>
                </a:tc>
                <a:tc>
                  <a:txBody>
                    <a:bodyPr/>
                    <a:lstStyle/>
                    <a:p>
                      <a:pPr marL="0" marR="0" lvl="0" indent="0" algn="l">
                        <a:lnSpc>
                          <a:spcPct val="100000"/>
                        </a:lnSpc>
                        <a:spcBef>
                          <a:spcPts val="0"/>
                        </a:spcBef>
                        <a:spcAft>
                          <a:spcPts val="0"/>
                        </a:spcAft>
                        <a:buClr>
                          <a:srgbClr val="000000"/>
                        </a:buClr>
                        <a:buNone/>
                      </a:pPr>
                      <a:r>
                        <a:rPr lang="en-US" sz="1200" b="0" i="0" u="none" strike="noStrike" noProof="0" dirty="0">
                          <a:solidFill>
                            <a:srgbClr val="000000"/>
                          </a:solidFill>
                          <a:latin typeface="Aptos"/>
                        </a:rPr>
                        <a:t>What changes or enhancements would most improve your overall satisfaction with our platform?</a:t>
                      </a:r>
                    </a:p>
                  </a:txBody>
                  <a:tcPr/>
                </a:tc>
                <a:tc>
                  <a:txBody>
                    <a:bodyPr/>
                    <a:lstStyle/>
                    <a:p>
                      <a:pPr lvl="0">
                        <a:buNone/>
                      </a:pPr>
                      <a:r>
                        <a:rPr lang="en-US" sz="1200" b="0" i="0" u="none" strike="noStrike" noProof="0" dirty="0">
                          <a:solidFill>
                            <a:srgbClr val="000000"/>
                          </a:solidFill>
                        </a:rPr>
                        <a:t>Separate user feedback section</a:t>
                      </a:r>
                      <a:endParaRPr lang="en-US" sz="1200"/>
                    </a:p>
                  </a:txBody>
                  <a:tcPr/>
                </a:tc>
                <a:tc>
                  <a:txBody>
                    <a:bodyPr/>
                    <a:lstStyle/>
                    <a:p>
                      <a:pPr lvl="0">
                        <a:buNone/>
                      </a:pPr>
                      <a:r>
                        <a:rPr lang="en-US" sz="1200" b="0" dirty="0">
                          <a:latin typeface="Aptos"/>
                        </a:rPr>
                        <a:t>Text</a:t>
                      </a:r>
                    </a:p>
                  </a:txBody>
                  <a:tcPr/>
                </a:tc>
                <a:extLst>
                  <a:ext uri="{0D108BD9-81ED-4DB2-BD59-A6C34878D82A}">
                    <a16:rowId xmlns:a16="http://schemas.microsoft.com/office/drawing/2014/main" val="2687299626"/>
                  </a:ext>
                </a:extLst>
              </a:tr>
            </a:tbl>
          </a:graphicData>
        </a:graphic>
      </p:graphicFrame>
    </p:spTree>
    <p:extLst>
      <p:ext uri="{BB962C8B-B14F-4D97-AF65-F5344CB8AC3E}">
        <p14:creationId xmlns:p14="http://schemas.microsoft.com/office/powerpoint/2010/main" val="1150654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1211</Words>
  <Application>Microsoft Macintosh PowerPoint</Application>
  <PresentationFormat>Widescreen</PresentationFormat>
  <Paragraphs>188</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Courier New,monospace</vt:lpstr>
      <vt:lpstr>Aptos</vt:lpstr>
      <vt:lpstr>Aptos Display</vt: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Alisa Liu</cp:lastModifiedBy>
  <cp:revision>471</cp:revision>
  <dcterms:created xsi:type="dcterms:W3CDTF">2024-06-29T18:49:07Z</dcterms:created>
  <dcterms:modified xsi:type="dcterms:W3CDTF">2024-07-19T18:49:29Z</dcterms:modified>
</cp:coreProperties>
</file>