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5" r:id="rId5"/>
    <p:sldId id="266" r:id="rId6"/>
    <p:sldId id="267" r:id="rId7"/>
    <p:sldId id="259" r:id="rId8"/>
    <p:sldId id="268" r:id="rId9"/>
    <p:sldId id="262" r:id="rId10"/>
    <p:sldId id="269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EECF7-36CE-468D-B2B2-845224966CFF}" v="369" dt="2023-01-15T09:49:57.392"/>
    <p1510:client id="{285EB08D-7AA3-4268-8EB2-084E319FB05C}" v="3" dt="2023-01-19T14:57:08.925"/>
    <p1510:client id="{570100AD-8256-48FD-AE93-5C96481CDC52}" v="2884" dt="2023-01-15T11:45:16.549"/>
    <p1510:client id="{7D86A106-AE3C-444C-BEB5-08462315BEDD}" v="37" dt="2023-01-18T14:40:04.240"/>
    <p1510:client id="{80EFE83B-7813-4802-97C3-5978A240E15E}" v="2" dt="2023-01-15T11:46:08.698"/>
    <p1510:client id="{BB9317EE-AB40-4605-B56B-0401A6CA4BDA}" v="3" dt="2023-01-18T14:33:43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9C1C8-E429-45C7-8F09-6BCE1139E28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E17F722-67B2-4279-B11E-9CFCDB011F1F}">
      <dgm:prSet/>
      <dgm:spPr/>
      <dgm:t>
        <a:bodyPr/>
        <a:lstStyle/>
        <a:p>
          <a:r>
            <a:rPr lang="ro-RO"/>
            <a:t>Abordare: car border representation and minimum distance towards road points</a:t>
          </a:r>
          <a:endParaRPr lang="en-US"/>
        </a:p>
      </dgm:t>
    </dgm:pt>
    <dgm:pt modelId="{0CB6673C-834A-4FD6-8880-0383994DA275}" type="parTrans" cxnId="{3D57B27D-19EB-4D8B-9283-5E7C8EE5C0B6}">
      <dgm:prSet/>
      <dgm:spPr/>
      <dgm:t>
        <a:bodyPr/>
        <a:lstStyle/>
        <a:p>
          <a:endParaRPr lang="en-US"/>
        </a:p>
      </dgm:t>
    </dgm:pt>
    <dgm:pt modelId="{68B9921C-4B45-49F5-93D6-737539266736}" type="sibTrans" cxnId="{3D57B27D-19EB-4D8B-9283-5E7C8EE5C0B6}">
      <dgm:prSet/>
      <dgm:spPr/>
      <dgm:t>
        <a:bodyPr/>
        <a:lstStyle/>
        <a:p>
          <a:endParaRPr lang="en-US"/>
        </a:p>
      </dgm:t>
    </dgm:pt>
    <dgm:pt modelId="{5F10906B-A530-408E-A830-AD164513D2FC}">
      <dgm:prSet/>
      <dgm:spPr/>
      <dgm:t>
        <a:bodyPr/>
        <a:lstStyle/>
        <a:p>
          <a:r>
            <a:rPr lang="ro-RO"/>
            <a:t>Masina are marginea reprezentata de 8 puncte de control</a:t>
          </a:r>
          <a:endParaRPr lang="en-US"/>
        </a:p>
      </dgm:t>
    </dgm:pt>
    <dgm:pt modelId="{050DDAF5-9767-41E2-8B96-B8BC938A8A33}" type="parTrans" cxnId="{87F3CABF-40A6-43D5-B137-C6ED501F5106}">
      <dgm:prSet/>
      <dgm:spPr/>
      <dgm:t>
        <a:bodyPr/>
        <a:lstStyle/>
        <a:p>
          <a:endParaRPr lang="en-US"/>
        </a:p>
      </dgm:t>
    </dgm:pt>
    <dgm:pt modelId="{5FFDA2DE-F3A4-4614-B4E6-09CA87CCE7EC}" type="sibTrans" cxnId="{87F3CABF-40A6-43D5-B137-C6ED501F5106}">
      <dgm:prSet/>
      <dgm:spPr/>
      <dgm:t>
        <a:bodyPr/>
        <a:lstStyle/>
        <a:p>
          <a:endParaRPr lang="en-US"/>
        </a:p>
      </dgm:t>
    </dgm:pt>
    <dgm:pt modelId="{8F81C592-F094-4080-A241-277CF87400D3}">
      <dgm:prSet/>
      <dgm:spPr/>
      <dgm:t>
        <a:bodyPr/>
        <a:lstStyle/>
        <a:p>
          <a:r>
            <a:rPr lang="ro-RO"/>
            <a:t>Distanta euclidiana: sqrt( (x1-x2)^2 +(y1-y2)^2)</a:t>
          </a:r>
          <a:endParaRPr lang="en-US"/>
        </a:p>
      </dgm:t>
    </dgm:pt>
    <dgm:pt modelId="{584020B6-46E6-42B7-B91B-3FAC6EB165A5}" type="parTrans" cxnId="{4067A390-BEC8-4606-87FD-7A71D7670FEA}">
      <dgm:prSet/>
      <dgm:spPr/>
      <dgm:t>
        <a:bodyPr/>
        <a:lstStyle/>
        <a:p>
          <a:endParaRPr lang="en-US"/>
        </a:p>
      </dgm:t>
    </dgm:pt>
    <dgm:pt modelId="{6437E079-E91D-44C8-9213-F6B6BC4AEA7D}" type="sibTrans" cxnId="{4067A390-BEC8-4606-87FD-7A71D7670FEA}">
      <dgm:prSet/>
      <dgm:spPr/>
      <dgm:t>
        <a:bodyPr/>
        <a:lstStyle/>
        <a:p>
          <a:endParaRPr lang="en-US"/>
        </a:p>
      </dgm:t>
    </dgm:pt>
    <dgm:pt modelId="{E97288C7-A366-423E-BCF8-01FB62A7CC6F}">
      <dgm:prSet/>
      <dgm:spPr/>
      <dgm:t>
        <a:bodyPr/>
        <a:lstStyle/>
        <a:p>
          <a:r>
            <a:rPr lang="ro-RO"/>
            <a:t>Distanta dintre puncte comparate cu un prag</a:t>
          </a:r>
          <a:endParaRPr lang="en-US"/>
        </a:p>
      </dgm:t>
    </dgm:pt>
    <dgm:pt modelId="{288EF171-463E-4665-B685-A381EA536925}" type="parTrans" cxnId="{9F4C9A16-FFAF-4552-9314-21F7C14438FD}">
      <dgm:prSet/>
      <dgm:spPr/>
      <dgm:t>
        <a:bodyPr/>
        <a:lstStyle/>
        <a:p>
          <a:endParaRPr lang="en-US"/>
        </a:p>
      </dgm:t>
    </dgm:pt>
    <dgm:pt modelId="{188A5229-E9AA-4F3F-8FA1-9A7A35F1DD6E}" type="sibTrans" cxnId="{9F4C9A16-FFAF-4552-9314-21F7C14438FD}">
      <dgm:prSet/>
      <dgm:spPr/>
      <dgm:t>
        <a:bodyPr/>
        <a:lstStyle/>
        <a:p>
          <a:endParaRPr lang="en-US"/>
        </a:p>
      </dgm:t>
    </dgm:pt>
    <dgm:pt modelId="{8AF4A8E0-C806-47FF-88C1-77D3734E4317}" type="pres">
      <dgm:prSet presAssocID="{4559C1C8-E429-45C7-8F09-6BCE1139E288}" presName="Name0" presStyleCnt="0">
        <dgm:presLayoutVars>
          <dgm:dir/>
          <dgm:animLvl val="lvl"/>
          <dgm:resizeHandles val="exact"/>
        </dgm:presLayoutVars>
      </dgm:prSet>
      <dgm:spPr/>
    </dgm:pt>
    <dgm:pt modelId="{0DAA4378-7AF6-4588-8C9E-7CBEB41E529F}" type="pres">
      <dgm:prSet presAssocID="{1E17F722-67B2-4279-B11E-9CFCDB011F1F}" presName="linNode" presStyleCnt="0"/>
      <dgm:spPr/>
    </dgm:pt>
    <dgm:pt modelId="{9FBCEF60-A2A5-4D49-84BF-1ADA9172D1E4}" type="pres">
      <dgm:prSet presAssocID="{1E17F722-67B2-4279-B11E-9CFCDB011F1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A2A0F8D-AFDA-4804-8E66-FECC626D5CFE}" type="pres">
      <dgm:prSet presAssocID="{68B9921C-4B45-49F5-93D6-737539266736}" presName="sp" presStyleCnt="0"/>
      <dgm:spPr/>
    </dgm:pt>
    <dgm:pt modelId="{BC8ED1EB-C5DF-4D0B-BB88-73E06C593849}" type="pres">
      <dgm:prSet presAssocID="{5F10906B-A530-408E-A830-AD164513D2FC}" presName="linNode" presStyleCnt="0"/>
      <dgm:spPr/>
    </dgm:pt>
    <dgm:pt modelId="{9E219AB0-858A-4A4B-943D-004C7E2C80D9}" type="pres">
      <dgm:prSet presAssocID="{5F10906B-A530-408E-A830-AD164513D2F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40C0E47-29FA-420A-99B1-8C9092AB7E91}" type="pres">
      <dgm:prSet presAssocID="{5FFDA2DE-F3A4-4614-B4E6-09CA87CCE7EC}" presName="sp" presStyleCnt="0"/>
      <dgm:spPr/>
    </dgm:pt>
    <dgm:pt modelId="{D270561C-7087-453B-A585-923A5AA54F57}" type="pres">
      <dgm:prSet presAssocID="{8F81C592-F094-4080-A241-277CF87400D3}" presName="linNode" presStyleCnt="0"/>
      <dgm:spPr/>
    </dgm:pt>
    <dgm:pt modelId="{B8D9A1D8-5901-43BD-A6D4-29CF1A392AB4}" type="pres">
      <dgm:prSet presAssocID="{8F81C592-F094-4080-A241-277CF87400D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FAC84F8-FEF9-44E9-B382-DEF1F91276E9}" type="pres">
      <dgm:prSet presAssocID="{6437E079-E91D-44C8-9213-F6B6BC4AEA7D}" presName="sp" presStyleCnt="0"/>
      <dgm:spPr/>
    </dgm:pt>
    <dgm:pt modelId="{5650C85B-2E62-4B6B-9A4B-E63F6B204C52}" type="pres">
      <dgm:prSet presAssocID="{E97288C7-A366-423E-BCF8-01FB62A7CC6F}" presName="linNode" presStyleCnt="0"/>
      <dgm:spPr/>
    </dgm:pt>
    <dgm:pt modelId="{66CE61FC-0868-4C6E-8144-F3B3B5D4BB38}" type="pres">
      <dgm:prSet presAssocID="{E97288C7-A366-423E-BCF8-01FB62A7CC6F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9F4C9A16-FFAF-4552-9314-21F7C14438FD}" srcId="{4559C1C8-E429-45C7-8F09-6BCE1139E288}" destId="{E97288C7-A366-423E-BCF8-01FB62A7CC6F}" srcOrd="3" destOrd="0" parTransId="{288EF171-463E-4665-B685-A381EA536925}" sibTransId="{188A5229-E9AA-4F3F-8FA1-9A7A35F1DD6E}"/>
    <dgm:cxn modelId="{F41BAB20-F774-430A-A539-3889B4930738}" type="presOf" srcId="{4559C1C8-E429-45C7-8F09-6BCE1139E288}" destId="{8AF4A8E0-C806-47FF-88C1-77D3734E4317}" srcOrd="0" destOrd="0" presId="urn:microsoft.com/office/officeart/2005/8/layout/vList5"/>
    <dgm:cxn modelId="{48D74259-A1ED-44E5-B42A-1892DB87FB65}" type="presOf" srcId="{5F10906B-A530-408E-A830-AD164513D2FC}" destId="{9E219AB0-858A-4A4B-943D-004C7E2C80D9}" srcOrd="0" destOrd="0" presId="urn:microsoft.com/office/officeart/2005/8/layout/vList5"/>
    <dgm:cxn modelId="{3D57B27D-19EB-4D8B-9283-5E7C8EE5C0B6}" srcId="{4559C1C8-E429-45C7-8F09-6BCE1139E288}" destId="{1E17F722-67B2-4279-B11E-9CFCDB011F1F}" srcOrd="0" destOrd="0" parTransId="{0CB6673C-834A-4FD6-8880-0383994DA275}" sibTransId="{68B9921C-4B45-49F5-93D6-737539266736}"/>
    <dgm:cxn modelId="{4067A390-BEC8-4606-87FD-7A71D7670FEA}" srcId="{4559C1C8-E429-45C7-8F09-6BCE1139E288}" destId="{8F81C592-F094-4080-A241-277CF87400D3}" srcOrd="2" destOrd="0" parTransId="{584020B6-46E6-42B7-B91B-3FAC6EB165A5}" sibTransId="{6437E079-E91D-44C8-9213-F6B6BC4AEA7D}"/>
    <dgm:cxn modelId="{87F3CABF-40A6-43D5-B137-C6ED501F5106}" srcId="{4559C1C8-E429-45C7-8F09-6BCE1139E288}" destId="{5F10906B-A530-408E-A830-AD164513D2FC}" srcOrd="1" destOrd="0" parTransId="{050DDAF5-9767-41E2-8B96-B8BC938A8A33}" sibTransId="{5FFDA2DE-F3A4-4614-B4E6-09CA87CCE7EC}"/>
    <dgm:cxn modelId="{5AA040D5-768A-41F4-BEA9-31E43525AECE}" type="presOf" srcId="{8F81C592-F094-4080-A241-277CF87400D3}" destId="{B8D9A1D8-5901-43BD-A6D4-29CF1A392AB4}" srcOrd="0" destOrd="0" presId="urn:microsoft.com/office/officeart/2005/8/layout/vList5"/>
    <dgm:cxn modelId="{21E9B2E6-CDF3-41EE-B948-48102F2BDB2F}" type="presOf" srcId="{1E17F722-67B2-4279-B11E-9CFCDB011F1F}" destId="{9FBCEF60-A2A5-4D49-84BF-1ADA9172D1E4}" srcOrd="0" destOrd="0" presId="urn:microsoft.com/office/officeart/2005/8/layout/vList5"/>
    <dgm:cxn modelId="{09C908F3-A202-4D67-BDBE-AAB971875E67}" type="presOf" srcId="{E97288C7-A366-423E-BCF8-01FB62A7CC6F}" destId="{66CE61FC-0868-4C6E-8144-F3B3B5D4BB38}" srcOrd="0" destOrd="0" presId="urn:microsoft.com/office/officeart/2005/8/layout/vList5"/>
    <dgm:cxn modelId="{F12E2DD8-CFB0-43E5-B502-329564FCA1E1}" type="presParOf" srcId="{8AF4A8E0-C806-47FF-88C1-77D3734E4317}" destId="{0DAA4378-7AF6-4588-8C9E-7CBEB41E529F}" srcOrd="0" destOrd="0" presId="urn:microsoft.com/office/officeart/2005/8/layout/vList5"/>
    <dgm:cxn modelId="{4CE12968-AE17-4CD4-A49D-57C7EBE06C0B}" type="presParOf" srcId="{0DAA4378-7AF6-4588-8C9E-7CBEB41E529F}" destId="{9FBCEF60-A2A5-4D49-84BF-1ADA9172D1E4}" srcOrd="0" destOrd="0" presId="urn:microsoft.com/office/officeart/2005/8/layout/vList5"/>
    <dgm:cxn modelId="{B69D875D-290B-4EDC-A61B-CCF682940590}" type="presParOf" srcId="{8AF4A8E0-C806-47FF-88C1-77D3734E4317}" destId="{CA2A0F8D-AFDA-4804-8E66-FECC626D5CFE}" srcOrd="1" destOrd="0" presId="urn:microsoft.com/office/officeart/2005/8/layout/vList5"/>
    <dgm:cxn modelId="{ED664A73-618F-4D9C-B1B5-371242FBD0F3}" type="presParOf" srcId="{8AF4A8E0-C806-47FF-88C1-77D3734E4317}" destId="{BC8ED1EB-C5DF-4D0B-BB88-73E06C593849}" srcOrd="2" destOrd="0" presId="urn:microsoft.com/office/officeart/2005/8/layout/vList5"/>
    <dgm:cxn modelId="{C4140BCB-3765-46F1-B345-5571086EF441}" type="presParOf" srcId="{BC8ED1EB-C5DF-4D0B-BB88-73E06C593849}" destId="{9E219AB0-858A-4A4B-943D-004C7E2C80D9}" srcOrd="0" destOrd="0" presId="urn:microsoft.com/office/officeart/2005/8/layout/vList5"/>
    <dgm:cxn modelId="{F77328ED-7728-48BB-AF12-04F87042F6FD}" type="presParOf" srcId="{8AF4A8E0-C806-47FF-88C1-77D3734E4317}" destId="{240C0E47-29FA-420A-99B1-8C9092AB7E91}" srcOrd="3" destOrd="0" presId="urn:microsoft.com/office/officeart/2005/8/layout/vList5"/>
    <dgm:cxn modelId="{FC0711A4-12E8-4758-8D58-B3EF98047764}" type="presParOf" srcId="{8AF4A8E0-C806-47FF-88C1-77D3734E4317}" destId="{D270561C-7087-453B-A585-923A5AA54F57}" srcOrd="4" destOrd="0" presId="urn:microsoft.com/office/officeart/2005/8/layout/vList5"/>
    <dgm:cxn modelId="{164DC069-6FB6-46F4-87E8-EE385371AA52}" type="presParOf" srcId="{D270561C-7087-453B-A585-923A5AA54F57}" destId="{B8D9A1D8-5901-43BD-A6D4-29CF1A392AB4}" srcOrd="0" destOrd="0" presId="urn:microsoft.com/office/officeart/2005/8/layout/vList5"/>
    <dgm:cxn modelId="{23F5A397-6BE6-4CA9-99E8-25F3399A26ED}" type="presParOf" srcId="{8AF4A8E0-C806-47FF-88C1-77D3734E4317}" destId="{4FAC84F8-FEF9-44E9-B382-DEF1F91276E9}" srcOrd="5" destOrd="0" presId="urn:microsoft.com/office/officeart/2005/8/layout/vList5"/>
    <dgm:cxn modelId="{CB0CA631-CCD1-47CC-B606-5DCBE75C9138}" type="presParOf" srcId="{8AF4A8E0-C806-47FF-88C1-77D3734E4317}" destId="{5650C85B-2E62-4B6B-9A4B-E63F6B204C52}" srcOrd="6" destOrd="0" presId="urn:microsoft.com/office/officeart/2005/8/layout/vList5"/>
    <dgm:cxn modelId="{16ABAC73-523C-47C4-A966-625399ACAC77}" type="presParOf" srcId="{5650C85B-2E62-4B6B-9A4B-E63F6B204C52}" destId="{66CE61FC-0868-4C6E-8144-F3B3B5D4BB3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E43C15-B1EF-4D3C-8C29-D8662821203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092E4E-4DC9-4699-84CF-065E0955B8F6}">
      <dgm:prSet/>
      <dgm:spPr/>
      <dgm:t>
        <a:bodyPr/>
        <a:lstStyle/>
        <a:p>
          <a:r>
            <a:rPr lang="ro-RO" dirty="0"/>
            <a:t>Pentru a putea antrena un agent avem nevoie de date de intrare</a:t>
          </a:r>
          <a:endParaRPr lang="en-US" dirty="0"/>
        </a:p>
      </dgm:t>
    </dgm:pt>
    <dgm:pt modelId="{4CB557CF-CD20-4C72-8BC7-0543E72C1BA1}" type="parTrans" cxnId="{F80C0041-5A28-4817-9D1C-B7E2CF094875}">
      <dgm:prSet/>
      <dgm:spPr/>
      <dgm:t>
        <a:bodyPr/>
        <a:lstStyle/>
        <a:p>
          <a:endParaRPr lang="en-US"/>
        </a:p>
      </dgm:t>
    </dgm:pt>
    <dgm:pt modelId="{F265B335-2C2C-46B7-9ECA-C1E0368A45D8}" type="sibTrans" cxnId="{F80C0041-5A28-4817-9D1C-B7E2CF094875}">
      <dgm:prSet/>
      <dgm:spPr/>
      <dgm:t>
        <a:bodyPr/>
        <a:lstStyle/>
        <a:p>
          <a:endParaRPr lang="en-US"/>
        </a:p>
      </dgm:t>
    </dgm:pt>
    <dgm:pt modelId="{EFC64BC9-7CEA-4BDA-B3CF-7E2D6ADB92C4}">
      <dgm:prSet/>
      <dgm:spPr/>
      <dgm:t>
        <a:bodyPr/>
        <a:lstStyle/>
        <a:p>
          <a:r>
            <a:rPr lang="ro-RO" dirty="0"/>
            <a:t>Datele de intrare: distantele de la punctele drumului la punctele de control + viteza si </a:t>
          </a:r>
          <a:r>
            <a:rPr lang="ro-RO" dirty="0" err="1"/>
            <a:t>directia</a:t>
          </a:r>
          <a:endParaRPr lang="en-US" dirty="0" err="1"/>
        </a:p>
      </dgm:t>
    </dgm:pt>
    <dgm:pt modelId="{A5C193FB-DD94-490F-B6B7-BD1FF924C1CF}" type="parTrans" cxnId="{21F6FDE0-35F2-4948-8F9F-09194B040811}">
      <dgm:prSet/>
      <dgm:spPr/>
      <dgm:t>
        <a:bodyPr/>
        <a:lstStyle/>
        <a:p>
          <a:endParaRPr lang="en-US"/>
        </a:p>
      </dgm:t>
    </dgm:pt>
    <dgm:pt modelId="{A1429548-B68A-4057-8C18-E71301C3F015}" type="sibTrans" cxnId="{21F6FDE0-35F2-4948-8F9F-09194B040811}">
      <dgm:prSet/>
      <dgm:spPr/>
      <dgm:t>
        <a:bodyPr/>
        <a:lstStyle/>
        <a:p>
          <a:endParaRPr lang="en-US"/>
        </a:p>
      </dgm:t>
    </dgm:pt>
    <dgm:pt modelId="{8E6B83DF-DA82-4C03-8CCB-708F037ED10D}">
      <dgm:prSet/>
      <dgm:spPr/>
      <dgm:t>
        <a:bodyPr/>
        <a:lstStyle/>
        <a:p>
          <a:r>
            <a:rPr lang="ro-RO" dirty="0"/>
            <a:t>Distanta este </a:t>
          </a:r>
          <a:r>
            <a:rPr lang="ro-RO" dirty="0" err="1"/>
            <a:t>ecuatia</a:t>
          </a:r>
          <a:r>
            <a:rPr lang="ro-RO" dirty="0"/>
            <a:t> liniei dintre punctul drumului si a </a:t>
          </a:r>
          <a:r>
            <a:rPr lang="ro-RO" dirty="0" err="1"/>
            <a:t>masinii</a:t>
          </a:r>
          <a:r>
            <a:rPr lang="ro-RO" dirty="0"/>
            <a:t>: t0 + t(</a:t>
          </a:r>
          <a:r>
            <a:rPr lang="ro-RO" dirty="0" err="1"/>
            <a:t>P_border-P_centru</a:t>
          </a:r>
          <a:r>
            <a:rPr lang="ro-RO" dirty="0"/>
            <a:t>)</a:t>
          </a:r>
          <a:endParaRPr lang="en-US" dirty="0"/>
        </a:p>
      </dgm:t>
    </dgm:pt>
    <dgm:pt modelId="{8400A25D-E78C-43F9-A713-50B1B28021FA}" type="parTrans" cxnId="{A0C4BAEC-7C31-4E9B-849E-D73FB1483EA7}">
      <dgm:prSet/>
      <dgm:spPr/>
      <dgm:t>
        <a:bodyPr/>
        <a:lstStyle/>
        <a:p>
          <a:endParaRPr lang="en-US"/>
        </a:p>
      </dgm:t>
    </dgm:pt>
    <dgm:pt modelId="{CC30C755-5934-4245-82CA-9D0128BF8986}" type="sibTrans" cxnId="{A0C4BAEC-7C31-4E9B-849E-D73FB1483EA7}">
      <dgm:prSet/>
      <dgm:spPr/>
      <dgm:t>
        <a:bodyPr/>
        <a:lstStyle/>
        <a:p>
          <a:endParaRPr lang="en-US"/>
        </a:p>
      </dgm:t>
    </dgm:pt>
    <dgm:pt modelId="{A7FD1FFD-5732-47D7-8122-6F28CCFAEDE0}">
      <dgm:prSet/>
      <dgm:spPr/>
      <dgm:t>
        <a:bodyPr/>
        <a:lstStyle/>
        <a:p>
          <a:pPr rtl="0"/>
          <a:r>
            <a:rPr lang="ro-RO" dirty="0" err="1"/>
            <a:t>Ecuatia</a:t>
          </a:r>
          <a:r>
            <a:rPr lang="ro-RO" dirty="0"/>
            <a:t> </a:t>
          </a:r>
          <a:r>
            <a:rPr lang="ro-RO" dirty="0" err="1"/>
            <a:t>ofera</a:t>
          </a:r>
          <a:r>
            <a:rPr lang="ro-RO" dirty="0"/>
            <a:t> posibilitatea de a verifica puncte </a:t>
          </a:r>
          <a:r>
            <a:rPr lang="ro-RO" dirty="0" err="1"/>
            <a:t>intr-o</a:t>
          </a:r>
          <a:r>
            <a:rPr lang="ro-RO" dirty="0"/>
            <a:t> </a:t>
          </a:r>
          <a:r>
            <a:rPr lang="ro-RO" dirty="0" err="1"/>
            <a:t>directie</a:t>
          </a:r>
          <a:r>
            <a:rPr lang="ro-RO" dirty="0"/>
            <a:t> indicata, t se </a:t>
          </a:r>
          <a:r>
            <a:rPr lang="ro-RO" dirty="0" err="1"/>
            <a:t>foloseste</a:t>
          </a:r>
          <a:r>
            <a:rPr lang="ro-RO" dirty="0"/>
            <a:t> ca </a:t>
          </a:r>
          <a:r>
            <a:rPr lang="ro-RO" dirty="0" err="1"/>
            <a:t>distanta.</a:t>
          </a:r>
          <a:r>
            <a:rPr lang="ro-RO" dirty="0" err="1">
              <a:latin typeface="Calibri Light" panose="020F0302020204030204"/>
            </a:rPr>
            <a:t>Lipsa</a:t>
          </a:r>
          <a:r>
            <a:rPr lang="ro-RO" dirty="0">
              <a:latin typeface="Calibri Light" panose="020F0302020204030204"/>
            </a:rPr>
            <a:t> unui punct se traduce in valorii anormal de mari:-1000,1000</a:t>
          </a:r>
          <a:endParaRPr lang="en-US" dirty="0"/>
        </a:p>
      </dgm:t>
    </dgm:pt>
    <dgm:pt modelId="{DA33B155-EB6C-4241-8F69-E4244E37E8E9}" type="parTrans" cxnId="{003471D3-D592-4248-8C19-B7ECED5ECFAB}">
      <dgm:prSet/>
      <dgm:spPr/>
      <dgm:t>
        <a:bodyPr/>
        <a:lstStyle/>
        <a:p>
          <a:endParaRPr lang="en-US"/>
        </a:p>
      </dgm:t>
    </dgm:pt>
    <dgm:pt modelId="{6EA28361-1F80-4587-8963-25B054E24207}" type="sibTrans" cxnId="{003471D3-D592-4248-8C19-B7ECED5ECFAB}">
      <dgm:prSet/>
      <dgm:spPr/>
      <dgm:t>
        <a:bodyPr/>
        <a:lstStyle/>
        <a:p>
          <a:endParaRPr lang="en-US"/>
        </a:p>
      </dgm:t>
    </dgm:pt>
    <dgm:pt modelId="{4C26C43F-8D09-4C11-9F75-115AECCF3856}" type="pres">
      <dgm:prSet presAssocID="{4DE43C15-B1EF-4D3C-8C29-D86628212035}" presName="linear" presStyleCnt="0">
        <dgm:presLayoutVars>
          <dgm:animLvl val="lvl"/>
          <dgm:resizeHandles val="exact"/>
        </dgm:presLayoutVars>
      </dgm:prSet>
      <dgm:spPr/>
    </dgm:pt>
    <dgm:pt modelId="{083C49CC-124E-40B3-B281-3C50EC5165BA}" type="pres">
      <dgm:prSet presAssocID="{12092E4E-4DC9-4699-84CF-065E0955B8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AE6AB9E-CBAF-4C59-8823-0636BDD41481}" type="pres">
      <dgm:prSet presAssocID="{F265B335-2C2C-46B7-9ECA-C1E0368A45D8}" presName="spacer" presStyleCnt="0"/>
      <dgm:spPr/>
    </dgm:pt>
    <dgm:pt modelId="{82F99621-22D7-4855-843F-7D14E94151A9}" type="pres">
      <dgm:prSet presAssocID="{EFC64BC9-7CEA-4BDA-B3CF-7E2D6ADB92C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F74F268-F97D-4E1E-AF4A-055588610A21}" type="pres">
      <dgm:prSet presAssocID="{A1429548-B68A-4057-8C18-E71301C3F015}" presName="spacer" presStyleCnt="0"/>
      <dgm:spPr/>
    </dgm:pt>
    <dgm:pt modelId="{433B5137-8AEA-4C0E-808F-B5B7C651463C}" type="pres">
      <dgm:prSet presAssocID="{8E6B83DF-DA82-4C03-8CCB-708F037ED1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B8E31B-B0C4-4BEB-8239-4FB2F49D22AC}" type="pres">
      <dgm:prSet presAssocID="{CC30C755-5934-4245-82CA-9D0128BF8986}" presName="spacer" presStyleCnt="0"/>
      <dgm:spPr/>
    </dgm:pt>
    <dgm:pt modelId="{E3DA627E-6E5E-4A32-BE31-78346A473573}" type="pres">
      <dgm:prSet presAssocID="{A7FD1FFD-5732-47D7-8122-6F28CCFAED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58F5917-9E55-4181-82A6-289E98614AA9}" type="presOf" srcId="{A7FD1FFD-5732-47D7-8122-6F28CCFAEDE0}" destId="{E3DA627E-6E5E-4A32-BE31-78346A473573}" srcOrd="0" destOrd="0" presId="urn:microsoft.com/office/officeart/2005/8/layout/vList2"/>
    <dgm:cxn modelId="{BF1C213E-2AFE-4FE2-B653-B4C9732CDADC}" type="presOf" srcId="{8E6B83DF-DA82-4C03-8CCB-708F037ED10D}" destId="{433B5137-8AEA-4C0E-808F-B5B7C651463C}" srcOrd="0" destOrd="0" presId="urn:microsoft.com/office/officeart/2005/8/layout/vList2"/>
    <dgm:cxn modelId="{F80C0041-5A28-4817-9D1C-B7E2CF094875}" srcId="{4DE43C15-B1EF-4D3C-8C29-D86628212035}" destId="{12092E4E-4DC9-4699-84CF-065E0955B8F6}" srcOrd="0" destOrd="0" parTransId="{4CB557CF-CD20-4C72-8BC7-0543E72C1BA1}" sibTransId="{F265B335-2C2C-46B7-9ECA-C1E0368A45D8}"/>
    <dgm:cxn modelId="{0B06CB8C-3EB5-4C13-B49B-E2B7722302CD}" type="presOf" srcId="{12092E4E-4DC9-4699-84CF-065E0955B8F6}" destId="{083C49CC-124E-40B3-B281-3C50EC5165BA}" srcOrd="0" destOrd="0" presId="urn:microsoft.com/office/officeart/2005/8/layout/vList2"/>
    <dgm:cxn modelId="{003471D3-D592-4248-8C19-B7ECED5ECFAB}" srcId="{4DE43C15-B1EF-4D3C-8C29-D86628212035}" destId="{A7FD1FFD-5732-47D7-8122-6F28CCFAEDE0}" srcOrd="3" destOrd="0" parTransId="{DA33B155-EB6C-4241-8F69-E4244E37E8E9}" sibTransId="{6EA28361-1F80-4587-8963-25B054E24207}"/>
    <dgm:cxn modelId="{21F6FDE0-35F2-4948-8F9F-09194B040811}" srcId="{4DE43C15-B1EF-4D3C-8C29-D86628212035}" destId="{EFC64BC9-7CEA-4BDA-B3CF-7E2D6ADB92C4}" srcOrd="1" destOrd="0" parTransId="{A5C193FB-DD94-490F-B6B7-BD1FF924C1CF}" sibTransId="{A1429548-B68A-4057-8C18-E71301C3F015}"/>
    <dgm:cxn modelId="{A0C4BAEC-7C31-4E9B-849E-D73FB1483EA7}" srcId="{4DE43C15-B1EF-4D3C-8C29-D86628212035}" destId="{8E6B83DF-DA82-4C03-8CCB-708F037ED10D}" srcOrd="2" destOrd="0" parTransId="{8400A25D-E78C-43F9-A713-50B1B28021FA}" sibTransId="{CC30C755-5934-4245-82CA-9D0128BF8986}"/>
    <dgm:cxn modelId="{6C69CFED-B250-4AF5-878A-A1B12CEBC34A}" type="presOf" srcId="{EFC64BC9-7CEA-4BDA-B3CF-7E2D6ADB92C4}" destId="{82F99621-22D7-4855-843F-7D14E94151A9}" srcOrd="0" destOrd="0" presId="urn:microsoft.com/office/officeart/2005/8/layout/vList2"/>
    <dgm:cxn modelId="{92F054F4-B5A6-4563-9F5E-54B18D461D1B}" type="presOf" srcId="{4DE43C15-B1EF-4D3C-8C29-D86628212035}" destId="{4C26C43F-8D09-4C11-9F75-115AECCF3856}" srcOrd="0" destOrd="0" presId="urn:microsoft.com/office/officeart/2005/8/layout/vList2"/>
    <dgm:cxn modelId="{914A4415-630A-4BD8-B90E-B92E1AD5AA2C}" type="presParOf" srcId="{4C26C43F-8D09-4C11-9F75-115AECCF3856}" destId="{083C49CC-124E-40B3-B281-3C50EC5165BA}" srcOrd="0" destOrd="0" presId="urn:microsoft.com/office/officeart/2005/8/layout/vList2"/>
    <dgm:cxn modelId="{4D55CF8D-FDF2-421E-A2C2-B3DB13331E19}" type="presParOf" srcId="{4C26C43F-8D09-4C11-9F75-115AECCF3856}" destId="{BAE6AB9E-CBAF-4C59-8823-0636BDD41481}" srcOrd="1" destOrd="0" presId="urn:microsoft.com/office/officeart/2005/8/layout/vList2"/>
    <dgm:cxn modelId="{43F49D99-CDC9-4FFE-B6FC-6DFC865085F7}" type="presParOf" srcId="{4C26C43F-8D09-4C11-9F75-115AECCF3856}" destId="{82F99621-22D7-4855-843F-7D14E94151A9}" srcOrd="2" destOrd="0" presId="urn:microsoft.com/office/officeart/2005/8/layout/vList2"/>
    <dgm:cxn modelId="{56CA4BA5-20EB-4634-B9E0-6F995DAAC461}" type="presParOf" srcId="{4C26C43F-8D09-4C11-9F75-115AECCF3856}" destId="{EF74F268-F97D-4E1E-AF4A-055588610A21}" srcOrd="3" destOrd="0" presId="urn:microsoft.com/office/officeart/2005/8/layout/vList2"/>
    <dgm:cxn modelId="{916BB9F0-BE49-45D2-9BC3-B73A9F6C23E2}" type="presParOf" srcId="{4C26C43F-8D09-4C11-9F75-115AECCF3856}" destId="{433B5137-8AEA-4C0E-808F-B5B7C651463C}" srcOrd="4" destOrd="0" presId="urn:microsoft.com/office/officeart/2005/8/layout/vList2"/>
    <dgm:cxn modelId="{3310564A-4471-4811-BF2B-C595304EF9D1}" type="presParOf" srcId="{4C26C43F-8D09-4C11-9F75-115AECCF3856}" destId="{34B8E31B-B0C4-4BEB-8239-4FB2F49D22AC}" srcOrd="5" destOrd="0" presId="urn:microsoft.com/office/officeart/2005/8/layout/vList2"/>
    <dgm:cxn modelId="{304AF968-D63F-456E-92BF-FE3DCF66CA2B}" type="presParOf" srcId="{4C26C43F-8D09-4C11-9F75-115AECCF3856}" destId="{E3DA627E-6E5E-4A32-BE31-78346A47357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CEF60-A2A5-4D49-84BF-1ADA9172D1E4}">
      <dsp:nvSpPr>
        <dsp:cNvPr id="0" name=""/>
        <dsp:cNvSpPr/>
      </dsp:nvSpPr>
      <dsp:spPr>
        <a:xfrm>
          <a:off x="2004364" y="2755"/>
          <a:ext cx="2254910" cy="13251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/>
            <a:t>Abordare: car border representation and minimum distance towards road points</a:t>
          </a:r>
          <a:endParaRPr lang="en-US" sz="1800" kern="1200"/>
        </a:p>
      </dsp:txBody>
      <dsp:txXfrm>
        <a:off x="2069050" y="67441"/>
        <a:ext cx="2125538" cy="1195731"/>
      </dsp:txXfrm>
    </dsp:sp>
    <dsp:sp modelId="{9E219AB0-858A-4A4B-943D-004C7E2C80D9}">
      <dsp:nvSpPr>
        <dsp:cNvPr id="0" name=""/>
        <dsp:cNvSpPr/>
      </dsp:nvSpPr>
      <dsp:spPr>
        <a:xfrm>
          <a:off x="2004364" y="1394113"/>
          <a:ext cx="2254910" cy="13251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/>
            <a:t>Masina are marginea reprezentata de 8 puncte de control</a:t>
          </a:r>
          <a:endParaRPr lang="en-US" sz="1800" kern="1200"/>
        </a:p>
      </dsp:txBody>
      <dsp:txXfrm>
        <a:off x="2069050" y="1458799"/>
        <a:ext cx="2125538" cy="1195731"/>
      </dsp:txXfrm>
    </dsp:sp>
    <dsp:sp modelId="{B8D9A1D8-5901-43BD-A6D4-29CF1A392AB4}">
      <dsp:nvSpPr>
        <dsp:cNvPr id="0" name=""/>
        <dsp:cNvSpPr/>
      </dsp:nvSpPr>
      <dsp:spPr>
        <a:xfrm>
          <a:off x="2004364" y="2785471"/>
          <a:ext cx="2254910" cy="13251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/>
            <a:t>Distanta euclidiana: sqrt( (x1-x2)^2 +(y1-y2)^2)</a:t>
          </a:r>
          <a:endParaRPr lang="en-US" sz="1800" kern="1200"/>
        </a:p>
      </dsp:txBody>
      <dsp:txXfrm>
        <a:off x="2069050" y="2850157"/>
        <a:ext cx="2125538" cy="1195731"/>
      </dsp:txXfrm>
    </dsp:sp>
    <dsp:sp modelId="{66CE61FC-0868-4C6E-8144-F3B3B5D4BB38}">
      <dsp:nvSpPr>
        <dsp:cNvPr id="0" name=""/>
        <dsp:cNvSpPr/>
      </dsp:nvSpPr>
      <dsp:spPr>
        <a:xfrm>
          <a:off x="2004364" y="4176829"/>
          <a:ext cx="2254910" cy="13251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/>
            <a:t>Distanta dintre puncte comparate cu un prag</a:t>
          </a:r>
          <a:endParaRPr lang="en-US" sz="1800" kern="1200"/>
        </a:p>
      </dsp:txBody>
      <dsp:txXfrm>
        <a:off x="2069050" y="4241515"/>
        <a:ext cx="2125538" cy="11957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C49CC-124E-40B3-B281-3C50EC5165BA}">
      <dsp:nvSpPr>
        <dsp:cNvPr id="0" name=""/>
        <dsp:cNvSpPr/>
      </dsp:nvSpPr>
      <dsp:spPr>
        <a:xfrm>
          <a:off x="0" y="389587"/>
          <a:ext cx="6420215" cy="5561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/>
            <a:t>Pentru a putea antrena un agent avem nevoie de date de intrare</a:t>
          </a:r>
          <a:endParaRPr lang="en-US" sz="1400" kern="1200" dirty="0"/>
        </a:p>
      </dsp:txBody>
      <dsp:txXfrm>
        <a:off x="27149" y="416736"/>
        <a:ext cx="6365917" cy="501854"/>
      </dsp:txXfrm>
    </dsp:sp>
    <dsp:sp modelId="{82F99621-22D7-4855-843F-7D14E94151A9}">
      <dsp:nvSpPr>
        <dsp:cNvPr id="0" name=""/>
        <dsp:cNvSpPr/>
      </dsp:nvSpPr>
      <dsp:spPr>
        <a:xfrm>
          <a:off x="0" y="986059"/>
          <a:ext cx="6420215" cy="556152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/>
            <a:t>Datele de intrare: distantele de la punctele drumului la punctele de control + viteza si </a:t>
          </a:r>
          <a:r>
            <a:rPr lang="ro-RO" sz="1400" kern="1200" dirty="0" err="1"/>
            <a:t>directia</a:t>
          </a:r>
          <a:endParaRPr lang="en-US" sz="1400" kern="1200" dirty="0" err="1"/>
        </a:p>
      </dsp:txBody>
      <dsp:txXfrm>
        <a:off x="27149" y="1013208"/>
        <a:ext cx="6365917" cy="501854"/>
      </dsp:txXfrm>
    </dsp:sp>
    <dsp:sp modelId="{433B5137-8AEA-4C0E-808F-B5B7C651463C}">
      <dsp:nvSpPr>
        <dsp:cNvPr id="0" name=""/>
        <dsp:cNvSpPr/>
      </dsp:nvSpPr>
      <dsp:spPr>
        <a:xfrm>
          <a:off x="0" y="1582532"/>
          <a:ext cx="6420215" cy="556152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/>
            <a:t>Distanta este </a:t>
          </a:r>
          <a:r>
            <a:rPr lang="ro-RO" sz="1400" kern="1200" dirty="0" err="1"/>
            <a:t>ecuatia</a:t>
          </a:r>
          <a:r>
            <a:rPr lang="ro-RO" sz="1400" kern="1200" dirty="0"/>
            <a:t> liniei dintre punctul drumului si a </a:t>
          </a:r>
          <a:r>
            <a:rPr lang="ro-RO" sz="1400" kern="1200" dirty="0" err="1"/>
            <a:t>masinii</a:t>
          </a:r>
          <a:r>
            <a:rPr lang="ro-RO" sz="1400" kern="1200" dirty="0"/>
            <a:t>: t0 + t(</a:t>
          </a:r>
          <a:r>
            <a:rPr lang="ro-RO" sz="1400" kern="1200" dirty="0" err="1"/>
            <a:t>P_border-P_centru</a:t>
          </a:r>
          <a:r>
            <a:rPr lang="ro-RO" sz="1400" kern="1200" dirty="0"/>
            <a:t>)</a:t>
          </a:r>
          <a:endParaRPr lang="en-US" sz="1400" kern="1200" dirty="0"/>
        </a:p>
      </dsp:txBody>
      <dsp:txXfrm>
        <a:off x="27149" y="1609681"/>
        <a:ext cx="6365917" cy="501854"/>
      </dsp:txXfrm>
    </dsp:sp>
    <dsp:sp modelId="{E3DA627E-6E5E-4A32-BE31-78346A473573}">
      <dsp:nvSpPr>
        <dsp:cNvPr id="0" name=""/>
        <dsp:cNvSpPr/>
      </dsp:nvSpPr>
      <dsp:spPr>
        <a:xfrm>
          <a:off x="0" y="2179004"/>
          <a:ext cx="6420215" cy="55615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 err="1"/>
            <a:t>Ecuatia</a:t>
          </a:r>
          <a:r>
            <a:rPr lang="ro-RO" sz="1400" kern="1200" dirty="0"/>
            <a:t> </a:t>
          </a:r>
          <a:r>
            <a:rPr lang="ro-RO" sz="1400" kern="1200" dirty="0" err="1"/>
            <a:t>ofera</a:t>
          </a:r>
          <a:r>
            <a:rPr lang="ro-RO" sz="1400" kern="1200" dirty="0"/>
            <a:t> posibilitatea de a verifica puncte </a:t>
          </a:r>
          <a:r>
            <a:rPr lang="ro-RO" sz="1400" kern="1200" dirty="0" err="1"/>
            <a:t>intr-o</a:t>
          </a:r>
          <a:r>
            <a:rPr lang="ro-RO" sz="1400" kern="1200" dirty="0"/>
            <a:t> </a:t>
          </a:r>
          <a:r>
            <a:rPr lang="ro-RO" sz="1400" kern="1200" dirty="0" err="1"/>
            <a:t>directie</a:t>
          </a:r>
          <a:r>
            <a:rPr lang="ro-RO" sz="1400" kern="1200" dirty="0"/>
            <a:t> indicata, t se </a:t>
          </a:r>
          <a:r>
            <a:rPr lang="ro-RO" sz="1400" kern="1200" dirty="0" err="1"/>
            <a:t>foloseste</a:t>
          </a:r>
          <a:r>
            <a:rPr lang="ro-RO" sz="1400" kern="1200" dirty="0"/>
            <a:t> ca </a:t>
          </a:r>
          <a:r>
            <a:rPr lang="ro-RO" sz="1400" kern="1200" dirty="0" err="1"/>
            <a:t>distanta.</a:t>
          </a:r>
          <a:r>
            <a:rPr lang="ro-RO" sz="1400" kern="1200" dirty="0" err="1">
              <a:latin typeface="Calibri Light" panose="020F0302020204030204"/>
            </a:rPr>
            <a:t>Lipsa</a:t>
          </a:r>
          <a:r>
            <a:rPr lang="ro-RO" sz="1400" kern="1200" dirty="0">
              <a:latin typeface="Calibri Light" panose="020F0302020204030204"/>
            </a:rPr>
            <a:t> unui punct se traduce in valorii anormal de mari:-1000,1000</a:t>
          </a:r>
          <a:endParaRPr lang="en-US" sz="1400" kern="1200" dirty="0"/>
        </a:p>
      </dsp:txBody>
      <dsp:txXfrm>
        <a:off x="27149" y="2206153"/>
        <a:ext cx="6365917" cy="501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19.01.2023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19.01.2023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19.01.2023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19.01.2023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19.01.2023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19.01.2023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19.01.2023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19.01.2023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19.01.2023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19.01.2023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19.01.2023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19.01.2023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561C7F-1FB6-4653-8600-42B812509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ashboard of a car">
            <a:extLst>
              <a:ext uri="{FF2B5EF4-FFF2-40B4-BE49-F238E27FC236}">
                <a16:creationId xmlns:a16="http://schemas.microsoft.com/office/drawing/2014/main" id="{B9664B92-98E9-92C0-387B-A65DE64D6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8" r="-1" b="-1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00152A82-C057-4CCD-9B5D-6FB39B685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84269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9104E4B-FF19-4CD1-9CC7-F8B5579A8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6839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580F0919-DC5C-4D6D-80E6-5B9460993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8850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791304C5-C846-4242-8486-58FEBE64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24043"/>
            <a:ext cx="5288862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795342" y="1290849"/>
            <a:ext cx="4322204" cy="2973009"/>
          </a:xfrm>
        </p:spPr>
        <p:txBody>
          <a:bodyPr>
            <a:normAutofit/>
          </a:bodyPr>
          <a:lstStyle/>
          <a:p>
            <a:pPr algn="l"/>
            <a:r>
              <a:rPr lang="ro-RO" sz="5400">
                <a:solidFill>
                  <a:srgbClr val="FFFFFF"/>
                </a:solidFill>
                <a:cs typeface="Calibri Light"/>
              </a:rPr>
              <a:t>Driver AI</a:t>
            </a:r>
            <a:endParaRPr lang="ro-RO" sz="5400">
              <a:solidFill>
                <a:srgbClr val="FFFFFF"/>
              </a:solidFill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792599" y="4267459"/>
            <a:ext cx="4324946" cy="6785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o-RO" sz="2000">
                <a:solidFill>
                  <a:srgbClr val="FEFFFF"/>
                </a:solidFill>
                <a:cs typeface="Calibri"/>
              </a:rPr>
              <a:t>Andercou Alexandru</a:t>
            </a:r>
            <a:endParaRPr lang="ro-RO" sz="20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6D5FE49-8F83-09EC-9378-6533F37A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112" y="800392"/>
            <a:ext cx="10264697" cy="1212102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FFFFFF"/>
                </a:solidFill>
                <a:cs typeface="Calibri Light"/>
              </a:rPr>
              <a:t>Modelul </a:t>
            </a:r>
            <a:r>
              <a:rPr lang="ro-RO" sz="4000" dirty="0" err="1">
                <a:solidFill>
                  <a:srgbClr val="FFFFFF"/>
                </a:solidFill>
                <a:cs typeface="Calibri Light"/>
              </a:rPr>
              <a:t>retelei</a:t>
            </a:r>
            <a:r>
              <a:rPr lang="ro-RO" sz="4000" dirty="0">
                <a:solidFill>
                  <a:srgbClr val="FFFFFF"/>
                </a:solidFill>
                <a:cs typeface="Calibri Light"/>
              </a:rPr>
              <a:t> neuronale</a:t>
            </a:r>
            <a:endParaRPr lang="ro-RO" sz="4000" dirty="0">
              <a:solidFill>
                <a:srgbClr val="FFFFFF"/>
              </a:solidFill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27DFDCF-AFF8-B7F8-4BD4-31A42C1D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79" y="2790944"/>
            <a:ext cx="9708995" cy="4232581"/>
          </a:xfrm>
        </p:spPr>
        <p:txBody>
          <a:bodyPr anchor="ctr">
            <a:normAutofit/>
          </a:bodyPr>
          <a:lstStyle/>
          <a:p>
            <a:r>
              <a:rPr lang="ro-RO" sz="2400" dirty="0">
                <a:cs typeface="Calibri"/>
              </a:rPr>
              <a:t>Pentru a rezolva problema am decis o infrastructura de dense neural </a:t>
            </a:r>
            <a:r>
              <a:rPr lang="ro-RO" sz="2400" dirty="0" err="1">
                <a:cs typeface="Calibri"/>
              </a:rPr>
              <a:t>network</a:t>
            </a:r>
            <a:r>
              <a:rPr lang="ro-RO" sz="2400" dirty="0">
                <a:cs typeface="Calibri"/>
              </a:rPr>
              <a:t> cu 4 </a:t>
            </a:r>
            <a:r>
              <a:rPr lang="ro-RO" sz="2400" dirty="0" err="1">
                <a:cs typeface="Calibri"/>
              </a:rPr>
              <a:t>layere</a:t>
            </a:r>
            <a:r>
              <a:rPr lang="ro-RO" sz="2400" dirty="0">
                <a:cs typeface="Calibri"/>
              </a:rPr>
              <a:t>: (10,20,10,4)</a:t>
            </a:r>
          </a:p>
          <a:p>
            <a:r>
              <a:rPr lang="ro-RO" sz="2400" dirty="0" err="1">
                <a:cs typeface="Calibri"/>
              </a:rPr>
              <a:t>Functii</a:t>
            </a:r>
            <a:r>
              <a:rPr lang="ro-RO" sz="2400" dirty="0">
                <a:cs typeface="Calibri"/>
              </a:rPr>
              <a:t> de activare: </a:t>
            </a:r>
            <a:r>
              <a:rPr lang="ro-RO" sz="2400" dirty="0" err="1">
                <a:cs typeface="Calibri"/>
              </a:rPr>
              <a:t>relu</a:t>
            </a:r>
            <a:r>
              <a:rPr lang="ro-RO" sz="2400" dirty="0">
                <a:cs typeface="Calibri"/>
              </a:rPr>
              <a:t> ( </a:t>
            </a:r>
            <a:r>
              <a:rPr lang="ro-RO" sz="2400" dirty="0" err="1">
                <a:cs typeface="Calibri"/>
              </a:rPr>
              <a:t>hidden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layers</a:t>
            </a:r>
            <a:r>
              <a:rPr lang="ro-RO" sz="2400" dirty="0">
                <a:cs typeface="Calibri"/>
              </a:rPr>
              <a:t>) ,</a:t>
            </a:r>
            <a:r>
              <a:rPr lang="ro-RO" sz="2400" dirty="0" err="1">
                <a:cs typeface="Calibri"/>
              </a:rPr>
              <a:t>softmax</a:t>
            </a:r>
            <a:r>
              <a:rPr lang="ro-RO" sz="2400" dirty="0">
                <a:cs typeface="Calibri"/>
              </a:rPr>
              <a:t> (output </a:t>
            </a:r>
            <a:r>
              <a:rPr lang="ro-RO" sz="2400" dirty="0" err="1">
                <a:cs typeface="Calibri"/>
              </a:rPr>
              <a:t>layer</a:t>
            </a:r>
            <a:r>
              <a:rPr lang="ro-RO" sz="2400" dirty="0">
                <a:cs typeface="Calibri"/>
              </a:rPr>
              <a:t>)</a:t>
            </a:r>
          </a:p>
          <a:p>
            <a:r>
              <a:rPr lang="ro-RO" sz="2400" dirty="0" err="1">
                <a:cs typeface="Calibri"/>
              </a:rPr>
              <a:t>Functia</a:t>
            </a:r>
            <a:r>
              <a:rPr lang="ro-RO" sz="2400" dirty="0">
                <a:cs typeface="Calibri"/>
              </a:rPr>
              <a:t> de </a:t>
            </a:r>
            <a:r>
              <a:rPr lang="ro-RO" sz="2400" dirty="0" err="1">
                <a:cs typeface="Calibri"/>
              </a:rPr>
              <a:t>loss</a:t>
            </a:r>
            <a:r>
              <a:rPr lang="ro-RO" sz="2400" dirty="0">
                <a:cs typeface="Calibri"/>
              </a:rPr>
              <a:t>: </a:t>
            </a:r>
            <a:r>
              <a:rPr lang="ro-RO" sz="2400" dirty="0" err="1">
                <a:cs typeface="Calibri"/>
              </a:rPr>
              <a:t>categorical_crossentropy</a:t>
            </a:r>
            <a:endParaRPr lang="ro-RO" sz="2400" dirty="0">
              <a:cs typeface="Calibri"/>
            </a:endParaRPr>
          </a:p>
          <a:p>
            <a:r>
              <a:rPr lang="ro-RO" sz="2400" dirty="0">
                <a:cs typeface="Calibri"/>
              </a:rPr>
              <a:t>Optimizator </a:t>
            </a:r>
            <a:r>
              <a:rPr lang="ro-RO" sz="2400" dirty="0" err="1">
                <a:cs typeface="Calibri"/>
              </a:rPr>
              <a:t>adam</a:t>
            </a:r>
            <a:endParaRPr lang="ro-RO" sz="2400">
              <a:cs typeface="Calibri"/>
            </a:endParaRPr>
          </a:p>
          <a:p>
            <a:r>
              <a:rPr lang="ro-RO" sz="2400" dirty="0">
                <a:cs typeface="Calibri"/>
              </a:rPr>
              <a:t>Metrica: </a:t>
            </a:r>
            <a:r>
              <a:rPr lang="ro-RO" sz="2400" dirty="0" err="1">
                <a:cs typeface="Calibri"/>
              </a:rPr>
              <a:t>acuratetea</a:t>
            </a:r>
            <a:endParaRPr lang="ro-RO" sz="2400" dirty="0">
              <a:cs typeface="Calibri"/>
            </a:endParaRPr>
          </a:p>
          <a:p>
            <a:r>
              <a:rPr lang="ro-RO" sz="2400" dirty="0" err="1">
                <a:cs typeface="Calibri"/>
              </a:rPr>
              <a:t>Batch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learning</a:t>
            </a:r>
            <a:r>
              <a:rPr lang="ro-RO" sz="2400" dirty="0">
                <a:cs typeface="Calibri"/>
              </a:rPr>
              <a:t>,  </a:t>
            </a:r>
            <a:r>
              <a:rPr lang="ro-RO" sz="2400" dirty="0" err="1">
                <a:cs typeface="Calibri"/>
              </a:rPr>
              <a:t>batch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size</a:t>
            </a:r>
            <a:r>
              <a:rPr lang="ro-RO" sz="2400" dirty="0">
                <a:cs typeface="Calibri"/>
              </a:rPr>
              <a:t>=10</a:t>
            </a:r>
          </a:p>
          <a:p>
            <a:r>
              <a:rPr lang="ro-RO" sz="2400" dirty="0" err="1">
                <a:cs typeface="Calibri"/>
              </a:rPr>
              <a:t>Early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stoping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dupa</a:t>
            </a:r>
            <a:r>
              <a:rPr lang="ro-RO" sz="2400" dirty="0">
                <a:cs typeface="Calibri"/>
              </a:rPr>
              <a:t> 100 epoci in care nu se </a:t>
            </a:r>
            <a:r>
              <a:rPr lang="ro-RO" sz="2400" dirty="0" err="1">
                <a:cs typeface="Calibri"/>
              </a:rPr>
              <a:t>imbunatateste</a:t>
            </a:r>
            <a:r>
              <a:rPr lang="ro-RO" sz="2400" dirty="0">
                <a:cs typeface="Calibri"/>
              </a:rPr>
              <a:t> valoarea</a:t>
            </a:r>
          </a:p>
          <a:p>
            <a:r>
              <a:rPr lang="ro-RO" sz="2400">
                <a:cs typeface="Calibri"/>
              </a:rPr>
              <a:t>Max epochs:5000</a:t>
            </a:r>
          </a:p>
          <a:p>
            <a:endParaRPr lang="ro-RO" sz="2400" dirty="0">
              <a:cs typeface="Calibri"/>
            </a:endParaRPr>
          </a:p>
          <a:p>
            <a:endParaRPr lang="ro-RO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81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6EA4C79-962C-63EB-9A49-8F3CDE2F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3638" y="720277"/>
            <a:ext cx="2758635" cy="8672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Masina</a:t>
            </a:r>
            <a:endParaRPr lang="en-US" sz="3600" dirty="0">
              <a:cs typeface="Calibri Light"/>
            </a:endParaRPr>
          </a:p>
        </p:txBody>
      </p:sp>
      <p:pic>
        <p:nvPicPr>
          <p:cNvPr id="3" name="Imagine 4">
            <a:extLst>
              <a:ext uri="{FF2B5EF4-FFF2-40B4-BE49-F238E27FC236}">
                <a16:creationId xmlns:a16="http://schemas.microsoft.com/office/drawing/2014/main" id="{C81BF9C7-437A-8053-A90A-29B45BF09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81" r="3" b="4807"/>
          <a:stretch/>
        </p:blipFill>
        <p:spPr>
          <a:xfrm>
            <a:off x="804101" y="804101"/>
            <a:ext cx="6730556" cy="5249798"/>
          </a:xfrm>
          <a:prstGeom prst="rect">
            <a:avLst/>
          </a:prstGeom>
        </p:spPr>
      </p:pic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1C25C6CD-A478-D1CB-2451-D32DA9222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41923" y="1934575"/>
            <a:ext cx="3350774" cy="30899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 Agent artificial </a:t>
            </a:r>
            <a:r>
              <a:rPr lang="en-US" sz="1700" dirty="0" err="1">
                <a:solidFill>
                  <a:schemeClr val="bg1"/>
                </a:solidFill>
              </a:rPr>
              <a:t>pentru</a:t>
            </a:r>
            <a:r>
              <a:rPr lang="en-US" sz="1700" dirty="0">
                <a:solidFill>
                  <a:schemeClr val="bg1"/>
                </a:solidFill>
              </a:rPr>
              <a:t> a conduce </a:t>
            </a:r>
            <a:r>
              <a:rPr lang="en-US" sz="1700" dirty="0" err="1">
                <a:solidFill>
                  <a:schemeClr val="bg1"/>
                </a:solidFill>
              </a:rPr>
              <a:t>masini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  <a:endParaRPr lang="en-US" sz="1700" dirty="0">
              <a:solidFill>
                <a:schemeClr val="bg1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 4 </a:t>
            </a:r>
            <a:r>
              <a:rPr lang="en-US" sz="1700" dirty="0" err="1">
                <a:solidFill>
                  <a:schemeClr val="bg1"/>
                </a:solidFill>
              </a:rPr>
              <a:t>actiuni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posibile</a:t>
            </a:r>
            <a:r>
              <a:rPr lang="en-US" sz="1700" dirty="0">
                <a:solidFill>
                  <a:schemeClr val="bg1"/>
                </a:solidFill>
              </a:rPr>
              <a:t>: </a:t>
            </a:r>
            <a:r>
              <a:rPr lang="en-US" sz="1700" dirty="0" err="1">
                <a:solidFill>
                  <a:schemeClr val="bg1"/>
                </a:solidFill>
              </a:rPr>
              <a:t>inainte</a:t>
            </a:r>
            <a:r>
              <a:rPr lang="en-US" sz="1700" dirty="0">
                <a:solidFill>
                  <a:schemeClr val="bg1"/>
                </a:solidFill>
              </a:rPr>
              <a:t> , </a:t>
            </a:r>
            <a:r>
              <a:rPr lang="en-US" sz="1700" dirty="0" err="1">
                <a:solidFill>
                  <a:schemeClr val="bg1"/>
                </a:solidFill>
              </a:rPr>
              <a:t>sa</a:t>
            </a:r>
            <a:r>
              <a:rPr lang="en-US" sz="1700" dirty="0">
                <a:solidFill>
                  <a:schemeClr val="bg1"/>
                </a:solidFill>
              </a:rPr>
              <a:t> se </a:t>
            </a:r>
            <a:r>
              <a:rPr lang="en-US" sz="1700" dirty="0" err="1">
                <a:solidFill>
                  <a:schemeClr val="bg1"/>
                </a:solidFill>
              </a:rPr>
              <a:t>oporeasca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sa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vireze</a:t>
            </a:r>
            <a:r>
              <a:rPr lang="en-US" sz="1700" dirty="0">
                <a:solidFill>
                  <a:schemeClr val="bg1"/>
                </a:solidFill>
              </a:rPr>
              <a:t> la </a:t>
            </a:r>
            <a:r>
              <a:rPr lang="en-US" sz="1700" dirty="0" err="1">
                <a:solidFill>
                  <a:schemeClr val="bg1"/>
                </a:solidFill>
              </a:rPr>
              <a:t>dreapta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sa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vireze</a:t>
            </a:r>
            <a:r>
              <a:rPr lang="en-US" sz="1700" dirty="0">
                <a:solidFill>
                  <a:schemeClr val="bg1"/>
                </a:solidFill>
              </a:rPr>
              <a:t> la </a:t>
            </a:r>
            <a:r>
              <a:rPr lang="en-US" sz="1700" dirty="0" err="1">
                <a:solidFill>
                  <a:schemeClr val="bg1"/>
                </a:solidFill>
              </a:rPr>
              <a:t>stanga</a:t>
            </a:r>
            <a:endParaRPr lang="en-US" sz="1700" dirty="0">
              <a:solidFill>
                <a:schemeClr val="bg1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Scop: </a:t>
            </a:r>
            <a:r>
              <a:rPr lang="en-US" sz="1700" dirty="0" err="1">
                <a:solidFill>
                  <a:schemeClr val="bg1"/>
                </a:solidFill>
              </a:rPr>
              <a:t>sa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ramana</a:t>
            </a:r>
            <a:r>
              <a:rPr lang="en-US" sz="1700" dirty="0">
                <a:solidFill>
                  <a:schemeClr val="bg1"/>
                </a:solidFill>
              </a:rPr>
              <a:t> pe </a:t>
            </a:r>
            <a:r>
              <a:rPr lang="en-US" sz="1700" dirty="0" err="1">
                <a:solidFill>
                  <a:schemeClr val="bg1"/>
                </a:solidFill>
              </a:rPr>
              <a:t>lista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sa</a:t>
            </a:r>
            <a:r>
              <a:rPr lang="en-US" sz="1700" dirty="0">
                <a:solidFill>
                  <a:schemeClr val="bg1"/>
                </a:solidFill>
              </a:rPr>
              <a:t> nu </a:t>
            </a:r>
            <a:r>
              <a:rPr lang="en-US" sz="1700" dirty="0" err="1">
                <a:solidFill>
                  <a:schemeClr val="bg1"/>
                </a:solidFill>
              </a:rPr>
              <a:t>loveasca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marginiile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drumului</a:t>
            </a:r>
            <a:r>
              <a:rPr lang="en-US" sz="1700" dirty="0">
                <a:solidFill>
                  <a:schemeClr val="bg1"/>
                </a:solidFill>
              </a:rPr>
              <a:t> </a:t>
            </a:r>
            <a:endParaRPr lang="en-US" sz="1700" dirty="0">
              <a:solidFill>
                <a:schemeClr val="bg1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  <a:cs typeface="Calibri"/>
              </a:rPr>
              <a:t>Implementare</a:t>
            </a:r>
            <a:r>
              <a:rPr lang="en-US" sz="1700" dirty="0">
                <a:solidFill>
                  <a:schemeClr val="bg1"/>
                </a:solidFill>
                <a:cs typeface="Calibri"/>
              </a:rPr>
              <a:t>:  </a:t>
            </a:r>
            <a:r>
              <a:rPr lang="en-US" sz="1700" dirty="0" err="1">
                <a:solidFill>
                  <a:schemeClr val="bg1"/>
                </a:solidFill>
                <a:cs typeface="Calibri"/>
              </a:rPr>
              <a:t>limbajul</a:t>
            </a:r>
            <a:r>
              <a:rPr lang="en-US" sz="1700" dirty="0">
                <a:solidFill>
                  <a:schemeClr val="bg1"/>
                </a:solidFill>
                <a:cs typeface="Calibri"/>
              </a:rPr>
              <a:t> python,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  <a:cs typeface="Calibri"/>
              </a:rPr>
              <a:t>Simularea</a:t>
            </a:r>
            <a:r>
              <a:rPr lang="en-US" sz="17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1700" dirty="0" err="1">
                <a:solidFill>
                  <a:schemeClr val="bg1"/>
                </a:solidFill>
                <a:cs typeface="Calibri"/>
              </a:rPr>
              <a:t>masina</a:t>
            </a:r>
            <a:r>
              <a:rPr lang="en-US" sz="17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1700" dirty="0" err="1">
                <a:solidFill>
                  <a:schemeClr val="bg1"/>
                </a:solidFill>
                <a:cs typeface="Calibri"/>
              </a:rPr>
              <a:t>pentru</a:t>
            </a:r>
            <a:r>
              <a:rPr lang="en-US" sz="17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1700" dirty="0" err="1">
                <a:solidFill>
                  <a:schemeClr val="bg1"/>
                </a:solidFill>
                <a:cs typeface="Calibri"/>
              </a:rPr>
              <a:t>extragere</a:t>
            </a:r>
            <a:r>
              <a:rPr lang="en-US" sz="1700" dirty="0">
                <a:solidFill>
                  <a:schemeClr val="bg1"/>
                </a:solidFill>
                <a:cs typeface="Calibri"/>
              </a:rPr>
              <a:t> de date ,</a:t>
            </a:r>
            <a:r>
              <a:rPr lang="en-US" sz="1700" dirty="0" err="1">
                <a:solidFill>
                  <a:schemeClr val="bg1"/>
                </a:solidFill>
                <a:cs typeface="Calibri"/>
              </a:rPr>
              <a:t>antrenare</a:t>
            </a:r>
            <a:r>
              <a:rPr lang="en-US" sz="1700" dirty="0">
                <a:solidFill>
                  <a:schemeClr val="bg1"/>
                </a:solidFill>
                <a:cs typeface="Calibri"/>
              </a:rPr>
              <a:t> pe date </a:t>
            </a:r>
            <a:r>
              <a:rPr lang="en-US" sz="1700" dirty="0" err="1">
                <a:solidFill>
                  <a:schemeClr val="bg1"/>
                </a:solidFill>
                <a:cs typeface="Calibri"/>
              </a:rPr>
              <a:t>si</a:t>
            </a:r>
            <a:r>
              <a:rPr lang="en-US" sz="17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1700" dirty="0" err="1">
                <a:solidFill>
                  <a:schemeClr val="bg1"/>
                </a:solidFill>
                <a:cs typeface="Calibri"/>
              </a:rPr>
              <a:t>verificare</a:t>
            </a:r>
            <a:r>
              <a:rPr lang="en-US" sz="1700" dirty="0">
                <a:solidFill>
                  <a:schemeClr val="bg1"/>
                </a:solidFill>
                <a:cs typeface="Calibri"/>
              </a:rPr>
              <a:t> pe </a:t>
            </a:r>
            <a:r>
              <a:rPr lang="en-US" sz="1700" dirty="0" err="1">
                <a:solidFill>
                  <a:schemeClr val="bg1"/>
                </a:solidFill>
                <a:cs typeface="Calibri"/>
              </a:rPr>
              <a:t>simulare</a:t>
            </a:r>
            <a:endParaRPr lang="en-US" sz="17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6C0420B8-E1A1-C13E-3142-5D697233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ro-RO" dirty="0" err="1">
                <a:solidFill>
                  <a:srgbClr val="FFFFFF"/>
                </a:solidFill>
                <a:cs typeface="Calibri Light"/>
              </a:rPr>
              <a:t>Ecuatiile</a:t>
            </a:r>
            <a:r>
              <a:rPr lang="ro-RO" dirty="0">
                <a:solidFill>
                  <a:srgbClr val="FFFFFF"/>
                </a:solidFill>
                <a:cs typeface="Calibri Light"/>
              </a:rPr>
              <a:t> vitezei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5D86631-9F86-24CC-5283-3D0190AA9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o-RO" sz="2400" dirty="0">
              <a:cs typeface="Calibri"/>
            </a:endParaRPr>
          </a:p>
          <a:p>
            <a:r>
              <a:rPr lang="ro-RO" sz="2400" dirty="0">
                <a:cs typeface="Calibri"/>
              </a:rPr>
              <a:t> x=x+ v*sin(</a:t>
            </a:r>
            <a:r>
              <a:rPr lang="ro-RO" sz="2400">
                <a:cs typeface="Calibri"/>
              </a:rPr>
              <a:t>direction</a:t>
            </a:r>
            <a:r>
              <a:rPr lang="ro-RO" sz="2400" dirty="0">
                <a:cs typeface="Calibri"/>
              </a:rPr>
              <a:t>) ,</a:t>
            </a:r>
            <a:endParaRPr lang="ro-RO" sz="2400"/>
          </a:p>
          <a:p>
            <a:r>
              <a:rPr lang="ro-RO" sz="2400" dirty="0">
                <a:cs typeface="Calibri"/>
              </a:rPr>
              <a:t> y=</a:t>
            </a:r>
            <a:r>
              <a:rPr lang="ro-RO" sz="2400">
                <a:cs typeface="Calibri"/>
              </a:rPr>
              <a:t>y+v</a:t>
            </a:r>
            <a:r>
              <a:rPr lang="ro-RO" sz="2400" dirty="0">
                <a:cs typeface="Calibri"/>
              </a:rPr>
              <a:t>*cos(</a:t>
            </a:r>
            <a:r>
              <a:rPr lang="ro-RO" sz="2400">
                <a:cs typeface="Calibri"/>
              </a:rPr>
              <a:t>direction</a:t>
            </a:r>
            <a:r>
              <a:rPr lang="ro-RO" sz="2400" dirty="0">
                <a:cs typeface="Calibri"/>
              </a:rPr>
              <a:t>),</a:t>
            </a:r>
          </a:p>
          <a:p>
            <a:r>
              <a:rPr lang="ro-RO" sz="2400" dirty="0">
                <a:cs typeface="Calibri"/>
              </a:rPr>
              <a:t> v=</a:t>
            </a:r>
            <a:r>
              <a:rPr lang="ro-RO" sz="2400">
                <a:cs typeface="Calibri"/>
              </a:rPr>
              <a:t>v+a</a:t>
            </a:r>
          </a:p>
          <a:p>
            <a:r>
              <a:rPr lang="en-US" sz="2400"/>
              <a:t>v &gt; max_v =&gt; v=max_v</a:t>
            </a:r>
            <a:endParaRPr lang="ro-RO" sz="2400"/>
          </a:p>
          <a:p>
            <a:r>
              <a:rPr lang="en-US" sz="2400"/>
              <a:t>v&lt;0 =&gt; v=0 ,a=0</a:t>
            </a:r>
            <a:br>
              <a:rPr lang="en-US" sz="2400"/>
            </a:br>
            <a:endParaRPr lang="ro-RO" sz="2400">
              <a:cs typeface="Calibri"/>
            </a:endParaRPr>
          </a:p>
          <a:p>
            <a:endParaRPr lang="ro-RO" sz="2400" dirty="0">
              <a:cs typeface="Calibri"/>
            </a:endParaRPr>
          </a:p>
          <a:p>
            <a:endParaRPr lang="ro-RO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62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9EBAA6F3-4FB6-F399-B057-2ED79FA6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FFFFFF"/>
                </a:solidFill>
                <a:cs typeface="Calibri Light"/>
              </a:rPr>
              <a:t>Actiuniile posibile</a:t>
            </a:r>
            <a:endParaRPr lang="ro-RO">
              <a:solidFill>
                <a:srgbClr val="FFFFFF"/>
              </a:solidFill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D7C95E2-DE0E-0928-E99B-06F8BDCF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ro-RO" sz="2400">
                <a:cs typeface="Calibri"/>
              </a:rPr>
              <a:t>Inaintare</a:t>
            </a:r>
            <a:r>
              <a:rPr lang="ro-RO" sz="2400" dirty="0">
                <a:cs typeface="Calibri"/>
              </a:rPr>
              <a:t>/accelerare: a=</a:t>
            </a:r>
            <a:r>
              <a:rPr lang="ro-RO" sz="2400">
                <a:cs typeface="Calibri"/>
              </a:rPr>
              <a:t>a+step</a:t>
            </a:r>
          </a:p>
          <a:p>
            <a:r>
              <a:rPr lang="ro-RO" sz="2400" dirty="0">
                <a:cs typeface="Calibri"/>
              </a:rPr>
              <a:t>Oprire/</a:t>
            </a:r>
            <a:r>
              <a:rPr lang="ro-RO" sz="2400">
                <a:cs typeface="Calibri"/>
              </a:rPr>
              <a:t>franare</a:t>
            </a:r>
            <a:r>
              <a:rPr lang="ro-RO" sz="2400" dirty="0">
                <a:cs typeface="Calibri"/>
              </a:rPr>
              <a:t>: a=a-step</a:t>
            </a:r>
          </a:p>
          <a:p>
            <a:r>
              <a:rPr lang="ro-RO" sz="2400" dirty="0">
                <a:cs typeface="Calibri"/>
              </a:rPr>
              <a:t>Virare la dreapta: </a:t>
            </a:r>
            <a:r>
              <a:rPr lang="ro-RO" sz="2400">
                <a:cs typeface="Calibri"/>
              </a:rPr>
              <a:t>dir</a:t>
            </a:r>
            <a:r>
              <a:rPr lang="ro-RO" sz="2400" dirty="0">
                <a:cs typeface="Calibri"/>
              </a:rPr>
              <a:t>=</a:t>
            </a:r>
            <a:r>
              <a:rPr lang="ro-RO" sz="2400">
                <a:cs typeface="Calibri"/>
              </a:rPr>
              <a:t>dir+step</a:t>
            </a:r>
            <a:endParaRPr lang="ro-RO" sz="2400" dirty="0">
              <a:cs typeface="Calibri"/>
            </a:endParaRPr>
          </a:p>
          <a:p>
            <a:r>
              <a:rPr lang="ro-RO" sz="2400" dirty="0">
                <a:ea typeface="+mn-lt"/>
                <a:cs typeface="+mn-lt"/>
              </a:rPr>
              <a:t>Virare la </a:t>
            </a:r>
            <a:r>
              <a:rPr lang="ro-RO" sz="2400">
                <a:ea typeface="+mn-lt"/>
                <a:cs typeface="+mn-lt"/>
              </a:rPr>
              <a:t>stanga</a:t>
            </a:r>
            <a:r>
              <a:rPr lang="ro-RO" sz="2400" dirty="0">
                <a:ea typeface="+mn-lt"/>
                <a:cs typeface="+mn-lt"/>
              </a:rPr>
              <a:t>: </a:t>
            </a:r>
            <a:r>
              <a:rPr lang="ro-RO" sz="2400">
                <a:ea typeface="+mn-lt"/>
                <a:cs typeface="+mn-lt"/>
              </a:rPr>
              <a:t>dir</a:t>
            </a:r>
            <a:r>
              <a:rPr lang="ro-RO" sz="2400" dirty="0">
                <a:ea typeface="+mn-lt"/>
                <a:cs typeface="+mn-lt"/>
              </a:rPr>
              <a:t>=</a:t>
            </a:r>
            <a:r>
              <a:rPr lang="ro-RO" sz="2400">
                <a:ea typeface="+mn-lt"/>
                <a:cs typeface="+mn-lt"/>
              </a:rPr>
              <a:t>dir+step</a:t>
            </a:r>
          </a:p>
        </p:txBody>
      </p:sp>
    </p:spTree>
    <p:extLst>
      <p:ext uri="{BB962C8B-B14F-4D97-AF65-F5344CB8AC3E}">
        <p14:creationId xmlns:p14="http://schemas.microsoft.com/office/powerpoint/2010/main" val="82705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29D7FA50-5E75-AECE-4598-2CFAC356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FFFFFF"/>
                </a:solidFill>
                <a:cs typeface="Calibri Light"/>
              </a:rPr>
              <a:t>Modelul drumului</a:t>
            </a:r>
            <a:endParaRPr lang="ro-RO">
              <a:solidFill>
                <a:srgbClr val="FFFFFF"/>
              </a:solidFill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02A714E-13DA-F7F9-A716-9B6398EB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ro-RO" sz="2400" dirty="0">
                <a:cs typeface="Calibri"/>
              </a:rPr>
              <a:t>Drumul este reprezentat prin </a:t>
            </a:r>
            <a:r>
              <a:rPr lang="ro-RO" sz="2400">
                <a:cs typeface="Calibri"/>
              </a:rPr>
              <a:t>marginiile</a:t>
            </a:r>
            <a:r>
              <a:rPr lang="ro-RO" sz="2400" dirty="0">
                <a:cs typeface="Calibri"/>
              </a:rPr>
              <a:t> lui : </a:t>
            </a:r>
            <a:r>
              <a:rPr lang="ro-RO" sz="2400">
                <a:cs typeface="Calibri"/>
              </a:rPr>
              <a:t>stanga</a:t>
            </a:r>
            <a:r>
              <a:rPr lang="ro-RO" sz="2400" dirty="0">
                <a:cs typeface="Calibri"/>
              </a:rPr>
              <a:t> ,dreapta</a:t>
            </a:r>
          </a:p>
          <a:p>
            <a:r>
              <a:rPr lang="ro-RO" sz="2400">
                <a:cs typeface="Calibri"/>
              </a:rPr>
              <a:t>Marginiile</a:t>
            </a:r>
            <a:r>
              <a:rPr lang="ro-RO" sz="2400" dirty="0">
                <a:cs typeface="Calibri"/>
              </a:rPr>
              <a:t>= </a:t>
            </a:r>
            <a:r>
              <a:rPr lang="ro-RO" sz="2400">
                <a:cs typeface="Calibri"/>
              </a:rPr>
              <a:t>colectii</a:t>
            </a:r>
            <a:r>
              <a:rPr lang="ro-RO" sz="2400" dirty="0">
                <a:cs typeface="Calibri"/>
              </a:rPr>
              <a:t> de puncte de </a:t>
            </a:r>
            <a:r>
              <a:rPr lang="ro-RO" sz="2400">
                <a:cs typeface="Calibri"/>
              </a:rPr>
              <a:t>control,legate</a:t>
            </a:r>
            <a:r>
              <a:rPr lang="ro-RO" sz="2400" dirty="0">
                <a:cs typeface="Calibri"/>
              </a:rPr>
              <a:t> prin linii</a:t>
            </a:r>
          </a:p>
        </p:txBody>
      </p:sp>
    </p:spTree>
    <p:extLst>
      <p:ext uri="{BB962C8B-B14F-4D97-AF65-F5344CB8AC3E}">
        <p14:creationId xmlns:p14="http://schemas.microsoft.com/office/powerpoint/2010/main" val="142953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3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F403667-970C-0743-664C-3602DBE8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ro-RO" sz="6000">
                <a:solidFill>
                  <a:schemeClr val="bg1"/>
                </a:solidFill>
                <a:cs typeface="Calibri Light"/>
              </a:rPr>
              <a:t>Detectia coliziunii cu marginea drumului</a:t>
            </a:r>
            <a:endParaRPr lang="ro-RO" sz="6000">
              <a:solidFill>
                <a:schemeClr val="bg1"/>
              </a:solidFill>
            </a:endParaRPr>
          </a:p>
        </p:txBody>
      </p:sp>
      <p:graphicFrame>
        <p:nvGraphicFramePr>
          <p:cNvPr id="33" name="Substituent conținut 2">
            <a:extLst>
              <a:ext uri="{FF2B5EF4-FFF2-40B4-BE49-F238E27FC236}">
                <a16:creationId xmlns:a16="http://schemas.microsoft.com/office/drawing/2014/main" id="{69C27371-6065-0A6A-57C0-F633CCAD5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52012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71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63A73BB-D3BA-3EE8-D86B-C865AB19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ro-RO" sz="6000">
                <a:solidFill>
                  <a:schemeClr val="bg1"/>
                </a:solidFill>
                <a:cs typeface="Calibri Light"/>
              </a:rPr>
              <a:t>Modelul senzoriilor</a:t>
            </a:r>
            <a:endParaRPr lang="ro-RO" sz="6000">
              <a:solidFill>
                <a:schemeClr val="bg1"/>
              </a:solidFill>
            </a:endParaRPr>
          </a:p>
        </p:txBody>
      </p:sp>
      <p:graphicFrame>
        <p:nvGraphicFramePr>
          <p:cNvPr id="18" name="Substituent conținut 2">
            <a:extLst>
              <a:ext uri="{FF2B5EF4-FFF2-40B4-BE49-F238E27FC236}">
                <a16:creationId xmlns:a16="http://schemas.microsoft.com/office/drawing/2014/main" id="{9B00C101-EECE-8D60-794A-602A98DDB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138415"/>
              </p:ext>
            </p:extLst>
          </p:nvPr>
        </p:nvGraphicFramePr>
        <p:xfrm>
          <a:off x="5457951" y="150666"/>
          <a:ext cx="6420215" cy="3124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ine 13" descr="O imagine care conține cer, electronic&#10;&#10;Descriere generată automat">
            <a:extLst>
              <a:ext uri="{FF2B5EF4-FFF2-40B4-BE49-F238E27FC236}">
                <a16:creationId xmlns:a16="http://schemas.microsoft.com/office/drawing/2014/main" id="{3475CC1D-9F55-3726-9A42-6FAA796955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3088" y="3436777"/>
            <a:ext cx="2366693" cy="3100298"/>
          </a:xfrm>
          <a:prstGeom prst="rect">
            <a:avLst/>
          </a:prstGeom>
        </p:spPr>
      </p:pic>
      <p:pic>
        <p:nvPicPr>
          <p:cNvPr id="296" name="Imagine 296" descr="O imagine care conține lumină&#10;&#10;Descriere generată automat">
            <a:extLst>
              <a:ext uri="{FF2B5EF4-FFF2-40B4-BE49-F238E27FC236}">
                <a16:creationId xmlns:a16="http://schemas.microsoft.com/office/drawing/2014/main" id="{49AC4281-B2D3-7EBA-5639-A6163DDCA6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9410" y="3424399"/>
            <a:ext cx="2513162" cy="311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8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15E4DAF-84E4-FE98-865D-6CC3780E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FFFFFF"/>
                </a:solidFill>
                <a:cs typeface="Calibri Light"/>
              </a:rPr>
              <a:t>Extragere de date si preprocesare</a:t>
            </a:r>
            <a:endParaRPr lang="ro-RO" sz="4000" dirty="0">
              <a:solidFill>
                <a:srgbClr val="FFFFFF"/>
              </a:solidFill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5DBE595-B795-1BBE-425A-0A20185ED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ro-RO" sz="2400" dirty="0">
                <a:cs typeface="Calibri"/>
              </a:rPr>
              <a:t>Se </a:t>
            </a:r>
            <a:r>
              <a:rPr lang="ro-RO" sz="2400" dirty="0" err="1">
                <a:cs typeface="Calibri"/>
              </a:rPr>
              <a:t>foloseste</a:t>
            </a:r>
            <a:r>
              <a:rPr lang="ro-RO" sz="2400" dirty="0">
                <a:cs typeface="Calibri"/>
              </a:rPr>
              <a:t> un </a:t>
            </a:r>
            <a:r>
              <a:rPr lang="ro-RO" sz="2400" dirty="0" err="1">
                <a:cs typeface="Calibri"/>
              </a:rPr>
              <a:t>fisier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csv</a:t>
            </a:r>
            <a:endParaRPr lang="ro-RO" sz="2400">
              <a:cs typeface="Calibri"/>
            </a:endParaRPr>
          </a:p>
          <a:p>
            <a:r>
              <a:rPr lang="ro-RO" sz="2400" dirty="0">
                <a:cs typeface="Calibri"/>
              </a:rPr>
              <a:t>Pe prima linie: un </a:t>
            </a:r>
            <a:r>
              <a:rPr lang="ro-RO" sz="2400" dirty="0" err="1">
                <a:cs typeface="Calibri"/>
              </a:rPr>
              <a:t>string</a:t>
            </a:r>
            <a:r>
              <a:rPr lang="ro-RO" sz="2400" dirty="0">
                <a:cs typeface="Calibri"/>
              </a:rPr>
              <a:t> reprezentant eticheta</a:t>
            </a:r>
          </a:p>
          <a:p>
            <a:r>
              <a:rPr lang="ro-RO" sz="2400" dirty="0">
                <a:cs typeface="Calibri"/>
              </a:rPr>
              <a:t>Pe a doua linie 10 valori cu datele pentru antrenare</a:t>
            </a:r>
          </a:p>
          <a:p>
            <a:r>
              <a:rPr lang="ro-RO" sz="2400" dirty="0">
                <a:cs typeface="Calibri"/>
              </a:rPr>
              <a:t>Datele de intrare normalizate cu scalare min-</a:t>
            </a:r>
            <a:r>
              <a:rPr lang="ro-RO" sz="2400" dirty="0" err="1">
                <a:cs typeface="Calibri"/>
              </a:rPr>
              <a:t>max</a:t>
            </a:r>
            <a:endParaRPr lang="ro-RO" sz="2400" dirty="0">
              <a:cs typeface="Calibri"/>
            </a:endParaRPr>
          </a:p>
          <a:p>
            <a:r>
              <a:rPr lang="ro-RO" sz="2400" dirty="0">
                <a:cs typeface="Calibri"/>
              </a:rPr>
              <a:t>Etichetele transformate in </a:t>
            </a:r>
            <a:r>
              <a:rPr lang="ro-RO" sz="2400" dirty="0" err="1">
                <a:cs typeface="Calibri"/>
              </a:rPr>
              <a:t>one</a:t>
            </a:r>
            <a:r>
              <a:rPr lang="ro-RO" sz="2400" dirty="0">
                <a:cs typeface="Calibri"/>
              </a:rPr>
              <a:t> hot </a:t>
            </a:r>
            <a:r>
              <a:rPr lang="ro-RO" sz="2400" dirty="0" err="1">
                <a:cs typeface="Calibri"/>
              </a:rPr>
              <a:t>encodings</a:t>
            </a:r>
            <a:r>
              <a:rPr lang="ro-RO" sz="2400" dirty="0">
                <a:cs typeface="Calibri"/>
              </a:rPr>
              <a:t> cu 4 coordonate</a:t>
            </a:r>
          </a:p>
          <a:p>
            <a:r>
              <a:rPr lang="ro-RO" sz="2400" dirty="0">
                <a:cs typeface="Calibri"/>
              </a:rPr>
              <a:t>Date de </a:t>
            </a:r>
            <a:r>
              <a:rPr lang="ro-RO" sz="2400" dirty="0" err="1">
                <a:cs typeface="Calibri"/>
              </a:rPr>
              <a:t>asntrenare</a:t>
            </a:r>
            <a:r>
              <a:rPr lang="ro-RO" sz="2400" dirty="0">
                <a:cs typeface="Calibri"/>
              </a:rPr>
              <a:t> si verificare: 70% antrenare ,30% testare</a:t>
            </a:r>
          </a:p>
        </p:txBody>
      </p:sp>
    </p:spTree>
    <p:extLst>
      <p:ext uri="{BB962C8B-B14F-4D97-AF65-F5344CB8AC3E}">
        <p14:creationId xmlns:p14="http://schemas.microsoft.com/office/powerpoint/2010/main" val="9115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69F23B1-ECAF-3199-2E69-9F7818CF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o-RO" sz="4000" dirty="0" err="1">
                <a:solidFill>
                  <a:srgbClr val="FFFFFF"/>
                </a:solidFill>
                <a:cs typeface="Calibri Light"/>
              </a:rPr>
              <a:t>Supervised</a:t>
            </a:r>
            <a:r>
              <a:rPr lang="ro-RO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ro-RO" sz="4000" dirty="0" err="1">
                <a:solidFill>
                  <a:srgbClr val="FFFFFF"/>
                </a:solidFill>
                <a:cs typeface="Calibri Light"/>
              </a:rPr>
              <a:t>machine</a:t>
            </a:r>
            <a:r>
              <a:rPr lang="ro-RO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ro-RO" sz="4000" dirty="0" err="1">
                <a:solidFill>
                  <a:srgbClr val="FFFFFF"/>
                </a:solidFill>
                <a:cs typeface="Calibri Light"/>
              </a:rPr>
              <a:t>learning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88393E1-E1C0-F5D9-1071-51C7A40D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ro-RO" sz="2400" dirty="0" err="1">
                <a:cs typeface="Calibri"/>
              </a:rPr>
              <a:t>Supervised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machine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learning</a:t>
            </a:r>
            <a:r>
              <a:rPr lang="ro-RO" sz="2400" dirty="0">
                <a:cs typeface="Calibri"/>
              </a:rPr>
              <a:t> sunt algoritmi de </a:t>
            </a:r>
            <a:r>
              <a:rPr lang="ro-RO" sz="2400" dirty="0" err="1">
                <a:cs typeface="Calibri"/>
              </a:rPr>
              <a:t>invatare</a:t>
            </a:r>
            <a:r>
              <a:rPr lang="ro-RO" sz="2400" dirty="0">
                <a:cs typeface="Calibri"/>
              </a:rPr>
              <a:t> care se folosesc de existenta etichetelor pentru a determina o anumita forma de eroare si pentru a minimiza eroarea pentru toate datele de antrenare</a:t>
            </a:r>
          </a:p>
          <a:p>
            <a:r>
              <a:rPr lang="ro-RO" sz="2400" dirty="0">
                <a:cs typeface="Calibri"/>
              </a:rPr>
              <a:t>ANN: Artificial neural </a:t>
            </a:r>
            <a:r>
              <a:rPr lang="ro-RO" sz="2400" dirty="0" err="1">
                <a:cs typeface="Calibri"/>
              </a:rPr>
              <a:t>network</a:t>
            </a:r>
            <a:r>
              <a:rPr lang="ro-RO" sz="2400" dirty="0">
                <a:cs typeface="Calibri"/>
              </a:rPr>
              <a:t> sau </a:t>
            </a:r>
            <a:r>
              <a:rPr lang="ro-RO" sz="2400" dirty="0" err="1">
                <a:cs typeface="Calibri"/>
              </a:rPr>
              <a:t>retelele</a:t>
            </a:r>
            <a:r>
              <a:rPr lang="ro-RO" sz="2400" dirty="0">
                <a:cs typeface="Calibri"/>
              </a:rPr>
              <a:t> neuronale artificiale sunt un tip de </a:t>
            </a:r>
            <a:r>
              <a:rPr lang="ro-RO" sz="2400" dirty="0" err="1">
                <a:cs typeface="Calibri"/>
              </a:rPr>
              <a:t>supervised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machine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learning</a:t>
            </a:r>
            <a:r>
              <a:rPr lang="ro-RO" sz="2400" dirty="0">
                <a:cs typeface="Calibri"/>
              </a:rPr>
              <a:t> care se </a:t>
            </a:r>
            <a:r>
              <a:rPr lang="ro-RO" sz="2400" dirty="0" err="1">
                <a:cs typeface="Calibri"/>
              </a:rPr>
              <a:t>foloseste</a:t>
            </a:r>
            <a:r>
              <a:rPr lang="ro-RO" sz="2400" dirty="0">
                <a:cs typeface="Calibri"/>
              </a:rPr>
              <a:t> de </a:t>
            </a:r>
            <a:r>
              <a:rPr lang="ro-RO" sz="2400" dirty="0" err="1">
                <a:cs typeface="Calibri"/>
              </a:rPr>
              <a:t>retele</a:t>
            </a:r>
            <a:r>
              <a:rPr lang="ro-RO" sz="2400" dirty="0">
                <a:cs typeface="Calibri"/>
              </a:rPr>
              <a:t> de </a:t>
            </a:r>
            <a:r>
              <a:rPr lang="ro-RO" sz="2400" dirty="0" err="1">
                <a:cs typeface="Calibri"/>
              </a:rPr>
              <a:t>unitati</a:t>
            </a:r>
            <a:r>
              <a:rPr lang="ro-RO" sz="2400" dirty="0">
                <a:cs typeface="Calibri"/>
              </a:rPr>
              <a:t> de procesare care se numesc neuroni pentru a crea </a:t>
            </a:r>
            <a:r>
              <a:rPr lang="ro-RO" sz="2400" dirty="0" err="1">
                <a:cs typeface="Calibri"/>
              </a:rPr>
              <a:t>relatii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matematatice</a:t>
            </a:r>
            <a:r>
              <a:rPr lang="ro-RO" sz="2400" dirty="0">
                <a:cs typeface="Calibri"/>
              </a:rPr>
              <a:t> complexe(</a:t>
            </a:r>
            <a:r>
              <a:rPr lang="ro-RO" sz="2400" dirty="0" err="1">
                <a:cs typeface="Calibri"/>
              </a:rPr>
              <a:t>nonliniare</a:t>
            </a:r>
            <a:r>
              <a:rPr lang="ro-RO" sz="2400" dirty="0">
                <a:cs typeface="Calibri"/>
              </a:rPr>
              <a:t>) care sa dea rezultatele dorite. </a:t>
            </a:r>
          </a:p>
          <a:p>
            <a:r>
              <a:rPr lang="ro-RO" sz="2400" dirty="0">
                <a:cs typeface="Calibri"/>
              </a:rPr>
              <a:t>ANN se folosesc de procedeele de </a:t>
            </a:r>
            <a:r>
              <a:rPr lang="ro-RO" sz="2400" dirty="0" err="1">
                <a:cs typeface="Calibri"/>
              </a:rPr>
              <a:t>backpropagation</a:t>
            </a:r>
            <a:r>
              <a:rPr lang="ro-RO" sz="2400" dirty="0">
                <a:cs typeface="Calibri"/>
              </a:rPr>
              <a:t> si gradient decent </a:t>
            </a:r>
          </a:p>
        </p:txBody>
      </p:sp>
    </p:spTree>
    <p:extLst>
      <p:ext uri="{BB962C8B-B14F-4D97-AF65-F5344CB8AC3E}">
        <p14:creationId xmlns:p14="http://schemas.microsoft.com/office/powerpoint/2010/main" val="2656907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1" baseType="lpstr">
      <vt:lpstr>Temă Office</vt:lpstr>
      <vt:lpstr>Driver AI</vt:lpstr>
      <vt:lpstr>Masina</vt:lpstr>
      <vt:lpstr>Ecuatiile vitezei</vt:lpstr>
      <vt:lpstr>Actiuniile posibile</vt:lpstr>
      <vt:lpstr>Modelul drumului</vt:lpstr>
      <vt:lpstr>Detectia coliziunii cu marginea drumului</vt:lpstr>
      <vt:lpstr>Modelul senzoriilor</vt:lpstr>
      <vt:lpstr>Extragere de date si preprocesare</vt:lpstr>
      <vt:lpstr>Supervised machine learning</vt:lpstr>
      <vt:lpstr>Modelul retelei neuronale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507</cp:revision>
  <dcterms:created xsi:type="dcterms:W3CDTF">2023-01-15T08:55:47Z</dcterms:created>
  <dcterms:modified xsi:type="dcterms:W3CDTF">2023-01-19T17:03:01Z</dcterms:modified>
</cp:coreProperties>
</file>