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8" r:id="rId3"/>
    <p:sldId id="264" r:id="rId4"/>
    <p:sldId id="263" r:id="rId5"/>
    <p:sldId id="273" r:id="rId6"/>
    <p:sldId id="272" r:id="rId7"/>
    <p:sldId id="262" r:id="rId8"/>
    <p:sldId id="282" r:id="rId9"/>
    <p:sldId id="261" r:id="rId10"/>
    <p:sldId id="289" r:id="rId11"/>
    <p:sldId id="260" r:id="rId12"/>
    <p:sldId id="259" r:id="rId13"/>
    <p:sldId id="266" r:id="rId14"/>
    <p:sldId id="275" r:id="rId15"/>
    <p:sldId id="274" r:id="rId16"/>
    <p:sldId id="283" r:id="rId17"/>
    <p:sldId id="284" r:id="rId18"/>
    <p:sldId id="285" r:id="rId19"/>
    <p:sldId id="267" r:id="rId20"/>
    <p:sldId id="278" r:id="rId21"/>
    <p:sldId id="277" r:id="rId22"/>
    <p:sldId id="276" r:id="rId23"/>
    <p:sldId id="268" r:id="rId24"/>
    <p:sldId id="279" r:id="rId25"/>
    <p:sldId id="286" r:id="rId26"/>
    <p:sldId id="269" r:id="rId27"/>
    <p:sldId id="281" r:id="rId28"/>
    <p:sldId id="280" r:id="rId29"/>
    <p:sldId id="270" r:id="rId30"/>
    <p:sldId id="265" r:id="rId31"/>
    <p:sldId id="287" r:id="rId32"/>
    <p:sldId id="28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434" autoAdjust="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 xmlns:a16="http://schemas.microsoft.com/office/drawing/2014/main" id="{E2AB4079-B959-438A-8887-B4E86C814C3D}"/>
              </a:ext>
            </a:extLst>
          </p:cNvPr>
          <p:cNvSpPr txBox="1"/>
          <p:nvPr/>
        </p:nvSpPr>
        <p:spPr>
          <a:xfrm>
            <a:off x="108244" y="2448779"/>
            <a:ext cx="9035755" cy="954107"/>
          </a:xfrm>
          <a:prstGeom prst="rect">
            <a:avLst/>
          </a:prstGeom>
          <a:noFill/>
        </p:spPr>
        <p:txBody>
          <a:bodyPr wrap="square" rtlCol="0">
            <a:spAutoFit/>
          </a:bodyPr>
          <a:lstStyle/>
          <a:p>
            <a:pPr lvl="0" algn="ctr">
              <a:buClr>
                <a:srgbClr val="000000"/>
              </a:buClr>
              <a:buSzPts val="3600"/>
            </a:pPr>
            <a:r>
              <a:rPr lang="en-US" sz="2800" b="1" dirty="0">
                <a:solidFill>
                  <a:srgbClr val="262626"/>
                </a:solidFill>
                <a:latin typeface="Times New Roman"/>
                <a:ea typeface="Times New Roman"/>
                <a:cs typeface="Times New Roman"/>
                <a:sym typeface="Times New Roman"/>
              </a:rPr>
              <a:t> PREDICTION OF MATERNAL HEALTH USING CLASSIFICATION METHOD WITH HARDWARE</a:t>
            </a:r>
            <a:endParaRPr lang="en-US" sz="2800" dirty="0">
              <a:solidFill>
                <a:srgbClr val="262626"/>
              </a:solidFill>
              <a:latin typeface="Times New Roman"/>
              <a:ea typeface="Times New Roman"/>
              <a:cs typeface="Times New Roman"/>
              <a:sym typeface="Times New Roman"/>
            </a:endParaRPr>
          </a:p>
        </p:txBody>
      </p:sp>
      <p:sp>
        <p:nvSpPr>
          <p:cNvPr id="16" name="TextBox 15">
            <a:extLst>
              <a:ext uri="{FF2B5EF4-FFF2-40B4-BE49-F238E27FC236}">
                <a16:creationId xmlns="" xmlns:a16="http://schemas.microsoft.com/office/drawing/2014/main" id="{1330EC8A-088B-458F-9182-920EE3139846}"/>
              </a:ext>
            </a:extLst>
          </p:cNvPr>
          <p:cNvSpPr txBox="1"/>
          <p:nvPr/>
        </p:nvSpPr>
        <p:spPr>
          <a:xfrm>
            <a:off x="628650" y="5452961"/>
            <a:ext cx="4668154"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GUIDE:</a:t>
            </a:r>
          </a:p>
          <a:p>
            <a:r>
              <a:rPr lang="en-US" b="1" dirty="0" smtClean="0">
                <a:latin typeface="Times New Roman" panose="02020603050405020304" pitchFamily="18" charset="0"/>
                <a:cs typeface="Times New Roman" panose="02020603050405020304" pitchFamily="18" charset="0"/>
              </a:rPr>
              <a:t>Dr.K.VALARMATHI M.E,Phd</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0B14CB2B-BA40-B9F9-16FA-AA5B5E13E8EA}"/>
              </a:ext>
            </a:extLst>
          </p:cNvPr>
          <p:cNvSpPr txBox="1"/>
          <p:nvPr/>
        </p:nvSpPr>
        <p:spPr>
          <a:xfrm>
            <a:off x="2170590" y="3701022"/>
            <a:ext cx="4802820" cy="1338828"/>
          </a:xfrm>
          <a:prstGeom prst="rect">
            <a:avLst/>
          </a:prstGeom>
          <a:noFill/>
        </p:spPr>
        <p:txBody>
          <a:bodyPr wrap="square" rtlCol="0">
            <a:spAutoFit/>
          </a:bodyPr>
          <a:lstStyle/>
          <a:p>
            <a:pPr algn="ctr">
              <a:lnSpc>
                <a:spcPct val="150000"/>
              </a:lnSpc>
            </a:pPr>
            <a:r>
              <a:rPr lang="en-US" b="1" dirty="0" smtClean="0">
                <a:latin typeface="Times New Roman" panose="02020603050405020304" pitchFamily="18" charset="0"/>
                <a:cs typeface="Times New Roman" panose="02020603050405020304" pitchFamily="18" charset="0"/>
              </a:rPr>
              <a:t>	MANJU S [211419104161]</a:t>
            </a:r>
          </a:p>
          <a:p>
            <a:pPr algn="ctr">
              <a:lnSpc>
                <a:spcPct val="150000"/>
              </a:lnSpc>
            </a:pPr>
            <a:r>
              <a:rPr lang="en-US" b="1" dirty="0" smtClean="0">
                <a:latin typeface="Times New Roman" panose="02020603050405020304" pitchFamily="18" charset="0"/>
                <a:cs typeface="Times New Roman" panose="02020603050405020304" pitchFamily="18" charset="0"/>
              </a:rPr>
              <a:t>RAVEENA M [211419104219]</a:t>
            </a:r>
          </a:p>
          <a:p>
            <a:pPr algn="ctr">
              <a:lnSpc>
                <a:spcPct val="150000"/>
              </a:lnSpc>
            </a:pPr>
            <a:r>
              <a:rPr lang="en-US" b="1" dirty="0" smtClean="0">
                <a:latin typeface="Times New Roman" panose="02020603050405020304" pitchFamily="18" charset="0"/>
                <a:cs typeface="Times New Roman" panose="02020603050405020304" pitchFamily="18" charset="0"/>
              </a:rPr>
              <a:t>SHANMUGA PRIYAA B [211419104247]</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8DA7E15F-5577-E472-5EEB-C46481EAA666}"/>
              </a:ext>
            </a:extLst>
          </p:cNvPr>
          <p:cNvSpPr txBox="1"/>
          <p:nvPr/>
        </p:nvSpPr>
        <p:spPr>
          <a:xfrm>
            <a:off x="5540340" y="5452960"/>
            <a:ext cx="3874116"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COORDINATOR:</a:t>
            </a:r>
          </a:p>
          <a:p>
            <a:r>
              <a:rPr lang="en-US" b="1" dirty="0" smtClean="0">
                <a:latin typeface="Times New Roman" panose="02020603050405020304" pitchFamily="18" charset="0"/>
                <a:cs typeface="Times New Roman" panose="02020603050405020304" pitchFamily="18" charset="0"/>
              </a:rPr>
              <a:t>Dr.K.VALARMATHI </a:t>
            </a:r>
            <a:r>
              <a:rPr lang="en-US" b="1" dirty="0">
                <a:latin typeface="Times New Roman" panose="02020603050405020304" pitchFamily="18" charset="0"/>
                <a:cs typeface="Times New Roman" panose="02020603050405020304" pitchFamily="18" charset="0"/>
              </a:rPr>
              <a:t>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 xmlns:a16="http://schemas.microsoft.com/office/drawing/2014/main" id="{EB3F79D1-0796-072A-CD75-B8086F0F9250}"/>
              </a:ext>
            </a:extLst>
          </p:cNvPr>
          <p:cNvSpPr>
            <a:spLocks noGrp="1"/>
          </p:cNvSpPr>
          <p:nvPr>
            <p:ph type="dt" sz="half" idx="10"/>
          </p:nvPr>
        </p:nvSpPr>
        <p:spPr/>
        <p:txBody>
          <a:bodyPr/>
          <a:lstStyle/>
          <a:p>
            <a:r>
              <a:rPr lang="en-IN" dirty="0" smtClean="0"/>
              <a:t>11-04-2023</a:t>
            </a:r>
          </a:p>
        </p:txBody>
      </p:sp>
      <p:sp>
        <p:nvSpPr>
          <p:cNvPr id="10" name="Slide Number Placeholder 9">
            <a:extLst>
              <a:ext uri="{FF2B5EF4-FFF2-40B4-BE49-F238E27FC236}">
                <a16:creationId xmlns=""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Proposed Algorithm</a:t>
            </a:r>
            <a:endParaRPr lang="en-US" dirty="0"/>
          </a:p>
        </p:txBody>
      </p:sp>
      <p:sp>
        <p:nvSpPr>
          <p:cNvPr id="4" name="Date Placeholder 3"/>
          <p:cNvSpPr>
            <a:spLocks noGrp="1"/>
          </p:cNvSpPr>
          <p:nvPr>
            <p:ph type="dt" sz="half" idx="10"/>
          </p:nvPr>
        </p:nvSpPr>
        <p:spPr/>
        <p:txBody>
          <a:bodyPr/>
          <a:lstStyle/>
          <a:p>
            <a:r>
              <a:rPr lang="en-IN" dirty="0" smtClean="0"/>
              <a:t>11-04-2023</a:t>
            </a:r>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10</a:t>
            </a:fld>
            <a:endParaRPr lang="en-IN"/>
          </a:p>
        </p:txBody>
      </p:sp>
      <p:pic>
        <p:nvPicPr>
          <p:cNvPr id="6" name="Content Placeholder 5"/>
          <p:cNvPicPr>
            <a:picLocks noGrp="1" noChangeAspect="1"/>
          </p:cNvPicPr>
          <p:nvPr>
            <p:ph idx="1"/>
          </p:nvPr>
        </p:nvPicPr>
        <p:blipFill>
          <a:blip r:embed="rId2"/>
          <a:stretch>
            <a:fillRect/>
          </a:stretch>
        </p:blipFill>
        <p:spPr>
          <a:xfrm>
            <a:off x="373487" y="1690689"/>
            <a:ext cx="8422783" cy="4310866"/>
          </a:xfrm>
          <a:prstGeom prst="rect">
            <a:avLst/>
          </a:prstGeom>
        </p:spPr>
      </p:pic>
    </p:spTree>
    <p:extLst>
      <p:ext uri="{BB962C8B-B14F-4D97-AF65-F5344CB8AC3E}">
        <p14:creationId xmlns:p14="http://schemas.microsoft.com/office/powerpoint/2010/main" val="402111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76E8B922-F211-8D88-DCF1-70B86E5B87CE}"/>
              </a:ext>
            </a:extLst>
          </p:cNvPr>
          <p:cNvSpPr>
            <a:spLocks noGrp="1"/>
          </p:cNvSpPr>
          <p:nvPr>
            <p:ph type="dt" sz="half" idx="10"/>
          </p:nvPr>
        </p:nvSpPr>
        <p:spPr/>
        <p:txBody>
          <a:bodyPr/>
          <a:lstStyle/>
          <a:p>
            <a:r>
              <a:rPr lang="en-IN" dirty="0" smtClean="0"/>
              <a:t>11-04-2023</a:t>
            </a:r>
            <a:endParaRPr lang="en-IN" dirty="0"/>
          </a:p>
        </p:txBody>
      </p:sp>
      <p:sp>
        <p:nvSpPr>
          <p:cNvPr id="4" name="Slide Number Placeholder 3">
            <a:extLst>
              <a:ext uri="{FF2B5EF4-FFF2-40B4-BE49-F238E27FC236}">
                <a16:creationId xmlns=""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6" name="Rectangle 5"/>
          <p:cNvSpPr/>
          <p:nvPr/>
        </p:nvSpPr>
        <p:spPr>
          <a:xfrm>
            <a:off x="455067" y="1407923"/>
            <a:ext cx="8402494" cy="3785652"/>
          </a:xfrm>
          <a:prstGeom prst="rect">
            <a:avLst/>
          </a:prstGeom>
        </p:spPr>
        <p:txBody>
          <a:bodyPr wrap="square">
            <a:spAutoFit/>
          </a:bodyPr>
          <a:lstStyle/>
          <a:p>
            <a:r>
              <a:rPr lang="en-IN" sz="3000" b="1" dirty="0">
                <a:latin typeface="Times New Roman" panose="02020603050405020304" pitchFamily="18" charset="0"/>
                <a:cs typeface="Times New Roman" panose="02020603050405020304" pitchFamily="18" charset="0"/>
              </a:rPr>
              <a:t>HARDWARE REQUIREMENTS</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Processor   		: Intel i3</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Hard disk   		: minimum 10 GB</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RAM        		: minimum 4 GB</a:t>
            </a:r>
            <a:endParaRPr lang="en-US" sz="3000" dirty="0">
              <a:latin typeface="Times New Roman" panose="02020603050405020304" pitchFamily="18" charset="0"/>
              <a:cs typeface="Times New Roman" panose="02020603050405020304" pitchFamily="18" charset="0"/>
            </a:endParaRPr>
          </a:p>
          <a:p>
            <a:pPr lvl="0"/>
            <a:endParaRPr lang="en-IN" sz="3000" b="1" dirty="0">
              <a:latin typeface="Times New Roman" panose="02020603050405020304" pitchFamily="18" charset="0"/>
              <a:cs typeface="Times New Roman" panose="02020603050405020304" pitchFamily="18" charset="0"/>
            </a:endParaRPr>
          </a:p>
          <a:p>
            <a:pPr lvl="0"/>
            <a:r>
              <a:rPr lang="en-IN" sz="3000" b="1" dirty="0">
                <a:latin typeface="Times New Roman" panose="02020603050405020304" pitchFamily="18" charset="0"/>
                <a:cs typeface="Times New Roman" panose="02020603050405020304" pitchFamily="18" charset="0"/>
              </a:rPr>
              <a:t>SOFTWARE </a:t>
            </a:r>
            <a:r>
              <a:rPr lang="en-IN" sz="3000" b="1" dirty="0" smtClean="0">
                <a:latin typeface="Times New Roman" panose="02020603050405020304" pitchFamily="18" charset="0"/>
                <a:cs typeface="Times New Roman" panose="02020603050405020304" pitchFamily="18" charset="0"/>
              </a:rPr>
              <a:t>REQUIREMENTS</a:t>
            </a:r>
            <a:endParaRPr lang="en-US" sz="3000" dirty="0">
              <a:latin typeface="Times New Roman" panose="02020603050405020304" pitchFamily="18" charset="0"/>
              <a:cs typeface="Times New Roman" panose="02020603050405020304" pitchFamily="18" charset="0"/>
            </a:endParaRPr>
          </a:p>
          <a:p>
            <a:pPr lvl="0"/>
            <a:r>
              <a:rPr lang="en-IN" sz="3000" dirty="0" smtClean="0">
                <a:latin typeface="Times New Roman" panose="02020603050405020304" pitchFamily="18" charset="0"/>
                <a:cs typeface="Times New Roman" panose="02020603050405020304" pitchFamily="18" charset="0"/>
              </a:rPr>
              <a:t>Operating System : Windows 10 or later</a:t>
            </a:r>
            <a:endParaRPr lang="en-US" sz="3000" dirty="0">
              <a:latin typeface="Times New Roman" panose="02020603050405020304" pitchFamily="18" charset="0"/>
              <a:cs typeface="Times New Roman" panose="02020603050405020304" pitchFamily="18" charset="0"/>
            </a:endParaRPr>
          </a:p>
          <a:p>
            <a:pPr lvl="0"/>
            <a:r>
              <a:rPr lang="en-IN" sz="3000" dirty="0" smtClean="0">
                <a:latin typeface="Times New Roman" panose="02020603050405020304" pitchFamily="18" charset="0"/>
                <a:cs typeface="Times New Roman" panose="02020603050405020304" pitchFamily="18" charset="0"/>
              </a:rPr>
              <a:t>Tool   </a:t>
            </a:r>
            <a:r>
              <a:rPr lang="en-IN" sz="3000" dirty="0">
                <a:latin typeface="Times New Roman" panose="02020603050405020304" pitchFamily="18" charset="0"/>
                <a:cs typeface="Times New Roman" panose="02020603050405020304" pitchFamily="18" charset="0"/>
              </a:rPr>
              <a:t>		 </a:t>
            </a:r>
            <a:r>
              <a:rPr lang="en-IN" sz="3000" dirty="0" smtClean="0">
                <a:latin typeface="Times New Roman" panose="02020603050405020304" pitchFamily="18" charset="0"/>
                <a:cs typeface="Times New Roman" panose="02020603050405020304" pitchFamily="18" charset="0"/>
              </a:rPr>
              <a:t>          : </a:t>
            </a:r>
            <a:r>
              <a:rPr lang="en-IN" sz="3000" dirty="0">
                <a:latin typeface="Times New Roman" panose="02020603050405020304" pitchFamily="18" charset="0"/>
                <a:cs typeface="Times New Roman" panose="02020603050405020304" pitchFamily="18" charset="0"/>
              </a:rPr>
              <a:t>Anaconda with Jupyter Notebook</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solidFill>
                  <a:srgbClr val="7030A0"/>
                </a:solidFill>
                <a:latin typeface="Times New Roman" panose="02020603050405020304" pitchFamily="18" charset="0"/>
                <a:cs typeface="Times New Roman" panose="02020603050405020304" pitchFamily="18" charset="0"/>
              </a:rPr>
              <a:t>System Architecture</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4A57625-FE0C-C9D0-9B64-51C30486E5E1}"/>
              </a:ext>
            </a:extLst>
          </p:cNvPr>
          <p:cNvSpPr>
            <a:spLocks noGrp="1"/>
          </p:cNvSpPr>
          <p:nvPr>
            <p:ph type="dt" sz="half" idx="10"/>
          </p:nvPr>
        </p:nvSpPr>
        <p:spPr/>
        <p:txBody>
          <a:bodyPr/>
          <a:lstStyle/>
          <a:p>
            <a:r>
              <a:rPr lang="en-IN" dirty="0" smtClean="0"/>
              <a:t>11-04-2023</a:t>
            </a:r>
            <a:endParaRPr lang="en-IN" dirty="0"/>
          </a:p>
        </p:txBody>
      </p:sp>
      <p:sp>
        <p:nvSpPr>
          <p:cNvPr id="4" name="Slide Number Placeholder 3">
            <a:extLst>
              <a:ext uri="{FF2B5EF4-FFF2-40B4-BE49-F238E27FC236}">
                <a16:creationId xmlns=""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5" name="Google Shape;379;p47"/>
          <p:cNvPicPr preferRelativeResize="0"/>
          <p:nvPr/>
        </p:nvPicPr>
        <p:blipFill rotWithShape="1">
          <a:blip r:embed="rId2">
            <a:alphaModFix/>
          </a:blip>
          <a:srcRect/>
          <a:stretch/>
        </p:blipFill>
        <p:spPr>
          <a:xfrm>
            <a:off x="440675" y="1068636"/>
            <a:ext cx="8074675" cy="5365215"/>
          </a:xfrm>
          <a:prstGeom prst="rect">
            <a:avLst/>
          </a:prstGeom>
          <a:solidFill>
            <a:schemeClr val="tx1"/>
          </a:solidFill>
          <a:ln>
            <a:noFill/>
          </a:ln>
        </p:spPr>
      </p:pic>
    </p:spTree>
    <p:extLst>
      <p:ext uri="{BB962C8B-B14F-4D97-AF65-F5344CB8AC3E}">
        <p14:creationId xmlns:p14="http://schemas.microsoft.com/office/powerpoint/2010/main" val="3264071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Chart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a:t>11-04-2023</a:t>
            </a:r>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pic>
        <p:nvPicPr>
          <p:cNvPr id="9" name="image6.png"/>
          <p:cNvPicPr/>
          <p:nvPr/>
        </p:nvPicPr>
        <p:blipFill>
          <a:blip r:embed="rId2"/>
          <a:srcRect/>
          <a:stretch>
            <a:fillRect/>
          </a:stretch>
        </p:blipFill>
        <p:spPr>
          <a:xfrm>
            <a:off x="860180" y="696249"/>
            <a:ext cx="7655170" cy="5759635"/>
          </a:xfrm>
          <a:prstGeom prst="rect">
            <a:avLst/>
          </a:prstGeom>
          <a:ln/>
        </p:spPr>
      </p:pic>
    </p:spTree>
    <p:extLst>
      <p:ext uri="{BB962C8B-B14F-4D97-AF65-F5344CB8AC3E}">
        <p14:creationId xmlns:p14="http://schemas.microsoft.com/office/powerpoint/2010/main" val="1665330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Flow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400050" y="957416"/>
            <a:ext cx="4572000" cy="369332"/>
          </a:xfrm>
          <a:prstGeom prst="rect">
            <a:avLst/>
          </a:prstGeom>
          <a:noFill/>
        </p:spPr>
        <p:txBody>
          <a:bodyPr wrap="square">
            <a:spAutoFit/>
          </a:bodyPr>
          <a:lstStyle/>
          <a:p>
            <a:r>
              <a:rPr lang="en-US" b="1" dirty="0" smtClean="0">
                <a:solidFill>
                  <a:srgbClr val="222222"/>
                </a:solidFill>
                <a:latin typeface="Times New Roman" panose="02020603050405020304" pitchFamily="18" charset="0"/>
                <a:cs typeface="Times New Roman" panose="02020603050405020304" pitchFamily="18" charset="0"/>
              </a:rPr>
              <a:t>LEVEL 0</a:t>
            </a:r>
            <a:endParaRPr lang="en-IN"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smtClean="0"/>
              <a:t>11-04-2023</a:t>
            </a:r>
            <a:endParaRPr lang="en-IN" dirty="0"/>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9" name="Picture 8"/>
          <p:cNvPicPr>
            <a:picLocks noChangeAspect="1"/>
          </p:cNvPicPr>
          <p:nvPr/>
        </p:nvPicPr>
        <p:blipFill>
          <a:blip r:embed="rId2"/>
          <a:stretch>
            <a:fillRect/>
          </a:stretch>
        </p:blipFill>
        <p:spPr>
          <a:xfrm>
            <a:off x="1125735" y="1326748"/>
            <a:ext cx="7534275" cy="1797260"/>
          </a:xfrm>
          <a:prstGeom prst="rect">
            <a:avLst/>
          </a:prstGeom>
        </p:spPr>
      </p:pic>
      <p:sp>
        <p:nvSpPr>
          <p:cNvPr id="10" name="TextBox 9">
            <a:extLst>
              <a:ext uri="{FF2B5EF4-FFF2-40B4-BE49-F238E27FC236}">
                <a16:creationId xmlns="" xmlns:a16="http://schemas.microsoft.com/office/drawing/2014/main" id="{D62E8DBB-8CAD-47AF-1F08-E5D854F507F6}"/>
              </a:ext>
            </a:extLst>
          </p:cNvPr>
          <p:cNvSpPr txBox="1"/>
          <p:nvPr/>
        </p:nvSpPr>
        <p:spPr>
          <a:xfrm>
            <a:off x="400050" y="3385175"/>
            <a:ext cx="4572000" cy="369332"/>
          </a:xfrm>
          <a:prstGeom prst="rect">
            <a:avLst/>
          </a:prstGeom>
          <a:noFill/>
        </p:spPr>
        <p:txBody>
          <a:bodyPr wrap="square">
            <a:spAutoFit/>
          </a:bodyPr>
          <a:lstStyle/>
          <a:p>
            <a:r>
              <a:rPr lang="en-US" b="1" dirty="0" smtClean="0">
                <a:solidFill>
                  <a:srgbClr val="222222"/>
                </a:solidFill>
                <a:latin typeface="Times New Roman" panose="02020603050405020304" pitchFamily="18" charset="0"/>
                <a:cs typeface="Times New Roman" panose="02020603050405020304" pitchFamily="18" charset="0"/>
              </a:rPr>
              <a:t>LEVEL 1</a:t>
            </a:r>
            <a:endParaRPr lang="en-IN"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1125735" y="3680690"/>
            <a:ext cx="7534275" cy="2749478"/>
          </a:xfrm>
          <a:prstGeom prst="rect">
            <a:avLst/>
          </a:prstGeom>
        </p:spPr>
      </p:pic>
    </p:spTree>
    <p:extLst>
      <p:ext uri="{BB962C8B-B14F-4D97-AF65-F5344CB8AC3E}">
        <p14:creationId xmlns:p14="http://schemas.microsoft.com/office/powerpoint/2010/main" val="362709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0" y="214490"/>
            <a:ext cx="9276202"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Data Flow Diagram (Contd..)</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400050" y="1034375"/>
            <a:ext cx="4572000" cy="369332"/>
          </a:xfrm>
          <a:prstGeom prst="rect">
            <a:avLst/>
          </a:prstGeom>
          <a:noFill/>
        </p:spPr>
        <p:txBody>
          <a:bodyPr wrap="square">
            <a:spAutoFit/>
          </a:bodyPr>
          <a:lstStyle/>
          <a:p>
            <a:r>
              <a:rPr lang="en-US"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LEVEL 2</a:t>
            </a:r>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smtClean="0"/>
              <a:t>11-04-2023</a:t>
            </a:r>
            <a:endParaRPr lang="en-IN" dirty="0"/>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9" name="Picture 8"/>
          <p:cNvPicPr>
            <a:picLocks noChangeAspect="1"/>
          </p:cNvPicPr>
          <p:nvPr/>
        </p:nvPicPr>
        <p:blipFill>
          <a:blip r:embed="rId2"/>
          <a:stretch>
            <a:fillRect/>
          </a:stretch>
        </p:blipFill>
        <p:spPr>
          <a:xfrm>
            <a:off x="400050" y="1506827"/>
            <a:ext cx="8115300" cy="4849523"/>
          </a:xfrm>
          <a:prstGeom prst="rect">
            <a:avLst/>
          </a:prstGeom>
        </p:spPr>
      </p:pic>
    </p:spTree>
    <p:extLst>
      <p:ext uri="{BB962C8B-B14F-4D97-AF65-F5344CB8AC3E}">
        <p14:creationId xmlns:p14="http://schemas.microsoft.com/office/powerpoint/2010/main" val="972360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64290"/>
            <a:ext cx="9015211" cy="781094"/>
          </a:xfrm>
        </p:spPr>
        <p:txBody>
          <a:bodyPr>
            <a:noAutofit/>
          </a:bodyPr>
          <a:lstStyle/>
          <a:p>
            <a:pPr algn="ct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a:t>
            </a:r>
            <a:r>
              <a:rPr lang="en-US" sz="3200" b="1" dirty="0" smtClean="0">
                <a:solidFill>
                  <a:srgbClr val="7030A0"/>
                </a:solidFill>
                <a:latin typeface="Times New Roman" panose="02020603050405020304" pitchFamily="18" charset="0"/>
                <a:cs typeface="Times New Roman" panose="02020603050405020304" pitchFamily="18" charset="0"/>
              </a:rPr>
              <a:t>Entity Relationship Diagram</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smtClean="0"/>
              <a:t>11-04-2023</a:t>
            </a:r>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16</a:t>
            </a:fld>
            <a:endParaRPr lang="en-IN"/>
          </a:p>
        </p:txBody>
      </p:sp>
      <p:pic>
        <p:nvPicPr>
          <p:cNvPr id="6" name="Content Placeholder 5"/>
          <p:cNvPicPr>
            <a:picLocks noGrp="1" noChangeAspect="1"/>
          </p:cNvPicPr>
          <p:nvPr>
            <p:ph idx="1"/>
          </p:nvPr>
        </p:nvPicPr>
        <p:blipFill>
          <a:blip r:embed="rId2"/>
          <a:stretch>
            <a:fillRect/>
          </a:stretch>
        </p:blipFill>
        <p:spPr>
          <a:xfrm>
            <a:off x="628650" y="940158"/>
            <a:ext cx="7886700" cy="5236805"/>
          </a:xfrm>
          <a:prstGeom prst="rect">
            <a:avLst/>
          </a:prstGeom>
        </p:spPr>
      </p:pic>
    </p:spTree>
    <p:extLst>
      <p:ext uri="{BB962C8B-B14F-4D97-AF65-F5344CB8AC3E}">
        <p14:creationId xmlns:p14="http://schemas.microsoft.com/office/powerpoint/2010/main" val="4207592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32609"/>
          </a:xfrm>
        </p:spPr>
        <p:txBody>
          <a:bodyPr>
            <a:normAutofit fontScale="90000"/>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smtClean="0">
                <a:solidFill>
                  <a:srgbClr val="7030A0"/>
                </a:solidFill>
                <a:latin typeface="Times New Roman" panose="02020603050405020304" pitchFamily="18" charset="0"/>
                <a:cs typeface="Times New Roman" panose="02020603050405020304" pitchFamily="18" charset="0"/>
              </a:rPr>
              <a:t>Use Case Diagram</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r>
              <a:rPr lang="en-IN" dirty="0" smtClean="0"/>
              <a:t>11-04-2023</a:t>
            </a:r>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17</a:t>
            </a:fld>
            <a:endParaRPr lang="en-IN"/>
          </a:p>
        </p:txBody>
      </p:sp>
      <p:pic>
        <p:nvPicPr>
          <p:cNvPr id="6" name="Content Placeholder 5" descr="E:\Downloads\ML ALL UML-Use Cas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069" y="965914"/>
            <a:ext cx="6529589" cy="5755561"/>
          </a:xfrm>
          <a:prstGeom prst="rect">
            <a:avLst/>
          </a:prstGeom>
          <a:noFill/>
          <a:ln>
            <a:noFill/>
          </a:ln>
        </p:spPr>
      </p:pic>
    </p:spTree>
    <p:extLst>
      <p:ext uri="{BB962C8B-B14F-4D97-AF65-F5344CB8AC3E}">
        <p14:creationId xmlns:p14="http://schemas.microsoft.com/office/powerpoint/2010/main" val="1396002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0579"/>
            <a:ext cx="7886700" cy="1325563"/>
          </a:xfrm>
        </p:spPr>
        <p:txBody>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smtClean="0">
                <a:solidFill>
                  <a:srgbClr val="7030A0"/>
                </a:solidFill>
                <a:latin typeface="Times New Roman" panose="02020603050405020304" pitchFamily="18" charset="0"/>
                <a:cs typeface="Times New Roman" panose="02020603050405020304" pitchFamily="18" charset="0"/>
              </a:rPr>
              <a:t>Sequence Diagram</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r>
              <a:rPr lang="en-IN" dirty="0" smtClean="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18</a:t>
            </a:fld>
            <a:endParaRPr lang="en-IN"/>
          </a:p>
        </p:txBody>
      </p:sp>
      <p:pic>
        <p:nvPicPr>
          <p:cNvPr id="6" name="Content Placeholder 5" descr="E:\Downloads\ML ALL UML-Sequenc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55" y="1081825"/>
            <a:ext cx="8152327" cy="5177307"/>
          </a:xfrm>
          <a:prstGeom prst="rect">
            <a:avLst/>
          </a:prstGeom>
          <a:noFill/>
          <a:ln>
            <a:noFill/>
          </a:ln>
        </p:spPr>
      </p:pic>
    </p:spTree>
    <p:extLst>
      <p:ext uri="{BB962C8B-B14F-4D97-AF65-F5344CB8AC3E}">
        <p14:creationId xmlns:p14="http://schemas.microsoft.com/office/powerpoint/2010/main" val="686223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Rectangle 5"/>
          <p:cNvSpPr/>
          <p:nvPr/>
        </p:nvSpPr>
        <p:spPr>
          <a:xfrm>
            <a:off x="307139" y="842522"/>
            <a:ext cx="379289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DATA PRE-PROCESSING</a:t>
            </a:r>
          </a:p>
        </p:txBody>
      </p:sp>
      <p:sp>
        <p:nvSpPr>
          <p:cNvPr id="7" name="Rectangle 6"/>
          <p:cNvSpPr/>
          <p:nvPr/>
        </p:nvSpPr>
        <p:spPr>
          <a:xfrm>
            <a:off x="341692" y="1320017"/>
            <a:ext cx="8460615" cy="1384995"/>
          </a:xfrm>
          <a:prstGeom prst="rect">
            <a:avLst/>
          </a:prstGeom>
        </p:spPr>
        <p:txBody>
          <a:bodyPr wrap="square">
            <a:spAutoFit/>
          </a:bodyPr>
          <a:lstStyle/>
          <a:p>
            <a:r>
              <a:rPr lang="en-US" sz="2800" dirty="0">
                <a:solidFill>
                  <a:srgbClr val="333333"/>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used to remove the redundant data from the dataset.</a:t>
            </a:r>
            <a:endParaRPr lang="en-US" sz="2800" dirty="0"/>
          </a:p>
        </p:txBody>
      </p:sp>
      <p:sp>
        <p:nvSpPr>
          <p:cNvPr id="8" name="Rectangle 7"/>
          <p:cNvSpPr/>
          <p:nvPr/>
        </p:nvSpPr>
        <p:spPr>
          <a:xfrm>
            <a:off x="307140" y="2851285"/>
            <a:ext cx="354488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DATA VISUALIZATION</a:t>
            </a:r>
          </a:p>
        </p:txBody>
      </p:sp>
      <p:sp>
        <p:nvSpPr>
          <p:cNvPr id="9" name="Rectangle 8"/>
          <p:cNvSpPr/>
          <p:nvPr/>
        </p:nvSpPr>
        <p:spPr>
          <a:xfrm>
            <a:off x="307139" y="3459223"/>
            <a:ext cx="8495167" cy="2677656"/>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Data visualization provides an important suite of tools for</a:t>
            </a:r>
          </a:p>
          <a:p>
            <a:pPr algn="just"/>
            <a:r>
              <a:rPr lang="en-US" sz="2800" dirty="0">
                <a:latin typeface="Times New Roman" panose="02020603050405020304" pitchFamily="18" charset="0"/>
                <a:cs typeface="Times New Roman" panose="02020603050405020304" pitchFamily="18" charset="0"/>
              </a:rPr>
              <a:t>gaining a qualitative understanding. This can be helpful when exploring and getting to know a dataset and can help with identifying patterns, corrupt data. It can be used to express and demonstrate key relationships in plots and charts.</a:t>
            </a:r>
            <a:endParaRPr lang="en-US" sz="2800" dirty="0"/>
          </a:p>
        </p:txBody>
      </p:sp>
    </p:spTree>
    <p:extLst>
      <p:ext uri="{BB962C8B-B14F-4D97-AF65-F5344CB8AC3E}">
        <p14:creationId xmlns:p14="http://schemas.microsoft.com/office/powerpoint/2010/main" val="2547520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12222777-92ED-54BE-C685-6C231F278C74}"/>
              </a:ext>
            </a:extLst>
          </p:cNvPr>
          <p:cNvSpPr>
            <a:spLocks noGrp="1"/>
          </p:cNvSpPr>
          <p:nvPr>
            <p:ph type="dt" sz="half" idx="10"/>
          </p:nvPr>
        </p:nvSpPr>
        <p:spPr/>
        <p:txBody>
          <a:bodyPr/>
          <a:lstStyle/>
          <a:p>
            <a:r>
              <a:rPr lang="en-IN" dirty="0" smtClean="0"/>
              <a:t>11-04-2023</a:t>
            </a:r>
            <a:endParaRPr lang="en-IN" dirty="0"/>
          </a:p>
        </p:txBody>
      </p:sp>
      <p:sp>
        <p:nvSpPr>
          <p:cNvPr id="4" name="Slide Number Placeholder 3">
            <a:extLst>
              <a:ext uri="{FF2B5EF4-FFF2-40B4-BE49-F238E27FC236}">
                <a16:creationId xmlns=""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Rectangle 4"/>
          <p:cNvSpPr/>
          <p:nvPr/>
        </p:nvSpPr>
        <p:spPr>
          <a:xfrm>
            <a:off x="297455" y="845788"/>
            <a:ext cx="8604174" cy="5509200"/>
          </a:xfrm>
          <a:prstGeom prst="rect">
            <a:avLst/>
          </a:prstGeom>
        </p:spPr>
        <p:txBody>
          <a:bodyPr wrap="square">
            <a:spAutoFit/>
          </a:bodyPr>
          <a:lstStyle/>
          <a:p>
            <a:pPr marL="571500" indent="-571500" algn="just">
              <a:buFont typeface="Arial" panose="020B0604020202020204" pitchFamily="34" charset="0"/>
              <a:buChar char="•"/>
            </a:pPr>
            <a:r>
              <a:rPr lang="en-IN" sz="3200" dirty="0">
                <a:latin typeface="Times New Roman" panose="02020603050405020304" pitchFamily="18" charset="0"/>
                <a:ea typeface="Calibri" panose="020F0502020204030204" pitchFamily="34" charset="0"/>
              </a:rPr>
              <a:t>Ladies are the mainstays of any family and society however maternal passing during pregnancy and labour is an extraordinary misfortune to a child, family, society, and country. </a:t>
            </a:r>
          </a:p>
          <a:p>
            <a:pPr marL="571500" indent="-571500" algn="just">
              <a:buFont typeface="Arial" panose="020B0604020202020204" pitchFamily="34" charset="0"/>
              <a:buChar char="•"/>
            </a:pPr>
            <a:r>
              <a:rPr lang="en-IN" sz="3200" dirty="0">
                <a:latin typeface="Times New Roman" panose="02020603050405020304" pitchFamily="18" charset="0"/>
                <a:ea typeface="Calibri" panose="020F0502020204030204" pitchFamily="34" charset="0"/>
              </a:rPr>
              <a:t>Most maternal passing happen because of preventable causes including draining after birth, dangerous early terminations, blocked work, hypertension, discharge, and hypertensive problems, cracked uterus, hepatitis, weakness, and so on.</a:t>
            </a:r>
            <a:endParaRPr lang="en-US" sz="3200" dirty="0"/>
          </a:p>
        </p:txBody>
      </p:sp>
    </p:spTree>
    <p:extLst>
      <p:ext uri="{BB962C8B-B14F-4D97-AF65-F5344CB8AC3E}">
        <p14:creationId xmlns:p14="http://schemas.microsoft.com/office/powerpoint/2010/main" val="2944014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Description(Contd..)</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TextBox 5"/>
          <p:cNvSpPr txBox="1"/>
          <p:nvPr/>
        </p:nvSpPr>
        <p:spPr>
          <a:xfrm>
            <a:off x="373488" y="888642"/>
            <a:ext cx="291297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RANDOM FOREST</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373488" y="1529615"/>
            <a:ext cx="8409904" cy="2395849"/>
          </a:xfrm>
          <a:prstGeom prst="rect">
            <a:avLst/>
          </a:prstGeom>
        </p:spPr>
        <p:txBody>
          <a:bodyPr wrap="square">
            <a:spAutoFit/>
          </a:bodyPr>
          <a:lstStyle/>
          <a:p>
            <a:pPr lvl="0" algn="just">
              <a:lnSpc>
                <a:spcPct val="150000"/>
              </a:lnSpc>
              <a:spcBef>
                <a:spcPts val="1200"/>
              </a:spcBef>
            </a:pPr>
            <a:r>
              <a:rPr lang="en-US" sz="2400" dirty="0">
                <a:solidFill>
                  <a:srgbClr val="333333"/>
                </a:solidFill>
                <a:latin typeface="Times New Roman"/>
                <a:ea typeface="Times New Roman"/>
                <a:cs typeface="Times New Roman"/>
                <a:sym typeface="Times New Roman"/>
              </a:rPr>
              <a:t>Random Forest works in two-phase first is to create the random forest by combining N decision tree, and second is to make predictions for each tree created in the first phase.</a:t>
            </a:r>
          </a:p>
          <a:p>
            <a:pPr lvl="0" algn="just">
              <a:lnSpc>
                <a:spcPct val="150000"/>
              </a:lnSpc>
              <a:spcBef>
                <a:spcPts val="1200"/>
              </a:spcBef>
              <a:spcAft>
                <a:spcPts val="1200"/>
              </a:spcAft>
            </a:pPr>
            <a:endParaRPr lang="en-US" sz="2400" dirty="0">
              <a:solidFill>
                <a:srgbClr val="333333"/>
              </a:solidFill>
              <a:latin typeface="Times New Roman"/>
              <a:ea typeface="Times New Roman"/>
              <a:cs typeface="Times New Roman"/>
              <a:sym typeface="Times New Roman"/>
            </a:endParaRPr>
          </a:p>
        </p:txBody>
      </p:sp>
      <p:sp>
        <p:nvSpPr>
          <p:cNvPr id="8" name="Rectangle 7"/>
          <p:cNvSpPr/>
          <p:nvPr/>
        </p:nvSpPr>
        <p:spPr>
          <a:xfrm>
            <a:off x="373488" y="3338285"/>
            <a:ext cx="4627742" cy="461665"/>
          </a:xfrm>
          <a:prstGeom prst="rect">
            <a:avLst/>
          </a:prstGeom>
        </p:spPr>
        <p:txBody>
          <a:bodyPr wrap="none">
            <a:spAutoFit/>
          </a:bodyPr>
          <a:lstStyle/>
          <a:p>
            <a:r>
              <a:rPr lang="en-AU" sz="2400" b="1" dirty="0">
                <a:solidFill>
                  <a:srgbClr val="202124"/>
                </a:solidFill>
                <a:highlight>
                  <a:srgbClr val="FFFFFF"/>
                </a:highlight>
                <a:latin typeface="Times New Roman"/>
                <a:ea typeface="Times New Roman"/>
                <a:cs typeface="Times New Roman"/>
                <a:sym typeface="Times New Roman"/>
              </a:rPr>
              <a:t>MULTI-LAYER PERCEPTRON </a:t>
            </a:r>
            <a:endParaRPr lang="en-US" sz="2400" dirty="0"/>
          </a:p>
        </p:txBody>
      </p:sp>
      <p:sp>
        <p:nvSpPr>
          <p:cNvPr id="9" name="Rectangle 8"/>
          <p:cNvSpPr/>
          <p:nvPr/>
        </p:nvSpPr>
        <p:spPr>
          <a:xfrm>
            <a:off x="373488" y="3707617"/>
            <a:ext cx="8267432" cy="2241960"/>
          </a:xfrm>
          <a:prstGeom prst="rect">
            <a:avLst/>
          </a:prstGeom>
        </p:spPr>
        <p:txBody>
          <a:bodyPr wrap="square">
            <a:spAutoFit/>
          </a:bodyPr>
          <a:lstStyle/>
          <a:p>
            <a:pPr lvl="0" algn="just">
              <a:lnSpc>
                <a:spcPct val="150000"/>
              </a:lnSpc>
              <a:spcAft>
                <a:spcPts val="1200"/>
              </a:spcAft>
            </a:pPr>
            <a:r>
              <a:rPr lang="en-US" sz="2400" dirty="0">
                <a:solidFill>
                  <a:srgbClr val="424242"/>
                </a:solidFill>
                <a:latin typeface="Times New Roman"/>
                <a:ea typeface="Times New Roman"/>
                <a:cs typeface="Times New Roman"/>
                <a:sym typeface="Times New Roman"/>
              </a:rPr>
              <a:t>A multilayer perceptron is a neural network connecting multiple layers in a directed graph, which means that the signal path through the nodes only goes one way. Each node, apart from the input nodes, has a nonlinear activation function. </a:t>
            </a:r>
            <a:endParaRPr lang="en-US" sz="2400" dirty="0">
              <a:solidFill>
                <a:srgbClr val="202124"/>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2154308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Description(Contd</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Rectangle 5"/>
          <p:cNvSpPr/>
          <p:nvPr/>
        </p:nvSpPr>
        <p:spPr>
          <a:xfrm>
            <a:off x="199622" y="1720839"/>
            <a:ext cx="8828468" cy="5734903"/>
          </a:xfrm>
          <a:prstGeom prst="rect">
            <a:avLst/>
          </a:prstGeom>
        </p:spPr>
        <p:txBody>
          <a:bodyPr wrap="square">
            <a:spAutoFit/>
          </a:bodyPr>
          <a:lstStyle/>
          <a:p>
            <a:pPr lvl="0" algn="just">
              <a:buClr>
                <a:srgbClr val="000000"/>
              </a:buClr>
              <a:buSzPts val="3600"/>
            </a:pPr>
            <a:r>
              <a:rPr lang="en-US" sz="2400" dirty="0" smtClean="0">
                <a:solidFill>
                  <a:srgbClr val="111111"/>
                </a:solidFill>
                <a:latin typeface="Times New Roman"/>
                <a:ea typeface="Times New Roman"/>
                <a:cs typeface="Times New Roman"/>
                <a:sym typeface="Times New Roman"/>
              </a:rPr>
              <a:t>Logistic </a:t>
            </a:r>
            <a:r>
              <a:rPr lang="en-US" sz="2400" dirty="0">
                <a:solidFill>
                  <a:srgbClr val="111111"/>
                </a:solidFill>
                <a:latin typeface="Times New Roman"/>
                <a:ea typeface="Times New Roman"/>
                <a:cs typeface="Times New Roman"/>
                <a:sym typeface="Times New Roman"/>
              </a:rPr>
              <a:t>regression is a Machine Learning classification algorithm that is used to predict the probability of certain classes based on some dependent variables. In short, the logistic regression model computes a sum of the input features and calculates the logistic of the result.</a:t>
            </a:r>
          </a:p>
          <a:p>
            <a:pPr lvl="0" algn="just">
              <a:buClr>
                <a:srgbClr val="000000"/>
              </a:buClr>
              <a:buSzPts val="3600"/>
            </a:pPr>
            <a:endParaRPr lang="en-US" sz="2400" dirty="0">
              <a:solidFill>
                <a:srgbClr val="111111"/>
              </a:solidFill>
              <a:latin typeface="Times New Roman"/>
              <a:ea typeface="Times New Roman"/>
              <a:cs typeface="Times New Roman"/>
              <a:sym typeface="Times New Roman"/>
            </a:endParaRPr>
          </a:p>
          <a:p>
            <a:pPr algn="just">
              <a:buClr>
                <a:srgbClr val="000000"/>
              </a:buClr>
              <a:buSzPts val="3600"/>
            </a:pPr>
            <a:r>
              <a:rPr lang="en-AU" sz="2400" b="1" dirty="0" smtClean="0">
                <a:latin typeface="Times New Roman"/>
                <a:ea typeface="Times New Roman"/>
                <a:cs typeface="Times New Roman"/>
                <a:sym typeface="Times New Roman"/>
              </a:rPr>
              <a:t>VOTING CLASSIFIER</a:t>
            </a:r>
          </a:p>
          <a:p>
            <a:pPr algn="just">
              <a:buClr>
                <a:srgbClr val="000000"/>
              </a:buClr>
              <a:buSzPts val="3600"/>
            </a:pPr>
            <a:endParaRPr lang="en-AU" sz="2400" b="1" dirty="0" smtClean="0">
              <a:latin typeface="Times New Roman"/>
              <a:ea typeface="Times New Roman"/>
              <a:cs typeface="Times New Roman"/>
              <a:sym typeface="Times New Roman"/>
            </a:endParaRPr>
          </a:p>
          <a:p>
            <a:pPr lvl="0" algn="just"/>
            <a:r>
              <a:rPr lang="en-US" sz="2400" dirty="0">
                <a:solidFill>
                  <a:srgbClr val="273239"/>
                </a:solidFill>
                <a:highlight>
                  <a:srgbClr val="FFFFFF"/>
                </a:highlight>
                <a:latin typeface="Times New Roman"/>
                <a:ea typeface="Times New Roman"/>
                <a:cs typeface="Times New Roman"/>
                <a:sym typeface="Times New Roman"/>
              </a:rPr>
              <a:t>A Voting Classifier is a machine learning model that trains on an ensemble of numerous </a:t>
            </a:r>
            <a:r>
              <a:rPr lang="en-US" sz="2400" dirty="0" smtClean="0">
                <a:solidFill>
                  <a:srgbClr val="273239"/>
                </a:solidFill>
                <a:highlight>
                  <a:srgbClr val="FFFFFF"/>
                </a:highlight>
                <a:latin typeface="Times New Roman"/>
                <a:ea typeface="Times New Roman"/>
                <a:cs typeface="Times New Roman"/>
                <a:sym typeface="Times New Roman"/>
              </a:rPr>
              <a:t>models, predicts </a:t>
            </a:r>
            <a:r>
              <a:rPr lang="en-US" sz="2400" dirty="0">
                <a:solidFill>
                  <a:srgbClr val="273239"/>
                </a:solidFill>
                <a:highlight>
                  <a:srgbClr val="FFFFFF"/>
                </a:highlight>
                <a:latin typeface="Times New Roman"/>
                <a:ea typeface="Times New Roman"/>
                <a:cs typeface="Times New Roman"/>
                <a:sym typeface="Times New Roman"/>
              </a:rPr>
              <a:t>an </a:t>
            </a:r>
            <a:r>
              <a:rPr lang="en-US" sz="2400" dirty="0" smtClean="0">
                <a:solidFill>
                  <a:srgbClr val="273239"/>
                </a:solidFill>
                <a:highlight>
                  <a:srgbClr val="FFFFFF"/>
                </a:highlight>
                <a:latin typeface="Times New Roman"/>
                <a:ea typeface="Times New Roman"/>
                <a:cs typeface="Times New Roman"/>
                <a:sym typeface="Times New Roman"/>
              </a:rPr>
              <a:t>output based </a:t>
            </a:r>
            <a:r>
              <a:rPr lang="en-US" sz="2400" dirty="0">
                <a:solidFill>
                  <a:srgbClr val="273239"/>
                </a:solidFill>
                <a:highlight>
                  <a:srgbClr val="FFFFFF"/>
                </a:highlight>
                <a:latin typeface="Times New Roman"/>
                <a:ea typeface="Times New Roman"/>
                <a:cs typeface="Times New Roman"/>
                <a:sym typeface="Times New Roman"/>
              </a:rPr>
              <a:t>on their highest probability of chosen class as the output. It simply aggregates the findings of each classifier passed into Classifier and predicts the output </a:t>
            </a:r>
            <a:r>
              <a:rPr lang="en-US" sz="2400" dirty="0" smtClean="0">
                <a:solidFill>
                  <a:srgbClr val="273239"/>
                </a:solidFill>
                <a:highlight>
                  <a:srgbClr val="FFFFFF"/>
                </a:highlight>
                <a:latin typeface="Times New Roman"/>
                <a:ea typeface="Times New Roman"/>
                <a:cs typeface="Times New Roman"/>
                <a:sym typeface="Times New Roman"/>
              </a:rPr>
              <a:t>based </a:t>
            </a:r>
            <a:r>
              <a:rPr lang="en-US" sz="2400" dirty="0">
                <a:solidFill>
                  <a:srgbClr val="273239"/>
                </a:solidFill>
                <a:highlight>
                  <a:srgbClr val="FFFFFF"/>
                </a:highlight>
                <a:latin typeface="Times New Roman"/>
                <a:ea typeface="Times New Roman"/>
                <a:cs typeface="Times New Roman"/>
                <a:sym typeface="Times New Roman"/>
              </a:rPr>
              <a:t>on the highest Voting  majority of voting. </a:t>
            </a:r>
          </a:p>
          <a:p>
            <a:pPr lvl="0" algn="just">
              <a:spcBef>
                <a:spcPts val="800"/>
              </a:spcBef>
            </a:pPr>
            <a:endParaRPr lang="en-US" sz="2400" dirty="0">
              <a:solidFill>
                <a:srgbClr val="202124"/>
              </a:solidFill>
              <a:highlight>
                <a:srgbClr val="FFFFFF"/>
              </a:highlight>
              <a:latin typeface="Times New Roman"/>
              <a:ea typeface="Times New Roman"/>
              <a:cs typeface="Times New Roman"/>
              <a:sym typeface="Times New Roman"/>
            </a:endParaRPr>
          </a:p>
          <a:p>
            <a:pPr algn="just">
              <a:buClr>
                <a:srgbClr val="000000"/>
              </a:buClr>
              <a:buSzPts val="3600"/>
            </a:pPr>
            <a:endParaRPr lang="en-AU" sz="2400" b="1" dirty="0">
              <a:latin typeface="Times New Roman"/>
              <a:ea typeface="Times New Roman"/>
              <a:cs typeface="Times New Roman"/>
              <a:sym typeface="Times New Roman"/>
            </a:endParaRPr>
          </a:p>
          <a:p>
            <a:pPr lvl="0" algn="just">
              <a:buClr>
                <a:srgbClr val="000000"/>
              </a:buClr>
              <a:buSzPts val="3600"/>
            </a:pPr>
            <a:endParaRPr lang="en-US" sz="2400" dirty="0">
              <a:solidFill>
                <a:srgbClr val="202124"/>
              </a:solidFill>
              <a:highlight>
                <a:schemeClr val="dk1"/>
              </a:highlight>
              <a:latin typeface="Times New Roman"/>
              <a:ea typeface="Times New Roman"/>
              <a:cs typeface="Times New Roman"/>
              <a:sym typeface="Times New Roman"/>
            </a:endParaRPr>
          </a:p>
        </p:txBody>
      </p:sp>
      <p:sp>
        <p:nvSpPr>
          <p:cNvPr id="7" name="TextBox 6"/>
          <p:cNvSpPr txBox="1"/>
          <p:nvPr/>
        </p:nvSpPr>
        <p:spPr>
          <a:xfrm>
            <a:off x="199622" y="977711"/>
            <a:ext cx="380424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LOGISTIC REGRESSION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63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287654"/>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Description(Contd..)</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6" name="TextBox 5"/>
          <p:cNvSpPr txBox="1"/>
          <p:nvPr/>
        </p:nvSpPr>
        <p:spPr>
          <a:xfrm>
            <a:off x="386366" y="1331655"/>
            <a:ext cx="5114478" cy="584775"/>
          </a:xfrm>
          <a:prstGeom prst="rect">
            <a:avLst/>
          </a:prstGeom>
          <a:noFill/>
        </p:spPr>
        <p:txBody>
          <a:bodyPr wrap="none" rtlCol="0">
            <a:spAutoFit/>
          </a:bodyPr>
          <a:lstStyle/>
          <a:p>
            <a:pPr algn="ctr"/>
            <a:r>
              <a:rPr lang="en-US" sz="3200" b="1" dirty="0" smtClean="0">
                <a:latin typeface="Times New Roman" panose="02020603050405020304" pitchFamily="18" charset="0"/>
                <a:cs typeface="Times New Roman" panose="02020603050405020304" pitchFamily="18" charset="0"/>
              </a:rPr>
              <a:t>DEPLOYMENT PROCESS</a:t>
            </a:r>
            <a:endParaRPr lang="en-US" sz="3200" b="1" dirty="0">
              <a:latin typeface="Times New Roman" panose="02020603050405020304" pitchFamily="18" charset="0"/>
              <a:cs typeface="Times New Roman" panose="02020603050405020304" pitchFamily="18" charset="0"/>
            </a:endParaRPr>
          </a:p>
        </p:txBody>
      </p:sp>
      <p:sp>
        <p:nvSpPr>
          <p:cNvPr id="7" name="Rectangle 6"/>
          <p:cNvSpPr/>
          <p:nvPr/>
        </p:nvSpPr>
        <p:spPr>
          <a:xfrm>
            <a:off x="386366" y="2551837"/>
            <a:ext cx="8397026" cy="224676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In this module the trained Machine learning model is converted into pickle data format file (.</a:t>
            </a:r>
            <a:r>
              <a:rPr lang="en-US" sz="2800" dirty="0" err="1">
                <a:latin typeface="Times New Roman" panose="02020603050405020304" pitchFamily="18" charset="0"/>
                <a:cs typeface="Times New Roman" panose="02020603050405020304" pitchFamily="18" charset="0"/>
              </a:rPr>
              <a:t>pkl</a:t>
            </a:r>
            <a:r>
              <a:rPr lang="en-US" sz="2800" dirty="0">
                <a:latin typeface="Times New Roman" panose="02020603050405020304" pitchFamily="18" charset="0"/>
                <a:cs typeface="Times New Roman" panose="02020603050405020304" pitchFamily="18" charset="0"/>
              </a:rPr>
              <a:t> file) which is then deployed in any framework for providing better user interface and predicting the output of how much the given data is Predicting the WSN Attack.</a:t>
            </a:r>
            <a:endParaRPr lang="en-US" sz="2800" dirty="0"/>
          </a:p>
        </p:txBody>
      </p:sp>
    </p:spTree>
    <p:extLst>
      <p:ext uri="{BB962C8B-B14F-4D97-AF65-F5344CB8AC3E}">
        <p14:creationId xmlns:p14="http://schemas.microsoft.com/office/powerpoint/2010/main" val="53208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and Results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2CDF707B-94FE-F18B-F474-DCC4DAAA8712}"/>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650061168"/>
              </p:ext>
            </p:extLst>
          </p:nvPr>
        </p:nvGraphicFramePr>
        <p:xfrm>
          <a:off x="206064" y="550342"/>
          <a:ext cx="8783390" cy="5779068"/>
        </p:xfrm>
        <a:graphic>
          <a:graphicData uri="http://schemas.openxmlformats.org/drawingml/2006/table">
            <a:tbl>
              <a:tblPr>
                <a:tableStyleId>{5C22544A-7EE6-4342-B048-85BDC9FD1C3A}</a:tableStyleId>
              </a:tblPr>
              <a:tblGrid>
                <a:gridCol w="1228037"/>
                <a:gridCol w="1218848"/>
                <a:gridCol w="1624851"/>
                <a:gridCol w="1634097"/>
                <a:gridCol w="1360811"/>
                <a:gridCol w="1716746"/>
              </a:tblGrid>
              <a:tr h="497917">
                <a:tc>
                  <a:txBody>
                    <a:bodyPr/>
                    <a:lstStyle/>
                    <a:p>
                      <a:pPr marL="0" marR="0" algn="ctr">
                        <a:spcBef>
                          <a:spcPts val="0"/>
                        </a:spcBef>
                        <a:spcAft>
                          <a:spcPts val="0"/>
                        </a:spcAft>
                      </a:pPr>
                      <a:r>
                        <a:rPr lang="en-IN" sz="1400" b="1" baseline="0" dirty="0" smtClean="0">
                          <a:solidFill>
                            <a:schemeClr val="dk1"/>
                          </a:solidFill>
                          <a:effectLst/>
                          <a:latin typeface="Times New Roman" panose="02020603050405020304" pitchFamily="18" charset="0"/>
                          <a:cs typeface="Times New Roman" panose="02020603050405020304" pitchFamily="18" charset="0"/>
                        </a:rPr>
                        <a:t> </a:t>
                      </a:r>
                      <a:r>
                        <a:rPr lang="en-IN" sz="1400" b="1" dirty="0" smtClean="0">
                          <a:solidFill>
                            <a:schemeClr val="tx1"/>
                          </a:solidFill>
                          <a:effectLst/>
                          <a:latin typeface="Times New Roman" panose="02020603050405020304" pitchFamily="18" charset="0"/>
                          <a:cs typeface="Times New Roman" panose="02020603050405020304" pitchFamily="18" charset="0"/>
                        </a:rPr>
                        <a:t>TEST </a:t>
                      </a:r>
                      <a:r>
                        <a:rPr lang="en-IN" sz="1400" b="1" dirty="0">
                          <a:solidFill>
                            <a:schemeClr val="tx1"/>
                          </a:solidFill>
                          <a:effectLst/>
                          <a:latin typeface="Times New Roman" panose="02020603050405020304" pitchFamily="18" charset="0"/>
                          <a:cs typeface="Times New Roman" panose="02020603050405020304" pitchFamily="18" charset="0"/>
                        </a:rPr>
                        <a:t>CASE </a:t>
                      </a:r>
                      <a:r>
                        <a:rPr lang="en-IN" sz="1400" b="1" dirty="0" smtClean="0">
                          <a:solidFill>
                            <a:schemeClr val="tx1"/>
                          </a:solidFill>
                          <a:effectLst/>
                          <a:latin typeface="Times New Roman" panose="02020603050405020304" pitchFamily="18" charset="0"/>
                          <a:cs typeface="Times New Roman" panose="02020603050405020304" pitchFamily="18" charset="0"/>
                        </a:rPr>
                        <a:t>ID</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INPUT</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EXPECTED OUTPUT </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OBTAINED OUTPUT </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PASS/FAIL</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REMARKS</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70340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TC01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Dataset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Successful import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import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Imported successfully</a:t>
                      </a:r>
                      <a:endParaRPr lang="en-US" sz="14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534415">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TC02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Dataset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Pre-process successful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Pre-process successful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Pre-processed successfully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49791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TC03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Dataset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creation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created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created successfully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658113">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compilation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compilation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compiled successfully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658113">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loading of model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loading of model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Model loaded successfully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70340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TC06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Health Parameters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Prediction of low risk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Prediction of low risk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Prediction Successful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70340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TC07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Health Parameters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Prediction of low risk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Successful Prediction of low risk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Prediction Successful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r h="70340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TC08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Health Parameters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Successful Prediction of low risk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Successful Prediction of low risk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 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Prediction Successful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134" marR="45134" marT="45134" marB="45134"/>
                </a:tc>
              </a:tr>
            </a:tbl>
          </a:graphicData>
        </a:graphic>
      </p:graphicFrame>
    </p:spTree>
    <p:extLst>
      <p:ext uri="{BB962C8B-B14F-4D97-AF65-F5344CB8AC3E}">
        <p14:creationId xmlns:p14="http://schemas.microsoft.com/office/powerpoint/2010/main" val="3576434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2CDF707B-94FE-F18B-F474-DCC4DAAA8712}"/>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246406334"/>
              </p:ext>
            </p:extLst>
          </p:nvPr>
        </p:nvGraphicFramePr>
        <p:xfrm>
          <a:off x="167425" y="1017431"/>
          <a:ext cx="8770512" cy="5190187"/>
        </p:xfrm>
        <a:graphic>
          <a:graphicData uri="http://schemas.openxmlformats.org/drawingml/2006/table">
            <a:tbl>
              <a:tblPr>
                <a:tableStyleId>{5C22544A-7EE6-4342-B048-85BDC9FD1C3A}</a:tableStyleId>
              </a:tblPr>
              <a:tblGrid>
                <a:gridCol w="2781836"/>
                <a:gridCol w="1223494"/>
                <a:gridCol w="1454653"/>
                <a:gridCol w="1499948"/>
                <a:gridCol w="1810581"/>
              </a:tblGrid>
              <a:tr h="725386">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CLASS</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4610" marR="48895"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Precision</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5430" marR="26162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Recall</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48590" marR="13716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F1-score</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51460" marR="24130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Support</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6974">
                <a:tc>
                  <a:txBody>
                    <a:bodyPr/>
                    <a:lstStyle/>
                    <a:p>
                      <a:pPr marL="127000" marR="123825"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HIGH RISK</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0.97</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0.90</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0.94</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82</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6974">
                <a:tc>
                  <a:txBody>
                    <a:bodyPr/>
                    <a:lstStyle/>
                    <a:p>
                      <a:pPr marL="127000" marR="12192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LOW RISK</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6355"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259715" algn="ctr">
                        <a:lnSpc>
                          <a:spcPct val="114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0.82</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137160" algn="ctr">
                        <a:lnSpc>
                          <a:spcPct val="114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0.83</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51460" marR="24130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122</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6974">
                <a:tc>
                  <a:txBody>
                    <a:bodyPr/>
                    <a:lstStyle/>
                    <a:p>
                      <a:pPr marL="127000" marR="12319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MID RISK</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0.75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0.82</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47955" marR="137160" algn="ctr">
                        <a:lnSpc>
                          <a:spcPct val="114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0.78</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51460" marR="24130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89077">
                <a:tc>
                  <a:txBody>
                    <a:bodyPr/>
                    <a:lstStyle/>
                    <a:p>
                      <a:pPr marL="127000" marR="12319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ACCURACY</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47955" marR="137160" algn="ctr">
                        <a:lnSpc>
                          <a:spcPct val="114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0.84</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51460" marR="24130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305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5204">
                <a:tc>
                  <a:txBody>
                    <a:bodyPr/>
                    <a:lstStyle/>
                    <a:p>
                      <a:pPr marL="127000" marR="12319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MACRO AVERAGE</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0.86</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47955" marR="13716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51460" marR="24130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305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9598">
                <a:tc>
                  <a:txBody>
                    <a:bodyPr/>
                    <a:lstStyle/>
                    <a:p>
                      <a:pPr marL="127000" marR="123190" algn="ctr">
                        <a:lnSpc>
                          <a:spcPct val="114000"/>
                        </a:lnSpc>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WEIGHTED AVERAGE</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0.84</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47955" marR="13716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0.84</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51460" marR="241300" algn="ctr">
                        <a:lnSpc>
                          <a:spcPct val="114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305</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35232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0580"/>
            <a:ext cx="7886700" cy="626546"/>
          </a:xfrm>
        </p:spPr>
        <p:txBody>
          <a:bodyPr>
            <a:norm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Screen Shots</a:t>
            </a:r>
            <a:endParaRPr lang="en-US" sz="3600" dirty="0"/>
          </a:p>
        </p:txBody>
      </p:sp>
      <p:pic>
        <p:nvPicPr>
          <p:cNvPr id="6" name="Content Placeholder 5"/>
          <p:cNvPicPr>
            <a:picLocks noGrp="1" noChangeAspect="1"/>
          </p:cNvPicPr>
          <p:nvPr>
            <p:ph idx="1"/>
          </p:nvPr>
        </p:nvPicPr>
        <p:blipFill>
          <a:blip r:embed="rId2"/>
          <a:stretch>
            <a:fillRect/>
          </a:stretch>
        </p:blipFill>
        <p:spPr>
          <a:xfrm>
            <a:off x="347729" y="1868087"/>
            <a:ext cx="8654603" cy="4310866"/>
          </a:xfrm>
          <a:prstGeom prst="rect">
            <a:avLst/>
          </a:prstGeom>
        </p:spPr>
      </p:pic>
      <p:sp>
        <p:nvSpPr>
          <p:cNvPr id="4" name="Date Placeholder 3"/>
          <p:cNvSpPr>
            <a:spLocks noGrp="1"/>
          </p:cNvSpPr>
          <p:nvPr>
            <p:ph type="dt" sz="half" idx="10"/>
          </p:nvPr>
        </p:nvSpPr>
        <p:spPr/>
        <p:txBody>
          <a:bodyPr/>
          <a:lstStyle/>
          <a:p>
            <a:r>
              <a:rPr lang="en-IN" dirty="0" smtClean="0"/>
              <a:t>11-04-2023</a:t>
            </a:r>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25</a:t>
            </a:fld>
            <a:endParaRPr lang="en-IN"/>
          </a:p>
        </p:txBody>
      </p:sp>
      <p:sp>
        <p:nvSpPr>
          <p:cNvPr id="7" name="TextBox 6"/>
          <p:cNvSpPr txBox="1"/>
          <p:nvPr/>
        </p:nvSpPr>
        <p:spPr>
          <a:xfrm>
            <a:off x="347729" y="1229024"/>
            <a:ext cx="163942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Front Page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023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26</a:t>
            </a:fld>
            <a:endParaRPr lang="en-IN"/>
          </a:p>
        </p:txBody>
      </p:sp>
      <p:pic>
        <p:nvPicPr>
          <p:cNvPr id="6" name="Picture 5"/>
          <p:cNvPicPr>
            <a:picLocks noChangeAspect="1"/>
          </p:cNvPicPr>
          <p:nvPr/>
        </p:nvPicPr>
        <p:blipFill>
          <a:blip r:embed="rId2"/>
          <a:stretch>
            <a:fillRect/>
          </a:stretch>
        </p:blipFill>
        <p:spPr>
          <a:xfrm>
            <a:off x="334851" y="1558344"/>
            <a:ext cx="8654603" cy="4798007"/>
          </a:xfrm>
          <a:prstGeom prst="rect">
            <a:avLst/>
          </a:prstGeom>
        </p:spPr>
      </p:pic>
      <p:sp>
        <p:nvSpPr>
          <p:cNvPr id="7" name="TextBox 6"/>
          <p:cNvSpPr txBox="1"/>
          <p:nvPr/>
        </p:nvSpPr>
        <p:spPr>
          <a:xfrm>
            <a:off x="628650" y="884321"/>
            <a:ext cx="3290516"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Prediction of Low Risk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523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27</a:t>
            </a:fld>
            <a:endParaRPr lang="en-IN"/>
          </a:p>
        </p:txBody>
      </p:sp>
      <p:pic>
        <p:nvPicPr>
          <p:cNvPr id="6" name="Picture 5"/>
          <p:cNvPicPr>
            <a:picLocks noChangeAspect="1"/>
          </p:cNvPicPr>
          <p:nvPr/>
        </p:nvPicPr>
        <p:blipFill>
          <a:blip r:embed="rId2"/>
          <a:stretch>
            <a:fillRect/>
          </a:stretch>
        </p:blipFill>
        <p:spPr>
          <a:xfrm>
            <a:off x="148107" y="1339403"/>
            <a:ext cx="8847786" cy="4931718"/>
          </a:xfrm>
          <a:prstGeom prst="rect">
            <a:avLst/>
          </a:prstGeom>
        </p:spPr>
      </p:pic>
      <p:sp>
        <p:nvSpPr>
          <p:cNvPr id="7" name="Rectangle 6"/>
          <p:cNvSpPr/>
          <p:nvPr/>
        </p:nvSpPr>
        <p:spPr>
          <a:xfrm>
            <a:off x="412992" y="781479"/>
            <a:ext cx="325525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Prediction of </a:t>
            </a:r>
            <a:r>
              <a:rPr lang="en-US" sz="2400" b="1" dirty="0" smtClean="0">
                <a:latin typeface="Times New Roman" panose="02020603050405020304" pitchFamily="18" charset="0"/>
                <a:cs typeface="Times New Roman" panose="02020603050405020304" pitchFamily="18" charset="0"/>
              </a:rPr>
              <a:t>Mid </a:t>
            </a:r>
            <a:r>
              <a:rPr lang="en-US" sz="2400" b="1" dirty="0">
                <a:latin typeface="Times New Roman" panose="02020603050405020304" pitchFamily="18" charset="0"/>
                <a:cs typeface="Times New Roman" panose="02020603050405020304" pitchFamily="18" charset="0"/>
              </a:rPr>
              <a:t>Risk </a:t>
            </a:r>
          </a:p>
        </p:txBody>
      </p:sp>
    </p:spTree>
    <p:extLst>
      <p:ext uri="{BB962C8B-B14F-4D97-AF65-F5344CB8AC3E}">
        <p14:creationId xmlns:p14="http://schemas.microsoft.com/office/powerpoint/2010/main" val="2479289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28</a:t>
            </a:fld>
            <a:endParaRPr lang="en-IN"/>
          </a:p>
        </p:txBody>
      </p:sp>
      <p:pic>
        <p:nvPicPr>
          <p:cNvPr id="6" name="Picture 5"/>
          <p:cNvPicPr>
            <a:picLocks noChangeAspect="1"/>
          </p:cNvPicPr>
          <p:nvPr/>
        </p:nvPicPr>
        <p:blipFill>
          <a:blip r:embed="rId2"/>
          <a:stretch>
            <a:fillRect/>
          </a:stretch>
        </p:blipFill>
        <p:spPr>
          <a:xfrm>
            <a:off x="321972" y="1519706"/>
            <a:ext cx="8680360" cy="4572001"/>
          </a:xfrm>
          <a:prstGeom prst="rect">
            <a:avLst/>
          </a:prstGeom>
        </p:spPr>
      </p:pic>
      <p:sp>
        <p:nvSpPr>
          <p:cNvPr id="7" name="Rectangle 6"/>
          <p:cNvSpPr/>
          <p:nvPr/>
        </p:nvSpPr>
        <p:spPr>
          <a:xfrm>
            <a:off x="400114" y="885730"/>
            <a:ext cx="335784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Prediction of </a:t>
            </a:r>
            <a:r>
              <a:rPr lang="en-US" sz="2400" b="1" dirty="0" smtClean="0">
                <a:latin typeface="Times New Roman" panose="02020603050405020304" pitchFamily="18" charset="0"/>
                <a:cs typeface="Times New Roman" panose="02020603050405020304" pitchFamily="18" charset="0"/>
              </a:rPr>
              <a:t>High </a:t>
            </a:r>
            <a:r>
              <a:rPr lang="en-US" sz="2400" b="1" dirty="0">
                <a:latin typeface="Times New Roman" panose="02020603050405020304" pitchFamily="18" charset="0"/>
                <a:cs typeface="Times New Roman" panose="02020603050405020304" pitchFamily="18" charset="0"/>
              </a:rPr>
              <a:t>Risk </a:t>
            </a:r>
          </a:p>
        </p:txBody>
      </p:sp>
    </p:spTree>
    <p:extLst>
      <p:ext uri="{BB962C8B-B14F-4D97-AF65-F5344CB8AC3E}">
        <p14:creationId xmlns:p14="http://schemas.microsoft.com/office/powerpoint/2010/main" val="2018087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7DFE683E-AC90-C1AF-8D07-537D4AF5506B}"/>
              </a:ext>
            </a:extLst>
          </p:cNvPr>
          <p:cNvSpPr>
            <a:spLocks noGrp="1"/>
          </p:cNvSpPr>
          <p:nvPr>
            <p:ph type="dt" sz="half" idx="10"/>
          </p:nvPr>
        </p:nvSpPr>
        <p:spPr/>
        <p:txBody>
          <a:bodyPr/>
          <a:lstStyle/>
          <a:p>
            <a:r>
              <a:rPr lang="en-IN" dirty="0" smtClean="0"/>
              <a:t>11-04-2023</a:t>
            </a:r>
            <a:endParaRPr lang="en-IN" dirty="0"/>
          </a:p>
        </p:txBody>
      </p:sp>
      <p:sp>
        <p:nvSpPr>
          <p:cNvPr id="5" name="Slide Number Placeholder 4">
            <a:extLst>
              <a:ext uri="{FF2B5EF4-FFF2-40B4-BE49-F238E27FC236}">
                <a16:creationId xmlns=""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4" name="Rectangle 3"/>
          <p:cNvSpPr/>
          <p:nvPr/>
        </p:nvSpPr>
        <p:spPr>
          <a:xfrm>
            <a:off x="347730" y="419031"/>
            <a:ext cx="8886422" cy="7017306"/>
          </a:xfrm>
          <a:prstGeom prst="rect">
            <a:avLst/>
          </a:prstGeom>
        </p:spPr>
        <p:txBody>
          <a:bodyPr wrap="square">
            <a:spAutoFit/>
          </a:bodyPr>
          <a:lstStyle/>
          <a:p>
            <a:pPr marR="342900" algn="just">
              <a:lnSpc>
                <a:spcPct val="150000"/>
              </a:lnSpc>
              <a:spcBef>
                <a:spcPts val="950"/>
              </a:spcBef>
            </a:pPr>
            <a:r>
              <a:rPr lang="en-US" sz="2000" dirty="0">
                <a:latin typeface="Times New Roman" panose="02020603050405020304" pitchFamily="18" charset="0"/>
                <a:ea typeface="Times New Roman" panose="02020603050405020304" pitchFamily="18" charset="0"/>
              </a:rPr>
              <a:t>The analytical process started from data cleaning and processing, missing value, exploratory analysis and finally model building and evaluation. The Best accuracy on a public test set is higher accuracy score will be found out. This model can </a:t>
            </a:r>
            <a:r>
              <a:rPr lang="en-US" sz="2000" dirty="0" smtClean="0">
                <a:latin typeface="Times New Roman" panose="02020603050405020304" pitchFamily="18" charset="0"/>
                <a:ea typeface="Times New Roman" panose="02020603050405020304" pitchFamily="18" charset="0"/>
              </a:rPr>
              <a:t>predict a woman's </a:t>
            </a:r>
            <a:r>
              <a:rPr lang="en-US" sz="2000" dirty="0">
                <a:latin typeface="Times New Roman" panose="02020603050405020304" pitchFamily="18" charset="0"/>
                <a:ea typeface="Times New Roman" panose="02020603050405020304" pitchFamily="18" charset="0"/>
              </a:rPr>
              <a:t>maternal health status based on the comparison of four algorithms. It may also allow for the early provision of additional assistance for women who are at risk of not giving birth in a medical institution, potentially improving maternal and fetal health outcomes. The paradigm described here is transferable to different situations, and the choice of input features can be readily modified to meet data accessibility and various outcomes, including those related to an unrelated to maternal health</a:t>
            </a:r>
            <a:r>
              <a:rPr lang="en-US" sz="2000" dirty="0" smtClean="0">
                <a:latin typeface="Times New Roman" panose="02020603050405020304" pitchFamily="18" charset="0"/>
                <a:ea typeface="Times New Roman" panose="02020603050405020304" pitchFamily="18" charset="0"/>
              </a:rPr>
              <a:t>. In future the </a:t>
            </a:r>
            <a:r>
              <a:rPr lang="en-US" sz="2000" dirty="0">
                <a:latin typeface="Times New Roman" panose="02020603050405020304" pitchFamily="18" charset="0"/>
                <a:ea typeface="Times New Roman" panose="02020603050405020304" pitchFamily="18" charset="0"/>
              </a:rPr>
              <a:t>model should predict the Maternal health and prescribe proper </a:t>
            </a:r>
            <a:r>
              <a:rPr lang="en-US" sz="2000" dirty="0" smtClean="0">
                <a:latin typeface="Times New Roman" panose="02020603050405020304" pitchFamily="18" charset="0"/>
                <a:ea typeface="Times New Roman" panose="02020603050405020304" pitchFamily="18" charset="0"/>
              </a:rPr>
              <a:t>medication and to </a:t>
            </a:r>
            <a:r>
              <a:rPr lang="en-US" sz="2000" dirty="0">
                <a:latin typeface="Times New Roman" panose="02020603050405020304" pitchFamily="18" charset="0"/>
                <a:ea typeface="Times New Roman" panose="02020603050405020304" pitchFamily="18" charset="0"/>
              </a:rPr>
              <a:t>connect </a:t>
            </a:r>
            <a:r>
              <a:rPr lang="en-US" sz="2000" dirty="0" smtClean="0">
                <a:latin typeface="Times New Roman" panose="02020603050405020304" pitchFamily="18" charset="0"/>
                <a:ea typeface="Times New Roman" panose="02020603050405020304" pitchFamily="18" charset="0"/>
              </a:rPr>
              <a:t>with the </a:t>
            </a:r>
            <a:r>
              <a:rPr lang="en-US" sz="2000" dirty="0">
                <a:latin typeface="Times New Roman" panose="02020603050405020304" pitchFamily="18" charset="0"/>
                <a:ea typeface="Times New Roman" panose="02020603050405020304" pitchFamily="18" charset="0"/>
              </a:rPr>
              <a:t>AI Model. To automate this process by showing the prediction result in web application or desktop application. To optimize the work to implement to AI Environment.</a:t>
            </a:r>
          </a:p>
          <a:p>
            <a:pPr algn="just">
              <a:lnSpc>
                <a:spcPct val="150000"/>
              </a:lnSpc>
            </a:pPr>
            <a:r>
              <a:rPr lang="en-US" sz="2000" dirty="0">
                <a:latin typeface="Times New Roman" panose="02020603050405020304" pitchFamily="18" charset="0"/>
                <a:ea typeface="Times New Roman" panose="02020603050405020304" pitchFamily="18" charset="0"/>
              </a:rPr>
              <a:t/>
            </a:r>
            <a:br>
              <a:rPr lang="en-US" sz="2000" dirty="0">
                <a:latin typeface="Times New Roman" panose="02020603050405020304" pitchFamily="18" charset="0"/>
                <a:ea typeface="Times New Roman" panose="02020603050405020304" pitchFamily="18" charset="0"/>
              </a:rPr>
            </a:br>
            <a:endParaRPr lang="en-US" sz="2000" dirty="0"/>
          </a:p>
        </p:txBody>
      </p:sp>
    </p:spTree>
    <p:extLst>
      <p:ext uri="{BB962C8B-B14F-4D97-AF65-F5344CB8AC3E}">
        <p14:creationId xmlns:p14="http://schemas.microsoft.com/office/powerpoint/2010/main" val="74193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382B3EE2-24C4-940E-3786-D25689664F2D}"/>
              </a:ext>
            </a:extLst>
          </p:cNvPr>
          <p:cNvSpPr>
            <a:spLocks noGrp="1"/>
          </p:cNvSpPr>
          <p:nvPr>
            <p:ph type="dt" sz="half" idx="10"/>
          </p:nvPr>
        </p:nvSpPr>
        <p:spPr/>
        <p:txBody>
          <a:bodyPr/>
          <a:lstStyle/>
          <a:p>
            <a:r>
              <a:rPr lang="en-IN" dirty="0" smtClean="0"/>
              <a:t>11-04-2023</a:t>
            </a:r>
            <a:endParaRPr lang="en-IN" dirty="0"/>
          </a:p>
        </p:txBody>
      </p:sp>
      <p:sp>
        <p:nvSpPr>
          <p:cNvPr id="4" name="Slide Number Placeholder 3">
            <a:extLst>
              <a:ext uri="{FF2B5EF4-FFF2-40B4-BE49-F238E27FC236}">
                <a16:creationId xmlns=""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Rectangle 4"/>
          <p:cNvSpPr/>
          <p:nvPr/>
        </p:nvSpPr>
        <p:spPr>
          <a:xfrm>
            <a:off x="463396" y="815248"/>
            <a:ext cx="8383147" cy="6247864"/>
          </a:xfrm>
          <a:prstGeom prst="rect">
            <a:avLst/>
          </a:prstGeom>
        </p:spPr>
        <p:txBody>
          <a:bodyPr wrap="square">
            <a:spAutoFit/>
          </a:bodyPr>
          <a:lstStyle/>
          <a:p>
            <a:pPr marL="457200" lvl="0" indent="-457200" algn="just">
              <a:buSzPts val="3600"/>
              <a:buChar char="●"/>
            </a:pPr>
            <a:r>
              <a:rPr lang="en-US" sz="3200" dirty="0" smtClean="0">
                <a:latin typeface="Times New Roman"/>
                <a:ea typeface="Times New Roman"/>
                <a:cs typeface="Times New Roman"/>
                <a:sym typeface="Times New Roman"/>
              </a:rPr>
              <a:t>To predict  the health condition of the pregnant women.</a:t>
            </a:r>
          </a:p>
          <a:p>
            <a:pPr marL="457200" lvl="0" indent="-457200" algn="just">
              <a:buSzPts val="3600"/>
              <a:buChar char="●"/>
            </a:pPr>
            <a:endParaRPr lang="en-US" sz="3200" dirty="0">
              <a:latin typeface="Times New Roman"/>
              <a:ea typeface="Times New Roman"/>
              <a:cs typeface="Times New Roman"/>
              <a:sym typeface="Times New Roman"/>
            </a:endParaRPr>
          </a:p>
          <a:p>
            <a:pPr marL="457200" lvl="0" indent="-457200" algn="just">
              <a:buSzPts val="3600"/>
              <a:buChar char="●"/>
            </a:pPr>
            <a:r>
              <a:rPr lang="en-US" sz="3200" dirty="0" smtClean="0">
                <a:latin typeface="Times New Roman"/>
                <a:ea typeface="Times New Roman"/>
                <a:cs typeface="Times New Roman"/>
                <a:sym typeface="Times New Roman"/>
              </a:rPr>
              <a:t>The </a:t>
            </a:r>
            <a:r>
              <a:rPr lang="en-US" sz="3200" dirty="0">
                <a:latin typeface="Times New Roman"/>
                <a:ea typeface="Times New Roman"/>
                <a:cs typeface="Times New Roman"/>
                <a:sym typeface="Times New Roman"/>
              </a:rPr>
              <a:t>maternal health data has been collected and </a:t>
            </a:r>
            <a:r>
              <a:rPr lang="en-US" sz="3200" b="1" dirty="0">
                <a:solidFill>
                  <a:srgbClr val="FF0000"/>
                </a:solidFill>
                <a:latin typeface="Times New Roman"/>
                <a:ea typeface="Times New Roman"/>
                <a:cs typeface="Times New Roman"/>
                <a:sym typeface="Times New Roman"/>
              </a:rPr>
              <a:t>different machine learning algorithm</a:t>
            </a:r>
            <a:r>
              <a:rPr lang="en-US" sz="3200" dirty="0">
                <a:latin typeface="Times New Roman"/>
                <a:ea typeface="Times New Roman"/>
                <a:cs typeface="Times New Roman"/>
                <a:sym typeface="Times New Roman"/>
              </a:rPr>
              <a:t> are used for the prediction of the maternal health.</a:t>
            </a:r>
          </a:p>
          <a:p>
            <a:pPr marL="457200" lvl="0" algn="just">
              <a:buSzPts val="1700"/>
            </a:pPr>
            <a:endParaRPr lang="en-US" sz="3200" dirty="0">
              <a:latin typeface="Times New Roman"/>
              <a:ea typeface="Times New Roman"/>
              <a:cs typeface="Times New Roman"/>
              <a:sym typeface="Times New Roman"/>
            </a:endParaRPr>
          </a:p>
          <a:p>
            <a:pPr marL="457200" lvl="0" indent="-457200" algn="just">
              <a:buSzPts val="3600"/>
              <a:buFont typeface="Times New Roman"/>
              <a:buChar char="●"/>
            </a:pPr>
            <a:r>
              <a:rPr lang="en-US" sz="3200" dirty="0">
                <a:latin typeface="Times New Roman"/>
                <a:ea typeface="Times New Roman"/>
                <a:cs typeface="Times New Roman"/>
                <a:sym typeface="Times New Roman"/>
              </a:rPr>
              <a:t>The Trained Machine learning model takes the parameters regarding the maternal women as input and then predicts the risk level of maternal health.</a:t>
            </a:r>
          </a:p>
          <a:p>
            <a:pPr lvl="0" algn="just">
              <a:buSzPts val="1700"/>
            </a:pPr>
            <a:endParaRPr lang="en-US" sz="2400" dirty="0">
              <a:latin typeface="Times New Roman"/>
              <a:ea typeface="Times New Roman"/>
              <a:cs typeface="Times New Roman"/>
              <a:sym typeface="Times New Roman"/>
            </a:endParaRPr>
          </a:p>
          <a:p>
            <a:pPr lvl="0" algn="just">
              <a:buSzPts val="1700"/>
            </a:pPr>
            <a:endParaRPr lang="en-US" sz="2400" dirty="0"/>
          </a:p>
        </p:txBody>
      </p:sp>
    </p:spTree>
    <p:extLst>
      <p:ext uri="{BB962C8B-B14F-4D97-AF65-F5344CB8AC3E}">
        <p14:creationId xmlns:p14="http://schemas.microsoft.com/office/powerpoint/2010/main" val="4003226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a:t>
            </a:r>
            <a:r>
              <a:rPr lang="en-US" sz="3200" b="1" dirty="0" smtClean="0">
                <a:solidFill>
                  <a:srgbClr val="7030A0"/>
                </a:solidFill>
                <a:latin typeface="Times New Roman" panose="02020603050405020304" pitchFamily="18" charset="0"/>
                <a:cs typeface="Times New Roman" panose="02020603050405020304" pitchFamily="18" charset="0"/>
              </a:rPr>
              <a:t>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3E5EA7E0-721F-6954-4BF0-896788EE53AE}"/>
              </a:ext>
            </a:extLst>
          </p:cNvPr>
          <p:cNvSpPr>
            <a:spLocks noGrp="1"/>
          </p:cNvSpPr>
          <p:nvPr>
            <p:ph type="dt" sz="half" idx="10"/>
          </p:nvPr>
        </p:nvSpPr>
        <p:spPr/>
        <p:txBody>
          <a:bodyPr/>
          <a:lstStyle/>
          <a:p>
            <a:r>
              <a:rPr lang="en-IN" dirty="0" smtClean="0"/>
              <a:t>11-04-2023</a:t>
            </a:r>
            <a:endParaRPr lang="en-IN" dirty="0"/>
          </a:p>
        </p:txBody>
      </p:sp>
      <p:sp>
        <p:nvSpPr>
          <p:cNvPr id="6" name="Slide Number Placeholder 5">
            <a:extLst>
              <a:ext uri="{FF2B5EF4-FFF2-40B4-BE49-F238E27FC236}">
                <a16:creationId xmlns=""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30</a:t>
            </a:fld>
            <a:endParaRPr lang="en-IN"/>
          </a:p>
        </p:txBody>
      </p:sp>
      <p:sp>
        <p:nvSpPr>
          <p:cNvPr id="7" name="Google Shape;423;g1fadf9ab683_0_3"/>
          <p:cNvSpPr txBox="1"/>
          <p:nvPr/>
        </p:nvSpPr>
        <p:spPr>
          <a:xfrm>
            <a:off x="311122" y="921395"/>
            <a:ext cx="4209364" cy="5786169"/>
          </a:xfrm>
          <a:prstGeom prst="rect">
            <a:avLst/>
          </a:prstGeom>
          <a:noFill/>
          <a:ln>
            <a:noFill/>
          </a:ln>
        </p:spPr>
        <p:txBody>
          <a:bodyPr spcFirstLastPara="1" wrap="square" lIns="91425" tIns="91425" rIns="91425" bIns="91425" anchor="t" anchorCtr="0">
            <a:spAutoFit/>
          </a:bodyPr>
          <a:lstStyle/>
          <a:p>
            <a:pPr algn="just"/>
            <a:r>
              <a:rPr lang="en-US" sz="1400" dirty="0">
                <a:latin typeface="Times New Roman" panose="02020603050405020304" pitchFamily="18" charset="0"/>
                <a:cs typeface="Times New Roman" panose="02020603050405020304" pitchFamily="18" charset="0"/>
              </a:rPr>
              <a:t>[1] Nirmala, Rekha S </a:t>
            </a:r>
            <a:r>
              <a:rPr lang="en-US" sz="1400" dirty="0" smtClean="0">
                <a:latin typeface="Times New Roman" panose="02020603050405020304" pitchFamily="18" charset="0"/>
                <a:cs typeface="Times New Roman" panose="02020603050405020304" pitchFamily="18" charset="0"/>
              </a:rPr>
              <a:t>Kambli </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2023)  </a:t>
            </a:r>
            <a:r>
              <a:rPr lang="en-US" sz="1400" dirty="0">
                <a:latin typeface="Times New Roman" panose="02020603050405020304" pitchFamily="18" charset="0"/>
                <a:cs typeface="Times New Roman" panose="02020603050405020304" pitchFamily="18" charset="0"/>
              </a:rPr>
              <a:t>"Maternal Risk Level   Prediction Using Ensemble Model</a:t>
            </a:r>
            <a:r>
              <a:rPr lang="en-US" sz="1400" dirty="0" smtClean="0">
                <a:latin typeface="Times New Roman" panose="02020603050405020304" pitchFamily="18" charset="0"/>
                <a:cs typeface="Times New Roman" panose="02020603050405020304" pitchFamily="18" charset="0"/>
              </a:rPr>
              <a:t>",Volume </a:t>
            </a:r>
            <a:r>
              <a:rPr lang="en-US" sz="1400" dirty="0">
                <a:latin typeface="Times New Roman" panose="02020603050405020304" pitchFamily="18" charset="0"/>
                <a:cs typeface="Times New Roman" panose="02020603050405020304" pitchFamily="18" charset="0"/>
              </a:rPr>
              <a:t>11.</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 Quazi Adibur Rahman Adib Sidratul Tanzila Tasmi,Shahriar Islam Bhuiyan, Mohsin Sarker Raihan,etal</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Prediction Model for Mortality Analysis of Pregnant Women Affected With COVID-19</a:t>
            </a:r>
            <a:r>
              <a:rPr lang="en-US" sz="1400" dirty="0" smtClean="0">
                <a:latin typeface="Times New Roman" panose="02020603050405020304" pitchFamily="18" charset="0"/>
                <a:cs typeface="Times New Roman" panose="02020603050405020304" pitchFamily="18" charset="0"/>
              </a:rPr>
              <a:t>",DOI:10.1109/ICCIT54785.2021.9689824</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3]Xiaojia </a:t>
            </a:r>
            <a:r>
              <a:rPr lang="en-US" sz="1400" dirty="0">
                <a:latin typeface="Times New Roman" panose="02020603050405020304" pitchFamily="18" charset="0"/>
                <a:cs typeface="Times New Roman" panose="02020603050405020304" pitchFamily="18" charset="0"/>
              </a:rPr>
              <a:t>Wang,Yurong Wang, Shanshan Zhang, Lushi Yao, Sheng Xu</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"Analysis and Prediction of Gestational Diabetes Mellitus by the Ensemble Learning </a:t>
            </a:r>
            <a:r>
              <a:rPr lang="en-US" sz="1400" dirty="0" smtClean="0">
                <a:latin typeface="Times New Roman" panose="02020603050405020304" pitchFamily="18" charset="0"/>
                <a:cs typeface="Times New Roman" panose="02020603050405020304" pitchFamily="18" charset="0"/>
              </a:rPr>
              <a:t>Method",Article </a:t>
            </a:r>
            <a:r>
              <a:rPr lang="en-US" sz="1400" dirty="0">
                <a:latin typeface="Times New Roman" panose="02020603050405020304" pitchFamily="18" charset="0"/>
                <a:cs typeface="Times New Roman" panose="02020603050405020304" pitchFamily="18" charset="0"/>
              </a:rPr>
              <a:t>number: 72.</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 [4]Julio Jerison E. Macrohon ,Charlyn Nayve </a:t>
            </a:r>
            <a:r>
              <a:rPr lang="en-US" sz="1400" dirty="0" smtClean="0">
                <a:latin typeface="Times New Roman" panose="02020603050405020304" pitchFamily="18" charset="0"/>
                <a:cs typeface="Times New Roman" panose="02020603050405020304" pitchFamily="18" charset="0"/>
              </a:rPr>
              <a:t>Villavicencio,X</a:t>
            </a:r>
            <a:r>
              <a:rPr lang="en-US" sz="1400" dirty="0">
                <a:latin typeface="Times New Roman" panose="02020603050405020304" pitchFamily="18" charset="0"/>
                <a:cs typeface="Times New Roman" panose="02020603050405020304" pitchFamily="18" charset="0"/>
              </a:rPr>
              <a:t>. Alphonse Inbaraj  and Jyh-Horng Jeng</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Semi-Supervised Machine Learning Approach in Predicting High-Risk Pregnancies in the Philippines</a:t>
            </a:r>
            <a:r>
              <a:rPr lang="en-US" sz="1400" dirty="0" smtClean="0">
                <a:latin typeface="Times New Roman" panose="02020603050405020304" pitchFamily="18" charset="0"/>
                <a:cs typeface="Times New Roman" panose="02020603050405020304" pitchFamily="18" charset="0"/>
              </a:rPr>
              <a:t>", DOI:10.3390 </a:t>
            </a:r>
            <a:r>
              <a:rPr lang="en-US" sz="1400" dirty="0">
                <a:latin typeface="Times New Roman" panose="02020603050405020304" pitchFamily="18" charset="0"/>
                <a:cs typeface="Times New Roman" panose="02020603050405020304" pitchFamily="18" charset="0"/>
              </a:rPr>
              <a:t>/diagnostics </a:t>
            </a:r>
            <a:r>
              <a:rPr lang="en-US" sz="1400" dirty="0" smtClean="0">
                <a:latin typeface="Times New Roman" panose="02020603050405020304" pitchFamily="18" charset="0"/>
                <a:cs typeface="Times New Roman" panose="02020603050405020304" pitchFamily="18" charset="0"/>
              </a:rPr>
              <a:t>12112782.</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[5] Faheem Akhtar,Jianqiang Li,Janith Zahid Hussain Khand,etal</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An Efficient Small for Gestational Age Prognosis System Using Stacked Generalization Scheme (SGS</a:t>
            </a:r>
            <a:r>
              <a:rPr lang="en-US" sz="1400" dirty="0" smtClean="0">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 COMPSAC 54236.2022.00231</a:t>
            </a:r>
          </a:p>
          <a:p>
            <a:pPr algn="just"/>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74276" y="921395"/>
            <a:ext cx="3825026" cy="612475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[6]Ali Raza,Hafeez Ur Rehman Siddiqui,Kashif Munir,Mubarak Almutairi ,Furqan </a:t>
            </a:r>
            <a:r>
              <a:rPr lang="en-US" sz="1400" dirty="0" smtClean="0">
                <a:latin typeface="Times New Roman" panose="02020603050405020304" pitchFamily="18" charset="0"/>
                <a:cs typeface="Times New Roman" panose="02020603050405020304" pitchFamily="18" charset="0"/>
              </a:rPr>
              <a:t>Rustam,etal </a:t>
            </a:r>
            <a:r>
              <a:rPr lang="en-US" sz="1400" dirty="0">
                <a:latin typeface="Times New Roman" panose="02020603050405020304" pitchFamily="18" charset="0"/>
                <a:cs typeface="Times New Roman" panose="02020603050405020304" pitchFamily="18" charset="0"/>
              </a:rPr>
              <a:t>(2022)</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Ensemble learning-based feature engineering to analyze maternal health during pregnancy and health risk prediction</a:t>
            </a:r>
            <a:r>
              <a:rPr lang="en-US" sz="1400" dirty="0" smtClean="0">
                <a:latin typeface="Times New Roman" panose="02020603050405020304" pitchFamily="18" charset="0"/>
                <a:cs typeface="Times New Roman" panose="02020603050405020304" pitchFamily="18" charset="0"/>
              </a:rPr>
              <a:t>", https://doi.org/10.1371/journal.pone.027655</a:t>
            </a:r>
          </a:p>
          <a:p>
            <a:pPr algn="just"/>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7] Dawit S. Bogale, Tesfamariam M. Abuhay ,Belayneh E. Dejene</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Predicting perinatal mortality based on maternal health status and health insurance service using homogeneous ensemble machine learning methods</a:t>
            </a:r>
            <a:r>
              <a:rPr lang="en-US" sz="1400" dirty="0" smtClean="0">
                <a:latin typeface="Times New Roman" panose="02020603050405020304" pitchFamily="18" charset="0"/>
                <a:cs typeface="Times New Roman" panose="02020603050405020304" pitchFamily="18" charset="0"/>
              </a:rPr>
              <a:t>", https</a:t>
            </a:r>
            <a:r>
              <a:rPr lang="en-US" sz="1400" dirty="0">
                <a:latin typeface="Times New Roman" panose="02020603050405020304" pitchFamily="18" charset="0"/>
                <a:cs typeface="Times New Roman" panose="02020603050405020304" pitchFamily="18" charset="0"/>
              </a:rPr>
              <a:t>://doi.org/10.1186/s12911-022-02084-1</a:t>
            </a: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 [8] Argyro Mavrogiorgou , Athanasios Kiourtis , Spyridon </a:t>
            </a:r>
            <a:r>
              <a:rPr lang="en-US" sz="1400" dirty="0" smtClean="0">
                <a:latin typeface="Times New Roman" panose="02020603050405020304" pitchFamily="18" charset="0"/>
                <a:cs typeface="Times New Roman" panose="02020603050405020304" pitchFamily="18" charset="0"/>
              </a:rPr>
              <a:t>,etal,</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Catalog of Machine Learning Algorithms for Healthcare Risk Predictions</a:t>
            </a:r>
            <a:r>
              <a:rPr lang="en-US" sz="1400" dirty="0" smtClean="0">
                <a:latin typeface="Times New Roman" panose="02020603050405020304" pitchFamily="18" charset="0"/>
                <a:cs typeface="Times New Roman" panose="02020603050405020304" pitchFamily="18" charset="0"/>
              </a:rPr>
              <a:t>",Doi:10.3390/s22228615</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[9] Alma Fredriksson, Isabel R. Fulcher, Allyson L. Russell,etal</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(2022)</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Machine learning for maternal health: Predicting delivery location in a community health worker program in Zanzibar</a:t>
            </a:r>
            <a:r>
              <a:rPr lang="en-US" sz="1400" dirty="0" smtClean="0">
                <a:latin typeface="Times New Roman" panose="02020603050405020304" pitchFamily="18" charset="0"/>
                <a:cs typeface="Times New Roman" panose="02020603050405020304" pitchFamily="18" charset="0"/>
              </a:rPr>
              <a:t>",Volume4,https</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doi.org/10.33/fdgth.2022.85523.</a:t>
            </a:r>
            <a:endParaRPr lang="en-US" sz="1400" dirty="0">
              <a:latin typeface="Times New Roman" panose="02020603050405020304" pitchFamily="18" charset="0"/>
              <a:cs typeface="Times New Roman" panose="02020603050405020304" pitchFamily="18" charset="0"/>
            </a:endParaRP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4452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75032"/>
          </a:xfrm>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a:t>
            </a:r>
            <a:r>
              <a:rPr lang="en-US" sz="3200" b="1" dirty="0" smtClean="0">
                <a:solidFill>
                  <a:srgbClr val="7030A0"/>
                </a:solidFill>
                <a:latin typeface="Times New Roman" panose="02020603050405020304" pitchFamily="18" charset="0"/>
                <a:cs typeface="Times New Roman" panose="02020603050405020304" pitchFamily="18" charset="0"/>
              </a:rPr>
              <a:t>Paper (Contd..)</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smtClean="0"/>
              <a:t>11-04-2023</a:t>
            </a:r>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31</a:t>
            </a:fld>
            <a:endParaRPr lang="en-IN"/>
          </a:p>
        </p:txBody>
      </p:sp>
      <p:sp>
        <p:nvSpPr>
          <p:cNvPr id="7" name="Google Shape;431;g2017c22b28c_0_0"/>
          <p:cNvSpPr txBox="1"/>
          <p:nvPr/>
        </p:nvSpPr>
        <p:spPr>
          <a:xfrm>
            <a:off x="396167" y="1154957"/>
            <a:ext cx="4021287" cy="5693836"/>
          </a:xfrm>
          <a:prstGeom prst="rect">
            <a:avLst/>
          </a:prstGeom>
          <a:noFill/>
          <a:ln>
            <a:noFill/>
          </a:ln>
        </p:spPr>
        <p:txBody>
          <a:bodyPr spcFirstLastPara="1" wrap="square" lIns="91425" tIns="91425" rIns="91425" bIns="91425" anchor="t" anchorCtr="0">
            <a:spAutoFit/>
          </a:bodyPr>
          <a:lstStyle/>
          <a:p>
            <a:pPr algn="just"/>
            <a:r>
              <a:rPr lang="en-US" sz="1600" dirty="0">
                <a:latin typeface="Times New Roman" panose="02020603050405020304" pitchFamily="18" charset="0"/>
                <a:cs typeface="Times New Roman" panose="02020603050405020304" pitchFamily="18" charset="0"/>
              </a:rPr>
              <a:t>[10]Muhammad Nazrul Islam, Sumaiya Nuha Mustafina, Tahasin Mahmud &amp; Nafiz Imtiaz Khan (2022</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"Machine learning to predict pregnancy    outcomes: a systematic review, synthesizing framework and future research </a:t>
            </a:r>
            <a:r>
              <a:rPr lang="en-US" sz="1600" dirty="0" smtClean="0">
                <a:latin typeface="Times New Roman" panose="02020603050405020304" pitchFamily="18" charset="0"/>
                <a:cs typeface="Times New Roman" panose="02020603050405020304" pitchFamily="18" charset="0"/>
              </a:rPr>
              <a:t>agenda</a:t>
            </a:r>
            <a:r>
              <a:rPr lang="en-US" sz="1600" dirty="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Article </a:t>
            </a:r>
            <a:r>
              <a:rPr lang="en-US" sz="1600" dirty="0">
                <a:latin typeface="Times New Roman" panose="02020603050405020304" pitchFamily="18" charset="0"/>
                <a:cs typeface="Times New Roman" panose="02020603050405020304" pitchFamily="18" charset="0"/>
              </a:rPr>
              <a:t>number: 348.</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11] João Alexandre Lobo Marques,Tao Han, Wanqing Wu,Aloísio Vieira Lira Neto,etal</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2021) </a:t>
            </a:r>
            <a:r>
              <a:rPr lang="en-US" sz="1600" dirty="0">
                <a:latin typeface="Times New Roman" panose="02020603050405020304" pitchFamily="18" charset="0"/>
                <a:cs typeface="Times New Roman" panose="02020603050405020304" pitchFamily="18" charset="0"/>
              </a:rPr>
              <a:t>"IoT-Based Smart Health System for Ambulatory Maternal and FetalMonitoring",</a:t>
            </a:r>
          </a:p>
          <a:p>
            <a:pPr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DOI:10.1109/JIOT.2020.3037759</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12] L. Meng, K. Ge, Y. Song, D. Yang, and </a:t>
            </a:r>
            <a:r>
              <a:rPr lang="en-US" sz="1600" dirty="0" smtClean="0">
                <a:latin typeface="Times New Roman" panose="02020603050405020304" pitchFamily="18" charset="0"/>
                <a:cs typeface="Times New Roman" panose="02020603050405020304" pitchFamily="18" charset="0"/>
              </a:rPr>
              <a:t>Z.Lin,</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2021)"</a:t>
            </a:r>
            <a:r>
              <a:rPr lang="en-US" sz="1600" dirty="0">
                <a:latin typeface="Times New Roman" panose="02020603050405020304" pitchFamily="18" charset="0"/>
                <a:cs typeface="Times New Roman" panose="02020603050405020304" pitchFamily="18" charset="0"/>
              </a:rPr>
              <a:t>Wearable electrocardiogram signal monitoring and analysis based on convolutional neural network</a:t>
            </a:r>
            <a:r>
              <a:rPr lang="en-US" sz="1600" dirty="0" smtClean="0">
                <a:latin typeface="Times New Roman" panose="02020603050405020304" pitchFamily="18" charset="0"/>
                <a:cs typeface="Times New Roman" panose="02020603050405020304" pitchFamily="18" charset="0"/>
              </a:rPr>
              <a:t>,”DOI:10.1109/ TIM.2021.3072144.</a:t>
            </a:r>
          </a:p>
          <a:p>
            <a:pPr algn="just"/>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rgbClr val="000000"/>
              </a:buClr>
              <a:buSzPts val="3000"/>
              <a:buFont typeface="Arial"/>
              <a:buNone/>
            </a:pPr>
            <a:endParaRPr dirty="0">
              <a:solidFill>
                <a:srgbClr val="202124"/>
              </a:solidFill>
              <a:highlight>
                <a:schemeClr val="dk1"/>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3600" dirty="0">
              <a:latin typeface="Times New Roman" panose="02020603050405020304" pitchFamily="18" charset="0"/>
              <a:ea typeface="Calibri"/>
              <a:cs typeface="Times New Roman" panose="02020603050405020304" pitchFamily="18" charset="0"/>
              <a:sym typeface="Calibri"/>
            </a:endParaRPr>
          </a:p>
        </p:txBody>
      </p:sp>
      <p:sp>
        <p:nvSpPr>
          <p:cNvPr id="8" name="Rectangle 7"/>
          <p:cNvSpPr/>
          <p:nvPr/>
        </p:nvSpPr>
        <p:spPr>
          <a:xfrm>
            <a:off x="4572000" y="1270867"/>
            <a:ext cx="4464598" cy="4555093"/>
          </a:xfrm>
          <a:prstGeom prst="rect">
            <a:avLst/>
          </a:prstGeom>
        </p:spPr>
        <p:txBody>
          <a:bodyPr wrap="square">
            <a:spAutoFit/>
          </a:bodyPr>
          <a:lstStyle/>
          <a:p>
            <a:pPr marL="171450" marR="342900" indent="-228600" algn="just"/>
            <a:r>
              <a:rPr lang="en-US"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[13] </a:t>
            </a:r>
            <a:r>
              <a:rPr lang="en-US" sz="1600" dirty="0" smtClean="0">
                <a:solidFill>
                  <a:srgbClr val="2E2E2E"/>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Saswati Chaudhuri </a:t>
            </a:r>
            <a:r>
              <a:rPr lang="en-US" sz="1600" dirty="0" smtClean="0">
                <a:solidFill>
                  <a:srgbClr val="2E2E2E"/>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r>
              <a:rPr lang="en-US" sz="1600" dirty="0" smtClean="0">
                <a:solidFill>
                  <a:srgbClr val="2E2E2E"/>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Biswajit Manda</a:t>
            </a:r>
            <a:r>
              <a:rPr lang="en-US" sz="1600" dirty="0" smtClean="0">
                <a:solidFill>
                  <a:srgbClr val="2E2E2E"/>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l </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2021)</a:t>
            </a:r>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2E2E2E"/>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Predictive behavior of maternal health   inputs and child mortality in West Bengal – An analysis based on NFHS-3</a:t>
            </a:r>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smtClean="0">
                <a:solidFill>
                  <a:srgbClr val="21212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https://doi.org/10.1016/j.heliyon.2020.e03941</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71450" marR="342900" algn="just"/>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[14] Rema Ramakrishnan, Shishir Rao,Jian-RongHe</a:t>
            </a:r>
            <a:r>
              <a:rPr lang="en-US" sz="1600" dirty="0" smtClean="0">
                <a:solidFill>
                  <a:srgbClr val="21212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(2022)</a:t>
            </a:r>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Perinatal health predictors using artificial intelligence: A review</a:t>
            </a:r>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p>
          <a:p>
            <a:pPr marL="171450" marR="342900" algn="just"/>
            <a:r>
              <a:rPr lang="en-US" sz="1600" dirty="0" smtClean="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DOI: 10.1177/17455065211046132</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r>
              <a:rPr lang="en-US" sz="1600" dirty="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171450" marR="342900" algn="just"/>
            <a:r>
              <a:rPr lang="en-US" sz="1600" dirty="0">
                <a:solidFill>
                  <a:srgbClr val="202124"/>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[15] </a:t>
            </a:r>
            <a:r>
              <a:rPr lang="en-US" sz="16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Kabir Ahmad , Enamul Kabir</a:t>
            </a:r>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2021)</a:t>
            </a:r>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Maternal health and health-related behaviors and their associations with child health: Evidence from an Australian birth cohort", </a:t>
            </a:r>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https</a:t>
            </a:r>
            <a:r>
              <a:rPr lang="en-US" sz="16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://doi.org/10.1371/journal.pone.0257188</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r>
              <a:rPr lang="en-US" sz="16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780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225" y="2709081"/>
            <a:ext cx="8425198" cy="1325563"/>
          </a:xfrm>
        </p:spPr>
        <p:txBody>
          <a:bodyPr/>
          <a:lstStyle/>
          <a:p>
            <a:pPr algn="ctr"/>
            <a:r>
              <a:rPr lang="en-US" b="1" dirty="0" smtClean="0">
                <a:latin typeface="Times New Roman" panose="02020603050405020304" pitchFamily="18" charset="0"/>
                <a:cs typeface="Times New Roman" panose="02020603050405020304" pitchFamily="18" charset="0"/>
              </a:rPr>
              <a:t>THANK YOU !!! </a:t>
            </a:r>
            <a:endParaRPr lang="en-US"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smtClean="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32</a:t>
            </a:fld>
            <a:endParaRPr lang="en-IN"/>
          </a:p>
        </p:txBody>
      </p:sp>
    </p:spTree>
    <p:extLst>
      <p:ext uri="{BB962C8B-B14F-4D97-AF65-F5344CB8AC3E}">
        <p14:creationId xmlns:p14="http://schemas.microsoft.com/office/powerpoint/2010/main" val="148655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28789"/>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Literature Survey</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FCACADF-1635-558B-04DA-FD992F91EEEC}"/>
              </a:ext>
            </a:extLst>
          </p:cNvPr>
          <p:cNvSpPr>
            <a:spLocks noGrp="1"/>
          </p:cNvSpPr>
          <p:nvPr>
            <p:ph type="dt" sz="half" idx="10"/>
          </p:nvPr>
        </p:nvSpPr>
        <p:spPr/>
        <p:txBody>
          <a:bodyPr/>
          <a:lstStyle/>
          <a:p>
            <a:r>
              <a:rPr lang="en-IN" dirty="0"/>
              <a:t>11-04-2023</a:t>
            </a:r>
          </a:p>
        </p:txBody>
      </p:sp>
      <p:sp>
        <p:nvSpPr>
          <p:cNvPr id="6" name="Slide Number Placeholder 5">
            <a:extLst>
              <a:ext uri="{FF2B5EF4-FFF2-40B4-BE49-F238E27FC236}">
                <a16:creationId xmlns=""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7" name="Table 5">
            <a:extLst>
              <a:ext uri="{FF2B5EF4-FFF2-40B4-BE49-F238E27FC236}">
                <a16:creationId xmlns="" xmlns:a16="http://schemas.microsoft.com/office/drawing/2014/main" id="{D4568459-E29B-C729-7178-BEA20D6D10A4}"/>
              </a:ext>
            </a:extLst>
          </p:cNvPr>
          <p:cNvGraphicFramePr>
            <a:graphicFrameLocks/>
          </p:cNvGraphicFramePr>
          <p:nvPr>
            <p:extLst>
              <p:ext uri="{D42A27DB-BD31-4B8C-83A1-F6EECF244321}">
                <p14:modId xmlns:p14="http://schemas.microsoft.com/office/powerpoint/2010/main" val="3571934311"/>
              </p:ext>
            </p:extLst>
          </p:nvPr>
        </p:nvGraphicFramePr>
        <p:xfrm>
          <a:off x="64393" y="401469"/>
          <a:ext cx="9015213" cy="6035040"/>
        </p:xfrm>
        <a:graphic>
          <a:graphicData uri="http://schemas.openxmlformats.org/drawingml/2006/table">
            <a:tbl>
              <a:tblPr firstRow="1" bandRow="1">
                <a:tableStyleId>{22838BEF-8BB2-4498-84A7-C5851F593DF1}</a:tableStyleId>
              </a:tblPr>
              <a:tblGrid>
                <a:gridCol w="881528">
                  <a:extLst>
                    <a:ext uri="{9D8B030D-6E8A-4147-A177-3AD203B41FA5}">
                      <a16:colId xmlns="" xmlns:a16="http://schemas.microsoft.com/office/drawing/2014/main" val="3894131019"/>
                    </a:ext>
                  </a:extLst>
                </a:gridCol>
                <a:gridCol w="1230608">
                  <a:extLst>
                    <a:ext uri="{9D8B030D-6E8A-4147-A177-3AD203B41FA5}">
                      <a16:colId xmlns="" xmlns:a16="http://schemas.microsoft.com/office/drawing/2014/main" val="1931628286"/>
                    </a:ext>
                  </a:extLst>
                </a:gridCol>
                <a:gridCol w="1390918">
                  <a:extLst>
                    <a:ext uri="{9D8B030D-6E8A-4147-A177-3AD203B41FA5}">
                      <a16:colId xmlns="" xmlns:a16="http://schemas.microsoft.com/office/drawing/2014/main" val="45670515"/>
                    </a:ext>
                  </a:extLst>
                </a:gridCol>
                <a:gridCol w="1880317">
                  <a:extLst>
                    <a:ext uri="{9D8B030D-6E8A-4147-A177-3AD203B41FA5}">
                      <a16:colId xmlns="" xmlns:a16="http://schemas.microsoft.com/office/drawing/2014/main" val="667591364"/>
                    </a:ext>
                  </a:extLst>
                </a:gridCol>
                <a:gridCol w="1867435">
                  <a:extLst>
                    <a:ext uri="{9D8B030D-6E8A-4147-A177-3AD203B41FA5}">
                      <a16:colId xmlns="" xmlns:a16="http://schemas.microsoft.com/office/drawing/2014/main" val="3088199304"/>
                    </a:ext>
                  </a:extLst>
                </a:gridCol>
                <a:gridCol w="1764407">
                  <a:extLst>
                    <a:ext uri="{9D8B030D-6E8A-4147-A177-3AD203B41FA5}">
                      <a16:colId xmlns="" xmlns:a16="http://schemas.microsoft.com/office/drawing/2014/main" val="1925552212"/>
                    </a:ext>
                  </a:extLst>
                </a:gridCol>
              </a:tblGrid>
              <a:tr h="240894">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TITLE</a:t>
                      </a:r>
                      <a:r>
                        <a:rPr lang="en-US" sz="1400" b="1" baseline="0" dirty="0" smtClean="0">
                          <a:solidFill>
                            <a:schemeClr val="tx1"/>
                          </a:solidFill>
                          <a:latin typeface="Times New Roman" panose="02020603050405020304" pitchFamily="18" charset="0"/>
                          <a:cs typeface="Times New Roman" panose="02020603050405020304" pitchFamily="18" charset="0"/>
                        </a:rPr>
                        <a:t> </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 xmlns:a16="http://schemas.microsoft.com/office/drawing/2014/main" val="1305926278"/>
                  </a:ext>
                </a:extLst>
              </a:tr>
              <a:tr h="2095780">
                <a:tc>
                  <a:txBody>
                    <a:bodyPr/>
                    <a:lstStyle/>
                    <a:p>
                      <a:pPr algn="just"/>
                      <a:r>
                        <a:rPr lang="en-US" sz="1400" dirty="0" smtClean="0">
                          <a:solidFill>
                            <a:schemeClr val="tx1"/>
                          </a:solidFill>
                          <a:latin typeface="Times New Roman" panose="02020603050405020304" pitchFamily="18" charset="0"/>
                          <a:cs typeface="Times New Roman" panose="02020603050405020304" pitchFamily="18" charset="0"/>
                        </a:rPr>
                        <a:t>2023</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Times New Roman" panose="02020603050405020304" pitchFamily="18" charset="0"/>
                          <a:cs typeface="Times New Roman" panose="02020603050405020304" pitchFamily="18" charset="0"/>
                        </a:rPr>
                        <a:t>“Maternal Risk Level   Prediction Using Ensemble Model”.</a:t>
                      </a:r>
                    </a:p>
                    <a:p>
                      <a:pPr algn="l"/>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Nirmala</a:t>
                      </a:r>
                      <a:r>
                        <a:rPr lang="en-US" sz="1400" baseline="0" dirty="0" smtClean="0">
                          <a:solidFill>
                            <a:schemeClr val="tx1"/>
                          </a:solidFill>
                          <a:latin typeface="Times New Roman" panose="02020603050405020304" pitchFamily="18" charset="0"/>
                          <a:cs typeface="Times New Roman" panose="02020603050405020304" pitchFamily="18" charset="0"/>
                        </a:rPr>
                        <a:t> ,</a:t>
                      </a:r>
                      <a:endParaRPr lang="en-US" sz="1400" dirty="0" smtClean="0">
                        <a:solidFill>
                          <a:schemeClr val="tx1"/>
                        </a:solidFill>
                        <a:latin typeface="Times New Roman" panose="02020603050405020304" pitchFamily="18" charset="0"/>
                        <a:cs typeface="Times New Roman" panose="02020603050405020304" pitchFamily="18" charset="0"/>
                      </a:endParaRPr>
                    </a:p>
                    <a:p>
                      <a:pPr algn="l"/>
                      <a:r>
                        <a:rPr lang="en-US" sz="1400" dirty="0" smtClean="0">
                          <a:solidFill>
                            <a:schemeClr val="tx1"/>
                          </a:solidFill>
                          <a:latin typeface="Times New Roman" panose="02020603050405020304" pitchFamily="18" charset="0"/>
                          <a:cs typeface="Times New Roman" panose="02020603050405020304" pitchFamily="18" charset="0"/>
                        </a:rPr>
                        <a:t>Rekha S Kambli </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work has created a system for accurately monitoring and forecasting a pregnant woman's risk level. Pregnant women's health information and risk factors will be examined by this method to determine the risk intensity level.</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To identify</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significant risk component for evaluating, categorizing, and predicting risk intensity, a different strategy has been taken. The dataset's maximum accuracy is provided by the ensemble random forest model.</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It doesn’t make use of hybrid model</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for prediction in which the accuracy of the result may be more accurate.</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16640112"/>
                  </a:ext>
                </a:extLst>
              </a:tr>
              <a:tr h="2433032">
                <a:tc>
                  <a:txBody>
                    <a:bodyPr/>
                    <a:lstStyle/>
                    <a:p>
                      <a:pPr algn="just"/>
                      <a:r>
                        <a:rPr lang="en-US" sz="1400" u="none" kern="1200" dirty="0" smtClean="0">
                          <a:solidFill>
                            <a:schemeClr val="tx1"/>
                          </a:solidFill>
                          <a:effectLst/>
                          <a:latin typeface="Times New Roman" panose="02020603050405020304" pitchFamily="18" charset="0"/>
                          <a:cs typeface="Times New Roman" panose="02020603050405020304" pitchFamily="18" charset="0"/>
                        </a:rPr>
                        <a:t>2022</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"Prediction Model for Mortality</a:t>
                      </a:r>
                      <a:r>
                        <a:rPr lang="en-US" sz="1400" baseline="0" dirty="0" smtClean="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Analysis of Pregnant Women Affected With COVID-19"</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Times New Roman" panose="02020603050405020304" pitchFamily="18" charset="0"/>
                          <a:cs typeface="Times New Roman" panose="02020603050405020304" pitchFamily="18" charset="0"/>
                        </a:rPr>
                        <a:t>Quazi Adibur Rahman Adib Sidratul Tanzila Tasmi,Shahriar Islam Bhuiyan, Mohsin Sarker Raihan,etal</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machine learning models that have been used in our study are support vector machine, decision tree, random forest, gradient boosting, and artificial neural network. The model</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have</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provided impressive</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results and can accurately predict the mortality of</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pregnant mothers with a given input.</a:t>
                      </a:r>
                      <a:endParaRPr lang="en-US" sz="1400" b="1" dirty="0">
                        <a:solidFill>
                          <a:schemeClr val="tx1"/>
                        </a:solidFill>
                        <a:highlight>
                          <a:schemeClr val="dk1"/>
                        </a:highlight>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model can be utilized by healthworkers globally to list down emergency patients, which can ultimately reduce the death rate of COVID-19 diagnosed pregnant mothers.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health condition will be uncertain for</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each and every individual based on the age and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examination time and region of the patients in these data were unknown</a:t>
                      </a: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48381628"/>
                  </a:ext>
                </a:extLst>
              </a:tr>
            </a:tbl>
          </a:graphicData>
        </a:graphic>
      </p:graphicFrame>
    </p:spTree>
    <p:extLst>
      <p:ext uri="{BB962C8B-B14F-4D97-AF65-F5344CB8AC3E}">
        <p14:creationId xmlns:p14="http://schemas.microsoft.com/office/powerpoint/2010/main" val="334332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0"/>
            <a:ext cx="7886700" cy="347730"/>
          </a:xfrm>
        </p:spPr>
        <p:txBody>
          <a:bodyPr>
            <a:no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Literature Survey</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FCACADF-1635-558B-04DA-FD992F91EEEC}"/>
              </a:ext>
            </a:extLst>
          </p:cNvPr>
          <p:cNvSpPr>
            <a:spLocks noGrp="1"/>
          </p:cNvSpPr>
          <p:nvPr>
            <p:ph type="dt" sz="half" idx="10"/>
          </p:nvPr>
        </p:nvSpPr>
        <p:spPr/>
        <p:txBody>
          <a:bodyPr/>
          <a:lstStyle/>
          <a:p>
            <a:r>
              <a:rPr lang="en-IN" dirty="0" smtClean="0"/>
              <a:t>11-04-2023</a:t>
            </a:r>
            <a:endParaRPr lang="en-IN" dirty="0"/>
          </a:p>
        </p:txBody>
      </p:sp>
      <p:sp>
        <p:nvSpPr>
          <p:cNvPr id="6" name="Slide Number Placeholder 5">
            <a:extLst>
              <a:ext uri="{FF2B5EF4-FFF2-40B4-BE49-F238E27FC236}">
                <a16:creationId xmlns=""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7" name="Table 5">
            <a:extLst>
              <a:ext uri="{FF2B5EF4-FFF2-40B4-BE49-F238E27FC236}">
                <a16:creationId xmlns="" xmlns:a16="http://schemas.microsoft.com/office/drawing/2014/main" id="{D4568459-E29B-C729-7178-BEA20D6D10A4}"/>
              </a:ext>
            </a:extLst>
          </p:cNvPr>
          <p:cNvGraphicFramePr>
            <a:graphicFrameLocks/>
          </p:cNvGraphicFramePr>
          <p:nvPr>
            <p:extLst>
              <p:ext uri="{D42A27DB-BD31-4B8C-83A1-F6EECF244321}">
                <p14:modId xmlns:p14="http://schemas.microsoft.com/office/powerpoint/2010/main" val="130910259"/>
              </p:ext>
            </p:extLst>
          </p:nvPr>
        </p:nvGraphicFramePr>
        <p:xfrm>
          <a:off x="128788" y="396660"/>
          <a:ext cx="8912181" cy="6324816"/>
        </p:xfrm>
        <a:graphic>
          <a:graphicData uri="http://schemas.openxmlformats.org/drawingml/2006/table">
            <a:tbl>
              <a:tblPr firstRow="1" bandRow="1">
                <a:tableStyleId>{22838BEF-8BB2-4498-84A7-C5851F593DF1}</a:tableStyleId>
              </a:tblPr>
              <a:tblGrid>
                <a:gridCol w="751224">
                  <a:extLst>
                    <a:ext uri="{9D8B030D-6E8A-4147-A177-3AD203B41FA5}">
                      <a16:colId xmlns="" xmlns:a16="http://schemas.microsoft.com/office/drawing/2014/main" val="3894131019"/>
                    </a:ext>
                  </a:extLst>
                </a:gridCol>
                <a:gridCol w="1212505">
                  <a:extLst>
                    <a:ext uri="{9D8B030D-6E8A-4147-A177-3AD203B41FA5}">
                      <a16:colId xmlns="" xmlns:a16="http://schemas.microsoft.com/office/drawing/2014/main" val="1931628286"/>
                    </a:ext>
                  </a:extLst>
                </a:gridCol>
                <a:gridCol w="1300602">
                  <a:extLst>
                    <a:ext uri="{9D8B030D-6E8A-4147-A177-3AD203B41FA5}">
                      <a16:colId xmlns="" xmlns:a16="http://schemas.microsoft.com/office/drawing/2014/main" val="45670515"/>
                    </a:ext>
                  </a:extLst>
                </a:gridCol>
                <a:gridCol w="2165585">
                  <a:extLst>
                    <a:ext uri="{9D8B030D-6E8A-4147-A177-3AD203B41FA5}">
                      <a16:colId xmlns="" xmlns:a16="http://schemas.microsoft.com/office/drawing/2014/main" val="667591364"/>
                    </a:ext>
                  </a:extLst>
                </a:gridCol>
                <a:gridCol w="1686911">
                  <a:extLst>
                    <a:ext uri="{9D8B030D-6E8A-4147-A177-3AD203B41FA5}">
                      <a16:colId xmlns="" xmlns:a16="http://schemas.microsoft.com/office/drawing/2014/main" val="3088199304"/>
                    </a:ext>
                  </a:extLst>
                </a:gridCol>
                <a:gridCol w="1795354">
                  <a:extLst>
                    <a:ext uri="{9D8B030D-6E8A-4147-A177-3AD203B41FA5}">
                      <a16:colId xmlns="" xmlns:a16="http://schemas.microsoft.com/office/drawing/2014/main" val="1925552212"/>
                    </a:ext>
                  </a:extLst>
                </a:gridCol>
              </a:tblGrid>
              <a:tr h="381216">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TITLE</a:t>
                      </a:r>
                      <a:r>
                        <a:rPr lang="en-US" sz="1400" b="1" baseline="0" dirty="0" smtClean="0">
                          <a:solidFill>
                            <a:schemeClr val="tx1"/>
                          </a:solidFill>
                          <a:latin typeface="Times New Roman" panose="02020603050405020304" pitchFamily="18" charset="0"/>
                          <a:cs typeface="Times New Roman" panose="02020603050405020304" pitchFamily="18" charset="0"/>
                        </a:rPr>
                        <a:t> </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 xmlns:a16="http://schemas.microsoft.com/office/drawing/2014/main" val="1305926278"/>
                  </a:ext>
                </a:extLst>
              </a:tr>
              <a:tr h="2523043">
                <a:tc>
                  <a:txBody>
                    <a:bodyPr/>
                    <a:lstStyle/>
                    <a:p>
                      <a:pPr algn="just"/>
                      <a:r>
                        <a:rPr lang="en-US" sz="1400" dirty="0" smtClean="0">
                          <a:solidFill>
                            <a:schemeClr val="tx1"/>
                          </a:solidFill>
                          <a:latin typeface="Times New Roman" panose="02020603050405020304" pitchFamily="18" charset="0"/>
                          <a:cs typeface="Times New Roman" panose="02020603050405020304" pitchFamily="18" charset="0"/>
                        </a:rPr>
                        <a:t>2022</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Times New Roman" panose="02020603050405020304" pitchFamily="18" charset="0"/>
                          <a:cs typeface="Times New Roman" panose="02020603050405020304" pitchFamily="18" charset="0"/>
                        </a:rPr>
                        <a:t>"Analysis and Prediction of Gestational Diabetes Mellitus by the Ensemble Learning Method".</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Xiaojia Wang,Yurong Wang, Shanshan Zhang, Lushi Yao, Sheng Xu</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The prediction model studies divide the population into low-risk, medium-risk and high-risk groups according to the probability of disease to provide a basis and direction for personalized diagnosis and treatment and comprehensive intervention in clinical practice</a:t>
                      </a:r>
                    </a:p>
                    <a:p>
                      <a:pPr algn="l"/>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new integrated model has a good effect in predicting gestational diabetes mellitus. It is possible to improve the accuracy of diagnosis of the disease to improve maternal and infant outcomes as early as possible.</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examination time and region of the patients in these data were unknown, and the analysis results may be different by time and region. It is difficult to explain</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the</a:t>
                      </a:r>
                    </a:p>
                    <a:p>
                      <a:pPr algn="l"/>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inherent complexity of the variable interactions. </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16640112"/>
                  </a:ext>
                </a:extLst>
              </a:tr>
              <a:tr h="2710929">
                <a:tc>
                  <a:txBody>
                    <a:bodyPr/>
                    <a:lstStyle/>
                    <a:p>
                      <a:pPr algn="just"/>
                      <a:r>
                        <a:rPr lang="en-US" sz="1400" u="none" kern="1200" dirty="0" smtClean="0">
                          <a:solidFill>
                            <a:schemeClr val="tx1"/>
                          </a:solidFill>
                          <a:effectLst/>
                          <a:latin typeface="Times New Roman" panose="02020603050405020304" pitchFamily="18" charset="0"/>
                          <a:cs typeface="Times New Roman" panose="02020603050405020304" pitchFamily="18" charset="0"/>
                        </a:rPr>
                        <a:t>2022</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Times New Roman" panose="02020603050405020304" pitchFamily="18" charset="0"/>
                          <a:cs typeface="Times New Roman" panose="02020603050405020304" pitchFamily="18" charset="0"/>
                        </a:rPr>
                        <a:t>"</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Predicting perinatal mortality based on maternal health status and health insurance service</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using</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 homogeneous ensemble machine</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learning methods”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DawitS. Bogale, TesfamariamM. AbuhayBelaynh E. Dejene</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data were pre-processed to get quality data that are suitable for the homogenous ensemble machine-learning algorithms to develop a model that predicts perinatal mortality. We have applied and wrapper feature selection methods. After selecting all the relevant features.</a:t>
                      </a: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Risk factors of perinatal mortality were identified using feature importance analysis and relevant rules were extracted using the best performing model.</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limitation of this study is we were not able to measure the effect of the model in the real-world environment.</a:t>
                      </a: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48381628"/>
                  </a:ext>
                </a:extLst>
              </a:tr>
            </a:tbl>
          </a:graphicData>
        </a:graphic>
      </p:graphicFrame>
    </p:spTree>
    <p:extLst>
      <p:ext uri="{BB962C8B-B14F-4D97-AF65-F5344CB8AC3E}">
        <p14:creationId xmlns:p14="http://schemas.microsoft.com/office/powerpoint/2010/main" val="329505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Literature Survey</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FCACADF-1635-558B-04DA-FD992F91EEEC}"/>
              </a:ext>
            </a:extLst>
          </p:cNvPr>
          <p:cNvSpPr>
            <a:spLocks noGrp="1"/>
          </p:cNvSpPr>
          <p:nvPr>
            <p:ph type="dt" sz="half" idx="10"/>
          </p:nvPr>
        </p:nvSpPr>
        <p:spPr/>
        <p:txBody>
          <a:bodyPr/>
          <a:lstStyle/>
          <a:p>
            <a:r>
              <a:rPr lang="en-IN" dirty="0" smtClean="0"/>
              <a:t>11-04-2023</a:t>
            </a:r>
            <a:endParaRPr lang="en-IN" dirty="0"/>
          </a:p>
        </p:txBody>
      </p:sp>
      <p:sp>
        <p:nvSpPr>
          <p:cNvPr id="6" name="Slide Number Placeholder 5">
            <a:extLst>
              <a:ext uri="{FF2B5EF4-FFF2-40B4-BE49-F238E27FC236}">
                <a16:creationId xmlns=""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7" name="Table 5">
            <a:extLst>
              <a:ext uri="{FF2B5EF4-FFF2-40B4-BE49-F238E27FC236}">
                <a16:creationId xmlns="" xmlns:a16="http://schemas.microsoft.com/office/drawing/2014/main" id="{D4568459-E29B-C729-7178-BEA20D6D10A4}"/>
              </a:ext>
            </a:extLst>
          </p:cNvPr>
          <p:cNvGraphicFramePr>
            <a:graphicFrameLocks/>
          </p:cNvGraphicFramePr>
          <p:nvPr>
            <p:extLst>
              <p:ext uri="{D42A27DB-BD31-4B8C-83A1-F6EECF244321}">
                <p14:modId xmlns:p14="http://schemas.microsoft.com/office/powerpoint/2010/main" val="1865277080"/>
              </p:ext>
            </p:extLst>
          </p:nvPr>
        </p:nvGraphicFramePr>
        <p:xfrm>
          <a:off x="0" y="594008"/>
          <a:ext cx="9144000" cy="6035040"/>
        </p:xfrm>
        <a:graphic>
          <a:graphicData uri="http://schemas.openxmlformats.org/drawingml/2006/table">
            <a:tbl>
              <a:tblPr firstRow="1" bandRow="1">
                <a:tableStyleId>{22838BEF-8BB2-4498-84A7-C5851F593DF1}</a:tableStyleId>
              </a:tblPr>
              <a:tblGrid>
                <a:gridCol w="757325">
                  <a:extLst>
                    <a:ext uri="{9D8B030D-6E8A-4147-A177-3AD203B41FA5}">
                      <a16:colId xmlns="" xmlns:a16="http://schemas.microsoft.com/office/drawing/2014/main" val="3894131019"/>
                    </a:ext>
                  </a:extLst>
                </a:gridCol>
                <a:gridCol w="1392624">
                  <a:extLst>
                    <a:ext uri="{9D8B030D-6E8A-4147-A177-3AD203B41FA5}">
                      <a16:colId xmlns="" xmlns:a16="http://schemas.microsoft.com/office/drawing/2014/main" val="1931628286"/>
                    </a:ext>
                  </a:extLst>
                </a:gridCol>
                <a:gridCol w="1435058">
                  <a:extLst>
                    <a:ext uri="{9D8B030D-6E8A-4147-A177-3AD203B41FA5}">
                      <a16:colId xmlns="" xmlns:a16="http://schemas.microsoft.com/office/drawing/2014/main" val="45670515"/>
                    </a:ext>
                  </a:extLst>
                </a:gridCol>
                <a:gridCol w="2030182">
                  <a:extLst>
                    <a:ext uri="{9D8B030D-6E8A-4147-A177-3AD203B41FA5}">
                      <a16:colId xmlns="" xmlns:a16="http://schemas.microsoft.com/office/drawing/2014/main" val="667591364"/>
                    </a:ext>
                  </a:extLst>
                </a:gridCol>
                <a:gridCol w="1609859">
                  <a:extLst>
                    <a:ext uri="{9D8B030D-6E8A-4147-A177-3AD203B41FA5}">
                      <a16:colId xmlns="" xmlns:a16="http://schemas.microsoft.com/office/drawing/2014/main" val="3088199304"/>
                    </a:ext>
                  </a:extLst>
                </a:gridCol>
                <a:gridCol w="1918952">
                  <a:extLst>
                    <a:ext uri="{9D8B030D-6E8A-4147-A177-3AD203B41FA5}">
                      <a16:colId xmlns="" xmlns:a16="http://schemas.microsoft.com/office/drawing/2014/main" val="1925552212"/>
                    </a:ext>
                  </a:extLst>
                </a:gridCol>
              </a:tblGrid>
              <a:tr h="291997">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l"/>
                      <a:r>
                        <a:rPr lang="en-US" sz="1400" b="1" dirty="0" smtClean="0">
                          <a:solidFill>
                            <a:schemeClr val="tx1"/>
                          </a:solidFill>
                          <a:latin typeface="Times New Roman" panose="02020603050405020304" pitchFamily="18" charset="0"/>
                          <a:cs typeface="Times New Roman" panose="02020603050405020304" pitchFamily="18" charset="0"/>
                        </a:rPr>
                        <a:t>TITLE</a:t>
                      </a:r>
                      <a:r>
                        <a:rPr lang="en-US" sz="1400" b="1" baseline="0" dirty="0" smtClean="0">
                          <a:solidFill>
                            <a:schemeClr val="tx1"/>
                          </a:solidFill>
                          <a:latin typeface="Times New Roman" panose="02020603050405020304" pitchFamily="18" charset="0"/>
                          <a:cs typeface="Times New Roman" panose="02020603050405020304" pitchFamily="18" charset="0"/>
                        </a:rPr>
                        <a:t> </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 xmlns:a16="http://schemas.microsoft.com/office/drawing/2014/main" val="1305926278"/>
                  </a:ext>
                </a:extLst>
              </a:tr>
              <a:tr h="2641487">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2022</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smtClean="0">
                          <a:solidFill>
                            <a:schemeClr val="tx1"/>
                          </a:solidFill>
                          <a:latin typeface="Times New Roman" panose="02020603050405020304" pitchFamily="18" charset="0"/>
                          <a:cs typeface="Times New Roman" panose="02020603050405020304" pitchFamily="18" charset="0"/>
                        </a:rPr>
                        <a:t>"</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A Catalogue of Machine Learning Algorithms for Healthcare Risk Predictions</a:t>
                      </a:r>
                      <a:r>
                        <a:rPr lang="en-US" sz="1400" dirty="0" smtClean="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Argyro Mavrogiorgou,Athanasios Kiourtis,</a:t>
                      </a:r>
                    </a:p>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Spyridon Kleftakis,</a:t>
                      </a:r>
                    </a:p>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Konstantinos</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Mavrogiorgos,</a:t>
                      </a:r>
                    </a:p>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Nikolaos Zafeiropoulos</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and DimosthenisKyriazis</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The proposed mechanism utilizes seven widely used and well-established ML algorithms, namely the BNB, KNN, DT, RF, LR, NN, and SGD, to train models to perform predictions across diverse healthcare anomalies’ scenarios </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This</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study is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useful in assisting the selection of classification algorithms for future applications that exploit relevant health-related data.</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Failed to</a:t>
                      </a:r>
                      <a:r>
                        <a:rPr lang="en-US" sz="1400" b="0" i="0" u="none" strike="noStrike" cap="none" baseline="0" dirty="0" smtClean="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test the current ML algorithms in distributed environments and datasets by utilizing state-of-the-art techniques such as Federated Learning (FL).</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16640112"/>
                  </a:ext>
                </a:extLst>
              </a:tr>
              <a:tr h="2641487">
                <a:tc>
                  <a:txBody>
                    <a:bodyPr/>
                    <a:lstStyle/>
                    <a:p>
                      <a:pPr algn="l"/>
                      <a:r>
                        <a:rPr lang="en-US" sz="1400" u="none" kern="1200" dirty="0" smtClean="0">
                          <a:solidFill>
                            <a:schemeClr val="tx1"/>
                          </a:solidFill>
                          <a:effectLst/>
                          <a:latin typeface="Times New Roman" panose="02020603050405020304" pitchFamily="18" charset="0"/>
                          <a:cs typeface="Times New Roman" panose="02020603050405020304" pitchFamily="18" charset="0"/>
                        </a:rPr>
                        <a:t>2021</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1"/>
                          </a:solidFill>
                          <a:latin typeface="Times New Roman" panose="02020603050405020304" pitchFamily="18" charset="0"/>
                          <a:cs typeface="Times New Roman" panose="02020603050405020304" pitchFamily="18" charset="0"/>
                        </a:rPr>
                        <a:t>"Predictive behaviour of maternal health inputs and child mortality in West Bengal – An analysis based on NFHS-3"</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b="0" dirty="0" smtClean="0">
                          <a:solidFill>
                            <a:schemeClr val="tx1"/>
                          </a:solidFill>
                          <a:latin typeface="Times New Roman" panose="02020603050405020304" pitchFamily="18" charset="0"/>
                          <a:cs typeface="Times New Roman" panose="02020603050405020304" pitchFamily="18" charset="0"/>
                        </a:rPr>
                        <a:t>SaswatiChaudhuri, Biswajit Mandal</a:t>
                      </a:r>
                      <a:endParaRPr lang="en-US"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The joint estimation technique which is a Full Information Likelihood Method (FILM). This takes care of the problem of unobserved heterogeneity which is likely to be present in this kind of research.We have estimated three binary probit equations with the three outcome variables viz. PC, HD, and CM.</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This study would help policymakers to identify  areas to stress upon in order to pave way for the formation of good quality human capital in the long run. Another distinguishing feature of this paper is use of joint estimation.</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Times New Roman" panose="02020603050405020304" pitchFamily="18" charset="0"/>
                          <a:cs typeface="Times New Roman" panose="02020603050405020304" pitchFamily="18" charset="0"/>
                        </a:rPr>
                        <a:t>The analysis becomes less relevant if we fail to identify the factors responsible for the mothers and the households to be exposed to the outcome of child mortality. We find that hospital delivery translates to lower child mortality.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48381628"/>
                  </a:ext>
                </a:extLst>
              </a:tr>
            </a:tbl>
          </a:graphicData>
        </a:graphic>
      </p:graphicFrame>
    </p:spTree>
    <p:extLst>
      <p:ext uri="{BB962C8B-B14F-4D97-AF65-F5344CB8AC3E}">
        <p14:creationId xmlns:p14="http://schemas.microsoft.com/office/powerpoint/2010/main" val="4049645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D320AE4C-C8AD-5FE8-F765-45A6576E3B0B}"/>
              </a:ext>
            </a:extLst>
          </p:cNvPr>
          <p:cNvSpPr>
            <a:spLocks noGrp="1"/>
          </p:cNvSpPr>
          <p:nvPr>
            <p:ph type="dt" sz="half" idx="10"/>
          </p:nvPr>
        </p:nvSpPr>
        <p:spPr/>
        <p:txBody>
          <a:bodyPr/>
          <a:lstStyle/>
          <a:p>
            <a:r>
              <a:rPr lang="en-IN" dirty="0" smtClean="0"/>
              <a:t>11-04-2023</a:t>
            </a:r>
            <a:endParaRPr lang="en-IN" dirty="0"/>
          </a:p>
        </p:txBody>
      </p:sp>
      <p:sp>
        <p:nvSpPr>
          <p:cNvPr id="4" name="Slide Number Placeholder 3">
            <a:extLst>
              <a:ext uri="{FF2B5EF4-FFF2-40B4-BE49-F238E27FC236}">
                <a16:creationId xmlns=""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Rectangle 4"/>
          <p:cNvSpPr/>
          <p:nvPr/>
        </p:nvSpPr>
        <p:spPr>
          <a:xfrm>
            <a:off x="441019" y="859935"/>
            <a:ext cx="8261962" cy="5632311"/>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Around the world, in excess of 200 million ladies become pregnant every year</a:t>
            </a:r>
            <a:r>
              <a:rPr lang="en-US" sz="2400" dirty="0" smtClean="0">
                <a:latin typeface="Times New Roman" panose="02020603050405020304" pitchFamily="18" charset="0"/>
                <a:cs typeface="Times New Roman" panose="02020603050405020304" pitchFamily="18" charset="0"/>
              </a:rPr>
              <a:t>. Although </a:t>
            </a:r>
            <a:r>
              <a:rPr lang="en-US" sz="2400" dirty="0">
                <a:latin typeface="Times New Roman" panose="02020603050405020304" pitchFamily="18" charset="0"/>
                <a:cs typeface="Times New Roman" panose="02020603050405020304" pitchFamily="18" charset="0"/>
              </a:rPr>
              <a:t>most pregnancies end with a live child to a solid mother, at times</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occasion is a period of agony, enduring, and even demise. Truth be told, an expected 585,000 ladies kick the bucket every year, and another 20 million ladies foster persistent, incapacitating diseases because of pregnancy-related difficulties. Of these maternal passing’s, an expected almost 100% occur in emerging nations. the proposed method is to predict whether the gestation period of maternal health is risky or not. This can be predicted by a machine learning method.</a:t>
            </a:r>
          </a:p>
        </p:txBody>
      </p:sp>
    </p:spTree>
    <p:extLst>
      <p:ext uri="{BB962C8B-B14F-4D97-AF65-F5344CB8AC3E}">
        <p14:creationId xmlns:p14="http://schemas.microsoft.com/office/powerpoint/2010/main" val="1266654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Existing </a:t>
            </a:r>
            <a:r>
              <a:rPr lang="en-US" b="1" dirty="0">
                <a:solidFill>
                  <a:srgbClr val="7030A0"/>
                </a:solidFill>
                <a:latin typeface="Times New Roman" panose="02020603050405020304" pitchFamily="18" charset="0"/>
                <a:cs typeface="Times New Roman" panose="02020603050405020304" pitchFamily="18" charset="0"/>
              </a:rPr>
              <a:t>System</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Clr>
                <a:srgbClr val="000000"/>
              </a:buClr>
              <a:buSzPts val="3600"/>
              <a:buNone/>
            </a:pPr>
            <a:r>
              <a:rPr lang="en-US" b="1" dirty="0">
                <a:solidFill>
                  <a:srgbClr val="000000"/>
                </a:solidFill>
                <a:latin typeface="Times New Roman"/>
                <a:ea typeface="Times New Roman"/>
                <a:cs typeface="Times New Roman"/>
                <a:sym typeface="Times New Roman"/>
              </a:rPr>
              <a:t>DRAWBACKS</a:t>
            </a:r>
          </a:p>
          <a:p>
            <a:pPr marL="0" lvl="0" indent="0">
              <a:lnSpc>
                <a:spcPct val="100000"/>
              </a:lnSpc>
              <a:spcBef>
                <a:spcPts val="0"/>
              </a:spcBef>
              <a:buClr>
                <a:srgbClr val="000000"/>
              </a:buClr>
              <a:buSzPts val="3600"/>
              <a:buNone/>
            </a:pPr>
            <a:endParaRPr lang="en-US" dirty="0">
              <a:solidFill>
                <a:srgbClr val="000000"/>
              </a:solidFill>
              <a:ea typeface="Calibri"/>
              <a:cs typeface="Calibri"/>
              <a:sym typeface="Calibri"/>
            </a:endParaRPr>
          </a:p>
          <a:p>
            <a:pPr marL="457200" lvl="0" indent="-457200">
              <a:lnSpc>
                <a:spcPct val="100000"/>
              </a:lnSpc>
              <a:spcBef>
                <a:spcPts val="0"/>
              </a:spcBef>
              <a:buClr>
                <a:schemeClr val="dk2"/>
              </a:buClr>
              <a:buSzPts val="3600"/>
              <a:buFont typeface="Times New Roman"/>
              <a:buChar char="●"/>
            </a:pPr>
            <a:r>
              <a:rPr lang="en-US" dirty="0">
                <a:solidFill>
                  <a:schemeClr val="dk2"/>
                </a:solidFill>
                <a:latin typeface="Times New Roman"/>
                <a:ea typeface="Times New Roman"/>
                <a:cs typeface="Times New Roman"/>
                <a:sym typeface="Times New Roman"/>
              </a:rPr>
              <a:t>Deep learning is implemented which results in </a:t>
            </a:r>
            <a:r>
              <a:rPr lang="en-US" b="1" dirty="0">
                <a:solidFill>
                  <a:srgbClr val="FF0000"/>
                </a:solidFill>
                <a:latin typeface="Times New Roman"/>
                <a:ea typeface="Times New Roman"/>
                <a:cs typeface="Times New Roman"/>
                <a:sym typeface="Times New Roman"/>
              </a:rPr>
              <a:t>low accuracy.</a:t>
            </a:r>
          </a:p>
          <a:p>
            <a:pPr marL="0" lvl="0" indent="0">
              <a:lnSpc>
                <a:spcPct val="100000"/>
              </a:lnSpc>
              <a:spcBef>
                <a:spcPts val="0"/>
              </a:spcBef>
              <a:buClr>
                <a:srgbClr val="000000"/>
              </a:buClr>
              <a:buSzPts val="3600"/>
              <a:buNone/>
            </a:pPr>
            <a:endParaRPr lang="en-US" dirty="0">
              <a:solidFill>
                <a:schemeClr val="dk2"/>
              </a:solidFill>
              <a:latin typeface="Times New Roman"/>
              <a:ea typeface="Times New Roman"/>
              <a:cs typeface="Times New Roman"/>
              <a:sym typeface="Times New Roman"/>
            </a:endParaRPr>
          </a:p>
          <a:p>
            <a:pPr marL="457200" lvl="0" indent="-457200">
              <a:lnSpc>
                <a:spcPct val="100000"/>
              </a:lnSpc>
              <a:buClr>
                <a:schemeClr val="dk2"/>
              </a:buClr>
              <a:buSzPts val="3600"/>
              <a:buFont typeface="Times New Roman"/>
              <a:buChar char="●"/>
            </a:pPr>
            <a:r>
              <a:rPr lang="en-US" b="1" dirty="0">
                <a:solidFill>
                  <a:srgbClr val="FF0000"/>
                </a:solidFill>
                <a:latin typeface="Times New Roman"/>
                <a:ea typeface="Times New Roman"/>
                <a:cs typeface="Times New Roman"/>
                <a:sym typeface="Times New Roman"/>
              </a:rPr>
              <a:t>CTG</a:t>
            </a:r>
            <a:r>
              <a:rPr lang="en-US" dirty="0">
                <a:solidFill>
                  <a:srgbClr val="FF0000"/>
                </a:solidFill>
                <a:latin typeface="Times New Roman"/>
                <a:ea typeface="Times New Roman"/>
                <a:cs typeface="Times New Roman"/>
                <a:sym typeface="Times New Roman"/>
              </a:rPr>
              <a:t> </a:t>
            </a:r>
            <a:r>
              <a:rPr lang="en-US" dirty="0">
                <a:solidFill>
                  <a:schemeClr val="dk2"/>
                </a:solidFill>
                <a:latin typeface="Times New Roman"/>
                <a:ea typeface="Times New Roman"/>
                <a:cs typeface="Times New Roman"/>
                <a:sym typeface="Times New Roman"/>
              </a:rPr>
              <a:t>which is </a:t>
            </a:r>
            <a:r>
              <a:rPr lang="en-US" b="1" dirty="0">
                <a:solidFill>
                  <a:srgbClr val="FF0000"/>
                </a:solidFill>
                <a:latin typeface="Times New Roman"/>
                <a:ea typeface="Times New Roman"/>
                <a:cs typeface="Times New Roman"/>
                <a:sym typeface="Times New Roman"/>
              </a:rPr>
              <a:t>harm to pregnant women </a:t>
            </a:r>
            <a:r>
              <a:rPr lang="en-US" dirty="0">
                <a:solidFill>
                  <a:schemeClr val="dk2"/>
                </a:solidFill>
                <a:latin typeface="Times New Roman"/>
                <a:ea typeface="Times New Roman"/>
                <a:cs typeface="Times New Roman"/>
                <a:sym typeface="Times New Roman"/>
              </a:rPr>
              <a:t>is used to measure the heart rate.</a:t>
            </a:r>
          </a:p>
          <a:p>
            <a:pPr marL="0" lvl="0" indent="0">
              <a:lnSpc>
                <a:spcPct val="100000"/>
              </a:lnSpc>
              <a:spcBef>
                <a:spcPts val="0"/>
              </a:spcBef>
              <a:buClr>
                <a:srgbClr val="000000"/>
              </a:buClr>
              <a:buSzPts val="3600"/>
              <a:buNone/>
            </a:pPr>
            <a:endParaRPr lang="en-US" dirty="0">
              <a:solidFill>
                <a:srgbClr val="000000"/>
              </a:solidFill>
              <a:ea typeface="Calibri"/>
              <a:cs typeface="Calibri"/>
              <a:sym typeface="Calibri"/>
            </a:endParaRPr>
          </a:p>
          <a:p>
            <a:endParaRPr lang="en-US" dirty="0"/>
          </a:p>
        </p:txBody>
      </p:sp>
      <p:sp>
        <p:nvSpPr>
          <p:cNvPr id="4" name="Date Placeholder 3"/>
          <p:cNvSpPr>
            <a:spLocks noGrp="1"/>
          </p:cNvSpPr>
          <p:nvPr>
            <p:ph type="dt" sz="half" idx="10"/>
          </p:nvPr>
        </p:nvSpPr>
        <p:spPr/>
        <p:txBody>
          <a:bodyPr/>
          <a:lstStyle/>
          <a:p>
            <a:r>
              <a:rPr lang="en-IN" dirty="0" smtClean="0"/>
              <a:t>11-04-2023</a:t>
            </a:r>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252534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84ED6F37-FDEB-14D6-7786-B755476111F7}"/>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Rectangle 4"/>
          <p:cNvSpPr/>
          <p:nvPr/>
        </p:nvSpPr>
        <p:spPr>
          <a:xfrm>
            <a:off x="517794" y="696249"/>
            <a:ext cx="8284684" cy="7889660"/>
          </a:xfrm>
          <a:prstGeom prst="rect">
            <a:avLst/>
          </a:prstGeom>
        </p:spPr>
        <p:txBody>
          <a:bodyPr wrap="square">
            <a:spAutoFit/>
          </a:bodyPr>
          <a:lstStyle/>
          <a:p>
            <a:pPr marL="457200" lvl="0" indent="-457200" algn="just">
              <a:lnSpc>
                <a:spcPct val="150000"/>
              </a:lnSpc>
              <a:spcBef>
                <a:spcPts val="1000"/>
              </a:spcBef>
              <a:buSzPts val="3600"/>
              <a:buFont typeface="Times New Roman"/>
              <a:buChar char="●"/>
            </a:pPr>
            <a:r>
              <a:rPr lang="en-US" sz="2800" dirty="0">
                <a:latin typeface="Times New Roman" panose="02020603050405020304" pitchFamily="18" charset="0"/>
                <a:ea typeface="Times New Roman"/>
                <a:cs typeface="Times New Roman" panose="02020603050405020304" pitchFamily="18" charset="0"/>
                <a:sym typeface="Times New Roman"/>
              </a:rPr>
              <a:t>The main aim of the proposed method is to predict whether the gestation period of </a:t>
            </a:r>
            <a:r>
              <a:rPr lang="en-US"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maternal health is risky or not. </a:t>
            </a:r>
          </a:p>
          <a:p>
            <a:pPr marL="457200" lvl="0" indent="-457200" algn="just">
              <a:lnSpc>
                <a:spcPct val="150000"/>
              </a:lnSpc>
              <a:buSzPts val="3600"/>
              <a:buFont typeface="Times New Roman"/>
              <a:buChar char="●"/>
            </a:pPr>
            <a:r>
              <a:rPr lang="en-US" sz="2800" dirty="0">
                <a:latin typeface="Times New Roman" panose="02020603050405020304" pitchFamily="18" charset="0"/>
                <a:ea typeface="Times New Roman"/>
                <a:cs typeface="Times New Roman" panose="02020603050405020304" pitchFamily="18" charset="0"/>
                <a:sym typeface="Times New Roman"/>
              </a:rPr>
              <a:t>This can be predicted by a </a:t>
            </a:r>
            <a:r>
              <a:rPr lang="en-US"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machine learning </a:t>
            </a:r>
            <a:r>
              <a:rPr lang="en-US" sz="2800" dirty="0">
                <a:latin typeface="Times New Roman" panose="02020603050405020304" pitchFamily="18" charset="0"/>
                <a:ea typeface="Times New Roman"/>
                <a:cs typeface="Times New Roman" panose="02020603050405020304" pitchFamily="18" charset="0"/>
                <a:sym typeface="Times New Roman"/>
              </a:rPr>
              <a:t>method. </a:t>
            </a:r>
          </a:p>
          <a:p>
            <a:pPr marL="457200" lvl="0" indent="-457200" algn="just">
              <a:lnSpc>
                <a:spcPct val="150000"/>
              </a:lnSpc>
              <a:spcBef>
                <a:spcPts val="1000"/>
              </a:spcBef>
              <a:buClr>
                <a:schemeClr val="dk2"/>
              </a:buClr>
              <a:buSzPts val="3600"/>
              <a:buFont typeface="Times New Roman"/>
              <a:buChar char="●"/>
            </a:pPr>
            <a:r>
              <a:rPr lang="en-US" sz="2800" dirty="0" smtClean="0">
                <a:solidFill>
                  <a:schemeClr val="dk2"/>
                </a:solidFill>
                <a:latin typeface="Times New Roman" panose="02020603050405020304" pitchFamily="18" charset="0"/>
                <a:ea typeface="Times New Roman"/>
                <a:cs typeface="Times New Roman" panose="02020603050405020304" pitchFamily="18" charset="0"/>
                <a:sym typeface="Times New Roman"/>
              </a:rPr>
              <a:t>Reduces </a:t>
            </a:r>
            <a:r>
              <a:rPr lang="en-US" sz="2800" dirty="0">
                <a:solidFill>
                  <a:schemeClr val="dk2"/>
                </a:solidFill>
                <a:latin typeface="Times New Roman" panose="02020603050405020304" pitchFamily="18" charset="0"/>
                <a:ea typeface="Times New Roman"/>
                <a:cs typeface="Times New Roman" panose="02020603050405020304" pitchFamily="18" charset="0"/>
                <a:sym typeface="Times New Roman"/>
              </a:rPr>
              <a:t>the risk level of pregnant women by measuring the heart rate using sensors.</a:t>
            </a:r>
          </a:p>
          <a:p>
            <a:pPr marL="457200" lvl="0" indent="-457200" algn="just">
              <a:lnSpc>
                <a:spcPct val="150000"/>
              </a:lnSpc>
              <a:buClr>
                <a:schemeClr val="dk2"/>
              </a:buClr>
              <a:buSzPts val="3600"/>
              <a:buFont typeface="Times New Roman"/>
              <a:buChar char="●"/>
            </a:pPr>
            <a:r>
              <a:rPr lang="en-US"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Many algorithms</a:t>
            </a:r>
            <a:r>
              <a:rPr lang="en-US" sz="2800" dirty="0">
                <a:solidFill>
                  <a:schemeClr val="dk2"/>
                </a:solidFill>
                <a:latin typeface="Times New Roman" panose="02020603050405020304" pitchFamily="18" charset="0"/>
                <a:ea typeface="Times New Roman"/>
                <a:cs typeface="Times New Roman" panose="02020603050405020304" pitchFamily="18" charset="0"/>
                <a:sym typeface="Times New Roman"/>
              </a:rPr>
              <a:t> are used and the best one is used for predicting maternal health.</a:t>
            </a:r>
          </a:p>
          <a:p>
            <a:pPr marL="342900" lvl="0" indent="-251459" algn="just">
              <a:lnSpc>
                <a:spcPct val="150000"/>
              </a:lnSpc>
              <a:spcBef>
                <a:spcPts val="1000"/>
              </a:spcBef>
              <a:buClr>
                <a:srgbClr val="000000"/>
              </a:buClr>
              <a:buSzPts val="1440"/>
            </a:pPr>
            <a:endParaRPr lang="en-US" sz="2400" dirty="0">
              <a:solidFill>
                <a:schemeClr val="dk2"/>
              </a:solidFill>
              <a:latin typeface="Times New Roman" panose="02020603050405020304" pitchFamily="18" charset="0"/>
              <a:ea typeface="Calibri"/>
              <a:cs typeface="Times New Roman" panose="02020603050405020304" pitchFamily="18" charset="0"/>
              <a:sym typeface="Calibri"/>
            </a:endParaRPr>
          </a:p>
          <a:p>
            <a:pPr lvl="0">
              <a:lnSpc>
                <a:spcPct val="150000"/>
              </a:lnSpc>
              <a:buClr>
                <a:srgbClr val="000000"/>
              </a:buClr>
              <a:buSzPts val="1400"/>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lvl="0" indent="-251459" algn="just">
              <a:lnSpc>
                <a:spcPct val="150000"/>
              </a:lnSpc>
              <a:spcBef>
                <a:spcPts val="1000"/>
              </a:spcBef>
              <a:buSzPts val="1440"/>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2124</Words>
  <Application>Microsoft Office PowerPoint</Application>
  <PresentationFormat>On-screen Show (4:3)</PresentationFormat>
  <Paragraphs>339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Existing System</vt:lpstr>
      <vt:lpstr>Proposed System</vt:lpstr>
      <vt:lpstr>Proposed Algorithm</vt:lpstr>
      <vt:lpstr>Software / Hardware used</vt:lpstr>
      <vt:lpstr>System Architecture</vt:lpstr>
      <vt:lpstr>System Design - Flow Chart </vt:lpstr>
      <vt:lpstr>System Design –Data Flow Diagram</vt:lpstr>
      <vt:lpstr>System Design – Data Flow Diagram (Contd..)</vt:lpstr>
      <vt:lpstr> System Design – Entity Relationship Diagram  </vt:lpstr>
      <vt:lpstr>System Design – Use Case Diagram </vt:lpstr>
      <vt:lpstr>System Design – Sequence Diagram </vt:lpstr>
      <vt:lpstr>Module Description</vt:lpstr>
      <vt:lpstr>Module Description(Contd..)</vt:lpstr>
      <vt:lpstr>Module Description(Contd..)</vt:lpstr>
      <vt:lpstr>Module Description(Contd..)</vt:lpstr>
      <vt:lpstr>Testing and Results</vt:lpstr>
      <vt:lpstr>Performance Evaluation</vt:lpstr>
      <vt:lpstr>Screen Shots</vt:lpstr>
      <vt:lpstr>Screen Shots</vt:lpstr>
      <vt:lpstr>Screen Shots</vt:lpstr>
      <vt:lpstr>Screen Shots</vt:lpstr>
      <vt:lpstr>Conclusion / Feature Enhancement</vt:lpstr>
      <vt:lpstr>Reference Paper</vt:lpstr>
      <vt:lpstr>Reference Paper (Contd..)</vt:lpstr>
      <vt:lpstr>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Windows User</cp:lastModifiedBy>
  <cp:revision>43</cp:revision>
  <dcterms:created xsi:type="dcterms:W3CDTF">2020-12-27T14:21:20Z</dcterms:created>
  <dcterms:modified xsi:type="dcterms:W3CDTF">2023-04-09T12:24:16Z</dcterms:modified>
</cp:coreProperties>
</file>