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g"/>
  <Override PartName="/ppt/media/image4.jpg" ContentType="image/jpg"/>
  <Override PartName="/ppt/media/image5.jpg" ContentType="image/jpg"/>
  <Override PartName="/ppt/media/image7.jpg" ContentType="image/jpg"/>
  <Override PartName="/ppt/media/image9.jpg" ContentType="image/jpg"/>
  <Override PartName="/ppt/media/image10.jpg" ContentType="image/jpg"/>
  <Override PartName="/ppt/media/image13.jpg" ContentType="image/jpg"/>
  <Override PartName="/ppt/media/image16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84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8" r:id="rId25"/>
    <p:sldId id="319" r:id="rId26"/>
    <p:sldId id="323" r:id="rId27"/>
    <p:sldId id="322" r:id="rId28"/>
    <p:sldId id="321" r:id="rId29"/>
    <p:sldId id="324" r:id="rId30"/>
    <p:sldId id="325" r:id="rId31"/>
    <p:sldId id="326" r:id="rId32"/>
    <p:sldId id="327" r:id="rId33"/>
    <p:sldId id="328" r:id="rId34"/>
    <p:sldId id="29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90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Book Recommendation System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Kumar Ankit​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CE22849-D9A8-6CA5-7F5E-F7872FF944A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824" r="208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4342-A5A6-3EF3-0C85-AC112802B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435" y="844117"/>
            <a:ext cx="9117106" cy="1709928"/>
          </a:xfrm>
        </p:spPr>
        <p:txBody>
          <a:bodyPr/>
          <a:lstStyle/>
          <a:p>
            <a:r>
              <a:rPr lang="en-US" sz="3200" spc="75" dirty="0"/>
              <a:t>Observations</a:t>
            </a:r>
            <a:r>
              <a:rPr lang="en-US" sz="3200" spc="5" dirty="0"/>
              <a:t> </a:t>
            </a:r>
            <a:r>
              <a:rPr lang="en-US" sz="3200" spc="90" dirty="0"/>
              <a:t>from</a:t>
            </a:r>
            <a:r>
              <a:rPr lang="en-US" sz="3200" spc="-5" dirty="0"/>
              <a:t> </a:t>
            </a:r>
            <a:r>
              <a:rPr lang="en-US" sz="3200" spc="25" dirty="0" err="1"/>
              <a:t>Ratings_df</a:t>
            </a:r>
            <a:r>
              <a:rPr lang="en-US" sz="3200" spc="5" dirty="0"/>
              <a:t> (</a:t>
            </a:r>
            <a:r>
              <a:rPr lang="en-US" sz="3200" spc="5" dirty="0" err="1"/>
              <a:t>Book_Rating</a:t>
            </a:r>
            <a:r>
              <a:rPr lang="en-US" sz="3200" spc="5" dirty="0"/>
              <a:t>)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FC629-FF37-49A3-FD32-0F6C63874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0871" y="1444544"/>
            <a:ext cx="8570258" cy="1109501"/>
          </a:xfrm>
        </p:spPr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tabLst>
                <a:tab pos="375285" algn="l"/>
                <a:tab pos="375920" algn="l"/>
              </a:tabLst>
            </a:pPr>
            <a:r>
              <a:rPr lang="en-US" sz="2000" spc="60" dirty="0">
                <a:latin typeface="+mj-lt"/>
                <a:cs typeface="Verdana"/>
              </a:rPr>
              <a:t>H</a:t>
            </a:r>
            <a:r>
              <a:rPr lang="en-US" sz="2000" spc="10" dirty="0">
                <a:latin typeface="+mj-lt"/>
                <a:cs typeface="Verdana"/>
              </a:rPr>
              <a:t>i</a:t>
            </a:r>
            <a:r>
              <a:rPr lang="en-US" sz="2000" spc="75" dirty="0">
                <a:latin typeface="+mj-lt"/>
                <a:cs typeface="Verdana"/>
              </a:rPr>
              <a:t>g</a:t>
            </a:r>
            <a:r>
              <a:rPr lang="en-US" sz="2000" spc="65" dirty="0">
                <a:latin typeface="+mj-lt"/>
                <a:cs typeface="Verdana"/>
              </a:rPr>
              <a:t>h</a:t>
            </a:r>
            <a:r>
              <a:rPr lang="en-US" sz="2000" spc="-15" dirty="0">
                <a:latin typeface="+mj-lt"/>
                <a:cs typeface="Verdana"/>
              </a:rPr>
              <a:t>er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-35" dirty="0">
                <a:latin typeface="+mj-lt"/>
                <a:cs typeface="Verdana"/>
              </a:rPr>
              <a:t>r</a:t>
            </a:r>
            <a:r>
              <a:rPr lang="en-US" sz="2000" dirty="0">
                <a:latin typeface="+mj-lt"/>
                <a:cs typeface="Verdana"/>
              </a:rPr>
              <a:t>at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75" dirty="0">
                <a:latin typeface="+mj-lt"/>
                <a:cs typeface="Verdana"/>
              </a:rPr>
              <a:t>n</a:t>
            </a:r>
            <a:r>
              <a:rPr lang="en-US" sz="2000" spc="65" dirty="0">
                <a:latin typeface="+mj-lt"/>
                <a:cs typeface="Verdana"/>
              </a:rPr>
              <a:t>g</a:t>
            </a:r>
            <a:r>
              <a:rPr lang="en-US" sz="2000" spc="-45" dirty="0">
                <a:latin typeface="+mj-lt"/>
                <a:cs typeface="Verdana"/>
              </a:rPr>
              <a:t>s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-15" dirty="0">
                <a:latin typeface="+mj-lt"/>
                <a:cs typeface="Verdana"/>
              </a:rPr>
              <a:t>are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95" dirty="0">
                <a:latin typeface="+mj-lt"/>
                <a:cs typeface="Verdana"/>
              </a:rPr>
              <a:t>m</a:t>
            </a:r>
            <a:r>
              <a:rPr lang="en-US" sz="2000" spc="50" dirty="0">
                <a:latin typeface="+mj-lt"/>
                <a:cs typeface="Verdana"/>
              </a:rPr>
              <a:t>o</a:t>
            </a:r>
            <a:r>
              <a:rPr lang="en-US" sz="2000" spc="-15" dirty="0">
                <a:latin typeface="+mj-lt"/>
                <a:cs typeface="Verdana"/>
              </a:rPr>
              <a:t>re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55" dirty="0">
                <a:latin typeface="+mj-lt"/>
                <a:cs typeface="Verdana"/>
              </a:rPr>
              <a:t>co</a:t>
            </a:r>
            <a:r>
              <a:rPr lang="en-US" sz="2000" spc="95" dirty="0">
                <a:latin typeface="+mj-lt"/>
                <a:cs typeface="Verdana"/>
              </a:rPr>
              <a:t>mm</a:t>
            </a:r>
            <a:r>
              <a:rPr lang="en-US" sz="2000" spc="50" dirty="0">
                <a:latin typeface="+mj-lt"/>
                <a:cs typeface="Verdana"/>
              </a:rPr>
              <a:t>o</a:t>
            </a:r>
            <a:r>
              <a:rPr lang="en-US" sz="2000" spc="60" dirty="0">
                <a:latin typeface="+mj-lt"/>
                <a:cs typeface="Verdana"/>
              </a:rPr>
              <a:t>n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50" dirty="0">
                <a:latin typeface="+mj-lt"/>
                <a:cs typeface="Verdana"/>
              </a:rPr>
              <a:t>am</a:t>
            </a:r>
            <a:r>
              <a:rPr lang="en-US" sz="2000" spc="30" dirty="0">
                <a:latin typeface="+mj-lt"/>
                <a:cs typeface="Verdana"/>
              </a:rPr>
              <a:t>o</a:t>
            </a:r>
            <a:r>
              <a:rPr lang="en-US" sz="2000" spc="75" dirty="0">
                <a:latin typeface="+mj-lt"/>
                <a:cs typeface="Verdana"/>
              </a:rPr>
              <a:t>n</a:t>
            </a:r>
            <a:r>
              <a:rPr lang="en-US" sz="2000" spc="65" dirty="0">
                <a:latin typeface="+mj-lt"/>
                <a:cs typeface="Verdana"/>
              </a:rPr>
              <a:t>g</a:t>
            </a:r>
            <a:r>
              <a:rPr lang="en-US" sz="2000" spc="-15" dirty="0">
                <a:latin typeface="+mj-lt"/>
                <a:cs typeface="Verdana"/>
              </a:rPr>
              <a:t>st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10" dirty="0">
                <a:latin typeface="+mj-lt"/>
                <a:cs typeface="Verdana"/>
              </a:rPr>
              <a:t>use</a:t>
            </a:r>
            <a:r>
              <a:rPr lang="en-US" sz="2000" spc="-40" dirty="0">
                <a:latin typeface="+mj-lt"/>
                <a:cs typeface="Verdana"/>
              </a:rPr>
              <a:t>rs</a:t>
            </a:r>
            <a:endParaRPr lang="en-US" sz="2000" dirty="0">
              <a:latin typeface="+mj-lt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tabLst>
                <a:tab pos="375285" algn="l"/>
                <a:tab pos="375920" algn="l"/>
              </a:tabLst>
            </a:pPr>
            <a:r>
              <a:rPr lang="en-US" sz="2000" spc="40" dirty="0">
                <a:latin typeface="+mj-lt"/>
                <a:cs typeface="Verdana"/>
              </a:rPr>
              <a:t>R</a:t>
            </a:r>
            <a:r>
              <a:rPr lang="en-US" sz="2000" dirty="0">
                <a:latin typeface="+mj-lt"/>
                <a:cs typeface="Verdana"/>
              </a:rPr>
              <a:t>at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75" dirty="0">
                <a:latin typeface="+mj-lt"/>
                <a:cs typeface="Verdana"/>
              </a:rPr>
              <a:t>ng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5" dirty="0">
                <a:latin typeface="+mj-lt"/>
                <a:cs typeface="Verdana"/>
              </a:rPr>
              <a:t>8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dirty="0">
                <a:latin typeface="+mj-lt"/>
                <a:cs typeface="Verdana"/>
              </a:rPr>
              <a:t>has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45" dirty="0">
                <a:latin typeface="+mj-lt"/>
                <a:cs typeface="Verdana"/>
              </a:rPr>
              <a:t>be</a:t>
            </a:r>
            <a:r>
              <a:rPr lang="en-US" sz="2000" spc="35" dirty="0">
                <a:latin typeface="+mj-lt"/>
                <a:cs typeface="Verdana"/>
              </a:rPr>
              <a:t>en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-15" dirty="0">
                <a:latin typeface="+mj-lt"/>
                <a:cs typeface="Verdana"/>
              </a:rPr>
              <a:t>ra</a:t>
            </a:r>
            <a:r>
              <a:rPr lang="en-US" sz="2000" spc="-5" dirty="0">
                <a:latin typeface="+mj-lt"/>
                <a:cs typeface="Verdana"/>
              </a:rPr>
              <a:t>t</a:t>
            </a:r>
            <a:r>
              <a:rPr lang="en-US" sz="2000" spc="45" dirty="0">
                <a:latin typeface="+mj-lt"/>
                <a:cs typeface="Verdana"/>
              </a:rPr>
              <a:t>ed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35" dirty="0">
                <a:latin typeface="+mj-lt"/>
                <a:cs typeface="Verdana"/>
              </a:rPr>
              <a:t>he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40" dirty="0">
                <a:latin typeface="+mj-lt"/>
                <a:cs typeface="Verdana"/>
              </a:rPr>
              <a:t>h</a:t>
            </a:r>
            <a:r>
              <a:rPr lang="en-US" sz="2000" spc="5" dirty="0">
                <a:latin typeface="+mj-lt"/>
                <a:cs typeface="Verdana"/>
              </a:rPr>
              <a:t>i</a:t>
            </a:r>
            <a:r>
              <a:rPr lang="en-US" sz="2000" spc="75" dirty="0">
                <a:latin typeface="+mj-lt"/>
                <a:cs typeface="Verdana"/>
              </a:rPr>
              <a:t>g</a:t>
            </a:r>
            <a:r>
              <a:rPr lang="en-US" sz="2000" spc="65" dirty="0">
                <a:latin typeface="+mj-lt"/>
                <a:cs typeface="Verdana"/>
              </a:rPr>
              <a:t>h</a:t>
            </a:r>
            <a:r>
              <a:rPr lang="en-US" sz="2000" spc="-5" dirty="0">
                <a:latin typeface="+mj-lt"/>
                <a:cs typeface="Verdana"/>
              </a:rPr>
              <a:t>est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85" dirty="0">
                <a:latin typeface="+mj-lt"/>
                <a:cs typeface="Verdana"/>
              </a:rPr>
              <a:t>num</a:t>
            </a:r>
            <a:r>
              <a:rPr lang="en-US" sz="2000" spc="60" dirty="0">
                <a:latin typeface="+mj-lt"/>
                <a:cs typeface="Verdana"/>
              </a:rPr>
              <a:t>b</a:t>
            </a:r>
            <a:r>
              <a:rPr lang="en-US" sz="2000" spc="-15" dirty="0">
                <a:latin typeface="+mj-lt"/>
                <a:cs typeface="Verdana"/>
              </a:rPr>
              <a:t>er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o</a:t>
            </a:r>
            <a:r>
              <a:rPr lang="en-US" sz="2000" spc="-20" dirty="0">
                <a:latin typeface="+mj-lt"/>
                <a:cs typeface="Verdana"/>
              </a:rPr>
              <a:t>f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ti</a:t>
            </a:r>
            <a:r>
              <a:rPr lang="en-US" sz="2000" spc="70" dirty="0">
                <a:latin typeface="+mj-lt"/>
                <a:cs typeface="Verdana"/>
              </a:rPr>
              <a:t>m</a:t>
            </a:r>
            <a:r>
              <a:rPr lang="en-US" sz="2000" spc="-15" dirty="0">
                <a:latin typeface="+mj-lt"/>
                <a:cs typeface="Verdana"/>
              </a:rPr>
              <a:t>es</a:t>
            </a:r>
            <a:endParaRPr lang="en-US" sz="2000" dirty="0">
              <a:latin typeface="+mj-lt"/>
              <a:cs typeface="Verdana"/>
            </a:endParaRPr>
          </a:p>
          <a:p>
            <a:endParaRPr lang="en-IN" sz="2000" dirty="0">
              <a:latin typeface="+mj-lt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717710EB-98C1-C671-4185-D7274D39CF85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 cstate="print"/>
          <a:srcRect t="505" b="505"/>
          <a:stretch>
            <a:fillRect/>
          </a:stretch>
        </p:blipFill>
        <p:spPr>
          <a:xfrm>
            <a:off x="1748119" y="2456328"/>
            <a:ext cx="8633010" cy="328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2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99C7-0862-2DA5-747E-7D5460BD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86871"/>
            <a:ext cx="9912096" cy="1906171"/>
          </a:xfrm>
        </p:spPr>
        <p:txBody>
          <a:bodyPr/>
          <a:lstStyle/>
          <a:p>
            <a:pPr marL="12065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lang="en-IN" sz="3200" spc="80" dirty="0"/>
              <a:t>Data</a:t>
            </a:r>
            <a:r>
              <a:rPr lang="en-IN" sz="3200" spc="-70" dirty="0"/>
              <a:t> </a:t>
            </a:r>
            <a:r>
              <a:rPr lang="en-IN" sz="3200" spc="95" dirty="0"/>
              <a:t>Cleaning</a:t>
            </a:r>
            <a:br>
              <a:rPr lang="en-IN" sz="3200" spc="95" dirty="0"/>
            </a:br>
            <a:br>
              <a:rPr lang="en-IN" sz="3200" spc="95" dirty="0"/>
            </a:br>
            <a:r>
              <a:rPr lang="en-US" sz="2000" b="1" spc="-285" dirty="0">
                <a:cs typeface="Tahoma"/>
              </a:rPr>
              <a:t>1.	</a:t>
            </a:r>
            <a:r>
              <a:rPr lang="en-US" sz="2000" b="1" spc="35" dirty="0">
                <a:cs typeface="Tahoma"/>
              </a:rPr>
              <a:t>Null</a:t>
            </a:r>
            <a:r>
              <a:rPr lang="en-US" sz="2000" b="1" spc="-35" dirty="0">
                <a:cs typeface="Tahoma"/>
              </a:rPr>
              <a:t> </a:t>
            </a:r>
            <a:r>
              <a:rPr lang="en-US" sz="2000" b="1" spc="60" dirty="0">
                <a:cs typeface="Tahoma"/>
              </a:rPr>
              <a:t>Value</a:t>
            </a:r>
            <a:r>
              <a:rPr lang="en-US" sz="2000" b="1" spc="-25" dirty="0">
                <a:cs typeface="Tahoma"/>
              </a:rPr>
              <a:t> </a:t>
            </a:r>
            <a:r>
              <a:rPr lang="en-US" sz="2000" b="1" spc="10" dirty="0">
                <a:cs typeface="Tahoma"/>
              </a:rPr>
              <a:t>Imputation:</a:t>
            </a:r>
            <a:br>
              <a:rPr lang="en-US" sz="2000" dirty="0">
                <a:cs typeface="Tahoma"/>
              </a:rPr>
            </a:br>
            <a:r>
              <a:rPr lang="en-US" sz="2000" b="1" spc="114" dirty="0">
                <a:cs typeface="Tahoma"/>
              </a:rPr>
              <a:t>Age</a:t>
            </a:r>
            <a:r>
              <a:rPr lang="en-US" sz="2000" b="1" spc="-25" dirty="0">
                <a:cs typeface="Tahoma"/>
              </a:rPr>
              <a:t> </a:t>
            </a:r>
            <a:r>
              <a:rPr lang="en-US" sz="2000" b="1" spc="85" dirty="0">
                <a:cs typeface="Tahoma"/>
              </a:rPr>
              <a:t>c</a:t>
            </a:r>
            <a:r>
              <a:rPr lang="en-US" sz="2000" b="1" spc="90" dirty="0">
                <a:cs typeface="Tahoma"/>
              </a:rPr>
              <a:t>o</a:t>
            </a:r>
            <a:r>
              <a:rPr lang="en-US" sz="2000" b="1" spc="25" dirty="0">
                <a:cs typeface="Tahoma"/>
              </a:rPr>
              <a:t>l</a:t>
            </a:r>
            <a:r>
              <a:rPr lang="en-US" sz="2000" b="1" spc="60" dirty="0">
                <a:cs typeface="Tahoma"/>
              </a:rPr>
              <a:t>u</a:t>
            </a:r>
            <a:r>
              <a:rPr lang="en-US" sz="2000" b="1" spc="135" dirty="0">
                <a:cs typeface="Tahoma"/>
              </a:rPr>
              <a:t>mn</a:t>
            </a:r>
            <a:r>
              <a:rPr lang="en-US" sz="2000" b="1" spc="-5" dirty="0">
                <a:cs typeface="Tahoma"/>
              </a:rPr>
              <a:t> </a:t>
            </a:r>
            <a:r>
              <a:rPr lang="en-US" sz="2000" b="1" spc="65" dirty="0">
                <a:cs typeface="Tahoma"/>
              </a:rPr>
              <a:t>h</a:t>
            </a:r>
            <a:r>
              <a:rPr lang="en-US" sz="2000" b="1" spc="50" dirty="0">
                <a:cs typeface="Tahoma"/>
              </a:rPr>
              <a:t>a</a:t>
            </a:r>
            <a:r>
              <a:rPr lang="en-US" sz="2000" b="1" spc="25" dirty="0">
                <a:cs typeface="Tahoma"/>
              </a:rPr>
              <a:t>s</a:t>
            </a:r>
            <a:r>
              <a:rPr lang="en-US" sz="2000" b="1" spc="-5" dirty="0">
                <a:cs typeface="Tahoma"/>
              </a:rPr>
              <a:t> </a:t>
            </a:r>
            <a:r>
              <a:rPr lang="en-US" sz="2000" b="1" spc="-150" dirty="0">
                <a:cs typeface="Tahoma"/>
              </a:rPr>
              <a:t>40%</a:t>
            </a:r>
            <a:r>
              <a:rPr lang="en-US" sz="2000" b="1" spc="-15" dirty="0">
                <a:cs typeface="Tahoma"/>
              </a:rPr>
              <a:t> </a:t>
            </a:r>
            <a:r>
              <a:rPr lang="en-US" sz="2000" b="1" spc="130" dirty="0">
                <a:cs typeface="Tahoma"/>
              </a:rPr>
              <a:t>m</a:t>
            </a:r>
            <a:r>
              <a:rPr lang="en-US" sz="2000" b="1" spc="45" dirty="0">
                <a:cs typeface="Tahoma"/>
              </a:rPr>
              <a:t>i</a:t>
            </a:r>
            <a:r>
              <a:rPr lang="en-US" sz="2000" b="1" spc="20" dirty="0">
                <a:cs typeface="Tahoma"/>
              </a:rPr>
              <a:t>ss</a:t>
            </a:r>
            <a:r>
              <a:rPr lang="en-US" sz="2000" b="1" spc="15" dirty="0">
                <a:cs typeface="Tahoma"/>
              </a:rPr>
              <a:t>i</a:t>
            </a:r>
            <a:r>
              <a:rPr lang="en-US" sz="2000" b="1" spc="110" dirty="0">
                <a:cs typeface="Tahoma"/>
              </a:rPr>
              <a:t>ng</a:t>
            </a:r>
            <a:r>
              <a:rPr lang="en-US" sz="2000" b="1" spc="-20" dirty="0">
                <a:cs typeface="Tahoma"/>
              </a:rPr>
              <a:t> </a:t>
            </a:r>
            <a:r>
              <a:rPr lang="en-US" sz="2000" b="1" spc="20" dirty="0">
                <a:cs typeface="Tahoma"/>
              </a:rPr>
              <a:t>va</a:t>
            </a:r>
            <a:r>
              <a:rPr lang="en-US" sz="2000" b="1" spc="25" dirty="0">
                <a:cs typeface="Tahoma"/>
              </a:rPr>
              <a:t>l</a:t>
            </a:r>
            <a:r>
              <a:rPr lang="en-US" sz="2000" b="1" spc="60" dirty="0">
                <a:cs typeface="Tahoma"/>
              </a:rPr>
              <a:t>u</a:t>
            </a:r>
            <a:r>
              <a:rPr lang="en-US" sz="2000" b="1" spc="45" dirty="0">
                <a:cs typeface="Tahoma"/>
              </a:rPr>
              <a:t>es</a:t>
            </a:r>
            <a:br>
              <a:rPr lang="en-US" sz="2000" dirty="0">
                <a:solidFill>
                  <a:schemeClr val="tx1"/>
                </a:solidFill>
                <a:cs typeface="Tahoma"/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F923C-DE6C-88C3-916B-7D9F704536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4B741C-E2A4-8747-C5AD-2DF890AEE1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AF0E6-B471-33FA-71D1-2A1CB88D0A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A5A79-EC9A-F59C-3513-761507DC93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B49F4A-083F-6C6E-EF50-B9FCD39924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A375814-3F19-377D-7A94-548988AEB10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673DCBE-AF3E-68E6-4CA0-420FA63613E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DE84273-6E1A-BF04-0D1A-6A5402A3E45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A0FD8A-F4EB-AF8D-24F7-EF6B2FACFBA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B73029D-D7FF-E448-3057-B3B077527F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498835-DBF3-A31F-F73A-49E2145CE8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658B96-B6F4-BBA6-F993-3F4F4D55E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DCE046-89B6-410C-7E4A-BDB72198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B186AAA9-9C67-2E8D-55C3-5A9E245F0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22" name="object 4">
            <a:extLst>
              <a:ext uri="{FF2B5EF4-FFF2-40B4-BE49-F238E27FC236}">
                <a16:creationId xmlns:a16="http://schemas.microsoft.com/office/drawing/2014/main" id="{A7AB3239-6DFA-77F7-6710-5BB3016FF9F6}"/>
              </a:ext>
            </a:extLst>
          </p:cNvPr>
          <p:cNvPicPr>
            <a:picLocks noGrp="1"/>
          </p:cNvPicPr>
          <p:nvPr>
            <p:ph type="pic" sz="quarter" idx="23"/>
          </p:nvPr>
        </p:nvPicPr>
        <p:blipFill>
          <a:blip r:embed="rId2" cstate="print"/>
          <a:srcRect t="1876" b="1876"/>
          <a:stretch>
            <a:fillRect/>
          </a:stretch>
        </p:blipFill>
        <p:spPr>
          <a:xfrm>
            <a:off x="580219" y="2193042"/>
            <a:ext cx="11217333" cy="33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9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DB8A4-FA31-AEED-FDE2-A13CFF288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1380566"/>
            <a:ext cx="3252395" cy="1541928"/>
          </a:xfrm>
        </p:spPr>
        <p:txBody>
          <a:bodyPr/>
          <a:lstStyle/>
          <a:p>
            <a:r>
              <a:rPr lang="en-IN" sz="3200" spc="60" dirty="0"/>
              <a:t>Imputing</a:t>
            </a:r>
            <a:r>
              <a:rPr lang="en-IN" sz="3200" spc="-50" dirty="0"/>
              <a:t> </a:t>
            </a:r>
            <a:r>
              <a:rPr lang="en-IN" sz="3200" spc="95" dirty="0"/>
              <a:t>missing</a:t>
            </a:r>
            <a:r>
              <a:rPr lang="en-IN" sz="3200" spc="-55" dirty="0"/>
              <a:t> </a:t>
            </a:r>
            <a:r>
              <a:rPr lang="en-IN" sz="3200" spc="60" dirty="0"/>
              <a:t>values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93BE3-5166-A5F4-3A56-1469EE39D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464" y="3270145"/>
            <a:ext cx="3521336" cy="1685364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128571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30" dirty="0">
                <a:latin typeface="+mj-lt"/>
                <a:cs typeface="Tahoma"/>
              </a:rPr>
              <a:t>Outliers</a:t>
            </a:r>
            <a:r>
              <a:rPr lang="en-US" sz="2000" spc="-2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in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90" dirty="0">
                <a:latin typeface="+mj-lt"/>
                <a:cs typeface="Tahoma"/>
              </a:rPr>
              <a:t>Age</a:t>
            </a:r>
            <a:r>
              <a:rPr lang="en-US" sz="2000" spc="-40" dirty="0">
                <a:latin typeface="+mj-lt"/>
                <a:cs typeface="Tahoma"/>
              </a:rPr>
              <a:t> </a:t>
            </a:r>
            <a:r>
              <a:rPr lang="en-US" sz="2000" spc="70" dirty="0">
                <a:latin typeface="+mj-lt"/>
                <a:cs typeface="Tahoma"/>
              </a:rPr>
              <a:t>column</a:t>
            </a:r>
            <a:endParaRPr lang="en-US" sz="2000" dirty="0">
              <a:latin typeface="+mj-lt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50"/>
              </a:spcBef>
              <a:buSzPct val="128571"/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000" spc="90" dirty="0">
                <a:latin typeface="+mj-lt"/>
                <a:cs typeface="Tahoma"/>
              </a:rPr>
              <a:t>Age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has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positive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Skewness</a:t>
            </a:r>
            <a:r>
              <a:rPr lang="en-US" sz="2000" spc="-60" dirty="0">
                <a:latin typeface="+mj-lt"/>
                <a:cs typeface="Tahoma"/>
              </a:rPr>
              <a:t> </a:t>
            </a:r>
            <a:r>
              <a:rPr lang="en-US" sz="2000" spc="5" dirty="0">
                <a:latin typeface="+mj-lt"/>
                <a:cs typeface="Tahoma"/>
              </a:rPr>
              <a:t>(right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-20" dirty="0">
                <a:latin typeface="+mj-lt"/>
                <a:cs typeface="Tahoma"/>
              </a:rPr>
              <a:t>tail)</a:t>
            </a:r>
            <a:r>
              <a:rPr lang="en-US" sz="2000" spc="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so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60" dirty="0">
                <a:latin typeface="+mj-lt"/>
                <a:cs typeface="Tahoma"/>
              </a:rPr>
              <a:t>we</a:t>
            </a:r>
            <a:r>
              <a:rPr lang="en-US" sz="2000" spc="-5" dirty="0">
                <a:latin typeface="+mj-lt"/>
                <a:cs typeface="Tahoma"/>
              </a:rPr>
              <a:t> </a:t>
            </a:r>
            <a:r>
              <a:rPr lang="en-US" sz="2000" spc="60" dirty="0">
                <a:latin typeface="+mj-lt"/>
                <a:cs typeface="Tahoma"/>
              </a:rPr>
              <a:t>can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use</a:t>
            </a:r>
            <a:r>
              <a:rPr lang="en-US" sz="2000" spc="-5" dirty="0">
                <a:latin typeface="+mj-lt"/>
                <a:cs typeface="Tahoma"/>
              </a:rPr>
              <a:t> </a:t>
            </a:r>
            <a:r>
              <a:rPr lang="en-US" sz="2000" spc="60" dirty="0">
                <a:latin typeface="+mj-lt"/>
                <a:cs typeface="Tahoma"/>
              </a:rPr>
              <a:t>median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to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-5" dirty="0">
                <a:latin typeface="+mj-lt"/>
                <a:cs typeface="Tahoma"/>
              </a:rPr>
              <a:t>fill</a:t>
            </a:r>
            <a:r>
              <a:rPr lang="en-US" sz="200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Nan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15" dirty="0">
                <a:latin typeface="+mj-lt"/>
                <a:cs typeface="Tahoma"/>
              </a:rPr>
              <a:t>values,</a:t>
            </a:r>
            <a:endParaRPr lang="en-US" sz="2000" dirty="0">
              <a:latin typeface="+mj-lt"/>
              <a:cs typeface="Tahoma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56CBB8D9-FC74-C8B0-F7A4-05863251DFA2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 cstate="print"/>
          <a:srcRect t="534" b="534"/>
          <a:stretch>
            <a:fillRect/>
          </a:stretch>
        </p:blipFill>
        <p:spPr>
          <a:xfrm>
            <a:off x="5118100" y="1560513"/>
            <a:ext cx="5962650" cy="377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4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ECA9-CB5E-8738-D839-8D6DB2B18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188720"/>
          </a:xfrm>
        </p:spPr>
        <p:txBody>
          <a:bodyPr/>
          <a:lstStyle/>
          <a:p>
            <a:r>
              <a:rPr lang="en-IN" sz="3200" spc="80" dirty="0">
                <a:cs typeface="Tahoma"/>
              </a:rPr>
              <a:t>Data</a:t>
            </a:r>
            <a:r>
              <a:rPr lang="en-IN" sz="3200" spc="-70" dirty="0">
                <a:cs typeface="Tahoma"/>
              </a:rPr>
              <a:t> </a:t>
            </a:r>
            <a:r>
              <a:rPr lang="en-IN" sz="3200" spc="95" dirty="0">
                <a:cs typeface="Tahoma"/>
              </a:rPr>
              <a:t>Cleaning</a:t>
            </a:r>
            <a:br>
              <a:rPr lang="en-IN" sz="3200" dirty="0">
                <a:cs typeface="Tahoma"/>
              </a:rPr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1CC8B-0D12-2943-EE29-0AC9152CD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429000"/>
            <a:ext cx="4873752" cy="1216152"/>
          </a:xfrm>
        </p:spPr>
        <p:txBody>
          <a:bodyPr/>
          <a:lstStyle/>
          <a:p>
            <a:r>
              <a:rPr lang="en-IN" sz="2000" spc="-285" dirty="0">
                <a:latin typeface="+mj-lt"/>
                <a:cs typeface="Tahoma"/>
              </a:rPr>
              <a:t>1. </a:t>
            </a:r>
            <a:r>
              <a:rPr lang="en-IN" sz="2000" spc="35" dirty="0">
                <a:latin typeface="+mj-lt"/>
                <a:cs typeface="Tahoma"/>
              </a:rPr>
              <a:t>Null</a:t>
            </a:r>
            <a:r>
              <a:rPr lang="en-IN" sz="2000" spc="-40" dirty="0">
                <a:latin typeface="+mj-lt"/>
                <a:cs typeface="Tahoma"/>
              </a:rPr>
              <a:t> </a:t>
            </a:r>
            <a:r>
              <a:rPr lang="en-IN" sz="2000" spc="60" dirty="0">
                <a:latin typeface="+mj-lt"/>
                <a:cs typeface="Tahoma"/>
              </a:rPr>
              <a:t>Value</a:t>
            </a:r>
            <a:r>
              <a:rPr lang="en-IN" sz="2000" spc="-30" dirty="0">
                <a:latin typeface="+mj-lt"/>
                <a:cs typeface="Tahoma"/>
              </a:rPr>
              <a:t> </a:t>
            </a:r>
            <a:r>
              <a:rPr lang="en-IN" sz="2000" spc="10" dirty="0">
                <a:latin typeface="+mj-lt"/>
                <a:cs typeface="Tahoma"/>
              </a:rPr>
              <a:t>Imputation:</a:t>
            </a:r>
            <a:endParaRPr lang="en-IN" sz="2000" dirty="0">
              <a:latin typeface="+mj-lt"/>
              <a:cs typeface="Tahoma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2BE8709A-49F2-5277-360C-7ED1A2DB450D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 cstate="print"/>
          <a:srcRect l="861" r="861"/>
          <a:stretch>
            <a:fillRect/>
          </a:stretch>
        </p:blipFill>
        <p:spPr>
          <a:xfrm>
            <a:off x="6336792" y="1237503"/>
            <a:ext cx="4743450" cy="410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98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37F8-0E24-49A4-3831-7259B48EC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360407"/>
            <a:ext cx="3915784" cy="1112520"/>
          </a:xfrm>
        </p:spPr>
        <p:txBody>
          <a:bodyPr/>
          <a:lstStyle/>
          <a:p>
            <a:r>
              <a:rPr lang="en-US" sz="3200" spc="95" dirty="0"/>
              <a:t>Replacing</a:t>
            </a:r>
            <a:r>
              <a:rPr lang="en-US" sz="3200" spc="-55" dirty="0"/>
              <a:t> </a:t>
            </a:r>
            <a:r>
              <a:rPr lang="en-US" sz="3200" spc="65" dirty="0"/>
              <a:t>strings</a:t>
            </a:r>
            <a:r>
              <a:rPr lang="en-US" sz="3200" spc="-45" dirty="0"/>
              <a:t> </a:t>
            </a:r>
            <a:r>
              <a:rPr lang="en-US" sz="3200" spc="110" dirty="0"/>
              <a:t>by</a:t>
            </a:r>
            <a:r>
              <a:rPr lang="en-US" sz="3200" spc="-35" dirty="0"/>
              <a:t> </a:t>
            </a:r>
            <a:r>
              <a:rPr lang="en-US" sz="3200" spc="60" dirty="0"/>
              <a:t>int</a:t>
            </a:r>
            <a:r>
              <a:rPr lang="en-US" sz="3200" spc="-60" dirty="0"/>
              <a:t> </a:t>
            </a:r>
            <a:r>
              <a:rPr lang="en-US" sz="3200" spc="60" dirty="0"/>
              <a:t>values</a:t>
            </a:r>
            <a:endParaRPr lang="en-IN" sz="3200" dirty="0"/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20470DD0-51FA-4A9E-4DFF-206D8D6D5052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 cstate="print"/>
          <a:srcRect l="1656" r="1656"/>
          <a:stretch>
            <a:fillRect/>
          </a:stretch>
        </p:blipFill>
        <p:spPr>
          <a:xfrm>
            <a:off x="5513294" y="1326776"/>
            <a:ext cx="5567456" cy="387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0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1E44-6470-3311-2AFC-602EF1EC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65" dirty="0"/>
              <a:t>Different</a:t>
            </a:r>
            <a:r>
              <a:rPr lang="en-IN" sz="3200" spc="-80" dirty="0"/>
              <a:t> </a:t>
            </a:r>
            <a:r>
              <a:rPr lang="en-IN" sz="3200" spc="95" dirty="0"/>
              <a:t>Models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FE790-162E-E100-E21E-4A008A936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41099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000" b="1" spc="-20" dirty="0">
                <a:latin typeface="+mj-lt"/>
                <a:cs typeface="Tahoma"/>
              </a:rPr>
              <a:t>1.)Popularity</a:t>
            </a:r>
            <a:r>
              <a:rPr lang="en-US" sz="2000" b="1" spc="-45" dirty="0">
                <a:latin typeface="+mj-lt"/>
                <a:cs typeface="Tahoma"/>
              </a:rPr>
              <a:t> </a:t>
            </a:r>
            <a:r>
              <a:rPr lang="en-US" sz="2000" b="1" spc="75" dirty="0">
                <a:latin typeface="+mj-lt"/>
                <a:cs typeface="Tahoma"/>
              </a:rPr>
              <a:t>Based</a:t>
            </a:r>
            <a:r>
              <a:rPr lang="en-US" sz="2000" b="1" spc="-15" dirty="0">
                <a:latin typeface="+mj-lt"/>
                <a:cs typeface="Tahoma"/>
              </a:rPr>
              <a:t> </a:t>
            </a:r>
            <a:r>
              <a:rPr lang="en-US" sz="2000" b="1" spc="75" dirty="0">
                <a:latin typeface="+mj-lt"/>
                <a:cs typeface="Tahoma"/>
              </a:rPr>
              <a:t>Recommendation</a:t>
            </a:r>
            <a:endParaRPr lang="en-US" sz="2000" dirty="0">
              <a:latin typeface="+mj-lt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000" dirty="0">
              <a:latin typeface="+mj-lt"/>
              <a:cs typeface="Tahom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spc="65" dirty="0">
                <a:latin typeface="+mj-lt"/>
                <a:cs typeface="Verdana"/>
              </a:rPr>
              <a:t>B</a:t>
            </a:r>
            <a:r>
              <a:rPr lang="en-US" sz="2000" spc="50" dirty="0">
                <a:latin typeface="+mj-lt"/>
                <a:cs typeface="Verdana"/>
              </a:rPr>
              <a:t>o</a:t>
            </a:r>
            <a:r>
              <a:rPr lang="en-US" sz="2000" spc="25" dirty="0">
                <a:latin typeface="+mj-lt"/>
                <a:cs typeface="Verdana"/>
              </a:rPr>
              <a:t>o</a:t>
            </a:r>
            <a:r>
              <a:rPr lang="en-US" sz="2000" spc="15" dirty="0">
                <a:latin typeface="+mj-lt"/>
                <a:cs typeface="Verdana"/>
              </a:rPr>
              <a:t>k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50" dirty="0">
                <a:latin typeface="+mj-lt"/>
                <a:cs typeface="Verdana"/>
              </a:rPr>
              <a:t>we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75" dirty="0">
                <a:latin typeface="+mj-lt"/>
                <a:cs typeface="Verdana"/>
              </a:rPr>
              <a:t>g</a:t>
            </a:r>
            <a:r>
              <a:rPr lang="en-US" sz="2000" spc="65" dirty="0">
                <a:latin typeface="+mj-lt"/>
                <a:cs typeface="Verdana"/>
              </a:rPr>
              <a:t>h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45" dirty="0">
                <a:latin typeface="+mj-lt"/>
                <a:cs typeface="Verdana"/>
              </a:rPr>
              <a:t>ed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-45" dirty="0">
                <a:latin typeface="+mj-lt"/>
                <a:cs typeface="Verdana"/>
              </a:rPr>
              <a:t>a</a:t>
            </a:r>
            <a:r>
              <a:rPr lang="en-US" sz="2000" spc="-50" dirty="0">
                <a:latin typeface="+mj-lt"/>
                <a:cs typeface="Verdana"/>
              </a:rPr>
              <a:t>v</a:t>
            </a:r>
            <a:r>
              <a:rPr lang="en-US" sz="2000" spc="-15" dirty="0">
                <a:latin typeface="+mj-lt"/>
                <a:cs typeface="Verdana"/>
              </a:rPr>
              <a:t>er</a:t>
            </a:r>
            <a:r>
              <a:rPr lang="en-US" sz="2000" spc="30" dirty="0">
                <a:latin typeface="+mj-lt"/>
                <a:cs typeface="Verdana"/>
              </a:rPr>
              <a:t>age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-25" dirty="0">
                <a:latin typeface="+mj-lt"/>
                <a:cs typeface="Verdana"/>
              </a:rPr>
              <a:t>formula:</a:t>
            </a:r>
            <a:endParaRPr lang="en-US" sz="2000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000" dirty="0">
              <a:latin typeface="+mj-lt"/>
              <a:cs typeface="Verdana"/>
            </a:endParaRPr>
          </a:p>
          <a:p>
            <a:pPr marL="2066925">
              <a:lnSpc>
                <a:spcPct val="100000"/>
              </a:lnSpc>
              <a:spcBef>
                <a:spcPts val="5"/>
              </a:spcBef>
            </a:pPr>
            <a:r>
              <a:rPr lang="en-US" sz="2000" b="1" spc="70" dirty="0">
                <a:latin typeface="+mj-lt"/>
                <a:cs typeface="Tahoma"/>
              </a:rPr>
              <a:t>Weighted</a:t>
            </a:r>
            <a:r>
              <a:rPr lang="en-US" sz="2000" b="1" spc="-55" dirty="0">
                <a:latin typeface="+mj-lt"/>
                <a:cs typeface="Tahoma"/>
              </a:rPr>
              <a:t> </a:t>
            </a:r>
            <a:r>
              <a:rPr lang="en-US" sz="2000" b="1" spc="-65" dirty="0">
                <a:latin typeface="+mj-lt"/>
                <a:cs typeface="Tahoma"/>
              </a:rPr>
              <a:t>Rating(WR)=[</a:t>
            </a:r>
            <a:r>
              <a:rPr lang="en-US" sz="2000" b="1" spc="-65" dirty="0" err="1">
                <a:latin typeface="+mj-lt"/>
                <a:cs typeface="Tahoma"/>
              </a:rPr>
              <a:t>vR</a:t>
            </a:r>
            <a:r>
              <a:rPr lang="en-US" sz="2000" b="1" spc="-65" dirty="0">
                <a:latin typeface="+mj-lt"/>
                <a:cs typeface="Tahoma"/>
              </a:rPr>
              <a:t>/(</a:t>
            </a:r>
            <a:r>
              <a:rPr lang="en-US" sz="2000" b="1" spc="-65" dirty="0" err="1">
                <a:latin typeface="+mj-lt"/>
                <a:cs typeface="Tahoma"/>
              </a:rPr>
              <a:t>v+m</a:t>
            </a:r>
            <a:r>
              <a:rPr lang="en-US" sz="2000" b="1" spc="-65" dirty="0">
                <a:latin typeface="+mj-lt"/>
                <a:cs typeface="Tahoma"/>
              </a:rPr>
              <a:t>)]+[</a:t>
            </a:r>
            <a:r>
              <a:rPr lang="en-US" sz="2000" b="1" spc="-65" dirty="0" err="1">
                <a:latin typeface="+mj-lt"/>
                <a:cs typeface="Tahoma"/>
              </a:rPr>
              <a:t>mC</a:t>
            </a:r>
            <a:r>
              <a:rPr lang="en-US" sz="2000" b="1" spc="-65" dirty="0">
                <a:latin typeface="+mj-lt"/>
                <a:cs typeface="Tahoma"/>
              </a:rPr>
              <a:t>/(</a:t>
            </a:r>
            <a:r>
              <a:rPr lang="en-US" sz="2000" b="1" spc="-65" dirty="0" err="1">
                <a:latin typeface="+mj-lt"/>
                <a:cs typeface="Tahoma"/>
              </a:rPr>
              <a:t>v+m</a:t>
            </a:r>
            <a:r>
              <a:rPr lang="en-US" sz="2000" b="1" spc="-65" dirty="0">
                <a:latin typeface="+mj-lt"/>
                <a:cs typeface="Tahoma"/>
              </a:rPr>
              <a:t>)]</a:t>
            </a:r>
            <a:endParaRPr lang="en-US" sz="2000" dirty="0">
              <a:latin typeface="+mj-lt"/>
              <a:cs typeface="Tahom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+mj-lt"/>
                <a:cs typeface="Verdana"/>
              </a:rPr>
              <a:t>Where,</a:t>
            </a: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lang="en-US" sz="20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spc="-70" dirty="0">
                <a:latin typeface="+mj-lt"/>
                <a:cs typeface="Verdana"/>
              </a:rPr>
              <a:t>v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-25" dirty="0">
                <a:latin typeface="+mj-lt"/>
                <a:cs typeface="Verdana"/>
              </a:rPr>
              <a:t>is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35" dirty="0">
                <a:latin typeface="+mj-lt"/>
                <a:cs typeface="Verdana"/>
              </a:rPr>
              <a:t>he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85" dirty="0">
                <a:latin typeface="+mj-lt"/>
                <a:cs typeface="Verdana"/>
              </a:rPr>
              <a:t>num</a:t>
            </a:r>
            <a:r>
              <a:rPr lang="en-US" sz="2000" spc="60" dirty="0">
                <a:latin typeface="+mj-lt"/>
                <a:cs typeface="Verdana"/>
              </a:rPr>
              <a:t>b</a:t>
            </a:r>
            <a:r>
              <a:rPr lang="en-US" sz="2000" spc="-15" dirty="0">
                <a:latin typeface="+mj-lt"/>
                <a:cs typeface="Verdana"/>
              </a:rPr>
              <a:t>er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o</a:t>
            </a:r>
            <a:r>
              <a:rPr lang="en-US" sz="2000" spc="-20" dirty="0">
                <a:latin typeface="+mj-lt"/>
                <a:cs typeface="Verdana"/>
              </a:rPr>
              <a:t>f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-80" dirty="0">
                <a:latin typeface="+mj-lt"/>
                <a:cs typeface="Verdana"/>
              </a:rPr>
              <a:t>v</a:t>
            </a:r>
            <a:r>
              <a:rPr lang="en-US" sz="2000" spc="25" dirty="0">
                <a:latin typeface="+mj-lt"/>
                <a:cs typeface="Verdana"/>
              </a:rPr>
              <a:t>o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-15" dirty="0">
                <a:latin typeface="+mj-lt"/>
                <a:cs typeface="Verdana"/>
              </a:rPr>
              <a:t>es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-10" dirty="0">
                <a:latin typeface="+mj-lt"/>
                <a:cs typeface="Verdana"/>
              </a:rPr>
              <a:t>for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35" dirty="0">
                <a:latin typeface="+mj-lt"/>
                <a:cs typeface="Verdana"/>
              </a:rPr>
              <a:t>he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55" dirty="0">
                <a:latin typeface="+mj-lt"/>
                <a:cs typeface="Verdana"/>
              </a:rPr>
              <a:t>b</a:t>
            </a:r>
            <a:r>
              <a:rPr lang="en-US" sz="2000" spc="40" dirty="0">
                <a:latin typeface="+mj-lt"/>
                <a:cs typeface="Verdana"/>
              </a:rPr>
              <a:t>o</a:t>
            </a:r>
            <a:r>
              <a:rPr lang="en-US" sz="2000" spc="25" dirty="0">
                <a:latin typeface="+mj-lt"/>
                <a:cs typeface="Verdana"/>
              </a:rPr>
              <a:t>o</a:t>
            </a:r>
            <a:r>
              <a:rPr lang="en-US" sz="2000" spc="-15" dirty="0">
                <a:latin typeface="+mj-lt"/>
                <a:cs typeface="Verdana"/>
              </a:rPr>
              <a:t>k</a:t>
            </a:r>
            <a:r>
              <a:rPr lang="en-US" sz="2000" spc="-25" dirty="0">
                <a:latin typeface="+mj-lt"/>
                <a:cs typeface="Verdana"/>
              </a:rPr>
              <a:t>s</a:t>
            </a:r>
            <a:r>
              <a:rPr lang="en-US" sz="2000" spc="-340" dirty="0">
                <a:latin typeface="+mj-lt"/>
                <a:cs typeface="Verdana"/>
              </a:rPr>
              <a:t>;</a:t>
            </a:r>
            <a:endParaRPr lang="en-US" sz="2000" dirty="0">
              <a:latin typeface="+mj-lt"/>
              <a:cs typeface="Verdana"/>
            </a:endParaRPr>
          </a:p>
          <a:p>
            <a:pPr marL="0" marR="1203325" indent="0">
              <a:lnSpc>
                <a:spcPct val="114999"/>
              </a:lnSpc>
              <a:buNone/>
            </a:pPr>
            <a:r>
              <a:rPr lang="en-US" sz="2000" spc="125" dirty="0">
                <a:latin typeface="+mj-lt"/>
                <a:cs typeface="Verdana"/>
              </a:rPr>
              <a:t>m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-30" dirty="0">
                <a:latin typeface="+mj-lt"/>
                <a:cs typeface="Verdana"/>
              </a:rPr>
              <a:t>is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30" dirty="0">
                <a:latin typeface="+mj-lt"/>
                <a:cs typeface="Verdana"/>
              </a:rPr>
              <a:t>the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65" dirty="0">
                <a:latin typeface="+mj-lt"/>
                <a:cs typeface="Verdana"/>
              </a:rPr>
              <a:t>minimum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-15" dirty="0">
                <a:latin typeface="+mj-lt"/>
                <a:cs typeface="Verdana"/>
              </a:rPr>
              <a:t>votes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20" dirty="0">
                <a:latin typeface="+mj-lt"/>
                <a:cs typeface="Verdana"/>
              </a:rPr>
              <a:t>required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20" dirty="0">
                <a:latin typeface="+mj-lt"/>
                <a:cs typeface="Verdana"/>
              </a:rPr>
              <a:t>to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45" dirty="0">
                <a:latin typeface="+mj-lt"/>
                <a:cs typeface="Verdana"/>
              </a:rPr>
              <a:t>be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5" dirty="0">
                <a:latin typeface="+mj-lt"/>
                <a:cs typeface="Verdana"/>
              </a:rPr>
              <a:t>listed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20" dirty="0">
                <a:latin typeface="+mj-lt"/>
                <a:cs typeface="Verdana"/>
              </a:rPr>
              <a:t>in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30" dirty="0">
                <a:latin typeface="+mj-lt"/>
                <a:cs typeface="Verdana"/>
              </a:rPr>
              <a:t>the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-45" dirty="0">
                <a:latin typeface="+mj-lt"/>
                <a:cs typeface="Verdana"/>
              </a:rPr>
              <a:t>chart; </a:t>
            </a:r>
            <a:r>
              <a:rPr lang="en-US" sz="2000" spc="-480" dirty="0">
                <a:latin typeface="+mj-lt"/>
                <a:cs typeface="Verdana"/>
              </a:rPr>
              <a:t> </a:t>
            </a:r>
            <a:r>
              <a:rPr lang="en-US" sz="2000" spc="40" dirty="0">
                <a:latin typeface="+mj-lt"/>
                <a:cs typeface="Verdana"/>
              </a:rPr>
              <a:t>R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-45" dirty="0">
                <a:latin typeface="+mj-lt"/>
                <a:cs typeface="Verdana"/>
              </a:rPr>
              <a:t>s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35" dirty="0">
                <a:latin typeface="+mj-lt"/>
                <a:cs typeface="Verdana"/>
              </a:rPr>
              <a:t>he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-45" dirty="0">
                <a:latin typeface="+mj-lt"/>
                <a:cs typeface="Verdana"/>
              </a:rPr>
              <a:t>a</a:t>
            </a:r>
            <a:r>
              <a:rPr lang="en-US" sz="2000" spc="-50" dirty="0">
                <a:latin typeface="+mj-lt"/>
                <a:cs typeface="Verdana"/>
              </a:rPr>
              <a:t>v</a:t>
            </a:r>
            <a:r>
              <a:rPr lang="en-US" sz="2000" spc="-15" dirty="0">
                <a:latin typeface="+mj-lt"/>
                <a:cs typeface="Verdana"/>
              </a:rPr>
              <a:t>er</a:t>
            </a:r>
            <a:r>
              <a:rPr lang="en-US" sz="2000" spc="30" dirty="0">
                <a:latin typeface="+mj-lt"/>
                <a:cs typeface="Verdana"/>
              </a:rPr>
              <a:t>age</a:t>
            </a:r>
            <a:r>
              <a:rPr lang="en-US" sz="2000" spc="-135" dirty="0">
                <a:latin typeface="+mj-lt"/>
                <a:cs typeface="Verdana"/>
              </a:rPr>
              <a:t>      </a:t>
            </a:r>
            <a:r>
              <a:rPr lang="en-US" sz="2000" spc="-15" dirty="0">
                <a:latin typeface="+mj-lt"/>
                <a:cs typeface="Verdana"/>
              </a:rPr>
              <a:t>ra</a:t>
            </a:r>
            <a:r>
              <a:rPr lang="en-US" sz="2000" spc="-5" dirty="0">
                <a:latin typeface="+mj-lt"/>
                <a:cs typeface="Verdana"/>
              </a:rPr>
              <a:t>t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75" dirty="0">
                <a:latin typeface="+mj-lt"/>
                <a:cs typeface="Verdana"/>
              </a:rPr>
              <a:t>ng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o</a:t>
            </a:r>
            <a:r>
              <a:rPr lang="en-US" sz="2000" spc="-20" dirty="0">
                <a:latin typeface="+mj-lt"/>
                <a:cs typeface="Verdana"/>
              </a:rPr>
              <a:t>f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35" dirty="0">
                <a:latin typeface="+mj-lt"/>
                <a:cs typeface="Verdana"/>
              </a:rPr>
              <a:t>he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55" dirty="0">
                <a:latin typeface="+mj-lt"/>
                <a:cs typeface="Verdana"/>
              </a:rPr>
              <a:t>b</a:t>
            </a:r>
            <a:r>
              <a:rPr lang="en-US" sz="2000" spc="40" dirty="0">
                <a:latin typeface="+mj-lt"/>
                <a:cs typeface="Verdana"/>
              </a:rPr>
              <a:t>o</a:t>
            </a:r>
            <a:r>
              <a:rPr lang="en-US" sz="2000" spc="25" dirty="0">
                <a:latin typeface="+mj-lt"/>
                <a:cs typeface="Verdana"/>
              </a:rPr>
              <a:t>o</a:t>
            </a:r>
            <a:r>
              <a:rPr lang="en-US" sz="2000" spc="-165" dirty="0">
                <a:latin typeface="+mj-lt"/>
                <a:cs typeface="Verdana"/>
              </a:rPr>
              <a:t>k;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40" dirty="0">
                <a:latin typeface="+mj-lt"/>
                <a:cs typeface="Verdana"/>
              </a:rPr>
              <a:t>and</a:t>
            </a:r>
            <a:r>
              <a:rPr lang="en-US" sz="2000" dirty="0">
                <a:latin typeface="+mj-lt"/>
                <a:cs typeface="Verdana"/>
              </a:rPr>
              <a:t> </a:t>
            </a:r>
          </a:p>
          <a:p>
            <a:pPr marL="0" marR="1203325" indent="0">
              <a:lnSpc>
                <a:spcPct val="114999"/>
              </a:lnSpc>
              <a:buNone/>
            </a:pPr>
            <a:r>
              <a:rPr lang="en-US" sz="2000" spc="30" dirty="0">
                <a:latin typeface="+mj-lt"/>
                <a:cs typeface="Verdana"/>
              </a:rPr>
              <a:t>C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-25" dirty="0">
                <a:latin typeface="+mj-lt"/>
                <a:cs typeface="Verdana"/>
              </a:rPr>
              <a:t>is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35" dirty="0">
                <a:latin typeface="+mj-lt"/>
                <a:cs typeface="Verdana"/>
              </a:rPr>
              <a:t>he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45" dirty="0">
                <a:latin typeface="+mj-lt"/>
                <a:cs typeface="Verdana"/>
              </a:rPr>
              <a:t>mean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-80" dirty="0">
                <a:latin typeface="+mj-lt"/>
                <a:cs typeface="Verdana"/>
              </a:rPr>
              <a:t>v</a:t>
            </a:r>
            <a:r>
              <a:rPr lang="en-US" sz="2000" spc="25" dirty="0">
                <a:latin typeface="+mj-lt"/>
                <a:cs typeface="Verdana"/>
              </a:rPr>
              <a:t>o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10" dirty="0">
                <a:latin typeface="+mj-lt"/>
                <a:cs typeface="Verdana"/>
              </a:rPr>
              <a:t>e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-20" dirty="0">
                <a:latin typeface="+mj-lt"/>
                <a:cs typeface="Verdana"/>
              </a:rPr>
              <a:t>a</a:t>
            </a:r>
            <a:r>
              <a:rPr lang="en-US" sz="2000" dirty="0">
                <a:latin typeface="+mj-lt"/>
                <a:cs typeface="Verdana"/>
              </a:rPr>
              <a:t>cro</a:t>
            </a:r>
            <a:r>
              <a:rPr lang="en-US" sz="2000" spc="-5" dirty="0">
                <a:latin typeface="+mj-lt"/>
                <a:cs typeface="Verdana"/>
              </a:rPr>
              <a:t>s</a:t>
            </a:r>
            <a:r>
              <a:rPr lang="en-US" sz="2000" spc="-45" dirty="0">
                <a:latin typeface="+mj-lt"/>
                <a:cs typeface="Verdana"/>
              </a:rPr>
              <a:t>s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35" dirty="0">
                <a:latin typeface="+mj-lt"/>
                <a:cs typeface="Verdana"/>
              </a:rPr>
              <a:t>he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60" dirty="0">
                <a:latin typeface="+mj-lt"/>
                <a:cs typeface="Verdana"/>
              </a:rPr>
              <a:t>wh</a:t>
            </a:r>
            <a:r>
              <a:rPr lang="en-US" sz="2000" spc="40" dirty="0">
                <a:latin typeface="+mj-lt"/>
                <a:cs typeface="Verdana"/>
              </a:rPr>
              <a:t>o</a:t>
            </a:r>
            <a:r>
              <a:rPr lang="en-US" sz="2000" spc="-20" dirty="0">
                <a:latin typeface="+mj-lt"/>
                <a:cs typeface="Verdana"/>
              </a:rPr>
              <a:t>l</a:t>
            </a:r>
            <a:r>
              <a:rPr lang="en-US" sz="2000" spc="10" dirty="0">
                <a:latin typeface="+mj-lt"/>
                <a:cs typeface="Verdana"/>
              </a:rPr>
              <a:t>e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-15" dirty="0">
                <a:latin typeface="+mj-lt"/>
                <a:cs typeface="Verdana"/>
              </a:rPr>
              <a:t>re</a:t>
            </a:r>
            <a:r>
              <a:rPr lang="en-US" sz="2000" spc="55" dirty="0">
                <a:latin typeface="+mj-lt"/>
                <a:cs typeface="Verdana"/>
              </a:rPr>
              <a:t>p</a:t>
            </a:r>
            <a:r>
              <a:rPr lang="en-US" sz="2000" spc="40" dirty="0">
                <a:latin typeface="+mj-lt"/>
                <a:cs typeface="Verdana"/>
              </a:rPr>
              <a:t>o</a:t>
            </a:r>
            <a:r>
              <a:rPr lang="en-US" sz="2000" spc="-10" dirty="0">
                <a:latin typeface="+mj-lt"/>
                <a:cs typeface="Verdana"/>
              </a:rPr>
              <a:t>r</a:t>
            </a:r>
            <a:r>
              <a:rPr lang="en-US" sz="2000" spc="-5" dirty="0">
                <a:latin typeface="+mj-lt"/>
                <a:cs typeface="Verdana"/>
              </a:rPr>
              <a:t>t</a:t>
            </a:r>
            <a:r>
              <a:rPr lang="en-US" sz="2000" spc="-215" dirty="0">
                <a:latin typeface="+mj-lt"/>
                <a:cs typeface="Verdana"/>
              </a:rPr>
              <a:t>.</a:t>
            </a:r>
            <a:endParaRPr lang="en-US" sz="2000" dirty="0">
              <a:latin typeface="+mj-lt"/>
              <a:cs typeface="Verdana"/>
            </a:endParaRP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AE0E8-C1FA-044C-5B4C-F225E2B1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2F49-C223-12E6-AB5E-1D929AC6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4605BD-C375-798A-D4E6-97BA7886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84691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A0B8-FC35-7F72-4839-6D8A00DA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65" dirty="0"/>
              <a:t>Different</a:t>
            </a:r>
            <a:r>
              <a:rPr lang="en-IN" sz="3200" spc="-80" dirty="0"/>
              <a:t> </a:t>
            </a:r>
            <a:r>
              <a:rPr lang="en-IN" sz="3200" spc="95" dirty="0"/>
              <a:t>Models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54C79-E9A8-B9CF-3EED-18D1C0117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B6DD-47A5-D90E-DDF8-9C144FA6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32065B-9A50-093A-9838-5F6C7748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F1663546-EEE9-C1FE-9EEC-7913DF8F654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9953" y="1685365"/>
            <a:ext cx="9912096" cy="42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10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E830-DFFA-616B-1A4E-A26CF645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65" dirty="0"/>
              <a:t>Different</a:t>
            </a:r>
            <a:r>
              <a:rPr lang="en-IN" sz="3200" spc="-80" dirty="0"/>
              <a:t> </a:t>
            </a:r>
            <a:r>
              <a:rPr lang="en-IN" sz="3200" spc="95" dirty="0"/>
              <a:t>Models</a:t>
            </a:r>
            <a:br>
              <a:rPr lang="en-IN" sz="2000" dirty="0">
                <a:cs typeface="Tahoma"/>
              </a:rPr>
            </a:br>
            <a:br>
              <a:rPr lang="en-IN" sz="2000" dirty="0">
                <a:cs typeface="Tahoma"/>
              </a:rPr>
            </a:br>
            <a:r>
              <a:rPr lang="en-IN" sz="2000" dirty="0">
                <a:cs typeface="Tahoma"/>
              </a:rPr>
              <a:t>2.)Model</a:t>
            </a:r>
            <a:r>
              <a:rPr lang="en-IN" sz="2000" spc="-40" dirty="0">
                <a:cs typeface="Tahoma"/>
              </a:rPr>
              <a:t> </a:t>
            </a:r>
            <a:r>
              <a:rPr lang="en-IN" sz="2000" spc="70" dirty="0">
                <a:cs typeface="Tahoma"/>
              </a:rPr>
              <a:t>based</a:t>
            </a:r>
            <a:r>
              <a:rPr lang="en-IN" sz="2000" spc="-45" dirty="0">
                <a:cs typeface="Tahoma"/>
              </a:rPr>
              <a:t> </a:t>
            </a:r>
            <a:r>
              <a:rPr lang="en-IN" sz="2000" spc="40" dirty="0">
                <a:cs typeface="Tahoma"/>
              </a:rPr>
              <a:t>collaborative</a:t>
            </a:r>
            <a:r>
              <a:rPr lang="en-IN" sz="2000" spc="-60" dirty="0">
                <a:cs typeface="Tahoma"/>
              </a:rPr>
              <a:t> </a:t>
            </a:r>
            <a:r>
              <a:rPr lang="en-IN" sz="2000" spc="35" dirty="0">
                <a:cs typeface="Tahoma"/>
              </a:rPr>
              <a:t>filtering</a:t>
            </a:r>
            <a:br>
              <a:rPr lang="en-IN" sz="2000" dirty="0">
                <a:cs typeface="Tahoma"/>
              </a:rPr>
            </a:br>
            <a:endParaRPr lang="en-IN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B7AF-D25C-430C-E4E1-70648CFDAA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SVD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E7DDE-E0A3-0242-E3E7-2049AED6E1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NMF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4B610-FA36-C033-92BC-A0333446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3603C-1F74-8ED9-82A6-8CDB29B6C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D510BD2-47AE-D61F-E4A5-725F7B2A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9CD75318-03C8-2B93-C7C0-DC63AB84B787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139953" y="3119718"/>
            <a:ext cx="3772706" cy="2160494"/>
          </a:xfrm>
          <a:prstGeom prst="rect">
            <a:avLst/>
          </a:prstGeom>
        </p:spPr>
      </p:pic>
      <p:pic>
        <p:nvPicPr>
          <p:cNvPr id="11" name="object 5">
            <a:extLst>
              <a:ext uri="{FF2B5EF4-FFF2-40B4-BE49-F238E27FC236}">
                <a16:creationId xmlns:a16="http://schemas.microsoft.com/office/drawing/2014/main" id="{E51DD6A6-D570-4674-CC05-6361FBD3A8A1}"/>
              </a:ext>
            </a:extLst>
          </p:cNvPr>
          <p:cNvPicPr>
            <a:picLocks noGrp="1"/>
          </p:cNvPicPr>
          <p:nvPr>
            <p:ph sz="half" idx="20"/>
          </p:nvPr>
        </p:nvPicPr>
        <p:blipFill>
          <a:blip r:embed="rId3" cstate="print"/>
          <a:stretch>
            <a:fillRect/>
          </a:stretch>
        </p:blipFill>
        <p:spPr>
          <a:xfrm>
            <a:off x="6902824" y="3119718"/>
            <a:ext cx="3726321" cy="21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7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7B08-BA0F-24D1-CC32-0674E7802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65" dirty="0"/>
              <a:t>Different</a:t>
            </a:r>
            <a:r>
              <a:rPr lang="en-IN" sz="3200" spc="-80" dirty="0"/>
              <a:t> </a:t>
            </a:r>
            <a:r>
              <a:rPr lang="en-IN" sz="3200" spc="95" dirty="0"/>
              <a:t>Models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IN" sz="2000" spc="-5" dirty="0">
                <a:cs typeface="Arial"/>
              </a:rPr>
              <a:t>SVD</a:t>
            </a:r>
            <a:r>
              <a:rPr lang="en-IN" sz="2000" spc="-30" dirty="0">
                <a:cs typeface="Arial"/>
              </a:rPr>
              <a:t> </a:t>
            </a:r>
            <a:r>
              <a:rPr lang="en-IN" sz="2000" dirty="0">
                <a:cs typeface="Arial"/>
              </a:rPr>
              <a:t>Model</a:t>
            </a:r>
            <a:r>
              <a:rPr lang="en-IN" sz="2000" spc="-30" dirty="0">
                <a:cs typeface="Arial"/>
              </a:rPr>
              <a:t> </a:t>
            </a:r>
            <a:r>
              <a:rPr lang="en-IN" sz="2000" spc="-5" dirty="0">
                <a:cs typeface="Arial"/>
              </a:rPr>
              <a:t>Results</a:t>
            </a:r>
            <a:br>
              <a:rPr lang="en-IN" sz="2000" dirty="0">
                <a:cs typeface="Arial"/>
              </a:rPr>
            </a:b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0A177-D852-AEFA-1EE1-A38EFCC6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AEAD4-4B58-82A7-1F07-AB8AB4FF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6048C1-F37E-197C-410A-A4CA467C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6D1634AA-9E8F-6DD2-FF0F-8AA5CBE1F10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3850" y="2880518"/>
            <a:ext cx="8782050" cy="268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69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6CBC-16AC-7BBD-35B1-3E8F8C55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65" dirty="0"/>
              <a:t>Different</a:t>
            </a:r>
            <a:r>
              <a:rPr lang="en-IN" sz="3200" spc="-80" dirty="0"/>
              <a:t> </a:t>
            </a:r>
            <a:r>
              <a:rPr lang="en-IN" sz="3200" spc="95" dirty="0"/>
              <a:t>Models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2000" spc="-5" dirty="0">
                <a:cs typeface="Arial"/>
              </a:rPr>
              <a:t>SVD</a:t>
            </a:r>
            <a:r>
              <a:rPr lang="en-IN" sz="2000" spc="-30" dirty="0">
                <a:cs typeface="Arial"/>
              </a:rPr>
              <a:t> </a:t>
            </a:r>
            <a:r>
              <a:rPr lang="en-IN" sz="2000" dirty="0">
                <a:cs typeface="Arial"/>
              </a:rPr>
              <a:t>Model</a:t>
            </a:r>
            <a:r>
              <a:rPr lang="en-IN" sz="2000" spc="-30" dirty="0">
                <a:cs typeface="Arial"/>
              </a:rPr>
              <a:t> </a:t>
            </a:r>
            <a:r>
              <a:rPr lang="en-IN" sz="2000" spc="-5" dirty="0">
                <a:cs typeface="Arial"/>
              </a:rPr>
              <a:t>Results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4D935-07D3-533E-352D-408B62CC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00DF4-6BC4-F880-080D-1DB8F139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908896-25D0-5E95-B645-05BA08C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00EB80B8-ACAC-66B3-DFE7-A8038B4CE6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4188" y="2599766"/>
            <a:ext cx="11001375" cy="326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DBC4-0186-3033-E9B1-F0C8C25F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Content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42DDF-4C14-6684-EEF6-0F97674BDB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r>
              <a:rPr lang="en-IN" dirty="0"/>
              <a:t>1,2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C7DF-B99C-1D40-7356-4C1B5ABFEC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39271"/>
            <a:ext cx="3840480" cy="338328"/>
          </a:xfrm>
        </p:spPr>
        <p:txBody>
          <a:bodyPr/>
          <a:lstStyle/>
          <a:p>
            <a:r>
              <a:rPr lang="en-IN" sz="2000" spc="60" dirty="0">
                <a:cs typeface="Tahoma"/>
              </a:rPr>
              <a:t>Problem</a:t>
            </a:r>
            <a:r>
              <a:rPr lang="en-IN" sz="2000" spc="-75" dirty="0">
                <a:cs typeface="Tahoma"/>
              </a:rPr>
              <a:t> </a:t>
            </a:r>
            <a:r>
              <a:rPr lang="en-IN" sz="2000" spc="50" dirty="0">
                <a:cs typeface="Tahoma"/>
              </a:rPr>
              <a:t>statement</a:t>
            </a:r>
            <a:endParaRPr lang="en-IN" sz="2000" dirty="0">
              <a:cs typeface="Tahoma"/>
            </a:endParaRP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FC481-A349-5E2A-DDEA-A8AC5B6A61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sz="2000" spc="45" dirty="0">
                <a:latin typeface="+mj-lt"/>
                <a:cs typeface="Tahoma"/>
              </a:rPr>
              <a:t>Data</a:t>
            </a:r>
            <a:r>
              <a:rPr lang="en-IN" sz="2000" spc="-55" dirty="0">
                <a:latin typeface="+mj-lt"/>
                <a:cs typeface="Tahoma"/>
              </a:rPr>
              <a:t> </a:t>
            </a:r>
            <a:r>
              <a:rPr lang="en-IN" sz="2000" spc="60" dirty="0">
                <a:latin typeface="+mj-lt"/>
                <a:cs typeface="Tahoma"/>
              </a:rPr>
              <a:t>Summary</a:t>
            </a:r>
            <a:endParaRPr lang="en-IN" sz="2000" dirty="0">
              <a:latin typeface="+mj-lt"/>
              <a:cs typeface="Tahoma"/>
            </a:endParaRPr>
          </a:p>
          <a:p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B1066A-4B81-352A-698A-FEF7F37FE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r>
              <a:rPr lang="en-IN" dirty="0"/>
              <a:t>3,4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585AAD4-CEF3-80B0-B1F9-1C750FB0C6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sz="2000" spc="45" dirty="0">
                <a:cs typeface="Tahoma"/>
              </a:rPr>
              <a:t>Data</a:t>
            </a:r>
            <a:r>
              <a:rPr lang="en-IN" sz="2000" spc="-55" dirty="0">
                <a:cs typeface="Tahoma"/>
              </a:rPr>
              <a:t> </a:t>
            </a:r>
            <a:r>
              <a:rPr lang="en-IN" sz="2000" spc="60" dirty="0">
                <a:cs typeface="Tahoma"/>
              </a:rPr>
              <a:t>Summary</a:t>
            </a:r>
            <a:endParaRPr lang="en-IN" sz="2000" dirty="0">
              <a:cs typeface="Tahoma"/>
            </a:endParaRPr>
          </a:p>
          <a:p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C97D9B-84F2-5579-7D60-09407BAFB0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sz="2000" spc="35" dirty="0">
                <a:latin typeface="+mj-lt"/>
                <a:cs typeface="Tahoma"/>
              </a:rPr>
              <a:t>Analysis</a:t>
            </a:r>
            <a:r>
              <a:rPr lang="en-IN" sz="2000" spc="-40" dirty="0">
                <a:latin typeface="+mj-lt"/>
                <a:cs typeface="Tahoma"/>
              </a:rPr>
              <a:t> </a:t>
            </a:r>
            <a:r>
              <a:rPr lang="en-IN" sz="2000" spc="30" dirty="0">
                <a:latin typeface="+mj-lt"/>
                <a:cs typeface="Tahoma"/>
              </a:rPr>
              <a:t>of</a:t>
            </a:r>
            <a:r>
              <a:rPr lang="en-IN" sz="2000" spc="-35" dirty="0">
                <a:latin typeface="+mj-lt"/>
                <a:cs typeface="Tahoma"/>
              </a:rPr>
              <a:t> </a:t>
            </a:r>
            <a:r>
              <a:rPr lang="en-IN" sz="2000" spc="35" dirty="0">
                <a:latin typeface="+mj-lt"/>
                <a:cs typeface="Tahoma"/>
              </a:rPr>
              <a:t>different</a:t>
            </a:r>
            <a:r>
              <a:rPr lang="en-IN" sz="2000" spc="-30" dirty="0">
                <a:latin typeface="+mj-lt"/>
                <a:cs typeface="Tahoma"/>
              </a:rPr>
              <a:t> </a:t>
            </a:r>
            <a:r>
              <a:rPr lang="en-IN" sz="2000" spc="35" dirty="0">
                <a:latin typeface="+mj-lt"/>
                <a:cs typeface="Tahoma"/>
              </a:rPr>
              <a:t>datasets</a:t>
            </a:r>
            <a:endParaRPr lang="en-IN" sz="2000" dirty="0">
              <a:latin typeface="+mj-lt"/>
              <a:cs typeface="Tahoma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0A402BC-315F-ABA2-F858-B326D3A40C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r>
              <a:rPr lang="en-IN" dirty="0"/>
              <a:t>5,6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0D46794-0586-EA48-6E1C-7069AD6422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sz="2000" spc="45" dirty="0">
                <a:cs typeface="Tahoma"/>
              </a:rPr>
              <a:t>Data</a:t>
            </a:r>
            <a:r>
              <a:rPr lang="en-IN" sz="2000" spc="-45" dirty="0">
                <a:cs typeface="Tahoma"/>
              </a:rPr>
              <a:t> </a:t>
            </a:r>
            <a:r>
              <a:rPr lang="en-IN" sz="2000" spc="50" dirty="0">
                <a:cs typeface="Tahoma"/>
              </a:rPr>
              <a:t>Cleaning</a:t>
            </a:r>
            <a:endParaRPr lang="en-IN" sz="2000" dirty="0">
              <a:cs typeface="Tahoma"/>
            </a:endParaRPr>
          </a:p>
          <a:p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3908E2-C6F2-057A-2E78-0B2B48DD0BC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sz="2000" spc="35" dirty="0">
                <a:latin typeface="+mj-lt"/>
                <a:cs typeface="Tahoma"/>
              </a:rPr>
              <a:t>Outlier</a:t>
            </a:r>
            <a:r>
              <a:rPr lang="en-IN" sz="2000" spc="-35" dirty="0">
                <a:latin typeface="+mj-lt"/>
                <a:cs typeface="Tahoma"/>
              </a:rPr>
              <a:t> </a:t>
            </a:r>
            <a:r>
              <a:rPr lang="en-IN" sz="2000" spc="45" dirty="0">
                <a:latin typeface="+mj-lt"/>
                <a:cs typeface="Tahoma"/>
              </a:rPr>
              <a:t>treatment</a:t>
            </a:r>
            <a:endParaRPr lang="en-IN" sz="2000" dirty="0">
              <a:latin typeface="+mj-lt"/>
              <a:cs typeface="Tahoma"/>
            </a:endParaRPr>
          </a:p>
          <a:p>
            <a:endParaRPr lang="en-IN" sz="2000" dirty="0">
              <a:latin typeface="+mj-lt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1DD1D-D19D-DD73-2F5A-E006C25815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IN" dirty="0"/>
              <a:t>7,8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5B93FE-E26D-7A8E-9BDA-F10948687C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3" y="4325112"/>
            <a:ext cx="4629195" cy="338328"/>
          </a:xfrm>
        </p:spPr>
        <p:txBody>
          <a:bodyPr/>
          <a:lstStyle/>
          <a:p>
            <a:r>
              <a:rPr lang="en-IN" sz="2000" spc="35" dirty="0">
                <a:cs typeface="Tahoma"/>
              </a:rPr>
              <a:t>Different</a:t>
            </a:r>
            <a:r>
              <a:rPr lang="en-IN" sz="2000" spc="-40" dirty="0">
                <a:cs typeface="Tahoma"/>
              </a:rPr>
              <a:t> </a:t>
            </a:r>
            <a:r>
              <a:rPr lang="en-IN" sz="2000" spc="60" dirty="0">
                <a:cs typeface="Tahoma"/>
              </a:rPr>
              <a:t>Recommendation</a:t>
            </a:r>
            <a:r>
              <a:rPr lang="en-IN" sz="2000" spc="-30" dirty="0">
                <a:cs typeface="Tahoma"/>
              </a:rPr>
              <a:t> </a:t>
            </a:r>
            <a:r>
              <a:rPr lang="en-IN" sz="2000" spc="55" dirty="0">
                <a:cs typeface="Tahoma"/>
              </a:rPr>
              <a:t>Model</a:t>
            </a:r>
            <a:endParaRPr lang="en-IN" sz="2000" dirty="0">
              <a:cs typeface="Tahoma"/>
            </a:endParaRPr>
          </a:p>
          <a:p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77E6574-3AA5-1ABE-031D-4B0D33DB28E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IN" sz="2000" spc="50" dirty="0">
                <a:latin typeface="+mj-lt"/>
                <a:cs typeface="Tahoma"/>
              </a:rPr>
              <a:t>Challenges</a:t>
            </a:r>
            <a:endParaRPr lang="en-IN" sz="2000" dirty="0">
              <a:latin typeface="+mj-lt"/>
              <a:cs typeface="Tahoma"/>
            </a:endParaRPr>
          </a:p>
          <a:p>
            <a:endParaRPr lang="en-IN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68A207A-D556-1A62-EAEE-D388B0FCE4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r>
              <a:rPr lang="en-IN" dirty="0"/>
              <a:t>9,10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CCC5D92-7282-A94F-B11F-E060663B5F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sz="2000" spc="50" dirty="0">
                <a:cs typeface="Tahoma"/>
              </a:rPr>
              <a:t>Conclusion</a:t>
            </a:r>
            <a:endParaRPr lang="en-IN" sz="2000" dirty="0">
              <a:cs typeface="Tahoma"/>
            </a:endParaRPr>
          </a:p>
          <a:p>
            <a:endParaRPr lang="en-IN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A5C19A9-FFDE-63AE-A308-CADF019E584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IN" sz="2000" spc="50" dirty="0">
                <a:latin typeface="+mj-lt"/>
                <a:cs typeface="Tahoma"/>
              </a:rPr>
              <a:t>Future</a:t>
            </a:r>
            <a:r>
              <a:rPr lang="en-IN" sz="2000" spc="-50" dirty="0">
                <a:latin typeface="+mj-lt"/>
                <a:cs typeface="Tahoma"/>
              </a:rPr>
              <a:t> </a:t>
            </a:r>
            <a:r>
              <a:rPr lang="en-IN" sz="2000" spc="60" dirty="0">
                <a:latin typeface="+mj-lt"/>
                <a:cs typeface="Tahoma"/>
              </a:rPr>
              <a:t>Scope</a:t>
            </a:r>
            <a:endParaRPr lang="en-IN" sz="2000" dirty="0">
              <a:latin typeface="+mj-lt"/>
              <a:cs typeface="Tahom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816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7677-8067-E645-F6A6-14F60138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65" dirty="0"/>
              <a:t>Different</a:t>
            </a:r>
            <a:r>
              <a:rPr lang="en-IN" sz="3200" spc="-80" dirty="0"/>
              <a:t> </a:t>
            </a:r>
            <a:r>
              <a:rPr lang="en-IN" sz="3200" spc="95" dirty="0"/>
              <a:t>Models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2000" spc="-5" dirty="0">
                <a:cs typeface="Arial"/>
              </a:rPr>
              <a:t>SVD</a:t>
            </a:r>
            <a:r>
              <a:rPr lang="en-IN" sz="2000" spc="-30" dirty="0">
                <a:cs typeface="Arial"/>
              </a:rPr>
              <a:t> </a:t>
            </a:r>
            <a:r>
              <a:rPr lang="en-IN" sz="2000" dirty="0">
                <a:cs typeface="Arial"/>
              </a:rPr>
              <a:t>Model</a:t>
            </a:r>
            <a:r>
              <a:rPr lang="en-IN" sz="2000" spc="-30" dirty="0">
                <a:cs typeface="Arial"/>
              </a:rPr>
              <a:t> </a:t>
            </a:r>
            <a:r>
              <a:rPr lang="en-IN" sz="2000" spc="-5" dirty="0">
                <a:cs typeface="Arial"/>
              </a:rPr>
              <a:t>Results</a:t>
            </a:r>
            <a:br>
              <a:rPr lang="en-IN" sz="3200" dirty="0">
                <a:cs typeface="Arial"/>
              </a:rPr>
            </a:b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7E550-44CB-963B-47B0-1101B6BB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BE40-BC8D-5D2D-C5D3-02F5FE3B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2671F6-D021-A97E-94CE-846D8585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A13C8C62-5E98-0634-311F-615BF2189E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9952" y="2701408"/>
            <a:ext cx="9912096" cy="31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9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15E6-151C-B1C9-D0B8-7A740FC9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lang="en-IN" sz="3200" spc="65" dirty="0"/>
              <a:t>Different</a:t>
            </a:r>
            <a:r>
              <a:rPr lang="en-IN" sz="3200" spc="-80" dirty="0"/>
              <a:t> </a:t>
            </a:r>
            <a:r>
              <a:rPr lang="en-IN" sz="3200" spc="95" dirty="0"/>
              <a:t>Models</a:t>
            </a:r>
            <a:br>
              <a:rPr lang="en-US" sz="2000" spc="-5" dirty="0">
                <a:cs typeface="Arial"/>
              </a:rPr>
            </a:br>
            <a:br>
              <a:rPr lang="en-US" sz="2000" spc="-5" dirty="0">
                <a:cs typeface="Arial"/>
              </a:rPr>
            </a:br>
            <a:r>
              <a:rPr lang="en-US" sz="2000" spc="-5" dirty="0">
                <a:cs typeface="Arial"/>
              </a:rPr>
              <a:t>User-ID </a:t>
            </a:r>
            <a:r>
              <a:rPr lang="en-US" sz="2000" dirty="0">
                <a:cs typeface="Arial"/>
              </a:rPr>
              <a:t>-</a:t>
            </a:r>
            <a:r>
              <a:rPr lang="en-US" sz="2000" spc="-20" dirty="0">
                <a:cs typeface="Arial"/>
              </a:rPr>
              <a:t> </a:t>
            </a:r>
            <a:r>
              <a:rPr lang="en-US" sz="2000" spc="-10" dirty="0">
                <a:cs typeface="Arial"/>
              </a:rPr>
              <a:t>193458</a:t>
            </a:r>
            <a:br>
              <a:rPr lang="en-US" sz="2000" dirty="0">
                <a:cs typeface="Arial"/>
              </a:rPr>
            </a:br>
            <a:r>
              <a:rPr lang="en-US" sz="2000" spc="-5" dirty="0">
                <a:cs typeface="Arial"/>
              </a:rPr>
              <a:t>Test set: predicted</a:t>
            </a:r>
            <a:r>
              <a:rPr lang="en-US" sz="2000" dirty="0">
                <a:cs typeface="Arial"/>
              </a:rPr>
              <a:t> top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rated</a:t>
            </a:r>
            <a:r>
              <a:rPr lang="en-US" sz="2000" dirty="0">
                <a:cs typeface="Arial"/>
              </a:rPr>
              <a:t> books</a:t>
            </a:r>
            <a:br>
              <a:rPr lang="en-US" sz="2000" dirty="0">
                <a:cs typeface="Arial"/>
              </a:rPr>
            </a:b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64809-1EFD-4D9C-5D71-26D4FF68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5595B-57B4-4D2A-2551-A2FAD83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058AC18-E5A9-8CF5-1972-EBFBC962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D4755E34-D864-126C-6EAF-DCC8902A17E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84188" y="2239247"/>
            <a:ext cx="11001375" cy="330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0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DBD42-9B76-36E2-375B-319928E5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65" dirty="0"/>
              <a:t>Different</a:t>
            </a:r>
            <a:r>
              <a:rPr lang="en-IN" sz="3200" spc="-80" dirty="0"/>
              <a:t> </a:t>
            </a:r>
            <a:r>
              <a:rPr lang="en-IN" sz="3200" spc="95" dirty="0"/>
              <a:t>Models</a:t>
            </a:r>
            <a:br>
              <a:rPr lang="en-IN" sz="3200" spc="95" dirty="0"/>
            </a:br>
            <a:br>
              <a:rPr lang="en-IN" sz="3200" spc="95" dirty="0"/>
            </a:br>
            <a:r>
              <a:rPr lang="en-US" sz="2000" spc="-5" dirty="0">
                <a:cs typeface="Arial"/>
              </a:rPr>
              <a:t>Test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set: actual </a:t>
            </a:r>
            <a:r>
              <a:rPr lang="en-US" sz="2000" dirty="0">
                <a:cs typeface="Arial"/>
              </a:rPr>
              <a:t>top</a:t>
            </a:r>
            <a:r>
              <a:rPr lang="en-US" sz="2000" spc="-10" dirty="0">
                <a:cs typeface="Arial"/>
              </a:rPr>
              <a:t> </a:t>
            </a:r>
            <a:r>
              <a:rPr lang="en-US" sz="2000" spc="-5" dirty="0">
                <a:cs typeface="Arial"/>
              </a:rPr>
              <a:t>rated</a:t>
            </a:r>
            <a:r>
              <a:rPr lang="en-US" sz="2000" spc="1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books</a:t>
            </a:r>
            <a:br>
              <a:rPr lang="en-US" sz="3200" dirty="0">
                <a:latin typeface="Arial"/>
                <a:cs typeface="Arial"/>
              </a:rPr>
            </a:b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DF2E-115C-ABDC-4B29-90DD1595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8249-BCC9-0511-DB35-BB640465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6725B2-3F71-B668-E74C-5959D0B1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E6C3321E-2D7E-AE57-4376-D3E7A06D90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95312" y="2441853"/>
            <a:ext cx="11001375" cy="330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84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8F8F-474D-05E5-D770-D0FDF41C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60" dirty="0"/>
              <a:t>Collaborative</a:t>
            </a:r>
            <a:r>
              <a:rPr lang="en-IN" sz="3200" spc="-30" dirty="0"/>
              <a:t> </a:t>
            </a:r>
            <a:r>
              <a:rPr lang="en-IN" sz="3200" dirty="0"/>
              <a:t>Filtering-(Item-Item</a:t>
            </a:r>
            <a:r>
              <a:rPr lang="en-IN" sz="3200" spc="-10" dirty="0"/>
              <a:t> </a:t>
            </a:r>
            <a:r>
              <a:rPr lang="en-IN" sz="3200" spc="40" dirty="0"/>
              <a:t>based)</a:t>
            </a:r>
            <a:br>
              <a:rPr lang="en-US" sz="2000" b="1" spc="10" dirty="0">
                <a:cs typeface="Tahoma"/>
              </a:rPr>
            </a:br>
            <a:br>
              <a:rPr lang="en-US" sz="2000" b="1" spc="10" dirty="0">
                <a:cs typeface="Tahoma"/>
              </a:rPr>
            </a:br>
            <a:br>
              <a:rPr lang="en-US" sz="2000" b="1" spc="10" dirty="0">
                <a:cs typeface="Tahoma"/>
              </a:rPr>
            </a:br>
            <a:r>
              <a:rPr lang="en-US" sz="2000" b="1" spc="10" dirty="0">
                <a:cs typeface="Tahoma"/>
              </a:rPr>
              <a:t>3.)Collaborative</a:t>
            </a:r>
            <a:r>
              <a:rPr lang="en-US" sz="2000" b="1" spc="-20" dirty="0">
                <a:cs typeface="Tahoma"/>
              </a:rPr>
              <a:t> </a:t>
            </a:r>
            <a:r>
              <a:rPr lang="en-US" sz="2000" b="1" dirty="0">
                <a:cs typeface="Tahoma"/>
              </a:rPr>
              <a:t>Filtering-(Item-Item</a:t>
            </a:r>
            <a:r>
              <a:rPr lang="en-US" sz="2000" b="1" spc="5" dirty="0">
                <a:cs typeface="Tahoma"/>
              </a:rPr>
              <a:t> </a:t>
            </a:r>
            <a:r>
              <a:rPr lang="en-US" sz="2000" b="1" spc="25" dirty="0">
                <a:cs typeface="Tahoma"/>
              </a:rPr>
              <a:t>based)</a:t>
            </a:r>
            <a:br>
              <a:rPr lang="en-US" sz="2000" dirty="0">
                <a:cs typeface="Tahoma"/>
              </a:rPr>
            </a:br>
            <a:br>
              <a:rPr lang="en-US" sz="2000" dirty="0">
                <a:cs typeface="Tahoma"/>
              </a:rPr>
            </a:br>
            <a:r>
              <a:rPr lang="en-US" sz="2000" spc="30" dirty="0">
                <a:cs typeface="Verdana"/>
              </a:rPr>
              <a:t>C</a:t>
            </a:r>
            <a:r>
              <a:rPr lang="en-US" sz="2000" spc="15" dirty="0">
                <a:cs typeface="Verdana"/>
              </a:rPr>
              <a:t>o</a:t>
            </a:r>
            <a:r>
              <a:rPr lang="en-US" sz="2000" spc="-35" dirty="0">
                <a:cs typeface="Verdana"/>
              </a:rPr>
              <a:t>s</a:t>
            </a:r>
            <a:r>
              <a:rPr lang="en-US" sz="2000" spc="-30" dirty="0">
                <a:cs typeface="Verdana"/>
              </a:rPr>
              <a:t>i</a:t>
            </a:r>
            <a:r>
              <a:rPr lang="en-US" sz="2000" spc="35" dirty="0">
                <a:cs typeface="Verdana"/>
              </a:rPr>
              <a:t>ne</a:t>
            </a:r>
            <a:r>
              <a:rPr lang="en-US" sz="2000" spc="-125" dirty="0">
                <a:cs typeface="Verdana"/>
              </a:rPr>
              <a:t> </a:t>
            </a:r>
            <a:r>
              <a:rPr lang="en-US" sz="2000" spc="-75" dirty="0">
                <a:cs typeface="Verdana"/>
              </a:rPr>
              <a:t>S</a:t>
            </a:r>
            <a:r>
              <a:rPr lang="en-US" sz="2000" spc="-40" dirty="0">
                <a:cs typeface="Verdana"/>
              </a:rPr>
              <a:t>i</a:t>
            </a:r>
            <a:r>
              <a:rPr lang="en-US" sz="2000" spc="90" dirty="0">
                <a:cs typeface="Verdana"/>
              </a:rPr>
              <a:t>m</a:t>
            </a:r>
            <a:r>
              <a:rPr lang="en-US" sz="2000" spc="15" dirty="0">
                <a:cs typeface="Verdana"/>
              </a:rPr>
              <a:t>i</a:t>
            </a:r>
            <a:r>
              <a:rPr lang="en-US" sz="2000" spc="-20" dirty="0">
                <a:cs typeface="Verdana"/>
              </a:rPr>
              <a:t>l</a:t>
            </a:r>
            <a:r>
              <a:rPr lang="en-US" sz="2000" spc="-25" dirty="0">
                <a:cs typeface="Verdana"/>
              </a:rPr>
              <a:t>ari</a:t>
            </a:r>
            <a:r>
              <a:rPr lang="en-US" sz="2000" spc="15" dirty="0">
                <a:cs typeface="Verdana"/>
              </a:rPr>
              <a:t>t</a:t>
            </a:r>
            <a:r>
              <a:rPr lang="en-US" sz="2000" spc="-70" dirty="0">
                <a:cs typeface="Verdana"/>
              </a:rPr>
              <a:t>y</a:t>
            </a:r>
            <a:br>
              <a:rPr lang="en-US" sz="2000" dirty="0">
                <a:cs typeface="Verdana"/>
              </a:rPr>
            </a:br>
            <a:r>
              <a:rPr lang="en-US" sz="2000" spc="15" dirty="0">
                <a:cs typeface="Verdana"/>
              </a:rPr>
              <a:t>Near</a:t>
            </a:r>
            <a:r>
              <a:rPr lang="en-US" sz="2000" spc="20" dirty="0">
                <a:cs typeface="Verdana"/>
              </a:rPr>
              <a:t>e</a:t>
            </a:r>
            <a:r>
              <a:rPr lang="en-US" sz="2000" spc="-15" dirty="0">
                <a:cs typeface="Verdana"/>
              </a:rPr>
              <a:t>st</a:t>
            </a:r>
            <a:r>
              <a:rPr lang="en-US" sz="2000" spc="-155" dirty="0">
                <a:cs typeface="Verdana"/>
              </a:rPr>
              <a:t> </a:t>
            </a:r>
            <a:r>
              <a:rPr lang="en-US" sz="2000" spc="45" dirty="0" err="1">
                <a:cs typeface="Verdana"/>
              </a:rPr>
              <a:t>Nei</a:t>
            </a:r>
            <a:r>
              <a:rPr lang="en-US" sz="2000" spc="40" dirty="0" err="1">
                <a:cs typeface="Verdana"/>
              </a:rPr>
              <a:t>g</a:t>
            </a:r>
            <a:r>
              <a:rPr lang="en-US" sz="2000" spc="70" dirty="0" err="1">
                <a:cs typeface="Verdana"/>
              </a:rPr>
              <a:t>h</a:t>
            </a:r>
            <a:r>
              <a:rPr lang="en-US" sz="2000" spc="60" dirty="0" err="1">
                <a:cs typeface="Verdana"/>
              </a:rPr>
              <a:t>b</a:t>
            </a:r>
            <a:r>
              <a:rPr lang="en-US" sz="2000" spc="25" dirty="0" err="1">
                <a:cs typeface="Verdana"/>
              </a:rPr>
              <a:t>o</a:t>
            </a:r>
            <a:r>
              <a:rPr lang="en-US" sz="2000" spc="10" dirty="0" err="1">
                <a:cs typeface="Verdana"/>
              </a:rPr>
              <a:t>ur</a:t>
            </a:r>
            <a:br>
              <a:rPr lang="en-US" sz="2000" dirty="0">
                <a:cs typeface="Verdana"/>
              </a:rPr>
            </a:b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DEF87-22F2-A1DF-71A5-8554EC7B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9E6C8-BF50-3261-831A-47EFD0B1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6170E5-AB8B-71BD-174B-41DBFCF7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2BD608F7-E6AD-EECF-2F57-BED019CA1E6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0824" y="3142456"/>
            <a:ext cx="6921126" cy="23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9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559A-B88E-078A-05D8-7C794DAA2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866" y="879975"/>
            <a:ext cx="8884769" cy="1709928"/>
          </a:xfrm>
        </p:spPr>
        <p:txBody>
          <a:bodyPr/>
          <a:lstStyle/>
          <a:p>
            <a:r>
              <a:rPr lang="en-IN" sz="3200" spc="60" dirty="0"/>
              <a:t>Collaborative</a:t>
            </a:r>
            <a:r>
              <a:rPr lang="en-IN" sz="3200" spc="-30" dirty="0"/>
              <a:t> </a:t>
            </a:r>
            <a:r>
              <a:rPr lang="en-IN" sz="3200" dirty="0"/>
              <a:t>Filtering-(Item-Item</a:t>
            </a:r>
            <a:r>
              <a:rPr lang="en-IN" sz="3200" spc="-10" dirty="0"/>
              <a:t> </a:t>
            </a:r>
            <a:r>
              <a:rPr lang="en-IN" sz="3200" spc="40" dirty="0"/>
              <a:t>based)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137AA-30FE-E9D2-70C5-C64660D8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5364" y="1649506"/>
            <a:ext cx="7001435" cy="1506070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10" dirty="0">
                <a:latin typeface="+mj-lt"/>
                <a:cs typeface="Tahoma"/>
              </a:rPr>
              <a:t>3.)Collaborative</a:t>
            </a:r>
            <a:r>
              <a:rPr lang="en-US" sz="2000" b="1" spc="-20" dirty="0">
                <a:latin typeface="+mj-lt"/>
                <a:cs typeface="Tahoma"/>
              </a:rPr>
              <a:t> </a:t>
            </a:r>
            <a:r>
              <a:rPr lang="en-US" sz="2000" b="1" dirty="0">
                <a:latin typeface="+mj-lt"/>
                <a:cs typeface="Tahoma"/>
              </a:rPr>
              <a:t>Filtering-(Item-Item</a:t>
            </a:r>
            <a:r>
              <a:rPr lang="en-US" sz="2000" b="1" spc="5" dirty="0">
                <a:latin typeface="+mj-lt"/>
                <a:cs typeface="Tahoma"/>
              </a:rPr>
              <a:t> </a:t>
            </a:r>
            <a:r>
              <a:rPr lang="en-US" sz="2000" b="1" spc="25" dirty="0">
                <a:latin typeface="+mj-lt"/>
                <a:cs typeface="Tahoma"/>
              </a:rPr>
              <a:t>based)</a:t>
            </a:r>
            <a:endParaRPr lang="en-US" sz="2000" dirty="0">
              <a:latin typeface="+mj-lt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2000" dirty="0">
              <a:latin typeface="+mj-lt"/>
              <a:cs typeface="Tahoma"/>
            </a:endParaRPr>
          </a:p>
          <a:p>
            <a:pPr marL="495300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000" spc="30" dirty="0">
                <a:latin typeface="+mj-lt"/>
                <a:cs typeface="Verdana"/>
              </a:rPr>
              <a:t>C</a:t>
            </a:r>
            <a:r>
              <a:rPr lang="en-US" sz="2000" spc="15" dirty="0">
                <a:latin typeface="+mj-lt"/>
                <a:cs typeface="Verdana"/>
              </a:rPr>
              <a:t>o</a:t>
            </a:r>
            <a:r>
              <a:rPr lang="en-US" sz="2000" spc="-35" dirty="0">
                <a:latin typeface="+mj-lt"/>
                <a:cs typeface="Verdana"/>
              </a:rPr>
              <a:t>s</a:t>
            </a:r>
            <a:r>
              <a:rPr lang="en-US" sz="2000" spc="-30" dirty="0">
                <a:latin typeface="+mj-lt"/>
                <a:cs typeface="Verdana"/>
              </a:rPr>
              <a:t>i</a:t>
            </a:r>
            <a:r>
              <a:rPr lang="en-US" sz="2000" spc="35" dirty="0">
                <a:latin typeface="+mj-lt"/>
                <a:cs typeface="Verdana"/>
              </a:rPr>
              <a:t>ne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-75" dirty="0">
                <a:latin typeface="+mj-lt"/>
                <a:cs typeface="Verdana"/>
              </a:rPr>
              <a:t>S</a:t>
            </a:r>
            <a:r>
              <a:rPr lang="en-US" sz="2000" spc="-40" dirty="0">
                <a:latin typeface="+mj-lt"/>
                <a:cs typeface="Verdana"/>
              </a:rPr>
              <a:t>i</a:t>
            </a:r>
            <a:r>
              <a:rPr lang="en-US" sz="2000" spc="90" dirty="0">
                <a:latin typeface="+mj-lt"/>
                <a:cs typeface="Verdana"/>
              </a:rPr>
              <a:t>m</a:t>
            </a:r>
            <a:r>
              <a:rPr lang="en-US" sz="2000" spc="15" dirty="0">
                <a:latin typeface="+mj-lt"/>
                <a:cs typeface="Verdana"/>
              </a:rPr>
              <a:t>i</a:t>
            </a:r>
            <a:r>
              <a:rPr lang="en-US" sz="2000" spc="-20" dirty="0">
                <a:latin typeface="+mj-lt"/>
                <a:cs typeface="Verdana"/>
              </a:rPr>
              <a:t>l</a:t>
            </a:r>
            <a:r>
              <a:rPr lang="en-US" sz="2000" spc="-25" dirty="0">
                <a:latin typeface="+mj-lt"/>
                <a:cs typeface="Verdana"/>
              </a:rPr>
              <a:t>ari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-70" dirty="0">
                <a:latin typeface="+mj-lt"/>
                <a:cs typeface="Verdana"/>
              </a:rPr>
              <a:t>y</a:t>
            </a:r>
            <a:endParaRPr lang="en-US" sz="2000" dirty="0">
              <a:latin typeface="+mj-lt"/>
              <a:cs typeface="Verdana"/>
            </a:endParaRPr>
          </a:p>
          <a:p>
            <a:pPr marL="495300" indent="-342900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tabLst>
                <a:tab pos="469265" algn="l"/>
                <a:tab pos="469900" algn="l"/>
              </a:tabLst>
            </a:pPr>
            <a:r>
              <a:rPr lang="en-US" sz="2000" spc="15" dirty="0">
                <a:latin typeface="+mj-lt"/>
                <a:cs typeface="Verdana"/>
              </a:rPr>
              <a:t>Near</a:t>
            </a:r>
            <a:r>
              <a:rPr lang="en-US" sz="2000" spc="20" dirty="0">
                <a:latin typeface="+mj-lt"/>
                <a:cs typeface="Verdana"/>
              </a:rPr>
              <a:t>e</a:t>
            </a:r>
            <a:r>
              <a:rPr lang="en-US" sz="2000" spc="-15" dirty="0">
                <a:latin typeface="+mj-lt"/>
                <a:cs typeface="Verdana"/>
              </a:rPr>
              <a:t>st</a:t>
            </a:r>
            <a:r>
              <a:rPr lang="en-US" sz="2000" spc="-155" dirty="0">
                <a:latin typeface="+mj-lt"/>
                <a:cs typeface="Verdana"/>
              </a:rPr>
              <a:t> </a:t>
            </a:r>
            <a:r>
              <a:rPr lang="en-US" sz="2000" spc="45" dirty="0" err="1">
                <a:latin typeface="+mj-lt"/>
                <a:cs typeface="Verdana"/>
              </a:rPr>
              <a:t>Nei</a:t>
            </a:r>
            <a:r>
              <a:rPr lang="en-US" sz="2000" spc="40" dirty="0" err="1">
                <a:latin typeface="+mj-lt"/>
                <a:cs typeface="Verdana"/>
              </a:rPr>
              <a:t>g</a:t>
            </a:r>
            <a:r>
              <a:rPr lang="en-US" sz="2000" spc="70" dirty="0" err="1">
                <a:latin typeface="+mj-lt"/>
                <a:cs typeface="Verdana"/>
              </a:rPr>
              <a:t>h</a:t>
            </a:r>
            <a:r>
              <a:rPr lang="en-US" sz="2000" spc="60" dirty="0" err="1">
                <a:latin typeface="+mj-lt"/>
                <a:cs typeface="Verdana"/>
              </a:rPr>
              <a:t>b</a:t>
            </a:r>
            <a:r>
              <a:rPr lang="en-US" sz="2000" spc="25" dirty="0" err="1">
                <a:latin typeface="+mj-lt"/>
                <a:cs typeface="Verdana"/>
              </a:rPr>
              <a:t>o</a:t>
            </a:r>
            <a:r>
              <a:rPr lang="en-US" sz="2000" spc="10" dirty="0" err="1">
                <a:latin typeface="+mj-lt"/>
                <a:cs typeface="Verdana"/>
              </a:rPr>
              <a:t>ur</a:t>
            </a:r>
            <a:endParaRPr lang="en-US" sz="2000" dirty="0">
              <a:latin typeface="+mj-lt"/>
              <a:cs typeface="Verdana"/>
            </a:endParaRPr>
          </a:p>
          <a:p>
            <a:endParaRPr lang="en-IN" sz="2000" dirty="0">
              <a:latin typeface="+mj-lt"/>
            </a:endParaRPr>
          </a:p>
        </p:txBody>
      </p:sp>
      <p:pic>
        <p:nvPicPr>
          <p:cNvPr id="18" name="object 4">
            <a:extLst>
              <a:ext uri="{FF2B5EF4-FFF2-40B4-BE49-F238E27FC236}">
                <a16:creationId xmlns:a16="http://schemas.microsoft.com/office/drawing/2014/main" id="{B7D6DCBB-F7AC-CF5D-6A71-C73D61391282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 cstate="print"/>
          <a:srcRect t="590" b="590"/>
          <a:stretch>
            <a:fillRect/>
          </a:stretch>
        </p:blipFill>
        <p:spPr>
          <a:xfrm>
            <a:off x="1621866" y="3611880"/>
            <a:ext cx="8956488" cy="21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25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14828-AF93-DE72-A16F-FD226D383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spc="65" dirty="0"/>
              <a:t>Different</a:t>
            </a:r>
            <a:r>
              <a:rPr lang="en-IN" sz="3200" spc="-80" dirty="0"/>
              <a:t> </a:t>
            </a:r>
            <a:r>
              <a:rPr lang="en-IN" sz="3200" spc="95" dirty="0"/>
              <a:t>Models</a:t>
            </a:r>
            <a:br>
              <a:rPr lang="en-US" sz="2000" b="1" spc="85" dirty="0">
                <a:cs typeface="Tahoma"/>
              </a:rPr>
            </a:br>
            <a:br>
              <a:rPr lang="en-US" sz="2000" b="1" spc="85" dirty="0">
                <a:cs typeface="Tahoma"/>
              </a:rPr>
            </a:br>
            <a:r>
              <a:rPr lang="en-US" sz="2000" b="1" spc="85" dirty="0">
                <a:cs typeface="Tahoma"/>
              </a:rPr>
              <a:t>SVD</a:t>
            </a:r>
            <a:r>
              <a:rPr lang="en-US" sz="2000" b="1" spc="-40" dirty="0">
                <a:cs typeface="Tahoma"/>
              </a:rPr>
              <a:t> </a:t>
            </a:r>
            <a:r>
              <a:rPr lang="en-US" sz="2000" b="1" spc="80" dirty="0">
                <a:cs typeface="Tahoma"/>
              </a:rPr>
              <a:t>and</a:t>
            </a:r>
            <a:r>
              <a:rPr lang="en-US" sz="2000" b="1" spc="-35" dirty="0">
                <a:cs typeface="Tahoma"/>
              </a:rPr>
              <a:t> </a:t>
            </a:r>
            <a:r>
              <a:rPr lang="en-US" sz="2000" b="1" spc="40" dirty="0">
                <a:cs typeface="Tahoma"/>
              </a:rPr>
              <a:t>Correlation</a:t>
            </a:r>
            <a:br>
              <a:rPr lang="en-US" sz="2000" dirty="0">
                <a:cs typeface="Tahoma"/>
              </a:rPr>
            </a:br>
            <a:r>
              <a:rPr lang="en-US" sz="2000" spc="35" dirty="0">
                <a:cs typeface="Verdana"/>
              </a:rPr>
              <a:t>Recommendations</a:t>
            </a:r>
            <a:r>
              <a:rPr lang="en-US" sz="2000" spc="-160" dirty="0">
                <a:cs typeface="Verdana"/>
              </a:rPr>
              <a:t> </a:t>
            </a:r>
            <a:r>
              <a:rPr lang="en-US" sz="2000" spc="-10" dirty="0">
                <a:cs typeface="Verdana"/>
              </a:rPr>
              <a:t>for</a:t>
            </a:r>
            <a:r>
              <a:rPr lang="en-US" sz="2000" spc="-125" dirty="0">
                <a:cs typeface="Verdana"/>
              </a:rPr>
              <a:t> </a:t>
            </a:r>
            <a:r>
              <a:rPr lang="en-US" sz="2000" spc="-15" dirty="0">
                <a:cs typeface="Verdana"/>
              </a:rPr>
              <a:t>Harry</a:t>
            </a:r>
            <a:r>
              <a:rPr lang="en-US" sz="2000" spc="-130" dirty="0">
                <a:cs typeface="Verdana"/>
              </a:rPr>
              <a:t> </a:t>
            </a:r>
            <a:r>
              <a:rPr lang="en-US" sz="2000" spc="30" dirty="0">
                <a:cs typeface="Verdana"/>
              </a:rPr>
              <a:t>Potter</a:t>
            </a:r>
            <a:r>
              <a:rPr lang="en-US" sz="2000" spc="-155" dirty="0">
                <a:cs typeface="Verdana"/>
              </a:rPr>
              <a:t> </a:t>
            </a:r>
            <a:r>
              <a:rPr lang="en-US" sz="2000" spc="40" dirty="0">
                <a:cs typeface="Verdana"/>
              </a:rPr>
              <a:t>and</a:t>
            </a:r>
            <a:r>
              <a:rPr lang="en-US" sz="2000" spc="-130" dirty="0">
                <a:cs typeface="Verdana"/>
              </a:rPr>
              <a:t> </a:t>
            </a:r>
            <a:r>
              <a:rPr lang="en-US" sz="2000" spc="30" dirty="0">
                <a:cs typeface="Verdana"/>
              </a:rPr>
              <a:t>the</a:t>
            </a:r>
            <a:r>
              <a:rPr lang="en-US" sz="2000" spc="-135" dirty="0">
                <a:cs typeface="Verdana"/>
              </a:rPr>
              <a:t> </a:t>
            </a:r>
            <a:r>
              <a:rPr lang="en-US" sz="2000" spc="-25" dirty="0">
                <a:cs typeface="Verdana"/>
              </a:rPr>
              <a:t>Sorcerer's</a:t>
            </a:r>
            <a:r>
              <a:rPr lang="en-US" sz="2000" spc="-140" dirty="0">
                <a:cs typeface="Verdana"/>
              </a:rPr>
              <a:t> </a:t>
            </a:r>
            <a:r>
              <a:rPr lang="en-US" sz="2000" spc="5" dirty="0">
                <a:cs typeface="Verdana"/>
              </a:rPr>
              <a:t>Stone</a:t>
            </a:r>
            <a:r>
              <a:rPr lang="en-US" sz="2000" spc="-135" dirty="0">
                <a:cs typeface="Verdana"/>
              </a:rPr>
              <a:t> </a:t>
            </a:r>
            <a:r>
              <a:rPr lang="en-US" sz="2000" spc="-5" dirty="0">
                <a:cs typeface="Verdana"/>
              </a:rPr>
              <a:t>(Book</a:t>
            </a:r>
            <a:r>
              <a:rPr lang="en-US" sz="2000" spc="-140" dirty="0">
                <a:cs typeface="Verdana"/>
              </a:rPr>
              <a:t> </a:t>
            </a:r>
            <a:r>
              <a:rPr lang="en-US" sz="2000" spc="-280" dirty="0">
                <a:cs typeface="Verdana"/>
              </a:rPr>
              <a:t>1)</a:t>
            </a:r>
            <a:br>
              <a:rPr lang="en-US" sz="2000" dirty="0">
                <a:cs typeface="Verdana"/>
              </a:rPr>
            </a:b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7CA6-A27C-541E-B01D-5DE8F918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F1192-934D-3B80-5E46-E20A50BB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A0A97A-2934-6C1A-3D46-59512B35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D6BA2A90-75E7-B6DD-981C-2DD2A51C724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74119" y="3137017"/>
            <a:ext cx="7995106" cy="2823976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49077412-6C8D-C157-5977-EFACDA725E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1318" y="3137018"/>
            <a:ext cx="1881176" cy="2823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FD9367-309A-861E-184B-6C4A245C761B}"/>
              </a:ext>
            </a:extLst>
          </p:cNvPr>
          <p:cNvSpPr txBox="1"/>
          <p:nvPr/>
        </p:nvSpPr>
        <p:spPr>
          <a:xfrm>
            <a:off x="1139952" y="2644588"/>
            <a:ext cx="94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Input                                                                                        Output</a:t>
            </a:r>
          </a:p>
        </p:txBody>
      </p:sp>
    </p:spTree>
    <p:extLst>
      <p:ext uri="{BB962C8B-B14F-4D97-AF65-F5344CB8AC3E}">
        <p14:creationId xmlns:p14="http://schemas.microsoft.com/office/powerpoint/2010/main" val="3922931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0D8E1-C67E-A698-4E97-295D3F57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65" dirty="0"/>
              <a:t>Different</a:t>
            </a:r>
            <a:r>
              <a:rPr lang="en-IN" sz="3200" spc="-80" dirty="0"/>
              <a:t> </a:t>
            </a:r>
            <a:r>
              <a:rPr lang="en-IN" sz="3200" spc="95" dirty="0"/>
              <a:t>Models</a:t>
            </a:r>
            <a:br>
              <a:rPr lang="en-US" sz="2000" b="1" spc="20" dirty="0">
                <a:cs typeface="Tahoma"/>
              </a:rPr>
            </a:br>
            <a:br>
              <a:rPr lang="en-US" sz="2000" b="1" spc="20" dirty="0">
                <a:cs typeface="Tahoma"/>
              </a:rPr>
            </a:br>
            <a:r>
              <a:rPr lang="en-US" sz="2000" b="1" spc="20" dirty="0">
                <a:cs typeface="Tahoma"/>
              </a:rPr>
              <a:t>4.)Collaborative</a:t>
            </a:r>
            <a:r>
              <a:rPr lang="en-US" sz="2000" b="1" spc="-15" dirty="0">
                <a:cs typeface="Tahoma"/>
              </a:rPr>
              <a:t> </a:t>
            </a:r>
            <a:r>
              <a:rPr lang="en-US" sz="2000" b="1" spc="10" dirty="0">
                <a:cs typeface="Tahoma"/>
              </a:rPr>
              <a:t>Filtering-(User-Item</a:t>
            </a:r>
            <a:r>
              <a:rPr lang="en-US" sz="2000" b="1" spc="-25" dirty="0">
                <a:cs typeface="Tahoma"/>
              </a:rPr>
              <a:t> </a:t>
            </a:r>
            <a:r>
              <a:rPr lang="en-US" sz="2000" b="1" spc="25" dirty="0">
                <a:cs typeface="Tahoma"/>
              </a:rPr>
              <a:t>based)</a:t>
            </a:r>
            <a:br>
              <a:rPr lang="en-US" sz="2000" dirty="0">
                <a:cs typeface="Tahoma"/>
              </a:rPr>
            </a:b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CEA60-63CA-2360-B4B2-CAF82C91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E8C82-91D7-95E1-08A9-84815606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998173-1398-0BDD-D465-9CC7BAFB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B193B754-83DB-E730-06D1-282ADC6498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2366682"/>
            <a:ext cx="9105145" cy="310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613B-01BE-85A0-A61E-5F0B8E665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65" dirty="0"/>
              <a:t>Different</a:t>
            </a:r>
            <a:r>
              <a:rPr lang="en-IN" sz="3200" spc="-80" dirty="0"/>
              <a:t> </a:t>
            </a:r>
            <a:r>
              <a:rPr lang="en-IN" sz="3200" spc="95" dirty="0"/>
              <a:t>Models</a:t>
            </a:r>
            <a:br>
              <a:rPr lang="en-IN" sz="2000" b="1" spc="70" dirty="0">
                <a:cs typeface="Tahoma"/>
              </a:rPr>
            </a:br>
            <a:br>
              <a:rPr lang="en-IN" sz="2000" b="1" spc="70" dirty="0">
                <a:cs typeface="Tahoma"/>
              </a:rPr>
            </a:br>
            <a:r>
              <a:rPr lang="en-IN" sz="2000" b="1" spc="70" dirty="0">
                <a:cs typeface="Tahoma"/>
              </a:rPr>
              <a:t>Model</a:t>
            </a:r>
            <a:r>
              <a:rPr lang="en-IN" sz="2000" b="1" spc="-70" dirty="0">
                <a:cs typeface="Tahoma"/>
              </a:rPr>
              <a:t> </a:t>
            </a:r>
            <a:r>
              <a:rPr lang="en-IN" sz="2000" b="1" spc="35" dirty="0">
                <a:cs typeface="Tahoma"/>
              </a:rPr>
              <a:t>Results</a:t>
            </a:r>
            <a:br>
              <a:rPr lang="en-IN" sz="2000" dirty="0">
                <a:cs typeface="Tahoma"/>
              </a:rPr>
            </a:b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986D-DAE8-4AE4-ECED-FCB1D9AA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27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7885-6B07-1384-350E-B39B5452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D8503D-7D13-77CF-9C6F-816E27D0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2B4D3851-56B0-F7FC-AA72-AEE8D8C8655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5341" y="2239951"/>
            <a:ext cx="8462683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82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8120-CD4E-E25C-D269-88E0B385C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0209"/>
            <a:ext cx="9912096" cy="498004"/>
          </a:xfrm>
        </p:spPr>
        <p:txBody>
          <a:bodyPr/>
          <a:lstStyle/>
          <a:p>
            <a:r>
              <a:rPr lang="en-IN" sz="3200" spc="155" dirty="0"/>
              <a:t>Con</a:t>
            </a:r>
            <a:r>
              <a:rPr lang="en-IN" sz="3200" spc="130" dirty="0"/>
              <a:t>c</a:t>
            </a:r>
            <a:r>
              <a:rPr lang="en-IN" sz="3200" spc="65" dirty="0"/>
              <a:t>lusion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80C2-5714-5678-458B-CB54FDDCC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708213"/>
            <a:ext cx="11000232" cy="5558116"/>
          </a:xfrm>
        </p:spPr>
        <p:txBody>
          <a:bodyPr/>
          <a:lstStyle/>
          <a:p>
            <a:pPr marL="354965" marR="6985" indent="-342900">
              <a:lnSpc>
                <a:spcPct val="115500"/>
              </a:lnSpc>
              <a:spcBef>
                <a:spcPts val="100"/>
              </a:spcBef>
              <a:tabLst>
                <a:tab pos="323215" algn="l"/>
                <a:tab pos="323850" algn="l"/>
              </a:tabLst>
            </a:pPr>
            <a:r>
              <a:rPr lang="en-US" sz="2000" spc="-75" dirty="0">
                <a:latin typeface="+mj-lt"/>
                <a:cs typeface="Tahoma"/>
              </a:rPr>
              <a:t>In</a:t>
            </a:r>
            <a:r>
              <a:rPr lang="en-US" sz="2000" spc="16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EDA,</a:t>
            </a:r>
            <a:r>
              <a:rPr lang="en-US" sz="2000" spc="16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the</a:t>
            </a:r>
            <a:r>
              <a:rPr lang="en-US" sz="2000" spc="165" dirty="0">
                <a:latin typeface="+mj-lt"/>
                <a:cs typeface="Tahoma"/>
              </a:rPr>
              <a:t> </a:t>
            </a:r>
            <a:r>
              <a:rPr lang="en-US" sz="2000" spc="-40" dirty="0">
                <a:latin typeface="+mj-lt"/>
                <a:cs typeface="Tahoma"/>
              </a:rPr>
              <a:t>Top-10</a:t>
            </a:r>
            <a:r>
              <a:rPr lang="en-US" sz="2000" spc="16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most</a:t>
            </a:r>
            <a:r>
              <a:rPr lang="en-US" sz="2000" spc="17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rated</a:t>
            </a:r>
            <a:r>
              <a:rPr lang="en-US" sz="2000" spc="17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books</a:t>
            </a:r>
            <a:r>
              <a:rPr lang="en-US" sz="2000" spc="160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were</a:t>
            </a:r>
            <a:r>
              <a:rPr lang="en-US" sz="2000" spc="160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essentially</a:t>
            </a:r>
            <a:r>
              <a:rPr lang="en-US" sz="2000" spc="165" dirty="0">
                <a:latin typeface="+mj-lt"/>
                <a:cs typeface="Tahoma"/>
              </a:rPr>
              <a:t> </a:t>
            </a:r>
            <a:r>
              <a:rPr lang="en-US" sz="2000" spc="15" dirty="0">
                <a:latin typeface="+mj-lt"/>
                <a:cs typeface="Tahoma"/>
              </a:rPr>
              <a:t>novels.</a:t>
            </a:r>
            <a:r>
              <a:rPr lang="en-US" sz="2000" spc="165" dirty="0">
                <a:latin typeface="+mj-lt"/>
                <a:cs typeface="Tahoma"/>
              </a:rPr>
              <a:t> </a:t>
            </a:r>
            <a:r>
              <a:rPr lang="en-US" sz="2000" spc="55" dirty="0">
                <a:latin typeface="+mj-lt"/>
                <a:cs typeface="Tahoma"/>
              </a:rPr>
              <a:t>Books</a:t>
            </a:r>
            <a:r>
              <a:rPr lang="en-US" sz="2000" spc="16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like</a:t>
            </a:r>
            <a:r>
              <a:rPr lang="en-US" sz="2000" spc="16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The</a:t>
            </a:r>
            <a:r>
              <a:rPr lang="en-US" sz="2000" spc="165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Lovely</a:t>
            </a:r>
            <a:r>
              <a:rPr lang="en-US" sz="2000" spc="175" dirty="0">
                <a:latin typeface="+mj-lt"/>
                <a:cs typeface="Tahoma"/>
              </a:rPr>
              <a:t> </a:t>
            </a:r>
            <a:r>
              <a:rPr lang="en-US" sz="2000" spc="60" dirty="0">
                <a:latin typeface="+mj-lt"/>
                <a:cs typeface="Tahoma"/>
              </a:rPr>
              <a:t>Bone </a:t>
            </a:r>
            <a:r>
              <a:rPr lang="en-US" sz="2000" spc="-37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and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The</a:t>
            </a:r>
            <a:r>
              <a:rPr lang="en-US" sz="2000" spc="-2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Secret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Life</a:t>
            </a:r>
            <a:r>
              <a:rPr lang="en-US" sz="2000" spc="-1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of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Bees</a:t>
            </a:r>
            <a:r>
              <a:rPr lang="en-US" sz="2000" spc="-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were</a:t>
            </a:r>
            <a:r>
              <a:rPr lang="en-US" sz="2000" spc="-10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very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well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perceived.</a:t>
            </a:r>
            <a:endParaRPr lang="en-US" sz="2000" dirty="0">
              <a:latin typeface="+mj-lt"/>
              <a:cs typeface="Tahoma"/>
            </a:endParaRPr>
          </a:p>
          <a:p>
            <a:pPr marL="354965" marR="6985" indent="-342900">
              <a:lnSpc>
                <a:spcPct val="115500"/>
              </a:lnSpc>
              <a:spcBef>
                <a:spcPts val="100"/>
              </a:spcBef>
              <a:tabLst>
                <a:tab pos="323215" algn="l"/>
                <a:tab pos="323850" algn="l"/>
              </a:tabLst>
            </a:pPr>
            <a:r>
              <a:rPr lang="en-US" sz="2000" spc="10" dirty="0">
                <a:latin typeface="+mj-lt"/>
                <a:cs typeface="Tahoma"/>
              </a:rPr>
              <a:t>Majority</a:t>
            </a:r>
            <a:r>
              <a:rPr lang="en-US" sz="2000" spc="10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of</a:t>
            </a:r>
            <a:r>
              <a:rPr lang="en-US" sz="2000" spc="110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the</a:t>
            </a:r>
            <a:r>
              <a:rPr lang="en-US" sz="2000" spc="12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readers</a:t>
            </a:r>
            <a:r>
              <a:rPr lang="en-US" sz="2000" spc="114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were</a:t>
            </a:r>
            <a:r>
              <a:rPr lang="en-US" sz="2000" spc="12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of</a:t>
            </a:r>
            <a:r>
              <a:rPr lang="en-US" sz="2000" spc="120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the</a:t>
            </a:r>
            <a:r>
              <a:rPr lang="en-US" sz="2000" spc="10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age</a:t>
            </a:r>
            <a:r>
              <a:rPr lang="en-US" sz="2000" spc="114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bracket</a:t>
            </a:r>
            <a:r>
              <a:rPr lang="en-US" sz="2000" spc="120" dirty="0">
                <a:latin typeface="+mj-lt"/>
                <a:cs typeface="Tahoma"/>
              </a:rPr>
              <a:t> </a:t>
            </a:r>
            <a:r>
              <a:rPr lang="en-US" sz="2000" spc="-40" dirty="0">
                <a:latin typeface="+mj-lt"/>
                <a:cs typeface="Tahoma"/>
              </a:rPr>
              <a:t>20-35</a:t>
            </a:r>
            <a:r>
              <a:rPr lang="en-US" sz="2000" spc="114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and</a:t>
            </a:r>
            <a:r>
              <a:rPr lang="en-US" sz="2000" spc="10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most</a:t>
            </a:r>
            <a:r>
              <a:rPr lang="en-US" sz="2000" spc="12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of</a:t>
            </a:r>
            <a:r>
              <a:rPr lang="en-US" sz="2000" spc="110" dirty="0">
                <a:latin typeface="+mj-lt"/>
                <a:cs typeface="Tahoma"/>
              </a:rPr>
              <a:t> </a:t>
            </a:r>
            <a:r>
              <a:rPr lang="en-US" sz="2000" spc="60" dirty="0">
                <a:latin typeface="+mj-lt"/>
                <a:cs typeface="Tahoma"/>
              </a:rPr>
              <a:t>them</a:t>
            </a:r>
            <a:r>
              <a:rPr lang="en-US" sz="2000" spc="110" dirty="0">
                <a:latin typeface="+mj-lt"/>
                <a:cs typeface="Tahoma"/>
              </a:rPr>
              <a:t> </a:t>
            </a:r>
            <a:r>
              <a:rPr lang="en-US" sz="2000" spc="65" dirty="0">
                <a:latin typeface="+mj-lt"/>
                <a:cs typeface="Tahoma"/>
              </a:rPr>
              <a:t>came</a:t>
            </a:r>
            <a:r>
              <a:rPr lang="en-US" sz="2000" spc="114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from</a:t>
            </a:r>
            <a:r>
              <a:rPr lang="en-US" sz="2000" spc="12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North </a:t>
            </a:r>
            <a:r>
              <a:rPr lang="en-US" sz="2000" spc="-365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American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and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European</a:t>
            </a:r>
            <a:r>
              <a:rPr lang="en-US" sz="2000" spc="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countries</a:t>
            </a:r>
            <a:r>
              <a:rPr lang="en-US" sz="2000" spc="-2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namely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USA,</a:t>
            </a:r>
            <a:r>
              <a:rPr lang="en-US" sz="2000" spc="-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Canada,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15" dirty="0">
                <a:latin typeface="+mj-lt"/>
                <a:cs typeface="Tahoma"/>
              </a:rPr>
              <a:t>UK,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Germany</a:t>
            </a:r>
            <a:r>
              <a:rPr lang="en-US" sz="200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and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15" dirty="0">
                <a:latin typeface="+mj-lt"/>
                <a:cs typeface="Tahoma"/>
              </a:rPr>
              <a:t>Spain.</a:t>
            </a:r>
            <a:endParaRPr lang="en-US" sz="2000" dirty="0">
              <a:latin typeface="+mj-lt"/>
              <a:cs typeface="Tahoma"/>
            </a:endParaRPr>
          </a:p>
          <a:p>
            <a:pPr marL="354965" marR="6985" indent="-342900">
              <a:lnSpc>
                <a:spcPct val="115500"/>
              </a:lnSpc>
              <a:spcBef>
                <a:spcPts val="100"/>
              </a:spcBef>
              <a:tabLst>
                <a:tab pos="323215" algn="l"/>
                <a:tab pos="323850" algn="l"/>
              </a:tabLst>
            </a:pPr>
            <a:r>
              <a:rPr lang="en-US" sz="2000" spc="-105" dirty="0">
                <a:latin typeface="+mj-lt"/>
                <a:cs typeface="Tahoma"/>
              </a:rPr>
              <a:t>If</a:t>
            </a:r>
            <a:r>
              <a:rPr lang="en-US" sz="2000" spc="130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we</a:t>
            </a:r>
            <a:r>
              <a:rPr lang="en-US" sz="2000" spc="12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look</a:t>
            </a:r>
            <a:r>
              <a:rPr lang="en-US" sz="2000" spc="130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at</a:t>
            </a:r>
            <a:r>
              <a:rPr lang="en-US" sz="2000" spc="12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the</a:t>
            </a:r>
            <a:r>
              <a:rPr lang="en-US" sz="2000" spc="12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ratings</a:t>
            </a:r>
            <a:r>
              <a:rPr lang="en-US" sz="2000" spc="130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distribution,</a:t>
            </a:r>
            <a:r>
              <a:rPr lang="en-US" sz="2000" spc="140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most</a:t>
            </a:r>
            <a:r>
              <a:rPr lang="en-US" sz="2000" spc="130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of</a:t>
            </a:r>
            <a:r>
              <a:rPr lang="en-US" sz="2000" spc="130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the</a:t>
            </a:r>
            <a:r>
              <a:rPr lang="en-US" sz="2000" spc="14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books</a:t>
            </a:r>
            <a:r>
              <a:rPr lang="en-US" sz="2000" spc="12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have</a:t>
            </a:r>
            <a:r>
              <a:rPr lang="en-US" sz="2000" spc="125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high</a:t>
            </a:r>
            <a:r>
              <a:rPr lang="en-US" sz="2000" spc="125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ratings</a:t>
            </a:r>
            <a:r>
              <a:rPr lang="en-US" sz="2000" spc="13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with</a:t>
            </a:r>
            <a:r>
              <a:rPr lang="en-US" sz="2000" spc="135" dirty="0">
                <a:latin typeface="+mj-lt"/>
                <a:cs typeface="Tahoma"/>
              </a:rPr>
              <a:t> </a:t>
            </a:r>
            <a:r>
              <a:rPr lang="en-US" sz="2000" spc="55" dirty="0">
                <a:latin typeface="+mj-lt"/>
                <a:cs typeface="Tahoma"/>
              </a:rPr>
              <a:t>maximum </a:t>
            </a:r>
            <a:r>
              <a:rPr lang="en-US" sz="2000" spc="-365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books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being</a:t>
            </a:r>
            <a:r>
              <a:rPr lang="en-US" sz="2000" spc="-1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rated</a:t>
            </a:r>
            <a:r>
              <a:rPr lang="en-US" sz="2000" spc="-5" dirty="0">
                <a:latin typeface="+mj-lt"/>
                <a:cs typeface="Tahoma"/>
              </a:rPr>
              <a:t> </a:t>
            </a:r>
            <a:r>
              <a:rPr lang="en-US" sz="2000" spc="-25" dirty="0">
                <a:latin typeface="+mj-lt"/>
                <a:cs typeface="Tahoma"/>
              </a:rPr>
              <a:t>8.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Ratings</a:t>
            </a:r>
            <a:r>
              <a:rPr lang="en-US" sz="2000" spc="-3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below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-60" dirty="0">
                <a:latin typeface="+mj-lt"/>
                <a:cs typeface="Tahoma"/>
              </a:rPr>
              <a:t>5</a:t>
            </a:r>
            <a:r>
              <a:rPr lang="en-US" sz="2000" spc="-25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are</a:t>
            </a:r>
            <a:r>
              <a:rPr lang="en-US" sz="2000" spc="-10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few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in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number.</a:t>
            </a:r>
            <a:endParaRPr lang="en-US" sz="2000" dirty="0">
              <a:latin typeface="+mj-lt"/>
              <a:cs typeface="Tahoma"/>
            </a:endParaRPr>
          </a:p>
          <a:p>
            <a:pPr marL="354965" marR="6985" indent="-342900">
              <a:lnSpc>
                <a:spcPct val="115500"/>
              </a:lnSpc>
              <a:spcBef>
                <a:spcPts val="100"/>
              </a:spcBef>
              <a:tabLst>
                <a:tab pos="323215" algn="l"/>
                <a:tab pos="323850" algn="l"/>
              </a:tabLst>
            </a:pPr>
            <a:r>
              <a:rPr lang="en-US" sz="2000" spc="45" dirty="0">
                <a:latin typeface="+mj-lt"/>
                <a:cs typeface="Tahoma"/>
              </a:rPr>
              <a:t>Author</a:t>
            </a:r>
            <a:r>
              <a:rPr lang="en-US" sz="2000" spc="-10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with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the</a:t>
            </a:r>
            <a:r>
              <a:rPr lang="en-US" sz="2000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most</a:t>
            </a:r>
            <a:r>
              <a:rPr lang="en-US" sz="200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books</a:t>
            </a:r>
            <a:r>
              <a:rPr lang="en-US" sz="2000" spc="-1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was</a:t>
            </a:r>
            <a:r>
              <a:rPr lang="en-US" sz="2000" spc="-1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Agatha</a:t>
            </a:r>
            <a:r>
              <a:rPr lang="en-US" sz="2000" spc="-10" dirty="0">
                <a:latin typeface="+mj-lt"/>
                <a:cs typeface="Tahoma"/>
              </a:rPr>
              <a:t> </a:t>
            </a:r>
            <a:r>
              <a:rPr lang="en-US" sz="2000" spc="15" dirty="0">
                <a:latin typeface="+mj-lt"/>
                <a:cs typeface="Tahoma"/>
              </a:rPr>
              <a:t>Christie,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William</a:t>
            </a:r>
            <a:r>
              <a:rPr lang="en-US" sz="2000" spc="-40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Shakespeare</a:t>
            </a:r>
            <a:r>
              <a:rPr lang="en-US" sz="2000" spc="15" dirty="0">
                <a:latin typeface="+mj-lt"/>
                <a:cs typeface="Tahoma"/>
              </a:rPr>
              <a:t> </a:t>
            </a:r>
            <a:r>
              <a:rPr lang="en-US" sz="2000" spc="55" dirty="0">
                <a:latin typeface="+mj-lt"/>
                <a:cs typeface="Tahoma"/>
              </a:rPr>
              <a:t>and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Stephen</a:t>
            </a:r>
            <a:r>
              <a:rPr lang="en-US" sz="2000" spc="5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King.</a:t>
            </a:r>
            <a:endParaRPr lang="en-US" sz="2000" dirty="0">
              <a:latin typeface="+mj-lt"/>
              <a:cs typeface="Tahoma"/>
            </a:endParaRPr>
          </a:p>
          <a:p>
            <a:pPr marL="354965" marR="6985" indent="-342900">
              <a:lnSpc>
                <a:spcPct val="115500"/>
              </a:lnSpc>
              <a:spcBef>
                <a:spcPts val="100"/>
              </a:spcBef>
              <a:tabLst>
                <a:tab pos="323215" algn="l"/>
                <a:tab pos="323850" algn="l"/>
              </a:tabLst>
            </a:pPr>
            <a:r>
              <a:rPr lang="en-US" sz="2000" spc="35" dirty="0">
                <a:latin typeface="+mj-lt"/>
                <a:cs typeface="Tahoma"/>
              </a:rPr>
              <a:t>For</a:t>
            </a:r>
            <a:r>
              <a:rPr lang="en-US" sz="2000" spc="13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modelling,</a:t>
            </a:r>
            <a:r>
              <a:rPr lang="en-US" sz="2000" spc="105" dirty="0">
                <a:latin typeface="+mj-lt"/>
                <a:cs typeface="Tahoma"/>
              </a:rPr>
              <a:t> </a:t>
            </a:r>
            <a:r>
              <a:rPr lang="en-US" sz="2000" spc="10" dirty="0">
                <a:latin typeface="+mj-lt"/>
                <a:cs typeface="Tahoma"/>
              </a:rPr>
              <a:t>it</a:t>
            </a:r>
            <a:r>
              <a:rPr lang="en-US" sz="2000" spc="10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was</a:t>
            </a:r>
            <a:r>
              <a:rPr lang="en-US" sz="2000" spc="12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observed</a:t>
            </a:r>
            <a:r>
              <a:rPr lang="en-US" sz="2000" spc="13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that</a:t>
            </a:r>
            <a:r>
              <a:rPr lang="en-US" sz="2000" spc="125" dirty="0">
                <a:latin typeface="+mj-lt"/>
                <a:cs typeface="Tahoma"/>
              </a:rPr>
              <a:t> </a:t>
            </a:r>
            <a:r>
              <a:rPr lang="en-US" sz="2000" spc="10" dirty="0">
                <a:latin typeface="+mj-lt"/>
                <a:cs typeface="Tahoma"/>
              </a:rPr>
              <a:t>for</a:t>
            </a:r>
            <a:r>
              <a:rPr lang="en-US" sz="2000" spc="135" dirty="0">
                <a:latin typeface="+mj-lt"/>
                <a:cs typeface="Tahoma"/>
              </a:rPr>
              <a:t> </a:t>
            </a:r>
            <a:r>
              <a:rPr lang="en-US" sz="2000" spc="55" dirty="0">
                <a:latin typeface="+mj-lt"/>
                <a:cs typeface="Tahoma"/>
              </a:rPr>
              <a:t>model</a:t>
            </a:r>
            <a:r>
              <a:rPr lang="en-US" sz="2000" spc="120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based</a:t>
            </a:r>
            <a:r>
              <a:rPr lang="en-US" sz="2000" spc="13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collaborative</a:t>
            </a:r>
            <a:r>
              <a:rPr lang="en-US" sz="2000" spc="125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filtering</a:t>
            </a:r>
            <a:r>
              <a:rPr lang="en-US" sz="2000" spc="135" dirty="0">
                <a:latin typeface="+mj-lt"/>
                <a:cs typeface="Tahoma"/>
              </a:rPr>
              <a:t> </a:t>
            </a:r>
            <a:r>
              <a:rPr lang="en-US" sz="2000" spc="60" dirty="0">
                <a:latin typeface="+mj-lt"/>
                <a:cs typeface="Tahoma"/>
              </a:rPr>
              <a:t>SVD</a:t>
            </a:r>
            <a:r>
              <a:rPr lang="en-US" sz="2000" spc="12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technique </a:t>
            </a:r>
            <a:r>
              <a:rPr lang="en-US" sz="2000" spc="-36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worked</a:t>
            </a:r>
            <a:r>
              <a:rPr lang="en-US" sz="2000" spc="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way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better</a:t>
            </a:r>
            <a:r>
              <a:rPr lang="en-US" sz="2000" spc="-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than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60" dirty="0">
                <a:latin typeface="+mj-lt"/>
                <a:cs typeface="Tahoma"/>
              </a:rPr>
              <a:t>NMF</a:t>
            </a:r>
            <a:r>
              <a:rPr lang="en-US" sz="2000" spc="-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with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lower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Mean</a:t>
            </a:r>
            <a:r>
              <a:rPr lang="en-US" sz="2000" spc="-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Absolute</a:t>
            </a:r>
            <a:r>
              <a:rPr lang="en-US" sz="2000" spc="-25" dirty="0">
                <a:latin typeface="+mj-lt"/>
                <a:cs typeface="Tahoma"/>
              </a:rPr>
              <a:t> </a:t>
            </a:r>
            <a:r>
              <a:rPr lang="en-US" sz="2000" spc="15" dirty="0">
                <a:latin typeface="+mj-lt"/>
                <a:cs typeface="Tahoma"/>
              </a:rPr>
              <a:t>Error</a:t>
            </a:r>
            <a:r>
              <a:rPr lang="en-US" sz="2000" spc="5" dirty="0">
                <a:latin typeface="+mj-lt"/>
                <a:cs typeface="Tahoma"/>
              </a:rPr>
              <a:t> </a:t>
            </a:r>
            <a:r>
              <a:rPr lang="en-US" sz="2000" spc="-5" dirty="0">
                <a:latin typeface="+mj-lt"/>
                <a:cs typeface="Tahoma"/>
              </a:rPr>
              <a:t>(MAE) </a:t>
            </a:r>
            <a:r>
              <a:rPr lang="en-US" sz="2000" spc="-70" dirty="0">
                <a:latin typeface="+mj-lt"/>
                <a:cs typeface="Tahoma"/>
              </a:rPr>
              <a:t>.</a:t>
            </a:r>
            <a:endParaRPr lang="en-US" sz="2000" dirty="0">
              <a:latin typeface="+mj-lt"/>
              <a:cs typeface="Tahoma"/>
            </a:endParaRPr>
          </a:p>
          <a:p>
            <a:pPr marL="0" indent="0">
              <a:buNone/>
            </a:pPr>
            <a:r>
              <a:rPr lang="en-US" sz="2000" dirty="0">
                <a:latin typeface="+mj-lt"/>
                <a:cs typeface="Times New Roman"/>
              </a:rPr>
              <a:t>A</a:t>
            </a:r>
            <a:r>
              <a:rPr lang="en-US" sz="2000" spc="340" dirty="0">
                <a:latin typeface="+mj-lt"/>
                <a:cs typeface="Times New Roman"/>
              </a:rPr>
              <a:t> </a:t>
            </a:r>
            <a:r>
              <a:rPr lang="en-US" sz="2000" spc="-5" dirty="0">
                <a:latin typeface="+mj-lt"/>
                <a:cs typeface="Times New Roman"/>
              </a:rPr>
              <a:t>recommendation</a:t>
            </a:r>
            <a:r>
              <a:rPr lang="en-US" sz="2000" spc="350" dirty="0">
                <a:latin typeface="+mj-lt"/>
                <a:cs typeface="Times New Roman"/>
              </a:rPr>
              <a:t> </a:t>
            </a:r>
            <a:r>
              <a:rPr lang="en-US" sz="2000" spc="-5" dirty="0">
                <a:latin typeface="+mj-lt"/>
                <a:cs typeface="Times New Roman"/>
              </a:rPr>
              <a:t>system</a:t>
            </a:r>
            <a:r>
              <a:rPr lang="en-US" sz="2000" spc="325" dirty="0">
                <a:latin typeface="+mj-lt"/>
                <a:cs typeface="Times New Roman"/>
              </a:rPr>
              <a:t> </a:t>
            </a:r>
            <a:r>
              <a:rPr lang="en-US" sz="2000" spc="-5" dirty="0">
                <a:latin typeface="+mj-lt"/>
                <a:cs typeface="Times New Roman"/>
              </a:rPr>
              <a:t>helps</a:t>
            </a:r>
            <a:r>
              <a:rPr lang="en-US" sz="2000" spc="345" dirty="0">
                <a:latin typeface="+mj-lt"/>
                <a:cs typeface="Times New Roman"/>
              </a:rPr>
              <a:t> </a:t>
            </a:r>
            <a:r>
              <a:rPr lang="en-US" sz="2000" spc="-5" dirty="0">
                <a:latin typeface="+mj-lt"/>
                <a:cs typeface="Times New Roman"/>
              </a:rPr>
              <a:t>an</a:t>
            </a:r>
            <a:r>
              <a:rPr lang="en-US" sz="2000" spc="340" dirty="0">
                <a:latin typeface="+mj-lt"/>
                <a:cs typeface="Times New Roman"/>
              </a:rPr>
              <a:t> </a:t>
            </a:r>
            <a:r>
              <a:rPr lang="en-US" sz="2000" spc="-5" dirty="0">
                <a:latin typeface="+mj-lt"/>
                <a:cs typeface="Times New Roman"/>
              </a:rPr>
              <a:t>organization</a:t>
            </a:r>
            <a:r>
              <a:rPr lang="en-US" sz="2000" spc="350" dirty="0">
                <a:latin typeface="+mj-lt"/>
                <a:cs typeface="Times New Roman"/>
              </a:rPr>
              <a:t> </a:t>
            </a:r>
            <a:r>
              <a:rPr lang="en-US" sz="2000" spc="-5" dirty="0">
                <a:latin typeface="+mj-lt"/>
                <a:cs typeface="Times New Roman"/>
              </a:rPr>
              <a:t>to</a:t>
            </a:r>
            <a:r>
              <a:rPr lang="en-US" sz="2000" spc="345" dirty="0">
                <a:latin typeface="+mj-lt"/>
                <a:cs typeface="Times New Roman"/>
              </a:rPr>
              <a:t> </a:t>
            </a:r>
            <a:r>
              <a:rPr lang="en-US" sz="2000" spc="-5" dirty="0">
                <a:latin typeface="+mj-lt"/>
                <a:cs typeface="Times New Roman"/>
              </a:rPr>
              <a:t>create</a:t>
            </a:r>
            <a:r>
              <a:rPr lang="en-US" sz="2000" spc="34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loyal</a:t>
            </a:r>
            <a:r>
              <a:rPr lang="en-US" sz="2000" spc="340" dirty="0">
                <a:latin typeface="+mj-lt"/>
                <a:cs typeface="Times New Roman"/>
              </a:rPr>
              <a:t> </a:t>
            </a:r>
            <a:r>
              <a:rPr lang="en-US" sz="2000" spc="-5" dirty="0">
                <a:latin typeface="+mj-lt"/>
                <a:cs typeface="Times New Roman"/>
              </a:rPr>
              <a:t>customers. </a:t>
            </a:r>
            <a:r>
              <a:rPr lang="en-US" sz="2000" spc="-49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The </a:t>
            </a:r>
            <a:r>
              <a:rPr lang="en-US" sz="2000" spc="-5" dirty="0">
                <a:latin typeface="+mj-lt"/>
                <a:cs typeface="Times New Roman"/>
              </a:rPr>
              <a:t>recommendation </a:t>
            </a:r>
            <a:r>
              <a:rPr lang="en-US" sz="2000" dirty="0">
                <a:latin typeface="+mj-lt"/>
                <a:cs typeface="Times New Roman"/>
              </a:rPr>
              <a:t>system </a:t>
            </a:r>
            <a:r>
              <a:rPr lang="en-US" sz="2000" spc="-5" dirty="0">
                <a:latin typeface="+mj-lt"/>
                <a:cs typeface="Times New Roman"/>
              </a:rPr>
              <a:t>today are very powerful </a:t>
            </a:r>
            <a:r>
              <a:rPr lang="en-US" sz="2000" dirty="0">
                <a:latin typeface="+mj-lt"/>
                <a:cs typeface="Times New Roman"/>
              </a:rPr>
              <a:t>that </a:t>
            </a:r>
            <a:r>
              <a:rPr lang="en-US" sz="2000" spc="-5" dirty="0">
                <a:latin typeface="+mj-lt"/>
                <a:cs typeface="Times New Roman"/>
              </a:rPr>
              <a:t>they can </a:t>
            </a:r>
            <a:r>
              <a:rPr lang="en-US" sz="2000" dirty="0">
                <a:latin typeface="+mj-lt"/>
                <a:cs typeface="Times New Roman"/>
              </a:rPr>
              <a:t>handle the </a:t>
            </a:r>
            <a:r>
              <a:rPr lang="en-US" sz="2000" spc="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new </a:t>
            </a:r>
            <a:r>
              <a:rPr lang="en-US" sz="2000" spc="-5" dirty="0">
                <a:latin typeface="+mj-lt"/>
                <a:cs typeface="Times New Roman"/>
              </a:rPr>
              <a:t>customer too who has visited the site for the first </a:t>
            </a:r>
            <a:r>
              <a:rPr lang="en-US" sz="2000" spc="-10" dirty="0">
                <a:latin typeface="+mj-lt"/>
                <a:cs typeface="Times New Roman"/>
              </a:rPr>
              <a:t>time. </a:t>
            </a:r>
            <a:r>
              <a:rPr lang="en-US" sz="2000" dirty="0">
                <a:latin typeface="+mj-lt"/>
                <a:cs typeface="Times New Roman"/>
              </a:rPr>
              <a:t>They </a:t>
            </a:r>
            <a:r>
              <a:rPr lang="en-US" sz="2000" spc="-5" dirty="0">
                <a:latin typeface="+mj-lt"/>
                <a:cs typeface="Times New Roman"/>
              </a:rPr>
              <a:t>recommend </a:t>
            </a:r>
            <a:r>
              <a:rPr lang="en-US" sz="2000" dirty="0">
                <a:latin typeface="+mj-lt"/>
                <a:cs typeface="Times New Roman"/>
              </a:rPr>
              <a:t> the </a:t>
            </a:r>
            <a:r>
              <a:rPr lang="en-US" sz="2000" spc="-5" dirty="0">
                <a:latin typeface="+mj-lt"/>
                <a:cs typeface="Times New Roman"/>
              </a:rPr>
              <a:t>products </a:t>
            </a:r>
            <a:r>
              <a:rPr lang="en-US" sz="2000" dirty="0">
                <a:latin typeface="+mj-lt"/>
                <a:cs typeface="Times New Roman"/>
              </a:rPr>
              <a:t>which are </a:t>
            </a:r>
            <a:r>
              <a:rPr lang="en-US" sz="2000" spc="-5" dirty="0">
                <a:latin typeface="+mj-lt"/>
                <a:cs typeface="Times New Roman"/>
              </a:rPr>
              <a:t>currently trending </a:t>
            </a:r>
            <a:r>
              <a:rPr lang="en-US" sz="2000" spc="5" dirty="0">
                <a:latin typeface="+mj-lt"/>
                <a:cs typeface="Times New Roman"/>
              </a:rPr>
              <a:t>or </a:t>
            </a:r>
            <a:r>
              <a:rPr lang="en-US" sz="2000" spc="-5" dirty="0">
                <a:latin typeface="+mj-lt"/>
                <a:cs typeface="Times New Roman"/>
              </a:rPr>
              <a:t>highly rated </a:t>
            </a:r>
            <a:r>
              <a:rPr lang="en-US" sz="2000" spc="-10" dirty="0">
                <a:latin typeface="+mj-lt"/>
                <a:cs typeface="Times New Roman"/>
              </a:rPr>
              <a:t>and </a:t>
            </a:r>
            <a:r>
              <a:rPr lang="en-US" sz="2000" dirty="0">
                <a:latin typeface="+mj-lt"/>
                <a:cs typeface="Times New Roman"/>
              </a:rPr>
              <a:t>they </a:t>
            </a:r>
            <a:r>
              <a:rPr lang="en-US" sz="2000" spc="-5" dirty="0">
                <a:latin typeface="+mj-lt"/>
                <a:cs typeface="Times New Roman"/>
              </a:rPr>
              <a:t>can </a:t>
            </a:r>
            <a:r>
              <a:rPr lang="en-US" sz="2000" spc="-10" dirty="0">
                <a:latin typeface="+mj-lt"/>
                <a:cs typeface="Times New Roman"/>
              </a:rPr>
              <a:t>also </a:t>
            </a:r>
            <a:r>
              <a:rPr lang="en-US" sz="2000" spc="-5" dirty="0">
                <a:latin typeface="+mj-lt"/>
                <a:cs typeface="Times New Roman"/>
              </a:rPr>
              <a:t> recommend</a:t>
            </a:r>
            <a:r>
              <a:rPr lang="en-US" sz="2000" spc="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the</a:t>
            </a:r>
            <a:r>
              <a:rPr lang="en-US" sz="2000" spc="-1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products</a:t>
            </a:r>
            <a:r>
              <a:rPr lang="en-US" sz="2000" spc="-4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which</a:t>
            </a:r>
            <a:r>
              <a:rPr lang="en-US" sz="2000" spc="-10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bring</a:t>
            </a:r>
            <a:r>
              <a:rPr lang="en-US" sz="2000" spc="-25" dirty="0">
                <a:latin typeface="+mj-lt"/>
                <a:cs typeface="Times New Roman"/>
              </a:rPr>
              <a:t> </a:t>
            </a:r>
            <a:r>
              <a:rPr lang="en-US" sz="2000" spc="-5" dirty="0">
                <a:latin typeface="+mj-lt"/>
                <a:cs typeface="Times New Roman"/>
              </a:rPr>
              <a:t>maximum</a:t>
            </a:r>
            <a:r>
              <a:rPr lang="en-US" sz="2000" spc="10" dirty="0">
                <a:latin typeface="+mj-lt"/>
                <a:cs typeface="Times New Roman"/>
              </a:rPr>
              <a:t> </a:t>
            </a:r>
            <a:r>
              <a:rPr lang="en-US" sz="2000" spc="20" dirty="0" err="1">
                <a:latin typeface="+mj-lt"/>
                <a:cs typeface="Times New Roman"/>
              </a:rPr>
              <a:t>profitto</a:t>
            </a:r>
            <a:r>
              <a:rPr lang="en-US" sz="2000" spc="-5" dirty="0">
                <a:latin typeface="+mj-lt"/>
                <a:cs typeface="Times New Roman"/>
              </a:rPr>
              <a:t> </a:t>
            </a:r>
            <a:r>
              <a:rPr lang="en-US" sz="2000" dirty="0">
                <a:latin typeface="+mj-lt"/>
                <a:cs typeface="Times New Roman"/>
              </a:rPr>
              <a:t>the</a:t>
            </a:r>
            <a:r>
              <a:rPr lang="en-US" sz="2000" spc="-20" dirty="0">
                <a:latin typeface="+mj-lt"/>
                <a:cs typeface="Times New Roman"/>
              </a:rPr>
              <a:t> </a:t>
            </a:r>
            <a:r>
              <a:rPr lang="en-US" sz="2000" spc="-5" dirty="0">
                <a:latin typeface="+mj-lt"/>
                <a:cs typeface="Times New Roman"/>
              </a:rPr>
              <a:t>company.</a:t>
            </a:r>
            <a:endParaRPr lang="en-US" sz="2000" dirty="0">
              <a:latin typeface="+mj-lt"/>
              <a:cs typeface="Times New Roman"/>
            </a:endParaRP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4E74B-5C43-1F2C-0257-BE12E8B5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28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2394-4EC3-BC29-0FCD-2FD0DD25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217625-2B78-F5EF-D3C7-B1A894EA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307272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64C8-0CA2-2C58-CF85-3D6115E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spc="90" dirty="0"/>
              <a:t>Challenges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D8C2-20E0-9833-41E2-0784D93EA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>
              <a:lnSpc>
                <a:spcPct val="115199"/>
              </a:lnSpc>
              <a:spcBef>
                <a:spcPts val="95"/>
              </a:spcBef>
              <a:tabLst>
                <a:tab pos="329565" algn="l"/>
                <a:tab pos="330200" algn="l"/>
              </a:tabLst>
            </a:pPr>
            <a:r>
              <a:rPr lang="en-US" sz="2000" spc="50" dirty="0">
                <a:latin typeface="+mj-lt"/>
                <a:cs typeface="Tahoma"/>
              </a:rPr>
              <a:t>Handling</a:t>
            </a:r>
            <a:r>
              <a:rPr lang="en-US" sz="2000" spc="5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of</a:t>
            </a:r>
            <a:r>
              <a:rPr lang="en-US" sz="2000" spc="55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sparsity</a:t>
            </a:r>
            <a:r>
              <a:rPr lang="en-US" sz="2000" spc="60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was</a:t>
            </a:r>
            <a:r>
              <a:rPr lang="en-US" sz="2000" spc="6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a</a:t>
            </a:r>
            <a:r>
              <a:rPr lang="en-US" sz="2000" spc="6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major</a:t>
            </a:r>
            <a:r>
              <a:rPr lang="en-US" sz="2000" spc="45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challenge</a:t>
            </a:r>
            <a:r>
              <a:rPr lang="en-US" sz="2000" spc="65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as</a:t>
            </a:r>
            <a:r>
              <a:rPr lang="en-US" sz="2000" spc="6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well</a:t>
            </a:r>
            <a:r>
              <a:rPr lang="en-US" sz="2000" spc="70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since</a:t>
            </a:r>
            <a:r>
              <a:rPr lang="en-US" sz="2000" spc="6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the</a:t>
            </a:r>
            <a:r>
              <a:rPr lang="en-US" sz="2000" spc="6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user</a:t>
            </a:r>
            <a:r>
              <a:rPr lang="en-US" sz="2000" spc="5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interactions</a:t>
            </a:r>
            <a:r>
              <a:rPr lang="en-US" sz="2000" spc="5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were </a:t>
            </a:r>
            <a:r>
              <a:rPr lang="en-US" sz="2000" spc="-395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not</a:t>
            </a:r>
            <a:r>
              <a:rPr lang="en-US" sz="2000" spc="-2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present</a:t>
            </a:r>
            <a:r>
              <a:rPr lang="en-US" sz="2000" spc="-35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for</a:t>
            </a:r>
            <a:r>
              <a:rPr lang="en-US" sz="2000" spc="-35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the</a:t>
            </a:r>
            <a:r>
              <a:rPr lang="en-US" sz="2000" spc="-10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majority</a:t>
            </a:r>
            <a:r>
              <a:rPr lang="en-US" sz="2000" spc="-5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of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the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books.</a:t>
            </a:r>
            <a:endParaRPr lang="en-US" sz="2000" dirty="0">
              <a:latin typeface="+mj-lt"/>
              <a:cs typeface="Tahoma"/>
            </a:endParaRPr>
          </a:p>
          <a:p>
            <a:pPr marL="354965" marR="5080" indent="-342900">
              <a:lnSpc>
                <a:spcPct val="115199"/>
              </a:lnSpc>
              <a:spcBef>
                <a:spcPts val="95"/>
              </a:spcBef>
              <a:tabLst>
                <a:tab pos="329565" algn="l"/>
                <a:tab pos="330200" algn="l"/>
              </a:tabLst>
            </a:pPr>
            <a:r>
              <a:rPr lang="en-US" sz="2000" spc="50" dirty="0">
                <a:latin typeface="+mj-lt"/>
                <a:cs typeface="Tahoma"/>
              </a:rPr>
              <a:t>Understanding</a:t>
            </a:r>
            <a:r>
              <a:rPr lang="en-US" sz="2000" spc="-5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the</a:t>
            </a:r>
            <a:r>
              <a:rPr lang="en-US" sz="2000" spc="-1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metric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for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evaluation</a:t>
            </a:r>
            <a:r>
              <a:rPr lang="en-US" sz="2000" spc="-2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was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a</a:t>
            </a:r>
            <a:r>
              <a:rPr lang="en-US" sz="2000" spc="-5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challenge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as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10" dirty="0">
                <a:latin typeface="+mj-lt"/>
                <a:cs typeface="Tahoma"/>
              </a:rPr>
              <a:t>well.</a:t>
            </a:r>
            <a:endParaRPr lang="en-US" sz="2000" dirty="0">
              <a:latin typeface="+mj-lt"/>
              <a:cs typeface="Tahoma"/>
            </a:endParaRPr>
          </a:p>
          <a:p>
            <a:pPr marL="354965" marR="5080" indent="-342900">
              <a:lnSpc>
                <a:spcPct val="115199"/>
              </a:lnSpc>
              <a:spcBef>
                <a:spcPts val="95"/>
              </a:spcBef>
              <a:tabLst>
                <a:tab pos="329565" algn="l"/>
                <a:tab pos="330200" algn="l"/>
              </a:tabLst>
            </a:pPr>
            <a:r>
              <a:rPr lang="en-US" sz="2000" spc="40" dirty="0">
                <a:latin typeface="+mj-lt"/>
                <a:cs typeface="Tahoma"/>
              </a:rPr>
              <a:t>Since</a:t>
            </a:r>
            <a:r>
              <a:rPr lang="en-US" sz="2000" spc="42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the</a:t>
            </a:r>
            <a:r>
              <a:rPr lang="en-US" sz="2000" spc="42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data</a:t>
            </a:r>
            <a:r>
              <a:rPr lang="en-US" sz="2000" spc="41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consisted</a:t>
            </a:r>
            <a:r>
              <a:rPr lang="en-US" sz="2000" spc="41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of</a:t>
            </a:r>
            <a:r>
              <a:rPr lang="en-US" sz="2000" spc="415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text</a:t>
            </a:r>
            <a:r>
              <a:rPr lang="en-US" sz="2000" spc="420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data,</a:t>
            </a:r>
            <a:r>
              <a:rPr lang="en-US" sz="2000" spc="420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data</a:t>
            </a:r>
            <a:r>
              <a:rPr lang="en-US" sz="2000" spc="42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cleaning</a:t>
            </a:r>
            <a:r>
              <a:rPr lang="en-US" sz="2000" spc="42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was</a:t>
            </a:r>
            <a:r>
              <a:rPr lang="en-US" sz="2000" spc="42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a</a:t>
            </a:r>
            <a:r>
              <a:rPr lang="en-US" sz="2000" spc="425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major</a:t>
            </a:r>
            <a:r>
              <a:rPr lang="en-US" sz="2000" spc="41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challenge</a:t>
            </a:r>
            <a:r>
              <a:rPr lang="en-US" sz="2000" spc="42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in </a:t>
            </a:r>
            <a:r>
              <a:rPr lang="en-US" sz="2000" spc="-39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features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like</a:t>
            </a:r>
            <a:r>
              <a:rPr lang="en-US" sz="2000" spc="-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Location</a:t>
            </a:r>
            <a:r>
              <a:rPr lang="en-US" sz="2000" spc="-45" dirty="0">
                <a:latin typeface="+mj-lt"/>
                <a:cs typeface="Tahoma"/>
              </a:rPr>
              <a:t> </a:t>
            </a:r>
            <a:r>
              <a:rPr lang="en-US" sz="2000" spc="5" dirty="0">
                <a:latin typeface="+mj-lt"/>
                <a:cs typeface="Tahoma"/>
              </a:rPr>
              <a:t>etc..</a:t>
            </a:r>
            <a:endParaRPr lang="en-US" sz="2000" dirty="0">
              <a:latin typeface="+mj-lt"/>
              <a:cs typeface="Tahoma"/>
            </a:endParaRPr>
          </a:p>
          <a:p>
            <a:pPr marL="354965" marR="5080" indent="-342900">
              <a:lnSpc>
                <a:spcPct val="115199"/>
              </a:lnSpc>
              <a:spcBef>
                <a:spcPts val="95"/>
              </a:spcBef>
              <a:tabLst>
                <a:tab pos="329565" algn="l"/>
                <a:tab pos="330200" algn="l"/>
              </a:tabLst>
            </a:pPr>
            <a:r>
              <a:rPr lang="en-US" sz="2000" spc="45" dirty="0">
                <a:latin typeface="+mj-lt"/>
                <a:cs typeface="Tahoma"/>
              </a:rPr>
              <a:t>Decision</a:t>
            </a:r>
            <a:r>
              <a:rPr lang="en-US" sz="2000" spc="345" dirty="0">
                <a:latin typeface="+mj-lt"/>
                <a:cs typeface="Tahoma"/>
              </a:rPr>
              <a:t> </a:t>
            </a:r>
            <a:r>
              <a:rPr lang="en-US" sz="2000" spc="65" dirty="0">
                <a:latin typeface="+mj-lt"/>
                <a:cs typeface="Tahoma"/>
              </a:rPr>
              <a:t>making</a:t>
            </a:r>
            <a:r>
              <a:rPr lang="en-US" sz="2000" spc="350" dirty="0">
                <a:latin typeface="+mj-lt"/>
                <a:cs typeface="Tahoma"/>
              </a:rPr>
              <a:t> </a:t>
            </a:r>
            <a:r>
              <a:rPr lang="en-US" sz="2000" spc="65" dirty="0">
                <a:latin typeface="+mj-lt"/>
                <a:cs typeface="Tahoma"/>
              </a:rPr>
              <a:t>on</a:t>
            </a:r>
            <a:r>
              <a:rPr lang="en-US" sz="2000" spc="350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missing</a:t>
            </a:r>
            <a:r>
              <a:rPr lang="en-US" sz="2000" spc="35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value</a:t>
            </a:r>
            <a:r>
              <a:rPr lang="en-US" sz="2000" spc="36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imputations</a:t>
            </a:r>
            <a:r>
              <a:rPr lang="en-US" sz="2000" spc="360" dirty="0">
                <a:latin typeface="+mj-lt"/>
                <a:cs typeface="Tahoma"/>
              </a:rPr>
              <a:t> </a:t>
            </a:r>
            <a:r>
              <a:rPr lang="en-US" sz="2000" spc="65" dirty="0">
                <a:latin typeface="+mj-lt"/>
                <a:cs typeface="Tahoma"/>
              </a:rPr>
              <a:t>and</a:t>
            </a:r>
            <a:r>
              <a:rPr lang="en-US" sz="2000" spc="340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outlier</a:t>
            </a:r>
            <a:r>
              <a:rPr lang="en-US" sz="2000" spc="34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treatment</a:t>
            </a:r>
            <a:r>
              <a:rPr lang="en-US" sz="2000" spc="350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was</a:t>
            </a:r>
            <a:r>
              <a:rPr lang="en-US" sz="2000" spc="340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quite</a:t>
            </a:r>
            <a:endParaRPr lang="en-US" sz="2000" dirty="0">
              <a:latin typeface="+mj-lt"/>
              <a:cs typeface="Tahoma"/>
            </a:endParaRPr>
          </a:p>
          <a:p>
            <a:pPr marL="100965" indent="0">
              <a:lnSpc>
                <a:spcPct val="100000"/>
              </a:lnSpc>
              <a:spcBef>
                <a:spcPts val="254"/>
              </a:spcBef>
              <a:buNone/>
            </a:pPr>
            <a:r>
              <a:rPr lang="en-US" sz="2000" spc="50" dirty="0">
                <a:latin typeface="+mj-lt"/>
                <a:cs typeface="Tahoma"/>
              </a:rPr>
              <a:t>   challenging</a:t>
            </a:r>
            <a:r>
              <a:rPr lang="en-US" sz="2000" spc="-65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as</a:t>
            </a:r>
            <a:r>
              <a:rPr lang="en-US" sz="2000" spc="-35" dirty="0">
                <a:latin typeface="+mj-lt"/>
                <a:cs typeface="Tahoma"/>
              </a:rPr>
              <a:t> </a:t>
            </a:r>
            <a:r>
              <a:rPr lang="en-US" sz="2000" spc="10" dirty="0">
                <a:latin typeface="+mj-lt"/>
                <a:cs typeface="Tahoma"/>
              </a:rPr>
              <a:t>well.</a:t>
            </a:r>
            <a:endParaRPr lang="en-US" sz="2000" dirty="0">
              <a:latin typeface="+mj-lt"/>
              <a:cs typeface="Tahoma"/>
            </a:endParaRP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8E843-ADE3-4982-E8FB-224436A6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29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5CE0-19EB-CC92-9FBC-AE740ACC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A5B77A-B666-DF08-5021-E3E7F399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65160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80D2-00F5-EF10-C1FF-08F643F9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941294"/>
            <a:ext cx="4959821" cy="645459"/>
          </a:xfrm>
        </p:spPr>
        <p:txBody>
          <a:bodyPr/>
          <a:lstStyle/>
          <a:p>
            <a:r>
              <a:rPr lang="en-IN" sz="3200" spc="60" dirty="0">
                <a:cs typeface="Tahoma"/>
              </a:rPr>
              <a:t>Problem</a:t>
            </a:r>
            <a:r>
              <a:rPr lang="en-IN" sz="3200" spc="-75" dirty="0">
                <a:cs typeface="Tahoma"/>
              </a:rPr>
              <a:t> </a:t>
            </a:r>
            <a:r>
              <a:rPr lang="en-IN" sz="3200" spc="50" dirty="0">
                <a:cs typeface="Tahoma"/>
              </a:rPr>
              <a:t>statement</a:t>
            </a:r>
            <a:br>
              <a:rPr lang="en-IN" sz="6000" dirty="0">
                <a:cs typeface="Tahoma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85E8C-BC74-BF15-7AC9-DC20BAFE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1819835"/>
            <a:ext cx="4818888" cy="3255085"/>
          </a:xfrm>
        </p:spPr>
        <p:txBody>
          <a:bodyPr/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lang="en-US" spc="30" dirty="0">
                <a:latin typeface="+mj-lt"/>
                <a:cs typeface="Verdana"/>
              </a:rPr>
              <a:t>Duri</a:t>
            </a:r>
            <a:r>
              <a:rPr lang="en-US" spc="25" dirty="0">
                <a:latin typeface="+mj-lt"/>
                <a:cs typeface="Verdana"/>
              </a:rPr>
              <a:t>n</a:t>
            </a:r>
            <a:r>
              <a:rPr lang="en-US" spc="90" dirty="0">
                <a:latin typeface="+mj-lt"/>
                <a:cs typeface="Verdana"/>
              </a:rPr>
              <a:t>g</a:t>
            </a:r>
            <a:r>
              <a:rPr lang="en-US" spc="-140" dirty="0">
                <a:latin typeface="+mj-lt"/>
                <a:cs typeface="Verdana"/>
              </a:rPr>
              <a:t> </a:t>
            </a:r>
            <a:r>
              <a:rPr lang="en-US" spc="15" dirty="0">
                <a:latin typeface="+mj-lt"/>
                <a:cs typeface="Verdana"/>
              </a:rPr>
              <a:t>t</a:t>
            </a:r>
            <a:r>
              <a:rPr lang="en-US" spc="40" dirty="0">
                <a:latin typeface="+mj-lt"/>
                <a:cs typeface="Verdana"/>
              </a:rPr>
              <a:t>he</a:t>
            </a:r>
            <a:r>
              <a:rPr lang="en-US" spc="-150" dirty="0">
                <a:latin typeface="+mj-lt"/>
                <a:cs typeface="Verdana"/>
              </a:rPr>
              <a:t> </a:t>
            </a:r>
            <a:r>
              <a:rPr lang="en-US" spc="-20" dirty="0">
                <a:latin typeface="+mj-lt"/>
                <a:cs typeface="Verdana"/>
              </a:rPr>
              <a:t>l</a:t>
            </a:r>
            <a:r>
              <a:rPr lang="en-US" spc="-30" dirty="0">
                <a:latin typeface="+mj-lt"/>
                <a:cs typeface="Verdana"/>
              </a:rPr>
              <a:t>a</a:t>
            </a:r>
            <a:r>
              <a:rPr lang="en-US" spc="-35" dirty="0">
                <a:latin typeface="+mj-lt"/>
                <a:cs typeface="Verdana"/>
              </a:rPr>
              <a:t>s</a:t>
            </a:r>
            <a:r>
              <a:rPr lang="en-US" spc="15" dirty="0">
                <a:latin typeface="+mj-lt"/>
                <a:cs typeface="Verdana"/>
              </a:rPr>
              <a:t>t</a:t>
            </a:r>
            <a:r>
              <a:rPr lang="en-US" spc="-145" dirty="0">
                <a:latin typeface="+mj-lt"/>
                <a:cs typeface="Verdana"/>
              </a:rPr>
              <a:t> </a:t>
            </a:r>
            <a:r>
              <a:rPr lang="en-US" dirty="0">
                <a:latin typeface="+mj-lt"/>
                <a:cs typeface="Verdana"/>
              </a:rPr>
              <a:t>fe</a:t>
            </a:r>
            <a:r>
              <a:rPr lang="en-US" spc="90" dirty="0">
                <a:latin typeface="+mj-lt"/>
                <a:cs typeface="Verdana"/>
              </a:rPr>
              <a:t>w</a:t>
            </a:r>
            <a:r>
              <a:rPr lang="en-US" spc="-145" dirty="0">
                <a:latin typeface="+mj-lt"/>
                <a:cs typeface="Verdana"/>
              </a:rPr>
              <a:t> </a:t>
            </a:r>
            <a:r>
              <a:rPr lang="en-US" spc="70" dirty="0">
                <a:latin typeface="+mj-lt"/>
                <a:cs typeface="Verdana"/>
              </a:rPr>
              <a:t>d</a:t>
            </a:r>
            <a:r>
              <a:rPr lang="en-US" spc="35" dirty="0">
                <a:latin typeface="+mj-lt"/>
                <a:cs typeface="Verdana"/>
              </a:rPr>
              <a:t>eca</a:t>
            </a:r>
            <a:r>
              <a:rPr lang="en-US" spc="30" dirty="0">
                <a:latin typeface="+mj-lt"/>
                <a:cs typeface="Verdana"/>
              </a:rPr>
              <a:t>d</a:t>
            </a:r>
            <a:r>
              <a:rPr lang="en-US" spc="-80" dirty="0">
                <a:latin typeface="+mj-lt"/>
                <a:cs typeface="Verdana"/>
              </a:rPr>
              <a:t>es,</a:t>
            </a:r>
            <a:r>
              <a:rPr lang="en-US" spc="-135" dirty="0">
                <a:latin typeface="+mj-lt"/>
                <a:cs typeface="Verdana"/>
              </a:rPr>
              <a:t> </a:t>
            </a:r>
            <a:r>
              <a:rPr lang="en-US" spc="60" dirty="0">
                <a:latin typeface="+mj-lt"/>
                <a:cs typeface="Verdana"/>
              </a:rPr>
              <a:t>w</a:t>
            </a:r>
            <a:r>
              <a:rPr lang="en-US" spc="10" dirty="0">
                <a:latin typeface="+mj-lt"/>
                <a:cs typeface="Verdana"/>
              </a:rPr>
              <a:t>i</a:t>
            </a:r>
            <a:r>
              <a:rPr lang="en-US" spc="15" dirty="0">
                <a:latin typeface="+mj-lt"/>
                <a:cs typeface="Verdana"/>
              </a:rPr>
              <a:t>t</a:t>
            </a:r>
            <a:r>
              <a:rPr lang="en-US" spc="65" dirty="0">
                <a:latin typeface="+mj-lt"/>
                <a:cs typeface="Verdana"/>
              </a:rPr>
              <a:t>h</a:t>
            </a:r>
            <a:r>
              <a:rPr lang="en-US" spc="-165" dirty="0">
                <a:latin typeface="+mj-lt"/>
                <a:cs typeface="Verdana"/>
              </a:rPr>
              <a:t> </a:t>
            </a:r>
            <a:r>
              <a:rPr lang="en-US" spc="15" dirty="0">
                <a:latin typeface="+mj-lt"/>
                <a:cs typeface="Verdana"/>
              </a:rPr>
              <a:t>t</a:t>
            </a:r>
            <a:r>
              <a:rPr lang="en-US" spc="40" dirty="0">
                <a:latin typeface="+mj-lt"/>
                <a:cs typeface="Verdana"/>
              </a:rPr>
              <a:t>he</a:t>
            </a:r>
            <a:r>
              <a:rPr lang="en-US" spc="-150" dirty="0">
                <a:latin typeface="+mj-lt"/>
                <a:cs typeface="Verdana"/>
              </a:rPr>
              <a:t> </a:t>
            </a:r>
            <a:r>
              <a:rPr lang="en-US" spc="-25" dirty="0">
                <a:latin typeface="+mj-lt"/>
                <a:cs typeface="Verdana"/>
              </a:rPr>
              <a:t>r</a:t>
            </a:r>
            <a:r>
              <a:rPr lang="en-US" spc="-30" dirty="0">
                <a:latin typeface="+mj-lt"/>
                <a:cs typeface="Verdana"/>
              </a:rPr>
              <a:t>i</a:t>
            </a:r>
            <a:r>
              <a:rPr lang="en-US" spc="-15" dirty="0">
                <a:latin typeface="+mj-lt"/>
                <a:cs typeface="Verdana"/>
              </a:rPr>
              <a:t>se</a:t>
            </a:r>
            <a:r>
              <a:rPr lang="en-US" spc="-125" dirty="0">
                <a:latin typeface="+mj-lt"/>
                <a:cs typeface="Verdana"/>
              </a:rPr>
              <a:t> </a:t>
            </a:r>
            <a:r>
              <a:rPr lang="en-US" spc="5" dirty="0">
                <a:latin typeface="+mj-lt"/>
                <a:cs typeface="Verdana"/>
              </a:rPr>
              <a:t>of  </a:t>
            </a:r>
            <a:r>
              <a:rPr lang="en-US" spc="5" dirty="0" err="1">
                <a:latin typeface="+mj-lt"/>
                <a:cs typeface="Verdana"/>
              </a:rPr>
              <a:t>Youtube</a:t>
            </a:r>
            <a:r>
              <a:rPr lang="en-US" spc="5" dirty="0">
                <a:latin typeface="+mj-lt"/>
                <a:cs typeface="Verdana"/>
              </a:rPr>
              <a:t>,</a:t>
            </a:r>
            <a:r>
              <a:rPr lang="en-US" spc="-165" dirty="0">
                <a:latin typeface="+mj-lt"/>
                <a:cs typeface="Verdana"/>
              </a:rPr>
              <a:t> </a:t>
            </a:r>
            <a:r>
              <a:rPr lang="en-US" dirty="0">
                <a:latin typeface="+mj-lt"/>
                <a:cs typeface="Verdana"/>
              </a:rPr>
              <a:t>Amazon,</a:t>
            </a:r>
            <a:r>
              <a:rPr lang="en-US" spc="-140" dirty="0">
                <a:latin typeface="+mj-lt"/>
                <a:cs typeface="Verdana"/>
              </a:rPr>
              <a:t> </a:t>
            </a:r>
            <a:r>
              <a:rPr lang="en-US" spc="-30" dirty="0">
                <a:latin typeface="+mj-lt"/>
                <a:cs typeface="Verdana"/>
              </a:rPr>
              <a:t>Netflix,</a:t>
            </a:r>
            <a:r>
              <a:rPr lang="en-US" spc="-140" dirty="0">
                <a:latin typeface="+mj-lt"/>
                <a:cs typeface="Verdana"/>
              </a:rPr>
              <a:t> </a:t>
            </a:r>
            <a:r>
              <a:rPr lang="en-US" spc="40" dirty="0">
                <a:latin typeface="+mj-lt"/>
                <a:cs typeface="Verdana"/>
              </a:rPr>
              <a:t>and</a:t>
            </a:r>
            <a:r>
              <a:rPr lang="en-US" spc="-130" dirty="0">
                <a:latin typeface="+mj-lt"/>
                <a:cs typeface="Verdana"/>
              </a:rPr>
              <a:t> </a:t>
            </a:r>
            <a:r>
              <a:rPr lang="en-US" spc="25" dirty="0">
                <a:latin typeface="+mj-lt"/>
                <a:cs typeface="Verdana"/>
              </a:rPr>
              <a:t>many</a:t>
            </a:r>
            <a:r>
              <a:rPr lang="en-US" spc="-135" dirty="0">
                <a:latin typeface="+mj-lt"/>
                <a:cs typeface="Verdana"/>
              </a:rPr>
              <a:t> </a:t>
            </a:r>
            <a:r>
              <a:rPr lang="en-US" spc="15" dirty="0">
                <a:latin typeface="+mj-lt"/>
                <a:cs typeface="Verdana"/>
              </a:rPr>
              <a:t>other</a:t>
            </a:r>
            <a:r>
              <a:rPr lang="en-US" spc="-140" dirty="0">
                <a:latin typeface="+mj-lt"/>
                <a:cs typeface="Verdana"/>
              </a:rPr>
              <a:t> </a:t>
            </a:r>
            <a:r>
              <a:rPr lang="en-US" spc="35" dirty="0">
                <a:latin typeface="+mj-lt"/>
                <a:cs typeface="Verdana"/>
              </a:rPr>
              <a:t>such </a:t>
            </a:r>
            <a:r>
              <a:rPr lang="en-US" spc="-480" dirty="0">
                <a:latin typeface="+mj-lt"/>
                <a:cs typeface="Verdana"/>
              </a:rPr>
              <a:t> </a:t>
            </a:r>
            <a:r>
              <a:rPr lang="en-US" spc="50" dirty="0">
                <a:latin typeface="+mj-lt"/>
                <a:cs typeface="Verdana"/>
              </a:rPr>
              <a:t>we</a:t>
            </a:r>
            <a:r>
              <a:rPr lang="en-US" spc="75" dirty="0">
                <a:latin typeface="+mj-lt"/>
                <a:cs typeface="Verdana"/>
              </a:rPr>
              <a:t>b</a:t>
            </a:r>
            <a:r>
              <a:rPr lang="en-US" spc="-150" dirty="0">
                <a:latin typeface="+mj-lt"/>
                <a:cs typeface="Verdana"/>
              </a:rPr>
              <a:t> </a:t>
            </a:r>
            <a:r>
              <a:rPr lang="en-US" spc="-35" dirty="0">
                <a:latin typeface="+mj-lt"/>
                <a:cs typeface="Verdana"/>
              </a:rPr>
              <a:t>serv</a:t>
            </a:r>
            <a:r>
              <a:rPr lang="en-US" spc="-30" dirty="0">
                <a:latin typeface="+mj-lt"/>
                <a:cs typeface="Verdana"/>
              </a:rPr>
              <a:t>i</a:t>
            </a:r>
            <a:r>
              <a:rPr lang="en-US" spc="35" dirty="0">
                <a:latin typeface="+mj-lt"/>
                <a:cs typeface="Verdana"/>
              </a:rPr>
              <a:t>ce</a:t>
            </a:r>
            <a:r>
              <a:rPr lang="en-US" spc="-130" dirty="0">
                <a:latin typeface="+mj-lt"/>
                <a:cs typeface="Verdana"/>
              </a:rPr>
              <a:t>s,</a:t>
            </a:r>
            <a:r>
              <a:rPr lang="en-US" spc="-125" dirty="0">
                <a:latin typeface="+mj-lt"/>
                <a:cs typeface="Verdana"/>
              </a:rPr>
              <a:t> </a:t>
            </a:r>
            <a:r>
              <a:rPr lang="en-US" spc="-35" dirty="0">
                <a:latin typeface="+mj-lt"/>
                <a:cs typeface="Verdana"/>
              </a:rPr>
              <a:t>r</a:t>
            </a:r>
            <a:r>
              <a:rPr lang="en-US" spc="35" dirty="0">
                <a:latin typeface="+mj-lt"/>
                <a:cs typeface="Verdana"/>
              </a:rPr>
              <a:t>ec</a:t>
            </a:r>
            <a:r>
              <a:rPr lang="en-US" spc="25" dirty="0">
                <a:latin typeface="+mj-lt"/>
                <a:cs typeface="Verdana"/>
              </a:rPr>
              <a:t>o</a:t>
            </a:r>
            <a:r>
              <a:rPr lang="en-US" spc="85" dirty="0">
                <a:latin typeface="+mj-lt"/>
                <a:cs typeface="Verdana"/>
              </a:rPr>
              <a:t>mmen</a:t>
            </a:r>
            <a:r>
              <a:rPr lang="en-US" spc="55" dirty="0">
                <a:latin typeface="+mj-lt"/>
                <a:cs typeface="Verdana"/>
              </a:rPr>
              <a:t>d</a:t>
            </a:r>
            <a:r>
              <a:rPr lang="en-US" spc="-15" dirty="0">
                <a:latin typeface="+mj-lt"/>
                <a:cs typeface="Verdana"/>
              </a:rPr>
              <a:t>er</a:t>
            </a:r>
            <a:r>
              <a:rPr lang="en-US" spc="-140" dirty="0">
                <a:latin typeface="+mj-lt"/>
                <a:cs typeface="Verdana"/>
              </a:rPr>
              <a:t> </a:t>
            </a:r>
            <a:r>
              <a:rPr lang="en-US" spc="-55" dirty="0">
                <a:latin typeface="+mj-lt"/>
                <a:cs typeface="Verdana"/>
              </a:rPr>
              <a:t>s</a:t>
            </a:r>
            <a:r>
              <a:rPr lang="en-US" spc="-70" dirty="0">
                <a:latin typeface="+mj-lt"/>
                <a:cs typeface="Verdana"/>
              </a:rPr>
              <a:t>y</a:t>
            </a:r>
            <a:r>
              <a:rPr lang="en-US" spc="-5" dirty="0">
                <a:latin typeface="+mj-lt"/>
                <a:cs typeface="Verdana"/>
              </a:rPr>
              <a:t>st</a:t>
            </a:r>
            <a:r>
              <a:rPr lang="en-US" dirty="0">
                <a:latin typeface="+mj-lt"/>
                <a:cs typeface="Verdana"/>
              </a:rPr>
              <a:t>e</a:t>
            </a:r>
            <a:r>
              <a:rPr lang="en-US" spc="40" dirty="0">
                <a:latin typeface="+mj-lt"/>
                <a:cs typeface="Verdana"/>
              </a:rPr>
              <a:t>ms</a:t>
            </a:r>
            <a:r>
              <a:rPr lang="en-US" spc="-125" dirty="0">
                <a:latin typeface="+mj-lt"/>
                <a:cs typeface="Verdana"/>
              </a:rPr>
              <a:t> </a:t>
            </a:r>
            <a:r>
              <a:rPr lang="en-US" spc="-10" dirty="0">
                <a:latin typeface="+mj-lt"/>
                <a:cs typeface="Verdana"/>
              </a:rPr>
              <a:t>ha</a:t>
            </a:r>
            <a:r>
              <a:rPr lang="en-US" spc="-15" dirty="0">
                <a:latin typeface="+mj-lt"/>
                <a:cs typeface="Verdana"/>
              </a:rPr>
              <a:t>v</a:t>
            </a:r>
            <a:r>
              <a:rPr lang="en-US" spc="10" dirty="0">
                <a:latin typeface="+mj-lt"/>
                <a:cs typeface="Verdana"/>
              </a:rPr>
              <a:t>e  </a:t>
            </a:r>
            <a:r>
              <a:rPr lang="en-US" spc="50" dirty="0">
                <a:latin typeface="+mj-lt"/>
                <a:cs typeface="Verdana"/>
              </a:rPr>
              <a:t>become </a:t>
            </a:r>
            <a:r>
              <a:rPr lang="en-US" spc="75" dirty="0">
                <a:latin typeface="+mj-lt"/>
                <a:cs typeface="Verdana"/>
              </a:rPr>
              <a:t>much </a:t>
            </a:r>
            <a:r>
              <a:rPr lang="en-US" spc="30" dirty="0">
                <a:latin typeface="+mj-lt"/>
                <a:cs typeface="Verdana"/>
              </a:rPr>
              <a:t>more </a:t>
            </a:r>
            <a:r>
              <a:rPr lang="en-US" spc="25" dirty="0">
                <a:latin typeface="+mj-lt"/>
                <a:cs typeface="Verdana"/>
              </a:rPr>
              <a:t>important </a:t>
            </a:r>
            <a:r>
              <a:rPr lang="en-US" spc="20" dirty="0">
                <a:latin typeface="+mj-lt"/>
                <a:cs typeface="Verdana"/>
              </a:rPr>
              <a:t>in </a:t>
            </a:r>
            <a:r>
              <a:rPr lang="en-US" spc="15" dirty="0">
                <a:latin typeface="+mj-lt"/>
                <a:cs typeface="Verdana"/>
              </a:rPr>
              <a:t>our </a:t>
            </a:r>
            <a:r>
              <a:rPr lang="en-US" spc="-30" dirty="0">
                <a:latin typeface="+mj-lt"/>
                <a:cs typeface="Verdana"/>
              </a:rPr>
              <a:t>lives </a:t>
            </a:r>
            <a:r>
              <a:rPr lang="en-US" spc="20" dirty="0">
                <a:latin typeface="+mj-lt"/>
                <a:cs typeface="Verdana"/>
              </a:rPr>
              <a:t>in </a:t>
            </a:r>
            <a:r>
              <a:rPr lang="en-US" spc="25" dirty="0">
                <a:latin typeface="+mj-lt"/>
                <a:cs typeface="Verdana"/>
              </a:rPr>
              <a:t> </a:t>
            </a:r>
            <a:r>
              <a:rPr lang="en-US" spc="15" dirty="0">
                <a:latin typeface="+mj-lt"/>
                <a:cs typeface="Verdana"/>
              </a:rPr>
              <a:t>t</a:t>
            </a:r>
            <a:r>
              <a:rPr lang="en-US" spc="-15" dirty="0">
                <a:latin typeface="+mj-lt"/>
                <a:cs typeface="Verdana"/>
              </a:rPr>
              <a:t>er</a:t>
            </a:r>
            <a:r>
              <a:rPr lang="en-US" spc="40" dirty="0">
                <a:latin typeface="+mj-lt"/>
                <a:cs typeface="Verdana"/>
              </a:rPr>
              <a:t>ms</a:t>
            </a:r>
            <a:r>
              <a:rPr lang="en-US" spc="-150" dirty="0">
                <a:latin typeface="+mj-lt"/>
                <a:cs typeface="Verdana"/>
              </a:rPr>
              <a:t> </a:t>
            </a:r>
            <a:r>
              <a:rPr lang="en-US" spc="25" dirty="0">
                <a:latin typeface="+mj-lt"/>
                <a:cs typeface="Verdana"/>
              </a:rPr>
              <a:t>o</a:t>
            </a:r>
            <a:r>
              <a:rPr lang="en-US" spc="-20" dirty="0">
                <a:latin typeface="+mj-lt"/>
                <a:cs typeface="Verdana"/>
              </a:rPr>
              <a:t>f</a:t>
            </a:r>
            <a:r>
              <a:rPr lang="en-US" spc="-125" dirty="0">
                <a:latin typeface="+mj-lt"/>
                <a:cs typeface="Verdana"/>
              </a:rPr>
              <a:t> </a:t>
            </a:r>
            <a:r>
              <a:rPr lang="en-US" spc="65" dirty="0">
                <a:latin typeface="+mj-lt"/>
                <a:cs typeface="Verdana"/>
              </a:rPr>
              <a:t>p</a:t>
            </a:r>
            <a:r>
              <a:rPr lang="en-US" spc="-25" dirty="0">
                <a:latin typeface="+mj-lt"/>
                <a:cs typeface="Verdana"/>
              </a:rPr>
              <a:t>ro</a:t>
            </a:r>
            <a:r>
              <a:rPr lang="en-US" spc="-40" dirty="0">
                <a:latin typeface="+mj-lt"/>
                <a:cs typeface="Verdana"/>
              </a:rPr>
              <a:t>v</a:t>
            </a:r>
            <a:r>
              <a:rPr lang="en-US" spc="-20" dirty="0">
                <a:latin typeface="+mj-lt"/>
                <a:cs typeface="Verdana"/>
              </a:rPr>
              <a:t>i</a:t>
            </a:r>
            <a:r>
              <a:rPr lang="en-US" spc="50" dirty="0">
                <a:latin typeface="+mj-lt"/>
                <a:cs typeface="Verdana"/>
              </a:rPr>
              <a:t>d</a:t>
            </a:r>
            <a:r>
              <a:rPr lang="en-US" spc="10" dirty="0">
                <a:latin typeface="+mj-lt"/>
                <a:cs typeface="Verdana"/>
              </a:rPr>
              <a:t>i</a:t>
            </a:r>
            <a:r>
              <a:rPr lang="en-US" spc="75" dirty="0">
                <a:latin typeface="+mj-lt"/>
                <a:cs typeface="Verdana"/>
              </a:rPr>
              <a:t>ng</a:t>
            </a:r>
            <a:r>
              <a:rPr lang="en-US" spc="-114" dirty="0">
                <a:latin typeface="+mj-lt"/>
                <a:cs typeface="Verdana"/>
              </a:rPr>
              <a:t> </a:t>
            </a:r>
            <a:r>
              <a:rPr lang="en-US" spc="40" dirty="0">
                <a:latin typeface="+mj-lt"/>
                <a:cs typeface="Verdana"/>
              </a:rPr>
              <a:t>h</a:t>
            </a:r>
            <a:r>
              <a:rPr lang="en-US" spc="5" dirty="0">
                <a:latin typeface="+mj-lt"/>
                <a:cs typeface="Verdana"/>
              </a:rPr>
              <a:t>i</a:t>
            </a:r>
            <a:r>
              <a:rPr lang="en-US" spc="75" dirty="0">
                <a:latin typeface="+mj-lt"/>
                <a:cs typeface="Verdana"/>
              </a:rPr>
              <a:t>g</a:t>
            </a:r>
            <a:r>
              <a:rPr lang="en-US" spc="65" dirty="0">
                <a:latin typeface="+mj-lt"/>
                <a:cs typeface="Verdana"/>
              </a:rPr>
              <a:t>h</a:t>
            </a:r>
            <a:r>
              <a:rPr lang="en-US" spc="-20" dirty="0">
                <a:latin typeface="+mj-lt"/>
                <a:cs typeface="Verdana"/>
              </a:rPr>
              <a:t>l</a:t>
            </a:r>
            <a:r>
              <a:rPr lang="en-US" spc="-70" dirty="0">
                <a:latin typeface="+mj-lt"/>
                <a:cs typeface="Verdana"/>
              </a:rPr>
              <a:t>y</a:t>
            </a:r>
            <a:r>
              <a:rPr lang="en-US" spc="-130" dirty="0">
                <a:latin typeface="+mj-lt"/>
                <a:cs typeface="Verdana"/>
              </a:rPr>
              <a:t> </a:t>
            </a:r>
            <a:r>
              <a:rPr lang="en-US" spc="45" dirty="0">
                <a:latin typeface="+mj-lt"/>
                <a:cs typeface="Verdana"/>
              </a:rPr>
              <a:t>pe</a:t>
            </a:r>
            <a:r>
              <a:rPr lang="en-US" spc="-15" dirty="0">
                <a:latin typeface="+mj-lt"/>
                <a:cs typeface="Verdana"/>
              </a:rPr>
              <a:t>rs</a:t>
            </a:r>
            <a:r>
              <a:rPr lang="en-US" spc="-30" dirty="0">
                <a:latin typeface="+mj-lt"/>
                <a:cs typeface="Verdana"/>
              </a:rPr>
              <a:t>o</a:t>
            </a:r>
            <a:r>
              <a:rPr lang="en-US" spc="15" dirty="0">
                <a:latin typeface="+mj-lt"/>
                <a:cs typeface="Verdana"/>
              </a:rPr>
              <a:t>na</a:t>
            </a:r>
            <a:r>
              <a:rPr lang="en-US" spc="-5" dirty="0">
                <a:latin typeface="+mj-lt"/>
                <a:cs typeface="Verdana"/>
              </a:rPr>
              <a:t>l</a:t>
            </a:r>
            <a:r>
              <a:rPr lang="en-US" spc="-20" dirty="0">
                <a:latin typeface="+mj-lt"/>
                <a:cs typeface="Verdana"/>
              </a:rPr>
              <a:t>i</a:t>
            </a:r>
            <a:r>
              <a:rPr lang="en-US" spc="-5" dirty="0">
                <a:latin typeface="+mj-lt"/>
                <a:cs typeface="Verdana"/>
              </a:rPr>
              <a:t>z</a:t>
            </a:r>
            <a:r>
              <a:rPr lang="en-US" dirty="0">
                <a:latin typeface="+mj-lt"/>
                <a:cs typeface="Verdana"/>
              </a:rPr>
              <a:t>e</a:t>
            </a:r>
            <a:r>
              <a:rPr lang="en-US" spc="75" dirty="0">
                <a:latin typeface="+mj-lt"/>
                <a:cs typeface="Verdana"/>
              </a:rPr>
              <a:t>d</a:t>
            </a:r>
            <a:r>
              <a:rPr lang="en-US" spc="-140" dirty="0">
                <a:latin typeface="+mj-lt"/>
                <a:cs typeface="Verdana"/>
              </a:rPr>
              <a:t> </a:t>
            </a:r>
            <a:r>
              <a:rPr lang="en-US" spc="35" dirty="0">
                <a:latin typeface="+mj-lt"/>
                <a:cs typeface="Verdana"/>
              </a:rPr>
              <a:t>and  </a:t>
            </a:r>
            <a:r>
              <a:rPr lang="en-US" spc="-15" dirty="0">
                <a:latin typeface="+mj-lt"/>
                <a:cs typeface="Verdana"/>
              </a:rPr>
              <a:t>re</a:t>
            </a:r>
            <a:r>
              <a:rPr lang="en-US" spc="-20" dirty="0">
                <a:latin typeface="+mj-lt"/>
                <a:cs typeface="Verdana"/>
              </a:rPr>
              <a:t>l</a:t>
            </a:r>
            <a:r>
              <a:rPr lang="en-US" dirty="0">
                <a:latin typeface="+mj-lt"/>
                <a:cs typeface="Verdana"/>
              </a:rPr>
              <a:t>evant</a:t>
            </a:r>
            <a:r>
              <a:rPr lang="en-US" spc="-145" dirty="0">
                <a:latin typeface="+mj-lt"/>
                <a:cs typeface="Verdana"/>
              </a:rPr>
              <a:t> </a:t>
            </a:r>
            <a:r>
              <a:rPr lang="en-US" spc="50" dirty="0">
                <a:latin typeface="+mj-lt"/>
                <a:cs typeface="Verdana"/>
              </a:rPr>
              <a:t>co</a:t>
            </a:r>
            <a:r>
              <a:rPr lang="en-US" spc="45" dirty="0">
                <a:latin typeface="+mj-lt"/>
                <a:cs typeface="Verdana"/>
              </a:rPr>
              <a:t>n</a:t>
            </a:r>
            <a:r>
              <a:rPr lang="en-US" spc="15" dirty="0">
                <a:latin typeface="+mj-lt"/>
                <a:cs typeface="Verdana"/>
              </a:rPr>
              <a:t>t</a:t>
            </a:r>
            <a:r>
              <a:rPr lang="en-US" spc="35" dirty="0">
                <a:latin typeface="+mj-lt"/>
                <a:cs typeface="Verdana"/>
              </a:rPr>
              <a:t>en</a:t>
            </a:r>
            <a:r>
              <a:rPr lang="en-US" spc="25" dirty="0">
                <a:latin typeface="+mj-lt"/>
                <a:cs typeface="Verdana"/>
              </a:rPr>
              <a:t>t</a:t>
            </a:r>
            <a:r>
              <a:rPr lang="en-US" spc="-215" dirty="0">
                <a:latin typeface="+mj-lt"/>
                <a:cs typeface="Verdana"/>
              </a:rPr>
              <a:t>.</a:t>
            </a:r>
            <a:endParaRPr lang="en-US" dirty="0">
              <a:latin typeface="+mj-lt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dirty="0">
              <a:latin typeface="+mj-lt"/>
              <a:cs typeface="Verdana"/>
            </a:endParaRPr>
          </a:p>
          <a:p>
            <a:pPr marL="12700" marR="145415">
              <a:lnSpc>
                <a:spcPct val="114999"/>
              </a:lnSpc>
            </a:pPr>
            <a:r>
              <a:rPr lang="en-US" b="1" spc="45" dirty="0">
                <a:latin typeface="+mj-lt"/>
                <a:cs typeface="Tahoma"/>
              </a:rPr>
              <a:t>The </a:t>
            </a:r>
            <a:r>
              <a:rPr lang="en-US" b="1" spc="60" dirty="0">
                <a:latin typeface="+mj-lt"/>
                <a:cs typeface="Tahoma"/>
              </a:rPr>
              <a:t>main </a:t>
            </a:r>
            <a:r>
              <a:rPr lang="en-US" b="1" spc="35" dirty="0">
                <a:latin typeface="+mj-lt"/>
                <a:cs typeface="Tahoma"/>
              </a:rPr>
              <a:t>objective </a:t>
            </a:r>
            <a:r>
              <a:rPr lang="en-US" b="1" spc="10" dirty="0">
                <a:latin typeface="+mj-lt"/>
                <a:cs typeface="Tahoma"/>
              </a:rPr>
              <a:t>is </a:t>
            </a:r>
            <a:r>
              <a:rPr lang="en-US" b="1" spc="40" dirty="0">
                <a:latin typeface="+mj-lt"/>
                <a:cs typeface="Tahoma"/>
              </a:rPr>
              <a:t>to create </a:t>
            </a:r>
            <a:r>
              <a:rPr lang="en-US" b="1" spc="25" dirty="0">
                <a:latin typeface="+mj-lt"/>
                <a:cs typeface="Tahoma"/>
              </a:rPr>
              <a:t>a </a:t>
            </a:r>
            <a:r>
              <a:rPr lang="en-US" b="1" spc="30" dirty="0">
                <a:latin typeface="+mj-lt"/>
                <a:cs typeface="Tahoma"/>
              </a:rPr>
              <a:t> </a:t>
            </a:r>
            <a:r>
              <a:rPr lang="en-US" b="1" spc="60" dirty="0">
                <a:latin typeface="+mj-lt"/>
                <a:cs typeface="Tahoma"/>
              </a:rPr>
              <a:t>recommendation </a:t>
            </a:r>
            <a:r>
              <a:rPr lang="en-US" b="1" spc="50" dirty="0">
                <a:latin typeface="+mj-lt"/>
                <a:cs typeface="Tahoma"/>
              </a:rPr>
              <a:t>system </a:t>
            </a:r>
            <a:r>
              <a:rPr lang="en-US" b="1" spc="40" dirty="0">
                <a:latin typeface="+mj-lt"/>
                <a:cs typeface="Tahoma"/>
              </a:rPr>
              <a:t>to </a:t>
            </a:r>
            <a:r>
              <a:rPr lang="en-US" b="1" spc="75" dirty="0">
                <a:latin typeface="+mj-lt"/>
                <a:cs typeface="Tahoma"/>
              </a:rPr>
              <a:t>recommend </a:t>
            </a:r>
            <a:r>
              <a:rPr lang="en-US" b="1" spc="80" dirty="0">
                <a:latin typeface="+mj-lt"/>
                <a:cs typeface="Tahoma"/>
              </a:rPr>
              <a:t> </a:t>
            </a:r>
            <a:r>
              <a:rPr lang="en-US" b="1" spc="30" dirty="0">
                <a:latin typeface="+mj-lt"/>
                <a:cs typeface="Tahoma"/>
              </a:rPr>
              <a:t>relevant</a:t>
            </a:r>
            <a:r>
              <a:rPr lang="en-US" b="1" spc="-20" dirty="0">
                <a:latin typeface="+mj-lt"/>
                <a:cs typeface="Tahoma"/>
              </a:rPr>
              <a:t> </a:t>
            </a:r>
            <a:r>
              <a:rPr lang="en-US" b="1" spc="60" dirty="0">
                <a:latin typeface="+mj-lt"/>
                <a:cs typeface="Tahoma"/>
              </a:rPr>
              <a:t>books</a:t>
            </a:r>
            <a:r>
              <a:rPr lang="en-US" b="1" spc="-35" dirty="0">
                <a:latin typeface="+mj-lt"/>
                <a:cs typeface="Tahoma"/>
              </a:rPr>
              <a:t> </a:t>
            </a:r>
            <a:r>
              <a:rPr lang="en-US" b="1" spc="40" dirty="0">
                <a:latin typeface="+mj-lt"/>
                <a:cs typeface="Tahoma"/>
              </a:rPr>
              <a:t>to</a:t>
            </a:r>
            <a:r>
              <a:rPr lang="en-US" b="1" spc="-55" dirty="0">
                <a:latin typeface="+mj-lt"/>
                <a:cs typeface="Tahoma"/>
              </a:rPr>
              <a:t> </a:t>
            </a:r>
            <a:r>
              <a:rPr lang="en-US" b="1" spc="30" dirty="0">
                <a:latin typeface="+mj-lt"/>
                <a:cs typeface="Tahoma"/>
              </a:rPr>
              <a:t>users</a:t>
            </a:r>
            <a:r>
              <a:rPr lang="en-US" b="1" spc="-25" dirty="0">
                <a:latin typeface="+mj-lt"/>
                <a:cs typeface="Tahoma"/>
              </a:rPr>
              <a:t> </a:t>
            </a:r>
            <a:r>
              <a:rPr lang="en-US" b="1" spc="55" dirty="0">
                <a:latin typeface="+mj-lt"/>
                <a:cs typeface="Tahoma"/>
              </a:rPr>
              <a:t>based</a:t>
            </a:r>
            <a:r>
              <a:rPr lang="en-US" b="1" spc="-35" dirty="0">
                <a:latin typeface="+mj-lt"/>
                <a:cs typeface="Tahoma"/>
              </a:rPr>
              <a:t> </a:t>
            </a:r>
            <a:r>
              <a:rPr lang="en-US" b="1" spc="65" dirty="0">
                <a:latin typeface="+mj-lt"/>
                <a:cs typeface="Tahoma"/>
              </a:rPr>
              <a:t>on</a:t>
            </a:r>
            <a:r>
              <a:rPr lang="en-US" b="1" spc="-40" dirty="0">
                <a:latin typeface="+mj-lt"/>
                <a:cs typeface="Tahoma"/>
              </a:rPr>
              <a:t> </a:t>
            </a:r>
            <a:r>
              <a:rPr lang="en-US" b="1" spc="35" dirty="0">
                <a:latin typeface="+mj-lt"/>
                <a:cs typeface="Tahoma"/>
              </a:rPr>
              <a:t>popularity </a:t>
            </a:r>
            <a:r>
              <a:rPr lang="en-US" b="1" spc="-395" dirty="0">
                <a:latin typeface="+mj-lt"/>
                <a:cs typeface="Tahoma"/>
              </a:rPr>
              <a:t> </a:t>
            </a:r>
            <a:r>
              <a:rPr lang="en-US" b="1" spc="60" dirty="0">
                <a:latin typeface="+mj-lt"/>
                <a:cs typeface="Tahoma"/>
              </a:rPr>
              <a:t>and</a:t>
            </a:r>
            <a:r>
              <a:rPr lang="en-US" b="1" spc="-20" dirty="0">
                <a:latin typeface="+mj-lt"/>
                <a:cs typeface="Tahoma"/>
              </a:rPr>
              <a:t> </a:t>
            </a:r>
            <a:r>
              <a:rPr lang="en-US" b="1" spc="30" dirty="0">
                <a:latin typeface="+mj-lt"/>
                <a:cs typeface="Tahoma"/>
              </a:rPr>
              <a:t>user</a:t>
            </a:r>
            <a:r>
              <a:rPr lang="en-US" b="1" spc="-20" dirty="0">
                <a:latin typeface="+mj-lt"/>
                <a:cs typeface="Tahoma"/>
              </a:rPr>
              <a:t> </a:t>
            </a:r>
            <a:r>
              <a:rPr lang="en-US" b="1" spc="20" dirty="0">
                <a:latin typeface="+mj-lt"/>
                <a:cs typeface="Tahoma"/>
              </a:rPr>
              <a:t>interests.</a:t>
            </a:r>
            <a:endParaRPr lang="en-US" dirty="0">
              <a:latin typeface="+mj-lt"/>
              <a:cs typeface="Tahoma"/>
            </a:endParaRPr>
          </a:p>
          <a:p>
            <a:endParaRPr lang="en-IN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94BA6-B466-5E4C-703E-4447081F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EC27F813-5F8C-236E-D0F5-F63685E7B0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572" r="23572"/>
          <a:stretch>
            <a:fillRect/>
          </a:stretch>
        </p:blipFill>
        <p:spPr>
          <a:xfrm>
            <a:off x="1" y="0"/>
            <a:ext cx="3702424" cy="6858000"/>
          </a:xfrm>
        </p:spPr>
      </p:pic>
    </p:spTree>
    <p:extLst>
      <p:ext uri="{BB962C8B-B14F-4D97-AF65-F5344CB8AC3E}">
        <p14:creationId xmlns:p14="http://schemas.microsoft.com/office/powerpoint/2010/main" val="1148513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0096-5BDE-78BB-67F1-E5A287B7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spc="90" dirty="0"/>
              <a:t>Future</a:t>
            </a:r>
            <a:r>
              <a:rPr lang="en-IN" sz="6000" spc="-95" dirty="0"/>
              <a:t> </a:t>
            </a:r>
            <a:r>
              <a:rPr lang="en-IN" sz="6000" spc="110" dirty="0"/>
              <a:t>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9C8BC-A0C1-224C-BCAC-C24BB554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4965" marR="5080" indent="-342900" algn="just">
              <a:lnSpc>
                <a:spcPct val="115100"/>
              </a:lnSpc>
              <a:spcBef>
                <a:spcPts val="100"/>
              </a:spcBef>
              <a:tabLst>
                <a:tab pos="330200" algn="l"/>
              </a:tabLst>
            </a:pPr>
            <a:r>
              <a:rPr lang="en-US" sz="2000" spc="35" dirty="0">
                <a:latin typeface="+mj-lt"/>
                <a:cs typeface="Tahoma"/>
              </a:rPr>
              <a:t>Given </a:t>
            </a:r>
            <a:r>
              <a:rPr lang="en-US" sz="2000" spc="55" dirty="0">
                <a:latin typeface="+mj-lt"/>
                <a:cs typeface="Tahoma"/>
              </a:rPr>
              <a:t>more </a:t>
            </a:r>
            <a:r>
              <a:rPr lang="en-US" sz="2000" spc="35" dirty="0">
                <a:latin typeface="+mj-lt"/>
                <a:cs typeface="Tahoma"/>
              </a:rPr>
              <a:t>information </a:t>
            </a:r>
            <a:r>
              <a:rPr lang="en-US" sz="2000" spc="45" dirty="0">
                <a:latin typeface="+mj-lt"/>
                <a:cs typeface="Tahoma"/>
              </a:rPr>
              <a:t>regarding </a:t>
            </a:r>
            <a:r>
              <a:rPr lang="en-US" sz="2000" spc="50" dirty="0">
                <a:latin typeface="+mj-lt"/>
                <a:cs typeface="Tahoma"/>
              </a:rPr>
              <a:t>the </a:t>
            </a:r>
            <a:r>
              <a:rPr lang="en-US" sz="2000" spc="55" dirty="0">
                <a:latin typeface="+mj-lt"/>
                <a:cs typeface="Tahoma"/>
              </a:rPr>
              <a:t>books </a:t>
            </a:r>
            <a:r>
              <a:rPr lang="en-US" sz="2000" spc="25" dirty="0">
                <a:latin typeface="+mj-lt"/>
                <a:cs typeface="Tahoma"/>
              </a:rPr>
              <a:t>dataset, </a:t>
            </a:r>
            <a:r>
              <a:rPr lang="en-US" sz="2000" spc="50" dirty="0">
                <a:latin typeface="+mj-lt"/>
                <a:cs typeface="Tahoma"/>
              </a:rPr>
              <a:t>namely </a:t>
            </a:r>
            <a:r>
              <a:rPr lang="en-US" sz="2000" spc="25" dirty="0">
                <a:latin typeface="+mj-lt"/>
                <a:cs typeface="Tahoma"/>
              </a:rPr>
              <a:t>features </a:t>
            </a:r>
            <a:r>
              <a:rPr lang="en-US" sz="2000" spc="30" dirty="0">
                <a:latin typeface="+mj-lt"/>
                <a:cs typeface="Tahoma"/>
              </a:rPr>
              <a:t>like </a:t>
            </a:r>
            <a:r>
              <a:rPr lang="en-US" sz="2000" spc="20" dirty="0">
                <a:latin typeface="+mj-lt"/>
                <a:cs typeface="Tahoma"/>
              </a:rPr>
              <a:t>Genre, </a:t>
            </a:r>
            <a:r>
              <a:rPr lang="en-US" sz="2000" spc="2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Description </a:t>
            </a:r>
            <a:r>
              <a:rPr lang="en-US" sz="2000" spc="20" dirty="0" err="1">
                <a:latin typeface="+mj-lt"/>
                <a:cs typeface="Tahoma"/>
              </a:rPr>
              <a:t>etc</a:t>
            </a:r>
            <a:r>
              <a:rPr lang="en-US" sz="2000" spc="20" dirty="0">
                <a:latin typeface="+mj-lt"/>
                <a:cs typeface="Tahoma"/>
              </a:rPr>
              <a:t>, </a:t>
            </a:r>
            <a:r>
              <a:rPr lang="en-US" sz="2000" spc="60" dirty="0">
                <a:latin typeface="+mj-lt"/>
                <a:cs typeface="Tahoma"/>
              </a:rPr>
              <a:t>we </a:t>
            </a:r>
            <a:r>
              <a:rPr lang="en-US" sz="2000" spc="55" dirty="0">
                <a:latin typeface="+mj-lt"/>
                <a:cs typeface="Tahoma"/>
              </a:rPr>
              <a:t>could </a:t>
            </a:r>
            <a:r>
              <a:rPr lang="en-US" sz="2000" spc="60" dirty="0">
                <a:latin typeface="+mj-lt"/>
                <a:cs typeface="Tahoma"/>
              </a:rPr>
              <a:t>implement </a:t>
            </a:r>
            <a:r>
              <a:rPr lang="en-US" sz="2000" spc="25" dirty="0">
                <a:latin typeface="+mj-lt"/>
                <a:cs typeface="Tahoma"/>
              </a:rPr>
              <a:t>a</a:t>
            </a:r>
            <a:r>
              <a:rPr lang="en-US" sz="2000" spc="30" dirty="0">
                <a:latin typeface="+mj-lt"/>
                <a:cs typeface="Tahoma"/>
              </a:rPr>
              <a:t> content-filtering </a:t>
            </a:r>
            <a:r>
              <a:rPr lang="en-US" sz="2000" spc="50" dirty="0">
                <a:latin typeface="+mj-lt"/>
                <a:cs typeface="Tahoma"/>
              </a:rPr>
              <a:t>based </a:t>
            </a:r>
            <a:r>
              <a:rPr lang="en-US" sz="2000" spc="55" dirty="0">
                <a:latin typeface="+mj-lt"/>
                <a:cs typeface="Tahoma"/>
              </a:rPr>
              <a:t>recommendation </a:t>
            </a:r>
            <a:r>
              <a:rPr lang="en-US" sz="2000" spc="60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system</a:t>
            </a:r>
            <a:r>
              <a:rPr lang="en-US" sz="2000" spc="50" dirty="0">
                <a:latin typeface="+mj-lt"/>
                <a:cs typeface="Tahoma"/>
              </a:rPr>
              <a:t> </a:t>
            </a:r>
            <a:r>
              <a:rPr lang="en-US" sz="2000" spc="55" dirty="0">
                <a:latin typeface="+mj-lt"/>
                <a:cs typeface="Tahoma"/>
              </a:rPr>
              <a:t>and </a:t>
            </a:r>
            <a:r>
              <a:rPr lang="en-US" sz="2000" spc="60" dirty="0">
                <a:latin typeface="+mj-lt"/>
                <a:cs typeface="Tahoma"/>
              </a:rPr>
              <a:t>compare </a:t>
            </a:r>
            <a:r>
              <a:rPr lang="en-US" sz="2000" spc="50" dirty="0">
                <a:latin typeface="+mj-lt"/>
                <a:cs typeface="Tahoma"/>
              </a:rPr>
              <a:t>the</a:t>
            </a:r>
            <a:r>
              <a:rPr lang="en-US" sz="2000" spc="55" dirty="0">
                <a:latin typeface="+mj-lt"/>
                <a:cs typeface="Tahoma"/>
              </a:rPr>
              <a:t> </a:t>
            </a:r>
            <a:r>
              <a:rPr lang="en-US" sz="2000" spc="20" dirty="0">
                <a:latin typeface="+mj-lt"/>
                <a:cs typeface="Tahoma"/>
              </a:rPr>
              <a:t>results</a:t>
            </a:r>
            <a:r>
              <a:rPr lang="en-US" sz="2000" spc="2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with</a:t>
            </a:r>
            <a:r>
              <a:rPr lang="en-US" sz="2000" spc="45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the</a:t>
            </a:r>
            <a:r>
              <a:rPr lang="en-US" sz="2000" spc="5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existing</a:t>
            </a:r>
            <a:r>
              <a:rPr lang="en-US" sz="2000" spc="35" dirty="0">
                <a:latin typeface="+mj-lt"/>
                <a:cs typeface="Tahoma"/>
              </a:rPr>
              <a:t> </a:t>
            </a:r>
            <a:r>
              <a:rPr lang="en-US" sz="2000" spc="25" dirty="0">
                <a:latin typeface="+mj-lt"/>
                <a:cs typeface="Tahoma"/>
              </a:rPr>
              <a:t>collaborative-filtering</a:t>
            </a:r>
            <a:r>
              <a:rPr lang="en-US" sz="2000" spc="3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based </a:t>
            </a:r>
            <a:r>
              <a:rPr lang="en-US" sz="2000" spc="55" dirty="0">
                <a:latin typeface="+mj-lt"/>
                <a:cs typeface="Tahoma"/>
              </a:rPr>
              <a:t> </a:t>
            </a:r>
            <a:r>
              <a:rPr lang="en-US" sz="2000" spc="30" dirty="0">
                <a:latin typeface="+mj-lt"/>
                <a:cs typeface="Tahoma"/>
              </a:rPr>
              <a:t>system.</a:t>
            </a:r>
            <a:endParaRPr lang="en-US" sz="2000" dirty="0">
              <a:latin typeface="+mj-lt"/>
              <a:cs typeface="Tahoma"/>
            </a:endParaRPr>
          </a:p>
          <a:p>
            <a:pPr marL="354965" marR="5080" indent="-342900" algn="just">
              <a:lnSpc>
                <a:spcPct val="115100"/>
              </a:lnSpc>
              <a:spcBef>
                <a:spcPts val="100"/>
              </a:spcBef>
              <a:tabLst>
                <a:tab pos="330200" algn="l"/>
              </a:tabLst>
            </a:pPr>
            <a:endParaRPr lang="en-US" sz="2000" spc="120" dirty="0">
              <a:latin typeface="+mj-lt"/>
              <a:cs typeface="Tahoma"/>
            </a:endParaRPr>
          </a:p>
          <a:p>
            <a:pPr marL="354965" marR="5080" indent="-342900" algn="just">
              <a:lnSpc>
                <a:spcPct val="115100"/>
              </a:lnSpc>
              <a:spcBef>
                <a:spcPts val="100"/>
              </a:spcBef>
              <a:tabLst>
                <a:tab pos="330200" algn="l"/>
              </a:tabLst>
            </a:pPr>
            <a:r>
              <a:rPr lang="en-US" sz="2000" spc="120" dirty="0">
                <a:latin typeface="+mj-lt"/>
                <a:cs typeface="Tahoma"/>
              </a:rPr>
              <a:t>We </a:t>
            </a:r>
            <a:r>
              <a:rPr lang="en-US" sz="2000" spc="50" dirty="0">
                <a:latin typeface="+mj-lt"/>
                <a:cs typeface="Tahoma"/>
              </a:rPr>
              <a:t>would </a:t>
            </a:r>
            <a:r>
              <a:rPr lang="en-US" sz="2000" spc="30" dirty="0">
                <a:latin typeface="+mj-lt"/>
                <a:cs typeface="Tahoma"/>
              </a:rPr>
              <a:t>like </a:t>
            </a:r>
            <a:r>
              <a:rPr lang="en-US" sz="2000" spc="40" dirty="0">
                <a:latin typeface="+mj-lt"/>
                <a:cs typeface="Tahoma"/>
              </a:rPr>
              <a:t>to </a:t>
            </a:r>
            <a:r>
              <a:rPr lang="en-US" sz="2000" spc="30" dirty="0">
                <a:latin typeface="+mj-lt"/>
                <a:cs typeface="Tahoma"/>
              </a:rPr>
              <a:t>explore </a:t>
            </a:r>
            <a:r>
              <a:rPr lang="en-US" sz="2000" spc="25" dirty="0">
                <a:latin typeface="+mj-lt"/>
                <a:cs typeface="Tahoma"/>
              </a:rPr>
              <a:t>various </a:t>
            </a:r>
            <a:r>
              <a:rPr lang="en-US" sz="2000" spc="40" dirty="0">
                <a:latin typeface="+mj-lt"/>
                <a:cs typeface="Tahoma"/>
              </a:rPr>
              <a:t>clustering </a:t>
            </a:r>
            <a:r>
              <a:rPr lang="en-US" sz="2000" spc="45" dirty="0">
                <a:latin typeface="+mj-lt"/>
                <a:cs typeface="Tahoma"/>
              </a:rPr>
              <a:t>approaches</a:t>
            </a:r>
            <a:r>
              <a:rPr lang="en-US" sz="2000" spc="50" dirty="0">
                <a:latin typeface="+mj-lt"/>
                <a:cs typeface="Tahoma"/>
              </a:rPr>
              <a:t> </a:t>
            </a:r>
            <a:r>
              <a:rPr lang="en-US" sz="2000" spc="10" dirty="0">
                <a:latin typeface="+mj-lt"/>
                <a:cs typeface="Tahoma"/>
              </a:rPr>
              <a:t>for </a:t>
            </a:r>
            <a:r>
              <a:rPr lang="en-US" sz="2000" spc="40" dirty="0">
                <a:latin typeface="+mj-lt"/>
                <a:cs typeface="Tahoma"/>
              </a:rPr>
              <a:t>clustering </a:t>
            </a:r>
            <a:r>
              <a:rPr lang="en-US" sz="2000" spc="45" dirty="0">
                <a:latin typeface="+mj-lt"/>
                <a:cs typeface="Tahoma"/>
              </a:rPr>
              <a:t>the </a:t>
            </a:r>
            <a:r>
              <a:rPr lang="en-US" sz="2000" spc="25" dirty="0">
                <a:latin typeface="+mj-lt"/>
                <a:cs typeface="Tahoma"/>
              </a:rPr>
              <a:t>users </a:t>
            </a:r>
            <a:r>
              <a:rPr lang="en-US" sz="2000" spc="30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based </a:t>
            </a:r>
            <a:r>
              <a:rPr lang="en-US" sz="2000" spc="60" dirty="0">
                <a:latin typeface="+mj-lt"/>
                <a:cs typeface="Tahoma"/>
              </a:rPr>
              <a:t>on </a:t>
            </a:r>
            <a:r>
              <a:rPr lang="en-US" sz="2000" spc="45" dirty="0">
                <a:latin typeface="+mj-lt"/>
                <a:cs typeface="Tahoma"/>
              </a:rPr>
              <a:t>Age, </a:t>
            </a:r>
            <a:r>
              <a:rPr lang="en-US" sz="2000" spc="40" dirty="0">
                <a:latin typeface="+mj-lt"/>
                <a:cs typeface="Tahoma"/>
              </a:rPr>
              <a:t>Location </a:t>
            </a:r>
            <a:r>
              <a:rPr lang="en-US" sz="2000" dirty="0">
                <a:latin typeface="+mj-lt"/>
                <a:cs typeface="Tahoma"/>
              </a:rPr>
              <a:t>etc., </a:t>
            </a:r>
            <a:r>
              <a:rPr lang="en-US" sz="2000" spc="55" dirty="0">
                <a:latin typeface="+mj-lt"/>
                <a:cs typeface="Tahoma"/>
              </a:rPr>
              <a:t>and then </a:t>
            </a:r>
            <a:r>
              <a:rPr lang="en-US" sz="2000" spc="60" dirty="0">
                <a:latin typeface="+mj-lt"/>
                <a:cs typeface="Tahoma"/>
              </a:rPr>
              <a:t>implement </a:t>
            </a:r>
            <a:r>
              <a:rPr lang="en-US" sz="2000" spc="40" dirty="0">
                <a:latin typeface="+mj-lt"/>
                <a:cs typeface="Tahoma"/>
              </a:rPr>
              <a:t>voting </a:t>
            </a:r>
            <a:r>
              <a:rPr lang="en-US" sz="2000" spc="35" dirty="0">
                <a:latin typeface="+mj-lt"/>
                <a:cs typeface="Tahoma"/>
              </a:rPr>
              <a:t>algorithms </a:t>
            </a:r>
            <a:r>
              <a:rPr lang="en-US" sz="2000" spc="30" dirty="0">
                <a:latin typeface="+mj-lt"/>
                <a:cs typeface="Tahoma"/>
              </a:rPr>
              <a:t>to </a:t>
            </a:r>
            <a:r>
              <a:rPr lang="en-US" sz="2000" spc="70" dirty="0">
                <a:latin typeface="+mj-lt"/>
                <a:cs typeface="Tahoma"/>
              </a:rPr>
              <a:t>recommend </a:t>
            </a:r>
            <a:r>
              <a:rPr lang="en-US" sz="2000" spc="75" dirty="0">
                <a:latin typeface="+mj-lt"/>
                <a:cs typeface="Tahoma"/>
              </a:rPr>
              <a:t> </a:t>
            </a:r>
            <a:r>
              <a:rPr lang="en-US" sz="2000" spc="45" dirty="0">
                <a:latin typeface="+mj-lt"/>
                <a:cs typeface="Tahoma"/>
              </a:rPr>
              <a:t>items</a:t>
            </a:r>
            <a:r>
              <a:rPr lang="en-US" sz="2000" spc="-2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to</a:t>
            </a:r>
            <a:r>
              <a:rPr lang="en-US" sz="2000" spc="-25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the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user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65" dirty="0">
                <a:latin typeface="+mj-lt"/>
                <a:cs typeface="Tahoma"/>
              </a:rPr>
              <a:t>depending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60" dirty="0">
                <a:latin typeface="+mj-lt"/>
                <a:cs typeface="Tahoma"/>
              </a:rPr>
              <a:t>on</a:t>
            </a:r>
            <a:r>
              <a:rPr lang="en-US" sz="2000" spc="-25" dirty="0">
                <a:latin typeface="+mj-lt"/>
                <a:cs typeface="Tahoma"/>
              </a:rPr>
              <a:t> </a:t>
            </a:r>
            <a:r>
              <a:rPr lang="en-US" sz="2000" spc="50" dirty="0">
                <a:latin typeface="+mj-lt"/>
                <a:cs typeface="Tahoma"/>
              </a:rPr>
              <a:t>the</a:t>
            </a:r>
            <a:r>
              <a:rPr lang="en-US" sz="2000" spc="-25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cluster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35" dirty="0">
                <a:latin typeface="+mj-lt"/>
                <a:cs typeface="Tahoma"/>
              </a:rPr>
              <a:t>into</a:t>
            </a:r>
            <a:r>
              <a:rPr lang="en-US" sz="2000" spc="-20" dirty="0">
                <a:latin typeface="+mj-lt"/>
                <a:cs typeface="Tahoma"/>
              </a:rPr>
              <a:t> </a:t>
            </a:r>
            <a:r>
              <a:rPr lang="en-US" sz="2000" spc="60" dirty="0">
                <a:latin typeface="+mj-lt"/>
                <a:cs typeface="Tahoma"/>
              </a:rPr>
              <a:t>which</a:t>
            </a:r>
            <a:r>
              <a:rPr lang="en-US" sz="2000" spc="-30" dirty="0">
                <a:latin typeface="+mj-lt"/>
                <a:cs typeface="Tahoma"/>
              </a:rPr>
              <a:t> </a:t>
            </a:r>
            <a:r>
              <a:rPr lang="en-US" sz="2000" spc="10" dirty="0">
                <a:latin typeface="+mj-lt"/>
                <a:cs typeface="Tahoma"/>
              </a:rPr>
              <a:t>it</a:t>
            </a:r>
            <a:r>
              <a:rPr lang="en-US" sz="2000" spc="-15" dirty="0">
                <a:latin typeface="+mj-lt"/>
                <a:cs typeface="Tahoma"/>
              </a:rPr>
              <a:t> </a:t>
            </a:r>
            <a:r>
              <a:rPr lang="en-US" sz="2000" spc="40" dirty="0">
                <a:latin typeface="+mj-lt"/>
                <a:cs typeface="Tahoma"/>
              </a:rPr>
              <a:t>belongs.</a:t>
            </a:r>
            <a:endParaRPr lang="en-US" sz="2000" dirty="0">
              <a:latin typeface="+mj-lt"/>
              <a:cs typeface="Tahoma"/>
            </a:endParaRP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E29B4-BD3E-9255-BC7D-00A8173E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30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1AFF-AE39-55FB-D90E-877E2C5B8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91DD0B-D2D2-5B85-D653-19291F8E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6980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Thank you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7D92B0A9-74F4-4583-B22D-C5A8284509E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145" r="6145"/>
          <a:stretch>
            <a:fillRect/>
          </a:stretch>
        </p:blipFill>
        <p:spPr>
          <a:xfrm>
            <a:off x="5459506" y="812800"/>
            <a:ext cx="5619657" cy="4927600"/>
          </a:xfr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877D-31CF-B60A-3C3D-BF34BAFD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10208"/>
            <a:ext cx="9912096" cy="533863"/>
          </a:xfrm>
        </p:spPr>
        <p:txBody>
          <a:bodyPr/>
          <a:lstStyle/>
          <a:p>
            <a:r>
              <a:rPr lang="en-IN" sz="3200" spc="45" dirty="0">
                <a:latin typeface="+mj-lt"/>
                <a:cs typeface="Tahoma"/>
              </a:rPr>
              <a:t>Data</a:t>
            </a:r>
            <a:r>
              <a:rPr lang="en-IN" sz="3200" spc="-55" dirty="0">
                <a:latin typeface="+mj-lt"/>
                <a:cs typeface="Tahoma"/>
              </a:rPr>
              <a:t> </a:t>
            </a:r>
            <a:r>
              <a:rPr lang="en-IN" sz="3200" spc="60" dirty="0">
                <a:latin typeface="+mj-lt"/>
                <a:cs typeface="Tahoma"/>
              </a:rPr>
              <a:t>Summary</a:t>
            </a:r>
            <a:br>
              <a:rPr lang="en-IN" sz="6000" dirty="0">
                <a:latin typeface="+mj-lt"/>
                <a:cs typeface="Tahoma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C7B9-8A1B-046F-F349-6D7795A0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833718"/>
            <a:ext cx="11000232" cy="513731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50"/>
              </a:spcBef>
              <a:buNone/>
            </a:pPr>
            <a:r>
              <a:rPr lang="en-US" sz="2000" spc="-30" dirty="0" err="1">
                <a:latin typeface="+mj-lt"/>
                <a:cs typeface="Verdana"/>
              </a:rPr>
              <a:t>Users_dataset</a:t>
            </a:r>
            <a:endParaRPr lang="en-US" sz="2000" dirty="0">
              <a:latin typeface="+mj-lt"/>
              <a:cs typeface="Verdana"/>
            </a:endParaRPr>
          </a:p>
          <a:p>
            <a:pPr marL="401955" indent="-342900">
              <a:lnSpc>
                <a:spcPct val="100000"/>
              </a:lnSpc>
              <a:spcBef>
                <a:spcPts val="250"/>
              </a:spcBef>
              <a:tabLst>
                <a:tab pos="376555" algn="l"/>
                <a:tab pos="377190" algn="l"/>
              </a:tabLst>
            </a:pPr>
            <a:r>
              <a:rPr lang="en-US" sz="2000" spc="15" dirty="0">
                <a:latin typeface="+mj-lt"/>
                <a:cs typeface="Verdana"/>
              </a:rPr>
              <a:t>Use</a:t>
            </a:r>
            <a:r>
              <a:rPr lang="en-US" sz="2000" spc="-35" dirty="0">
                <a:latin typeface="+mj-lt"/>
                <a:cs typeface="Verdana"/>
              </a:rPr>
              <a:t>r</a:t>
            </a:r>
            <a:r>
              <a:rPr lang="en-US" sz="2000" spc="-100" dirty="0">
                <a:latin typeface="+mj-lt"/>
                <a:cs typeface="Verdana"/>
              </a:rPr>
              <a:t>-</a:t>
            </a:r>
            <a:r>
              <a:rPr lang="en-US" sz="2000" spc="-45" dirty="0">
                <a:latin typeface="+mj-lt"/>
                <a:cs typeface="Verdana"/>
              </a:rPr>
              <a:t>ID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-175" dirty="0">
                <a:latin typeface="+mj-lt"/>
                <a:cs typeface="Verdana"/>
              </a:rPr>
              <a:t>(</a:t>
            </a:r>
            <a:r>
              <a:rPr lang="en-US" sz="2000" spc="45" dirty="0">
                <a:latin typeface="+mj-lt"/>
                <a:cs typeface="Verdana"/>
              </a:rPr>
              <a:t>un</a:t>
            </a:r>
            <a:r>
              <a:rPr lang="en-US" sz="2000" spc="10" dirty="0">
                <a:latin typeface="+mj-lt"/>
                <a:cs typeface="Verdana"/>
              </a:rPr>
              <a:t>i</a:t>
            </a:r>
            <a:r>
              <a:rPr lang="en-US" sz="2000" spc="50" dirty="0">
                <a:latin typeface="+mj-lt"/>
                <a:cs typeface="Verdana"/>
              </a:rPr>
              <a:t>que</a:t>
            </a:r>
            <a:r>
              <a:rPr lang="en-US" sz="2000" spc="-155" dirty="0">
                <a:latin typeface="+mj-lt"/>
                <a:cs typeface="Verdana"/>
              </a:rPr>
              <a:t> </a:t>
            </a:r>
            <a:r>
              <a:rPr lang="en-US" sz="2000" spc="-10" dirty="0">
                <a:latin typeface="+mj-lt"/>
                <a:cs typeface="Verdana"/>
              </a:rPr>
              <a:t>for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20" dirty="0">
                <a:latin typeface="+mj-lt"/>
                <a:cs typeface="Verdana"/>
              </a:rPr>
              <a:t>eac</a:t>
            </a:r>
            <a:r>
              <a:rPr lang="en-US" sz="2000" spc="60" dirty="0">
                <a:latin typeface="+mj-lt"/>
                <a:cs typeface="Verdana"/>
              </a:rPr>
              <a:t>h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10" dirty="0">
                <a:latin typeface="+mj-lt"/>
                <a:cs typeface="Verdana"/>
              </a:rPr>
              <a:t>use</a:t>
            </a:r>
            <a:r>
              <a:rPr lang="en-US" sz="2000" spc="-105" dirty="0">
                <a:latin typeface="+mj-lt"/>
                <a:cs typeface="Verdana"/>
              </a:rPr>
              <a:t>r)</a:t>
            </a:r>
            <a:endParaRPr lang="en-US" sz="2000" dirty="0">
              <a:latin typeface="+mj-lt"/>
              <a:cs typeface="Verdana"/>
            </a:endParaRPr>
          </a:p>
          <a:p>
            <a:pPr marL="401955" indent="-342900">
              <a:lnSpc>
                <a:spcPct val="100000"/>
              </a:lnSpc>
              <a:spcBef>
                <a:spcPts val="250"/>
              </a:spcBef>
              <a:tabLst>
                <a:tab pos="376555" algn="l"/>
                <a:tab pos="377190" algn="l"/>
              </a:tabLst>
            </a:pPr>
            <a:r>
              <a:rPr lang="en-US" sz="2000" spc="25" dirty="0">
                <a:latin typeface="+mj-lt"/>
                <a:cs typeface="Verdana"/>
              </a:rPr>
              <a:t>Location</a:t>
            </a:r>
            <a:r>
              <a:rPr lang="en-US" sz="2000" spc="-155" dirty="0">
                <a:latin typeface="+mj-lt"/>
                <a:cs typeface="Verdana"/>
              </a:rPr>
              <a:t> </a:t>
            </a:r>
            <a:r>
              <a:rPr lang="en-US" sz="2000" spc="-5" dirty="0">
                <a:latin typeface="+mj-lt"/>
                <a:cs typeface="Verdana"/>
              </a:rPr>
              <a:t>(contains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-45" dirty="0">
                <a:latin typeface="+mj-lt"/>
                <a:cs typeface="Verdana"/>
              </a:rPr>
              <a:t>city,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dirty="0">
                <a:latin typeface="+mj-lt"/>
                <a:cs typeface="Verdana"/>
              </a:rPr>
              <a:t>state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40" dirty="0">
                <a:latin typeface="+mj-lt"/>
                <a:cs typeface="Verdana"/>
              </a:rPr>
              <a:t>and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country</a:t>
            </a:r>
            <a:r>
              <a:rPr lang="en-US" sz="2000" spc="-155" dirty="0">
                <a:latin typeface="+mj-lt"/>
                <a:cs typeface="Verdana"/>
              </a:rPr>
              <a:t> </a:t>
            </a:r>
            <a:r>
              <a:rPr lang="en-US" sz="2000" spc="10" dirty="0">
                <a:latin typeface="+mj-lt"/>
                <a:cs typeface="Verdana"/>
              </a:rPr>
              <a:t>separated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5" dirty="0">
                <a:latin typeface="+mj-lt"/>
                <a:cs typeface="Verdana"/>
              </a:rPr>
              <a:t>by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10" dirty="0">
                <a:latin typeface="+mj-lt"/>
                <a:cs typeface="Verdana"/>
              </a:rPr>
              <a:t>commas)</a:t>
            </a:r>
            <a:endParaRPr lang="en-US" sz="2000" dirty="0">
              <a:latin typeface="+mj-lt"/>
              <a:cs typeface="Verdana"/>
            </a:endParaRPr>
          </a:p>
          <a:p>
            <a:pPr marL="401955" indent="-342900">
              <a:lnSpc>
                <a:spcPct val="100000"/>
              </a:lnSpc>
              <a:spcBef>
                <a:spcPts val="250"/>
              </a:spcBef>
              <a:tabLst>
                <a:tab pos="376555" algn="l"/>
                <a:tab pos="377190" algn="l"/>
              </a:tabLst>
            </a:pPr>
            <a:r>
              <a:rPr lang="en-US" sz="2000" spc="75" dirty="0">
                <a:latin typeface="+mj-lt"/>
                <a:cs typeface="Verdana"/>
              </a:rPr>
              <a:t>A</a:t>
            </a:r>
            <a:r>
              <a:rPr lang="en-US" sz="2000" spc="55" dirty="0">
                <a:latin typeface="+mj-lt"/>
                <a:cs typeface="Verdana"/>
              </a:rPr>
              <a:t>g</a:t>
            </a:r>
            <a:r>
              <a:rPr lang="en-US" sz="2000" spc="15" dirty="0">
                <a:latin typeface="+mj-lt"/>
                <a:cs typeface="Verdana"/>
              </a:rPr>
              <a:t>e</a:t>
            </a:r>
            <a:r>
              <a:rPr lang="en-US" sz="2000" dirty="0">
                <a:latin typeface="+mj-lt"/>
                <a:cs typeface="Verdana"/>
              </a:rPr>
              <a:t>	</a:t>
            </a:r>
            <a:r>
              <a:rPr lang="en-US" sz="2000" spc="-15" dirty="0">
                <a:latin typeface="+mj-lt"/>
                <a:cs typeface="Verdana"/>
              </a:rPr>
              <a:t>S</a:t>
            </a:r>
            <a:r>
              <a:rPr lang="en-US" sz="2000" spc="-25" dirty="0">
                <a:latin typeface="+mj-lt"/>
                <a:cs typeface="Verdana"/>
              </a:rPr>
              <a:t>h</a:t>
            </a:r>
            <a:r>
              <a:rPr lang="en-US" sz="2000" spc="30" dirty="0">
                <a:latin typeface="+mj-lt"/>
                <a:cs typeface="Verdana"/>
              </a:rPr>
              <a:t>a</a:t>
            </a:r>
            <a:r>
              <a:rPr lang="en-US" sz="2000" spc="25" dirty="0">
                <a:latin typeface="+mj-lt"/>
                <a:cs typeface="Verdana"/>
              </a:rPr>
              <a:t>p</a:t>
            </a:r>
            <a:r>
              <a:rPr lang="en-US" sz="2000" spc="15" dirty="0">
                <a:latin typeface="+mj-lt"/>
                <a:cs typeface="Verdana"/>
              </a:rPr>
              <a:t>e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20" dirty="0">
                <a:latin typeface="+mj-lt"/>
                <a:cs typeface="Verdana"/>
              </a:rPr>
              <a:t>o</a:t>
            </a:r>
            <a:r>
              <a:rPr lang="en-US" sz="2000" spc="-20" dirty="0">
                <a:latin typeface="+mj-lt"/>
                <a:cs typeface="Verdana"/>
              </a:rPr>
              <a:t>f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30" dirty="0">
                <a:latin typeface="+mj-lt"/>
                <a:cs typeface="Verdana"/>
              </a:rPr>
              <a:t>Dat</a:t>
            </a:r>
            <a:r>
              <a:rPr lang="en-US" sz="2000" spc="-30" dirty="0">
                <a:latin typeface="+mj-lt"/>
                <a:cs typeface="Verdana"/>
              </a:rPr>
              <a:t>a</a:t>
            </a:r>
            <a:r>
              <a:rPr lang="en-US" sz="2000" spc="-35" dirty="0">
                <a:latin typeface="+mj-lt"/>
                <a:cs typeface="Verdana"/>
              </a:rPr>
              <a:t>s</a:t>
            </a:r>
            <a:r>
              <a:rPr lang="en-US" sz="2000" spc="15" dirty="0">
                <a:latin typeface="+mj-lt"/>
                <a:cs typeface="Verdana"/>
              </a:rPr>
              <a:t>et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-100" dirty="0">
                <a:latin typeface="+mj-lt"/>
                <a:cs typeface="Verdana"/>
              </a:rPr>
              <a:t>-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-175" dirty="0">
                <a:latin typeface="+mj-lt"/>
                <a:cs typeface="Verdana"/>
              </a:rPr>
              <a:t>(</a:t>
            </a:r>
            <a:r>
              <a:rPr lang="en-US" sz="2000" spc="-105" dirty="0">
                <a:latin typeface="+mj-lt"/>
                <a:cs typeface="Verdana"/>
              </a:rPr>
              <a:t>2</a:t>
            </a:r>
            <a:r>
              <a:rPr lang="en-US" sz="2000" spc="-20" dirty="0">
                <a:latin typeface="+mj-lt"/>
                <a:cs typeface="Verdana"/>
              </a:rPr>
              <a:t>788</a:t>
            </a:r>
            <a:r>
              <a:rPr lang="en-US" sz="2000" spc="-45" dirty="0">
                <a:latin typeface="+mj-lt"/>
                <a:cs typeface="Verdana"/>
              </a:rPr>
              <a:t>5</a:t>
            </a:r>
            <a:r>
              <a:rPr lang="en-US" sz="2000" spc="-60" dirty="0">
                <a:latin typeface="+mj-lt"/>
                <a:cs typeface="Verdana"/>
              </a:rPr>
              <a:t>8</a:t>
            </a:r>
            <a:r>
              <a:rPr lang="en-US" sz="2000" spc="-215" dirty="0">
                <a:latin typeface="+mj-lt"/>
                <a:cs typeface="Verdana"/>
              </a:rPr>
              <a:t>,</a:t>
            </a:r>
            <a:r>
              <a:rPr lang="en-US" sz="2000" spc="-155" dirty="0">
                <a:latin typeface="+mj-lt"/>
                <a:cs typeface="Verdana"/>
              </a:rPr>
              <a:t> </a:t>
            </a:r>
            <a:r>
              <a:rPr lang="en-US" sz="2000" spc="-135" dirty="0">
                <a:latin typeface="+mj-lt"/>
                <a:cs typeface="Verdana"/>
              </a:rPr>
              <a:t>3)</a:t>
            </a:r>
          </a:p>
          <a:p>
            <a:pPr marL="59055" indent="0">
              <a:lnSpc>
                <a:spcPct val="100000"/>
              </a:lnSpc>
              <a:spcBef>
                <a:spcPts val="250"/>
              </a:spcBef>
              <a:buNone/>
              <a:tabLst>
                <a:tab pos="376555" algn="l"/>
                <a:tab pos="377190" algn="l"/>
              </a:tabLst>
            </a:pPr>
            <a:endParaRPr lang="en-US" sz="20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350"/>
              </a:spcBef>
              <a:buNone/>
            </a:pPr>
            <a:r>
              <a:rPr lang="en-US" sz="2000" spc="-20" dirty="0" err="1">
                <a:latin typeface="+mj-lt"/>
                <a:cs typeface="Verdana"/>
              </a:rPr>
              <a:t>Books_dataset</a:t>
            </a:r>
            <a:endParaRPr lang="en-US" sz="2000" dirty="0">
              <a:latin typeface="+mj-lt"/>
              <a:cs typeface="Verdana"/>
            </a:endParaRPr>
          </a:p>
          <a:p>
            <a:pPr marL="449580" indent="-342900">
              <a:lnSpc>
                <a:spcPct val="100000"/>
              </a:lnSpc>
              <a:spcBef>
                <a:spcPts val="250"/>
              </a:spcBef>
              <a:tabLst>
                <a:tab pos="423545" algn="l"/>
                <a:tab pos="424180" algn="l"/>
              </a:tabLst>
            </a:pPr>
            <a:r>
              <a:rPr lang="en-US" sz="2000" spc="-50" dirty="0">
                <a:latin typeface="+mj-lt"/>
                <a:cs typeface="Verdana"/>
              </a:rPr>
              <a:t>IS</a:t>
            </a:r>
            <a:r>
              <a:rPr lang="en-US" sz="2000" spc="-75" dirty="0">
                <a:latin typeface="+mj-lt"/>
                <a:cs typeface="Verdana"/>
              </a:rPr>
              <a:t>B</a:t>
            </a:r>
            <a:r>
              <a:rPr lang="en-US" sz="2000" spc="90" dirty="0">
                <a:latin typeface="+mj-lt"/>
                <a:cs typeface="Verdana"/>
              </a:rPr>
              <a:t>N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-175" dirty="0">
                <a:latin typeface="+mj-lt"/>
                <a:cs typeface="Verdana"/>
              </a:rPr>
              <a:t>(</a:t>
            </a:r>
            <a:r>
              <a:rPr lang="en-US" sz="2000" spc="45" dirty="0">
                <a:latin typeface="+mj-lt"/>
                <a:cs typeface="Verdana"/>
              </a:rPr>
              <a:t>un</a:t>
            </a:r>
            <a:r>
              <a:rPr lang="en-US" sz="2000" spc="10" dirty="0">
                <a:latin typeface="+mj-lt"/>
                <a:cs typeface="Verdana"/>
              </a:rPr>
              <a:t>i</a:t>
            </a:r>
            <a:r>
              <a:rPr lang="en-US" sz="2000" spc="50" dirty="0">
                <a:latin typeface="+mj-lt"/>
                <a:cs typeface="Verdana"/>
              </a:rPr>
              <a:t>que</a:t>
            </a:r>
            <a:r>
              <a:rPr lang="en-US" sz="2000" spc="-155" dirty="0">
                <a:latin typeface="+mj-lt"/>
                <a:cs typeface="Verdana"/>
              </a:rPr>
              <a:t> </a:t>
            </a:r>
            <a:r>
              <a:rPr lang="en-US" sz="2000" spc="-10" dirty="0">
                <a:latin typeface="+mj-lt"/>
                <a:cs typeface="Verdana"/>
              </a:rPr>
              <a:t>for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20" dirty="0">
                <a:latin typeface="+mj-lt"/>
                <a:cs typeface="Verdana"/>
              </a:rPr>
              <a:t>eac</a:t>
            </a:r>
            <a:r>
              <a:rPr lang="en-US" sz="2000" spc="60" dirty="0">
                <a:latin typeface="+mj-lt"/>
                <a:cs typeface="Verdana"/>
              </a:rPr>
              <a:t>h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55" dirty="0">
                <a:latin typeface="+mj-lt"/>
                <a:cs typeface="Verdana"/>
              </a:rPr>
              <a:t>b</a:t>
            </a:r>
            <a:r>
              <a:rPr lang="en-US" sz="2000" spc="40" dirty="0">
                <a:latin typeface="+mj-lt"/>
                <a:cs typeface="Verdana"/>
              </a:rPr>
              <a:t>o</a:t>
            </a:r>
            <a:r>
              <a:rPr lang="en-US" sz="2000" spc="25" dirty="0">
                <a:latin typeface="+mj-lt"/>
                <a:cs typeface="Verdana"/>
              </a:rPr>
              <a:t>o</a:t>
            </a:r>
            <a:r>
              <a:rPr lang="en-US" sz="2000" spc="-80" dirty="0">
                <a:latin typeface="+mj-lt"/>
                <a:cs typeface="Verdana"/>
              </a:rPr>
              <a:t>k)                       </a:t>
            </a:r>
            <a:endParaRPr lang="en-US" sz="2000" dirty="0">
              <a:latin typeface="+mj-lt"/>
              <a:cs typeface="Verdana"/>
            </a:endParaRPr>
          </a:p>
          <a:p>
            <a:pPr marL="449580" indent="-342900">
              <a:lnSpc>
                <a:spcPct val="100000"/>
              </a:lnSpc>
              <a:spcBef>
                <a:spcPts val="250"/>
              </a:spcBef>
              <a:tabLst>
                <a:tab pos="423545" algn="l"/>
                <a:tab pos="424180" algn="l"/>
              </a:tabLst>
            </a:pPr>
            <a:r>
              <a:rPr lang="en-US" sz="2000" spc="-5" dirty="0">
                <a:latin typeface="+mj-lt"/>
                <a:cs typeface="Verdana"/>
              </a:rPr>
              <a:t>Book-Title</a:t>
            </a:r>
            <a:endParaRPr lang="en-US" sz="2000" dirty="0">
              <a:latin typeface="+mj-lt"/>
              <a:cs typeface="Verdana"/>
            </a:endParaRPr>
          </a:p>
          <a:p>
            <a:pPr marL="449580" indent="-342900">
              <a:lnSpc>
                <a:spcPct val="100000"/>
              </a:lnSpc>
              <a:spcBef>
                <a:spcPts val="250"/>
              </a:spcBef>
              <a:tabLst>
                <a:tab pos="423545" algn="l"/>
                <a:tab pos="424180" algn="l"/>
              </a:tabLst>
            </a:pPr>
            <a:r>
              <a:rPr lang="en-US" sz="2000" spc="20" dirty="0">
                <a:latin typeface="+mj-lt"/>
                <a:cs typeface="Verdana"/>
              </a:rPr>
              <a:t>Book-Author</a:t>
            </a:r>
            <a:endParaRPr lang="en-US" sz="2000" dirty="0">
              <a:latin typeface="+mj-lt"/>
              <a:cs typeface="Verdana"/>
            </a:endParaRPr>
          </a:p>
          <a:p>
            <a:pPr marL="449580" indent="-342900">
              <a:lnSpc>
                <a:spcPct val="100000"/>
              </a:lnSpc>
              <a:spcBef>
                <a:spcPts val="250"/>
              </a:spcBef>
              <a:tabLst>
                <a:tab pos="423545" algn="l"/>
                <a:tab pos="424180" algn="l"/>
              </a:tabLst>
            </a:pPr>
            <a:r>
              <a:rPr lang="en-US" sz="2000" spc="10" dirty="0">
                <a:latin typeface="+mj-lt"/>
                <a:cs typeface="Verdana"/>
              </a:rPr>
              <a:t>Year-Of-Publication</a:t>
            </a:r>
            <a:endParaRPr lang="en-US" sz="2000" dirty="0">
              <a:latin typeface="+mj-lt"/>
              <a:cs typeface="Verdana"/>
            </a:endParaRPr>
          </a:p>
          <a:p>
            <a:pPr marL="449580" indent="-342900">
              <a:lnSpc>
                <a:spcPct val="100000"/>
              </a:lnSpc>
              <a:spcBef>
                <a:spcPts val="250"/>
              </a:spcBef>
              <a:tabLst>
                <a:tab pos="423545" algn="l"/>
                <a:tab pos="424180" algn="l"/>
              </a:tabLst>
            </a:pPr>
            <a:r>
              <a:rPr lang="en-US" sz="2000" spc="25" dirty="0">
                <a:latin typeface="+mj-lt"/>
                <a:cs typeface="Verdana"/>
              </a:rPr>
              <a:t>Publisher</a:t>
            </a:r>
          </a:p>
          <a:p>
            <a:pPr marL="106680" indent="0">
              <a:lnSpc>
                <a:spcPct val="100000"/>
              </a:lnSpc>
              <a:spcBef>
                <a:spcPts val="250"/>
              </a:spcBef>
              <a:buNone/>
              <a:tabLst>
                <a:tab pos="423545" algn="l"/>
                <a:tab pos="424180" algn="l"/>
              </a:tabLst>
            </a:pPr>
            <a:endParaRPr lang="en-US" sz="2000" dirty="0">
              <a:latin typeface="+mj-lt"/>
              <a:cs typeface="Verdana"/>
            </a:endParaRPr>
          </a:p>
          <a:p>
            <a:pPr marL="0" indent="0">
              <a:lnSpc>
                <a:spcPct val="100000"/>
              </a:lnSpc>
              <a:spcBef>
                <a:spcPts val="350"/>
              </a:spcBef>
              <a:buNone/>
            </a:pPr>
            <a:r>
              <a:rPr lang="en-IN" sz="2000" spc="-15" dirty="0" err="1">
                <a:latin typeface="+mj-lt"/>
                <a:cs typeface="Verdana"/>
              </a:rPr>
              <a:t>Ratings_dataset</a:t>
            </a:r>
            <a:endParaRPr lang="en-IN" sz="2000" dirty="0">
              <a:latin typeface="+mj-lt"/>
              <a:cs typeface="Verdana"/>
            </a:endParaRPr>
          </a:p>
          <a:p>
            <a:pPr marL="449580" indent="-342900">
              <a:lnSpc>
                <a:spcPct val="100000"/>
              </a:lnSpc>
              <a:spcBef>
                <a:spcPts val="254"/>
              </a:spcBef>
              <a:tabLst>
                <a:tab pos="423545" algn="l"/>
                <a:tab pos="424180" algn="l"/>
              </a:tabLst>
            </a:pPr>
            <a:r>
              <a:rPr lang="en-IN" sz="2000" spc="-25" dirty="0">
                <a:latin typeface="+mj-lt"/>
                <a:cs typeface="Verdana"/>
              </a:rPr>
              <a:t>User-ID</a:t>
            </a:r>
            <a:endParaRPr lang="en-IN" sz="2000" dirty="0">
              <a:latin typeface="+mj-lt"/>
              <a:cs typeface="Verdana"/>
            </a:endParaRPr>
          </a:p>
          <a:p>
            <a:pPr marL="449580" indent="-342900">
              <a:lnSpc>
                <a:spcPct val="100000"/>
              </a:lnSpc>
              <a:spcBef>
                <a:spcPts val="254"/>
              </a:spcBef>
              <a:tabLst>
                <a:tab pos="423545" algn="l"/>
                <a:tab pos="424180" algn="l"/>
              </a:tabLst>
            </a:pPr>
            <a:r>
              <a:rPr lang="en-IN" sz="2000" spc="-20" dirty="0">
                <a:latin typeface="+mj-lt"/>
                <a:cs typeface="Verdana"/>
              </a:rPr>
              <a:t>ISBN</a:t>
            </a:r>
            <a:endParaRPr lang="en-IN" sz="2000" dirty="0">
              <a:latin typeface="+mj-lt"/>
              <a:cs typeface="Verdana"/>
            </a:endParaRP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87D41-B3D4-C091-D414-94412F66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7ED74-2F34-18AE-1A9E-0221283F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D80F7F-BA9B-FD89-7E57-C96B57E1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AA0F9-6AB4-FA4B-F5A3-142048E289F5}"/>
              </a:ext>
            </a:extLst>
          </p:cNvPr>
          <p:cNvSpPr txBox="1"/>
          <p:nvPr/>
        </p:nvSpPr>
        <p:spPr>
          <a:xfrm>
            <a:off x="5643282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6A847C-B627-A342-12B8-23D6B270396D}"/>
              </a:ext>
            </a:extLst>
          </p:cNvPr>
          <p:cNvSpPr txBox="1"/>
          <p:nvPr/>
        </p:nvSpPr>
        <p:spPr>
          <a:xfrm>
            <a:off x="5764306" y="2729536"/>
            <a:ext cx="440167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2000" spc="-10" dirty="0">
                <a:latin typeface="+mj-lt"/>
                <a:cs typeface="Verdana"/>
              </a:rPr>
              <a:t>Image-URL-S</a:t>
            </a:r>
            <a:endParaRPr lang="en-US" sz="2000" dirty="0">
              <a:latin typeface="+mj-lt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2000" spc="15" dirty="0">
                <a:latin typeface="+mj-lt"/>
                <a:cs typeface="Verdana"/>
              </a:rPr>
              <a:t>Image-URL-M</a:t>
            </a:r>
            <a:endParaRPr lang="en-US" sz="2000" dirty="0">
              <a:latin typeface="+mj-lt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2000" spc="5" dirty="0">
                <a:latin typeface="+mj-lt"/>
                <a:cs typeface="Verdana"/>
              </a:rPr>
              <a:t>Image-URL-L</a:t>
            </a:r>
            <a:endParaRPr lang="en-US" sz="2000" dirty="0">
              <a:latin typeface="+mj-lt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350"/>
              </a:spcBef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2000" spc="5" dirty="0">
                <a:latin typeface="+mj-lt"/>
                <a:cs typeface="Verdana"/>
              </a:rPr>
              <a:t>Sha</a:t>
            </a:r>
            <a:r>
              <a:rPr lang="en-US" sz="2000" spc="-5" dirty="0">
                <a:latin typeface="+mj-lt"/>
                <a:cs typeface="Verdana"/>
              </a:rPr>
              <a:t>p</a:t>
            </a:r>
            <a:r>
              <a:rPr lang="en-US" sz="2000" spc="10" dirty="0">
                <a:latin typeface="+mj-lt"/>
                <a:cs typeface="Verdana"/>
              </a:rPr>
              <a:t>e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20" dirty="0">
                <a:latin typeface="+mj-lt"/>
                <a:cs typeface="Verdana"/>
              </a:rPr>
              <a:t>o</a:t>
            </a:r>
            <a:r>
              <a:rPr lang="en-US" sz="2000" spc="-20" dirty="0">
                <a:latin typeface="+mj-lt"/>
                <a:cs typeface="Verdana"/>
              </a:rPr>
              <a:t>f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Dat</a:t>
            </a:r>
            <a:r>
              <a:rPr lang="en-US" sz="2000" spc="-10" dirty="0">
                <a:latin typeface="+mj-lt"/>
                <a:cs typeface="Verdana"/>
              </a:rPr>
              <a:t>aset</a:t>
            </a:r>
            <a:r>
              <a:rPr lang="en-US" sz="2000" spc="-160" dirty="0">
                <a:latin typeface="+mj-lt"/>
                <a:cs typeface="Verdana"/>
              </a:rPr>
              <a:t> </a:t>
            </a:r>
            <a:r>
              <a:rPr lang="en-US" sz="2000" spc="-100" dirty="0">
                <a:latin typeface="+mj-lt"/>
                <a:cs typeface="Verdana"/>
              </a:rPr>
              <a:t>-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-175" dirty="0">
                <a:latin typeface="+mj-lt"/>
                <a:cs typeface="Verdana"/>
              </a:rPr>
              <a:t>(</a:t>
            </a:r>
            <a:r>
              <a:rPr lang="en-US" sz="2000" spc="-105" dirty="0">
                <a:latin typeface="+mj-lt"/>
                <a:cs typeface="Verdana"/>
              </a:rPr>
              <a:t>2</a:t>
            </a:r>
            <a:r>
              <a:rPr lang="en-US" sz="2000" spc="-145" dirty="0">
                <a:latin typeface="+mj-lt"/>
                <a:cs typeface="Verdana"/>
              </a:rPr>
              <a:t>713</a:t>
            </a:r>
            <a:r>
              <a:rPr lang="en-US" sz="2000" spc="-150" dirty="0">
                <a:latin typeface="+mj-lt"/>
                <a:cs typeface="Verdana"/>
              </a:rPr>
              <a:t>6</a:t>
            </a:r>
            <a:r>
              <a:rPr lang="en-US" sz="2000" spc="25" dirty="0">
                <a:latin typeface="+mj-lt"/>
                <a:cs typeface="Verdana"/>
              </a:rPr>
              <a:t>0</a:t>
            </a:r>
            <a:r>
              <a:rPr lang="en-US" sz="2000" spc="-215" dirty="0">
                <a:latin typeface="+mj-lt"/>
                <a:cs typeface="Verdana"/>
              </a:rPr>
              <a:t>,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5" dirty="0">
                <a:latin typeface="+mj-lt"/>
                <a:cs typeface="Verdana"/>
              </a:rPr>
              <a:t>8</a:t>
            </a:r>
            <a:r>
              <a:rPr lang="en-US" sz="2000" spc="-175" dirty="0">
                <a:latin typeface="+mj-lt"/>
                <a:cs typeface="Verdana"/>
              </a:rPr>
              <a:t>)</a:t>
            </a:r>
            <a:endParaRPr lang="en-US" sz="2000" dirty="0">
              <a:latin typeface="+mj-lt"/>
              <a:cs typeface="Verdana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54965" indent="-342900">
              <a:lnSpc>
                <a:spcPct val="10000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2000" spc="20" dirty="0">
                <a:latin typeface="+mj-lt"/>
                <a:cs typeface="Verdana"/>
              </a:rPr>
              <a:t>Book-Rating</a:t>
            </a:r>
            <a:endParaRPr lang="en-US" sz="2000" dirty="0">
              <a:latin typeface="+mj-lt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2000" spc="-15" dirty="0">
                <a:latin typeface="+mj-lt"/>
                <a:cs typeface="Verdana"/>
              </a:rPr>
              <a:t>S</a:t>
            </a:r>
            <a:r>
              <a:rPr lang="en-US" sz="2000" spc="-25" dirty="0">
                <a:latin typeface="+mj-lt"/>
                <a:cs typeface="Verdana"/>
              </a:rPr>
              <a:t>h</a:t>
            </a:r>
            <a:r>
              <a:rPr lang="en-US" sz="2000" spc="30" dirty="0">
                <a:latin typeface="+mj-lt"/>
                <a:cs typeface="Verdana"/>
              </a:rPr>
              <a:t>a</a:t>
            </a:r>
            <a:r>
              <a:rPr lang="en-US" sz="2000" spc="25" dirty="0">
                <a:latin typeface="+mj-lt"/>
                <a:cs typeface="Verdana"/>
              </a:rPr>
              <a:t>p</a:t>
            </a:r>
            <a:r>
              <a:rPr lang="en-US" sz="2000" spc="15" dirty="0">
                <a:latin typeface="+mj-lt"/>
                <a:cs typeface="Verdana"/>
              </a:rPr>
              <a:t>e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20" dirty="0">
                <a:latin typeface="+mj-lt"/>
                <a:cs typeface="Verdana"/>
              </a:rPr>
              <a:t>o</a:t>
            </a:r>
            <a:r>
              <a:rPr lang="en-US" sz="2000" spc="-20" dirty="0">
                <a:latin typeface="+mj-lt"/>
                <a:cs typeface="Verdana"/>
              </a:rPr>
              <a:t>f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30" dirty="0">
                <a:latin typeface="+mj-lt"/>
                <a:cs typeface="Verdana"/>
              </a:rPr>
              <a:t>Dat</a:t>
            </a:r>
            <a:r>
              <a:rPr lang="en-US" sz="2000" spc="-30" dirty="0">
                <a:latin typeface="+mj-lt"/>
                <a:cs typeface="Verdana"/>
              </a:rPr>
              <a:t>a</a:t>
            </a:r>
            <a:r>
              <a:rPr lang="en-US" sz="2000" spc="-35" dirty="0">
                <a:latin typeface="+mj-lt"/>
                <a:cs typeface="Verdana"/>
              </a:rPr>
              <a:t>s</a:t>
            </a:r>
            <a:r>
              <a:rPr lang="en-US" sz="2000" spc="15" dirty="0">
                <a:latin typeface="+mj-lt"/>
                <a:cs typeface="Verdana"/>
              </a:rPr>
              <a:t>et</a:t>
            </a:r>
            <a:r>
              <a:rPr lang="en-US" sz="2000" spc="-160" dirty="0">
                <a:latin typeface="+mj-lt"/>
                <a:cs typeface="Verdana"/>
              </a:rPr>
              <a:t> </a:t>
            </a:r>
            <a:r>
              <a:rPr lang="en-US" sz="2000" spc="-100" dirty="0">
                <a:latin typeface="+mj-lt"/>
                <a:cs typeface="Verdana"/>
              </a:rPr>
              <a:t>-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-175" dirty="0">
                <a:latin typeface="+mj-lt"/>
                <a:cs typeface="Verdana"/>
              </a:rPr>
              <a:t>(</a:t>
            </a:r>
            <a:r>
              <a:rPr lang="en-US" sz="2000" spc="-385" dirty="0">
                <a:latin typeface="+mj-lt"/>
                <a:cs typeface="Verdana"/>
              </a:rPr>
              <a:t>1</a:t>
            </a:r>
            <a:r>
              <a:rPr lang="en-US" sz="2000" spc="-395" dirty="0">
                <a:latin typeface="+mj-lt"/>
                <a:cs typeface="Verdana"/>
              </a:rPr>
              <a:t>1</a:t>
            </a:r>
            <a:r>
              <a:rPr lang="en-US" sz="2000" spc="25" dirty="0">
                <a:latin typeface="+mj-lt"/>
                <a:cs typeface="Verdana"/>
              </a:rPr>
              <a:t>4</a:t>
            </a:r>
            <a:r>
              <a:rPr lang="en-US" sz="2000" spc="-40" dirty="0">
                <a:latin typeface="+mj-lt"/>
                <a:cs typeface="Verdana"/>
              </a:rPr>
              <a:t>9</a:t>
            </a:r>
            <a:r>
              <a:rPr lang="en-US" sz="2000" spc="-5" dirty="0">
                <a:latin typeface="+mj-lt"/>
                <a:cs typeface="Verdana"/>
              </a:rPr>
              <a:t>78</a:t>
            </a:r>
            <a:r>
              <a:rPr lang="en-US" sz="2000" spc="-10" dirty="0">
                <a:latin typeface="+mj-lt"/>
                <a:cs typeface="Verdana"/>
              </a:rPr>
              <a:t>0</a:t>
            </a:r>
            <a:r>
              <a:rPr lang="en-US" sz="2000" spc="-215" dirty="0">
                <a:latin typeface="+mj-lt"/>
                <a:cs typeface="Verdana"/>
              </a:rPr>
              <a:t>,</a:t>
            </a:r>
            <a:r>
              <a:rPr lang="en-US" sz="2000" spc="-155" dirty="0">
                <a:latin typeface="+mj-lt"/>
                <a:cs typeface="Verdana"/>
              </a:rPr>
              <a:t> </a:t>
            </a:r>
            <a:r>
              <a:rPr lang="en-US" sz="2000" spc="-135" dirty="0">
                <a:latin typeface="+mj-lt"/>
                <a:cs typeface="Verdana"/>
              </a:rPr>
              <a:t>3)</a:t>
            </a:r>
            <a:endParaRPr lang="en-US" sz="2000" dirty="0">
              <a:latin typeface="+mj-lt"/>
              <a:cs typeface="Verdan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16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DBCA-85A9-A4B7-B89C-04ACA0673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909482"/>
            <a:ext cx="4873752" cy="878542"/>
          </a:xfrm>
        </p:spPr>
        <p:txBody>
          <a:bodyPr/>
          <a:lstStyle/>
          <a:p>
            <a:r>
              <a:rPr lang="en-US" sz="3200" spc="75" dirty="0"/>
              <a:t>Observations</a:t>
            </a:r>
            <a:r>
              <a:rPr lang="en-US" sz="3200" spc="-15" dirty="0"/>
              <a:t> </a:t>
            </a:r>
            <a:r>
              <a:rPr lang="en-US" sz="3200" spc="90" dirty="0"/>
              <a:t>from</a:t>
            </a:r>
            <a:r>
              <a:rPr lang="en-US" sz="3200" spc="-25" dirty="0"/>
              <a:t> </a:t>
            </a:r>
            <a:r>
              <a:rPr lang="en-US" sz="3200" spc="10" dirty="0" err="1"/>
              <a:t>Users_df</a:t>
            </a:r>
            <a:r>
              <a:rPr lang="en-US" sz="3200" spc="-35" dirty="0"/>
              <a:t> </a:t>
            </a:r>
            <a:r>
              <a:rPr lang="en-US" sz="3200" spc="-5" dirty="0"/>
              <a:t>(Age)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4F9A1-389F-4019-E431-7A89562A4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056965"/>
            <a:ext cx="3960607" cy="2034988"/>
          </a:xfrm>
        </p:spPr>
        <p:txBody>
          <a:bodyPr/>
          <a:lstStyle/>
          <a:p>
            <a:pPr marL="354965" marR="5080" indent="-34290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2000" dirty="0">
                <a:latin typeface="+mj-lt"/>
                <a:cs typeface="Verdana"/>
              </a:rPr>
              <a:t>T</a:t>
            </a:r>
            <a:r>
              <a:rPr lang="en-US" sz="2000" spc="-5" dirty="0">
                <a:latin typeface="+mj-lt"/>
                <a:cs typeface="Verdana"/>
              </a:rPr>
              <a:t>h</a:t>
            </a:r>
            <a:r>
              <a:rPr lang="en-US" sz="2000" spc="10" dirty="0">
                <a:latin typeface="+mj-lt"/>
                <a:cs typeface="Verdana"/>
              </a:rPr>
              <a:t>e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70" dirty="0">
                <a:latin typeface="+mj-lt"/>
                <a:cs typeface="Verdana"/>
              </a:rPr>
              <a:t>A</a:t>
            </a:r>
            <a:r>
              <a:rPr lang="en-US" sz="2000" spc="55" dirty="0">
                <a:latin typeface="+mj-lt"/>
                <a:cs typeface="Verdana"/>
              </a:rPr>
              <a:t>g</a:t>
            </a:r>
            <a:r>
              <a:rPr lang="en-US" sz="2000" spc="10" dirty="0">
                <a:latin typeface="+mj-lt"/>
                <a:cs typeface="Verdana"/>
              </a:rPr>
              <a:t>e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ran</a:t>
            </a:r>
            <a:r>
              <a:rPr lang="en-US" sz="2000" spc="15" dirty="0">
                <a:latin typeface="+mj-lt"/>
                <a:cs typeface="Verdana"/>
              </a:rPr>
              <a:t>g</a:t>
            </a:r>
            <a:r>
              <a:rPr lang="en-US" sz="2000" spc="10" dirty="0">
                <a:latin typeface="+mj-lt"/>
                <a:cs typeface="Verdana"/>
              </a:rPr>
              <a:t>e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80" dirty="0">
                <a:latin typeface="+mj-lt"/>
                <a:cs typeface="Verdana"/>
              </a:rPr>
              <a:t>g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-80" dirty="0">
                <a:latin typeface="+mj-lt"/>
                <a:cs typeface="Verdana"/>
              </a:rPr>
              <a:t>v</a:t>
            </a:r>
            <a:r>
              <a:rPr lang="en-US" sz="2000" spc="35" dirty="0">
                <a:latin typeface="+mj-lt"/>
                <a:cs typeface="Verdana"/>
              </a:rPr>
              <a:t>en</a:t>
            </a:r>
            <a:r>
              <a:rPr lang="en-US" sz="2000" spc="-110" dirty="0">
                <a:latin typeface="+mj-lt"/>
                <a:cs typeface="Verdana"/>
              </a:rPr>
              <a:t> </a:t>
            </a:r>
            <a:r>
              <a:rPr lang="en-US" sz="2000" spc="10" dirty="0">
                <a:latin typeface="+mj-lt"/>
                <a:cs typeface="Verdana"/>
              </a:rPr>
              <a:t>here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-45" dirty="0">
                <a:latin typeface="+mj-lt"/>
                <a:cs typeface="Verdana"/>
              </a:rPr>
              <a:t>s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-30" dirty="0">
                <a:latin typeface="+mj-lt"/>
                <a:cs typeface="Verdana"/>
              </a:rPr>
              <a:t>fr</a:t>
            </a:r>
            <a:r>
              <a:rPr lang="en-US" sz="2000" spc="25" dirty="0">
                <a:latin typeface="+mj-lt"/>
                <a:cs typeface="Verdana"/>
              </a:rPr>
              <a:t>o</a:t>
            </a:r>
            <a:r>
              <a:rPr lang="en-US" sz="2000" spc="125" dirty="0">
                <a:latin typeface="+mj-lt"/>
                <a:cs typeface="Verdana"/>
              </a:rPr>
              <a:t>m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0  </a:t>
            </a:r>
            <a:r>
              <a:rPr lang="en-US" sz="2000" spc="-15" dirty="0">
                <a:latin typeface="+mj-lt"/>
                <a:cs typeface="Verdana"/>
              </a:rPr>
              <a:t>To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-105" dirty="0">
                <a:latin typeface="+mj-lt"/>
                <a:cs typeface="Verdana"/>
              </a:rPr>
              <a:t>2</a:t>
            </a:r>
            <a:r>
              <a:rPr lang="en-US" sz="2000" spc="-30" dirty="0">
                <a:latin typeface="+mj-lt"/>
                <a:cs typeface="Verdana"/>
              </a:rPr>
              <a:t>5</a:t>
            </a:r>
            <a:r>
              <a:rPr lang="en-US" sz="2000" spc="-40" dirty="0">
                <a:latin typeface="+mj-lt"/>
                <a:cs typeface="Verdana"/>
              </a:rPr>
              <a:t>0</a:t>
            </a:r>
            <a:r>
              <a:rPr lang="en-US" sz="2000" spc="-215" dirty="0">
                <a:latin typeface="+mj-lt"/>
                <a:cs typeface="Verdana"/>
              </a:rPr>
              <a:t>.</a:t>
            </a:r>
            <a:endParaRPr lang="en-US" sz="2000" dirty="0">
              <a:latin typeface="+mj-lt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2000" spc="60" dirty="0">
                <a:latin typeface="+mj-lt"/>
                <a:cs typeface="Verdana"/>
              </a:rPr>
              <a:t>Ou</a:t>
            </a:r>
            <a:r>
              <a:rPr lang="en-US" sz="2000" spc="35" dirty="0">
                <a:latin typeface="+mj-lt"/>
                <a:cs typeface="Verdana"/>
              </a:rPr>
              <a:t>t</a:t>
            </a:r>
            <a:r>
              <a:rPr lang="en-US" sz="2000" spc="-20" dirty="0">
                <a:latin typeface="+mj-lt"/>
                <a:cs typeface="Verdana"/>
              </a:rPr>
              <a:t>li</a:t>
            </a:r>
            <a:r>
              <a:rPr lang="en-US" sz="2000" spc="-15" dirty="0">
                <a:latin typeface="+mj-lt"/>
                <a:cs typeface="Verdana"/>
              </a:rPr>
              <a:t>er</a:t>
            </a:r>
            <a:r>
              <a:rPr lang="en-US" sz="2000" spc="-45" dirty="0">
                <a:latin typeface="+mj-lt"/>
                <a:cs typeface="Verdana"/>
              </a:rPr>
              <a:t>s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60" dirty="0">
                <a:latin typeface="+mj-lt"/>
                <a:cs typeface="Verdana"/>
              </a:rPr>
              <a:t>n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35" dirty="0">
                <a:latin typeface="+mj-lt"/>
                <a:cs typeface="Verdana"/>
              </a:rPr>
              <a:t>he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50" dirty="0">
                <a:latin typeface="+mj-lt"/>
                <a:cs typeface="Verdana"/>
              </a:rPr>
              <a:t>Age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30" dirty="0">
                <a:latin typeface="+mj-lt"/>
                <a:cs typeface="Verdana"/>
              </a:rPr>
              <a:t>co</a:t>
            </a:r>
            <a:r>
              <a:rPr lang="en-US" sz="2000" spc="5" dirty="0">
                <a:latin typeface="+mj-lt"/>
                <a:cs typeface="Verdana"/>
              </a:rPr>
              <a:t>l</a:t>
            </a:r>
            <a:r>
              <a:rPr lang="en-US" sz="2000" spc="10" dirty="0">
                <a:latin typeface="+mj-lt"/>
                <a:cs typeface="Verdana"/>
              </a:rPr>
              <a:t>umn.</a:t>
            </a:r>
            <a:endParaRPr lang="en-US" sz="2000" dirty="0">
              <a:latin typeface="+mj-lt"/>
              <a:cs typeface="Verdana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9053898-43D4-D20E-FB1D-72CAC043B30C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 cstate="print"/>
          <a:srcRect l="967" r="967"/>
          <a:stretch>
            <a:fillRect/>
          </a:stretch>
        </p:blipFill>
        <p:spPr>
          <a:xfrm>
            <a:off x="5522258" y="1467691"/>
            <a:ext cx="5576047" cy="36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4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997C-B87A-357A-CF28-4258602D4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476026"/>
          </a:xfrm>
        </p:spPr>
        <p:txBody>
          <a:bodyPr/>
          <a:lstStyle/>
          <a:p>
            <a:r>
              <a:rPr lang="en-US" sz="3200" spc="75" dirty="0"/>
              <a:t>Observations</a:t>
            </a:r>
            <a:r>
              <a:rPr lang="en-US" sz="3200" spc="-15" dirty="0"/>
              <a:t> </a:t>
            </a:r>
            <a:r>
              <a:rPr lang="en-US" sz="3200" spc="90" dirty="0"/>
              <a:t>from</a:t>
            </a:r>
            <a:r>
              <a:rPr lang="en-US" sz="3200" spc="-25" dirty="0"/>
              <a:t> </a:t>
            </a:r>
            <a:r>
              <a:rPr lang="en-US" sz="3200" spc="10" dirty="0" err="1"/>
              <a:t>Users_df</a:t>
            </a:r>
            <a:r>
              <a:rPr lang="en-US" sz="3200" spc="-35" dirty="0"/>
              <a:t> </a:t>
            </a:r>
            <a:r>
              <a:rPr lang="en-US" sz="3200" spc="-5" dirty="0"/>
              <a:t>(Age)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35841-4F30-1B76-FE6C-E0AAED730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2904565"/>
            <a:ext cx="3834628" cy="1740587"/>
          </a:xfrm>
        </p:spPr>
        <p:txBody>
          <a:bodyPr/>
          <a:lstStyle/>
          <a:p>
            <a:pPr marL="329565" marR="5080" indent="-317500">
              <a:lnSpc>
                <a:spcPct val="114999"/>
              </a:lnSpc>
              <a:spcBef>
                <a:spcPts val="100"/>
              </a:spcBef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US" sz="2000" dirty="0">
                <a:latin typeface="+mj-lt"/>
                <a:cs typeface="Verdana"/>
              </a:rPr>
              <a:t>T</a:t>
            </a:r>
            <a:r>
              <a:rPr lang="en-US" sz="2000" spc="-5" dirty="0">
                <a:latin typeface="+mj-lt"/>
                <a:cs typeface="Verdana"/>
              </a:rPr>
              <a:t>h</a:t>
            </a:r>
            <a:r>
              <a:rPr lang="en-US" sz="2000" spc="10" dirty="0">
                <a:latin typeface="+mj-lt"/>
                <a:cs typeface="Verdana"/>
              </a:rPr>
              <a:t>e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70" dirty="0">
                <a:latin typeface="+mj-lt"/>
                <a:cs typeface="Verdana"/>
              </a:rPr>
              <a:t>A</a:t>
            </a:r>
            <a:r>
              <a:rPr lang="en-US" sz="2000" spc="55" dirty="0">
                <a:latin typeface="+mj-lt"/>
                <a:cs typeface="Verdana"/>
              </a:rPr>
              <a:t>g</a:t>
            </a:r>
            <a:r>
              <a:rPr lang="en-US" sz="2000" spc="10" dirty="0">
                <a:latin typeface="+mj-lt"/>
                <a:cs typeface="Verdana"/>
              </a:rPr>
              <a:t>e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ran</a:t>
            </a:r>
            <a:r>
              <a:rPr lang="en-US" sz="2000" spc="15" dirty="0">
                <a:latin typeface="+mj-lt"/>
                <a:cs typeface="Verdana"/>
              </a:rPr>
              <a:t>g</a:t>
            </a:r>
            <a:r>
              <a:rPr lang="en-US" sz="2000" spc="10" dirty="0">
                <a:latin typeface="+mj-lt"/>
                <a:cs typeface="Verdana"/>
              </a:rPr>
              <a:t>e</a:t>
            </a:r>
            <a:r>
              <a:rPr lang="en-US" sz="2000" spc="240" dirty="0">
                <a:latin typeface="+mj-lt"/>
                <a:cs typeface="Verdana"/>
              </a:rPr>
              <a:t> </a:t>
            </a:r>
            <a:r>
              <a:rPr lang="en-US" sz="2000" spc="50" dirty="0">
                <a:latin typeface="+mj-lt"/>
                <a:cs typeface="Verdana"/>
              </a:rPr>
              <a:t>d</a:t>
            </a:r>
            <a:r>
              <a:rPr lang="en-US" sz="2000" spc="10" dirty="0">
                <a:latin typeface="+mj-lt"/>
                <a:cs typeface="Verdana"/>
              </a:rPr>
              <a:t>i</a:t>
            </a:r>
            <a:r>
              <a:rPr lang="en-US" sz="2000" spc="-20" dirty="0">
                <a:latin typeface="+mj-lt"/>
                <a:cs typeface="Verdana"/>
              </a:rPr>
              <a:t>stri</a:t>
            </a:r>
            <a:r>
              <a:rPr lang="en-US" sz="2000" spc="50" dirty="0">
                <a:latin typeface="+mj-lt"/>
                <a:cs typeface="Verdana"/>
              </a:rPr>
              <a:t>but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25" dirty="0">
                <a:latin typeface="+mj-lt"/>
                <a:cs typeface="Verdana"/>
              </a:rPr>
              <a:t>o</a:t>
            </a:r>
            <a:r>
              <a:rPr lang="en-US" sz="2000" spc="60" dirty="0">
                <a:latin typeface="+mj-lt"/>
                <a:cs typeface="Verdana"/>
              </a:rPr>
              <a:t>n</a:t>
            </a:r>
            <a:r>
              <a:rPr lang="en-US" sz="2000" spc="-160" dirty="0">
                <a:latin typeface="+mj-lt"/>
                <a:cs typeface="Verdana"/>
              </a:rPr>
              <a:t> 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-35" dirty="0">
                <a:latin typeface="+mj-lt"/>
                <a:cs typeface="Verdana"/>
              </a:rPr>
              <a:t>s  </a:t>
            </a:r>
            <a:r>
              <a:rPr lang="en-US" sz="2000" spc="-25" dirty="0">
                <a:latin typeface="+mj-lt"/>
                <a:cs typeface="Verdana"/>
              </a:rPr>
              <a:t>ri</a:t>
            </a:r>
            <a:r>
              <a:rPr lang="en-US" sz="2000" spc="75" dirty="0">
                <a:latin typeface="+mj-lt"/>
                <a:cs typeface="Verdana"/>
              </a:rPr>
              <a:t>g</a:t>
            </a:r>
            <a:r>
              <a:rPr lang="en-US" sz="2000" spc="65" dirty="0">
                <a:latin typeface="+mj-lt"/>
                <a:cs typeface="Verdana"/>
              </a:rPr>
              <a:t>h</a:t>
            </a:r>
            <a:r>
              <a:rPr lang="en-US" sz="2000" spc="15" dirty="0">
                <a:latin typeface="+mj-lt"/>
                <a:cs typeface="Verdana"/>
              </a:rPr>
              <a:t>t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-15" dirty="0">
                <a:latin typeface="+mj-lt"/>
                <a:cs typeface="Verdana"/>
              </a:rPr>
              <a:t>s</a:t>
            </a:r>
            <a:r>
              <a:rPr lang="en-US" sz="2000" spc="-25" dirty="0">
                <a:latin typeface="+mj-lt"/>
                <a:cs typeface="Verdana"/>
              </a:rPr>
              <a:t>k</a:t>
            </a:r>
            <a:r>
              <a:rPr lang="en-US" sz="2000" spc="50" dirty="0">
                <a:latin typeface="+mj-lt"/>
                <a:cs typeface="Verdana"/>
              </a:rPr>
              <a:t>ew</a:t>
            </a:r>
            <a:r>
              <a:rPr lang="en-US" sz="2000" spc="45" dirty="0">
                <a:latin typeface="+mj-lt"/>
                <a:cs typeface="Verdana"/>
              </a:rPr>
              <a:t>ed</a:t>
            </a:r>
            <a:endParaRPr lang="en-US" sz="2000" dirty="0">
              <a:latin typeface="+mj-lt"/>
              <a:cs typeface="Verdana"/>
            </a:endParaRPr>
          </a:p>
          <a:p>
            <a:pPr marL="329565" marR="43815" indent="-329565">
              <a:lnSpc>
                <a:spcPct val="114999"/>
              </a:lnSpc>
              <a:buFont typeface="Times New Roman"/>
              <a:buChar char="●"/>
              <a:tabLst>
                <a:tab pos="329565" algn="l"/>
                <a:tab pos="330200" algn="l"/>
              </a:tabLst>
            </a:pPr>
            <a:r>
              <a:rPr lang="en-US" sz="2000" spc="40" dirty="0">
                <a:latin typeface="+mj-lt"/>
                <a:cs typeface="Verdana"/>
              </a:rPr>
              <a:t>Most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20" dirty="0">
                <a:latin typeface="+mj-lt"/>
                <a:cs typeface="Verdana"/>
              </a:rPr>
              <a:t>act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-80" dirty="0">
                <a:latin typeface="+mj-lt"/>
                <a:cs typeface="Verdana"/>
              </a:rPr>
              <a:t>v</a:t>
            </a:r>
            <a:r>
              <a:rPr lang="en-US" sz="2000" spc="10" dirty="0">
                <a:latin typeface="+mj-lt"/>
                <a:cs typeface="Verdana"/>
              </a:rPr>
              <a:t>e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-15" dirty="0">
                <a:latin typeface="+mj-lt"/>
                <a:cs typeface="Verdana"/>
              </a:rPr>
              <a:t>re</a:t>
            </a:r>
            <a:r>
              <a:rPr lang="en-US" sz="2000" spc="30" dirty="0">
                <a:latin typeface="+mj-lt"/>
                <a:cs typeface="Verdana"/>
              </a:rPr>
              <a:t>a</a:t>
            </a:r>
            <a:r>
              <a:rPr lang="en-US" sz="2000" spc="25" dirty="0">
                <a:latin typeface="+mj-lt"/>
                <a:cs typeface="Verdana"/>
              </a:rPr>
              <a:t>d</a:t>
            </a:r>
            <a:r>
              <a:rPr lang="en-US" sz="2000" spc="-15" dirty="0">
                <a:latin typeface="+mj-lt"/>
                <a:cs typeface="Verdana"/>
              </a:rPr>
              <a:t>er</a:t>
            </a:r>
            <a:r>
              <a:rPr lang="en-US" sz="2000" spc="-45" dirty="0">
                <a:latin typeface="+mj-lt"/>
                <a:cs typeface="Verdana"/>
              </a:rPr>
              <a:t>s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-20" dirty="0">
                <a:latin typeface="+mj-lt"/>
                <a:cs typeface="Verdana"/>
              </a:rPr>
              <a:t>li</a:t>
            </a:r>
            <a:r>
              <a:rPr lang="en-US" sz="2000" spc="10" dirty="0">
                <a:latin typeface="+mj-lt"/>
                <a:cs typeface="Verdana"/>
              </a:rPr>
              <a:t>e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-20" dirty="0">
                <a:latin typeface="+mj-lt"/>
                <a:cs typeface="Verdana"/>
              </a:rPr>
              <a:t>i</a:t>
            </a:r>
            <a:r>
              <a:rPr lang="en-US" sz="2000" spc="60" dirty="0">
                <a:latin typeface="+mj-lt"/>
                <a:cs typeface="Verdana"/>
              </a:rPr>
              <a:t>n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age  gr</a:t>
            </a:r>
            <a:r>
              <a:rPr lang="en-US" sz="2000" spc="20" dirty="0">
                <a:latin typeface="+mj-lt"/>
                <a:cs typeface="Verdana"/>
              </a:rPr>
              <a:t>o</a:t>
            </a:r>
            <a:r>
              <a:rPr lang="en-US" sz="2000" spc="65" dirty="0">
                <a:latin typeface="+mj-lt"/>
                <a:cs typeface="Verdana"/>
              </a:rPr>
              <a:t>up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-105" dirty="0">
                <a:latin typeface="+mj-lt"/>
                <a:cs typeface="Verdana"/>
              </a:rPr>
              <a:t>2</a:t>
            </a:r>
            <a:r>
              <a:rPr lang="en-US" sz="2000" spc="30" dirty="0">
                <a:latin typeface="+mj-lt"/>
                <a:cs typeface="Verdana"/>
              </a:rPr>
              <a:t>0</a:t>
            </a:r>
            <a:r>
              <a:rPr lang="en-US" sz="2000" spc="-100" dirty="0">
                <a:latin typeface="+mj-lt"/>
                <a:cs typeface="Verdana"/>
              </a:rPr>
              <a:t>-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30" dirty="0">
                <a:latin typeface="+mj-lt"/>
                <a:cs typeface="Verdana"/>
              </a:rPr>
              <a:t>40</a:t>
            </a:r>
            <a:endParaRPr lang="en-US" sz="2000" dirty="0">
              <a:latin typeface="+mj-lt"/>
              <a:cs typeface="Verdana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15" name="object 4">
            <a:extLst>
              <a:ext uri="{FF2B5EF4-FFF2-40B4-BE49-F238E27FC236}">
                <a16:creationId xmlns:a16="http://schemas.microsoft.com/office/drawing/2014/main" id="{9FCB9DDF-CDCB-6A11-D1CC-C9FF20B24C75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 cstate="print"/>
          <a:srcRect t="237" b="237"/>
          <a:stretch>
            <a:fillRect/>
          </a:stretch>
        </p:blipFill>
        <p:spPr>
          <a:xfrm>
            <a:off x="5907088" y="1344613"/>
            <a:ext cx="5173662" cy="37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1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E51B-1E4B-8CFE-002D-E11CB38F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140" y="950259"/>
            <a:ext cx="8373035" cy="905435"/>
          </a:xfrm>
        </p:spPr>
        <p:txBody>
          <a:bodyPr/>
          <a:lstStyle/>
          <a:p>
            <a:r>
              <a:rPr lang="en-US" sz="3200" spc="75" dirty="0"/>
              <a:t>Observations</a:t>
            </a:r>
            <a:r>
              <a:rPr lang="en-US" sz="3200" spc="-5" dirty="0"/>
              <a:t> </a:t>
            </a:r>
            <a:r>
              <a:rPr lang="en-US" sz="3200" spc="90" dirty="0"/>
              <a:t>from</a:t>
            </a:r>
            <a:r>
              <a:rPr lang="en-US" sz="3200" spc="-20" dirty="0"/>
              <a:t> </a:t>
            </a:r>
            <a:r>
              <a:rPr lang="en-US" sz="3200" spc="10" dirty="0" err="1"/>
              <a:t>Users_df</a:t>
            </a:r>
            <a:r>
              <a:rPr lang="en-US" sz="3200" spc="-30" dirty="0"/>
              <a:t> </a:t>
            </a:r>
            <a:r>
              <a:rPr lang="en-US" sz="3200" spc="15" dirty="0"/>
              <a:t>(Location)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166FE-E2C4-9F1A-6F73-6E30F5CDC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6002" y="1545336"/>
            <a:ext cx="6069385" cy="1883664"/>
          </a:xfrm>
        </p:spPr>
        <p:txBody>
          <a:bodyPr/>
          <a:lstStyle/>
          <a:p>
            <a:pPr marL="354965" indent="-342900">
              <a:lnSpc>
                <a:spcPct val="100000"/>
              </a:lnSpc>
              <a:spcBef>
                <a:spcPts val="345"/>
              </a:spcBef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2000" spc="10" dirty="0">
                <a:latin typeface="+mj-lt"/>
                <a:cs typeface="Verdana"/>
              </a:rPr>
              <a:t>Splitting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Location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50" dirty="0">
                <a:latin typeface="+mj-lt"/>
                <a:cs typeface="Verdana"/>
              </a:rPr>
              <a:t>column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40" dirty="0">
                <a:latin typeface="+mj-lt"/>
                <a:cs typeface="Verdana"/>
              </a:rPr>
              <a:t>and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dirty="0" err="1">
                <a:latin typeface="+mj-lt"/>
                <a:cs typeface="Verdana"/>
              </a:rPr>
              <a:t>analysing</a:t>
            </a:r>
            <a:r>
              <a:rPr lang="en-US" sz="2000" spc="-100" dirty="0">
                <a:latin typeface="+mj-lt"/>
                <a:cs typeface="Verdana"/>
              </a:rPr>
              <a:t> </a:t>
            </a:r>
            <a:r>
              <a:rPr lang="en-US" sz="2000" spc="-15" dirty="0">
                <a:latin typeface="+mj-lt"/>
                <a:cs typeface="Verdana"/>
              </a:rPr>
              <a:t>country.</a:t>
            </a:r>
            <a:endParaRPr lang="en-US" sz="2000" dirty="0">
              <a:latin typeface="+mj-lt"/>
              <a:cs typeface="Verdana"/>
            </a:endParaRPr>
          </a:p>
          <a:p>
            <a:pPr marL="354965" indent="-34290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  <a:tabLst>
                <a:tab pos="329565" algn="l"/>
                <a:tab pos="330200" algn="l"/>
              </a:tabLst>
            </a:pPr>
            <a:r>
              <a:rPr lang="en-US" sz="2000" spc="110" dirty="0">
                <a:latin typeface="+mj-lt"/>
                <a:cs typeface="Verdana"/>
              </a:rPr>
              <a:t>M</a:t>
            </a:r>
            <a:r>
              <a:rPr lang="en-US" sz="2000" spc="70" dirty="0">
                <a:latin typeface="+mj-lt"/>
                <a:cs typeface="Verdana"/>
              </a:rPr>
              <a:t>o</a:t>
            </a:r>
            <a:r>
              <a:rPr lang="en-US" sz="2000" spc="-15" dirty="0">
                <a:latin typeface="+mj-lt"/>
                <a:cs typeface="Verdana"/>
              </a:rPr>
              <a:t>st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-5" dirty="0">
                <a:latin typeface="+mj-lt"/>
                <a:cs typeface="Verdana"/>
              </a:rPr>
              <a:t>acti</a:t>
            </a:r>
            <a:r>
              <a:rPr lang="en-US" sz="2000" spc="-15" dirty="0">
                <a:latin typeface="+mj-lt"/>
                <a:cs typeface="Verdana"/>
              </a:rPr>
              <a:t>v</a:t>
            </a:r>
            <a:r>
              <a:rPr lang="en-US" sz="2000" spc="15" dirty="0">
                <a:latin typeface="+mj-lt"/>
                <a:cs typeface="Verdana"/>
              </a:rPr>
              <a:t>e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10" dirty="0">
                <a:latin typeface="+mj-lt"/>
                <a:cs typeface="Verdana"/>
              </a:rPr>
              <a:t>rea</a:t>
            </a:r>
            <a:r>
              <a:rPr lang="en-US" sz="2000" spc="5" dirty="0">
                <a:latin typeface="+mj-lt"/>
                <a:cs typeface="Verdana"/>
              </a:rPr>
              <a:t>d</a:t>
            </a:r>
            <a:r>
              <a:rPr lang="en-US" sz="2000" spc="-20" dirty="0">
                <a:latin typeface="+mj-lt"/>
                <a:cs typeface="Verdana"/>
              </a:rPr>
              <a:t>ers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-10" dirty="0">
                <a:latin typeface="+mj-lt"/>
                <a:cs typeface="Verdana"/>
              </a:rPr>
              <a:t>are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from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-45" dirty="0">
                <a:latin typeface="+mj-lt"/>
                <a:cs typeface="Verdana"/>
              </a:rPr>
              <a:t>USA.</a:t>
            </a:r>
            <a:endParaRPr lang="en-US" sz="2000" dirty="0">
              <a:latin typeface="+mj-lt"/>
              <a:cs typeface="Verdana"/>
            </a:endParaRPr>
          </a:p>
          <a:p>
            <a:endParaRPr lang="en-IN" sz="2000" dirty="0">
              <a:latin typeface="+mj-lt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763032E6-9F72-3676-2B84-45EDDDE72423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 cstate="print"/>
          <a:srcRect l="235" r="235"/>
          <a:stretch>
            <a:fillRect/>
          </a:stretch>
        </p:blipFill>
        <p:spPr>
          <a:xfrm>
            <a:off x="2384612" y="2608730"/>
            <a:ext cx="7207623" cy="31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8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BD15-238A-D3DB-2F82-FF8580CA5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2905" y="865273"/>
            <a:ext cx="8166848" cy="894140"/>
          </a:xfrm>
        </p:spPr>
        <p:txBody>
          <a:bodyPr/>
          <a:lstStyle/>
          <a:p>
            <a:r>
              <a:rPr lang="en-US" sz="3200" spc="75" dirty="0">
                <a:cs typeface="Tahoma"/>
              </a:rPr>
              <a:t>Observations</a:t>
            </a:r>
            <a:r>
              <a:rPr lang="en-US" sz="3200" spc="-15" dirty="0">
                <a:cs typeface="Tahoma"/>
              </a:rPr>
              <a:t> </a:t>
            </a:r>
            <a:r>
              <a:rPr lang="en-US" sz="3200" spc="90" dirty="0">
                <a:cs typeface="Tahoma"/>
              </a:rPr>
              <a:t>from</a:t>
            </a:r>
            <a:r>
              <a:rPr lang="en-US" sz="3200" spc="-25" dirty="0">
                <a:cs typeface="Tahoma"/>
              </a:rPr>
              <a:t> </a:t>
            </a:r>
            <a:r>
              <a:rPr lang="en-US" sz="3200" spc="55" dirty="0" err="1">
                <a:cs typeface="Tahoma"/>
              </a:rPr>
              <a:t>Book_df</a:t>
            </a:r>
            <a:r>
              <a:rPr lang="en-US" sz="3200" spc="-25" dirty="0">
                <a:cs typeface="Tahoma"/>
              </a:rPr>
              <a:t> </a:t>
            </a:r>
            <a:r>
              <a:rPr lang="en-US" sz="3200" spc="10" dirty="0">
                <a:cs typeface="Tahoma"/>
              </a:rPr>
              <a:t>(Authors)</a:t>
            </a:r>
            <a:br>
              <a:rPr lang="en-US" sz="3200" dirty="0">
                <a:cs typeface="Tahoma"/>
              </a:rPr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09237-048C-B4CB-8A2F-085B4B85F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4553" y="1550894"/>
            <a:ext cx="6683918" cy="1039906"/>
          </a:xfrm>
        </p:spPr>
        <p:txBody>
          <a:bodyPr/>
          <a:lstStyle/>
          <a:p>
            <a:r>
              <a:rPr lang="en-US" sz="2000" spc="30" dirty="0">
                <a:latin typeface="+mj-lt"/>
                <a:cs typeface="Verdana"/>
              </a:rPr>
              <a:t>Agatha</a:t>
            </a:r>
            <a:r>
              <a:rPr lang="en-US" sz="2000" spc="-160" dirty="0">
                <a:latin typeface="+mj-lt"/>
                <a:cs typeface="Verdana"/>
              </a:rPr>
              <a:t> </a:t>
            </a:r>
            <a:r>
              <a:rPr lang="en-US" sz="2000" dirty="0">
                <a:latin typeface="+mj-lt"/>
                <a:cs typeface="Verdana"/>
              </a:rPr>
              <a:t>Christie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20" dirty="0">
                <a:latin typeface="+mj-lt"/>
                <a:cs typeface="Verdana"/>
              </a:rPr>
              <a:t>wrote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highest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50" dirty="0">
                <a:latin typeface="+mj-lt"/>
                <a:cs typeface="Verdana"/>
              </a:rPr>
              <a:t>number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dirty="0">
                <a:latin typeface="+mj-lt"/>
                <a:cs typeface="Verdana"/>
              </a:rPr>
              <a:t>of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books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in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our</a:t>
            </a:r>
            <a:r>
              <a:rPr lang="en-US" sz="2000" spc="-13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given</a:t>
            </a:r>
            <a:r>
              <a:rPr lang="en-US" sz="2000" spc="-110" dirty="0">
                <a:latin typeface="+mj-lt"/>
                <a:cs typeface="Verdana"/>
              </a:rPr>
              <a:t> </a:t>
            </a:r>
            <a:r>
              <a:rPr lang="en-US" sz="2000" spc="5" dirty="0">
                <a:latin typeface="+mj-lt"/>
                <a:cs typeface="Verdana"/>
              </a:rPr>
              <a:t>dataset</a:t>
            </a:r>
            <a:endParaRPr lang="en-US" sz="2000" dirty="0">
              <a:latin typeface="+mj-lt"/>
              <a:cs typeface="Verdana"/>
            </a:endParaRPr>
          </a:p>
          <a:p>
            <a:endParaRPr lang="en-IN" sz="2000" dirty="0">
              <a:latin typeface="+mj-lt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727EBE2-0B03-B572-0973-E97F58127B3F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 cstate="print"/>
          <a:srcRect l="3519" r="3519"/>
          <a:stretch>
            <a:fillRect/>
          </a:stretch>
        </p:blipFill>
        <p:spPr>
          <a:xfrm>
            <a:off x="2142565" y="2445034"/>
            <a:ext cx="7906869" cy="329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1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46B3-A8BB-01B3-203C-57B9B98D8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39" y="842682"/>
            <a:ext cx="9583271" cy="412377"/>
          </a:xfrm>
        </p:spPr>
        <p:txBody>
          <a:bodyPr/>
          <a:lstStyle/>
          <a:p>
            <a:r>
              <a:rPr lang="en-US" sz="3200" spc="75" dirty="0">
                <a:cs typeface="Tahoma"/>
              </a:rPr>
              <a:t>Observations</a:t>
            </a:r>
            <a:r>
              <a:rPr lang="en-US" sz="3200" spc="-20" dirty="0">
                <a:cs typeface="Tahoma"/>
              </a:rPr>
              <a:t> </a:t>
            </a:r>
            <a:r>
              <a:rPr lang="en-US" sz="3200" spc="90" dirty="0">
                <a:cs typeface="Tahoma"/>
              </a:rPr>
              <a:t>from</a:t>
            </a:r>
            <a:r>
              <a:rPr lang="en-US" sz="3200" spc="-30" dirty="0">
                <a:cs typeface="Tahoma"/>
              </a:rPr>
              <a:t> </a:t>
            </a:r>
            <a:r>
              <a:rPr lang="en-US" sz="3200" spc="55" dirty="0" err="1">
                <a:cs typeface="Tahoma"/>
              </a:rPr>
              <a:t>Book_df</a:t>
            </a:r>
            <a:r>
              <a:rPr lang="en-US" sz="3200" spc="-30" dirty="0">
                <a:cs typeface="Tahoma"/>
              </a:rPr>
              <a:t> </a:t>
            </a:r>
            <a:r>
              <a:rPr lang="en-US" sz="3200" spc="20" dirty="0">
                <a:cs typeface="Tahoma"/>
              </a:rPr>
              <a:t>(Publishers)</a:t>
            </a:r>
            <a:br>
              <a:rPr lang="en-US" sz="3200" dirty="0">
                <a:cs typeface="Tahoma"/>
              </a:rPr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AA9B4-B352-EC8E-DC13-0F30B1CD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046" y="1317812"/>
            <a:ext cx="7440978" cy="708212"/>
          </a:xfrm>
        </p:spPr>
        <p:txBody>
          <a:bodyPr/>
          <a:lstStyle/>
          <a:p>
            <a:r>
              <a:rPr lang="en-US" sz="2000" spc="25" dirty="0">
                <a:latin typeface="+mj-lt"/>
                <a:cs typeface="Verdana"/>
              </a:rPr>
              <a:t>Harlequin</a:t>
            </a:r>
            <a:r>
              <a:rPr lang="en-US" sz="2000" spc="-150" dirty="0">
                <a:latin typeface="+mj-lt"/>
                <a:cs typeface="Verdana"/>
              </a:rPr>
              <a:t> </a:t>
            </a:r>
            <a:r>
              <a:rPr lang="en-US" sz="2000" spc="30" dirty="0">
                <a:latin typeface="+mj-lt"/>
                <a:cs typeface="Verdana"/>
              </a:rPr>
              <a:t>published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25" dirty="0">
                <a:latin typeface="+mj-lt"/>
                <a:cs typeface="Verdana"/>
              </a:rPr>
              <a:t>highest</a:t>
            </a:r>
            <a:r>
              <a:rPr lang="en-US" sz="2000" spc="-130" dirty="0">
                <a:latin typeface="+mj-lt"/>
                <a:cs typeface="Verdana"/>
              </a:rPr>
              <a:t> </a:t>
            </a:r>
            <a:r>
              <a:rPr lang="en-US" sz="2000" spc="50" dirty="0">
                <a:latin typeface="+mj-lt"/>
                <a:cs typeface="Verdana"/>
              </a:rPr>
              <a:t>number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dirty="0">
                <a:latin typeface="+mj-lt"/>
                <a:cs typeface="Verdana"/>
              </a:rPr>
              <a:t>of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books</a:t>
            </a:r>
            <a:r>
              <a:rPr lang="en-US" sz="2000" spc="-140" dirty="0">
                <a:latin typeface="+mj-lt"/>
                <a:cs typeface="Verdana"/>
              </a:rPr>
              <a:t> </a:t>
            </a:r>
            <a:r>
              <a:rPr lang="en-US" sz="2000" spc="20" dirty="0">
                <a:latin typeface="+mj-lt"/>
                <a:cs typeface="Verdana"/>
              </a:rPr>
              <a:t>in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our</a:t>
            </a:r>
            <a:r>
              <a:rPr lang="en-US" sz="2000" spc="-145" dirty="0">
                <a:latin typeface="+mj-lt"/>
                <a:cs typeface="Verdana"/>
              </a:rPr>
              <a:t> </a:t>
            </a:r>
            <a:r>
              <a:rPr lang="en-US" sz="2000" spc="15" dirty="0">
                <a:latin typeface="+mj-lt"/>
                <a:cs typeface="Verdana"/>
              </a:rPr>
              <a:t>given</a:t>
            </a:r>
            <a:r>
              <a:rPr lang="en-US" sz="2000" spc="-125" dirty="0">
                <a:latin typeface="+mj-lt"/>
                <a:cs typeface="Verdana"/>
              </a:rPr>
              <a:t> </a:t>
            </a:r>
            <a:r>
              <a:rPr lang="en-US" sz="2000" spc="5" dirty="0">
                <a:latin typeface="+mj-lt"/>
                <a:cs typeface="Verdana"/>
              </a:rPr>
              <a:t>dataset</a:t>
            </a:r>
            <a:endParaRPr lang="en-US" sz="2000" dirty="0">
              <a:latin typeface="+mj-lt"/>
              <a:cs typeface="Verdana"/>
            </a:endParaRPr>
          </a:p>
          <a:p>
            <a:endParaRPr lang="en-IN" sz="2000" dirty="0">
              <a:latin typeface="+mj-lt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F757E23D-7A52-9FF8-0C57-050DDB46B488}"/>
              </a:ext>
            </a:extLst>
          </p:cNvPr>
          <p:cNvPicPr>
            <a:picLocks noGrp="1"/>
          </p:cNvPicPr>
          <p:nvPr>
            <p:ph type="pic" sz="quarter" idx="10"/>
          </p:nvPr>
        </p:nvPicPr>
        <p:blipFill>
          <a:blip r:embed="rId2" cstate="print"/>
          <a:srcRect l="61" r="61"/>
          <a:stretch>
            <a:fillRect/>
          </a:stretch>
        </p:blipFill>
        <p:spPr>
          <a:xfrm>
            <a:off x="1792939" y="2097741"/>
            <a:ext cx="8247532" cy="364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3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{BEC8AE24-95B0-425B-9376-2C7B021537CB}tf11429527_win32</Template>
  <TotalTime>135</TotalTime>
  <Words>1019</Words>
  <Application>Microsoft Office PowerPoint</Application>
  <PresentationFormat>Widescreen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Century Gothic</vt:lpstr>
      <vt:lpstr>Karla</vt:lpstr>
      <vt:lpstr>Times New Roman</vt:lpstr>
      <vt:lpstr>Univers Condensed Light</vt:lpstr>
      <vt:lpstr>Office Theme</vt:lpstr>
      <vt:lpstr>Book Recommendation System</vt:lpstr>
      <vt:lpstr>Content</vt:lpstr>
      <vt:lpstr>Problem statement </vt:lpstr>
      <vt:lpstr>Data Summary  </vt:lpstr>
      <vt:lpstr>Observations from Users_df (Age)</vt:lpstr>
      <vt:lpstr>Observations from Users_df (Age)</vt:lpstr>
      <vt:lpstr>Observations from Users_df (Location)</vt:lpstr>
      <vt:lpstr>Observations from Book_df (Authors) </vt:lpstr>
      <vt:lpstr>Observations from Book_df (Publishers) </vt:lpstr>
      <vt:lpstr>Observations from Ratings_df (Book_Rating)</vt:lpstr>
      <vt:lpstr>Data Cleaning  1. Null Value Imputation: Age column has 40% missing values </vt:lpstr>
      <vt:lpstr>Imputing missing values</vt:lpstr>
      <vt:lpstr>Data Cleaning </vt:lpstr>
      <vt:lpstr>Replacing strings by int values</vt:lpstr>
      <vt:lpstr>Different Models</vt:lpstr>
      <vt:lpstr>Different Models</vt:lpstr>
      <vt:lpstr>Different Models  2.)Model based collaborative filtering </vt:lpstr>
      <vt:lpstr>Different Models   SVD Model Results </vt:lpstr>
      <vt:lpstr>Different Models   SVD Model Results</vt:lpstr>
      <vt:lpstr>Different Models   SVD Model Results </vt:lpstr>
      <vt:lpstr>Different Models  User-ID - 193458 Test set: predicted top rated books </vt:lpstr>
      <vt:lpstr>Different Models  Test set: actual top rated books </vt:lpstr>
      <vt:lpstr>Collaborative Filtering-(Item-Item based)   3.)Collaborative Filtering-(Item-Item based)  Cosine Similarity Nearest Neighbour </vt:lpstr>
      <vt:lpstr>Collaborative Filtering-(Item-Item based)</vt:lpstr>
      <vt:lpstr>Different Models  SVD and Correlation Recommendations for Harry Potter and the Sorcerer's Stone (Book 1) </vt:lpstr>
      <vt:lpstr>Different Models  4.)Collaborative Filtering-(User-Item based) </vt:lpstr>
      <vt:lpstr>Different Models  Model Results </vt:lpstr>
      <vt:lpstr>Conclusion</vt:lpstr>
      <vt:lpstr>Challenges</vt:lpstr>
      <vt:lpstr>Future Scope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Recommendation System</dc:title>
  <dc:creator>Kumar Ankit</dc:creator>
  <cp:lastModifiedBy>Kumar Ankit</cp:lastModifiedBy>
  <cp:revision>1</cp:revision>
  <dcterms:created xsi:type="dcterms:W3CDTF">2023-08-28T08:35:20Z</dcterms:created>
  <dcterms:modified xsi:type="dcterms:W3CDTF">2023-08-28T10:50:28Z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