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3" r:id="rId7"/>
    <p:sldId id="304" r:id="rId8"/>
    <p:sldId id="306" r:id="rId9"/>
    <p:sldId id="307" r:id="rId10"/>
    <p:sldId id="309" r:id="rId11"/>
    <p:sldId id="311" r:id="rId12"/>
    <p:sldId id="301" r:id="rId13"/>
    <p:sldId id="312" r:id="rId14"/>
    <p:sldId id="313" r:id="rId15"/>
    <p:sldId id="314" r:id="rId16"/>
    <p:sldId id="315" r:id="rId17"/>
    <p:sldId id="316" r:id="rId18"/>
    <p:sldId id="317" r:id="rId19"/>
    <p:sldId id="318" r:id="rId20"/>
    <p:sldId id="31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Yes Bank Stock Price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Capstone Project</a:t>
            </a:r>
          </a:p>
          <a:p>
            <a:pPr>
              <a:lnSpc>
                <a:spcPct val="100000"/>
              </a:lnSpc>
            </a:pPr>
            <a:r>
              <a:rPr lang="en-US" sz="1600" dirty="0"/>
              <a:t>Kumar </a:t>
            </a:r>
            <a:r>
              <a:rPr lang="en-US" sz="1600" dirty="0" err="1"/>
              <a:t>ankit</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68C3-D04D-B49B-5CD5-FB511C5679FD}"/>
              </a:ext>
            </a:extLst>
          </p:cNvPr>
          <p:cNvSpPr>
            <a:spLocks noGrp="1"/>
          </p:cNvSpPr>
          <p:nvPr>
            <p:ph type="title"/>
          </p:nvPr>
        </p:nvSpPr>
        <p:spPr>
          <a:xfrm>
            <a:off x="643467" y="786384"/>
            <a:ext cx="3417546" cy="1436863"/>
          </a:xfrm>
        </p:spPr>
        <p:txBody>
          <a:bodyPr>
            <a:normAutofit fontScale="90000"/>
          </a:bodyPr>
          <a:lstStyle/>
          <a:p>
            <a:r>
              <a:rPr lang="en-IN" dirty="0"/>
              <a:t>Correlation Heatmap</a:t>
            </a:r>
            <a:br>
              <a:rPr lang="en-IN" dirty="0"/>
            </a:br>
            <a:br>
              <a:rPr lang="en-IN" dirty="0"/>
            </a:br>
            <a:endParaRPr lang="en-IN" dirty="0"/>
          </a:p>
        </p:txBody>
      </p:sp>
      <p:pic>
        <p:nvPicPr>
          <p:cNvPr id="6" name="Content Placeholder 5">
            <a:extLst>
              <a:ext uri="{FF2B5EF4-FFF2-40B4-BE49-F238E27FC236}">
                <a16:creationId xmlns:a16="http://schemas.microsoft.com/office/drawing/2014/main" id="{679D3035-483A-BF16-6B7C-65EDC5F002E2}"/>
              </a:ext>
            </a:extLst>
          </p:cNvPr>
          <p:cNvPicPr>
            <a:picLocks noGrp="1" noChangeAspect="1"/>
          </p:cNvPicPr>
          <p:nvPr>
            <p:ph idx="1"/>
          </p:nvPr>
        </p:nvPicPr>
        <p:blipFill>
          <a:blip r:embed="rId2"/>
          <a:stretch>
            <a:fillRect/>
          </a:stretch>
        </p:blipFill>
        <p:spPr>
          <a:xfrm>
            <a:off x="5316071" y="856129"/>
            <a:ext cx="6149787" cy="5145741"/>
          </a:xfrm>
        </p:spPr>
      </p:pic>
      <p:sp>
        <p:nvSpPr>
          <p:cNvPr id="4" name="Text Placeholder 3">
            <a:extLst>
              <a:ext uri="{FF2B5EF4-FFF2-40B4-BE49-F238E27FC236}">
                <a16:creationId xmlns:a16="http://schemas.microsoft.com/office/drawing/2014/main" id="{EF87577A-2FB5-64A0-17BD-4E57A6592F23}"/>
              </a:ext>
            </a:extLst>
          </p:cNvPr>
          <p:cNvSpPr>
            <a:spLocks noGrp="1"/>
          </p:cNvSpPr>
          <p:nvPr>
            <p:ph type="body" sz="half" idx="2"/>
          </p:nvPr>
        </p:nvSpPr>
        <p:spPr>
          <a:xfrm>
            <a:off x="643467" y="1999130"/>
            <a:ext cx="3517567" cy="4108426"/>
          </a:xfrm>
        </p:spPr>
        <p:txBody>
          <a:bodyPr>
            <a:normAutofit lnSpcReduction="10000"/>
          </a:bodyPr>
          <a:lstStyle/>
          <a:p>
            <a:pPr marL="285750" indent="-285750">
              <a:buFont typeface="Arial" panose="020B0604020202020204" pitchFamily="34" charset="0"/>
              <a:buChar char="•"/>
            </a:pPr>
            <a:r>
              <a:rPr lang="en-US" dirty="0"/>
              <a:t>The correlation matrix helps us visualize the correlation of each parameter with respect to every other parameter.</a:t>
            </a:r>
          </a:p>
          <a:p>
            <a:pPr marL="285750" indent="-285750">
              <a:buFont typeface="Arial" panose="020B0604020202020204" pitchFamily="34" charset="0"/>
              <a:buChar char="•"/>
            </a:pPr>
            <a:r>
              <a:rPr lang="en-US" dirty="0"/>
              <a:t>The colors changes from blue to red for highest to the lowest correlation values and vice versa.</a:t>
            </a:r>
          </a:p>
          <a:p>
            <a:pPr marL="285750" indent="-285750">
              <a:buFont typeface="Arial" panose="020B0604020202020204" pitchFamily="34" charset="0"/>
              <a:buChar char="•"/>
            </a:pPr>
            <a:r>
              <a:rPr lang="en-US" dirty="0"/>
              <a:t>We can see in the heatmap on this slide that our dependent variable (close price) is highly correlated with all the other independent variables</a:t>
            </a:r>
            <a:endParaRPr lang="en-IN" dirty="0"/>
          </a:p>
        </p:txBody>
      </p:sp>
    </p:spTree>
    <p:extLst>
      <p:ext uri="{BB962C8B-B14F-4D97-AF65-F5344CB8AC3E}">
        <p14:creationId xmlns:p14="http://schemas.microsoft.com/office/powerpoint/2010/main" val="65763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1854-F609-7B9C-A52A-FB56AE0EB83C}"/>
              </a:ext>
            </a:extLst>
          </p:cNvPr>
          <p:cNvSpPr>
            <a:spLocks noGrp="1"/>
          </p:cNvSpPr>
          <p:nvPr>
            <p:ph type="title"/>
          </p:nvPr>
        </p:nvSpPr>
        <p:spPr>
          <a:xfrm>
            <a:off x="1097280" y="286603"/>
            <a:ext cx="10058400" cy="1479444"/>
          </a:xfrm>
        </p:spPr>
        <p:txBody>
          <a:bodyPr/>
          <a:lstStyle/>
          <a:p>
            <a:r>
              <a:rPr lang="en-IN" sz="4000" dirty="0"/>
              <a:t>Model Implementation</a:t>
            </a:r>
            <a:br>
              <a:rPr lang="en-IN" dirty="0"/>
            </a:br>
            <a:endParaRPr lang="en-IN" dirty="0"/>
          </a:p>
        </p:txBody>
      </p:sp>
      <p:sp>
        <p:nvSpPr>
          <p:cNvPr id="3" name="Content Placeholder 2">
            <a:extLst>
              <a:ext uri="{FF2B5EF4-FFF2-40B4-BE49-F238E27FC236}">
                <a16:creationId xmlns:a16="http://schemas.microsoft.com/office/drawing/2014/main" id="{AC6EA00E-26E4-3B90-A560-588BBE3F67A1}"/>
              </a:ext>
            </a:extLst>
          </p:cNvPr>
          <p:cNvSpPr>
            <a:spLocks noGrp="1"/>
          </p:cNvSpPr>
          <p:nvPr>
            <p:ph idx="1"/>
          </p:nvPr>
        </p:nvSpPr>
        <p:spPr>
          <a:xfrm>
            <a:off x="1097280" y="1344705"/>
            <a:ext cx="10058400" cy="4661648"/>
          </a:xfrm>
        </p:spPr>
        <p:txBody>
          <a:bodyPr>
            <a:normAutofit fontScale="92500" lnSpcReduction="20000"/>
          </a:bodyPr>
          <a:lstStyle/>
          <a:p>
            <a:r>
              <a:rPr lang="en-US" dirty="0"/>
              <a:t>Based on the linear relationship between the dependent and independent variables present in our data, we implemented following models on our data.</a:t>
            </a:r>
          </a:p>
          <a:p>
            <a:pPr>
              <a:buFont typeface="Arial" panose="020B0604020202020204" pitchFamily="34" charset="0"/>
              <a:buChar char="•"/>
            </a:pPr>
            <a:r>
              <a:rPr lang="en-US" dirty="0"/>
              <a:t> Linear Regression</a:t>
            </a:r>
          </a:p>
          <a:p>
            <a:pPr>
              <a:buFont typeface="Arial" panose="020B0604020202020204" pitchFamily="34" charset="0"/>
              <a:buChar char="•"/>
            </a:pPr>
            <a:r>
              <a:rPr lang="en-US" dirty="0"/>
              <a:t> Lasso Regression with Cross-validation</a:t>
            </a:r>
          </a:p>
          <a:p>
            <a:pPr>
              <a:buFont typeface="Arial" panose="020B0604020202020204" pitchFamily="34" charset="0"/>
              <a:buChar char="•"/>
            </a:pPr>
            <a:r>
              <a:rPr lang="en-US" dirty="0"/>
              <a:t> Ridge Regression with Cross-validation</a:t>
            </a:r>
          </a:p>
          <a:p>
            <a:pPr>
              <a:buFont typeface="Arial" panose="020B0604020202020204" pitchFamily="34" charset="0"/>
              <a:buChar char="•"/>
            </a:pPr>
            <a:r>
              <a:rPr lang="en-US" dirty="0"/>
              <a:t> Elastic Net Regression with Cross-validation</a:t>
            </a:r>
          </a:p>
          <a:p>
            <a:pPr marL="0" indent="0">
              <a:buNone/>
            </a:pPr>
            <a:r>
              <a:rPr lang="en-US" dirty="0"/>
              <a:t>We fit these models on training data, learn the model parameters and then make predictions on test dataset. Then we check the performance of these models using various evaluation metrics such as :-</a:t>
            </a:r>
          </a:p>
          <a:p>
            <a:pPr>
              <a:buFont typeface="Wingdings" panose="05000000000000000000" pitchFamily="2" charset="2"/>
              <a:buChar char="ü"/>
            </a:pPr>
            <a:r>
              <a:rPr lang="en-US" dirty="0"/>
              <a:t> Mean Absolute error.</a:t>
            </a:r>
          </a:p>
          <a:p>
            <a:pPr>
              <a:buFont typeface="Wingdings" panose="05000000000000000000" pitchFamily="2" charset="2"/>
              <a:buChar char="ü"/>
            </a:pPr>
            <a:r>
              <a:rPr lang="en-US" dirty="0"/>
              <a:t> Mean squared error and RMSE</a:t>
            </a:r>
          </a:p>
          <a:p>
            <a:pPr>
              <a:buFont typeface="Wingdings" panose="05000000000000000000" pitchFamily="2" charset="2"/>
              <a:buChar char="ü"/>
            </a:pPr>
            <a:r>
              <a:rPr lang="en-US" dirty="0"/>
              <a:t> R-squared and Adjusted R-squared </a:t>
            </a:r>
          </a:p>
          <a:p>
            <a:pPr marL="0" indent="0">
              <a:buNone/>
            </a:pPr>
            <a:r>
              <a:rPr lang="en-US" dirty="0"/>
              <a:t>Finally, we select the best performing model based on these metrics.</a:t>
            </a:r>
            <a:endParaRPr lang="en-IN" dirty="0"/>
          </a:p>
        </p:txBody>
      </p:sp>
    </p:spTree>
    <p:extLst>
      <p:ext uri="{BB962C8B-B14F-4D97-AF65-F5344CB8AC3E}">
        <p14:creationId xmlns:p14="http://schemas.microsoft.com/office/powerpoint/2010/main" val="226744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547F-1F5E-7BBF-AA91-4A638F0AD737}"/>
              </a:ext>
            </a:extLst>
          </p:cNvPr>
          <p:cNvSpPr>
            <a:spLocks noGrp="1"/>
          </p:cNvSpPr>
          <p:nvPr>
            <p:ph type="title"/>
          </p:nvPr>
        </p:nvSpPr>
        <p:spPr/>
        <p:txBody>
          <a:bodyPr>
            <a:normAutofit fontScale="90000"/>
          </a:bodyPr>
          <a:lstStyle/>
          <a:p>
            <a:r>
              <a:rPr lang="en-IN" sz="4000" dirty="0"/>
              <a:t>Visualizing our actual and predicted value</a:t>
            </a:r>
            <a:br>
              <a:rPr lang="en-IN" sz="4000" dirty="0"/>
            </a:br>
            <a:endParaRPr lang="en-IN" sz="4000" dirty="0"/>
          </a:p>
        </p:txBody>
      </p:sp>
      <p:pic>
        <p:nvPicPr>
          <p:cNvPr id="6" name="Content Placeholder 5">
            <a:extLst>
              <a:ext uri="{FF2B5EF4-FFF2-40B4-BE49-F238E27FC236}">
                <a16:creationId xmlns:a16="http://schemas.microsoft.com/office/drawing/2014/main" id="{26552450-360E-232E-588E-E998F33BF1CF}"/>
              </a:ext>
            </a:extLst>
          </p:cNvPr>
          <p:cNvPicPr>
            <a:picLocks noGrp="1" noChangeAspect="1"/>
          </p:cNvPicPr>
          <p:nvPr>
            <p:ph sz="half" idx="1"/>
          </p:nvPr>
        </p:nvPicPr>
        <p:blipFill>
          <a:blip r:embed="rId2"/>
          <a:stretch>
            <a:fillRect/>
          </a:stretch>
        </p:blipFill>
        <p:spPr>
          <a:xfrm>
            <a:off x="1097280" y="1999129"/>
            <a:ext cx="6199991" cy="3869965"/>
          </a:xfrm>
        </p:spPr>
      </p:pic>
      <p:sp>
        <p:nvSpPr>
          <p:cNvPr id="4" name="Content Placeholder 3">
            <a:extLst>
              <a:ext uri="{FF2B5EF4-FFF2-40B4-BE49-F238E27FC236}">
                <a16:creationId xmlns:a16="http://schemas.microsoft.com/office/drawing/2014/main" id="{7F8E3939-F363-0CDD-C0EC-74CCD32F80F9}"/>
              </a:ext>
            </a:extLst>
          </p:cNvPr>
          <p:cNvSpPr>
            <a:spLocks noGrp="1"/>
          </p:cNvSpPr>
          <p:nvPr>
            <p:ph sz="half" idx="2"/>
          </p:nvPr>
        </p:nvSpPr>
        <p:spPr>
          <a:xfrm>
            <a:off x="7297272" y="2259106"/>
            <a:ext cx="3858408" cy="3352800"/>
          </a:xfrm>
        </p:spPr>
        <p:txBody>
          <a:bodyPr>
            <a:normAutofit fontScale="92500" lnSpcReduction="10000"/>
          </a:bodyPr>
          <a:lstStyle/>
          <a:p>
            <a:pPr>
              <a:buFont typeface="Arial" panose="020B0604020202020204" pitchFamily="34" charset="0"/>
              <a:buChar char="•"/>
            </a:pPr>
            <a:r>
              <a:rPr lang="en-US" dirty="0"/>
              <a:t>Our </a:t>
            </a:r>
            <a:r>
              <a:rPr lang="en-US" b="1" dirty="0"/>
              <a:t>simple Linear </a:t>
            </a:r>
            <a:r>
              <a:rPr lang="en-US" dirty="0"/>
              <a:t>Regression Model</a:t>
            </a:r>
            <a:r>
              <a:rPr lang="en-US" b="1" dirty="0"/>
              <a:t> </a:t>
            </a:r>
            <a:r>
              <a:rPr lang="en-US" dirty="0"/>
              <a:t>predicted the closing price with Root Mean squared error(RMSE) of 8.3917</a:t>
            </a:r>
          </a:p>
          <a:p>
            <a:pPr>
              <a:buFont typeface="Arial" panose="020B0604020202020204" pitchFamily="34" charset="0"/>
              <a:buChar char="•"/>
            </a:pPr>
            <a:r>
              <a:rPr lang="en-US" dirty="0"/>
              <a:t>R2 score of this model is 0.9937</a:t>
            </a:r>
          </a:p>
          <a:p>
            <a:pPr>
              <a:buFont typeface="Arial" panose="020B0604020202020204" pitchFamily="34" charset="0"/>
              <a:buChar char="•"/>
            </a:pPr>
            <a:r>
              <a:rPr lang="en-US" dirty="0"/>
              <a:t>Adjusted R2 score has the value 0.9930 for this model. Which tells us that around 99.3 percent of the variance in our dependent variable is attributable to the independent variables.</a:t>
            </a:r>
            <a:endParaRPr lang="en-IN" dirty="0"/>
          </a:p>
        </p:txBody>
      </p:sp>
    </p:spTree>
    <p:extLst>
      <p:ext uri="{BB962C8B-B14F-4D97-AF65-F5344CB8AC3E}">
        <p14:creationId xmlns:p14="http://schemas.microsoft.com/office/powerpoint/2010/main" val="350152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FD0C41-5709-050C-1AD2-876AF48AEC59}"/>
              </a:ext>
            </a:extLst>
          </p:cNvPr>
          <p:cNvPicPr>
            <a:picLocks noChangeAspect="1"/>
          </p:cNvPicPr>
          <p:nvPr/>
        </p:nvPicPr>
        <p:blipFill>
          <a:blip r:embed="rId2"/>
          <a:stretch>
            <a:fillRect/>
          </a:stretch>
        </p:blipFill>
        <p:spPr>
          <a:xfrm>
            <a:off x="567853" y="422520"/>
            <a:ext cx="5528147" cy="3324727"/>
          </a:xfrm>
          <a:prstGeom prst="rect">
            <a:avLst/>
          </a:prstGeom>
        </p:spPr>
      </p:pic>
      <p:pic>
        <p:nvPicPr>
          <p:cNvPr id="5" name="Picture 4">
            <a:extLst>
              <a:ext uri="{FF2B5EF4-FFF2-40B4-BE49-F238E27FC236}">
                <a16:creationId xmlns:a16="http://schemas.microsoft.com/office/drawing/2014/main" id="{3891459F-C849-301D-56AA-70D384A2B681}"/>
              </a:ext>
            </a:extLst>
          </p:cNvPr>
          <p:cNvPicPr>
            <a:picLocks noChangeAspect="1"/>
          </p:cNvPicPr>
          <p:nvPr/>
        </p:nvPicPr>
        <p:blipFill>
          <a:blip r:embed="rId3"/>
          <a:stretch>
            <a:fillRect/>
          </a:stretch>
        </p:blipFill>
        <p:spPr>
          <a:xfrm>
            <a:off x="6096000" y="422520"/>
            <a:ext cx="5316071" cy="3324727"/>
          </a:xfrm>
          <a:prstGeom prst="rect">
            <a:avLst/>
          </a:prstGeom>
        </p:spPr>
      </p:pic>
      <p:sp>
        <p:nvSpPr>
          <p:cNvPr id="6" name="TextBox 5">
            <a:extLst>
              <a:ext uri="{FF2B5EF4-FFF2-40B4-BE49-F238E27FC236}">
                <a16:creationId xmlns:a16="http://schemas.microsoft.com/office/drawing/2014/main" id="{BCF1F251-07AE-4545-8769-B8C80E560127}"/>
              </a:ext>
            </a:extLst>
          </p:cNvPr>
          <p:cNvSpPr txBox="1"/>
          <p:nvPr/>
        </p:nvSpPr>
        <p:spPr>
          <a:xfrm>
            <a:off x="717176" y="4078941"/>
            <a:ext cx="5378824" cy="2031325"/>
          </a:xfrm>
          <a:prstGeom prst="rect">
            <a:avLst/>
          </a:prstGeom>
          <a:noFill/>
        </p:spPr>
        <p:txBody>
          <a:bodyPr wrap="square" rtlCol="0">
            <a:spAutoFit/>
          </a:bodyPr>
          <a:lstStyle/>
          <a:p>
            <a:pPr>
              <a:buClr>
                <a:schemeClr val="accent1"/>
              </a:buClr>
            </a:pPr>
            <a:r>
              <a:rPr lang="en-IN" dirty="0"/>
              <a:t>                            Lasso Regression</a:t>
            </a:r>
          </a:p>
          <a:p>
            <a:pPr marL="285750" indent="-285750">
              <a:buClr>
                <a:schemeClr val="accent1"/>
              </a:buClr>
              <a:buFont typeface="Arial" panose="020B0604020202020204" pitchFamily="34" charset="0"/>
              <a:buChar char="•"/>
            </a:pPr>
            <a:r>
              <a:rPr lang="en-IN" dirty="0"/>
              <a:t>RMSE- 8.3864</a:t>
            </a:r>
          </a:p>
          <a:p>
            <a:pPr marL="285750" indent="-285750">
              <a:buClr>
                <a:schemeClr val="accent1"/>
              </a:buClr>
              <a:buFont typeface="Arial" panose="020B0604020202020204" pitchFamily="34" charset="0"/>
              <a:buChar char="•"/>
            </a:pPr>
            <a:r>
              <a:rPr lang="en-IN" dirty="0"/>
              <a:t>R2 Score – 0.9938</a:t>
            </a:r>
          </a:p>
          <a:p>
            <a:pPr marL="285750" indent="-285750">
              <a:buClr>
                <a:schemeClr val="accent1"/>
              </a:buClr>
              <a:buFont typeface="Arial" panose="020B0604020202020204" pitchFamily="34" charset="0"/>
              <a:buChar char="•"/>
            </a:pPr>
            <a:r>
              <a:rPr lang="en-US" dirty="0"/>
              <a:t>Adjusted R2 score has the value 0.9932 for this model. Which tells us that around 99.32 percent of the variance in our dependent variable is attributable to the independent variables.</a:t>
            </a:r>
            <a:endParaRPr lang="en-IN" dirty="0"/>
          </a:p>
        </p:txBody>
      </p:sp>
      <p:sp>
        <p:nvSpPr>
          <p:cNvPr id="7" name="TextBox 6">
            <a:extLst>
              <a:ext uri="{FF2B5EF4-FFF2-40B4-BE49-F238E27FC236}">
                <a16:creationId xmlns:a16="http://schemas.microsoft.com/office/drawing/2014/main" id="{3322475B-C28B-E89F-66A5-CB292718DF39}"/>
              </a:ext>
            </a:extLst>
          </p:cNvPr>
          <p:cNvSpPr txBox="1"/>
          <p:nvPr/>
        </p:nvSpPr>
        <p:spPr>
          <a:xfrm>
            <a:off x="6266329" y="4159624"/>
            <a:ext cx="5145742" cy="2031325"/>
          </a:xfrm>
          <a:prstGeom prst="rect">
            <a:avLst/>
          </a:prstGeom>
          <a:noFill/>
        </p:spPr>
        <p:txBody>
          <a:bodyPr wrap="square" rtlCol="0">
            <a:spAutoFit/>
          </a:bodyPr>
          <a:lstStyle/>
          <a:p>
            <a:pPr>
              <a:buClr>
                <a:schemeClr val="accent1"/>
              </a:buClr>
            </a:pPr>
            <a:r>
              <a:rPr lang="en-IN" dirty="0"/>
              <a:t>                             Ridge Regression</a:t>
            </a:r>
          </a:p>
          <a:p>
            <a:pPr marL="285750" indent="-285750">
              <a:buClr>
                <a:schemeClr val="accent1"/>
              </a:buClr>
              <a:buFont typeface="Arial" panose="020B0604020202020204" pitchFamily="34" charset="0"/>
              <a:buChar char="•"/>
            </a:pPr>
            <a:r>
              <a:rPr lang="en-IN" dirty="0"/>
              <a:t>RMSE- 8.3824</a:t>
            </a:r>
          </a:p>
          <a:p>
            <a:pPr marL="285750" indent="-285750">
              <a:buClr>
                <a:schemeClr val="accent1"/>
              </a:buClr>
              <a:buFont typeface="Arial" panose="020B0604020202020204" pitchFamily="34" charset="0"/>
              <a:buChar char="•"/>
            </a:pPr>
            <a:r>
              <a:rPr lang="en-IN" dirty="0"/>
              <a:t>R2 Score – 0.9938</a:t>
            </a:r>
          </a:p>
          <a:p>
            <a:pPr marL="285750" indent="-285750">
              <a:buClr>
                <a:schemeClr val="accent1"/>
              </a:buClr>
              <a:buFont typeface="Arial" panose="020B0604020202020204" pitchFamily="34" charset="0"/>
              <a:buChar char="•"/>
            </a:pPr>
            <a:r>
              <a:rPr lang="en-US" dirty="0"/>
              <a:t>Adjusted R2 score has the value 0.9932 for this model. Which tells us that around 99.32 percent of the variance in our dependent variable is attributable to the independent variables.</a:t>
            </a:r>
            <a:endParaRPr lang="en-IN" dirty="0"/>
          </a:p>
        </p:txBody>
      </p:sp>
    </p:spTree>
    <p:extLst>
      <p:ext uri="{BB962C8B-B14F-4D97-AF65-F5344CB8AC3E}">
        <p14:creationId xmlns:p14="http://schemas.microsoft.com/office/powerpoint/2010/main" val="319372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D438F9-4AC2-7593-3708-956D3DB7BFFF}"/>
              </a:ext>
            </a:extLst>
          </p:cNvPr>
          <p:cNvPicPr>
            <a:picLocks noChangeAspect="1"/>
          </p:cNvPicPr>
          <p:nvPr/>
        </p:nvPicPr>
        <p:blipFill>
          <a:blip r:embed="rId2"/>
          <a:stretch>
            <a:fillRect/>
          </a:stretch>
        </p:blipFill>
        <p:spPr>
          <a:xfrm>
            <a:off x="800934" y="1284255"/>
            <a:ext cx="6591871" cy="3787468"/>
          </a:xfrm>
          <a:prstGeom prst="rect">
            <a:avLst/>
          </a:prstGeom>
        </p:spPr>
      </p:pic>
      <p:sp>
        <p:nvSpPr>
          <p:cNvPr id="8" name="TextBox 7">
            <a:extLst>
              <a:ext uri="{FF2B5EF4-FFF2-40B4-BE49-F238E27FC236}">
                <a16:creationId xmlns:a16="http://schemas.microsoft.com/office/drawing/2014/main" id="{3A1B5FE4-49A8-4670-384C-03912348ED5D}"/>
              </a:ext>
            </a:extLst>
          </p:cNvPr>
          <p:cNvSpPr txBox="1"/>
          <p:nvPr/>
        </p:nvSpPr>
        <p:spPr>
          <a:xfrm>
            <a:off x="7682753" y="1497106"/>
            <a:ext cx="3514165" cy="3416320"/>
          </a:xfrm>
          <a:prstGeom prst="rect">
            <a:avLst/>
          </a:prstGeom>
          <a:noFill/>
        </p:spPr>
        <p:txBody>
          <a:bodyPr wrap="square" rtlCol="0">
            <a:spAutoFit/>
          </a:bodyPr>
          <a:lstStyle/>
          <a:p>
            <a:pPr>
              <a:buClr>
                <a:schemeClr val="accent1"/>
              </a:buClr>
            </a:pPr>
            <a:r>
              <a:rPr lang="en-IN" dirty="0"/>
              <a:t>            Elastic Net Regression</a:t>
            </a:r>
          </a:p>
          <a:p>
            <a:pPr>
              <a:buClr>
                <a:schemeClr val="accent1"/>
              </a:buClr>
            </a:pPr>
            <a:endParaRPr lang="en-IN" dirty="0"/>
          </a:p>
          <a:p>
            <a:pPr marL="285750" indent="-285750">
              <a:buClr>
                <a:schemeClr val="accent1"/>
              </a:buClr>
              <a:buFont typeface="Arial" panose="020B0604020202020204" pitchFamily="34" charset="0"/>
              <a:buChar char="•"/>
            </a:pPr>
            <a:r>
              <a:rPr lang="en-IN" dirty="0"/>
              <a:t>RMSE- 8.3760</a:t>
            </a:r>
          </a:p>
          <a:p>
            <a:pPr marL="285750" indent="-285750">
              <a:buClr>
                <a:schemeClr val="accent1"/>
              </a:buClr>
              <a:buFont typeface="Arial" panose="020B0604020202020204" pitchFamily="34" charset="0"/>
              <a:buChar char="•"/>
            </a:pPr>
            <a:r>
              <a:rPr lang="en-IN" dirty="0"/>
              <a:t>R2 Score – 0.9938</a:t>
            </a:r>
          </a:p>
          <a:p>
            <a:pPr marL="285750" indent="-285750">
              <a:buClr>
                <a:schemeClr val="accent1"/>
              </a:buClr>
              <a:buFont typeface="Arial" panose="020B0604020202020204" pitchFamily="34" charset="0"/>
              <a:buChar char="•"/>
            </a:pPr>
            <a:r>
              <a:rPr lang="en-US" dirty="0"/>
              <a:t>Adjusted R2 score has the value 0.9932 for this model. Which tells us that around 99.32 percent of the variance in our dependent variable is attributable to the independent variables.</a:t>
            </a:r>
            <a:endParaRPr lang="en-IN" dirty="0"/>
          </a:p>
          <a:p>
            <a:endParaRPr lang="en-IN" dirty="0"/>
          </a:p>
        </p:txBody>
      </p:sp>
    </p:spTree>
    <p:extLst>
      <p:ext uri="{BB962C8B-B14F-4D97-AF65-F5344CB8AC3E}">
        <p14:creationId xmlns:p14="http://schemas.microsoft.com/office/powerpoint/2010/main" val="92991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A675-5B49-FDF8-ED64-4FAB5D89D1CB}"/>
              </a:ext>
            </a:extLst>
          </p:cNvPr>
          <p:cNvSpPr>
            <a:spLocks noGrp="1"/>
          </p:cNvSpPr>
          <p:nvPr>
            <p:ph type="title"/>
          </p:nvPr>
        </p:nvSpPr>
        <p:spPr/>
        <p:txBody>
          <a:bodyPr>
            <a:normAutofit/>
          </a:bodyPr>
          <a:lstStyle/>
          <a:p>
            <a:r>
              <a:rPr lang="en-IN" sz="4000" dirty="0"/>
              <a:t>Checking actual and residuals</a:t>
            </a:r>
            <a:br>
              <a:rPr lang="en-IN" sz="4000" dirty="0"/>
            </a:br>
            <a:endParaRPr lang="en-IN" sz="4000" dirty="0"/>
          </a:p>
        </p:txBody>
      </p:sp>
      <p:pic>
        <p:nvPicPr>
          <p:cNvPr id="6" name="Content Placeholder 5">
            <a:extLst>
              <a:ext uri="{FF2B5EF4-FFF2-40B4-BE49-F238E27FC236}">
                <a16:creationId xmlns:a16="http://schemas.microsoft.com/office/drawing/2014/main" id="{113BB3ED-A1E9-6663-C2D1-0D5E8771E9DE}"/>
              </a:ext>
            </a:extLst>
          </p:cNvPr>
          <p:cNvPicPr>
            <a:picLocks noGrp="1" noChangeAspect="1"/>
          </p:cNvPicPr>
          <p:nvPr>
            <p:ph sz="half" idx="1"/>
          </p:nvPr>
        </p:nvPicPr>
        <p:blipFill>
          <a:blip r:embed="rId2"/>
          <a:stretch>
            <a:fillRect/>
          </a:stretch>
        </p:blipFill>
        <p:spPr>
          <a:xfrm>
            <a:off x="1066799" y="2061882"/>
            <a:ext cx="5827060" cy="3807212"/>
          </a:xfrm>
        </p:spPr>
      </p:pic>
      <p:sp>
        <p:nvSpPr>
          <p:cNvPr id="4" name="Content Placeholder 3">
            <a:extLst>
              <a:ext uri="{FF2B5EF4-FFF2-40B4-BE49-F238E27FC236}">
                <a16:creationId xmlns:a16="http://schemas.microsoft.com/office/drawing/2014/main" id="{EA9ABD3D-0CBC-77B8-A683-163EA25AB77F}"/>
              </a:ext>
            </a:extLst>
          </p:cNvPr>
          <p:cNvSpPr>
            <a:spLocks noGrp="1"/>
          </p:cNvSpPr>
          <p:nvPr>
            <p:ph sz="half" idx="2"/>
          </p:nvPr>
        </p:nvSpPr>
        <p:spPr>
          <a:xfrm>
            <a:off x="6974540" y="2339788"/>
            <a:ext cx="4181139" cy="3529305"/>
          </a:xfrm>
        </p:spPr>
        <p:txBody>
          <a:bodyPr>
            <a:normAutofit lnSpcReduction="10000"/>
          </a:bodyPr>
          <a:lstStyle/>
          <a:p>
            <a:r>
              <a:rPr lang="en-US" dirty="0"/>
              <a:t>In the graph, I have plotted the residuals (actual value - predicted) against the predicted values of our best performing model - Elastic Net regression. This is to check whether </a:t>
            </a:r>
            <a:r>
              <a:rPr lang="en-US" b="1" dirty="0" err="1"/>
              <a:t>Heterodasceticity</a:t>
            </a:r>
            <a:r>
              <a:rPr lang="en-US" b="1" dirty="0"/>
              <a:t> </a:t>
            </a:r>
            <a:r>
              <a:rPr lang="en-US" dirty="0"/>
              <a:t>is present in our data or not. Since the data is symmetrical around zero, we can safely say that there is no </a:t>
            </a:r>
            <a:r>
              <a:rPr lang="en-US" dirty="0" err="1"/>
              <a:t>heterodasceticity</a:t>
            </a:r>
            <a:r>
              <a:rPr lang="en-US" dirty="0"/>
              <a:t> in our data. Hence the assumption of linear regression is valid here.</a:t>
            </a:r>
            <a:endParaRPr lang="en-IN" dirty="0"/>
          </a:p>
        </p:txBody>
      </p:sp>
    </p:spTree>
    <p:extLst>
      <p:ext uri="{BB962C8B-B14F-4D97-AF65-F5344CB8AC3E}">
        <p14:creationId xmlns:p14="http://schemas.microsoft.com/office/powerpoint/2010/main" val="97410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CE6ED2A-51D4-9351-0400-45B9F2B126CD}"/>
              </a:ext>
            </a:extLst>
          </p:cNvPr>
          <p:cNvGraphicFramePr>
            <a:graphicFrameLocks noGrp="1"/>
          </p:cNvGraphicFramePr>
          <p:nvPr>
            <p:extLst>
              <p:ext uri="{D42A27DB-BD31-4B8C-83A1-F6EECF244321}">
                <p14:modId xmlns:p14="http://schemas.microsoft.com/office/powerpoint/2010/main" val="2029439471"/>
              </p:ext>
            </p:extLst>
          </p:nvPr>
        </p:nvGraphicFramePr>
        <p:xfrm>
          <a:off x="2026024" y="1233541"/>
          <a:ext cx="8133975" cy="2612317"/>
        </p:xfrm>
        <a:graphic>
          <a:graphicData uri="http://schemas.openxmlformats.org/drawingml/2006/table">
            <a:tbl>
              <a:tblPr firstRow="1" bandRow="1">
                <a:tableStyleId>{5C22544A-7EE6-4342-B048-85BDC9FD1C3A}</a:tableStyleId>
              </a:tblPr>
              <a:tblGrid>
                <a:gridCol w="1250000">
                  <a:extLst>
                    <a:ext uri="{9D8B030D-6E8A-4147-A177-3AD203B41FA5}">
                      <a16:colId xmlns:a16="http://schemas.microsoft.com/office/drawing/2014/main" val="1569283151"/>
                    </a:ext>
                  </a:extLst>
                </a:gridCol>
                <a:gridCol w="2003590">
                  <a:extLst>
                    <a:ext uri="{9D8B030D-6E8A-4147-A177-3AD203B41FA5}">
                      <a16:colId xmlns:a16="http://schemas.microsoft.com/office/drawing/2014/main" val="1345501307"/>
                    </a:ext>
                  </a:extLst>
                </a:gridCol>
                <a:gridCol w="1626795">
                  <a:extLst>
                    <a:ext uri="{9D8B030D-6E8A-4147-A177-3AD203B41FA5}">
                      <a16:colId xmlns:a16="http://schemas.microsoft.com/office/drawing/2014/main" val="1080815950"/>
                    </a:ext>
                  </a:extLst>
                </a:gridCol>
                <a:gridCol w="1626795">
                  <a:extLst>
                    <a:ext uri="{9D8B030D-6E8A-4147-A177-3AD203B41FA5}">
                      <a16:colId xmlns:a16="http://schemas.microsoft.com/office/drawing/2014/main" val="3877200511"/>
                    </a:ext>
                  </a:extLst>
                </a:gridCol>
                <a:gridCol w="1626795">
                  <a:extLst>
                    <a:ext uri="{9D8B030D-6E8A-4147-A177-3AD203B41FA5}">
                      <a16:colId xmlns:a16="http://schemas.microsoft.com/office/drawing/2014/main" val="2558936634"/>
                    </a:ext>
                  </a:extLst>
                </a:gridCol>
              </a:tblGrid>
              <a:tr h="387010">
                <a:tc>
                  <a:txBody>
                    <a:bodyPr/>
                    <a:lstStyle/>
                    <a:p>
                      <a:pPr algn="r"/>
                      <a:r>
                        <a:rPr lang="en-IN" b="1" dirty="0">
                          <a:effectLst/>
                        </a:rPr>
                        <a:t>Metric</a:t>
                      </a:r>
                    </a:p>
                  </a:txBody>
                  <a:tcPr anchor="ctr"/>
                </a:tc>
                <a:tc>
                  <a:txBody>
                    <a:bodyPr/>
                    <a:lstStyle/>
                    <a:p>
                      <a:r>
                        <a:rPr lang="en-IN" sz="1800" b="1" i="0" kern="1200" dirty="0">
                          <a:solidFill>
                            <a:schemeClr val="lt1"/>
                          </a:solidFill>
                          <a:effectLst/>
                          <a:latin typeface="+mn-lt"/>
                          <a:ea typeface="+mn-ea"/>
                          <a:cs typeface="+mn-cs"/>
                        </a:rPr>
                        <a:t>Linear Regression</a:t>
                      </a:r>
                      <a:endParaRPr lang="en-IN" dirty="0"/>
                    </a:p>
                  </a:txBody>
                  <a:tcPr/>
                </a:tc>
                <a:tc>
                  <a:txBody>
                    <a:bodyPr/>
                    <a:lstStyle/>
                    <a:p>
                      <a:r>
                        <a:rPr lang="en-IN" sz="1800" b="1" i="0" kern="1200" dirty="0">
                          <a:solidFill>
                            <a:schemeClr val="lt1"/>
                          </a:solidFill>
                          <a:effectLst/>
                          <a:latin typeface="+mn-lt"/>
                          <a:ea typeface="+mn-ea"/>
                          <a:cs typeface="+mn-cs"/>
                        </a:rPr>
                        <a:t>Lasso</a:t>
                      </a:r>
                      <a:endParaRPr lang="en-IN" dirty="0"/>
                    </a:p>
                  </a:txBody>
                  <a:tcPr/>
                </a:tc>
                <a:tc>
                  <a:txBody>
                    <a:bodyPr/>
                    <a:lstStyle/>
                    <a:p>
                      <a:r>
                        <a:rPr lang="en-IN" sz="1800" b="1" i="0" kern="1200" dirty="0">
                          <a:solidFill>
                            <a:schemeClr val="lt1"/>
                          </a:solidFill>
                          <a:effectLst/>
                          <a:latin typeface="+mn-lt"/>
                          <a:ea typeface="+mn-ea"/>
                          <a:cs typeface="+mn-cs"/>
                        </a:rPr>
                        <a:t>Ridge</a:t>
                      </a:r>
                      <a:endParaRPr lang="en-IN" dirty="0"/>
                    </a:p>
                  </a:txBody>
                  <a:tcPr/>
                </a:tc>
                <a:tc>
                  <a:txBody>
                    <a:bodyPr/>
                    <a:lstStyle/>
                    <a:p>
                      <a:r>
                        <a:rPr lang="en-IN" sz="1800" b="1" i="0" kern="1200" dirty="0">
                          <a:solidFill>
                            <a:schemeClr val="lt1"/>
                          </a:solidFill>
                          <a:effectLst/>
                          <a:latin typeface="+mn-lt"/>
                          <a:ea typeface="+mn-ea"/>
                          <a:cs typeface="+mn-cs"/>
                        </a:rPr>
                        <a:t>Elastic Net</a:t>
                      </a:r>
                      <a:endParaRPr lang="en-IN" dirty="0"/>
                    </a:p>
                  </a:txBody>
                  <a:tcPr/>
                </a:tc>
                <a:extLst>
                  <a:ext uri="{0D108BD9-81ED-4DB2-BD59-A6C34878D82A}">
                    <a16:rowId xmlns:a16="http://schemas.microsoft.com/office/drawing/2014/main" val="3876198136"/>
                  </a:ext>
                </a:extLst>
              </a:tr>
              <a:tr h="387010">
                <a:tc>
                  <a:txBody>
                    <a:bodyPr/>
                    <a:lstStyle/>
                    <a:p>
                      <a:r>
                        <a:rPr lang="en-IN" dirty="0"/>
                        <a:t>MAE</a:t>
                      </a:r>
                    </a:p>
                  </a:txBody>
                  <a:tcPr/>
                </a:tc>
                <a:tc>
                  <a:txBody>
                    <a:bodyPr/>
                    <a:lstStyle/>
                    <a:p>
                      <a:r>
                        <a:rPr lang="en-IN" sz="1800" b="0" i="0" kern="1200" dirty="0">
                          <a:solidFill>
                            <a:schemeClr val="dk1"/>
                          </a:solidFill>
                          <a:effectLst/>
                          <a:latin typeface="+mn-lt"/>
                          <a:ea typeface="+mn-ea"/>
                          <a:cs typeface="+mn-cs"/>
                        </a:rPr>
                        <a:t>4.8168</a:t>
                      </a:r>
                      <a:endParaRPr lang="en-IN" dirty="0"/>
                    </a:p>
                  </a:txBody>
                  <a:tcPr/>
                </a:tc>
                <a:tc>
                  <a:txBody>
                    <a:bodyPr/>
                    <a:lstStyle/>
                    <a:p>
                      <a:r>
                        <a:rPr lang="en-IN" sz="1800" b="0" i="0" kern="1200" dirty="0">
                          <a:solidFill>
                            <a:schemeClr val="dk1"/>
                          </a:solidFill>
                          <a:effectLst/>
                          <a:latin typeface="+mn-lt"/>
                          <a:ea typeface="+mn-ea"/>
                          <a:cs typeface="+mn-cs"/>
                        </a:rPr>
                        <a:t>4.8262</a:t>
                      </a:r>
                      <a:endParaRPr lang="en-IN" dirty="0"/>
                    </a:p>
                  </a:txBody>
                  <a:tcPr/>
                </a:tc>
                <a:tc>
                  <a:txBody>
                    <a:bodyPr/>
                    <a:lstStyle/>
                    <a:p>
                      <a:pPr algn="r"/>
                      <a:r>
                        <a:rPr lang="en-IN" dirty="0">
                          <a:effectLst/>
                        </a:rPr>
                        <a:t>4.8334</a:t>
                      </a:r>
                    </a:p>
                  </a:txBody>
                  <a:tcPr anchor="ctr"/>
                </a:tc>
                <a:tc>
                  <a:txBody>
                    <a:bodyPr/>
                    <a:lstStyle/>
                    <a:p>
                      <a:r>
                        <a:rPr lang="en-IN" sz="1800" b="0" i="0" kern="1200" dirty="0">
                          <a:solidFill>
                            <a:schemeClr val="dk1"/>
                          </a:solidFill>
                          <a:effectLst/>
                          <a:latin typeface="+mn-lt"/>
                          <a:ea typeface="+mn-ea"/>
                          <a:cs typeface="+mn-cs"/>
                        </a:rPr>
                        <a:t>4.8483</a:t>
                      </a:r>
                      <a:endParaRPr lang="en-IN" dirty="0"/>
                    </a:p>
                  </a:txBody>
                  <a:tcPr/>
                </a:tc>
                <a:extLst>
                  <a:ext uri="{0D108BD9-81ED-4DB2-BD59-A6C34878D82A}">
                    <a16:rowId xmlns:a16="http://schemas.microsoft.com/office/drawing/2014/main" val="2609129647"/>
                  </a:ext>
                </a:extLst>
              </a:tr>
              <a:tr h="387010">
                <a:tc>
                  <a:txBody>
                    <a:bodyPr/>
                    <a:lstStyle/>
                    <a:p>
                      <a:r>
                        <a:rPr lang="en-IN" dirty="0"/>
                        <a:t>MSE</a:t>
                      </a:r>
                    </a:p>
                  </a:txBody>
                  <a:tcPr/>
                </a:tc>
                <a:tc>
                  <a:txBody>
                    <a:bodyPr/>
                    <a:lstStyle/>
                    <a:p>
                      <a:r>
                        <a:rPr lang="en-IN" sz="1800" b="0" i="0" kern="1200" dirty="0">
                          <a:solidFill>
                            <a:schemeClr val="dk1"/>
                          </a:solidFill>
                          <a:effectLst/>
                          <a:latin typeface="+mn-lt"/>
                          <a:ea typeface="+mn-ea"/>
                          <a:cs typeface="+mn-cs"/>
                        </a:rPr>
                        <a:t>70.4204</a:t>
                      </a:r>
                      <a:endParaRPr lang="en-IN" dirty="0"/>
                    </a:p>
                  </a:txBody>
                  <a:tcPr/>
                </a:tc>
                <a:tc>
                  <a:txBody>
                    <a:bodyPr/>
                    <a:lstStyle/>
                    <a:p>
                      <a:r>
                        <a:rPr lang="en-IN" sz="1800" b="0" i="0" kern="1200" dirty="0">
                          <a:solidFill>
                            <a:schemeClr val="dk1"/>
                          </a:solidFill>
                          <a:effectLst/>
                          <a:latin typeface="+mn-lt"/>
                          <a:ea typeface="+mn-ea"/>
                          <a:cs typeface="+mn-cs"/>
                        </a:rPr>
                        <a:t>70.3311</a:t>
                      </a:r>
                      <a:endParaRPr lang="en-IN" dirty="0"/>
                    </a:p>
                  </a:txBody>
                  <a:tcPr/>
                </a:tc>
                <a:tc>
                  <a:txBody>
                    <a:bodyPr/>
                    <a:lstStyle/>
                    <a:p>
                      <a:r>
                        <a:rPr lang="en-IN" sz="1800" b="0" i="0" kern="1200" dirty="0">
                          <a:solidFill>
                            <a:schemeClr val="dk1"/>
                          </a:solidFill>
                          <a:effectLst/>
                          <a:latin typeface="+mn-lt"/>
                          <a:ea typeface="+mn-ea"/>
                          <a:cs typeface="+mn-cs"/>
                        </a:rPr>
                        <a:t>70.2641</a:t>
                      </a:r>
                      <a:endParaRPr lang="en-IN" dirty="0"/>
                    </a:p>
                  </a:txBody>
                  <a:tcPr/>
                </a:tc>
                <a:tc>
                  <a:txBody>
                    <a:bodyPr/>
                    <a:lstStyle/>
                    <a:p>
                      <a:r>
                        <a:rPr lang="en-IN" sz="1800" b="0" i="0" kern="1200" dirty="0">
                          <a:solidFill>
                            <a:schemeClr val="dk1"/>
                          </a:solidFill>
                          <a:effectLst/>
                          <a:latin typeface="+mn-lt"/>
                          <a:ea typeface="+mn-ea"/>
                          <a:cs typeface="+mn-cs"/>
                        </a:rPr>
                        <a:t>70.1569</a:t>
                      </a:r>
                      <a:endParaRPr lang="en-IN" dirty="0"/>
                    </a:p>
                  </a:txBody>
                  <a:tcPr/>
                </a:tc>
                <a:extLst>
                  <a:ext uri="{0D108BD9-81ED-4DB2-BD59-A6C34878D82A}">
                    <a16:rowId xmlns:a16="http://schemas.microsoft.com/office/drawing/2014/main" val="1562922491"/>
                  </a:ext>
                </a:extLst>
              </a:tr>
              <a:tr h="387010">
                <a:tc>
                  <a:txBody>
                    <a:bodyPr/>
                    <a:lstStyle/>
                    <a:p>
                      <a:r>
                        <a:rPr lang="en-IN" dirty="0"/>
                        <a:t>RMSE</a:t>
                      </a:r>
                    </a:p>
                  </a:txBody>
                  <a:tcPr/>
                </a:tc>
                <a:tc>
                  <a:txBody>
                    <a:bodyPr/>
                    <a:lstStyle/>
                    <a:p>
                      <a:r>
                        <a:rPr lang="en-IN" sz="1800" b="0" i="0" kern="1200" dirty="0">
                          <a:solidFill>
                            <a:schemeClr val="dk1"/>
                          </a:solidFill>
                          <a:effectLst/>
                          <a:latin typeface="+mn-lt"/>
                          <a:ea typeface="+mn-ea"/>
                          <a:cs typeface="+mn-cs"/>
                        </a:rPr>
                        <a:t>8.3917</a:t>
                      </a:r>
                      <a:endParaRPr lang="en-IN" dirty="0"/>
                    </a:p>
                  </a:txBody>
                  <a:tcPr/>
                </a:tc>
                <a:tc>
                  <a:txBody>
                    <a:bodyPr/>
                    <a:lstStyle/>
                    <a:p>
                      <a:r>
                        <a:rPr lang="en-IN" sz="1800" b="0" i="0" kern="1200" dirty="0">
                          <a:solidFill>
                            <a:schemeClr val="dk1"/>
                          </a:solidFill>
                          <a:effectLst/>
                          <a:latin typeface="+mn-lt"/>
                          <a:ea typeface="+mn-ea"/>
                          <a:cs typeface="+mn-cs"/>
                        </a:rPr>
                        <a:t>8.3864</a:t>
                      </a:r>
                      <a:endParaRPr lang="en-IN" dirty="0"/>
                    </a:p>
                  </a:txBody>
                  <a:tcPr/>
                </a:tc>
                <a:tc>
                  <a:txBody>
                    <a:bodyPr/>
                    <a:lstStyle/>
                    <a:p>
                      <a:r>
                        <a:rPr lang="en-IN" sz="1800" b="0" i="0" kern="1200" dirty="0">
                          <a:solidFill>
                            <a:schemeClr val="dk1"/>
                          </a:solidFill>
                          <a:effectLst/>
                          <a:latin typeface="+mn-lt"/>
                          <a:ea typeface="+mn-ea"/>
                          <a:cs typeface="+mn-cs"/>
                        </a:rPr>
                        <a:t>8.3824</a:t>
                      </a:r>
                      <a:endParaRPr lang="en-IN" dirty="0"/>
                    </a:p>
                  </a:txBody>
                  <a:tcPr/>
                </a:tc>
                <a:tc>
                  <a:txBody>
                    <a:bodyPr/>
                    <a:lstStyle/>
                    <a:p>
                      <a:r>
                        <a:rPr lang="en-IN" sz="1800" b="0" i="0" kern="1200" dirty="0">
                          <a:solidFill>
                            <a:schemeClr val="dk1"/>
                          </a:solidFill>
                          <a:effectLst/>
                          <a:latin typeface="+mn-lt"/>
                          <a:ea typeface="+mn-ea"/>
                          <a:cs typeface="+mn-cs"/>
                        </a:rPr>
                        <a:t>8.3760</a:t>
                      </a:r>
                      <a:endParaRPr lang="en-IN" dirty="0"/>
                    </a:p>
                  </a:txBody>
                  <a:tcPr/>
                </a:tc>
                <a:extLst>
                  <a:ext uri="{0D108BD9-81ED-4DB2-BD59-A6C34878D82A}">
                    <a16:rowId xmlns:a16="http://schemas.microsoft.com/office/drawing/2014/main" val="378508919"/>
                  </a:ext>
                </a:extLst>
              </a:tr>
              <a:tr h="387010">
                <a:tc>
                  <a:txBody>
                    <a:bodyPr/>
                    <a:lstStyle/>
                    <a:p>
                      <a:r>
                        <a:rPr lang="en-IN" dirty="0"/>
                        <a:t>R2 Square</a:t>
                      </a:r>
                    </a:p>
                  </a:txBody>
                  <a:tcPr/>
                </a:tc>
                <a:tc>
                  <a:txBody>
                    <a:bodyPr/>
                    <a:lstStyle/>
                    <a:p>
                      <a:r>
                        <a:rPr lang="en-IN" sz="1800" b="0" i="0" kern="1200" dirty="0">
                          <a:solidFill>
                            <a:schemeClr val="dk1"/>
                          </a:solidFill>
                          <a:effectLst/>
                          <a:latin typeface="+mn-lt"/>
                          <a:ea typeface="+mn-ea"/>
                          <a:cs typeface="+mn-cs"/>
                        </a:rPr>
                        <a:t>0.9937</a:t>
                      </a:r>
                      <a:endParaRPr lang="en-IN" dirty="0"/>
                    </a:p>
                  </a:txBody>
                  <a:tcPr/>
                </a:tc>
                <a:tc>
                  <a:txBody>
                    <a:bodyPr/>
                    <a:lstStyle/>
                    <a:p>
                      <a:r>
                        <a:rPr lang="en-IN" sz="1800" b="0" i="0" kern="1200" dirty="0">
                          <a:solidFill>
                            <a:schemeClr val="dk1"/>
                          </a:solidFill>
                          <a:effectLst/>
                          <a:latin typeface="+mn-lt"/>
                          <a:ea typeface="+mn-ea"/>
                          <a:cs typeface="+mn-cs"/>
                        </a:rPr>
                        <a:t>0.9938</a:t>
                      </a:r>
                      <a:endParaRPr lang="en-IN" dirty="0"/>
                    </a:p>
                  </a:txBody>
                  <a:tcPr/>
                </a:tc>
                <a:tc>
                  <a:txBody>
                    <a:bodyPr/>
                    <a:lstStyle/>
                    <a:p>
                      <a:r>
                        <a:rPr lang="en-IN" sz="1800" b="0" i="0" kern="1200" dirty="0">
                          <a:solidFill>
                            <a:schemeClr val="dk1"/>
                          </a:solidFill>
                          <a:effectLst/>
                          <a:latin typeface="+mn-lt"/>
                          <a:ea typeface="+mn-ea"/>
                          <a:cs typeface="+mn-cs"/>
                        </a:rPr>
                        <a:t>0.9938</a:t>
                      </a:r>
                      <a:endParaRPr lang="en-IN" dirty="0"/>
                    </a:p>
                  </a:txBody>
                  <a:tcPr/>
                </a:tc>
                <a:tc>
                  <a:txBody>
                    <a:bodyPr/>
                    <a:lstStyle/>
                    <a:p>
                      <a:r>
                        <a:rPr lang="en-IN" sz="1800" b="0" i="0" kern="1200" dirty="0">
                          <a:solidFill>
                            <a:schemeClr val="dk1"/>
                          </a:solidFill>
                          <a:effectLst/>
                          <a:latin typeface="+mn-lt"/>
                          <a:ea typeface="+mn-ea"/>
                          <a:cs typeface="+mn-cs"/>
                        </a:rPr>
                        <a:t>0.9938</a:t>
                      </a:r>
                      <a:endParaRPr lang="en-IN" dirty="0"/>
                    </a:p>
                  </a:txBody>
                  <a:tcPr/>
                </a:tc>
                <a:extLst>
                  <a:ext uri="{0D108BD9-81ED-4DB2-BD59-A6C34878D82A}">
                    <a16:rowId xmlns:a16="http://schemas.microsoft.com/office/drawing/2014/main" val="3857532934"/>
                  </a:ext>
                </a:extLst>
              </a:tr>
              <a:tr h="677267">
                <a:tc>
                  <a:txBody>
                    <a:bodyPr/>
                    <a:lstStyle/>
                    <a:p>
                      <a:r>
                        <a:rPr lang="en-IN" dirty="0"/>
                        <a:t>Adjusted R2-Square</a:t>
                      </a:r>
                    </a:p>
                  </a:txBody>
                  <a:tcPr/>
                </a:tc>
                <a:tc>
                  <a:txBody>
                    <a:bodyPr/>
                    <a:lstStyle/>
                    <a:p>
                      <a:r>
                        <a:rPr lang="en-IN" sz="1800" b="0" i="0" kern="1200" dirty="0">
                          <a:solidFill>
                            <a:schemeClr val="dk1"/>
                          </a:solidFill>
                          <a:effectLst/>
                          <a:latin typeface="+mn-lt"/>
                          <a:ea typeface="+mn-ea"/>
                          <a:cs typeface="+mn-cs"/>
                        </a:rPr>
                        <a:t>0.9930</a:t>
                      </a:r>
                      <a:endParaRPr lang="en-IN" dirty="0"/>
                    </a:p>
                  </a:txBody>
                  <a:tcPr/>
                </a:tc>
                <a:tc>
                  <a:txBody>
                    <a:bodyPr/>
                    <a:lstStyle/>
                    <a:p>
                      <a:r>
                        <a:rPr lang="en-IN" sz="1800" b="0" i="0" kern="1200" dirty="0">
                          <a:solidFill>
                            <a:schemeClr val="dk1"/>
                          </a:solidFill>
                          <a:effectLst/>
                          <a:latin typeface="+mn-lt"/>
                          <a:ea typeface="+mn-ea"/>
                          <a:cs typeface="+mn-cs"/>
                        </a:rPr>
                        <a:t>0.9932</a:t>
                      </a:r>
                      <a:endParaRPr lang="en-IN" dirty="0"/>
                    </a:p>
                  </a:txBody>
                  <a:tcPr/>
                </a:tc>
                <a:tc>
                  <a:txBody>
                    <a:bodyPr/>
                    <a:lstStyle/>
                    <a:p>
                      <a:r>
                        <a:rPr lang="en-IN" sz="1800" b="0" i="0" kern="1200" dirty="0">
                          <a:solidFill>
                            <a:schemeClr val="dk1"/>
                          </a:solidFill>
                          <a:effectLst/>
                          <a:latin typeface="+mn-lt"/>
                          <a:ea typeface="+mn-ea"/>
                          <a:cs typeface="+mn-cs"/>
                        </a:rPr>
                        <a:t>0.9932</a:t>
                      </a:r>
                      <a:endParaRPr lang="en-IN" dirty="0"/>
                    </a:p>
                  </a:txBody>
                  <a:tcPr/>
                </a:tc>
                <a:tc>
                  <a:txBody>
                    <a:bodyPr/>
                    <a:lstStyle/>
                    <a:p>
                      <a:r>
                        <a:rPr lang="en-IN" sz="1800" b="0" i="0" kern="1200" dirty="0">
                          <a:solidFill>
                            <a:schemeClr val="dk1"/>
                          </a:solidFill>
                          <a:effectLst/>
                          <a:latin typeface="+mn-lt"/>
                          <a:ea typeface="+mn-ea"/>
                          <a:cs typeface="+mn-cs"/>
                        </a:rPr>
                        <a:t>0.9932</a:t>
                      </a:r>
                      <a:endParaRPr lang="en-IN" dirty="0"/>
                    </a:p>
                  </a:txBody>
                  <a:tcPr/>
                </a:tc>
                <a:extLst>
                  <a:ext uri="{0D108BD9-81ED-4DB2-BD59-A6C34878D82A}">
                    <a16:rowId xmlns:a16="http://schemas.microsoft.com/office/drawing/2014/main" val="2159951913"/>
                  </a:ext>
                </a:extLst>
              </a:tr>
            </a:tbl>
          </a:graphicData>
        </a:graphic>
      </p:graphicFrame>
      <p:sp>
        <p:nvSpPr>
          <p:cNvPr id="3" name="TextBox 2">
            <a:extLst>
              <a:ext uri="{FF2B5EF4-FFF2-40B4-BE49-F238E27FC236}">
                <a16:creationId xmlns:a16="http://schemas.microsoft.com/office/drawing/2014/main" id="{635F87C1-3C96-210B-58AB-1256ACD57086}"/>
              </a:ext>
            </a:extLst>
          </p:cNvPr>
          <p:cNvSpPr txBox="1"/>
          <p:nvPr/>
        </p:nvSpPr>
        <p:spPr>
          <a:xfrm>
            <a:off x="3899647" y="564776"/>
            <a:ext cx="3783106" cy="523220"/>
          </a:xfrm>
          <a:prstGeom prst="rect">
            <a:avLst/>
          </a:prstGeom>
          <a:noFill/>
        </p:spPr>
        <p:txBody>
          <a:bodyPr wrap="square" rtlCol="0">
            <a:spAutoFit/>
          </a:bodyPr>
          <a:lstStyle/>
          <a:p>
            <a:r>
              <a:rPr lang="en-IN" dirty="0"/>
              <a:t>          </a:t>
            </a:r>
            <a:r>
              <a:rPr lang="en-IN" sz="2800" dirty="0"/>
              <a:t>Evaluation Metrics</a:t>
            </a:r>
          </a:p>
        </p:txBody>
      </p:sp>
      <p:sp>
        <p:nvSpPr>
          <p:cNvPr id="4" name="TextBox 3">
            <a:extLst>
              <a:ext uri="{FF2B5EF4-FFF2-40B4-BE49-F238E27FC236}">
                <a16:creationId xmlns:a16="http://schemas.microsoft.com/office/drawing/2014/main" id="{17E83BD9-B881-61EE-4A9C-9EFA9AA26A5A}"/>
              </a:ext>
            </a:extLst>
          </p:cNvPr>
          <p:cNvSpPr txBox="1"/>
          <p:nvPr/>
        </p:nvSpPr>
        <p:spPr>
          <a:xfrm>
            <a:off x="2026024" y="4347882"/>
            <a:ext cx="8133975" cy="646331"/>
          </a:xfrm>
          <a:prstGeom prst="rect">
            <a:avLst/>
          </a:prstGeom>
          <a:noFill/>
        </p:spPr>
        <p:txBody>
          <a:bodyPr wrap="square" rtlCol="0">
            <a:spAutoFit/>
          </a:bodyPr>
          <a:lstStyle/>
          <a:p>
            <a:r>
              <a:rPr lang="en-US"/>
              <a:t>We can clearly see from the table above that the best performing model is elastic net as it has higher accuracy and least error value.</a:t>
            </a:r>
            <a:endParaRPr lang="en-IN" dirty="0"/>
          </a:p>
        </p:txBody>
      </p:sp>
    </p:spTree>
    <p:extLst>
      <p:ext uri="{BB962C8B-B14F-4D97-AF65-F5344CB8AC3E}">
        <p14:creationId xmlns:p14="http://schemas.microsoft.com/office/powerpoint/2010/main" val="131038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F6CED6-3077-969D-BD79-FB8847B2AC49}"/>
              </a:ext>
            </a:extLst>
          </p:cNvPr>
          <p:cNvSpPr txBox="1"/>
          <p:nvPr/>
        </p:nvSpPr>
        <p:spPr>
          <a:xfrm>
            <a:off x="918882" y="528918"/>
            <a:ext cx="10354235" cy="4739759"/>
          </a:xfrm>
          <a:prstGeom prst="rect">
            <a:avLst/>
          </a:prstGeom>
          <a:noFill/>
        </p:spPr>
        <p:txBody>
          <a:bodyPr wrap="square" rtlCol="0">
            <a:spAutoFit/>
          </a:bodyPr>
          <a:lstStyle/>
          <a:p>
            <a:r>
              <a:rPr lang="en-US" sz="3200" dirty="0"/>
              <a:t>Conclusion</a:t>
            </a:r>
          </a:p>
          <a:p>
            <a:endParaRPr lang="en-US" dirty="0"/>
          </a:p>
          <a:p>
            <a:pPr marL="285750" indent="-285750">
              <a:buClr>
                <a:schemeClr val="accent1"/>
              </a:buClr>
              <a:buFont typeface="Arial" panose="020B0604020202020204" pitchFamily="34" charset="0"/>
              <a:buChar char="•"/>
            </a:pPr>
            <a:r>
              <a:rPr lang="en-US" dirty="0"/>
              <a:t>There is a high correlation between the dependent and independent variables. This is a good thing as </a:t>
            </a:r>
          </a:p>
          <a:p>
            <a:pPr marL="285750" indent="-285750">
              <a:buClr>
                <a:schemeClr val="accent1"/>
              </a:buClr>
              <a:buFont typeface="Arial" panose="020B0604020202020204" pitchFamily="34" charset="0"/>
              <a:buChar char="•"/>
            </a:pPr>
            <a:r>
              <a:rPr lang="en-US" dirty="0"/>
              <a:t>we can make really accurate predictions using simple linear models.</a:t>
            </a:r>
          </a:p>
          <a:p>
            <a:pPr marL="285750" indent="-285750">
              <a:buClr>
                <a:schemeClr val="accent1"/>
              </a:buClr>
              <a:buFont typeface="Arial" panose="020B0604020202020204" pitchFamily="34" charset="0"/>
              <a:buChar char="•"/>
            </a:pPr>
            <a:r>
              <a:rPr lang="en-US" dirty="0"/>
              <a:t>We implemented several models on our dataset in order to be able to predict the closing price and found that Elastic Net regressor is the best performing model with Adjusted R2 score value of 0.9932 and it scores well on all evaluation metrics.</a:t>
            </a:r>
          </a:p>
          <a:p>
            <a:pPr marL="285750" indent="-285750">
              <a:buClr>
                <a:schemeClr val="accent1"/>
              </a:buClr>
              <a:buFont typeface="Arial" panose="020B0604020202020204" pitchFamily="34" charset="0"/>
              <a:buChar char="•"/>
            </a:pPr>
            <a:r>
              <a:rPr lang="en-US" dirty="0"/>
              <a:t>All of the models performed quite well on our data giving us the accuracy of over 99%..We found that there is a rather high correlation between our independent variables. This multicollinearity however is unavoidable here as the dataset is very small.</a:t>
            </a:r>
          </a:p>
          <a:p>
            <a:pPr marL="285750" indent="-285750">
              <a:buClr>
                <a:schemeClr val="accent1"/>
              </a:buClr>
              <a:buFont typeface="Arial" panose="020B0604020202020204" pitchFamily="34" charset="0"/>
              <a:buChar char="•"/>
            </a:pPr>
            <a:r>
              <a:rPr lang="en-US" dirty="0"/>
              <a:t>We found that the distribution of all our variables is positively skewed. so we performed log transformation on them.</a:t>
            </a:r>
          </a:p>
          <a:p>
            <a:pPr marL="285750" indent="-285750">
              <a:buClr>
                <a:schemeClr val="accent1"/>
              </a:buClr>
              <a:buFont typeface="Arial" panose="020B0604020202020204" pitchFamily="34" charset="0"/>
              <a:buChar char="•"/>
            </a:pPr>
            <a:r>
              <a:rPr lang="en-US" dirty="0"/>
              <a:t>Using data visualization on our target variable, we can clearly see the impact of 2018 fraud case involving Rana Kapoor as the stock prices decline dramatically during that period.</a:t>
            </a:r>
          </a:p>
          <a:p>
            <a:pPr marL="285750" indent="-285750">
              <a:buClr>
                <a:schemeClr val="accent1"/>
              </a:buClr>
              <a:buFont typeface="Arial" panose="020B0604020202020204" pitchFamily="34" charset="0"/>
              <a:buChar char="•"/>
            </a:pPr>
            <a:r>
              <a:rPr lang="en-US" dirty="0"/>
              <a:t>With our model making predictions with such high accuracy even on unseen test data, we can confidently deploy this model for further predictive tasks using future real data.</a:t>
            </a:r>
            <a:endParaRPr lang="en-IN" dirty="0"/>
          </a:p>
        </p:txBody>
      </p:sp>
      <p:sp>
        <p:nvSpPr>
          <p:cNvPr id="3" name="TextBox 2">
            <a:extLst>
              <a:ext uri="{FF2B5EF4-FFF2-40B4-BE49-F238E27FC236}">
                <a16:creationId xmlns:a16="http://schemas.microsoft.com/office/drawing/2014/main" id="{7F172EB4-700A-B52F-8C8B-AEDA68210AA8}"/>
              </a:ext>
            </a:extLst>
          </p:cNvPr>
          <p:cNvSpPr txBox="1"/>
          <p:nvPr/>
        </p:nvSpPr>
        <p:spPr>
          <a:xfrm>
            <a:off x="5253318" y="5602941"/>
            <a:ext cx="2886635" cy="523220"/>
          </a:xfrm>
          <a:prstGeom prst="rect">
            <a:avLst/>
          </a:prstGeom>
          <a:noFill/>
        </p:spPr>
        <p:txBody>
          <a:bodyPr wrap="square" rtlCol="0">
            <a:spAutoFit/>
          </a:bodyPr>
          <a:lstStyle/>
          <a:p>
            <a:r>
              <a:rPr lang="en-IN" sz="2800" dirty="0"/>
              <a:t>Thank You</a:t>
            </a:r>
          </a:p>
        </p:txBody>
      </p:sp>
    </p:spTree>
    <p:extLst>
      <p:ext uri="{BB962C8B-B14F-4D97-AF65-F5344CB8AC3E}">
        <p14:creationId xmlns:p14="http://schemas.microsoft.com/office/powerpoint/2010/main" val="202254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Outline</a:t>
            </a:r>
          </a:p>
        </p:txBody>
      </p:sp>
      <p:sp>
        <p:nvSpPr>
          <p:cNvPr id="5" name="Content Placeholder 4">
            <a:extLst>
              <a:ext uri="{FF2B5EF4-FFF2-40B4-BE49-F238E27FC236}">
                <a16:creationId xmlns:a16="http://schemas.microsoft.com/office/drawing/2014/main" id="{6D51DDC3-8549-A0A3-37B4-5C94C6769589}"/>
              </a:ext>
            </a:extLst>
          </p:cNvPr>
          <p:cNvSpPr>
            <a:spLocks noGrp="1"/>
          </p:cNvSpPr>
          <p:nvPr>
            <p:ph idx="1"/>
          </p:nvPr>
        </p:nvSpPr>
        <p:spPr/>
        <p:txBody>
          <a:bodyPr/>
          <a:lstStyle/>
          <a:p>
            <a:pPr marL="457200" indent="-457200">
              <a:buFont typeface="+mj-lt"/>
              <a:buAutoNum type="arabicPeriod"/>
            </a:pPr>
            <a:r>
              <a:rPr lang="en-IN" dirty="0"/>
              <a:t>Introduction</a:t>
            </a:r>
          </a:p>
          <a:p>
            <a:pPr marL="457200" indent="-457200">
              <a:buFont typeface="+mj-lt"/>
              <a:buAutoNum type="arabicPeriod"/>
            </a:pPr>
            <a:r>
              <a:rPr lang="en-IN" dirty="0"/>
              <a:t>Data Outline</a:t>
            </a:r>
          </a:p>
          <a:p>
            <a:pPr marL="457200" indent="-457200">
              <a:buFont typeface="+mj-lt"/>
              <a:buAutoNum type="arabicPeriod"/>
            </a:pPr>
            <a:r>
              <a:rPr lang="en-IN" dirty="0"/>
              <a:t>Exploratory Data Analysis</a:t>
            </a:r>
          </a:p>
          <a:p>
            <a:pPr marL="457200" indent="-457200">
              <a:buFont typeface="+mj-lt"/>
              <a:buAutoNum type="arabicPeriod"/>
            </a:pPr>
            <a:r>
              <a:rPr lang="en-IN" dirty="0"/>
              <a:t>Model Implementation</a:t>
            </a:r>
          </a:p>
          <a:p>
            <a:pPr marL="457200" indent="-457200">
              <a:buFont typeface="+mj-lt"/>
              <a:buAutoNum type="arabicPeriod"/>
            </a:pPr>
            <a:r>
              <a:rPr lang="en-IN" dirty="0"/>
              <a:t>Model Comparison via evaluation metrics</a:t>
            </a:r>
          </a:p>
          <a:p>
            <a:pPr marL="457200" indent="-457200">
              <a:buFont typeface="+mj-lt"/>
              <a:buAutoNum type="arabicPeriod"/>
            </a:pPr>
            <a:r>
              <a:rPr lang="en-IN" dirty="0"/>
              <a:t>Conclusion</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0" indent="0">
              <a:buNone/>
            </a:pPr>
            <a:endParaRPr lang="en-IN" dirty="0"/>
          </a:p>
        </p:txBody>
      </p:sp>
      <p:pic>
        <p:nvPicPr>
          <p:cNvPr id="4" name="Picture 3">
            <a:extLst>
              <a:ext uri="{FF2B5EF4-FFF2-40B4-BE49-F238E27FC236}">
                <a16:creationId xmlns:a16="http://schemas.microsoft.com/office/drawing/2014/main" id="{A35B680D-15D5-D435-D7BB-6A68E875E3A8}"/>
              </a:ext>
            </a:extLst>
          </p:cNvPr>
          <p:cNvPicPr>
            <a:picLocks noChangeAspect="1"/>
          </p:cNvPicPr>
          <p:nvPr/>
        </p:nvPicPr>
        <p:blipFill>
          <a:blip r:embed="rId3"/>
          <a:stretch>
            <a:fillRect/>
          </a:stretch>
        </p:blipFill>
        <p:spPr>
          <a:xfrm>
            <a:off x="6738471" y="2108201"/>
            <a:ext cx="3583491" cy="3071564"/>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EF99-BE05-317A-6A01-F09BBBE4ED3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32B10AC-8B59-F9D8-C665-D4DBC83F655D}"/>
              </a:ext>
            </a:extLst>
          </p:cNvPr>
          <p:cNvSpPr>
            <a:spLocks noGrp="1"/>
          </p:cNvSpPr>
          <p:nvPr>
            <p:ph sz="half" idx="1"/>
          </p:nvPr>
        </p:nvSpPr>
        <p:spPr/>
        <p:txBody>
          <a:bodyPr>
            <a:normAutofit fontScale="70000" lnSpcReduction="20000"/>
          </a:bodyPr>
          <a:lstStyle/>
          <a:p>
            <a:r>
              <a:rPr lang="en-US" i="0" dirty="0">
                <a:effectLst/>
                <a:latin typeface="Roboto" panose="02000000000000000000" pitchFamily="2" charset="0"/>
              </a:rPr>
              <a:t>The "Yes Bank Stock Price Prediction" project aims to create a robust machine learning model for forecasting the future price movements of Yes Bank's stock. By analyzing historical stock data and relevant financial indicators, the project seeks to provide valuable insights for investors and traders. It involves data collection, preprocessing, and feature engineering to create informative input features. Various machine learning algorithms will be explored and evaluated to identify the most accurate predictive model. Time series analysis techniques will be employed to account for temporal patterns, and sentiment analysis of news and social media will be integrated to capture market sentiment. The project's outcome will be a user-friendly interface for real-time predictions, fostering informed decision-making. The project's significance lies in its potential to assist stakeholders in navigating the complexities of stock trading by providing reliable forecasts and enhancing understanding of key factors influencing Yes Bank's stock prices.</a:t>
            </a:r>
            <a:endParaRPr lang="en-IN" dirty="0"/>
          </a:p>
          <a:p>
            <a:endParaRPr lang="en-IN" dirty="0"/>
          </a:p>
        </p:txBody>
      </p:sp>
      <p:sp>
        <p:nvSpPr>
          <p:cNvPr id="4" name="Content Placeholder 3">
            <a:extLst>
              <a:ext uri="{FF2B5EF4-FFF2-40B4-BE49-F238E27FC236}">
                <a16:creationId xmlns:a16="http://schemas.microsoft.com/office/drawing/2014/main" id="{65ECF950-E9E6-188F-EC6F-96F8B1E6DE5D}"/>
              </a:ext>
            </a:extLst>
          </p:cNvPr>
          <p:cNvSpPr>
            <a:spLocks noGrp="1"/>
          </p:cNvSpPr>
          <p:nvPr>
            <p:ph sz="half" idx="2"/>
          </p:nvPr>
        </p:nvSpPr>
        <p:spPr/>
        <p:txBody>
          <a:bodyPr>
            <a:normAutofit fontScale="70000" lnSpcReduction="20000"/>
          </a:bodyPr>
          <a:lstStyle/>
          <a:p>
            <a:pPr algn="l"/>
            <a:r>
              <a:rPr lang="en-US" i="0" dirty="0">
                <a:solidFill>
                  <a:schemeClr val="tx1">
                    <a:lumMod val="85000"/>
                    <a:lumOff val="15000"/>
                  </a:schemeClr>
                </a:solidFill>
                <a:effectLst/>
                <a:latin typeface="Roboto" panose="02000000000000000000" pitchFamily="2" charset="0"/>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a:t>
            </a:r>
          </a:p>
          <a:p>
            <a:pPr algn="l"/>
            <a:r>
              <a:rPr lang="en-US" i="0" dirty="0">
                <a:solidFill>
                  <a:schemeClr val="tx1">
                    <a:lumMod val="85000"/>
                    <a:lumOff val="15000"/>
                  </a:schemeClr>
                </a:solidFill>
                <a:effectLst/>
                <a:latin typeface="Roboto" panose="02000000000000000000" pitchFamily="2" charset="0"/>
              </a:rPr>
              <a:t>Our main objective is to predict the stock’s closing price of the month.</a:t>
            </a:r>
          </a:p>
          <a:p>
            <a:endParaRPr lang="en-IN" dirty="0"/>
          </a:p>
        </p:txBody>
      </p:sp>
    </p:spTree>
    <p:extLst>
      <p:ext uri="{BB962C8B-B14F-4D97-AF65-F5344CB8AC3E}">
        <p14:creationId xmlns:p14="http://schemas.microsoft.com/office/powerpoint/2010/main" val="241372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3BA7-EDA4-254E-6AAB-0B936C41A1B5}"/>
              </a:ext>
            </a:extLst>
          </p:cNvPr>
          <p:cNvSpPr>
            <a:spLocks noGrp="1"/>
          </p:cNvSpPr>
          <p:nvPr>
            <p:ph type="title"/>
          </p:nvPr>
        </p:nvSpPr>
        <p:spPr/>
        <p:txBody>
          <a:bodyPr/>
          <a:lstStyle/>
          <a:p>
            <a:r>
              <a:rPr lang="en-IN" dirty="0"/>
              <a:t>Data Outline</a:t>
            </a:r>
          </a:p>
        </p:txBody>
      </p:sp>
      <p:sp>
        <p:nvSpPr>
          <p:cNvPr id="3" name="Content Placeholder 2">
            <a:extLst>
              <a:ext uri="{FF2B5EF4-FFF2-40B4-BE49-F238E27FC236}">
                <a16:creationId xmlns:a16="http://schemas.microsoft.com/office/drawing/2014/main" id="{E7923108-D65E-51C7-E65C-0A9646C3315C}"/>
              </a:ext>
            </a:extLst>
          </p:cNvPr>
          <p:cNvSpPr>
            <a:spLocks noGrp="1"/>
          </p:cNvSpPr>
          <p:nvPr>
            <p:ph idx="1"/>
          </p:nvPr>
        </p:nvSpPr>
        <p:spPr/>
        <p:txBody>
          <a:bodyPr/>
          <a:lstStyle/>
          <a:p>
            <a:pPr algn="l"/>
            <a:r>
              <a:rPr lang="en-US" b="0" i="0" dirty="0">
                <a:solidFill>
                  <a:schemeClr val="tx1">
                    <a:lumMod val="85000"/>
                    <a:lumOff val="15000"/>
                  </a:schemeClr>
                </a:solidFill>
                <a:effectLst/>
                <a:latin typeface="Roboto" panose="02000000000000000000" pitchFamily="2" charset="0"/>
              </a:rPr>
              <a:t>Explaining the data:- We have a dataset containing values of Yes bank monthly stock prices as mentioned in our problem statement.</a:t>
            </a:r>
          </a:p>
          <a:p>
            <a:pPr algn="l"/>
            <a:r>
              <a:rPr lang="en-US" b="0" i="0" dirty="0">
                <a:solidFill>
                  <a:schemeClr val="tx1">
                    <a:lumMod val="85000"/>
                    <a:lumOff val="15000"/>
                  </a:schemeClr>
                </a:solidFill>
                <a:effectLst/>
                <a:latin typeface="Roboto" panose="02000000000000000000" pitchFamily="2" charset="0"/>
              </a:rPr>
              <a:t>Explaining the features present :-</a:t>
            </a:r>
          </a:p>
          <a:p>
            <a:pPr algn="l">
              <a:buFont typeface="Arial" panose="020B0604020202020204" pitchFamily="34" charset="0"/>
              <a:buChar char="•"/>
            </a:pPr>
            <a:r>
              <a:rPr lang="en-US" b="0" i="0" dirty="0">
                <a:solidFill>
                  <a:schemeClr val="tx1">
                    <a:lumMod val="85000"/>
                    <a:lumOff val="15000"/>
                  </a:schemeClr>
                </a:solidFill>
                <a:effectLst/>
                <a:latin typeface="Roboto" panose="02000000000000000000" pitchFamily="2" charset="0"/>
              </a:rPr>
              <a:t> Date :- The date (Month and Year provided)</a:t>
            </a:r>
          </a:p>
          <a:p>
            <a:pPr algn="l">
              <a:buFont typeface="Arial" panose="020B0604020202020204" pitchFamily="34" charset="0"/>
              <a:buChar char="•"/>
            </a:pPr>
            <a:r>
              <a:rPr lang="en-US" b="0" i="0" dirty="0">
                <a:solidFill>
                  <a:schemeClr val="tx1">
                    <a:lumMod val="85000"/>
                    <a:lumOff val="15000"/>
                  </a:schemeClr>
                </a:solidFill>
                <a:effectLst/>
                <a:latin typeface="Roboto" panose="02000000000000000000" pitchFamily="2" charset="0"/>
              </a:rPr>
              <a:t> Open :- The price of the stock at the beginning of a particular time period.</a:t>
            </a:r>
          </a:p>
          <a:p>
            <a:pPr algn="l">
              <a:buFont typeface="Arial" panose="020B0604020202020204" pitchFamily="34" charset="0"/>
              <a:buChar char="•"/>
            </a:pPr>
            <a:r>
              <a:rPr lang="en-US" b="0" i="0" dirty="0">
                <a:solidFill>
                  <a:schemeClr val="tx1">
                    <a:lumMod val="85000"/>
                    <a:lumOff val="15000"/>
                  </a:schemeClr>
                </a:solidFill>
                <a:effectLst/>
                <a:latin typeface="Roboto" panose="02000000000000000000" pitchFamily="2" charset="0"/>
              </a:rPr>
              <a:t> High :-The Peak(Maximum) price at which a stock traded during the period.</a:t>
            </a:r>
          </a:p>
          <a:p>
            <a:pPr algn="l">
              <a:buFont typeface="Arial" panose="020B0604020202020204" pitchFamily="34" charset="0"/>
              <a:buChar char="•"/>
            </a:pPr>
            <a:r>
              <a:rPr lang="en-US" b="0" i="0" dirty="0">
                <a:solidFill>
                  <a:schemeClr val="tx1">
                    <a:lumMod val="85000"/>
                    <a:lumOff val="15000"/>
                  </a:schemeClr>
                </a:solidFill>
                <a:effectLst/>
                <a:latin typeface="Roboto" panose="02000000000000000000" pitchFamily="2" charset="0"/>
              </a:rPr>
              <a:t> Low :-The Lowest price at which a stock traded during the period.</a:t>
            </a:r>
          </a:p>
          <a:p>
            <a:pPr algn="l">
              <a:buFont typeface="Arial" panose="020B0604020202020204" pitchFamily="34" charset="0"/>
              <a:buChar char="•"/>
            </a:pPr>
            <a:r>
              <a:rPr lang="en-US" b="0" i="0" dirty="0">
                <a:solidFill>
                  <a:schemeClr val="tx1">
                    <a:lumMod val="85000"/>
                    <a:lumOff val="15000"/>
                  </a:schemeClr>
                </a:solidFill>
                <a:effectLst/>
                <a:latin typeface="Roboto" panose="02000000000000000000" pitchFamily="2" charset="0"/>
              </a:rPr>
              <a:t> Close :- The trading price at the end (in this case end of the month).</a:t>
            </a:r>
          </a:p>
          <a:p>
            <a:endParaRPr lang="en-IN" dirty="0"/>
          </a:p>
        </p:txBody>
      </p:sp>
    </p:spTree>
    <p:extLst>
      <p:ext uri="{BB962C8B-B14F-4D97-AF65-F5344CB8AC3E}">
        <p14:creationId xmlns:p14="http://schemas.microsoft.com/office/powerpoint/2010/main" val="226875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E9E4-FCC9-DA8F-DE05-5C7B472B1775}"/>
              </a:ext>
            </a:extLst>
          </p:cNvPr>
          <p:cNvSpPr>
            <a:spLocks noGrp="1"/>
          </p:cNvSpPr>
          <p:nvPr>
            <p:ph type="title"/>
          </p:nvPr>
        </p:nvSpPr>
        <p:spPr/>
        <p:txBody>
          <a:bodyPr>
            <a:normAutofit/>
          </a:bodyPr>
          <a:lstStyle/>
          <a:p>
            <a:r>
              <a:rPr lang="en-IN" sz="4000" dirty="0"/>
              <a:t>EDA: Visualizing our dependent variable</a:t>
            </a:r>
            <a:br>
              <a:rPr lang="en-IN" sz="4000" dirty="0"/>
            </a:br>
            <a:endParaRPr lang="en-IN" sz="4000" dirty="0"/>
          </a:p>
        </p:txBody>
      </p:sp>
      <p:sp>
        <p:nvSpPr>
          <p:cNvPr id="3" name="Content Placeholder 2">
            <a:extLst>
              <a:ext uri="{FF2B5EF4-FFF2-40B4-BE49-F238E27FC236}">
                <a16:creationId xmlns:a16="http://schemas.microsoft.com/office/drawing/2014/main" id="{821D670A-DE65-7BB7-0B2E-C34D19E929C6}"/>
              </a:ext>
            </a:extLst>
          </p:cNvPr>
          <p:cNvSpPr>
            <a:spLocks noGrp="1"/>
          </p:cNvSpPr>
          <p:nvPr>
            <p:ph sz="half" idx="1"/>
          </p:nvPr>
        </p:nvSpPr>
        <p:spPr>
          <a:xfrm>
            <a:off x="1097280" y="2120900"/>
            <a:ext cx="4165002" cy="3748193"/>
          </a:xfrm>
        </p:spPr>
        <p:txBody>
          <a:bodyPr/>
          <a:lstStyle/>
          <a:p>
            <a:pPr>
              <a:buFont typeface="Arial" panose="020B0604020202020204" pitchFamily="34" charset="0"/>
              <a:buChar char="•"/>
            </a:pPr>
            <a:r>
              <a:rPr lang="en-IN" dirty="0"/>
              <a:t> The Graph </a:t>
            </a:r>
            <a:r>
              <a:rPr lang="en-IN" dirty="0">
                <a:solidFill>
                  <a:schemeClr val="tx1">
                    <a:lumMod val="85000"/>
                    <a:lumOff val="15000"/>
                  </a:schemeClr>
                </a:solidFill>
              </a:rPr>
              <a:t>demonstrates how closing price varies with each passing year.</a:t>
            </a:r>
          </a:p>
          <a:p>
            <a:pPr>
              <a:buFont typeface="Arial" panose="020B0604020202020204" pitchFamily="34" charset="0"/>
              <a:buChar char="•"/>
            </a:pPr>
            <a:r>
              <a:rPr lang="en-IN" dirty="0"/>
              <a:t> </a:t>
            </a:r>
            <a:r>
              <a:rPr lang="en-US" b="0" i="0" dirty="0">
                <a:solidFill>
                  <a:schemeClr val="tx1">
                    <a:lumMod val="85000"/>
                    <a:lumOff val="15000"/>
                  </a:schemeClr>
                </a:solidFill>
                <a:effectLst/>
              </a:rPr>
              <a:t>We can see that the stock price is rising up until 2018 when the fraud case involving Rana Kapoor happened after which the stock price has had a sharp decline.</a:t>
            </a:r>
            <a:endParaRPr lang="en-IN" dirty="0">
              <a:solidFill>
                <a:schemeClr val="tx1">
                  <a:lumMod val="85000"/>
                  <a:lumOff val="15000"/>
                </a:schemeClr>
              </a:solidFill>
            </a:endParaRPr>
          </a:p>
        </p:txBody>
      </p:sp>
      <p:pic>
        <p:nvPicPr>
          <p:cNvPr id="6" name="Content Placeholder 5">
            <a:extLst>
              <a:ext uri="{FF2B5EF4-FFF2-40B4-BE49-F238E27FC236}">
                <a16:creationId xmlns:a16="http://schemas.microsoft.com/office/drawing/2014/main" id="{2C5A38A4-F6B4-4B40-197A-8ABED6D3E7FF}"/>
              </a:ext>
            </a:extLst>
          </p:cNvPr>
          <p:cNvPicPr>
            <a:picLocks noGrp="1" noChangeAspect="1"/>
          </p:cNvPicPr>
          <p:nvPr>
            <p:ph sz="half" idx="2"/>
          </p:nvPr>
        </p:nvPicPr>
        <p:blipFill>
          <a:blip r:embed="rId2"/>
          <a:stretch>
            <a:fillRect/>
          </a:stretch>
        </p:blipFill>
        <p:spPr>
          <a:xfrm>
            <a:off x="5262283" y="2120900"/>
            <a:ext cx="5893398" cy="3748193"/>
          </a:xfrm>
        </p:spPr>
      </p:pic>
    </p:spTree>
    <p:extLst>
      <p:ext uri="{BB962C8B-B14F-4D97-AF65-F5344CB8AC3E}">
        <p14:creationId xmlns:p14="http://schemas.microsoft.com/office/powerpoint/2010/main" val="203479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35E9-6E3B-424A-9640-64D9811057B2}"/>
              </a:ext>
            </a:extLst>
          </p:cNvPr>
          <p:cNvSpPr>
            <a:spLocks noGrp="1"/>
          </p:cNvSpPr>
          <p:nvPr>
            <p:ph type="title"/>
          </p:nvPr>
        </p:nvSpPr>
        <p:spPr/>
        <p:txBody>
          <a:bodyPr>
            <a:normAutofit/>
          </a:bodyPr>
          <a:lstStyle/>
          <a:p>
            <a:r>
              <a:rPr lang="en-IN" sz="4000" dirty="0"/>
              <a:t>Checking for outliers</a:t>
            </a:r>
            <a:br>
              <a:rPr lang="en-IN" sz="4000" dirty="0"/>
            </a:br>
            <a:endParaRPr lang="en-IN" sz="4000" dirty="0"/>
          </a:p>
        </p:txBody>
      </p:sp>
      <p:sp>
        <p:nvSpPr>
          <p:cNvPr id="3" name="Content Placeholder 2">
            <a:extLst>
              <a:ext uri="{FF2B5EF4-FFF2-40B4-BE49-F238E27FC236}">
                <a16:creationId xmlns:a16="http://schemas.microsoft.com/office/drawing/2014/main" id="{9A70503A-0756-B524-2C8F-C96A88130FAC}"/>
              </a:ext>
            </a:extLst>
          </p:cNvPr>
          <p:cNvSpPr>
            <a:spLocks noGrp="1"/>
          </p:cNvSpPr>
          <p:nvPr>
            <p:ph sz="half" idx="1"/>
          </p:nvPr>
        </p:nvSpPr>
        <p:spPr>
          <a:xfrm>
            <a:off x="1097280" y="2120900"/>
            <a:ext cx="4407049" cy="3748193"/>
          </a:xfrm>
        </p:spPr>
        <p:txBody>
          <a:bodyPr/>
          <a:lstStyle/>
          <a:p>
            <a:pPr>
              <a:buFont typeface="Arial" panose="020B0604020202020204" pitchFamily="34" charset="0"/>
              <a:buChar char="•"/>
            </a:pPr>
            <a:r>
              <a:rPr lang="en-IN" dirty="0"/>
              <a:t> As we can clearly see in the figure that our variables have some outlier.</a:t>
            </a:r>
          </a:p>
          <a:p>
            <a:pPr>
              <a:buFont typeface="Arial" panose="020B0604020202020204" pitchFamily="34" charset="0"/>
              <a:buChar char="•"/>
            </a:pPr>
            <a:r>
              <a:rPr lang="en-IN" dirty="0"/>
              <a:t> And it is also positively skewed</a:t>
            </a:r>
          </a:p>
          <a:p>
            <a:pPr>
              <a:buFont typeface="Arial" panose="020B0604020202020204" pitchFamily="34" charset="0"/>
              <a:buChar char="•"/>
            </a:pPr>
            <a:r>
              <a:rPr lang="en-IN" dirty="0"/>
              <a:t> Same case as this we are getting for other  variables</a:t>
            </a:r>
          </a:p>
          <a:p>
            <a:pPr>
              <a:buFont typeface="Arial" panose="020B0604020202020204" pitchFamily="34" charset="0"/>
              <a:buChar char="•"/>
            </a:pPr>
            <a:r>
              <a:rPr lang="en-IN" dirty="0"/>
              <a:t> Next we will remove this outlier and make it normally distributed by using log transformation on all the variables. </a:t>
            </a:r>
          </a:p>
          <a:p>
            <a:pPr marL="0" indent="0">
              <a:buNone/>
            </a:pPr>
            <a:endParaRPr lang="en-IN" dirty="0"/>
          </a:p>
        </p:txBody>
      </p:sp>
      <p:pic>
        <p:nvPicPr>
          <p:cNvPr id="6" name="Content Placeholder 5">
            <a:extLst>
              <a:ext uri="{FF2B5EF4-FFF2-40B4-BE49-F238E27FC236}">
                <a16:creationId xmlns:a16="http://schemas.microsoft.com/office/drawing/2014/main" id="{CA5E2F64-CC26-3352-65EC-D98465AC0956}"/>
              </a:ext>
            </a:extLst>
          </p:cNvPr>
          <p:cNvPicPr>
            <a:picLocks noGrp="1" noChangeAspect="1"/>
          </p:cNvPicPr>
          <p:nvPr>
            <p:ph sz="half" idx="2"/>
          </p:nvPr>
        </p:nvPicPr>
        <p:blipFill>
          <a:blip r:embed="rId2"/>
          <a:stretch>
            <a:fillRect/>
          </a:stretch>
        </p:blipFill>
        <p:spPr>
          <a:xfrm>
            <a:off x="5504329" y="2290112"/>
            <a:ext cx="5651351" cy="3463452"/>
          </a:xfrm>
        </p:spPr>
      </p:pic>
    </p:spTree>
    <p:extLst>
      <p:ext uri="{BB962C8B-B14F-4D97-AF65-F5344CB8AC3E}">
        <p14:creationId xmlns:p14="http://schemas.microsoft.com/office/powerpoint/2010/main" val="353946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A22790-742F-7667-F4F9-F91B4F9BA2C2}"/>
              </a:ext>
            </a:extLst>
          </p:cNvPr>
          <p:cNvPicPr>
            <a:picLocks noChangeAspect="1"/>
          </p:cNvPicPr>
          <p:nvPr/>
        </p:nvPicPr>
        <p:blipFill>
          <a:blip r:embed="rId2"/>
          <a:stretch>
            <a:fillRect/>
          </a:stretch>
        </p:blipFill>
        <p:spPr>
          <a:xfrm>
            <a:off x="1097280" y="952052"/>
            <a:ext cx="5061473" cy="3496205"/>
          </a:xfrm>
          <a:prstGeom prst="rect">
            <a:avLst/>
          </a:prstGeom>
        </p:spPr>
      </p:pic>
      <p:pic>
        <p:nvPicPr>
          <p:cNvPr id="7" name="Picture 6">
            <a:extLst>
              <a:ext uri="{FF2B5EF4-FFF2-40B4-BE49-F238E27FC236}">
                <a16:creationId xmlns:a16="http://schemas.microsoft.com/office/drawing/2014/main" id="{E4749B5D-DB0F-B86E-161F-42B65A6A6053}"/>
              </a:ext>
            </a:extLst>
          </p:cNvPr>
          <p:cNvPicPr>
            <a:picLocks noChangeAspect="1"/>
          </p:cNvPicPr>
          <p:nvPr/>
        </p:nvPicPr>
        <p:blipFill>
          <a:blip r:embed="rId3"/>
          <a:stretch>
            <a:fillRect/>
          </a:stretch>
        </p:blipFill>
        <p:spPr>
          <a:xfrm>
            <a:off x="6158753" y="952052"/>
            <a:ext cx="5029200" cy="3566160"/>
          </a:xfrm>
          <a:prstGeom prst="rect">
            <a:avLst/>
          </a:prstGeom>
        </p:spPr>
      </p:pic>
      <p:sp>
        <p:nvSpPr>
          <p:cNvPr id="9" name="TextBox 8">
            <a:extLst>
              <a:ext uri="{FF2B5EF4-FFF2-40B4-BE49-F238E27FC236}">
                <a16:creationId xmlns:a16="http://schemas.microsoft.com/office/drawing/2014/main" id="{2FE9DADE-2748-B6F1-9F91-BE2DA0B91866}"/>
              </a:ext>
            </a:extLst>
          </p:cNvPr>
          <p:cNvSpPr txBox="1"/>
          <p:nvPr/>
        </p:nvSpPr>
        <p:spPr>
          <a:xfrm>
            <a:off x="1201271" y="4849906"/>
            <a:ext cx="9954409" cy="147732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dirty="0">
                <a:solidFill>
                  <a:schemeClr val="tx1">
                    <a:lumMod val="75000"/>
                    <a:lumOff val="25000"/>
                  </a:schemeClr>
                </a:solidFill>
              </a:rPr>
              <a:t>Plotting the dependent variable . We can see that our dependent variable close to positively skewed.</a:t>
            </a:r>
          </a:p>
          <a:p>
            <a:pPr marL="285750" indent="-285750">
              <a:buClr>
                <a:schemeClr val="accent1"/>
              </a:buClr>
              <a:buFont typeface="Arial" panose="020B0604020202020204" pitchFamily="34" charset="0"/>
              <a:buChar char="•"/>
            </a:pPr>
            <a:r>
              <a:rPr lang="en-IN" dirty="0">
                <a:solidFill>
                  <a:schemeClr val="tx1">
                    <a:lumMod val="75000"/>
                    <a:lumOff val="25000"/>
                  </a:schemeClr>
                </a:solidFill>
              </a:rPr>
              <a:t>So we do a log transformation on it and plot it as seen in the right chart. This makes it approximately normal distribution and is optimal for our model’s performance. Now our mean and median are nearly equal and this we will do for all the other variables.</a:t>
            </a:r>
          </a:p>
        </p:txBody>
      </p:sp>
    </p:spTree>
    <p:extLst>
      <p:ext uri="{BB962C8B-B14F-4D97-AF65-F5344CB8AC3E}">
        <p14:creationId xmlns:p14="http://schemas.microsoft.com/office/powerpoint/2010/main" val="362882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2C77-025B-72A9-C255-3C713A207187}"/>
              </a:ext>
            </a:extLst>
          </p:cNvPr>
          <p:cNvSpPr>
            <a:spLocks noGrp="1"/>
          </p:cNvSpPr>
          <p:nvPr>
            <p:ph type="title"/>
          </p:nvPr>
        </p:nvSpPr>
        <p:spPr/>
        <p:txBody>
          <a:bodyPr>
            <a:normAutofit/>
          </a:bodyPr>
          <a:lstStyle/>
          <a:p>
            <a:r>
              <a:rPr lang="en-IN" sz="4000" dirty="0"/>
              <a:t>Visualizing data distribution </a:t>
            </a:r>
            <a:br>
              <a:rPr lang="en-IN" sz="4000" dirty="0"/>
            </a:br>
            <a:endParaRPr lang="en-IN" sz="4000" dirty="0"/>
          </a:p>
        </p:txBody>
      </p:sp>
      <p:sp>
        <p:nvSpPr>
          <p:cNvPr id="4" name="Content Placeholder 3">
            <a:extLst>
              <a:ext uri="{FF2B5EF4-FFF2-40B4-BE49-F238E27FC236}">
                <a16:creationId xmlns:a16="http://schemas.microsoft.com/office/drawing/2014/main" id="{B0D05987-3373-753A-3BBC-B9074E779E1D}"/>
              </a:ext>
            </a:extLst>
          </p:cNvPr>
          <p:cNvSpPr>
            <a:spLocks noGrp="1"/>
          </p:cNvSpPr>
          <p:nvPr>
            <p:ph sz="half" idx="2"/>
          </p:nvPr>
        </p:nvSpPr>
        <p:spPr>
          <a:xfrm>
            <a:off x="7996518" y="2223246"/>
            <a:ext cx="3159162" cy="3645847"/>
          </a:xfrm>
        </p:spPr>
        <p:txBody>
          <a:bodyPr/>
          <a:lstStyle/>
          <a:p>
            <a:pPr marL="285750" indent="-285750">
              <a:buClr>
                <a:schemeClr val="accent1"/>
              </a:buClr>
              <a:buFont typeface="Arial" panose="020B0604020202020204" pitchFamily="34" charset="0"/>
              <a:buChar char="•"/>
            </a:pPr>
            <a:r>
              <a:rPr lang="en-US" dirty="0"/>
              <a:t>As we can see that there is linear relation and high correlation between each independent variables and our dependent variable.</a:t>
            </a:r>
          </a:p>
          <a:p>
            <a:pPr marL="285750" indent="-285750">
              <a:buClr>
                <a:schemeClr val="accent1"/>
              </a:buClr>
              <a:buFont typeface="Arial" panose="020B0604020202020204" pitchFamily="34" charset="0"/>
              <a:buChar char="•"/>
            </a:pPr>
            <a:r>
              <a:rPr lang="en-US" dirty="0"/>
              <a:t>Also we can see that the value of correlation between dependent variable Close and feature Open approximately 0.978</a:t>
            </a:r>
            <a:endParaRPr lang="en-IN" dirty="0"/>
          </a:p>
          <a:p>
            <a:endParaRPr lang="en-IN" dirty="0"/>
          </a:p>
        </p:txBody>
      </p:sp>
      <p:pic>
        <p:nvPicPr>
          <p:cNvPr id="5" name="Content Placeholder 4">
            <a:extLst>
              <a:ext uri="{FF2B5EF4-FFF2-40B4-BE49-F238E27FC236}">
                <a16:creationId xmlns:a16="http://schemas.microsoft.com/office/drawing/2014/main" id="{3A26717F-0FEA-4770-0438-2422CED69259}"/>
              </a:ext>
            </a:extLst>
          </p:cNvPr>
          <p:cNvPicPr>
            <a:picLocks noGrp="1" noChangeAspect="1"/>
          </p:cNvPicPr>
          <p:nvPr>
            <p:ph sz="half" idx="1"/>
          </p:nvPr>
        </p:nvPicPr>
        <p:blipFill>
          <a:blip r:embed="rId2"/>
          <a:stretch>
            <a:fillRect/>
          </a:stretch>
        </p:blipFill>
        <p:spPr>
          <a:xfrm>
            <a:off x="1097280" y="2008095"/>
            <a:ext cx="6791661" cy="4034117"/>
          </a:xfrm>
          <a:prstGeom prst="rect">
            <a:avLst/>
          </a:prstGeom>
        </p:spPr>
      </p:pic>
    </p:spTree>
    <p:extLst>
      <p:ext uri="{BB962C8B-B14F-4D97-AF65-F5344CB8AC3E}">
        <p14:creationId xmlns:p14="http://schemas.microsoft.com/office/powerpoint/2010/main" val="74699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5B06EB-DA8B-5FF1-1670-FCF5BD49BCF4}"/>
              </a:ext>
            </a:extLst>
          </p:cNvPr>
          <p:cNvPicPr>
            <a:picLocks noChangeAspect="1"/>
          </p:cNvPicPr>
          <p:nvPr/>
        </p:nvPicPr>
        <p:blipFill>
          <a:blip r:embed="rId2"/>
          <a:stretch>
            <a:fillRect/>
          </a:stretch>
        </p:blipFill>
        <p:spPr>
          <a:xfrm>
            <a:off x="1049957" y="811329"/>
            <a:ext cx="5017654" cy="3276577"/>
          </a:xfrm>
          <a:prstGeom prst="rect">
            <a:avLst/>
          </a:prstGeom>
        </p:spPr>
      </p:pic>
      <p:pic>
        <p:nvPicPr>
          <p:cNvPr id="5" name="Picture 4">
            <a:extLst>
              <a:ext uri="{FF2B5EF4-FFF2-40B4-BE49-F238E27FC236}">
                <a16:creationId xmlns:a16="http://schemas.microsoft.com/office/drawing/2014/main" id="{F3589128-2338-B978-EEF0-D3F9914CD254}"/>
              </a:ext>
            </a:extLst>
          </p:cNvPr>
          <p:cNvPicPr>
            <a:picLocks noChangeAspect="1"/>
          </p:cNvPicPr>
          <p:nvPr/>
        </p:nvPicPr>
        <p:blipFill>
          <a:blip r:embed="rId3"/>
          <a:stretch>
            <a:fillRect/>
          </a:stretch>
        </p:blipFill>
        <p:spPr>
          <a:xfrm>
            <a:off x="6067611" y="811329"/>
            <a:ext cx="5183095" cy="3276577"/>
          </a:xfrm>
          <a:prstGeom prst="rect">
            <a:avLst/>
          </a:prstGeom>
        </p:spPr>
      </p:pic>
      <p:sp>
        <p:nvSpPr>
          <p:cNvPr id="6" name="TextBox 5">
            <a:extLst>
              <a:ext uri="{FF2B5EF4-FFF2-40B4-BE49-F238E27FC236}">
                <a16:creationId xmlns:a16="http://schemas.microsoft.com/office/drawing/2014/main" id="{86315810-BC33-3114-5A80-13EF86730451}"/>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B2B960E-A67B-F1B2-95CD-048017AEE7BD}"/>
              </a:ext>
            </a:extLst>
          </p:cNvPr>
          <p:cNvSpPr txBox="1"/>
          <p:nvPr/>
        </p:nvSpPr>
        <p:spPr>
          <a:xfrm>
            <a:off x="1049957" y="4294094"/>
            <a:ext cx="10200749" cy="92333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As we can see that there is a linear relation and very high correlation between our dependent variable and independent variables. The value of correlation between Close and High is 0.9851 and b/w Close and Low is 0.9954</a:t>
            </a:r>
            <a:endParaRPr lang="en-IN" dirty="0"/>
          </a:p>
        </p:txBody>
      </p:sp>
    </p:spTree>
    <p:extLst>
      <p:ext uri="{BB962C8B-B14F-4D97-AF65-F5344CB8AC3E}">
        <p14:creationId xmlns:p14="http://schemas.microsoft.com/office/powerpoint/2010/main" val="1130867370"/>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{4947D514-67E4-41F6-AF2D-D4F96146F053}tf22712842_win32</Template>
  <TotalTime>212</TotalTime>
  <Words>1376</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Franklin Gothic Book</vt:lpstr>
      <vt:lpstr>Roboto</vt:lpstr>
      <vt:lpstr>Wingdings</vt:lpstr>
      <vt:lpstr>Custom</vt:lpstr>
      <vt:lpstr>Yes Bank Stock Price Prediction</vt:lpstr>
      <vt:lpstr>Outline</vt:lpstr>
      <vt:lpstr>Introduction</vt:lpstr>
      <vt:lpstr>Data Outline</vt:lpstr>
      <vt:lpstr>EDA: Visualizing our dependent variable </vt:lpstr>
      <vt:lpstr>Checking for outliers </vt:lpstr>
      <vt:lpstr>PowerPoint Presentation</vt:lpstr>
      <vt:lpstr>Visualizing data distribution  </vt:lpstr>
      <vt:lpstr>PowerPoint Presentation</vt:lpstr>
      <vt:lpstr>Correlation Heatmap  </vt:lpstr>
      <vt:lpstr>Model Implementation </vt:lpstr>
      <vt:lpstr>Visualizing our actual and predicted value </vt:lpstr>
      <vt:lpstr>PowerPoint Presentation</vt:lpstr>
      <vt:lpstr>PowerPoint Presentation</vt:lpstr>
      <vt:lpstr>Checking actual and residuals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Yes Bank Stock Price Prediction</dc:title>
  <dc:creator>Kumar Ankit</dc:creator>
  <cp:lastModifiedBy>Kumar Ankit</cp:lastModifiedBy>
  <cp:revision>2</cp:revision>
  <dcterms:created xsi:type="dcterms:W3CDTF">2023-08-07T11:02:03Z</dcterms:created>
  <dcterms:modified xsi:type="dcterms:W3CDTF">2023-08-10T14:44:49Z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