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9"/>
  </p:notesMasterIdLst>
  <p:handoutMasterIdLst>
    <p:handoutMasterId r:id="rId20"/>
  </p:handoutMasterIdLst>
  <p:sldIdLst>
    <p:sldId id="277" r:id="rId5"/>
    <p:sldId id="399" r:id="rId6"/>
    <p:sldId id="400" r:id="rId7"/>
    <p:sldId id="401" r:id="rId8"/>
    <p:sldId id="402" r:id="rId9"/>
    <p:sldId id="403" r:id="rId10"/>
    <p:sldId id="413" r:id="rId11"/>
    <p:sldId id="409" r:id="rId12"/>
    <p:sldId id="410" r:id="rId13"/>
    <p:sldId id="405" r:id="rId14"/>
    <p:sldId id="406" r:id="rId15"/>
    <p:sldId id="407" r:id="rId16"/>
    <p:sldId id="412" r:id="rId17"/>
    <p:sldId id="4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BASIC LAYOUT</a:t>
            </a:r>
            <a:endParaRPr lang="en-US" altLang="ko-K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a:t>Insert the title of your subtitle Here</a:t>
            </a:r>
            <a:endParaRPr lang="en-US" altLang="ko-K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BASIC LAYOUT</a:t>
            </a:r>
            <a:endParaRPr lang="en-US" altLang="ko-K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endParaRPr lang="en-US" altLang="ko-K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BASIC LAYOUT</a:t>
            </a:r>
            <a:endParaRPr lang="en-US" altLang="ko-K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endParaRPr lang="en-US" altLang="ko-K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IMAGES &amp; CONTENTS</a:t>
            </a:r>
            <a:endParaRPr lang="en-US" altLang="ko-K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endParaRPr lang="en-US" altLang="ko-K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endParaRPr lang="en-US" altLang="ko-K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endParaRPr lang="en-US" altLang="ko-K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endParaRPr lang="en-US" altLang="ko-K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endParaRPr lang="en-US" altLang="ko-K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endParaRPr lang="en-US" altLang="ko-K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endParaRPr lang="en-US" altLang="ko-K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ICON SETS LAYOUT</a:t>
            </a:r>
            <a:endParaRPr lang="en-US" altLang="ko-K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makemytrip.com/" TargetMode="External"/><Relationship Id="rId1" Type="http://schemas.openxmlformats.org/officeDocument/2006/relationships/hyperlink" Target="https://iarjset.com/wp-content/uploads/2021/04/IARJSET.2021.8321.pdf" TargetMode="Externa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www.researchgate.net/profile/Tianyi-Wang-30/publication/335936877_A_Framework_for_Airfare_Price_Prediction_A_Machine_Learning_Approach/links/5dc1efcb299bf1a47b18fdd7/A-Framework-for-Airfare-Price-Prediction-A-Machine-Learning-Approach.pdf" TargetMode="External"/><Relationship Id="rId5" Type="http://schemas.openxmlformats.org/officeDocument/2006/relationships/hyperlink" Target="https://www.researchgate.net/publication/335936877_A_Framework_for_Airfare_Price_Prediction_A_Machine_Learning_Approach" TargetMode="External"/><Relationship Id="rId4" Type="http://schemas.openxmlformats.org/officeDocument/2006/relationships/hyperlink" Target="https://easychair.org/publications/preprint_download/htzQ" TargetMode="External"/><Relationship Id="rId3" Type="http://schemas.openxmlformats.org/officeDocument/2006/relationships/hyperlink" Target="https://www.ijraset.com/research-paper/aircraft-ticket-price-prediction-using-machine-learning" TargetMode="External"/><Relationship Id="rId2" Type="http://schemas.openxmlformats.org/officeDocument/2006/relationships/hyperlink" Target="https://support.picnet.net/hc/en-us" TargetMode="External"/><Relationship Id="rId1" Type="http://schemas.openxmlformats.org/officeDocument/2006/relationships/hyperlink" Target="https://www.educba.com/random-forest-vs-decision-tree/" TargetMode="Externa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www.taylorfrancis.com/chapters/edit/10.1201/9781003244165-16/analysis-machine-learning-techniques-airfare-prediction-jaskirat-singh-deepa-gupta-lavanya-sharma" TargetMode="External"/><Relationship Id="rId5" Type="http://schemas.openxmlformats.org/officeDocument/2006/relationships/hyperlink" Target="https://dalspace.library.dal.ca/handle/10222/79128" TargetMode="External"/><Relationship Id="rId4" Type="http://schemas.openxmlformats.org/officeDocument/2006/relationships/hyperlink" Target="https://www.sciencedirect.com/science/article/abs/pii/S0306261916306717" TargetMode="External"/><Relationship Id="rId3" Type="http://schemas.openxmlformats.org/officeDocument/2006/relationships/hyperlink" Target="http://https:/journals.plos.org/plosone/article?id=10.1371/journal.pone.0169748" TargetMode="External"/><Relationship Id="rId2" Type="http://schemas.openxmlformats.org/officeDocument/2006/relationships/hyperlink" Target="https://dl.acm.org/doi/abs/10.1145/956750.956767" TargetMode="External"/><Relationship Id="rId1" Type="http://schemas.openxmlformats.org/officeDocument/2006/relationships/hyperlink" Target="https://www.researchgate.net/profile/Apoorv-Maheshwari/publication/325964700_A_Comparative_Study_of_Machine_Learning_Techniques_for_Aviation_Applications/links/5b3e97880f7e9b0df5f9d345/A-Comparative-Study-of-Machine-Learning-Techniques-for-Aviation-Application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829197" y="2489097"/>
            <a:ext cx="6538663" cy="1754502"/>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cs typeface="Calibri" panose="020F0502020204030204"/>
            </a:endParaRPr>
          </a:p>
          <a:p>
            <a:pPr algn="ctr">
              <a:lnSpc>
                <a:spcPct val="150000"/>
              </a:lnSpc>
            </a:pPr>
            <a:r>
              <a:rPr lang="en-US" sz="2400" b="1" dirty="0">
                <a:solidFill>
                  <a:srgbClr val="000000"/>
                </a:solidFill>
              </a:rPr>
              <a:t>CSE-IBM(BIG DATA &amp;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a:solidFill>
                  <a:srgbClr val="C00000"/>
                </a:solidFill>
                <a:latin typeface="Casper" panose="02000506000000020004" pitchFamily="2" charset="0"/>
                <a:ea typeface="Karla" pitchFamily="2" charset="0"/>
                <a:cs typeface="Karla" pitchFamily="2" charset="0"/>
              </a:rPr>
              <a:t>LEARN</a:t>
            </a:r>
            <a:r>
              <a:rPr lang="en-US" sz="2000" b="1">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a:solidFill>
                <a:prstClr val="black"/>
              </a:solidFill>
              <a:latin typeface="Casper" panose="02000506000000020004" pitchFamily="2" charset="0"/>
            </a:endParaRPr>
          </a:p>
          <a:p>
            <a:pPr eaLnBrk="1" hangingPunct="1"/>
            <a:endParaRPr lang="en-US" sz="1600" b="1">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a:solidFill>
                  <a:srgbClr val="FF0000"/>
                </a:solidFill>
                <a:latin typeface="Times New Roman" panose="02020603050405020304" pitchFamily="18" charset="0"/>
                <a:cs typeface="Times New Roman" panose="02020603050405020304" pitchFamily="18" charset="0"/>
              </a:rPr>
              <a:t>Department of AIT-CSE</a:t>
            </a:r>
            <a:endParaRPr lang="en-US" sz="160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918097" y="401315"/>
            <a:ext cx="8306650" cy="1569660"/>
          </a:xfrm>
          <a:prstGeom prst="rect">
            <a:avLst/>
          </a:prstGeom>
          <a:noFill/>
          <a:ln>
            <a:noFill/>
          </a:ln>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a:latin typeface="Arial Black" panose="020B0A04020102020204"/>
              </a:rPr>
              <a:t>AIRBUS FARE PREDICTION WEB FRAMEWORK WITH THE USE OF MACHINE LEARNING MODEL</a:t>
            </a:r>
            <a:endParaRPr lang="en-US" sz="3200">
              <a:latin typeface="Arial Black" panose="020B0A04020102020204"/>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856200" y="4713444"/>
            <a:ext cx="4936490" cy="1630045"/>
          </a:xfrm>
          <a:prstGeom prst="rect">
            <a:avLst/>
          </a:prstGeom>
          <a:noFill/>
        </p:spPr>
        <p:txBody>
          <a:bodyPr wrap="square" lIns="91440" tIns="45720" rIns="91440" bIns="45720" rtlCol="0" anchor="t">
            <a:spAutoFit/>
          </a:bodyPr>
          <a:lstStyle/>
          <a:p>
            <a:pPr algn="l"/>
            <a:r>
              <a:rPr lang="en-US" sz="2000" b="1" dirty="0">
                <a:latin typeface="Times New Roman" panose="02020603050405020304"/>
                <a:cs typeface="Times New Roman" panose="02020603050405020304"/>
              </a:rPr>
              <a:t>Submitted by: </a:t>
            </a:r>
            <a:endParaRPr lang="en-US" sz="2000" b="1" dirty="0">
              <a:latin typeface="Times New Roman" panose="02020603050405020304"/>
              <a:cs typeface="Times New Roman" panose="02020603050405020304"/>
            </a:endParaRPr>
          </a:p>
          <a:p>
            <a:pPr algn="l"/>
            <a:r>
              <a:rPr lang="en-US" sz="2000" dirty="0">
                <a:latin typeface="Times New Roman" panose="02020603050405020304"/>
                <a:cs typeface="Calibri" panose="020F0502020204030204"/>
              </a:rPr>
              <a:t>POLEMONI USHASWINI(</a:t>
            </a:r>
            <a:r>
              <a:rPr lang="en-US" sz="2000" dirty="0">
                <a:latin typeface="Times New Roman" panose="02020603050405020304"/>
                <a:cs typeface="Calibri" panose="020F0502020204030204"/>
                <a:sym typeface="+mn-ea"/>
              </a:rPr>
              <a:t>18BCS3860</a:t>
            </a:r>
            <a:r>
              <a:rPr lang="en-US" sz="2000" dirty="0">
                <a:latin typeface="Times New Roman" panose="02020603050405020304"/>
                <a:cs typeface="Calibri" panose="020F0502020204030204"/>
              </a:rPr>
              <a:t>)</a:t>
            </a:r>
            <a:endParaRPr lang="en-US" sz="2000" dirty="0">
              <a:latin typeface="Times New Roman" panose="02020603050405020304"/>
              <a:cs typeface="Calibri" panose="020F0502020204030204"/>
            </a:endParaRPr>
          </a:p>
          <a:p>
            <a:pPr algn="l"/>
            <a:r>
              <a:rPr lang="en-US" sz="2000" dirty="0">
                <a:latin typeface="Times New Roman" panose="02020603050405020304"/>
              </a:rPr>
              <a:t>Vemunuri Gnaneshwar Reddy(18BCS3818)</a:t>
            </a:r>
            <a:endParaRPr lang="en-US" sz="2000" dirty="0">
              <a:latin typeface="Times New Roman" panose="02020603050405020304"/>
            </a:endParaRPr>
          </a:p>
          <a:p>
            <a:pPr algn="l"/>
            <a:r>
              <a:rPr lang="en-US" sz="2000" dirty="0">
                <a:latin typeface="Times New Roman" panose="02020603050405020304"/>
              </a:rPr>
              <a:t>SURYA SNEHAVI SANAPALA(18BCS3854)</a:t>
            </a:r>
            <a:endParaRPr lang="en-US" sz="2000" dirty="0">
              <a:latin typeface="Times New Roman" panose="02020603050405020304"/>
            </a:endParaRPr>
          </a:p>
          <a:p>
            <a:pPr algn="l"/>
            <a:r>
              <a:rPr lang="en-US" sz="2000" dirty="0">
                <a:latin typeface="Times New Roman" panose="02020603050405020304"/>
              </a:rPr>
              <a:t>RAMSHAAHMED(18BCS3845)</a:t>
            </a:r>
            <a:endParaRPr lang="en-US" sz="2000" dirty="0">
              <a:latin typeface="Times New Roman" panose="02020603050405020304"/>
            </a:endParaRPr>
          </a:p>
        </p:txBody>
      </p:sp>
      <p:sp>
        <p:nvSpPr>
          <p:cNvPr id="6" name="TextBox 5"/>
          <p:cNvSpPr txBox="1"/>
          <p:nvPr/>
        </p:nvSpPr>
        <p:spPr>
          <a:xfrm>
            <a:off x="7681250" y="4725655"/>
            <a:ext cx="3070264" cy="707886"/>
          </a:xfrm>
          <a:prstGeom prst="rect">
            <a:avLst/>
          </a:prstGeom>
          <a:noFill/>
        </p:spPr>
        <p:txBody>
          <a:bodyPr wrap="none" lIns="91440" tIns="45720" rIns="91440" bIns="45720" rtlCol="0" anchor="t">
            <a:spAutoFit/>
          </a:bodyPr>
          <a:lstStyle/>
          <a:p>
            <a:r>
              <a:rPr lang="en-US" sz="2000" b="1" dirty="0">
                <a:latin typeface="Times New Roman" panose="02020603050405020304"/>
                <a:cs typeface="Times New Roman" panose="02020603050405020304"/>
              </a:rPr>
              <a:t>Under the Supervision of: </a:t>
            </a:r>
            <a:endParaRPr lang="en-US" sz="2000">
              <a:latin typeface="Times New Roman" panose="02020603050405020304"/>
              <a:cs typeface="Times New Roman" panose="02020603050405020304"/>
            </a:endParaRPr>
          </a:p>
          <a:p>
            <a:r>
              <a:rPr lang="en-US" sz="2000" dirty="0">
                <a:latin typeface="Times New Roman" panose="02020603050405020304"/>
                <a:cs typeface="Calibri" panose="020F0502020204030204"/>
              </a:rPr>
              <a:t>JYOTI SHARMA</a:t>
            </a:r>
            <a:endParaRPr lang="en-US" sz="2000" dirty="0">
              <a:latin typeface="Times New Roman" panose="020206030504050203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Calibri" panose="020F0502020204030204"/>
              </a:rPr>
              <a:t>Conclusion</a:t>
            </a:r>
            <a:endParaRPr lang="en-US" b="1" dirty="0">
              <a:latin typeface="Times New Roman" panose="02020603050405020304"/>
              <a:cs typeface="Calibri" panose="020F05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algn="just">
              <a:buFont typeface="Wingdings" panose="05000000000000000000" pitchFamily="34" charset="0"/>
              <a:buChar char="§"/>
            </a:pPr>
            <a:r>
              <a:rPr lang="en-US" dirty="0">
                <a:latin typeface="Times New Roman" panose="02020603050405020304"/>
                <a:ea typeface="+mn-lt"/>
                <a:cs typeface="+mn-lt"/>
              </a:rPr>
              <a:t>By using this correctly we can save the money by giving the person information for related people to travel, so the person can decide to travel on a specific date or change the plans. </a:t>
            </a:r>
            <a:endParaRPr lang="en-US">
              <a:latin typeface="Times New Roman" panose="02020603050405020304"/>
              <a:cs typeface="Calibri Light" panose="020F0302020204030204"/>
            </a:endParaRPr>
          </a:p>
          <a:p>
            <a:pPr algn="just">
              <a:buFont typeface="Wingdings" panose="05000000000000000000" pitchFamily="34" charset="0"/>
              <a:buChar char="§"/>
            </a:pPr>
            <a:endParaRPr lang="en-US" dirty="0">
              <a:latin typeface="Times New Roman" panose="02020603050405020304"/>
              <a:ea typeface="+mn-lt"/>
              <a:cs typeface="+mn-lt"/>
            </a:endParaRPr>
          </a:p>
          <a:p>
            <a:pPr algn="just">
              <a:buFont typeface="Wingdings" panose="05000000000000000000" pitchFamily="34" charset="0"/>
              <a:buChar char="§"/>
            </a:pPr>
            <a:r>
              <a:rPr lang="en-US" dirty="0">
                <a:latin typeface="Times New Roman" panose="02020603050405020304"/>
                <a:ea typeface="+mn-lt"/>
                <a:cs typeface="+mn-lt"/>
              </a:rPr>
              <a:t>It has high scope in improving accuracy as data is growing day by day and we can use it as well as we can other types of Machine learning algorithms. </a:t>
            </a:r>
            <a:endParaRPr lang="en-US" dirty="0">
              <a:latin typeface="Times New Roman" panose="020206030504050203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Calibri" panose="020F0502020204030204"/>
              </a:rPr>
              <a:t>Future Scope</a:t>
            </a:r>
            <a:endParaRPr lang="en-US" b="1" dirty="0">
              <a:latin typeface="Times New Roman" panose="02020603050405020304"/>
              <a:cs typeface="Calibri" panose="020F05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algn="just">
              <a:buFont typeface="Wingdings" panose="05000000000000000000" pitchFamily="34" charset="0"/>
              <a:buChar char="§"/>
            </a:pPr>
            <a:r>
              <a:rPr lang="en-US" dirty="0">
                <a:latin typeface="Times New Roman" panose="02020603050405020304"/>
                <a:cs typeface="Calibri Light" panose="020F0302020204030204"/>
              </a:rPr>
              <a:t>We can improve the front end and make it more user friendly. </a:t>
            </a:r>
            <a:endParaRPr lang="en-US" dirty="0">
              <a:latin typeface="Times New Roman" panose="02020603050405020304"/>
              <a:cs typeface="Calibri Light" panose="020F0302020204030204"/>
            </a:endParaRPr>
          </a:p>
          <a:p>
            <a:pPr algn="just">
              <a:buFont typeface="Wingdings" panose="05000000000000000000" pitchFamily="34" charset="0"/>
              <a:buChar char="§"/>
            </a:pPr>
            <a:endParaRPr lang="en-US" dirty="0">
              <a:latin typeface="Times New Roman" panose="02020603050405020304"/>
              <a:cs typeface="Calibri Light" panose="020F0302020204030204"/>
            </a:endParaRPr>
          </a:p>
          <a:p>
            <a:pPr algn="just">
              <a:buFont typeface="Wingdings" panose="05000000000000000000" pitchFamily="34" charset="0"/>
              <a:buChar char="§"/>
            </a:pPr>
            <a:r>
              <a:rPr lang="en-US" dirty="0">
                <a:latin typeface="Times New Roman" panose="02020603050405020304"/>
                <a:cs typeface="Calibri Light" panose="020F0302020204030204"/>
              </a:rPr>
              <a:t>We can get other features data like coupons ,days left until departure, overnight flight (yes or no),holiday day (yes or no) and we optimize the flask app.py, we may use </a:t>
            </a:r>
            <a:r>
              <a:rPr lang="en-US" dirty="0" err="1">
                <a:latin typeface="Times New Roman" panose="02020603050405020304"/>
                <a:cs typeface="Calibri Light" panose="020F0302020204030204"/>
              </a:rPr>
              <a:t>django</a:t>
            </a:r>
            <a:r>
              <a:rPr lang="en-US" dirty="0">
                <a:latin typeface="Times New Roman" panose="02020603050405020304"/>
                <a:cs typeface="Calibri Light" panose="020F0302020204030204"/>
              </a:rPr>
              <a:t> or any other web frameworks.</a:t>
            </a:r>
            <a:endParaRPr lang="en-US" dirty="0">
              <a:latin typeface="Times New Roman" panose="02020603050405020304"/>
              <a:ea typeface="+mn-lt"/>
              <a:cs typeface="Calibri Light" panose="020F0302020204030204"/>
            </a:endParaRPr>
          </a:p>
          <a:p>
            <a:pPr algn="just">
              <a:buFont typeface="Wingdings" panose="05000000000000000000" pitchFamily="34" charset="0"/>
              <a:buChar char="§"/>
            </a:pPr>
            <a:endParaRPr lang="en-US" dirty="0">
              <a:latin typeface="Times New Roman" panose="02020603050405020304"/>
              <a:ea typeface="+mn-lt"/>
              <a:cs typeface="+mn-lt"/>
            </a:endParaRPr>
          </a:p>
          <a:p>
            <a:pPr algn="just">
              <a:buFont typeface="Wingdings" panose="05000000000000000000" pitchFamily="34" charset="0"/>
              <a:buChar char="§"/>
            </a:pPr>
            <a:r>
              <a:rPr lang="en-US" dirty="0">
                <a:latin typeface="Times New Roman" panose="02020603050405020304"/>
                <a:ea typeface="+mn-lt"/>
                <a:cs typeface="+mn-lt"/>
              </a:rPr>
              <a:t>The analysis can be done by increasing the data points and increasing the historical data used.</a:t>
            </a:r>
            <a:endParaRPr lang="en-US" dirty="0">
              <a:latin typeface="Times New Roman" panose="020206030504050203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646"/>
          </a:xfrm>
        </p:spPr>
        <p:txBody>
          <a:bodyPr/>
          <a:lstStyle/>
          <a:p>
            <a:r>
              <a:rPr lang="en-US" dirty="0">
                <a:latin typeface="Times New Roman" panose="02020603050405020304"/>
                <a:cs typeface="Calibri" panose="020F0502020204030204"/>
              </a:rPr>
              <a:t>References</a:t>
            </a:r>
            <a:endParaRPr lang="en-US" dirty="0">
              <a:latin typeface="Times New Roman" panose="02020603050405020304"/>
              <a:cs typeface="Calibri" panose="020F0502020204030204"/>
            </a:endParaRPr>
          </a:p>
        </p:txBody>
      </p:sp>
      <p:sp>
        <p:nvSpPr>
          <p:cNvPr id="3" name="Content Placeholder 2"/>
          <p:cNvSpPr>
            <a:spLocks noGrp="1"/>
          </p:cNvSpPr>
          <p:nvPr>
            <p:ph idx="1"/>
          </p:nvPr>
        </p:nvSpPr>
        <p:spPr>
          <a:xfrm>
            <a:off x="838200" y="1355899"/>
            <a:ext cx="10630421" cy="4831502"/>
          </a:xfrm>
        </p:spPr>
        <p:txBody>
          <a:bodyPr vert="horz" lIns="91440" tIns="45720" rIns="91440" bIns="45720" rtlCol="0" anchor="t">
            <a:noAutofit/>
          </a:bodyPr>
          <a:lstStyle/>
          <a:p>
            <a:pPr>
              <a:buNone/>
            </a:pPr>
            <a:r>
              <a:rPr lang="en-US" sz="1600" b="1" dirty="0">
                <a:latin typeface="Times New Roman" panose="02020603050405020304"/>
                <a:ea typeface="+mn-lt"/>
                <a:cs typeface="+mn-lt"/>
              </a:rPr>
              <a:t>[1] </a:t>
            </a:r>
            <a:r>
              <a:rPr lang="en-US" sz="1600" dirty="0">
                <a:latin typeface="Times New Roman" panose="02020603050405020304"/>
                <a:ea typeface="+mn-lt"/>
                <a:cs typeface="+mn-lt"/>
              </a:rPr>
              <a:t>Pavithra Maria K and Anitha K L, 2021. “ like Duration, Source, Destination, Arrival, Departure.”. Available at: </a:t>
            </a:r>
            <a:endParaRPr lang="en-US" sz="1600" dirty="0">
              <a:latin typeface="Times New Roman" panose="02020603050405020304"/>
              <a:cs typeface="Calibri" panose="020F0502020204030204"/>
            </a:endParaRPr>
          </a:p>
          <a:p>
            <a:pPr>
              <a:buNone/>
            </a:pPr>
            <a:r>
              <a:rPr lang="en-US" sz="1600" dirty="0">
                <a:latin typeface="Times New Roman" panose="02020603050405020304"/>
                <a:ea typeface="+mn-lt"/>
                <a:cs typeface="+mn-lt"/>
              </a:rPr>
              <a:t>&lt;</a:t>
            </a:r>
            <a:r>
              <a:rPr lang="en-US" sz="1600" u="sng" dirty="0">
                <a:latin typeface="Times New Roman" panose="02020603050405020304"/>
                <a:ea typeface="+mn-lt"/>
                <a:cs typeface="+mn-lt"/>
                <a:hlinkClick r:id="rId1"/>
              </a:rPr>
              <a:t>https://iarjset.com/wp-content/uploads/2021/04/IARJSET.2021.8321.pdf</a:t>
            </a:r>
            <a:r>
              <a:rPr lang="en-US" sz="1600" dirty="0">
                <a:latin typeface="Times New Roman" panose="02020603050405020304"/>
                <a:ea typeface="+mn-lt"/>
                <a:cs typeface="+mn-lt"/>
              </a:rPr>
              <a:t>&gt;</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[2]</a:t>
            </a:r>
            <a:r>
              <a:rPr lang="en-US" sz="1600" dirty="0">
                <a:latin typeface="Times New Roman" panose="02020603050405020304"/>
                <a:ea typeface="+mn-lt"/>
                <a:cs typeface="+mn-lt"/>
              </a:rPr>
              <a:t> Pavithra Maria K and Anitha K L, 2021. “airlines must manage demand. When demand is predicted to grow, the airline may raise prices in order to slow the rate at which seats.”. Available at: </a:t>
            </a:r>
            <a:endParaRPr lang="en-US" sz="1600" dirty="0">
              <a:latin typeface="Times New Roman" panose="02020603050405020304"/>
              <a:cs typeface="Calibri" panose="020F0502020204030204"/>
            </a:endParaRPr>
          </a:p>
          <a:p>
            <a:pPr>
              <a:buNone/>
            </a:pPr>
            <a:r>
              <a:rPr lang="en-US" sz="1600" dirty="0">
                <a:latin typeface="Times New Roman" panose="02020603050405020304"/>
                <a:ea typeface="+mn-lt"/>
                <a:cs typeface="+mn-lt"/>
              </a:rPr>
              <a:t>&lt;</a:t>
            </a:r>
            <a:r>
              <a:rPr lang="en-US" sz="1600" u="sng" dirty="0">
                <a:latin typeface="Times New Roman" panose="02020603050405020304"/>
                <a:ea typeface="+mn-lt"/>
                <a:cs typeface="+mn-lt"/>
                <a:hlinkClick r:id="rId1"/>
              </a:rPr>
              <a:t>https://iarjset.com/wp-content/uploads/2021/04/IARJSET.2021.8321.pdf</a:t>
            </a:r>
            <a:r>
              <a:rPr lang="en-US" sz="1600" dirty="0">
                <a:latin typeface="Times New Roman" panose="02020603050405020304"/>
                <a:ea typeface="+mn-lt"/>
                <a:cs typeface="+mn-lt"/>
              </a:rPr>
              <a:t>&gt;</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[3]</a:t>
            </a:r>
            <a:r>
              <a:rPr lang="en-US" sz="1600" dirty="0">
                <a:latin typeface="Times New Roman" panose="02020603050405020304"/>
                <a:ea typeface="+mn-lt"/>
                <a:cs typeface="+mn-lt"/>
              </a:rPr>
              <a:t> Pavithra Maria K and Anitha K L, 2021. “ Price, Source, Destination and much more are the , used for flight price prediction..”. Available at:  &lt;</a:t>
            </a:r>
            <a:r>
              <a:rPr lang="en-US" sz="1600" u="sng" dirty="0">
                <a:latin typeface="Times New Roman" panose="02020603050405020304"/>
                <a:ea typeface="+mn-lt"/>
                <a:cs typeface="+mn-lt"/>
                <a:hlinkClick r:id="rId1"/>
              </a:rPr>
              <a:t>https://iarjset.com/wp-content/uploads/2021/04/IARJSET.2021.8321.pdf</a:t>
            </a:r>
            <a:r>
              <a:rPr lang="en-US" sz="1600" dirty="0">
                <a:latin typeface="Times New Roman" panose="02020603050405020304"/>
                <a:ea typeface="+mn-lt"/>
                <a:cs typeface="+mn-lt"/>
              </a:rPr>
              <a:t>&gt;</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[4]  </a:t>
            </a:r>
            <a:r>
              <a:rPr lang="en-US" sz="1600" dirty="0">
                <a:latin typeface="Times New Roman" panose="02020603050405020304"/>
                <a:ea typeface="+mn-lt"/>
                <a:cs typeface="+mn-lt"/>
              </a:rPr>
              <a:t>K. </a:t>
            </a:r>
            <a:r>
              <a:rPr lang="en-US" sz="1600" dirty="0" err="1">
                <a:latin typeface="Times New Roman" panose="02020603050405020304"/>
                <a:ea typeface="+mn-lt"/>
                <a:cs typeface="+mn-lt"/>
              </a:rPr>
              <a:t>Tziridis</a:t>
            </a:r>
            <a:r>
              <a:rPr lang="en-US" sz="1600" dirty="0">
                <a:latin typeface="Times New Roman" panose="02020603050405020304"/>
                <a:ea typeface="+mn-lt"/>
                <a:cs typeface="+mn-lt"/>
              </a:rPr>
              <a:t>, Th. </a:t>
            </a:r>
            <a:r>
              <a:rPr lang="en-US" sz="1600" dirty="0" err="1">
                <a:latin typeface="Times New Roman" panose="02020603050405020304"/>
                <a:ea typeface="+mn-lt"/>
                <a:cs typeface="+mn-lt"/>
              </a:rPr>
              <a:t>Kalampokas</a:t>
            </a:r>
            <a:r>
              <a:rPr lang="en-US" sz="1600" dirty="0">
                <a:latin typeface="Times New Roman" panose="02020603050405020304"/>
                <a:ea typeface="+mn-lt"/>
                <a:cs typeface="+mn-lt"/>
              </a:rPr>
              <a:t>, G. A. Papakostas, “Airfare Prices Prediction Using Machine Learning Techniques”, 25th European Signal Processing Conference (EUSIPCO), IEEE, October 26, 2017 </a:t>
            </a:r>
            <a:endParaRPr lang="en-US" sz="1600" dirty="0">
              <a:latin typeface="Times New Roman" panose="02020603050405020304"/>
              <a:cs typeface="Calibri" panose="020F0502020204030204"/>
            </a:endParaRPr>
          </a:p>
          <a:p>
            <a:pPr>
              <a:buNone/>
            </a:pPr>
            <a:r>
              <a:rPr lang="en-US" sz="1600" b="1" dirty="0">
                <a:latin typeface="Times New Roman" panose="02020603050405020304"/>
                <a:ea typeface="+mn-lt"/>
                <a:cs typeface="+mn-lt"/>
              </a:rPr>
              <a:t>[5]</a:t>
            </a:r>
            <a:r>
              <a:rPr lang="en-US" sz="1600" dirty="0">
                <a:latin typeface="Times New Roman" panose="02020603050405020304"/>
                <a:ea typeface="+mn-lt"/>
                <a:cs typeface="+mn-lt"/>
              </a:rPr>
              <a:t>  Tao Liu, Jian Cao, </a:t>
            </a:r>
            <a:r>
              <a:rPr lang="en-US" sz="1600" dirty="0" err="1">
                <a:latin typeface="Times New Roman" panose="02020603050405020304"/>
                <a:ea typeface="+mn-lt"/>
                <a:cs typeface="+mn-lt"/>
              </a:rPr>
              <a:t>Yudong</a:t>
            </a:r>
            <a:r>
              <a:rPr lang="en-US" sz="1600" dirty="0">
                <a:latin typeface="Times New Roman" panose="02020603050405020304"/>
                <a:ea typeface="+mn-lt"/>
                <a:cs typeface="+mn-lt"/>
              </a:rPr>
              <a:t> Tan, </a:t>
            </a:r>
            <a:r>
              <a:rPr lang="en-US" sz="1600" dirty="0" err="1">
                <a:latin typeface="Times New Roman" panose="02020603050405020304"/>
                <a:ea typeface="+mn-lt"/>
                <a:cs typeface="+mn-lt"/>
              </a:rPr>
              <a:t>Quanwu</a:t>
            </a:r>
            <a:r>
              <a:rPr lang="en-US" sz="1600" dirty="0">
                <a:latin typeface="Times New Roman" panose="02020603050405020304"/>
                <a:ea typeface="+mn-lt"/>
                <a:cs typeface="+mn-lt"/>
              </a:rPr>
              <a:t> Xiao, “ACER: An Adaptive Context- Aware Ensemble Regression Model for Airfare Price Prediction”, 2017 International Conference on Progress in Informatics and Computing (PIC), December 2017 </a:t>
            </a:r>
            <a:endParaRPr lang="en-US" sz="1600" dirty="0">
              <a:latin typeface="Times New Roman" panose="02020603050405020304"/>
              <a:cs typeface="Calibri" panose="020F0502020204030204"/>
            </a:endParaRPr>
          </a:p>
          <a:p>
            <a:pPr>
              <a:buNone/>
            </a:pPr>
            <a:r>
              <a:rPr lang="en-US" sz="1600" b="1" dirty="0">
                <a:latin typeface="Times New Roman" panose="02020603050405020304"/>
                <a:ea typeface="+mn-lt"/>
                <a:cs typeface="+mn-lt"/>
              </a:rPr>
              <a:t>[6]  </a:t>
            </a:r>
            <a:r>
              <a:rPr lang="en-US" sz="1600" dirty="0">
                <a:latin typeface="Times New Roman" panose="02020603050405020304"/>
                <a:ea typeface="+mn-lt"/>
                <a:cs typeface="+mn-lt"/>
              </a:rPr>
              <a:t>Supriya Rajankar, Neha </a:t>
            </a:r>
            <a:r>
              <a:rPr lang="en-US" sz="1600" dirty="0" err="1">
                <a:latin typeface="Times New Roman" panose="02020603050405020304"/>
                <a:ea typeface="+mn-lt"/>
                <a:cs typeface="+mn-lt"/>
              </a:rPr>
              <a:t>Sakharkar</a:t>
            </a:r>
            <a:r>
              <a:rPr lang="en-US" sz="1600" dirty="0">
                <a:latin typeface="Times New Roman" panose="02020603050405020304"/>
                <a:ea typeface="+mn-lt"/>
                <a:cs typeface="+mn-lt"/>
              </a:rPr>
              <a:t>, Omprakash Rajankar, “Predicting the price of a flight ticket with the use of Machine Learning algorithms”, international journal of scientific &amp; technology research volume 8, December 2019 </a:t>
            </a:r>
            <a:endParaRPr lang="en-US" sz="1600" dirty="0">
              <a:latin typeface="Times New Roman" panose="02020603050405020304"/>
              <a:cs typeface="Calibri" panose="020F0502020204030204"/>
            </a:endParaRPr>
          </a:p>
          <a:p>
            <a:pPr>
              <a:buNone/>
            </a:pPr>
            <a:r>
              <a:rPr lang="en-US" sz="1600" b="1" dirty="0">
                <a:latin typeface="Times New Roman" panose="02020603050405020304"/>
                <a:ea typeface="+mn-lt"/>
                <a:cs typeface="+mn-lt"/>
              </a:rPr>
              <a:t>[7] </a:t>
            </a:r>
            <a:r>
              <a:rPr lang="en-US" sz="1600" dirty="0">
                <a:latin typeface="Times New Roman" panose="02020603050405020304"/>
                <a:ea typeface="+mn-lt"/>
                <a:cs typeface="+mn-lt"/>
              </a:rPr>
              <a:t> </a:t>
            </a:r>
            <a:r>
              <a:rPr lang="en-US" sz="1600" u="sng" dirty="0">
                <a:latin typeface="Times New Roman" panose="02020603050405020304"/>
                <a:ea typeface="+mn-lt"/>
                <a:cs typeface="+mn-lt"/>
                <a:hlinkClick r:id="rId2"/>
              </a:rPr>
              <a:t>www.Makemytrip.com</a:t>
            </a:r>
            <a:endParaRPr lang="en-US" sz="1600" dirty="0">
              <a:latin typeface="Times New Roman" panose="02020603050405020304"/>
              <a:cs typeface="Calibri" panose="020F0502020204030204"/>
            </a:endParaRPr>
          </a:p>
          <a:p>
            <a:pPr>
              <a:buNone/>
            </a:pPr>
            <a:r>
              <a:rPr lang="en-US" sz="1600" b="1" dirty="0">
                <a:latin typeface="Times New Roman" panose="02020603050405020304"/>
                <a:ea typeface="+mn-lt"/>
                <a:cs typeface="+mn-lt"/>
              </a:rPr>
              <a:t>[8]  </a:t>
            </a:r>
            <a:r>
              <a:rPr lang="en-US" sz="1600" dirty="0">
                <a:latin typeface="Times New Roman" panose="02020603050405020304"/>
                <a:ea typeface="+mn-lt"/>
                <a:cs typeface="+mn-lt"/>
              </a:rPr>
              <a:t>Tianyi Wang, Samira </a:t>
            </a:r>
            <a:r>
              <a:rPr lang="en-US" sz="1600" dirty="0" err="1">
                <a:latin typeface="Times New Roman" panose="02020603050405020304"/>
                <a:ea typeface="+mn-lt"/>
                <a:cs typeface="+mn-lt"/>
              </a:rPr>
              <a:t>Pouyanfar</a:t>
            </a:r>
            <a:r>
              <a:rPr lang="en-US" sz="1600" dirty="0">
                <a:latin typeface="Times New Roman" panose="02020603050405020304"/>
                <a:ea typeface="+mn-lt"/>
                <a:cs typeface="+mn-lt"/>
              </a:rPr>
              <a:t>, Haiman Tian, </a:t>
            </a:r>
            <a:r>
              <a:rPr lang="en-US" sz="1600" dirty="0" err="1">
                <a:latin typeface="Times New Roman" panose="02020603050405020304"/>
                <a:ea typeface="+mn-lt"/>
                <a:cs typeface="+mn-lt"/>
              </a:rPr>
              <a:t>Yudong</a:t>
            </a:r>
            <a:r>
              <a:rPr lang="en-US" sz="1600" dirty="0">
                <a:latin typeface="Times New Roman" panose="02020603050405020304"/>
                <a:ea typeface="+mn-lt"/>
                <a:cs typeface="+mn-lt"/>
              </a:rPr>
              <a:t> Tao, Miguel Alonso Jr., Steven Luis and Shu-Ching Chen, “A Framework for Airfare Price Prediction: A Machine Learning Approach”, 2</a:t>
            </a:r>
            <a:endParaRPr lang="en-US" dirty="0">
              <a:latin typeface="Times New Roman" panose="02020603050405020304"/>
              <a:cs typeface="Times New Roman" panose="02020603050405020304"/>
            </a:endParaRPr>
          </a:p>
          <a:p>
            <a:pPr>
              <a:buNone/>
            </a:pPr>
            <a:endParaRPr lang="en-US" sz="1600" dirty="0">
              <a:latin typeface="Times New Roman" panose="020206030504050203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88"/>
            <a:ext cx="10515600" cy="678386"/>
          </a:xfrm>
        </p:spPr>
        <p:txBody>
          <a:bodyPr>
            <a:normAutofit fontScale="90000"/>
          </a:bodyPr>
          <a:lstStyle/>
          <a:p>
            <a:r>
              <a:rPr lang="en-US" dirty="0">
                <a:latin typeface="Times New Roman" panose="02020603050405020304"/>
                <a:cs typeface="Calibri" panose="020F0502020204030204"/>
              </a:rPr>
              <a:t>References Cont.</a:t>
            </a:r>
            <a:endParaRPr lang="en-IN" dirty="0">
              <a:latin typeface="Times New Roman" panose="02020603050405020304"/>
              <a:cs typeface="Calibri" panose="020F0502020204030204"/>
            </a:endParaRPr>
          </a:p>
        </p:txBody>
      </p:sp>
      <p:sp>
        <p:nvSpPr>
          <p:cNvPr id="3" name="Content Placeholder 2"/>
          <p:cNvSpPr>
            <a:spLocks noGrp="1"/>
          </p:cNvSpPr>
          <p:nvPr>
            <p:ph idx="1"/>
          </p:nvPr>
        </p:nvSpPr>
        <p:spPr>
          <a:xfrm>
            <a:off x="702501" y="1188886"/>
            <a:ext cx="10912257" cy="5102897"/>
          </a:xfrm>
        </p:spPr>
        <p:txBody>
          <a:bodyPr vert="horz" lIns="91440" tIns="45720" rIns="91440" bIns="45720" rtlCol="0" anchor="t">
            <a:normAutofit lnSpcReduction="10000"/>
          </a:bodyPr>
          <a:lstStyle/>
          <a:p>
            <a:pPr>
              <a:buNone/>
            </a:pPr>
            <a:r>
              <a:rPr lang="en-US" sz="1600" b="1" dirty="0">
                <a:latin typeface="Times New Roman" panose="02020603050405020304"/>
                <a:ea typeface="+mn-lt"/>
                <a:cs typeface="+mn-lt"/>
              </a:rPr>
              <a:t>[9]</a:t>
            </a:r>
            <a:r>
              <a:rPr lang="en-US" sz="1600" dirty="0">
                <a:latin typeface="Times New Roman" panose="02020603050405020304"/>
                <a:ea typeface="+mn-lt"/>
                <a:cs typeface="+mn-lt"/>
              </a:rPr>
              <a:t>”Random forest is a kind of ensemble classifier Which is using a decision tree algorithm in a  randomized  fashion.” </a:t>
            </a:r>
            <a:endParaRPr lang="en-US" sz="1600" dirty="0">
              <a:latin typeface="Times New Roman" panose="02020603050405020304"/>
              <a:ea typeface="+mn-lt"/>
              <a:cs typeface="+mn-lt"/>
            </a:endParaRPr>
          </a:p>
          <a:p>
            <a:pPr>
              <a:buNone/>
            </a:pPr>
            <a:r>
              <a:rPr lang="en-US" sz="1600" dirty="0">
                <a:latin typeface="Times New Roman" panose="02020603050405020304"/>
                <a:ea typeface="+mn-lt"/>
                <a:cs typeface="+mn-lt"/>
              </a:rPr>
              <a:t>Available at:</a:t>
            </a:r>
            <a:r>
              <a:rPr lang="en-US" sz="1600" u="sng" dirty="0">
                <a:latin typeface="Times New Roman" panose="02020603050405020304"/>
                <a:ea typeface="+mn-lt"/>
                <a:cs typeface="+mn-lt"/>
                <a:hlinkClick r:id="rId1"/>
              </a:rPr>
              <a:t>https://www.educba.com/random-forest-vs-decision-tree/</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[10] </a:t>
            </a:r>
            <a:r>
              <a:rPr lang="en-US" sz="1600" dirty="0">
                <a:latin typeface="Times New Roman" panose="02020603050405020304"/>
                <a:ea typeface="+mn-lt"/>
                <a:cs typeface="+mn-lt"/>
              </a:rPr>
              <a:t>”</a:t>
            </a:r>
            <a:r>
              <a:rPr lang="en-US" sz="1600" b="1" dirty="0">
                <a:latin typeface="Times New Roman" panose="02020603050405020304"/>
                <a:ea typeface="+mn-lt"/>
                <a:cs typeface="+mn-lt"/>
              </a:rPr>
              <a:t>HTML</a:t>
            </a:r>
            <a:r>
              <a:rPr lang="en-US" sz="1600" dirty="0">
                <a:latin typeface="Times New Roman" panose="02020603050405020304"/>
                <a:ea typeface="+mn-lt"/>
                <a:cs typeface="+mn-lt"/>
              </a:rPr>
              <a:t> stands for hypertext markup language, HTML is a language of the web” </a:t>
            </a:r>
            <a:endParaRPr lang="en-US" sz="1600" dirty="0">
              <a:latin typeface="Times New Roman" panose="02020603050405020304"/>
              <a:ea typeface="+mn-lt"/>
              <a:cs typeface="+mn-lt"/>
            </a:endParaRPr>
          </a:p>
          <a:p>
            <a:pPr>
              <a:buNone/>
            </a:pPr>
            <a:r>
              <a:rPr lang="en-US" sz="1600" dirty="0">
                <a:latin typeface="Times New Roman" panose="02020603050405020304"/>
                <a:ea typeface="+mn-lt"/>
                <a:cs typeface="+mn-lt"/>
              </a:rPr>
              <a:t>Available at: </a:t>
            </a:r>
            <a:r>
              <a:rPr lang="en-US" sz="1600" u="sng" dirty="0">
                <a:latin typeface="Times New Roman" panose="02020603050405020304"/>
                <a:ea typeface="+mn-lt"/>
                <a:cs typeface="+mn-lt"/>
                <a:hlinkClick r:id="rId2"/>
              </a:rPr>
              <a:t>https://support.picnet.net/hc/en-us</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[11]</a:t>
            </a:r>
            <a:r>
              <a:rPr lang="en-US" sz="1600" dirty="0">
                <a:latin typeface="Times New Roman" panose="02020603050405020304"/>
                <a:ea typeface="+mn-lt"/>
                <a:cs typeface="+mn-lt"/>
              </a:rPr>
              <a:t> Janhvi </a:t>
            </a:r>
            <a:r>
              <a:rPr lang="en-US" sz="1600" dirty="0" err="1">
                <a:latin typeface="Times New Roman" panose="02020603050405020304"/>
                <a:ea typeface="+mn-lt"/>
                <a:cs typeface="+mn-lt"/>
              </a:rPr>
              <a:t>Mukane</a:t>
            </a:r>
            <a:r>
              <a:rPr lang="en-US" sz="1600" dirty="0">
                <a:latin typeface="Times New Roman" panose="02020603050405020304"/>
                <a:ea typeface="+mn-lt"/>
                <a:cs typeface="+mn-lt"/>
              </a:rPr>
              <a:t>, Siddharth Pawar, Siddhi Pawar, Gaurav Muley “which required are Departure Time, Arrival Time, Source, Destination, Which flight and Number of stops”, International Journal for Research in Applied Science &amp; Engineering Technology, Volume 10, Issue II, February 2022. </a:t>
            </a:r>
            <a:endParaRPr lang="en-US" sz="1600" dirty="0">
              <a:latin typeface="Times New Roman" panose="02020603050405020304"/>
              <a:ea typeface="+mn-lt"/>
              <a:cs typeface="+mn-lt"/>
            </a:endParaRPr>
          </a:p>
          <a:p>
            <a:pPr>
              <a:buNone/>
            </a:pPr>
            <a:r>
              <a:rPr lang="en-US" sz="1600" dirty="0">
                <a:latin typeface="Times New Roman" panose="02020603050405020304"/>
                <a:ea typeface="+mn-lt"/>
                <a:cs typeface="+mn-lt"/>
              </a:rPr>
              <a:t>Available at:  </a:t>
            </a:r>
            <a:r>
              <a:rPr lang="en-US" sz="1600" u="sng" dirty="0">
                <a:latin typeface="Times New Roman" panose="02020603050405020304"/>
                <a:ea typeface="+mn-lt"/>
                <a:cs typeface="+mn-lt"/>
                <a:hlinkClick r:id="rId3"/>
              </a:rPr>
              <a:t>https://www.ijraset.com/research-paper/aircraft-ticket-price-prediction-using-machine-learning</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[12]</a:t>
            </a:r>
            <a:r>
              <a:rPr lang="en-US" sz="1600" dirty="0">
                <a:latin typeface="Times New Roman" panose="02020603050405020304"/>
                <a:ea typeface="+mn-lt"/>
                <a:cs typeface="+mn-lt"/>
              </a:rPr>
              <a:t>Vinod </a:t>
            </a:r>
            <a:r>
              <a:rPr lang="en-US" sz="1600" dirty="0" err="1">
                <a:latin typeface="Times New Roman" panose="02020603050405020304"/>
                <a:ea typeface="+mn-lt"/>
                <a:cs typeface="+mn-lt"/>
              </a:rPr>
              <a:t>Kimbhaune</a:t>
            </a:r>
            <a:r>
              <a:rPr lang="en-US" sz="1600" dirty="0">
                <a:latin typeface="Times New Roman" panose="02020603050405020304"/>
                <a:ea typeface="+mn-lt"/>
                <a:cs typeface="+mn-lt"/>
              </a:rPr>
              <a:t>, Harshil Donga, Asutosh Trivedi, Sonam Mahajan and Viraj Mahajan “The </a:t>
            </a:r>
            <a:r>
              <a:rPr lang="en-US" sz="1600" dirty="0" err="1">
                <a:latin typeface="Times New Roman" panose="02020603050405020304"/>
                <a:ea typeface="+mn-lt"/>
                <a:cs typeface="+mn-lt"/>
              </a:rPr>
              <a:t>sklearn.metrics</a:t>
            </a:r>
            <a:r>
              <a:rPr lang="en-US" sz="1600" dirty="0">
                <a:latin typeface="Times New Roman" panose="02020603050405020304"/>
                <a:ea typeface="+mn-lt"/>
                <a:cs typeface="+mn-lt"/>
              </a:rPr>
              <a:t> module will be used to implement the functions to measure the errors from each model using the regression metrics” May 19, 2021 </a:t>
            </a:r>
            <a:endParaRPr lang="en-US" sz="1600" dirty="0">
              <a:latin typeface="Times New Roman" panose="02020603050405020304"/>
              <a:ea typeface="+mn-lt"/>
              <a:cs typeface="+mn-lt"/>
            </a:endParaRPr>
          </a:p>
          <a:p>
            <a:pPr>
              <a:buNone/>
            </a:pPr>
            <a:r>
              <a:rPr lang="en-US" sz="1600" dirty="0">
                <a:latin typeface="Times New Roman" panose="02020603050405020304"/>
                <a:ea typeface="+mn-lt"/>
                <a:cs typeface="+mn-lt"/>
              </a:rPr>
              <a:t>       Available at: </a:t>
            </a:r>
            <a:r>
              <a:rPr lang="en-US" sz="1600" u="sng" dirty="0">
                <a:latin typeface="Times New Roman" panose="02020603050405020304"/>
                <a:ea typeface="+mn-lt"/>
                <a:cs typeface="+mn-lt"/>
                <a:hlinkClick r:id="rId4"/>
              </a:rPr>
              <a:t>https://easychair.org/publications/preprint_download/htzQ</a:t>
            </a:r>
            <a:endParaRPr lang="en-US" sz="1600" dirty="0">
              <a:latin typeface="Times New Roman" panose="02020603050405020304"/>
              <a:ea typeface="+mn-lt"/>
              <a:cs typeface="+mn-lt"/>
            </a:endParaRPr>
          </a:p>
          <a:p>
            <a:pPr>
              <a:buNone/>
            </a:pPr>
            <a:r>
              <a:rPr lang="en-US" sz="1600" b="1" dirty="0">
                <a:latin typeface="Times New Roman" panose="02020603050405020304"/>
                <a:ea typeface="+mn-lt"/>
                <a:cs typeface="+mn-lt"/>
              </a:rPr>
              <a:t>[13]</a:t>
            </a:r>
            <a:r>
              <a:rPr lang="en-US" sz="1600" dirty="0">
                <a:latin typeface="Times New Roman" panose="02020603050405020304"/>
                <a:ea typeface="+mn-lt"/>
                <a:cs typeface="+mn-lt"/>
              </a:rPr>
              <a:t>Tianyi Wang, </a:t>
            </a:r>
            <a:r>
              <a:rPr lang="en-US" sz="1600" dirty="0" err="1">
                <a:latin typeface="Times New Roman" panose="02020603050405020304"/>
                <a:ea typeface="+mn-lt"/>
                <a:cs typeface="+mn-lt"/>
              </a:rPr>
              <a:t>SamairaPouyanfar</a:t>
            </a:r>
            <a:r>
              <a:rPr lang="en-US" sz="1600" dirty="0">
                <a:latin typeface="Times New Roman" panose="02020603050405020304"/>
                <a:ea typeface="+mn-lt"/>
                <a:cs typeface="+mn-lt"/>
              </a:rPr>
              <a:t>, Haiman Tian, </a:t>
            </a:r>
            <a:r>
              <a:rPr lang="en-US" sz="1600" dirty="0" err="1">
                <a:latin typeface="Times New Roman" panose="02020603050405020304"/>
                <a:ea typeface="+mn-lt"/>
                <a:cs typeface="+mn-lt"/>
              </a:rPr>
              <a:t>Yudong</a:t>
            </a:r>
            <a:r>
              <a:rPr lang="en-US" sz="1600" dirty="0">
                <a:latin typeface="Times New Roman" panose="02020603050405020304"/>
                <a:ea typeface="+mn-lt"/>
                <a:cs typeface="+mn-lt"/>
              </a:rPr>
              <a:t> Tao. Available at:</a:t>
            </a:r>
            <a:endParaRPr lang="en-US" sz="1600" dirty="0">
              <a:latin typeface="Times New Roman" panose="02020603050405020304"/>
              <a:ea typeface="+mn-lt"/>
              <a:cs typeface="+mn-lt"/>
            </a:endParaRPr>
          </a:p>
          <a:p>
            <a:pPr>
              <a:buNone/>
            </a:pPr>
            <a:r>
              <a:rPr lang="en-US" sz="1400" u="sng" dirty="0">
                <a:latin typeface="Times New Roman" panose="02020603050405020304"/>
                <a:ea typeface="+mn-lt"/>
                <a:cs typeface="+mn-lt"/>
                <a:hlinkClick r:id="rId5"/>
              </a:rPr>
              <a:t>https://www.researchgate.net/publication/335936877_A_Framework_for_Airfare_Price_Prediction_A_Machine_Learning_Approach</a:t>
            </a:r>
            <a:endParaRPr lang="en-US" sz="1400" u="sng">
              <a:latin typeface="Times New Roman" panose="02020603050405020304"/>
              <a:ea typeface="+mn-lt"/>
              <a:cs typeface="+mn-lt"/>
            </a:endParaRPr>
          </a:p>
          <a:p>
            <a:pPr marL="0" indent="0">
              <a:buNone/>
            </a:pPr>
            <a:r>
              <a:rPr lang="en-US" sz="1600" b="1" u="sng" dirty="0">
                <a:latin typeface="Times New Roman" panose="02020603050405020304"/>
                <a:ea typeface="+mn-lt"/>
                <a:cs typeface="+mn-lt"/>
              </a:rPr>
              <a:t>[</a:t>
            </a:r>
            <a:r>
              <a:rPr lang="en-US" sz="1600" b="1" dirty="0">
                <a:latin typeface="Times New Roman" panose="02020603050405020304"/>
                <a:ea typeface="+mn-lt"/>
                <a:cs typeface="+mn-lt"/>
              </a:rPr>
              <a:t>14]</a:t>
            </a:r>
            <a:r>
              <a:rPr lang="en-US" sz="1600" dirty="0">
                <a:latin typeface="Times New Roman" panose="02020603050405020304"/>
                <a:ea typeface="+mn-lt"/>
                <a:cs typeface="+mn-lt"/>
              </a:rPr>
              <a:t> Wang, T., </a:t>
            </a:r>
            <a:r>
              <a:rPr lang="en-US" sz="1600" dirty="0" err="1">
                <a:latin typeface="Times New Roman" panose="02020603050405020304"/>
                <a:ea typeface="+mn-lt"/>
                <a:cs typeface="+mn-lt"/>
              </a:rPr>
              <a:t>Pouyanfar</a:t>
            </a:r>
            <a:r>
              <a:rPr lang="en-US" sz="1600" dirty="0">
                <a:latin typeface="Times New Roman" panose="02020603050405020304"/>
                <a:ea typeface="+mn-lt"/>
                <a:cs typeface="+mn-lt"/>
              </a:rPr>
              <a:t>, S., Tian, H., Tao, Y., Alonso, M., Luis, S. and Chen, S.C., 2019, July. A framework for airfare price prediction: a machine learning approach. In </a:t>
            </a:r>
            <a:r>
              <a:rPr lang="en-US" sz="1600" i="1" dirty="0">
                <a:latin typeface="Times New Roman" panose="02020603050405020304"/>
                <a:ea typeface="+mn-lt"/>
                <a:cs typeface="+mn-lt"/>
              </a:rPr>
              <a:t>2019 IEEE 20th international conference on information reuse and integration for data science (IRI)</a:t>
            </a:r>
            <a:r>
              <a:rPr lang="en-US" sz="1600" dirty="0">
                <a:latin typeface="Times New Roman" panose="02020603050405020304"/>
                <a:ea typeface="+mn-lt"/>
                <a:cs typeface="+mn-lt"/>
              </a:rPr>
              <a:t> (pp. 200-207). IEEE.  </a:t>
            </a:r>
            <a:r>
              <a:rPr lang="en-US" sz="1600" u="sng" dirty="0">
                <a:latin typeface="Times New Roman" panose="02020603050405020304"/>
                <a:ea typeface="+mn-lt"/>
                <a:cs typeface="+mn-lt"/>
              </a:rPr>
              <a:t>Available at:</a:t>
            </a:r>
            <a:r>
              <a:rPr lang="en-US" sz="1400" u="sng" dirty="0">
                <a:latin typeface="Times New Roman" panose="02020603050405020304"/>
                <a:ea typeface="+mn-lt"/>
                <a:cs typeface="+mn-lt"/>
              </a:rPr>
              <a:t> </a:t>
            </a:r>
            <a:r>
              <a:rPr lang="en-US" sz="1400" u="sng" dirty="0">
                <a:latin typeface="Times New Roman" panose="02020603050405020304"/>
                <a:ea typeface="+mn-lt"/>
                <a:cs typeface="+mn-lt"/>
                <a:hlinkClick r:id="rId6"/>
              </a:rPr>
              <a:t>https://www.researchgate.net/profile/Tianyi-Wang-30/publication/335936877_A_Framework_for_Airfare_Price_Prediction_A_Machine_Learning_Approach/links/5dc1efcb299bf1a47b18fdd7/A-Framework-for-Airfare-Price-Prediction-A-Machine-Learning-Approach.pdf</a:t>
            </a:r>
            <a:endParaRPr lang="en-US" sz="1400" dirty="0">
              <a:latin typeface="Times New Roman" panose="02020603050405020304"/>
              <a:ea typeface="+mn-lt"/>
              <a:cs typeface="+mn-lt"/>
            </a:endParaRPr>
          </a:p>
          <a:p>
            <a:pPr marL="0" indent="0">
              <a:buNone/>
            </a:pPr>
            <a:endParaRPr lang="en-US" sz="1600" u="sng" dirty="0">
              <a:latin typeface="Times New Roman" panose="02020603050405020304"/>
              <a:ea typeface="+mn-lt"/>
              <a:cs typeface="+mn-lt"/>
            </a:endParaRPr>
          </a:p>
          <a:p>
            <a:pPr marL="0" indent="0">
              <a:buNone/>
            </a:pPr>
            <a:endParaRPr lang="en-US" sz="160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830" y="218988"/>
            <a:ext cx="10369464" cy="553126"/>
          </a:xfrm>
        </p:spPr>
        <p:txBody>
          <a:bodyPr>
            <a:normAutofit fontScale="90000"/>
          </a:bodyPr>
          <a:lstStyle/>
          <a:p>
            <a:r>
              <a:rPr lang="en-US" dirty="0">
                <a:latin typeface="Times New Roman" panose="02020603050405020304"/>
                <a:cs typeface="Calibri" panose="020F0502020204030204"/>
              </a:rPr>
              <a:t>References Cont.</a:t>
            </a:r>
            <a:endParaRPr lang="en-IN" b="1" dirty="0">
              <a:latin typeface="Times New Roman" panose="02020603050405020304"/>
              <a:cs typeface="Calibri" panose="020F0502020204030204"/>
            </a:endParaRPr>
          </a:p>
        </p:txBody>
      </p:sp>
      <p:sp>
        <p:nvSpPr>
          <p:cNvPr id="3" name="Content Placeholder 2"/>
          <p:cNvSpPr>
            <a:spLocks noGrp="1"/>
          </p:cNvSpPr>
          <p:nvPr>
            <p:ph idx="1"/>
          </p:nvPr>
        </p:nvSpPr>
        <p:spPr>
          <a:xfrm>
            <a:off x="838200" y="886174"/>
            <a:ext cx="10640859" cy="5468240"/>
          </a:xfrm>
        </p:spPr>
        <p:txBody>
          <a:bodyPr vert="horz" lIns="91440" tIns="45720" rIns="91440" bIns="45720" rtlCol="0" anchor="t">
            <a:noAutofit/>
          </a:bodyPr>
          <a:lstStyle/>
          <a:p>
            <a:pPr algn="just">
              <a:buNone/>
            </a:pPr>
            <a:r>
              <a:rPr lang="en-US" sz="1600" b="1" dirty="0">
                <a:latin typeface="Times New Roman" panose="02020603050405020304"/>
                <a:ea typeface="+mn-lt"/>
                <a:cs typeface="+mn-lt"/>
              </a:rPr>
              <a:t>[15]</a:t>
            </a:r>
            <a:r>
              <a:rPr lang="en-US" sz="1600" dirty="0">
                <a:latin typeface="Times New Roman" panose="02020603050405020304"/>
                <a:ea typeface="+mn-lt"/>
                <a:cs typeface="+mn-lt"/>
              </a:rPr>
              <a:t> Maheshwari, A., </a:t>
            </a:r>
            <a:r>
              <a:rPr lang="en-US" sz="1600" dirty="0" err="1">
                <a:latin typeface="Times New Roman" panose="02020603050405020304"/>
                <a:ea typeface="+mn-lt"/>
                <a:cs typeface="+mn-lt"/>
              </a:rPr>
              <a:t>Davendralingam</a:t>
            </a:r>
            <a:r>
              <a:rPr lang="en-US" sz="1600" dirty="0">
                <a:latin typeface="Times New Roman" panose="02020603050405020304"/>
                <a:ea typeface="+mn-lt"/>
                <a:cs typeface="+mn-lt"/>
              </a:rPr>
              <a:t>, N. and DeLaurentis, D.A., 2018. A comparative study of machine learning techniques for aviation applications. In </a:t>
            </a:r>
            <a:r>
              <a:rPr lang="en-US" sz="1600" i="1" dirty="0">
                <a:latin typeface="Times New Roman" panose="02020603050405020304"/>
                <a:ea typeface="+mn-lt"/>
                <a:cs typeface="+mn-lt"/>
              </a:rPr>
              <a:t>2018 Aviation Technology, Integration, and Operations Conference</a:t>
            </a:r>
            <a:r>
              <a:rPr lang="en-US" sz="1600" dirty="0">
                <a:latin typeface="Times New Roman" panose="02020603050405020304"/>
                <a:ea typeface="+mn-lt"/>
                <a:cs typeface="+mn-lt"/>
              </a:rPr>
              <a:t> (p. 3980). </a:t>
            </a:r>
            <a:r>
              <a:rPr lang="en-US" sz="1600" u="sng" dirty="0">
                <a:latin typeface="Times New Roman" panose="02020603050405020304"/>
                <a:ea typeface="+mn-lt"/>
                <a:cs typeface="+mn-lt"/>
              </a:rPr>
              <a:t>Available at:</a:t>
            </a:r>
            <a:endParaRPr lang="en-US" sz="1600" dirty="0">
              <a:latin typeface="Times New Roman" panose="02020603050405020304"/>
              <a:ea typeface="+mn-lt"/>
              <a:cs typeface="+mn-lt"/>
            </a:endParaRPr>
          </a:p>
          <a:p>
            <a:pPr>
              <a:buNone/>
            </a:pPr>
            <a:r>
              <a:rPr lang="en-US" sz="1400" u="sng" dirty="0">
                <a:latin typeface="Times New Roman" panose="02020603050405020304"/>
                <a:ea typeface="+mn-lt"/>
                <a:cs typeface="+mn-lt"/>
                <a:hlinkClick r:id="rId1"/>
              </a:rPr>
              <a:t>https://www.researchgate.net/profile/ApoorvMaheshwari/publication/325964700_A_Comparative_Study_of_Machine_Learning_Techniques_for_Aviation_Applications/links/5b3e97880f7e9b0df5f9d345/A-Comparative-Study-of-Machine-Learning-Techniques-for-Aviation-Applications.pdf</a:t>
            </a:r>
            <a:endParaRPr lang="en-US" sz="1400" dirty="0">
              <a:latin typeface="Times New Roman" panose="02020603050405020304"/>
              <a:ea typeface="+mn-lt"/>
              <a:cs typeface="+mn-lt"/>
            </a:endParaRPr>
          </a:p>
          <a:p>
            <a:pPr algn="just">
              <a:buNone/>
            </a:pPr>
            <a:r>
              <a:rPr lang="en-US" sz="1600" b="1" dirty="0">
                <a:latin typeface="Times New Roman" panose="02020603050405020304"/>
                <a:ea typeface="+mn-lt"/>
                <a:cs typeface="+mn-lt"/>
              </a:rPr>
              <a:t>[16]</a:t>
            </a:r>
            <a:r>
              <a:rPr lang="en-US" sz="1600" dirty="0">
                <a:latin typeface="Times New Roman" panose="02020603050405020304"/>
                <a:ea typeface="+mn-lt"/>
                <a:cs typeface="+mn-lt"/>
              </a:rPr>
              <a:t> Etzioni, O., </a:t>
            </a:r>
            <a:r>
              <a:rPr lang="en-US" sz="1600" dirty="0" err="1">
                <a:latin typeface="Times New Roman" panose="02020603050405020304"/>
                <a:ea typeface="+mn-lt"/>
                <a:cs typeface="+mn-lt"/>
              </a:rPr>
              <a:t>Tuchinda</a:t>
            </a:r>
            <a:r>
              <a:rPr lang="en-US" sz="1600" dirty="0">
                <a:latin typeface="Times New Roman" panose="02020603050405020304"/>
                <a:ea typeface="+mn-lt"/>
                <a:cs typeface="+mn-lt"/>
              </a:rPr>
              <a:t>, R., Knoblock, C.A. and Yates, A., 2003, August. To buy or not to buy: mining airfare data to minimize ticket purchase price. In </a:t>
            </a:r>
            <a:r>
              <a:rPr lang="en-US" sz="1600" i="1" dirty="0">
                <a:latin typeface="Times New Roman" panose="02020603050405020304"/>
                <a:ea typeface="+mn-lt"/>
                <a:cs typeface="+mn-lt"/>
              </a:rPr>
              <a:t>Proceedings of the ninth ACM SIGKDD international conference on Knowledge discovery and data mining</a:t>
            </a:r>
            <a:r>
              <a:rPr lang="en-US" sz="1600" dirty="0">
                <a:latin typeface="Times New Roman" panose="02020603050405020304"/>
                <a:ea typeface="+mn-lt"/>
                <a:cs typeface="+mn-lt"/>
              </a:rPr>
              <a:t> (pp. 119-128). Available at: </a:t>
            </a:r>
            <a:r>
              <a:rPr lang="en-US" sz="1600" u="sng" dirty="0">
                <a:latin typeface="Times New Roman" panose="02020603050405020304"/>
                <a:ea typeface="+mn-lt"/>
                <a:cs typeface="+mn-lt"/>
                <a:hlinkClick r:id="rId2"/>
              </a:rPr>
              <a:t>https://dl.acm.org/doi/abs/10.1145/956750.956767</a:t>
            </a:r>
            <a:endParaRPr lang="en-US" sz="1600" dirty="0">
              <a:latin typeface="Times New Roman" panose="02020603050405020304"/>
              <a:ea typeface="+mn-lt"/>
              <a:cs typeface="+mn-lt"/>
            </a:endParaRPr>
          </a:p>
          <a:p>
            <a:pPr algn="just">
              <a:buNone/>
            </a:pPr>
            <a:r>
              <a:rPr lang="en-US" sz="1600" b="1" dirty="0">
                <a:latin typeface="Times New Roman" panose="02020603050405020304"/>
                <a:ea typeface="+mn-lt"/>
                <a:cs typeface="+mn-lt"/>
              </a:rPr>
              <a:t>[17]</a:t>
            </a:r>
            <a:r>
              <a:rPr lang="en-US" sz="1600" dirty="0">
                <a:latin typeface="Times New Roman" panose="02020603050405020304"/>
                <a:ea typeface="+mn-lt"/>
                <a:cs typeface="+mn-lt"/>
              </a:rPr>
              <a:t> Hengl, T., Mendes de Jesus, J., </a:t>
            </a:r>
            <a:r>
              <a:rPr lang="en-US" sz="1600" dirty="0" err="1">
                <a:latin typeface="Times New Roman" panose="02020603050405020304"/>
                <a:ea typeface="+mn-lt"/>
                <a:cs typeface="+mn-lt"/>
              </a:rPr>
              <a:t>Heuvelink</a:t>
            </a:r>
            <a:r>
              <a:rPr lang="en-US" sz="1600" dirty="0">
                <a:latin typeface="Times New Roman" panose="02020603050405020304"/>
                <a:ea typeface="+mn-lt"/>
                <a:cs typeface="+mn-lt"/>
              </a:rPr>
              <a:t>, G.B., </a:t>
            </a:r>
            <a:r>
              <a:rPr lang="en-US" sz="1600" dirty="0" err="1">
                <a:latin typeface="Times New Roman" panose="02020603050405020304"/>
                <a:ea typeface="+mn-lt"/>
                <a:cs typeface="+mn-lt"/>
              </a:rPr>
              <a:t>Ruiperez</a:t>
            </a:r>
            <a:r>
              <a:rPr lang="en-US" sz="1600" dirty="0">
                <a:latin typeface="Times New Roman" panose="02020603050405020304"/>
                <a:ea typeface="+mn-lt"/>
                <a:cs typeface="+mn-lt"/>
              </a:rPr>
              <a:t> Gonzalez, M., </a:t>
            </a:r>
            <a:r>
              <a:rPr lang="en-US" sz="1600" dirty="0" err="1">
                <a:latin typeface="Times New Roman" panose="02020603050405020304"/>
                <a:ea typeface="+mn-lt"/>
                <a:cs typeface="+mn-lt"/>
              </a:rPr>
              <a:t>Kilibarda</a:t>
            </a:r>
            <a:r>
              <a:rPr lang="en-US" sz="1600" dirty="0">
                <a:latin typeface="Times New Roman" panose="02020603050405020304"/>
                <a:ea typeface="+mn-lt"/>
                <a:cs typeface="+mn-lt"/>
              </a:rPr>
              <a:t>, M., </a:t>
            </a:r>
            <a:r>
              <a:rPr lang="en-US" sz="1600" dirty="0" err="1">
                <a:latin typeface="Times New Roman" panose="02020603050405020304"/>
                <a:ea typeface="+mn-lt"/>
                <a:cs typeface="+mn-lt"/>
              </a:rPr>
              <a:t>Blagotić</a:t>
            </a:r>
            <a:r>
              <a:rPr lang="en-US" sz="1600" dirty="0">
                <a:latin typeface="Times New Roman" panose="02020603050405020304"/>
                <a:ea typeface="+mn-lt"/>
                <a:cs typeface="+mn-lt"/>
              </a:rPr>
              <a:t>, A., Shangguan, W., Wright, M.N., Geng, X., Bauer-</a:t>
            </a:r>
            <a:r>
              <a:rPr lang="en-US" sz="1600" dirty="0" err="1">
                <a:latin typeface="Times New Roman" panose="02020603050405020304"/>
                <a:ea typeface="+mn-lt"/>
                <a:cs typeface="+mn-lt"/>
              </a:rPr>
              <a:t>Marschallinger</a:t>
            </a:r>
            <a:r>
              <a:rPr lang="en-US" sz="1600" dirty="0">
                <a:latin typeface="Times New Roman" panose="02020603050405020304"/>
                <a:ea typeface="+mn-lt"/>
                <a:cs typeface="+mn-lt"/>
              </a:rPr>
              <a:t>, B. and Guevara, M.A., 2017. SoilGrids250m: Global gridded soil information based on machine learning. </a:t>
            </a:r>
            <a:r>
              <a:rPr lang="en-US" sz="1600" i="1" dirty="0" err="1">
                <a:latin typeface="Times New Roman" panose="02020603050405020304"/>
                <a:ea typeface="+mn-lt"/>
                <a:cs typeface="+mn-lt"/>
              </a:rPr>
              <a:t>PLoS</a:t>
            </a:r>
            <a:r>
              <a:rPr lang="en-US" sz="1600" i="1" dirty="0">
                <a:latin typeface="Times New Roman" panose="02020603050405020304"/>
                <a:ea typeface="+mn-lt"/>
                <a:cs typeface="+mn-lt"/>
              </a:rPr>
              <a:t> one</a:t>
            </a:r>
            <a:r>
              <a:rPr lang="en-US" sz="1600" dirty="0">
                <a:latin typeface="Times New Roman" panose="02020603050405020304"/>
                <a:ea typeface="+mn-lt"/>
                <a:cs typeface="+mn-lt"/>
              </a:rPr>
              <a:t>, </a:t>
            </a:r>
            <a:r>
              <a:rPr lang="en-US" sz="1600" i="1" dirty="0">
                <a:latin typeface="Times New Roman" panose="02020603050405020304"/>
                <a:ea typeface="+mn-lt"/>
                <a:cs typeface="+mn-lt"/>
              </a:rPr>
              <a:t>12</a:t>
            </a:r>
            <a:r>
              <a:rPr lang="en-US" sz="1600" dirty="0">
                <a:latin typeface="Times New Roman" panose="02020603050405020304"/>
                <a:ea typeface="+mn-lt"/>
                <a:cs typeface="+mn-lt"/>
              </a:rPr>
              <a:t>(2), p.e0169748. Available at: </a:t>
            </a:r>
            <a:r>
              <a:rPr lang="en-US" sz="1200" u="sng" dirty="0">
                <a:latin typeface="Times New Roman" panose="02020603050405020304"/>
                <a:ea typeface="+mn-lt"/>
                <a:cs typeface="+mn-lt"/>
                <a:hlinkClick r:id="rId3"/>
              </a:rPr>
              <a:t>https://journals.plos.org/plosone/article?id=10.1371/journal.pone.0169748</a:t>
            </a:r>
            <a:endParaRPr lang="en-US" sz="1200" dirty="0">
              <a:latin typeface="Times New Roman" panose="02020603050405020304"/>
              <a:ea typeface="+mn-lt"/>
              <a:cs typeface="+mn-lt"/>
            </a:endParaRPr>
          </a:p>
          <a:p>
            <a:pPr algn="just">
              <a:buNone/>
            </a:pPr>
            <a:r>
              <a:rPr lang="en-US" sz="1600" b="1" dirty="0">
                <a:latin typeface="Times New Roman" panose="02020603050405020304"/>
                <a:ea typeface="+mn-lt"/>
                <a:cs typeface="+mn-lt"/>
              </a:rPr>
              <a:t>[18]</a:t>
            </a:r>
            <a:r>
              <a:rPr lang="en-US" sz="1600" dirty="0">
                <a:latin typeface="Times New Roman" panose="02020603050405020304"/>
                <a:ea typeface="+mn-lt"/>
                <a:cs typeface="+mn-lt"/>
              </a:rPr>
              <a:t> Chou, J.S. and Ngo, N.T., 2016. Time series analytics using sliding window metaheuristic optimization-based machine learning system for identifying building energy consumption patterns. </a:t>
            </a:r>
            <a:r>
              <a:rPr lang="en-US" sz="1600" i="1" dirty="0">
                <a:latin typeface="Times New Roman" panose="02020603050405020304"/>
                <a:ea typeface="+mn-lt"/>
                <a:cs typeface="+mn-lt"/>
              </a:rPr>
              <a:t>Applied energy</a:t>
            </a:r>
            <a:r>
              <a:rPr lang="en-US" sz="1600" dirty="0">
                <a:latin typeface="Times New Roman" panose="02020603050405020304"/>
                <a:ea typeface="+mn-lt"/>
                <a:cs typeface="+mn-lt"/>
              </a:rPr>
              <a:t>, </a:t>
            </a:r>
            <a:r>
              <a:rPr lang="en-US" sz="1600" i="1" dirty="0">
                <a:latin typeface="Times New Roman" panose="02020603050405020304"/>
                <a:ea typeface="+mn-lt"/>
                <a:cs typeface="+mn-lt"/>
              </a:rPr>
              <a:t>177</a:t>
            </a:r>
            <a:r>
              <a:rPr lang="en-US" sz="1600" dirty="0">
                <a:latin typeface="Times New Roman" panose="02020603050405020304"/>
                <a:ea typeface="+mn-lt"/>
                <a:cs typeface="+mn-lt"/>
              </a:rPr>
              <a:t>, pp.751-770. Available at;</a:t>
            </a:r>
            <a:endParaRPr lang="en-US" sz="1600" dirty="0">
              <a:latin typeface="Times New Roman" panose="02020603050405020304"/>
              <a:ea typeface="+mn-lt"/>
              <a:cs typeface="+mn-lt"/>
            </a:endParaRPr>
          </a:p>
          <a:p>
            <a:pPr algn="just">
              <a:buNone/>
            </a:pPr>
            <a:r>
              <a:rPr lang="en-US" sz="1400" u="sng" dirty="0">
                <a:latin typeface="Times New Roman" panose="02020603050405020304"/>
                <a:ea typeface="+mn-lt"/>
                <a:cs typeface="+mn-lt"/>
                <a:hlinkClick r:id="rId4"/>
              </a:rPr>
              <a:t>https://www.sciencedirect.com/science/article/abs/pii/S0306261916306717</a:t>
            </a:r>
            <a:endParaRPr lang="en-US" sz="1400" dirty="0">
              <a:latin typeface="Times New Roman" panose="02020603050405020304"/>
              <a:ea typeface="+mn-lt"/>
              <a:cs typeface="+mn-lt"/>
            </a:endParaRPr>
          </a:p>
          <a:p>
            <a:pPr algn="just">
              <a:buNone/>
            </a:pPr>
            <a:r>
              <a:rPr lang="en-US" sz="1600" b="1" dirty="0">
                <a:latin typeface="Times New Roman" panose="02020603050405020304"/>
                <a:ea typeface="+mn-lt"/>
                <a:cs typeface="+mn-lt"/>
              </a:rPr>
              <a:t>[19]</a:t>
            </a:r>
            <a:r>
              <a:rPr lang="en-US" sz="1600" dirty="0">
                <a:latin typeface="Times New Roman" panose="02020603050405020304"/>
                <a:ea typeface="+mn-lt"/>
                <a:cs typeface="+mn-lt"/>
              </a:rPr>
              <a:t> Wang, Z., 2020. RWA: A Regression-based Scheme for Flight Price Prediction. Available at: </a:t>
            </a:r>
            <a:endParaRPr lang="en-US" sz="1600" dirty="0">
              <a:latin typeface="Times New Roman" panose="02020603050405020304"/>
              <a:ea typeface="+mn-lt"/>
              <a:cs typeface="+mn-lt"/>
            </a:endParaRPr>
          </a:p>
          <a:p>
            <a:pPr algn="just">
              <a:buNone/>
            </a:pPr>
            <a:r>
              <a:rPr lang="en-US" sz="1400" u="sng" dirty="0">
                <a:latin typeface="Times New Roman" panose="02020603050405020304"/>
                <a:ea typeface="+mn-lt"/>
                <a:cs typeface="+mn-lt"/>
                <a:hlinkClick r:id="rId5"/>
              </a:rPr>
              <a:t>https://dalspace.library.dal.ca/handle/10222/79128</a:t>
            </a:r>
            <a:endParaRPr lang="en-US" sz="1400" dirty="0">
              <a:latin typeface="Times New Roman" panose="02020603050405020304"/>
              <a:ea typeface="+mn-lt"/>
              <a:cs typeface="+mn-lt"/>
            </a:endParaRPr>
          </a:p>
          <a:p>
            <a:pPr algn="just">
              <a:buNone/>
            </a:pPr>
            <a:r>
              <a:rPr lang="en-US" sz="1600" b="1" dirty="0">
                <a:latin typeface="Times New Roman" panose="02020603050405020304"/>
                <a:ea typeface="+mn-lt"/>
                <a:cs typeface="+mn-lt"/>
              </a:rPr>
              <a:t>[20]</a:t>
            </a:r>
            <a:r>
              <a:rPr lang="en-US" sz="1600" dirty="0">
                <a:latin typeface="Times New Roman" panose="02020603050405020304"/>
                <a:ea typeface="+mn-lt"/>
                <a:cs typeface="+mn-lt"/>
              </a:rPr>
              <a:t> Singh, J., Gupta, D. and Sharma, L., 2022. Analysis of Machine Learning Techniques for Airfare Prediction. In </a:t>
            </a:r>
            <a:r>
              <a:rPr lang="en-US" sz="1600" i="1" dirty="0">
                <a:latin typeface="Times New Roman" panose="02020603050405020304"/>
                <a:ea typeface="+mn-lt"/>
                <a:cs typeface="+mn-lt"/>
              </a:rPr>
              <a:t>Computer Vision and Internet of Things</a:t>
            </a:r>
            <a:r>
              <a:rPr lang="en-US" sz="1600" dirty="0">
                <a:latin typeface="Times New Roman" panose="02020603050405020304"/>
                <a:ea typeface="+mn-lt"/>
                <a:cs typeface="+mn-lt"/>
              </a:rPr>
              <a:t> (pp. 211-231). Chapman and Hall/CRC.  Available at:</a:t>
            </a:r>
            <a:endParaRPr lang="en-US" sz="1600" dirty="0">
              <a:latin typeface="Times New Roman" panose="02020603050405020304"/>
              <a:ea typeface="+mn-lt"/>
              <a:cs typeface="+mn-lt"/>
            </a:endParaRPr>
          </a:p>
          <a:p>
            <a:pPr algn="just">
              <a:buNone/>
            </a:pPr>
            <a:r>
              <a:rPr lang="en-US" sz="1400" u="sng" dirty="0">
                <a:latin typeface="Times New Roman" panose="02020603050405020304"/>
                <a:ea typeface="+mn-lt"/>
                <a:cs typeface="+mn-lt"/>
                <a:hlinkClick r:id="rId6"/>
              </a:rPr>
              <a:t>https://www.taylorfrancis.com/chapters/edit/10.1201/9781003244165-16/analysis-machine-learning-techniques-airfare-prediction-jaskirat-singh-deepa-gupta-lavanya-sharma</a:t>
            </a:r>
            <a:endParaRPr lang="en-US" sz="1400" dirty="0">
              <a:latin typeface="Times New Roman" panose="02020603050405020304"/>
              <a:ea typeface="+mn-lt"/>
              <a:cs typeface="+mn-lt"/>
            </a:endParaRPr>
          </a:p>
          <a:p>
            <a:pPr algn="just">
              <a:buNone/>
            </a:pPr>
            <a:endParaRPr lang="en-US" sz="1400">
              <a:ea typeface="+mn-lt"/>
              <a:cs typeface="+mn-lt"/>
            </a:endParaRPr>
          </a:p>
          <a:p>
            <a:pPr algn="just">
              <a:buNone/>
            </a:pPr>
            <a:endParaRPr lang="en-US" sz="1400">
              <a:ea typeface="+mn-lt"/>
              <a:cs typeface="+mn-lt"/>
            </a:endParaRPr>
          </a:p>
          <a:p>
            <a:pPr>
              <a:buNone/>
            </a:pPr>
            <a:endParaRPr lang="en-US" sz="1400">
              <a:ea typeface="+mn-lt"/>
              <a:cs typeface="+mn-lt"/>
            </a:endParaRPr>
          </a:p>
          <a:p>
            <a:pPr marL="0" indent="0">
              <a:buNone/>
            </a:pPr>
            <a:endParaRPr lang="en-US" sz="1400">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a:latin typeface="Times New Roman" panose="02020603050405020304"/>
                <a:cs typeface="Times New Roman" panose="02020603050405020304"/>
              </a:rPr>
              <a:t>Introduction to Project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Problem Formulation</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Objectives of the work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Methodology used</a:t>
            </a:r>
            <a:endParaRPr lang="en-US">
              <a:latin typeface="Times New Roman" panose="02020603050405020304"/>
              <a:cs typeface="Times New Roman" panose="02020603050405020304"/>
            </a:endParaRPr>
          </a:p>
          <a:p>
            <a:r>
              <a:rPr lang="en-US" spc="-10">
                <a:latin typeface="Times New Roman" panose="02020603050405020304"/>
                <a:cs typeface="Times New Roman" panose="02020603050405020304"/>
              </a:rPr>
              <a:t>Results and Outputs</a:t>
            </a:r>
            <a:endParaRPr lang="en-US" spc="-10">
              <a:latin typeface="Times New Roman" panose="02020603050405020304"/>
              <a:cs typeface="Times New Roman" panose="02020603050405020304"/>
            </a:endParaRPr>
          </a:p>
          <a:p>
            <a:r>
              <a:rPr lang="en-US" spc="-10">
                <a:latin typeface="Times New Roman" panose="02020603050405020304"/>
                <a:cs typeface="Times New Roman" panose="02020603050405020304"/>
              </a:rPr>
              <a:t>Conclusion</a:t>
            </a:r>
            <a:endParaRPr lang="en-US" spc="-10">
              <a:latin typeface="Times New Roman" panose="02020603050405020304"/>
              <a:cs typeface="Times New Roman" panose="02020603050405020304"/>
            </a:endParaRPr>
          </a:p>
          <a:p>
            <a:r>
              <a:rPr lang="en-US">
                <a:latin typeface="Times New Roman" panose="02020603050405020304"/>
                <a:cs typeface="Times New Roman" panose="02020603050405020304"/>
              </a:rPr>
              <a:t>Future Scope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References</a:t>
            </a:r>
            <a:endParaRPr lang="en-US"/>
          </a:p>
          <a:p>
            <a:endParaRPr lang="en-US"/>
          </a:p>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Calibri" panose="020F0502020204030204"/>
              </a:rPr>
              <a:t>Introduction to Project</a:t>
            </a:r>
            <a:endParaRPr lang="en-US" b="1" dirty="0">
              <a:latin typeface="Times New Roman" panose="02020603050405020304"/>
              <a:cs typeface="Calibri" panose="020F0502020204030204"/>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marL="457200" indent="-457200">
              <a:buFont typeface="Wingdings" panose="05000000000000000000" pitchFamily="34" charset="0"/>
              <a:buChar char="§"/>
            </a:pPr>
            <a:r>
              <a:rPr lang="en-US" dirty="0">
                <a:latin typeface="Times New Roman" panose="02020603050405020304"/>
                <a:ea typeface="+mn-lt"/>
                <a:cs typeface="+mn-lt"/>
              </a:rPr>
              <a:t>Passengers have little knowledge about future business price rates, so finding the best moment to buy an airline ticket is tough. Different methods predict future business plans prices and classify the ideal moment to buy a plane ticket. </a:t>
            </a:r>
            <a:endParaRPr lang="en-US" dirty="0">
              <a:latin typeface="Times New Roman" panose="02020603050405020304"/>
              <a:cs typeface="Calibri" panose="020F0502020204030204"/>
            </a:endParaRPr>
          </a:p>
          <a:p>
            <a:pPr marL="457200" indent="-457200">
              <a:buFont typeface="Wingdings" panose="05000000000000000000" pitchFamily="34" charset="0"/>
              <a:buChar char="§"/>
            </a:pPr>
            <a:r>
              <a:rPr lang="en-US" dirty="0">
                <a:latin typeface="Times New Roman" panose="02020603050405020304"/>
                <a:ea typeface="+mn-lt"/>
                <a:cs typeface="+mn-lt"/>
              </a:rPr>
              <a:t>Planes have a finite number of seats; airlines must manage demand. When demand is predicted to grow, the airline may raise prices to slow the rate at which seats are filled.</a:t>
            </a:r>
            <a:endParaRPr lang="en-US" dirty="0">
              <a:latin typeface="Times New Roman" panose="02020603050405020304"/>
              <a:cs typeface="Calibri" panose="020F0502020204030204"/>
            </a:endParaRPr>
          </a:p>
          <a:p>
            <a:pPr marL="457200" indent="-457200">
              <a:buFont typeface="Wingdings" panose="05000000000000000000" pitchFamily="34" charset="0"/>
              <a:buChar char="§"/>
            </a:pPr>
            <a:r>
              <a:rPr lang="en-US" dirty="0">
                <a:latin typeface="Times New Roman" panose="02020603050405020304"/>
                <a:ea typeface="+mn-lt"/>
                <a:cs typeface="+mn-lt"/>
              </a:rPr>
              <a:t>Reporting on the correlations and models that are used to price plane tickets. Then, based on that data, creating a model that assists travelers in selecting and purchasing tickets, as well as forecasting future air ticket costs.</a:t>
            </a:r>
            <a:endParaRPr lang="en-US" dirty="0">
              <a:latin typeface="Times New Roman" panose="02020603050405020304"/>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anose="02020603050405020304"/>
                <a:cs typeface="Calibri" panose="020F0502020204030204"/>
              </a:rPr>
              <a:t>Problem Formulation</a:t>
            </a:r>
            <a:endParaRPr lang="en-US" sz="4800" b="1" dirty="0">
              <a:latin typeface="Times New Roman" panose="02020603050405020304"/>
              <a:cs typeface="Calibri" panose="020F0502020204030204"/>
            </a:endParaRPr>
          </a:p>
        </p:txBody>
      </p:sp>
      <p:sp>
        <p:nvSpPr>
          <p:cNvPr id="3" name="Content Placeholder 2"/>
          <p:cNvSpPr>
            <a:spLocks noGrp="1"/>
          </p:cNvSpPr>
          <p:nvPr>
            <p:ph idx="1"/>
          </p:nvPr>
        </p:nvSpPr>
        <p:spPr/>
        <p:txBody>
          <a:bodyPr vert="horz" lIns="91440" tIns="45720" rIns="91440" bIns="45720" rtlCol="0" anchor="t">
            <a:noAutofit/>
          </a:bodyPr>
          <a:lstStyle/>
          <a:p>
            <a:pPr marL="457200" indent="-457200">
              <a:buFont typeface="Wingdings" panose="05000000000000000000" pitchFamily="34" charset="0"/>
              <a:buChar char="§"/>
            </a:pPr>
            <a:r>
              <a:rPr lang="en-US" dirty="0">
                <a:latin typeface="Times New Roman" panose="02020603050405020304"/>
                <a:ea typeface="+mn-lt"/>
                <a:cs typeface="+mn-lt"/>
              </a:rPr>
              <a:t>In this project, we addressed the problem of market segment level airfare price prediction by using publicly available datasets and a novel machine learning framework to predict market segment level airfare price. </a:t>
            </a:r>
            <a:endParaRPr lang="en-US" dirty="0">
              <a:latin typeface="Times New Roman" panose="02020603050405020304"/>
              <a:ea typeface="+mn-lt"/>
              <a:cs typeface="+mn-lt"/>
            </a:endParaRPr>
          </a:p>
          <a:p>
            <a:pPr marL="457200" indent="-457200">
              <a:buFont typeface="Wingdings" panose="05000000000000000000" pitchFamily="34" charset="0"/>
              <a:buChar char="§"/>
            </a:pPr>
            <a:endParaRPr lang="en-US" dirty="0">
              <a:latin typeface="Times New Roman" panose="02020603050405020304"/>
              <a:ea typeface="+mn-lt"/>
              <a:cs typeface="+mn-lt"/>
            </a:endParaRPr>
          </a:p>
          <a:p>
            <a:pPr marL="457200" indent="-457200">
              <a:buFont typeface="Wingdings" panose="05000000000000000000" pitchFamily="34" charset="0"/>
              <a:buChar char="§"/>
            </a:pPr>
            <a:r>
              <a:rPr lang="en-US" dirty="0">
                <a:latin typeface="Times New Roman" panose="02020603050405020304"/>
                <a:ea typeface="+mn-lt"/>
                <a:cs typeface="+mn-lt"/>
              </a:rPr>
              <a:t>We created a website to predict the prices of airlines using the previous data and making an interface available for the users to use it.</a:t>
            </a:r>
            <a:endParaRPr lang="en-US" dirty="0">
              <a:latin typeface="Times New Roman" panose="02020603050405020304"/>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0742"/>
          </a:xfrm>
        </p:spPr>
        <p:txBody>
          <a:bodyPr/>
          <a:lstStyle/>
          <a:p>
            <a:r>
              <a:rPr lang="en-US" b="1" dirty="0">
                <a:latin typeface="Times New Roman" panose="02020603050405020304"/>
                <a:cs typeface="Calibri" panose="020F0502020204030204"/>
              </a:rPr>
              <a:t>Objectives</a:t>
            </a:r>
            <a:endParaRPr lang="en-US" b="1" dirty="0">
              <a:latin typeface="Times New Roman" panose="02020603050405020304"/>
              <a:cs typeface="Calibri" panose="020F05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6350" indent="7620" algn="just">
              <a:buNone/>
            </a:pPr>
            <a:r>
              <a:rPr lang="en-US" dirty="0">
                <a:latin typeface="Times New Roman" panose="02020603050405020304"/>
                <a:ea typeface="+mn-lt"/>
                <a:cs typeface="+mn-lt"/>
              </a:rPr>
              <a:t>We are proposing a web page that by filling all the details it will give you the accuracy cost of flight based on the user filling the data. The input fields include the “</a:t>
            </a:r>
            <a:r>
              <a:rPr lang="en-US" b="1" dirty="0">
                <a:latin typeface="Times New Roman" panose="02020603050405020304"/>
                <a:ea typeface="+mn-lt"/>
                <a:cs typeface="+mn-lt"/>
              </a:rPr>
              <a:t>departure date</a:t>
            </a:r>
            <a:r>
              <a:rPr lang="en-US" dirty="0">
                <a:latin typeface="Times New Roman" panose="02020603050405020304"/>
                <a:ea typeface="+mn-lt"/>
                <a:cs typeface="+mn-lt"/>
              </a:rPr>
              <a:t>” that is , when you want to travel , upon next we have “</a:t>
            </a:r>
            <a:r>
              <a:rPr lang="en-US" b="1" dirty="0">
                <a:latin typeface="Times New Roman" panose="02020603050405020304"/>
                <a:ea typeface="+mn-lt"/>
                <a:cs typeface="+mn-lt"/>
              </a:rPr>
              <a:t>arrival date</a:t>
            </a:r>
            <a:r>
              <a:rPr lang="en-US" dirty="0">
                <a:latin typeface="Times New Roman" panose="02020603050405020304"/>
                <a:ea typeface="+mn-lt"/>
                <a:cs typeface="+mn-lt"/>
              </a:rPr>
              <a:t>” that is , when u want to reach the destination, upon next we have “</a:t>
            </a:r>
            <a:r>
              <a:rPr lang="en-US" b="1" dirty="0">
                <a:latin typeface="Times New Roman" panose="02020603050405020304"/>
                <a:ea typeface="+mn-lt"/>
                <a:cs typeface="+mn-lt"/>
              </a:rPr>
              <a:t>source</a:t>
            </a:r>
            <a:r>
              <a:rPr lang="en-US" dirty="0">
                <a:latin typeface="Times New Roman" panose="02020603050405020304"/>
                <a:ea typeface="+mn-lt"/>
                <a:cs typeface="+mn-lt"/>
              </a:rPr>
              <a:t>” and “</a:t>
            </a:r>
            <a:r>
              <a:rPr lang="en-US" b="1" dirty="0">
                <a:latin typeface="Times New Roman" panose="02020603050405020304"/>
                <a:ea typeface="+mn-lt"/>
                <a:cs typeface="+mn-lt"/>
              </a:rPr>
              <a:t>destination</a:t>
            </a:r>
            <a:r>
              <a:rPr lang="en-US" dirty="0">
                <a:latin typeface="Times New Roman" panose="02020603050405020304"/>
                <a:ea typeface="+mn-lt"/>
                <a:cs typeface="+mn-lt"/>
              </a:rPr>
              <a:t>” , later we have “</a:t>
            </a:r>
            <a:r>
              <a:rPr lang="en-US" b="1" dirty="0">
                <a:latin typeface="Times New Roman" panose="02020603050405020304"/>
                <a:ea typeface="+mn-lt"/>
                <a:cs typeface="+mn-lt"/>
              </a:rPr>
              <a:t>stoppage</a:t>
            </a:r>
            <a:r>
              <a:rPr lang="en-US" dirty="0">
                <a:latin typeface="Times New Roman" panose="02020603050405020304"/>
                <a:ea typeface="+mn-lt"/>
                <a:cs typeface="+mn-lt"/>
              </a:rPr>
              <a:t>” which means how many stops u needed to go from your source to the destination, later we have to choose an airline company to travel , it has in form of drop down and the input is called as “</a:t>
            </a:r>
            <a:r>
              <a:rPr lang="en-US" b="1" dirty="0">
                <a:latin typeface="Times New Roman" panose="02020603050405020304"/>
                <a:ea typeface="+mn-lt"/>
                <a:cs typeface="+mn-lt"/>
              </a:rPr>
              <a:t>Which airline you want to travel?</a:t>
            </a:r>
            <a:r>
              <a:rPr lang="en-US" dirty="0">
                <a:latin typeface="Times New Roman" panose="02020603050405020304"/>
                <a:ea typeface="+mn-lt"/>
                <a:cs typeface="+mn-lt"/>
              </a:rPr>
              <a:t>” Upon selecting and filling the all input ,click on the submit and we can see the predicted value on screen.</a:t>
            </a:r>
            <a:endParaRPr lang="en-US" dirty="0">
              <a:latin typeface="Times New Roman" panose="02020603050405020304"/>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673"/>
            <a:ext cx="9951930" cy="830704"/>
          </a:xfrm>
        </p:spPr>
        <p:txBody>
          <a:bodyPr>
            <a:normAutofit/>
          </a:bodyPr>
          <a:lstStyle/>
          <a:p>
            <a:r>
              <a:rPr lang="en-US" b="1" dirty="0">
                <a:latin typeface="Times New Roman" panose="02020603050405020304"/>
                <a:cs typeface="Calibri" panose="020F0502020204030204"/>
              </a:rPr>
              <a:t>Methodology used</a:t>
            </a:r>
            <a:endParaRPr lang="en-US" b="1" dirty="0">
              <a:latin typeface="Times New Roman" panose="02020603050405020304"/>
              <a:cs typeface="Calibri" panose="020F0502020204030204"/>
            </a:endParaRPr>
          </a:p>
        </p:txBody>
      </p:sp>
      <p:sp>
        <p:nvSpPr>
          <p:cNvPr id="3" name="Content Placeholder 2"/>
          <p:cNvSpPr>
            <a:spLocks noGrp="1"/>
          </p:cNvSpPr>
          <p:nvPr>
            <p:ph idx="1"/>
          </p:nvPr>
        </p:nvSpPr>
        <p:spPr>
          <a:xfrm>
            <a:off x="838200" y="1084502"/>
            <a:ext cx="10515600" cy="5280351"/>
          </a:xfrm>
        </p:spPr>
        <p:txBody>
          <a:bodyPr vert="horz" lIns="91440" tIns="45720" rIns="91440" bIns="45720" rtlCol="0" anchor="t">
            <a:noAutofit/>
          </a:bodyPr>
          <a:lstStyle/>
          <a:p>
            <a:pPr marL="285750" indent="-285750">
              <a:buFont typeface="Wingdings" panose="05000000000000000000" pitchFamily="34" charset="0"/>
              <a:buChar char="§"/>
            </a:pPr>
            <a:r>
              <a:rPr lang="en-US" sz="2000" b="1" dirty="0">
                <a:latin typeface="Times New Roman" panose="02020603050405020304"/>
                <a:ea typeface="+mn-lt"/>
                <a:cs typeface="+mn-lt"/>
              </a:rPr>
              <a:t>Data Collection:</a:t>
            </a:r>
            <a:endParaRPr lang="en-US" sz="2000">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mn-lt"/>
                <a:cs typeface="+mn-lt"/>
              </a:rPr>
              <a:t>Importing libraries</a:t>
            </a:r>
            <a:endParaRPr lang="en-US">
              <a:latin typeface="Times New Roman" panose="02020603050405020304"/>
              <a:cs typeface="Calibri" panose="020F0502020204030204"/>
            </a:endParaRPr>
          </a:p>
          <a:p>
            <a:pPr>
              <a:buFont typeface="Wingdings" panose="05000000000000000000" pitchFamily="34" charset="0"/>
              <a:buChar char="Ø"/>
            </a:pPr>
            <a:r>
              <a:rPr lang="en-US" sz="1800" dirty="0">
                <a:latin typeface="Times New Roman" panose="02020603050405020304"/>
                <a:ea typeface="+mn-lt"/>
                <a:cs typeface="+mn-lt"/>
              </a:rPr>
              <a:t>Exporting data</a:t>
            </a:r>
            <a:endParaRPr lang="en-US" sz="1800" dirty="0">
              <a:latin typeface="Times New Roman" panose="02020603050405020304"/>
              <a:ea typeface="+mn-lt"/>
              <a:cs typeface="+mn-lt"/>
            </a:endParaRPr>
          </a:p>
          <a:p>
            <a:pPr marL="285750" indent="-285750">
              <a:buFont typeface="Wingdings" panose="05000000000000000000" pitchFamily="34" charset="0"/>
              <a:buChar char="§"/>
            </a:pPr>
            <a:r>
              <a:rPr lang="en-US" sz="2000" b="1" dirty="0">
                <a:latin typeface="Times New Roman" panose="02020603050405020304"/>
                <a:ea typeface="+mn-lt"/>
                <a:cs typeface="+mn-lt"/>
              </a:rPr>
              <a:t>Preparing for model</a:t>
            </a:r>
            <a:r>
              <a:rPr lang="en-US" sz="2000" dirty="0">
                <a:latin typeface="Times New Roman" panose="02020603050405020304"/>
                <a:ea typeface="+mn-lt"/>
                <a:cs typeface="+mn-lt"/>
              </a:rPr>
              <a:t>:</a:t>
            </a:r>
            <a:endParaRPr lang="en-US" sz="2000" b="1">
              <a:latin typeface="Times New Roman" panose="02020603050405020304"/>
              <a:ea typeface="+mn-lt"/>
              <a:cs typeface="+mn-lt"/>
            </a:endParaRPr>
          </a:p>
          <a:p>
            <a:pPr marL="285750" indent="-285750">
              <a:buFont typeface="Wingdings" panose="05000000000000000000" pitchFamily="34" charset="0"/>
              <a:buChar char="Ø"/>
            </a:pPr>
            <a:r>
              <a:rPr lang="en-US" sz="1800" dirty="0">
                <a:latin typeface="Times New Roman" panose="02020603050405020304"/>
                <a:ea typeface="+mn-lt"/>
                <a:cs typeface="+mn-lt"/>
              </a:rPr>
              <a:t>EDA</a:t>
            </a:r>
            <a:endParaRPr lang="en-US" sz="1800" b="1">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mn-lt"/>
                <a:cs typeface="+mn-lt"/>
              </a:rPr>
              <a:t> Handling categorical values</a:t>
            </a:r>
            <a:endParaRPr lang="en-US" sz="1800" b="1">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mn-lt"/>
                <a:cs typeface="+mn-lt"/>
              </a:rPr>
              <a:t> Test set</a:t>
            </a:r>
            <a:endParaRPr lang="en-US" sz="1800" b="1">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mn-lt"/>
                <a:cs typeface="+mn-lt"/>
              </a:rPr>
              <a:t> Feature selection</a:t>
            </a:r>
            <a:endParaRPr lang="en-US" sz="1800" b="1">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mn-lt"/>
                <a:cs typeface="+mn-lt"/>
              </a:rPr>
              <a:t> Fitting model using Random Forest &amp; Saving in Pickle</a:t>
            </a:r>
            <a:endParaRPr lang="en-US" sz="1800" b="1">
              <a:latin typeface="Times New Roman" panose="02020603050405020304"/>
              <a:ea typeface="+mn-lt"/>
              <a:cs typeface="+mn-lt"/>
            </a:endParaRPr>
          </a:p>
          <a:p>
            <a:pPr>
              <a:buFont typeface="Wingdings" panose="05000000000000000000" pitchFamily="34" charset="0"/>
              <a:buChar char="§"/>
            </a:pPr>
            <a:r>
              <a:rPr lang="en-US" sz="2000" b="1" dirty="0">
                <a:latin typeface="Times New Roman" panose="02020603050405020304"/>
                <a:ea typeface="+mn-lt"/>
                <a:cs typeface="+mn-lt"/>
              </a:rPr>
              <a:t>Creating front end</a:t>
            </a:r>
            <a:r>
              <a:rPr lang="en-US" sz="2000" dirty="0">
                <a:latin typeface="Times New Roman" panose="02020603050405020304"/>
                <a:ea typeface="+mn-lt"/>
                <a:cs typeface="+mn-lt"/>
              </a:rPr>
              <a:t>:                                                        </a:t>
            </a:r>
            <a:endParaRPr lang="en-US" sz="2000" b="1">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mn-lt"/>
                <a:cs typeface="+mn-lt"/>
              </a:rPr>
              <a:t> Html and CSS</a:t>
            </a:r>
            <a:endParaRPr lang="en-US" sz="1800" b="1" dirty="0">
              <a:latin typeface="Times New Roman" panose="02020603050405020304"/>
              <a:ea typeface="+mn-lt"/>
              <a:cs typeface="+mn-lt"/>
            </a:endParaRPr>
          </a:p>
          <a:p>
            <a:pPr>
              <a:buFont typeface="Wingdings" panose="05000000000000000000" pitchFamily="34" charset="0"/>
              <a:buChar char="§"/>
            </a:pPr>
            <a:r>
              <a:rPr lang="en-US" sz="2000" b="1" dirty="0">
                <a:latin typeface="Times New Roman" panose="02020603050405020304"/>
                <a:ea typeface="+mn-lt"/>
                <a:cs typeface="Times New Roman" panose="02020603050405020304"/>
              </a:rPr>
              <a:t>Creating back end</a:t>
            </a:r>
            <a:r>
              <a:rPr lang="en-US" sz="2000" dirty="0">
                <a:latin typeface="Times New Roman" panose="02020603050405020304"/>
                <a:ea typeface="+mn-lt"/>
                <a:cs typeface="Times New Roman" panose="02020603050405020304"/>
              </a:rPr>
              <a:t>: </a:t>
            </a:r>
            <a:endParaRPr lang="en-US" sz="2000" b="1">
              <a:latin typeface="Times New Roman" panose="02020603050405020304"/>
              <a:ea typeface="+mn-lt"/>
              <a:cs typeface="+mn-lt"/>
            </a:endParaRPr>
          </a:p>
          <a:p>
            <a:pPr>
              <a:buFont typeface="Wingdings" panose="05000000000000000000" pitchFamily="34" charset="0"/>
              <a:buChar char="Ø"/>
            </a:pPr>
            <a:r>
              <a:rPr lang="en-US" sz="1800" dirty="0">
                <a:latin typeface="Times New Roman" panose="02020603050405020304"/>
                <a:ea typeface="Calibri" panose="020F0502020204030204"/>
                <a:cs typeface="Calibri" panose="020F0502020204030204"/>
              </a:rPr>
              <a:t>Flask</a:t>
            </a:r>
            <a:endParaRPr lang="en-US" sz="1800" dirty="0">
              <a:latin typeface="Times New Roman" panose="02020603050405020304"/>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447" y="365125"/>
            <a:ext cx="10557353" cy="855838"/>
          </a:xfrm>
        </p:spPr>
        <p:txBody>
          <a:bodyPr/>
          <a:lstStyle/>
          <a:p>
            <a:r>
              <a:rPr lang="en-US" b="1" dirty="0">
                <a:latin typeface="Times New Roman" panose="02020603050405020304"/>
                <a:cs typeface="Calibri" panose="020F0502020204030204"/>
              </a:rPr>
              <a:t>Methodology Architecture</a:t>
            </a:r>
            <a:endParaRPr lang="en-IN" b="1">
              <a:latin typeface="Times New Roman" panose="020206030504050203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9" name="Picture 9" descr="Diagram&#10;&#10;Description automatically generated"/>
          <p:cNvPicPr>
            <a:picLocks noGrp="1" noChangeAspect="1"/>
          </p:cNvPicPr>
          <p:nvPr>
            <p:ph idx="1"/>
          </p:nvPr>
        </p:nvPicPr>
        <p:blipFill>
          <a:blip r:embed="rId1"/>
          <a:stretch>
            <a:fillRect/>
          </a:stretch>
        </p:blipFill>
        <p:spPr>
          <a:xfrm>
            <a:off x="2767992" y="1402796"/>
            <a:ext cx="6666455" cy="472727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62" y="187673"/>
            <a:ext cx="10515600" cy="814084"/>
          </a:xfrm>
        </p:spPr>
        <p:txBody>
          <a:bodyPr/>
          <a:lstStyle/>
          <a:p>
            <a:r>
              <a:rPr lang="en-US" b="1" dirty="0">
                <a:latin typeface="Times New Roman" panose="02020603050405020304"/>
                <a:cs typeface="Calibri" panose="020F0502020204030204"/>
              </a:rPr>
              <a:t>Results and Outputs</a:t>
            </a:r>
            <a:endParaRPr lang="en-US" b="1">
              <a:latin typeface="Times New Roman" panose="02020603050405020304"/>
              <a:cs typeface="Calibri Light" panose="020F03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3" name="Picture 4" descr="Graphical user interface, website&#10;&#10;Description automatically generated"/>
          <p:cNvPicPr>
            <a:picLocks noChangeAspect="1"/>
          </p:cNvPicPr>
          <p:nvPr/>
        </p:nvPicPr>
        <p:blipFill rotWithShape="1">
          <a:blip r:embed="rId1"/>
          <a:srcRect l="10948" t="22529" r="10294" b="11537"/>
          <a:stretch>
            <a:fillRect/>
          </a:stretch>
        </p:blipFill>
        <p:spPr>
          <a:xfrm>
            <a:off x="966592" y="1100275"/>
            <a:ext cx="9959416" cy="4689665"/>
          </a:xfrm>
          <a:prstGeom prst="rect">
            <a:avLst/>
          </a:prstGeom>
        </p:spPr>
      </p:pic>
      <p:sp>
        <p:nvSpPr>
          <p:cNvPr id="5" name="TextBox 4"/>
          <p:cNvSpPr txBox="1"/>
          <p:nvPr/>
        </p:nvSpPr>
        <p:spPr>
          <a:xfrm>
            <a:off x="4724399" y="5945689"/>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400" b="1" dirty="0">
                <a:latin typeface="Times New Roman" panose="02020603050405020304"/>
                <a:ea typeface="+mn-lt"/>
                <a:cs typeface="+mn-lt"/>
              </a:rPr>
              <a:t>Form to fill details</a:t>
            </a:r>
            <a:endParaRPr lang="en-US" sz="2400" b="1">
              <a:latin typeface="Times New Roman" panose="020206030504050203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Calibri" panose="020F0502020204030204"/>
              </a:rPr>
              <a:t>Results and Outputs</a:t>
            </a:r>
            <a:endParaRPr lang="en-US" b="1" dirty="0">
              <a:latin typeface="Times New Roman" panose="02020603050405020304"/>
              <a:cs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3" name="TextBox 2"/>
          <p:cNvSpPr txBox="1"/>
          <p:nvPr/>
        </p:nvSpPr>
        <p:spPr>
          <a:xfrm>
            <a:off x="4609578" y="4651332"/>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400" b="1" dirty="0">
                <a:latin typeface="Times New Roman" panose="02020603050405020304"/>
                <a:cs typeface="Calibri Light" panose="020F0302020204030204"/>
              </a:rPr>
              <a:t>Submit button</a:t>
            </a:r>
            <a:endParaRPr lang="en-US" sz="2400" b="1">
              <a:latin typeface="Times New Roman" panose="02020603050405020304"/>
              <a:cs typeface="Calibri Light" panose="020F0302020204030204"/>
            </a:endParaRPr>
          </a:p>
        </p:txBody>
      </p:sp>
      <p:pic>
        <p:nvPicPr>
          <p:cNvPr id="5" name="Picture 6" descr="Graphical user interface, text&#10;&#10;Description automatically generated"/>
          <p:cNvPicPr>
            <a:picLocks noChangeAspect="1"/>
          </p:cNvPicPr>
          <p:nvPr/>
        </p:nvPicPr>
        <p:blipFill rotWithShape="1">
          <a:blip r:embed="rId1"/>
          <a:srcRect l="13436" t="44369" r="12860" b="36860"/>
          <a:stretch>
            <a:fillRect/>
          </a:stretch>
        </p:blipFill>
        <p:spPr>
          <a:xfrm>
            <a:off x="319415" y="2281694"/>
            <a:ext cx="11407987" cy="1639143"/>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8828</Words>
  <Application>WPS Presentation</Application>
  <PresentationFormat>Widescreen</PresentationFormat>
  <Paragraphs>165</Paragraphs>
  <Slides>14</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14</vt:i4>
      </vt:variant>
    </vt:vector>
  </HeadingPairs>
  <TitlesOfParts>
    <vt:vector size="34" baseType="lpstr">
      <vt:lpstr>Arial</vt:lpstr>
      <vt:lpstr>SimSun</vt:lpstr>
      <vt:lpstr>Wingdings</vt:lpstr>
      <vt:lpstr>Calibri</vt:lpstr>
      <vt:lpstr>King</vt:lpstr>
      <vt:lpstr>Segoe Print</vt:lpstr>
      <vt:lpstr>Casper</vt:lpstr>
      <vt:lpstr>Yu Gothic UI</vt:lpstr>
      <vt:lpstr>Karla</vt:lpstr>
      <vt:lpstr>Times New Roman</vt:lpstr>
      <vt:lpstr>Arial Black</vt:lpstr>
      <vt:lpstr>Times New Roman</vt:lpstr>
      <vt:lpstr>Wingdings</vt:lpstr>
      <vt:lpstr>Calibri Light</vt:lpstr>
      <vt:lpstr>Microsoft YaHei</vt:lpstr>
      <vt:lpstr>Arial Unicode MS</vt:lpstr>
      <vt:lpstr>Calibri</vt:lpstr>
      <vt:lpstr>1_Office Theme</vt:lpstr>
      <vt:lpstr>2_Office Theme</vt:lpstr>
      <vt:lpstr>Contents Slide Master</vt:lpstr>
      <vt:lpstr>PowerPoint 演示文稿</vt:lpstr>
      <vt:lpstr>Outline</vt:lpstr>
      <vt:lpstr>Introduction to Project</vt:lpstr>
      <vt:lpstr>Problem Formulation</vt:lpstr>
      <vt:lpstr>Objectives</vt:lpstr>
      <vt:lpstr>Methodology used</vt:lpstr>
      <vt:lpstr>Methodology Architecture</vt:lpstr>
      <vt:lpstr>Results and Outputs</vt:lpstr>
      <vt:lpstr>Results and Outputs</vt:lpstr>
      <vt:lpstr>Conclusion</vt:lpstr>
      <vt:lpstr>Future Scope</vt:lpstr>
      <vt:lpstr>References</vt:lpstr>
      <vt:lpstr>References Cont.</vt:lpstr>
      <vt:lpstr>References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PC</cp:lastModifiedBy>
  <cp:revision>114</cp:revision>
  <dcterms:created xsi:type="dcterms:W3CDTF">2019-01-09T10:33:00Z</dcterms:created>
  <dcterms:modified xsi:type="dcterms:W3CDTF">2022-05-19T06:34:54Z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0525DFE0DAE74306980DD194F0E01448</vt:lpwstr>
  </property>
  <property fmtid="{D5CDD505-2E9C-101B-9397-08002B2CF9AE}" pid="3" name="KSOProductBuildVer">
    <vt:lpwstr>1033-11.2.0.11130</vt:lpwstr>
  </property>
</Properties>
</file>