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5"/>
  </p:notesMasterIdLst>
  <p:sldIdLst>
    <p:sldId id="256" r:id="rId2"/>
    <p:sldId id="284" r:id="rId3"/>
    <p:sldId id="257" r:id="rId4"/>
    <p:sldId id="258" r:id="rId5"/>
    <p:sldId id="259" r:id="rId6"/>
    <p:sldId id="261" r:id="rId7"/>
    <p:sldId id="262" r:id="rId8"/>
    <p:sldId id="263" r:id="rId9"/>
    <p:sldId id="264" r:id="rId10"/>
    <p:sldId id="265" r:id="rId11"/>
    <p:sldId id="272" r:id="rId12"/>
    <p:sldId id="273" r:id="rId13"/>
    <p:sldId id="274" r:id="rId14"/>
    <p:sldId id="275" r:id="rId15"/>
    <p:sldId id="276" r:id="rId16"/>
    <p:sldId id="277" r:id="rId17"/>
    <p:sldId id="278" r:id="rId18"/>
    <p:sldId id="279" r:id="rId19"/>
    <p:sldId id="280" r:id="rId20"/>
    <p:sldId id="281" r:id="rId21"/>
    <p:sldId id="271" r:id="rId22"/>
    <p:sldId id="283" r:id="rId23"/>
    <p:sldId id="28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utosh" initials="a" lastIdx="1" clrIdx="0">
    <p:extLst>
      <p:ext uri="{19B8F6BF-5375-455C-9EA6-DF929625EA0E}">
        <p15:presenceInfo xmlns:p15="http://schemas.microsoft.com/office/powerpoint/2012/main" userId="ashuto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5" d="100"/>
          <a:sy n="95" d="100"/>
        </p:scale>
        <p:origin x="11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12B8F-E289-4E0E-9E8E-74C0133A5A8D}" type="datetimeFigureOut">
              <a:rPr lang="en-IN" smtClean="0"/>
              <a:t>23-01-2021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18DDF-3CE0-4DE4-9416-CF1A7C37694A}" type="slidenum">
              <a:rPr lang="en-IN" smtClean="0"/>
              <a:t>‹#›</a:t>
            </a:fld>
            <a:endParaRPr lang="en-IN"/>
          </a:p>
        </p:txBody>
      </p:sp>
    </p:spTree>
    <p:extLst>
      <p:ext uri="{BB962C8B-B14F-4D97-AF65-F5344CB8AC3E}">
        <p14:creationId xmlns:p14="http://schemas.microsoft.com/office/powerpoint/2010/main" val="217371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Aman1500163/Project-Report-of-V_se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2</a:t>
            </a:fld>
            <a:endParaRPr lang="en-IN"/>
          </a:p>
        </p:txBody>
      </p:sp>
    </p:spTree>
    <p:extLst>
      <p:ext uri="{BB962C8B-B14F-4D97-AF65-F5344CB8AC3E}">
        <p14:creationId xmlns:p14="http://schemas.microsoft.com/office/powerpoint/2010/main" val="390113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5</a:t>
            </a:fld>
            <a:endParaRPr lang="en-IN"/>
          </a:p>
        </p:txBody>
      </p:sp>
    </p:spTree>
    <p:extLst>
      <p:ext uri="{BB962C8B-B14F-4D97-AF65-F5344CB8AC3E}">
        <p14:creationId xmlns:p14="http://schemas.microsoft.com/office/powerpoint/2010/main" val="107895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7</a:t>
            </a:fld>
            <a:endParaRPr lang="en-IN"/>
          </a:p>
        </p:txBody>
      </p:sp>
    </p:spTree>
    <p:extLst>
      <p:ext uri="{BB962C8B-B14F-4D97-AF65-F5344CB8AC3E}">
        <p14:creationId xmlns:p14="http://schemas.microsoft.com/office/powerpoint/2010/main" val="343030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10</a:t>
            </a:fld>
            <a:endParaRPr lang="en-IN"/>
          </a:p>
        </p:txBody>
      </p:sp>
    </p:spTree>
    <p:extLst>
      <p:ext uri="{BB962C8B-B14F-4D97-AF65-F5344CB8AC3E}">
        <p14:creationId xmlns:p14="http://schemas.microsoft.com/office/powerpoint/2010/main" val="912840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l"/>
            <a:endParaRPr lang="en-US" sz="1400" b="1" u="sng"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11</a:t>
            </a:fld>
            <a:endParaRPr lang="en-IN"/>
          </a:p>
        </p:txBody>
      </p:sp>
    </p:spTree>
    <p:extLst>
      <p:ext uri="{BB962C8B-B14F-4D97-AF65-F5344CB8AC3E}">
        <p14:creationId xmlns:p14="http://schemas.microsoft.com/office/powerpoint/2010/main" val="325067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21</a:t>
            </a:fld>
            <a:endParaRPr lang="en-IN"/>
          </a:p>
        </p:txBody>
      </p:sp>
    </p:spTree>
    <p:extLst>
      <p:ext uri="{BB962C8B-B14F-4D97-AF65-F5344CB8AC3E}">
        <p14:creationId xmlns:p14="http://schemas.microsoft.com/office/powerpoint/2010/main" val="343757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LINK OF RUNABLE FILE:</a:t>
            </a:r>
            <a:r>
              <a:rPr lang="en-IN" dirty="0">
                <a:hlinkClick r:id="rId3"/>
              </a:rPr>
              <a:t>GitHub - Aman1500163/Project-Report-of-</a:t>
            </a:r>
            <a:r>
              <a:rPr lang="en-IN" dirty="0" err="1">
                <a:hlinkClick r:id="rId3"/>
              </a:rPr>
              <a:t>V_sem</a:t>
            </a:r>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22</a:t>
            </a:fld>
            <a:endParaRPr lang="en-IN"/>
          </a:p>
        </p:txBody>
      </p:sp>
    </p:spTree>
    <p:extLst>
      <p:ext uri="{BB962C8B-B14F-4D97-AF65-F5344CB8AC3E}">
        <p14:creationId xmlns:p14="http://schemas.microsoft.com/office/powerpoint/2010/main" val="398869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918DDF-3CE0-4DE4-9416-CF1A7C37694A}" type="slidenum">
              <a:rPr lang="en-IN" smtClean="0"/>
              <a:t>23</a:t>
            </a:fld>
            <a:endParaRPr lang="en-IN"/>
          </a:p>
        </p:txBody>
      </p:sp>
    </p:spTree>
    <p:extLst>
      <p:ext uri="{BB962C8B-B14F-4D97-AF65-F5344CB8AC3E}">
        <p14:creationId xmlns:p14="http://schemas.microsoft.com/office/powerpoint/2010/main" val="28395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384871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428051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676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287316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798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1883233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4263193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396292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248303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D69EC-030F-45A1-A0F8-3A7CA5A7526E}"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253774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D69EC-030F-45A1-A0F8-3A7CA5A7526E}"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377889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D69EC-030F-45A1-A0F8-3A7CA5A7526E}" type="datetimeFigureOut">
              <a:rPr lang="en-IN" smtClean="0"/>
              <a:t>23-01-2021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17846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D69EC-030F-45A1-A0F8-3A7CA5A7526E}" type="datetimeFigureOut">
              <a:rPr lang="en-IN" smtClean="0"/>
              <a:t>23-01-2021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222685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D69EC-030F-45A1-A0F8-3A7CA5A7526E}" type="datetimeFigureOut">
              <a:rPr lang="en-IN" smtClean="0"/>
              <a:t>23-01-2021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92528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8D69EC-030F-45A1-A0F8-3A7CA5A7526E}"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249709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D69EC-030F-45A1-A0F8-3A7CA5A7526E}"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24E44-6772-4809-9EFB-3447D2466ABC}" type="slidenum">
              <a:rPr lang="en-IN" smtClean="0"/>
              <a:t>‹#›</a:t>
            </a:fld>
            <a:endParaRPr lang="en-IN"/>
          </a:p>
        </p:txBody>
      </p:sp>
    </p:spTree>
    <p:extLst>
      <p:ext uri="{BB962C8B-B14F-4D97-AF65-F5344CB8AC3E}">
        <p14:creationId xmlns:p14="http://schemas.microsoft.com/office/powerpoint/2010/main" val="399214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8D69EC-030F-45A1-A0F8-3A7CA5A7526E}" type="datetimeFigureOut">
              <a:rPr lang="en-IN" smtClean="0"/>
              <a:t>23-01-2021</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EE24E44-6772-4809-9EFB-3447D2466ABC}" type="slidenum">
              <a:rPr lang="en-IN" smtClean="0"/>
              <a:t>‹#›</a:t>
            </a:fld>
            <a:endParaRPr lang="en-IN"/>
          </a:p>
        </p:txBody>
      </p:sp>
    </p:spTree>
    <p:extLst>
      <p:ext uri="{BB962C8B-B14F-4D97-AF65-F5344CB8AC3E}">
        <p14:creationId xmlns:p14="http://schemas.microsoft.com/office/powerpoint/2010/main" val="215763599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man1500163/Project-Report-of-V_se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0645-7476-437B-9248-6C2078C6FF85}"/>
              </a:ext>
            </a:extLst>
          </p:cNvPr>
          <p:cNvSpPr>
            <a:spLocks noGrp="1"/>
          </p:cNvSpPr>
          <p:nvPr>
            <p:ph type="ctrTitle"/>
          </p:nvPr>
        </p:nvSpPr>
        <p:spPr/>
        <p:txBody>
          <a:bodyPr/>
          <a:lstStyle/>
          <a:p>
            <a:r>
              <a:rPr lang="en-IN" sz="33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GRAMMER DETECTION FROM GIVEN TEXT OR MESSAGE</a:t>
            </a:r>
            <a:br>
              <a:rPr lang="en-IN" sz="135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715C5DA-653B-4CEF-B397-9CDCF623B2B7}"/>
              </a:ext>
            </a:extLst>
          </p:cNvPr>
          <p:cNvSpPr>
            <a:spLocks noGrp="1"/>
          </p:cNvSpPr>
          <p:nvPr>
            <p:ph type="subTitle" idx="1"/>
          </p:nvPr>
        </p:nvSpPr>
        <p:spPr>
          <a:xfrm>
            <a:off x="825038" y="4198965"/>
            <a:ext cx="4380625" cy="508391"/>
          </a:xfrm>
        </p:spPr>
        <p:txBody>
          <a:bodyPr>
            <a:noAutofit/>
          </a:bodyPr>
          <a:lstStyle/>
          <a:p>
            <a:r>
              <a:rPr lang="en-US" sz="1650" b="1" u="sng" dirty="0">
                <a:solidFill>
                  <a:schemeClr val="tx1"/>
                </a:solidFill>
              </a:rPr>
              <a:t>GROUP    MEMBERS:</a:t>
            </a:r>
          </a:p>
          <a:p>
            <a:endParaRPr lang="en-US" sz="1650" dirty="0">
              <a:solidFill>
                <a:schemeClr val="accent2"/>
              </a:solidFill>
            </a:endParaRPr>
          </a:p>
          <a:p>
            <a:r>
              <a:rPr lang="en-IN" sz="1650" dirty="0">
                <a:solidFill>
                  <a:schemeClr val="tx1"/>
                </a:solidFill>
                <a:latin typeface="Times New Roman" panose="02020603050405020304" pitchFamily="18" charset="0"/>
                <a:cs typeface="Times New Roman" panose="02020603050405020304" pitchFamily="18" charset="0"/>
              </a:rPr>
              <a:t>AMAN KUMAR (18CSE134)</a:t>
            </a:r>
          </a:p>
          <a:p>
            <a:r>
              <a:rPr lang="en-IN" sz="1650" dirty="0">
                <a:solidFill>
                  <a:schemeClr val="tx1"/>
                </a:solidFill>
                <a:latin typeface="Times New Roman" panose="02020603050405020304" pitchFamily="18" charset="0"/>
                <a:cs typeface="Times New Roman" panose="02020603050405020304" pitchFamily="18" charset="0"/>
              </a:rPr>
              <a:t>ASHUTOSH ANAND (18CSE122)</a:t>
            </a:r>
          </a:p>
          <a:p>
            <a:r>
              <a:rPr lang="en-IN" sz="1650" dirty="0">
                <a:solidFill>
                  <a:schemeClr val="tx1"/>
                </a:solidFill>
                <a:latin typeface="Times New Roman" panose="02020603050405020304" pitchFamily="18" charset="0"/>
                <a:cs typeface="Times New Roman" panose="02020603050405020304" pitchFamily="18" charset="0"/>
              </a:rPr>
              <a:t>KESHISH KUMAR (18CSE133</a:t>
            </a:r>
            <a:r>
              <a:rPr lang="en-IN" sz="1650" dirty="0">
                <a:solidFill>
                  <a:schemeClr val="accent2"/>
                </a:solidFill>
              </a:rPr>
              <a:t>)</a:t>
            </a:r>
          </a:p>
        </p:txBody>
      </p:sp>
    </p:spTree>
    <p:extLst>
      <p:ext uri="{BB962C8B-B14F-4D97-AF65-F5344CB8AC3E}">
        <p14:creationId xmlns:p14="http://schemas.microsoft.com/office/powerpoint/2010/main" val="223744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D69EF-3F2B-460B-8FA8-D2659F6BA912}"/>
              </a:ext>
            </a:extLst>
          </p:cNvPr>
          <p:cNvSpPr txBox="1"/>
          <p:nvPr/>
        </p:nvSpPr>
        <p:spPr>
          <a:xfrm>
            <a:off x="1691196" y="1166199"/>
            <a:ext cx="4570890" cy="525272"/>
          </a:xfrm>
          <a:prstGeom prst="rect">
            <a:avLst/>
          </a:prstGeom>
          <a:noFill/>
        </p:spPr>
        <p:txBody>
          <a:bodyPr wrap="square">
            <a:spAutoFit/>
          </a:bodyPr>
          <a:lstStyle/>
          <a:p>
            <a:pPr marL="441484">
              <a:lnSpc>
                <a:spcPct val="150000"/>
              </a:lnSpc>
              <a:spcAft>
                <a:spcPts val="600"/>
              </a:spcAft>
            </a:pPr>
            <a:r>
              <a:rPr lang="en-IN" sz="2100" b="1" dirty="0">
                <a:latin typeface="Times New Roman" panose="02020603050405020304" pitchFamily="18" charset="0"/>
                <a:ea typeface="Calibri" panose="020F0502020204030204" pitchFamily="34" charset="0"/>
                <a:cs typeface="Times New Roman" panose="02020603050405020304" pitchFamily="18" charset="0"/>
              </a:rPr>
              <a:t>ONE LEVEL DFD</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C3E3918-76BA-46A8-9B38-DDD3F4046D9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2636" y="1949204"/>
            <a:ext cx="7423951" cy="3742598"/>
          </a:xfrm>
          <a:prstGeom prst="rect">
            <a:avLst/>
          </a:prstGeom>
        </p:spPr>
      </p:pic>
    </p:spTree>
    <p:extLst>
      <p:ext uri="{BB962C8B-B14F-4D97-AF65-F5344CB8AC3E}">
        <p14:creationId xmlns:p14="http://schemas.microsoft.com/office/powerpoint/2010/main" val="38045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97322E-C132-482D-ADEA-07EAF9CEA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15" y="1459831"/>
            <a:ext cx="7922795" cy="3898232"/>
          </a:xfrm>
          <a:prstGeom prst="rect">
            <a:avLst/>
          </a:prstGeom>
        </p:spPr>
      </p:pic>
      <p:sp>
        <p:nvSpPr>
          <p:cNvPr id="5" name="TextBox 4">
            <a:extLst>
              <a:ext uri="{FF2B5EF4-FFF2-40B4-BE49-F238E27FC236}">
                <a16:creationId xmlns:a16="http://schemas.microsoft.com/office/drawing/2014/main" id="{8BD95FB3-F3FC-46F8-B58F-C229AB09A6B4}"/>
              </a:ext>
            </a:extLst>
          </p:cNvPr>
          <p:cNvSpPr txBox="1"/>
          <p:nvPr/>
        </p:nvSpPr>
        <p:spPr>
          <a:xfrm>
            <a:off x="433137" y="1022548"/>
            <a:ext cx="4572000" cy="300082"/>
          </a:xfrm>
          <a:prstGeom prst="rect">
            <a:avLst/>
          </a:prstGeom>
          <a:noFill/>
        </p:spPr>
        <p:txBody>
          <a:bodyPr wrap="square">
            <a:spAutoFit/>
          </a:bodyPr>
          <a:lstStyle/>
          <a:p>
            <a:r>
              <a:rPr lang="en-IN" sz="1350" u="sng" dirty="0">
                <a:latin typeface="Times New Roman" panose="02020603050405020304" pitchFamily="18" charset="0"/>
                <a:ea typeface="Calibri" panose="020F0502020204030204" pitchFamily="34" charset="0"/>
                <a:cs typeface="Times New Roman" panose="02020603050405020304" pitchFamily="18" charset="0"/>
              </a:rPr>
              <a:t>CODING WITH OUTPUT:</a:t>
            </a:r>
            <a:endParaRPr lang="en-IN" sz="1350" dirty="0"/>
          </a:p>
        </p:txBody>
      </p:sp>
    </p:spTree>
    <p:extLst>
      <p:ext uri="{BB962C8B-B14F-4D97-AF65-F5344CB8AC3E}">
        <p14:creationId xmlns:p14="http://schemas.microsoft.com/office/powerpoint/2010/main" val="115846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9345D-75C2-4E13-A60B-90C89135D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90" y="986589"/>
            <a:ext cx="7790447" cy="4480761"/>
          </a:xfrm>
          <a:prstGeom prst="rect">
            <a:avLst/>
          </a:prstGeom>
        </p:spPr>
      </p:pic>
    </p:spTree>
    <p:extLst>
      <p:ext uri="{BB962C8B-B14F-4D97-AF65-F5344CB8AC3E}">
        <p14:creationId xmlns:p14="http://schemas.microsoft.com/office/powerpoint/2010/main" val="250109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AAEAC4-ECA9-4D1E-A8D2-EBBE7120E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27" y="1106905"/>
            <a:ext cx="7924800" cy="4316329"/>
          </a:xfrm>
          <a:prstGeom prst="rect">
            <a:avLst/>
          </a:prstGeom>
        </p:spPr>
      </p:pic>
    </p:spTree>
    <p:extLst>
      <p:ext uri="{BB962C8B-B14F-4D97-AF65-F5344CB8AC3E}">
        <p14:creationId xmlns:p14="http://schemas.microsoft.com/office/powerpoint/2010/main" val="294006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C952F0-3832-4EC2-8E56-FAFBBB129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22" y="1305694"/>
            <a:ext cx="8430356" cy="4246613"/>
          </a:xfrm>
          <a:prstGeom prst="rect">
            <a:avLst/>
          </a:prstGeom>
        </p:spPr>
      </p:pic>
    </p:spTree>
    <p:extLst>
      <p:ext uri="{BB962C8B-B14F-4D97-AF65-F5344CB8AC3E}">
        <p14:creationId xmlns:p14="http://schemas.microsoft.com/office/powerpoint/2010/main" val="368482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52F78-4D91-4549-A1A6-361089A61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67" y="1163053"/>
            <a:ext cx="7733066" cy="4660231"/>
          </a:xfrm>
          <a:prstGeom prst="rect">
            <a:avLst/>
          </a:prstGeom>
        </p:spPr>
      </p:pic>
    </p:spTree>
    <p:extLst>
      <p:ext uri="{BB962C8B-B14F-4D97-AF65-F5344CB8AC3E}">
        <p14:creationId xmlns:p14="http://schemas.microsoft.com/office/powerpoint/2010/main" val="417847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B4AF06-8E9B-44C4-BDF9-B20F69FA3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 y="1259306"/>
            <a:ext cx="7676147" cy="4475748"/>
          </a:xfrm>
          <a:prstGeom prst="rect">
            <a:avLst/>
          </a:prstGeom>
        </p:spPr>
      </p:pic>
    </p:spTree>
    <p:extLst>
      <p:ext uri="{BB962C8B-B14F-4D97-AF65-F5344CB8AC3E}">
        <p14:creationId xmlns:p14="http://schemas.microsoft.com/office/powerpoint/2010/main" val="6264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D0892F-5F2D-4B01-85D1-2FF591184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53" y="834189"/>
            <a:ext cx="7716252" cy="4836695"/>
          </a:xfrm>
          <a:prstGeom prst="rect">
            <a:avLst/>
          </a:prstGeom>
        </p:spPr>
      </p:pic>
    </p:spTree>
    <p:extLst>
      <p:ext uri="{BB962C8B-B14F-4D97-AF65-F5344CB8AC3E}">
        <p14:creationId xmlns:p14="http://schemas.microsoft.com/office/powerpoint/2010/main" val="274292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BB8CB4-7EB6-47BF-A4B9-F6918CE32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21" y="834190"/>
            <a:ext cx="7908758" cy="4820652"/>
          </a:xfrm>
          <a:prstGeom prst="rect">
            <a:avLst/>
          </a:prstGeom>
        </p:spPr>
      </p:pic>
    </p:spTree>
    <p:extLst>
      <p:ext uri="{BB962C8B-B14F-4D97-AF65-F5344CB8AC3E}">
        <p14:creationId xmlns:p14="http://schemas.microsoft.com/office/powerpoint/2010/main" val="66184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63479C-B6EF-4D83-A8F2-A8CAD8AA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95" y="946484"/>
            <a:ext cx="7900737" cy="4452688"/>
          </a:xfrm>
          <a:prstGeom prst="rect">
            <a:avLst/>
          </a:prstGeom>
        </p:spPr>
      </p:pic>
    </p:spTree>
    <p:extLst>
      <p:ext uri="{BB962C8B-B14F-4D97-AF65-F5344CB8AC3E}">
        <p14:creationId xmlns:p14="http://schemas.microsoft.com/office/powerpoint/2010/main" val="6653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72FA1D-C6EC-42E8-8F10-B13100024F81}"/>
              </a:ext>
            </a:extLst>
          </p:cNvPr>
          <p:cNvSpPr txBox="1"/>
          <p:nvPr/>
        </p:nvSpPr>
        <p:spPr>
          <a:xfrm>
            <a:off x="401052" y="256492"/>
            <a:ext cx="4588042" cy="369332"/>
          </a:xfrm>
          <a:prstGeom prst="rect">
            <a:avLst/>
          </a:prstGeom>
          <a:noFill/>
        </p:spPr>
        <p:txBody>
          <a:bodyPr wrap="square">
            <a:spAutoFit/>
          </a:bodyPr>
          <a:lstStyle/>
          <a:p>
            <a:r>
              <a:rPr lang="en-IN" b="1" u="sng" dirty="0"/>
              <a:t>INDEX</a:t>
            </a:r>
          </a:p>
        </p:txBody>
      </p:sp>
      <p:sp>
        <p:nvSpPr>
          <p:cNvPr id="5" name="TextBox 4">
            <a:extLst>
              <a:ext uri="{FF2B5EF4-FFF2-40B4-BE49-F238E27FC236}">
                <a16:creationId xmlns:a16="http://schemas.microsoft.com/office/drawing/2014/main" id="{F76DF002-C0CD-4230-9BF1-0A4CA222A70C}"/>
              </a:ext>
            </a:extLst>
          </p:cNvPr>
          <p:cNvSpPr txBox="1"/>
          <p:nvPr/>
        </p:nvSpPr>
        <p:spPr>
          <a:xfrm>
            <a:off x="938463" y="1154849"/>
            <a:ext cx="4588042" cy="369332"/>
          </a:xfrm>
          <a:prstGeom prst="rect">
            <a:avLst/>
          </a:prstGeom>
          <a:noFill/>
        </p:spPr>
        <p:txBody>
          <a:bodyPr wrap="square">
            <a:spAutoFit/>
          </a:bodyPr>
          <a:lstStyle/>
          <a:p>
            <a:r>
              <a:rPr lang="en-IN" dirty="0"/>
              <a:t>1.</a:t>
            </a:r>
            <a:r>
              <a:rPr lang="en-IN" sz="1400" dirty="0"/>
              <a:t>INTRODUCTION</a:t>
            </a:r>
          </a:p>
        </p:txBody>
      </p:sp>
      <p:sp>
        <p:nvSpPr>
          <p:cNvPr id="7" name="TextBox 6">
            <a:extLst>
              <a:ext uri="{FF2B5EF4-FFF2-40B4-BE49-F238E27FC236}">
                <a16:creationId xmlns:a16="http://schemas.microsoft.com/office/drawing/2014/main" id="{17CCB850-2FF3-4A2A-9D1F-845B6AC34452}"/>
              </a:ext>
            </a:extLst>
          </p:cNvPr>
          <p:cNvSpPr txBox="1"/>
          <p:nvPr/>
        </p:nvSpPr>
        <p:spPr>
          <a:xfrm>
            <a:off x="938463" y="1683874"/>
            <a:ext cx="4588042" cy="369332"/>
          </a:xfrm>
          <a:prstGeom prst="rect">
            <a:avLst/>
          </a:prstGeom>
          <a:noFill/>
        </p:spPr>
        <p:txBody>
          <a:bodyPr wrap="square">
            <a:spAutoFit/>
          </a:bodyPr>
          <a:lstStyle/>
          <a:p>
            <a:r>
              <a:rPr lang="en-IN" dirty="0"/>
              <a:t>2.</a:t>
            </a:r>
            <a:r>
              <a:rPr lang="en-IN" sz="1400" dirty="0"/>
              <a:t>SCOPE</a:t>
            </a:r>
          </a:p>
        </p:txBody>
      </p:sp>
      <p:sp>
        <p:nvSpPr>
          <p:cNvPr id="9" name="TextBox 8">
            <a:extLst>
              <a:ext uri="{FF2B5EF4-FFF2-40B4-BE49-F238E27FC236}">
                <a16:creationId xmlns:a16="http://schemas.microsoft.com/office/drawing/2014/main" id="{8718C804-802B-443F-9E65-1B755C21F395}"/>
              </a:ext>
            </a:extLst>
          </p:cNvPr>
          <p:cNvSpPr txBox="1"/>
          <p:nvPr/>
        </p:nvSpPr>
        <p:spPr>
          <a:xfrm>
            <a:off x="938463" y="2277797"/>
            <a:ext cx="4588042" cy="307777"/>
          </a:xfrm>
          <a:prstGeom prst="rect">
            <a:avLst/>
          </a:prstGeom>
          <a:noFill/>
        </p:spPr>
        <p:txBody>
          <a:bodyPr wrap="square">
            <a:spAutoFit/>
          </a:bodyPr>
          <a:lstStyle/>
          <a:p>
            <a:r>
              <a:rPr lang="en-IN" sz="1400" dirty="0"/>
              <a:t>3.SYSTEM ANALYSIS</a:t>
            </a:r>
          </a:p>
        </p:txBody>
      </p:sp>
      <p:sp>
        <p:nvSpPr>
          <p:cNvPr id="11" name="TextBox 10">
            <a:extLst>
              <a:ext uri="{FF2B5EF4-FFF2-40B4-BE49-F238E27FC236}">
                <a16:creationId xmlns:a16="http://schemas.microsoft.com/office/drawing/2014/main" id="{8DC1F5F5-1D45-4914-BBFB-7120CDED7C38}"/>
              </a:ext>
            </a:extLst>
          </p:cNvPr>
          <p:cNvSpPr txBox="1"/>
          <p:nvPr/>
        </p:nvSpPr>
        <p:spPr>
          <a:xfrm>
            <a:off x="938463" y="2702912"/>
            <a:ext cx="4588042" cy="369332"/>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Operating Environment</a:t>
            </a:r>
          </a:p>
        </p:txBody>
      </p:sp>
      <p:sp>
        <p:nvSpPr>
          <p:cNvPr id="13" name="TextBox 12">
            <a:extLst>
              <a:ext uri="{FF2B5EF4-FFF2-40B4-BE49-F238E27FC236}">
                <a16:creationId xmlns:a16="http://schemas.microsoft.com/office/drawing/2014/main" id="{92E79EAC-45BE-49D7-A7E7-A27EBC0A02C2}"/>
              </a:ext>
            </a:extLst>
          </p:cNvPr>
          <p:cNvSpPr txBox="1"/>
          <p:nvPr/>
        </p:nvSpPr>
        <p:spPr>
          <a:xfrm>
            <a:off x="938463" y="3312512"/>
            <a:ext cx="458804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5.System Design and Specification</a:t>
            </a:r>
          </a:p>
        </p:txBody>
      </p:sp>
      <p:sp>
        <p:nvSpPr>
          <p:cNvPr id="15" name="TextBox 14">
            <a:extLst>
              <a:ext uri="{FF2B5EF4-FFF2-40B4-BE49-F238E27FC236}">
                <a16:creationId xmlns:a16="http://schemas.microsoft.com/office/drawing/2014/main" id="{09821BB6-821B-421C-A866-A0BD5584167D}"/>
              </a:ext>
            </a:extLst>
          </p:cNvPr>
          <p:cNvSpPr txBox="1"/>
          <p:nvPr/>
        </p:nvSpPr>
        <p:spPr>
          <a:xfrm>
            <a:off x="938463" y="3785757"/>
            <a:ext cx="458804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6.Zero level and One Level DFD</a:t>
            </a:r>
          </a:p>
        </p:txBody>
      </p:sp>
      <p:sp>
        <p:nvSpPr>
          <p:cNvPr id="17" name="TextBox 16">
            <a:extLst>
              <a:ext uri="{FF2B5EF4-FFF2-40B4-BE49-F238E27FC236}">
                <a16:creationId xmlns:a16="http://schemas.microsoft.com/office/drawing/2014/main" id="{5783D50B-8CB6-4170-8502-773826830FAF}"/>
              </a:ext>
            </a:extLst>
          </p:cNvPr>
          <p:cNvSpPr txBox="1"/>
          <p:nvPr/>
        </p:nvSpPr>
        <p:spPr>
          <a:xfrm>
            <a:off x="938463" y="4320371"/>
            <a:ext cx="458804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7.Coding and Output</a:t>
            </a:r>
          </a:p>
        </p:txBody>
      </p:sp>
      <p:sp>
        <p:nvSpPr>
          <p:cNvPr id="21" name="TextBox 20">
            <a:extLst>
              <a:ext uri="{FF2B5EF4-FFF2-40B4-BE49-F238E27FC236}">
                <a16:creationId xmlns:a16="http://schemas.microsoft.com/office/drawing/2014/main" id="{53FA17AA-9761-4B14-A663-208F504AE494}"/>
              </a:ext>
            </a:extLst>
          </p:cNvPr>
          <p:cNvSpPr txBox="1"/>
          <p:nvPr/>
        </p:nvSpPr>
        <p:spPr>
          <a:xfrm>
            <a:off x="938463" y="4916723"/>
            <a:ext cx="4588042" cy="369332"/>
          </a:xfrm>
          <a:prstGeom prst="rect">
            <a:avLst/>
          </a:prstGeom>
          <a:noFill/>
        </p:spPr>
        <p:txBody>
          <a:bodyPr wrap="square">
            <a:spAutoFit/>
          </a:bodyPr>
          <a:lstStyle/>
          <a:p>
            <a:r>
              <a:rPr lang="en-IN" dirty="0"/>
              <a:t>8.</a:t>
            </a:r>
            <a:r>
              <a:rPr lang="en-IN" dirty="0">
                <a:latin typeface="Times New Roman" panose="02020603050405020304" pitchFamily="18" charset="0"/>
                <a:cs typeface="Times New Roman" panose="02020603050405020304" pitchFamily="18" charset="0"/>
              </a:rPr>
              <a:t>Colclusion and Limitation</a:t>
            </a:r>
          </a:p>
        </p:txBody>
      </p:sp>
    </p:spTree>
    <p:extLst>
      <p:ext uri="{BB962C8B-B14F-4D97-AF65-F5344CB8AC3E}">
        <p14:creationId xmlns:p14="http://schemas.microsoft.com/office/powerpoint/2010/main" val="3099514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80C93-1F11-42F1-93A0-557B7D5CE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11" y="962527"/>
            <a:ext cx="7485647" cy="4484772"/>
          </a:xfrm>
          <a:prstGeom prst="rect">
            <a:avLst/>
          </a:prstGeom>
        </p:spPr>
      </p:pic>
    </p:spTree>
    <p:extLst>
      <p:ext uri="{BB962C8B-B14F-4D97-AF65-F5344CB8AC3E}">
        <p14:creationId xmlns:p14="http://schemas.microsoft.com/office/powerpoint/2010/main" val="17439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74E78-A37E-4571-AC70-1723431DEB3C}"/>
              </a:ext>
            </a:extLst>
          </p:cNvPr>
          <p:cNvSpPr txBox="1"/>
          <p:nvPr/>
        </p:nvSpPr>
        <p:spPr>
          <a:xfrm>
            <a:off x="1110" y="1010842"/>
            <a:ext cx="4570890" cy="527004"/>
          </a:xfrm>
          <a:prstGeom prst="rect">
            <a:avLst/>
          </a:prstGeom>
          <a:noFill/>
        </p:spPr>
        <p:txBody>
          <a:bodyPr wrap="square">
            <a:spAutoFit/>
          </a:bodyPr>
          <a:lstStyle/>
          <a:p>
            <a:pPr>
              <a:lnSpc>
                <a:spcPct val="150000"/>
              </a:lnSpc>
              <a:spcAft>
                <a:spcPts val="600"/>
              </a:spcAft>
            </a:pPr>
            <a:r>
              <a:rPr lang="en-IN" sz="2100" b="1" u="sng" dirty="0">
                <a:latin typeface="Calibri" panose="020F0502020204030204" pitchFamily="34" charset="0"/>
                <a:ea typeface="Calibri" panose="020F0502020204030204" pitchFamily="34" charset="0"/>
                <a:cs typeface="Times New Roman" panose="02020603050405020304" pitchFamily="18" charset="0"/>
              </a:rPr>
              <a:t>CONCLUSION &amp;</a:t>
            </a:r>
            <a:r>
              <a:rPr lang="en-IN" sz="2100" b="1" u="sng" spc="-15" dirty="0">
                <a:latin typeface="Calibri" panose="020F0502020204030204" pitchFamily="34" charset="0"/>
                <a:ea typeface="Calibri" panose="020F0502020204030204" pitchFamily="34" charset="0"/>
                <a:cs typeface="Times New Roman" panose="02020603050405020304" pitchFamily="18" charset="0"/>
              </a:rPr>
              <a:t> </a:t>
            </a:r>
            <a:r>
              <a:rPr lang="en-IN" sz="2100" b="1" u="sng" dirty="0">
                <a:latin typeface="Calibri" panose="020F0502020204030204" pitchFamily="34" charset="0"/>
                <a:ea typeface="Calibri" panose="020F0502020204030204" pitchFamily="34" charset="0"/>
                <a:cs typeface="Times New Roman" panose="02020603050405020304" pitchFamily="18" charset="0"/>
              </a:rPr>
              <a:t>LIMITATION</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E1208CF-89C0-4D31-94E3-9ED82AB91A16}"/>
              </a:ext>
            </a:extLst>
          </p:cNvPr>
          <p:cNvSpPr txBox="1"/>
          <p:nvPr/>
        </p:nvSpPr>
        <p:spPr>
          <a:xfrm>
            <a:off x="259671" y="1854583"/>
            <a:ext cx="8649070" cy="2717732"/>
          </a:xfrm>
          <a:prstGeom prst="rect">
            <a:avLst/>
          </a:prstGeom>
          <a:noFill/>
        </p:spPr>
        <p:txBody>
          <a:bodyPr wrap="square">
            <a:spAutoFit/>
          </a:bodyPr>
          <a:lstStyle/>
          <a:p>
            <a:pPr marL="306705">
              <a:lnSpc>
                <a:spcPct val="150000"/>
              </a:lnSpc>
            </a:pPr>
            <a:r>
              <a:rPr lang="en-IN" sz="1650" dirty="0">
                <a:latin typeface="Times New Roman" panose="02020603050405020304" pitchFamily="18" charset="0"/>
                <a:ea typeface="Calibri" panose="020F0502020204030204" pitchFamily="34" charset="0"/>
                <a:cs typeface="Times New Roman" panose="02020603050405020304" pitchFamily="18" charset="0"/>
              </a:rPr>
              <a:t>The conclusion to this project is basically focus on accuracy of your sentences. It work on given training data set and predict the sentence is negative or positive based on your preferred option. After training the data set you need to test them and find accuracy.</a:t>
            </a: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306705">
              <a:lnSpc>
                <a:spcPct val="150000"/>
              </a:lnSpc>
            </a:pPr>
            <a:r>
              <a:rPr lang="en-IN" sz="1650" dirty="0">
                <a:latin typeface="Times New Roman" panose="02020603050405020304" pitchFamily="18" charset="0"/>
                <a:ea typeface="Calibri" panose="020F0502020204030204" pitchFamily="34" charset="0"/>
                <a:cs typeface="Times New Roman" panose="02020603050405020304" pitchFamily="18" charset="0"/>
              </a:rPr>
              <a:t> </a:t>
            </a: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306705">
              <a:lnSpc>
                <a:spcPct val="150000"/>
              </a:lnSpc>
            </a:pPr>
            <a:r>
              <a:rPr lang="en-IN" sz="1650" dirty="0">
                <a:latin typeface="Times New Roman" panose="02020603050405020304" pitchFamily="18" charset="0"/>
                <a:ea typeface="Calibri" panose="020F0502020204030204" pitchFamily="34" charset="0"/>
                <a:cs typeface="Times New Roman" panose="02020603050405020304" pitchFamily="18" charset="0"/>
              </a:rPr>
              <a:t>Limitation of this project is you cannot apply in online mode it is not available in publicly and other persons can not access of this project without permission.</a:t>
            </a: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306705">
              <a:lnSpc>
                <a:spcPct val="150000"/>
              </a:lnSpc>
              <a:spcAft>
                <a:spcPts val="600"/>
              </a:spcAft>
            </a:pPr>
            <a:r>
              <a:rPr lang="en-IN" sz="1650" dirty="0">
                <a:latin typeface="Times New Roman" panose="02020603050405020304" pitchFamily="18" charset="0"/>
                <a:ea typeface="Calibri" panose="020F0502020204030204" pitchFamily="34" charset="0"/>
                <a:cs typeface="Times New Roman" panose="02020603050405020304" pitchFamily="18" charset="0"/>
              </a:rPr>
              <a:t>It is platform dependent now.</a:t>
            </a:r>
            <a:endParaRPr lang="en-IN" sz="16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864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45BA7-E980-4A97-967A-8AC37A91280E}"/>
              </a:ext>
            </a:extLst>
          </p:cNvPr>
          <p:cNvSpPr txBox="1"/>
          <p:nvPr/>
        </p:nvSpPr>
        <p:spPr>
          <a:xfrm>
            <a:off x="84221" y="986452"/>
            <a:ext cx="4572000" cy="300082"/>
          </a:xfrm>
          <a:prstGeom prst="rect">
            <a:avLst/>
          </a:prstGeom>
          <a:noFill/>
        </p:spPr>
        <p:txBody>
          <a:bodyPr wrap="square">
            <a:spAutoFit/>
          </a:bodyPr>
          <a:lstStyle/>
          <a:p>
            <a:r>
              <a:rPr lang="en-US" sz="1350" b="1" u="sng" dirty="0"/>
              <a:t> RUNABLE FILE</a:t>
            </a:r>
            <a:endParaRPr lang="en-IN" sz="1350" b="1" u="sng" dirty="0"/>
          </a:p>
        </p:txBody>
      </p:sp>
      <p:sp>
        <p:nvSpPr>
          <p:cNvPr id="7" name="TextBox 6">
            <a:extLst>
              <a:ext uri="{FF2B5EF4-FFF2-40B4-BE49-F238E27FC236}">
                <a16:creationId xmlns:a16="http://schemas.microsoft.com/office/drawing/2014/main" id="{E07B8EF7-A3AC-4819-B2ED-7FFF2F4AF22D}"/>
              </a:ext>
            </a:extLst>
          </p:cNvPr>
          <p:cNvSpPr txBox="1"/>
          <p:nvPr/>
        </p:nvSpPr>
        <p:spPr>
          <a:xfrm>
            <a:off x="1028700" y="1788364"/>
            <a:ext cx="6190247" cy="300082"/>
          </a:xfrm>
          <a:prstGeom prst="rect">
            <a:avLst/>
          </a:prstGeom>
          <a:noFill/>
        </p:spPr>
        <p:txBody>
          <a:bodyPr wrap="square">
            <a:spAutoFit/>
          </a:bodyPr>
          <a:lstStyle/>
          <a:p>
            <a:r>
              <a:rPr lang="en-US" sz="1350" dirty="0"/>
              <a:t>LINK OF RUNABLE FILE:</a:t>
            </a:r>
            <a:r>
              <a:rPr lang="en-IN" sz="1350" dirty="0">
                <a:hlinkClick r:id="rId3"/>
              </a:rPr>
              <a:t>GitHub - Aman1500163/Project-Report-of-</a:t>
            </a:r>
            <a:r>
              <a:rPr lang="en-IN" sz="1350" dirty="0" err="1">
                <a:hlinkClick r:id="rId3"/>
              </a:rPr>
              <a:t>V_sem</a:t>
            </a:r>
            <a:endParaRPr lang="en-IN" sz="1350" dirty="0"/>
          </a:p>
        </p:txBody>
      </p:sp>
    </p:spTree>
    <p:extLst>
      <p:ext uri="{BB962C8B-B14F-4D97-AF65-F5344CB8AC3E}">
        <p14:creationId xmlns:p14="http://schemas.microsoft.com/office/powerpoint/2010/main" val="173727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897ED-ED76-4EA1-BC0B-F0611A7A9A31}"/>
              </a:ext>
            </a:extLst>
          </p:cNvPr>
          <p:cNvSpPr txBox="1"/>
          <p:nvPr/>
        </p:nvSpPr>
        <p:spPr>
          <a:xfrm>
            <a:off x="1540042" y="3173057"/>
            <a:ext cx="4674268" cy="1015663"/>
          </a:xfrm>
          <a:prstGeom prst="rect">
            <a:avLst/>
          </a:prstGeom>
          <a:noFill/>
        </p:spPr>
        <p:txBody>
          <a:bodyPr wrap="square">
            <a:spAutoFit/>
          </a:bodyPr>
          <a:lstStyle/>
          <a:p>
            <a:r>
              <a:rPr lang="en-US" sz="6000" dirty="0"/>
              <a:t>THANK YOU</a:t>
            </a:r>
            <a:endParaRPr lang="en-IN" sz="6000" dirty="0"/>
          </a:p>
        </p:txBody>
      </p:sp>
    </p:spTree>
    <p:extLst>
      <p:ext uri="{BB962C8B-B14F-4D97-AF65-F5344CB8AC3E}">
        <p14:creationId xmlns:p14="http://schemas.microsoft.com/office/powerpoint/2010/main" val="413046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0460E0-88FF-4847-A0D0-4D5D4D254B86}"/>
              </a:ext>
            </a:extLst>
          </p:cNvPr>
          <p:cNvSpPr txBox="1"/>
          <p:nvPr/>
        </p:nvSpPr>
        <p:spPr>
          <a:xfrm>
            <a:off x="441109" y="1626253"/>
            <a:ext cx="4570890" cy="434158"/>
          </a:xfrm>
          <a:prstGeom prst="rect">
            <a:avLst/>
          </a:prstGeom>
          <a:noFill/>
        </p:spPr>
        <p:txBody>
          <a:bodyPr wrap="square">
            <a:spAutoFit/>
          </a:bodyPr>
          <a:lstStyle/>
          <a:p>
            <a:pPr marL="257175" indent="-257175">
              <a:lnSpc>
                <a:spcPct val="115000"/>
              </a:lnSpc>
              <a:spcAft>
                <a:spcPts val="600"/>
              </a:spcAft>
              <a:buFont typeface="Symbol" panose="05050102010706020507" pitchFamily="18" charset="2"/>
              <a:buChar char=""/>
            </a:pPr>
            <a:r>
              <a:rPr lang="en-IN" sz="2100" b="1" dirty="0">
                <a:solidFill>
                  <a:srgbClr val="264356"/>
                </a:solidFill>
                <a:latin typeface="Times New Roman" panose="02020603050405020304" pitchFamily="18" charset="0"/>
                <a:ea typeface="Calibri" panose="020F0502020204030204" pitchFamily="34" charset="0"/>
                <a:cs typeface="Times New Roman" panose="02020603050405020304" pitchFamily="18" charset="0"/>
              </a:rPr>
              <a:t>PURPOSE</a:t>
            </a:r>
            <a:r>
              <a:rPr lang="en-IN" sz="1350" b="1" dirty="0">
                <a:solidFill>
                  <a:srgbClr val="264356"/>
                </a:solidFill>
                <a:latin typeface="Times New Roman" panose="02020603050405020304" pitchFamily="18" charset="0"/>
                <a:ea typeface="Calibri" panose="020F0502020204030204" pitchFamily="34" charset="0"/>
                <a:cs typeface="Times New Roman" panose="02020603050405020304" pitchFamily="18" charset="0"/>
              </a:rPr>
              <a:t> </a:t>
            </a:r>
            <a:endParaRPr lang="en-IN"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74FC831-6BE3-4661-B1A4-17D210F6D6F3}"/>
              </a:ext>
            </a:extLst>
          </p:cNvPr>
          <p:cNvSpPr txBox="1"/>
          <p:nvPr/>
        </p:nvSpPr>
        <p:spPr>
          <a:xfrm>
            <a:off x="81564" y="1011348"/>
            <a:ext cx="4570890" cy="323165"/>
          </a:xfrm>
          <a:prstGeom prst="rect">
            <a:avLst/>
          </a:prstGeom>
          <a:noFill/>
        </p:spPr>
        <p:txBody>
          <a:bodyPr wrap="square">
            <a:spAutoFit/>
          </a:bodyPr>
          <a:lstStyle/>
          <a:p>
            <a:r>
              <a:rPr lang="en-IN" sz="1500" u="sng" dirty="0">
                <a:latin typeface="Times New Roman" panose="02020603050405020304" pitchFamily="18" charset="0"/>
                <a:ea typeface="Calibri" panose="020F0502020204030204" pitchFamily="34" charset="0"/>
                <a:cs typeface="Times New Roman" panose="02020603050405020304" pitchFamily="18" charset="0"/>
              </a:rPr>
              <a:t>INTRODUCTION :</a:t>
            </a:r>
            <a:endParaRPr lang="en-IN" sz="15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793E426-BE19-4546-B3EC-534DB4D422E6}"/>
              </a:ext>
            </a:extLst>
          </p:cNvPr>
          <p:cNvSpPr txBox="1"/>
          <p:nvPr/>
        </p:nvSpPr>
        <p:spPr>
          <a:xfrm>
            <a:off x="0" y="2037327"/>
            <a:ext cx="8958679" cy="1194238"/>
          </a:xfrm>
          <a:prstGeom prst="rect">
            <a:avLst/>
          </a:prstGeom>
          <a:noFill/>
        </p:spPr>
        <p:txBody>
          <a:bodyPr wrap="square">
            <a:spAutoFit/>
          </a:bodyPr>
          <a:lstStyle/>
          <a:p>
            <a:pPr lvl="2">
              <a:lnSpc>
                <a:spcPct val="150000"/>
              </a:lnSpc>
            </a:pPr>
            <a:r>
              <a:rPr lang="en-IN" sz="1650" dirty="0">
                <a:latin typeface="Times New Roman" panose="02020603050405020304" pitchFamily="18" charset="0"/>
                <a:ea typeface="Calibri" panose="020F0502020204030204" pitchFamily="34" charset="0"/>
                <a:cs typeface="Times New Roman" panose="02020603050405020304" pitchFamily="18" charset="0"/>
              </a:rPr>
              <a:t>* The present </a:t>
            </a:r>
            <a:r>
              <a:rPr lang="en-IN" sz="165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Grammar Detection Software</a:t>
            </a:r>
            <a:r>
              <a:rPr lang="en-IN" sz="1650" dirty="0">
                <a:latin typeface="Times New Roman" panose="02020603050405020304" pitchFamily="18" charset="0"/>
                <a:ea typeface="Calibri" panose="020F0502020204030204" pitchFamily="34" charset="0"/>
                <a:cs typeface="Times New Roman" panose="02020603050405020304" pitchFamily="18" charset="0"/>
              </a:rPr>
              <a:t> Requirements Specification (SRS) document was prepared as the next incremental step after the grammar detection Scoping and Requirements (S&amp;R) document,</a:t>
            </a:r>
            <a:endParaRPr lang="en-IN" sz="16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B7999E4-BC94-4DF8-9079-EC5A2A44568B}"/>
              </a:ext>
            </a:extLst>
          </p:cNvPr>
          <p:cNvSpPr txBox="1"/>
          <p:nvPr/>
        </p:nvSpPr>
        <p:spPr>
          <a:xfrm>
            <a:off x="652509" y="3429000"/>
            <a:ext cx="8163018"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rPr>
              <a:t> </a:t>
            </a:r>
            <a:endParaRPr lang="en-IN" dirty="0"/>
          </a:p>
        </p:txBody>
      </p:sp>
      <p:sp>
        <p:nvSpPr>
          <p:cNvPr id="13" name="TextBox 12">
            <a:extLst>
              <a:ext uri="{FF2B5EF4-FFF2-40B4-BE49-F238E27FC236}">
                <a16:creationId xmlns:a16="http://schemas.microsoft.com/office/drawing/2014/main" id="{5931EC46-8283-4198-AE12-0A439E02460B}"/>
              </a:ext>
            </a:extLst>
          </p:cNvPr>
          <p:cNvSpPr txBox="1"/>
          <p:nvPr/>
        </p:nvSpPr>
        <p:spPr>
          <a:xfrm>
            <a:off x="0" y="3317739"/>
            <a:ext cx="8815527" cy="1955985"/>
          </a:xfrm>
          <a:prstGeom prst="rect">
            <a:avLst/>
          </a:prstGeom>
          <a:noFill/>
        </p:spPr>
        <p:txBody>
          <a:bodyPr wrap="square">
            <a:spAutoFit/>
          </a:bodyPr>
          <a:lstStyle/>
          <a:p>
            <a:pPr lvl="2">
              <a:lnSpc>
                <a:spcPct val="150000"/>
              </a:lnSpc>
            </a:pPr>
            <a:r>
              <a:rPr lang="en-IN" sz="1650" dirty="0">
                <a:latin typeface="Times New Roman" panose="02020603050405020304" pitchFamily="18" charset="0"/>
                <a:ea typeface="Calibri" panose="020F0502020204030204" pitchFamily="34" charset="0"/>
                <a:cs typeface="Times New Roman" panose="02020603050405020304" pitchFamily="18" charset="0"/>
              </a:rPr>
              <a:t>* The present document is described how to design and what are the things to require for the development of the </a:t>
            </a:r>
            <a:r>
              <a:rPr lang="en-IN" sz="165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Grammar Detection.</a:t>
            </a:r>
            <a:r>
              <a:rPr lang="en-IN" sz="1650" dirty="0">
                <a:latin typeface="Times New Roman" panose="02020603050405020304" pitchFamily="18" charset="0"/>
                <a:ea typeface="Calibri" panose="020F0502020204030204" pitchFamily="34" charset="0"/>
                <a:cs typeface="Times New Roman" panose="02020603050405020304" pitchFamily="18" charset="0"/>
              </a:rPr>
              <a:t> The SRS captures and describes the desired behaviour of the end product in a wide range of situations. Some of the non-functional requirements in this document were taken as is from the scoping document and can still be refined.</a:t>
            </a:r>
            <a:endParaRPr lang="en-IN" sz="16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029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21407-CD3C-4987-8AE4-B4212A031FF4}"/>
              </a:ext>
            </a:extLst>
          </p:cNvPr>
          <p:cNvSpPr txBox="1"/>
          <p:nvPr/>
        </p:nvSpPr>
        <p:spPr>
          <a:xfrm>
            <a:off x="0" y="1037807"/>
            <a:ext cx="4572000" cy="525272"/>
          </a:xfrm>
          <a:prstGeom prst="rect">
            <a:avLst/>
          </a:prstGeom>
          <a:noFill/>
        </p:spPr>
        <p:txBody>
          <a:bodyPr wrap="square">
            <a:spAutoFit/>
          </a:bodyPr>
          <a:lstStyle/>
          <a:p>
            <a:pPr>
              <a:lnSpc>
                <a:spcPct val="150000"/>
              </a:lnSpc>
            </a:pPr>
            <a:r>
              <a:rPr lang="en-IN" sz="2100" b="1" dirty="0">
                <a:latin typeface="Times New Roman" panose="02020603050405020304" pitchFamily="18" charset="0"/>
                <a:ea typeface="Calibri" panose="020F0502020204030204" pitchFamily="34" charset="0"/>
                <a:cs typeface="Times New Roman" panose="02020603050405020304" pitchFamily="18" charset="0"/>
              </a:rPr>
              <a:t>  </a:t>
            </a:r>
            <a:r>
              <a:rPr lang="en-IN" sz="2100" b="1" u="sng" dirty="0">
                <a:latin typeface="Times New Roman" panose="02020603050405020304" pitchFamily="18" charset="0"/>
                <a:ea typeface="Calibri" panose="020F0502020204030204" pitchFamily="34" charset="0"/>
                <a:cs typeface="Times New Roman" panose="02020603050405020304" pitchFamily="18" charset="0"/>
              </a:rPr>
              <a:t>PROJECT SCOPE</a:t>
            </a:r>
            <a:endParaRPr lang="en-IN" sz="21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9257E21-B621-4D22-9905-97744B126FCE}"/>
              </a:ext>
            </a:extLst>
          </p:cNvPr>
          <p:cNvSpPr txBox="1"/>
          <p:nvPr/>
        </p:nvSpPr>
        <p:spPr>
          <a:xfrm>
            <a:off x="0" y="1942499"/>
            <a:ext cx="8968666" cy="1575111"/>
          </a:xfrm>
          <a:prstGeom prst="rect">
            <a:avLst/>
          </a:prstGeom>
          <a:noFill/>
        </p:spPr>
        <p:txBody>
          <a:bodyPr wrap="square">
            <a:spAutoFit/>
          </a:bodyPr>
          <a:lstStyle/>
          <a:p>
            <a:pPr marL="342900">
              <a:lnSpc>
                <a:spcPct val="150000"/>
              </a:lnSpc>
            </a:pPr>
            <a:r>
              <a:rPr lang="en-IN" sz="1650" dirty="0">
                <a:latin typeface="Times New Roman" panose="02020603050405020304" pitchFamily="18" charset="0"/>
                <a:ea typeface="Calibri" panose="020F0502020204030204" pitchFamily="34" charset="0"/>
                <a:cs typeface="Times New Roman" panose="02020603050405020304" pitchFamily="18" charset="0"/>
              </a:rPr>
              <a:t>As described in the </a:t>
            </a:r>
            <a:r>
              <a:rPr lang="en-IN" sz="165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Grammar Detection</a:t>
            </a:r>
            <a:r>
              <a:rPr lang="en-IN" sz="1650" dirty="0">
                <a:latin typeface="Times New Roman" panose="02020603050405020304" pitchFamily="18" charset="0"/>
                <a:ea typeface="Calibri" panose="020F0502020204030204" pitchFamily="34" charset="0"/>
                <a:cs typeface="Times New Roman" panose="02020603050405020304" pitchFamily="18" charset="0"/>
              </a:rPr>
              <a:t> (S&amp;R) document, the Grammar detection is a tool to, regional or thematic level, including the possibility to offer access to additional sources of information. The primary users of this software is developer and then uses in public it uses in manly two level first developer and public this application find your mistake in sentences.</a:t>
            </a:r>
            <a:endParaRPr lang="en-IN" sz="16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651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04E61-A267-4DDC-9909-C56C7C46149E}"/>
              </a:ext>
            </a:extLst>
          </p:cNvPr>
          <p:cNvSpPr txBox="1"/>
          <p:nvPr/>
        </p:nvSpPr>
        <p:spPr>
          <a:xfrm>
            <a:off x="122346" y="979950"/>
            <a:ext cx="4570890" cy="333489"/>
          </a:xfrm>
          <a:prstGeom prst="rect">
            <a:avLst/>
          </a:prstGeom>
          <a:noFill/>
        </p:spPr>
        <p:txBody>
          <a:bodyPr wrap="square">
            <a:spAutoFit/>
          </a:bodyPr>
          <a:lstStyle/>
          <a:p>
            <a:pPr>
              <a:lnSpc>
                <a:spcPct val="115000"/>
              </a:lnSpc>
              <a:spcAft>
                <a:spcPts val="600"/>
              </a:spcAft>
            </a:pPr>
            <a:r>
              <a:rPr lang="en-IN" sz="1500" u="sng" dirty="0">
                <a:latin typeface="Arial Rounded MT Bold" panose="020F0704030504030204" pitchFamily="34" charset="0"/>
                <a:ea typeface="Calibri" panose="020F0502020204030204" pitchFamily="34" charset="0"/>
                <a:cs typeface="Times New Roman" panose="02020603050405020304" pitchFamily="18" charset="0"/>
              </a:rPr>
              <a:t>SYSTEM ANALYSIS:</a:t>
            </a:r>
          </a:p>
        </p:txBody>
      </p:sp>
      <p:sp>
        <p:nvSpPr>
          <p:cNvPr id="5" name="TextBox 4">
            <a:extLst>
              <a:ext uri="{FF2B5EF4-FFF2-40B4-BE49-F238E27FC236}">
                <a16:creationId xmlns:a16="http://schemas.microsoft.com/office/drawing/2014/main" id="{811326B2-1D11-457A-A20A-6F0C551FE1FE}"/>
              </a:ext>
            </a:extLst>
          </p:cNvPr>
          <p:cNvSpPr txBox="1"/>
          <p:nvPr/>
        </p:nvSpPr>
        <p:spPr>
          <a:xfrm>
            <a:off x="377857" y="2019090"/>
            <a:ext cx="4577549" cy="440442"/>
          </a:xfrm>
          <a:prstGeom prst="rect">
            <a:avLst/>
          </a:prstGeom>
          <a:noFill/>
        </p:spPr>
        <p:txBody>
          <a:bodyPr wrap="square">
            <a:spAutoFit/>
          </a:bodyPr>
          <a:lstStyle/>
          <a:p>
            <a:pPr marL="257175" indent="-257175">
              <a:lnSpc>
                <a:spcPct val="115000"/>
              </a:lnSpc>
              <a:spcAft>
                <a:spcPts val="600"/>
              </a:spcAft>
              <a:buFont typeface="Symbol" panose="05050102010706020507" pitchFamily="18" charset="2"/>
              <a:buChar char=""/>
            </a:pPr>
            <a:r>
              <a:rPr lang="en-IN" sz="2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User Accounts</a:t>
            </a:r>
            <a:r>
              <a:rPr lang="en-IN" sz="2100" dirty="0">
                <a:latin typeface="Times New Roman" panose="02020603050405020304" pitchFamily="18" charset="0"/>
                <a:ea typeface="Calibri" panose="020F0502020204030204" pitchFamily="34" charset="0"/>
                <a:cs typeface="Times New Roman" panose="02020603050405020304" pitchFamily="18" charset="0"/>
              </a:rPr>
              <a:t>:</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6138A50-712C-4EC6-B562-973ABB1EA823}"/>
              </a:ext>
            </a:extLst>
          </p:cNvPr>
          <p:cNvSpPr txBox="1"/>
          <p:nvPr/>
        </p:nvSpPr>
        <p:spPr>
          <a:xfrm>
            <a:off x="377857" y="2514068"/>
            <a:ext cx="8630759" cy="659219"/>
          </a:xfrm>
          <a:prstGeom prst="rect">
            <a:avLst/>
          </a:prstGeom>
          <a:noFill/>
        </p:spPr>
        <p:txBody>
          <a:bodyPr wrap="square">
            <a:spAutoFit/>
          </a:bodyPr>
          <a:lstStyle/>
          <a:p>
            <a:pPr>
              <a:lnSpc>
                <a:spcPct val="115000"/>
              </a:lnSpc>
              <a:spcAft>
                <a:spcPts val="600"/>
              </a:spcAft>
            </a:pPr>
            <a:r>
              <a:rPr lang="en-IN" sz="1650" dirty="0">
                <a:latin typeface="Calibri" panose="020F0502020204030204" pitchFamily="34" charset="0"/>
                <a:ea typeface="Calibri" panose="020F0502020204030204" pitchFamily="34" charset="0"/>
                <a:cs typeface="Times New Roman" panose="02020603050405020304" pitchFamily="18" charset="0"/>
              </a:rPr>
              <a:t>User accounts are password protected (Utilization of In Common Federation will considered in future phases of requirement) Password reminders and resets are handled by the website.</a:t>
            </a:r>
          </a:p>
        </p:txBody>
      </p:sp>
      <p:sp>
        <p:nvSpPr>
          <p:cNvPr id="9" name="TextBox 8">
            <a:extLst>
              <a:ext uri="{FF2B5EF4-FFF2-40B4-BE49-F238E27FC236}">
                <a16:creationId xmlns:a16="http://schemas.microsoft.com/office/drawing/2014/main" id="{7C21DC46-B160-42DA-9904-8BFA3BF6CEE0}"/>
              </a:ext>
            </a:extLst>
          </p:cNvPr>
          <p:cNvSpPr txBox="1"/>
          <p:nvPr/>
        </p:nvSpPr>
        <p:spPr>
          <a:xfrm>
            <a:off x="377857" y="3429000"/>
            <a:ext cx="4577549" cy="440442"/>
          </a:xfrm>
          <a:prstGeom prst="rect">
            <a:avLst/>
          </a:prstGeom>
          <a:noFill/>
        </p:spPr>
        <p:txBody>
          <a:bodyPr wrap="square">
            <a:spAutoFit/>
          </a:bodyPr>
          <a:lstStyle/>
          <a:p>
            <a:pPr marL="257175" indent="-257175">
              <a:lnSpc>
                <a:spcPct val="115000"/>
              </a:lnSpc>
              <a:spcAft>
                <a:spcPts val="600"/>
              </a:spcAft>
              <a:buFont typeface="Symbol" panose="05050102010706020507" pitchFamily="18" charset="2"/>
              <a:buChar char=""/>
            </a:pPr>
            <a:r>
              <a:rPr lang="en-IN" sz="2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System Security</a:t>
            </a:r>
            <a:r>
              <a:rPr lang="en-IN" sz="2100" dirty="0">
                <a:latin typeface="Times New Roman" panose="02020603050405020304" pitchFamily="18" charset="0"/>
                <a:ea typeface="Calibri" panose="020F0502020204030204" pitchFamily="34" charset="0"/>
                <a:cs typeface="Times New Roman" panose="02020603050405020304" pitchFamily="18" charset="0"/>
              </a:rPr>
              <a:t>:</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DA5C4FD-C3E3-4AA4-9DBA-930953CA673E}"/>
              </a:ext>
            </a:extLst>
          </p:cNvPr>
          <p:cNvSpPr txBox="1"/>
          <p:nvPr/>
        </p:nvSpPr>
        <p:spPr>
          <a:xfrm>
            <a:off x="284642" y="3953056"/>
            <a:ext cx="8284530" cy="367216"/>
          </a:xfrm>
          <a:prstGeom prst="rect">
            <a:avLst/>
          </a:prstGeom>
          <a:noFill/>
        </p:spPr>
        <p:txBody>
          <a:bodyPr wrap="square">
            <a:spAutoFit/>
          </a:bodyPr>
          <a:lstStyle/>
          <a:p>
            <a:pPr marL="171450">
              <a:lnSpc>
                <a:spcPct val="115000"/>
              </a:lnSpc>
              <a:spcAft>
                <a:spcPts val="600"/>
              </a:spcAft>
            </a:pPr>
            <a:r>
              <a:rPr lang="en-IN" sz="1650" dirty="0">
                <a:latin typeface="Calibri" panose="020F0502020204030204" pitchFamily="34" charset="0"/>
                <a:ea typeface="Calibri" panose="020F0502020204030204" pitchFamily="34" charset="0"/>
                <a:cs typeface="Times New Roman" panose="02020603050405020304" pitchFamily="18" charset="0"/>
              </a:rPr>
              <a:t>Public has read-only access via website (he can’t change my website document).</a:t>
            </a:r>
          </a:p>
        </p:txBody>
      </p:sp>
    </p:spTree>
    <p:extLst>
      <p:ext uri="{BB962C8B-B14F-4D97-AF65-F5344CB8AC3E}">
        <p14:creationId xmlns:p14="http://schemas.microsoft.com/office/powerpoint/2010/main" val="310951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C5CC8-1F72-47C1-9CA0-3F1A64C97510}"/>
              </a:ext>
            </a:extLst>
          </p:cNvPr>
          <p:cNvSpPr txBox="1"/>
          <p:nvPr/>
        </p:nvSpPr>
        <p:spPr>
          <a:xfrm>
            <a:off x="68247" y="986427"/>
            <a:ext cx="4570890" cy="525272"/>
          </a:xfrm>
          <a:prstGeom prst="rect">
            <a:avLst/>
          </a:prstGeom>
          <a:noFill/>
        </p:spPr>
        <p:txBody>
          <a:bodyPr wrap="square">
            <a:spAutoFit/>
          </a:bodyPr>
          <a:lstStyle/>
          <a:p>
            <a:pPr marL="257175" indent="-257175">
              <a:lnSpc>
                <a:spcPct val="150000"/>
              </a:lnSpc>
              <a:spcAft>
                <a:spcPts val="600"/>
              </a:spcAft>
              <a:buFont typeface="Symbol" panose="05050102010706020507" pitchFamily="18" charset="2"/>
              <a:buChar char=""/>
            </a:pPr>
            <a:r>
              <a:rPr lang="en-IN" sz="21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Recover Data</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9863816-B99F-4A6F-9FE6-03B2FF8C0AC7}"/>
              </a:ext>
            </a:extLst>
          </p:cNvPr>
          <p:cNvSpPr txBox="1"/>
          <p:nvPr/>
        </p:nvSpPr>
        <p:spPr>
          <a:xfrm>
            <a:off x="164237" y="1581799"/>
            <a:ext cx="8815526" cy="346249"/>
          </a:xfrm>
          <a:prstGeom prst="rect">
            <a:avLst/>
          </a:prstGeom>
          <a:noFill/>
        </p:spPr>
        <p:txBody>
          <a:bodyPr wrap="square">
            <a:spAutoFit/>
          </a:bodyPr>
          <a:lstStyle/>
          <a:p>
            <a:r>
              <a:rPr lang="en-IN" sz="1650" dirty="0">
                <a:solidFill>
                  <a:srgbClr val="404040"/>
                </a:solidFill>
                <a:latin typeface="Times New Roman" panose="02020603050405020304" pitchFamily="18" charset="0"/>
                <a:ea typeface="Calibri" panose="020F0502020204030204" pitchFamily="34" charset="0"/>
              </a:rPr>
              <a:t>User can recover its login detail and he can change the password user name.</a:t>
            </a:r>
            <a:endParaRPr lang="en-IN" sz="1650" dirty="0"/>
          </a:p>
        </p:txBody>
      </p:sp>
      <p:sp>
        <p:nvSpPr>
          <p:cNvPr id="7" name="TextBox 6">
            <a:extLst>
              <a:ext uri="{FF2B5EF4-FFF2-40B4-BE49-F238E27FC236}">
                <a16:creationId xmlns:a16="http://schemas.microsoft.com/office/drawing/2014/main" id="{68E3B85D-96B0-48B5-9636-DADA201ECDC3}"/>
              </a:ext>
            </a:extLst>
          </p:cNvPr>
          <p:cNvSpPr txBox="1"/>
          <p:nvPr/>
        </p:nvSpPr>
        <p:spPr>
          <a:xfrm>
            <a:off x="164237" y="2251495"/>
            <a:ext cx="4584207" cy="525272"/>
          </a:xfrm>
          <a:prstGeom prst="rect">
            <a:avLst/>
          </a:prstGeom>
          <a:noFill/>
        </p:spPr>
        <p:txBody>
          <a:bodyPr wrap="square">
            <a:spAutoFit/>
          </a:bodyPr>
          <a:lstStyle/>
          <a:p>
            <a:pPr marL="257175" indent="-257175">
              <a:lnSpc>
                <a:spcPct val="150000"/>
              </a:lnSpc>
              <a:spcAft>
                <a:spcPts val="600"/>
              </a:spcAft>
              <a:buFont typeface="Symbol" panose="05050102010706020507" pitchFamily="18" charset="2"/>
              <a:buChar char=""/>
            </a:pPr>
            <a:r>
              <a:rPr lang="en-IN" sz="21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Portable</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7851235-57F1-44CD-9985-8C5D6CE72AA1}"/>
              </a:ext>
            </a:extLst>
          </p:cNvPr>
          <p:cNvSpPr txBox="1"/>
          <p:nvPr/>
        </p:nvSpPr>
        <p:spPr>
          <a:xfrm>
            <a:off x="-104868" y="2830763"/>
            <a:ext cx="4584207" cy="432491"/>
          </a:xfrm>
          <a:prstGeom prst="rect">
            <a:avLst/>
          </a:prstGeom>
          <a:noFill/>
        </p:spPr>
        <p:txBody>
          <a:bodyPr wrap="square">
            <a:spAutoFit/>
          </a:bodyPr>
          <a:lstStyle/>
          <a:p>
            <a:pPr marL="342900">
              <a:lnSpc>
                <a:spcPct val="150000"/>
              </a:lnSpc>
              <a:spcAft>
                <a:spcPts val="600"/>
              </a:spcAft>
            </a:pPr>
            <a:r>
              <a:rPr lang="en-IN" sz="1650"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It can apply in many websites as you want.</a:t>
            </a:r>
            <a:endParaRPr lang="en-IN" sz="16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E88B0307-3908-40F4-BD3E-1437D2FA3068}"/>
              </a:ext>
            </a:extLst>
          </p:cNvPr>
          <p:cNvSpPr txBox="1"/>
          <p:nvPr/>
        </p:nvSpPr>
        <p:spPr>
          <a:xfrm>
            <a:off x="164237" y="3447939"/>
            <a:ext cx="6244585" cy="525272"/>
          </a:xfrm>
          <a:prstGeom prst="rect">
            <a:avLst/>
          </a:prstGeom>
          <a:noFill/>
        </p:spPr>
        <p:txBody>
          <a:bodyPr wrap="square">
            <a:spAutoFit/>
          </a:bodyPr>
          <a:lstStyle/>
          <a:p>
            <a:pPr marL="257175" indent="-257175">
              <a:lnSpc>
                <a:spcPct val="150000"/>
              </a:lnSpc>
              <a:spcAft>
                <a:spcPts val="600"/>
              </a:spcAft>
              <a:buFont typeface="Symbol" panose="05050102010706020507" pitchFamily="18" charset="2"/>
              <a:buChar char=""/>
            </a:pPr>
            <a:r>
              <a:rPr lang="en-IN" sz="21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Security Requirements</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18CABE08-50CD-4EF1-ADE6-A33CC29E18D6}"/>
              </a:ext>
            </a:extLst>
          </p:cNvPr>
          <p:cNvSpPr txBox="1"/>
          <p:nvPr/>
        </p:nvSpPr>
        <p:spPr>
          <a:xfrm>
            <a:off x="-182776" y="4157896"/>
            <a:ext cx="8640746" cy="432491"/>
          </a:xfrm>
          <a:prstGeom prst="rect">
            <a:avLst/>
          </a:prstGeom>
          <a:noFill/>
        </p:spPr>
        <p:txBody>
          <a:bodyPr wrap="square">
            <a:spAutoFit/>
          </a:bodyPr>
          <a:lstStyle/>
          <a:p>
            <a:pPr marL="342900">
              <a:lnSpc>
                <a:spcPct val="150000"/>
              </a:lnSpc>
              <a:spcAft>
                <a:spcPts val="600"/>
              </a:spcAft>
            </a:pPr>
            <a:r>
              <a:rPr lang="en-IN" sz="1650" dirty="0">
                <a:latin typeface="Times New Roman" panose="02020603050405020304" pitchFamily="18" charset="0"/>
                <a:ea typeface="Calibri" panose="020F0502020204030204" pitchFamily="34" charset="0"/>
                <a:cs typeface="Times New Roman" panose="02020603050405020304" pitchFamily="18" charset="0"/>
              </a:rPr>
              <a:t>The system shall retain an audit log for all successful operations.</a:t>
            </a:r>
            <a:endParaRPr lang="en-IN" sz="16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96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4018EB-DC34-4D19-94DD-DEEEC34024B9}"/>
              </a:ext>
            </a:extLst>
          </p:cNvPr>
          <p:cNvSpPr txBox="1"/>
          <p:nvPr/>
        </p:nvSpPr>
        <p:spPr>
          <a:xfrm>
            <a:off x="54930" y="939819"/>
            <a:ext cx="4570890" cy="525272"/>
          </a:xfrm>
          <a:prstGeom prst="rect">
            <a:avLst/>
          </a:prstGeom>
          <a:noFill/>
        </p:spPr>
        <p:txBody>
          <a:bodyPr wrap="square">
            <a:spAutoFit/>
          </a:bodyPr>
          <a:lstStyle/>
          <a:p>
            <a:pPr marL="257175" indent="-257175">
              <a:lnSpc>
                <a:spcPct val="150000"/>
              </a:lnSpc>
              <a:spcAft>
                <a:spcPts val="600"/>
              </a:spcAft>
              <a:buFont typeface="Symbol" panose="05050102010706020507" pitchFamily="18" charset="2"/>
              <a:buChar char=""/>
            </a:pPr>
            <a:r>
              <a:rPr lang="en-IN" sz="21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Operating Environment</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B156836-35B9-43C3-A146-3D2A3B8C0A80}"/>
              </a:ext>
            </a:extLst>
          </p:cNvPr>
          <p:cNvSpPr txBox="1"/>
          <p:nvPr/>
        </p:nvSpPr>
        <p:spPr>
          <a:xfrm>
            <a:off x="-153140" y="1672183"/>
            <a:ext cx="8715653" cy="1279133"/>
          </a:xfrm>
          <a:prstGeom prst="rect">
            <a:avLst/>
          </a:prstGeom>
          <a:noFill/>
        </p:spPr>
        <p:txBody>
          <a:bodyPr wrap="square">
            <a:spAutoFit/>
          </a:bodyPr>
          <a:lstStyle/>
          <a:p>
            <a:pPr marL="342900">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The system shall operate with the two latest major releases of the following Web browsers: Firefox, Opera, Chrome, Internet Explorer etc. The system shall operate on a server running Linux, Windows server or Mac OS.</a:t>
            </a:r>
          </a:p>
          <a:p>
            <a:pPr marL="342900">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a:lnSpc>
                <a:spcPct val="150000"/>
              </a:lnSpc>
            </a:pPr>
            <a:endParaRPr lang="en-IN"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2CF3B07-8B64-49C9-B48B-B5073449C285}"/>
              </a:ext>
            </a:extLst>
          </p:cNvPr>
          <p:cNvSpPr txBox="1"/>
          <p:nvPr/>
        </p:nvSpPr>
        <p:spPr>
          <a:xfrm>
            <a:off x="240631" y="2620560"/>
            <a:ext cx="6541167"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Working project in Google Collab that open source</a:t>
            </a:r>
          </a:p>
        </p:txBody>
      </p:sp>
    </p:spTree>
    <p:extLst>
      <p:ext uri="{BB962C8B-B14F-4D97-AF65-F5344CB8AC3E}">
        <p14:creationId xmlns:p14="http://schemas.microsoft.com/office/powerpoint/2010/main" val="21309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373557-E549-446D-94EB-F89FE94A6755}"/>
              </a:ext>
            </a:extLst>
          </p:cNvPr>
          <p:cNvSpPr txBox="1"/>
          <p:nvPr/>
        </p:nvSpPr>
        <p:spPr>
          <a:xfrm>
            <a:off x="135939" y="904863"/>
            <a:ext cx="8925943" cy="454420"/>
          </a:xfrm>
          <a:prstGeom prst="rect">
            <a:avLst/>
          </a:prstGeom>
          <a:noFill/>
        </p:spPr>
        <p:txBody>
          <a:bodyPr wrap="square">
            <a:spAutoFit/>
          </a:bodyPr>
          <a:lstStyle/>
          <a:p>
            <a:pPr>
              <a:lnSpc>
                <a:spcPct val="150000"/>
              </a:lnSpc>
              <a:spcAft>
                <a:spcPts val="600"/>
              </a:spcAft>
            </a:pPr>
            <a:r>
              <a:rPr lang="en-IN" u="sng" dirty="0">
                <a:latin typeface="Arial Rounded MT Bold" panose="020F0704030504030204" pitchFamily="34" charset="0"/>
                <a:ea typeface="Calibri" panose="020F0502020204030204" pitchFamily="34" charset="0"/>
                <a:cs typeface="Times New Roman" panose="02020603050405020304" pitchFamily="18" charset="0"/>
              </a:rPr>
              <a:t>SYSTEM DESIGN AND SPECIFICATIONS :</a:t>
            </a:r>
          </a:p>
        </p:txBody>
      </p:sp>
      <p:sp>
        <p:nvSpPr>
          <p:cNvPr id="5" name="TextBox 4">
            <a:extLst>
              <a:ext uri="{FF2B5EF4-FFF2-40B4-BE49-F238E27FC236}">
                <a16:creationId xmlns:a16="http://schemas.microsoft.com/office/drawing/2014/main" id="{0BE7F257-E9BA-4F9E-80A7-14BD217F4CDA}"/>
              </a:ext>
            </a:extLst>
          </p:cNvPr>
          <p:cNvSpPr txBox="1"/>
          <p:nvPr/>
        </p:nvSpPr>
        <p:spPr>
          <a:xfrm>
            <a:off x="135938" y="1698860"/>
            <a:ext cx="4570890" cy="463397"/>
          </a:xfrm>
          <a:prstGeom prst="rect">
            <a:avLst/>
          </a:prstGeom>
          <a:noFill/>
        </p:spPr>
        <p:txBody>
          <a:bodyPr wrap="square">
            <a:spAutoFit/>
          </a:bodyPr>
          <a:lstStyle/>
          <a:p>
            <a:pPr marL="714375" lvl="1" indent="-257175">
              <a:lnSpc>
                <a:spcPct val="150000"/>
              </a:lnSpc>
              <a:spcAft>
                <a:spcPts val="600"/>
              </a:spcAft>
              <a:buFont typeface="Symbol" panose="05050102010706020507" pitchFamily="18" charset="2"/>
              <a:buChar char=""/>
            </a:pPr>
            <a:r>
              <a:rPr lang="en-IN"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STRUCTURE CHART</a:t>
            </a:r>
            <a:endParaRPr lang="en-IN"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30FC0FD-D2D7-437F-A30D-9E6E3C3CE8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2459" y="2754852"/>
            <a:ext cx="6478480" cy="3198286"/>
          </a:xfrm>
          <a:prstGeom prst="rect">
            <a:avLst/>
          </a:prstGeom>
          <a:noFill/>
          <a:ln>
            <a:noFill/>
          </a:ln>
        </p:spPr>
      </p:pic>
    </p:spTree>
    <p:extLst>
      <p:ext uri="{BB962C8B-B14F-4D97-AF65-F5344CB8AC3E}">
        <p14:creationId xmlns:p14="http://schemas.microsoft.com/office/powerpoint/2010/main" val="31946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2804C-D57B-44CD-ABEA-C9582587CDDA}"/>
              </a:ext>
            </a:extLst>
          </p:cNvPr>
          <p:cNvSpPr txBox="1"/>
          <p:nvPr/>
        </p:nvSpPr>
        <p:spPr>
          <a:xfrm>
            <a:off x="1110" y="756847"/>
            <a:ext cx="4570890" cy="525272"/>
          </a:xfrm>
          <a:prstGeom prst="rect">
            <a:avLst/>
          </a:prstGeom>
          <a:noFill/>
        </p:spPr>
        <p:txBody>
          <a:bodyPr wrap="square">
            <a:spAutoFit/>
          </a:bodyPr>
          <a:lstStyle/>
          <a:p>
            <a:pPr>
              <a:lnSpc>
                <a:spcPct val="150000"/>
              </a:lnSpc>
              <a:spcAft>
                <a:spcPts val="600"/>
              </a:spcAft>
            </a:pPr>
            <a:r>
              <a:rPr lang="en-IN" sz="2100" b="1" dirty="0">
                <a:latin typeface="Calibri" panose="020F0502020204030204" pitchFamily="34" charset="0"/>
                <a:ea typeface="Calibri" panose="020F0502020204030204" pitchFamily="34" charset="0"/>
                <a:cs typeface="Times New Roman" panose="02020603050405020304" pitchFamily="18" charset="0"/>
              </a:rPr>
              <a:t>    DFD</a:t>
            </a:r>
          </a:p>
        </p:txBody>
      </p:sp>
      <p:sp>
        <p:nvSpPr>
          <p:cNvPr id="5" name="TextBox 4">
            <a:extLst>
              <a:ext uri="{FF2B5EF4-FFF2-40B4-BE49-F238E27FC236}">
                <a16:creationId xmlns:a16="http://schemas.microsoft.com/office/drawing/2014/main" id="{267DABA9-8C69-416D-9015-A4D92247E2D4}"/>
              </a:ext>
            </a:extLst>
          </p:cNvPr>
          <p:cNvSpPr txBox="1"/>
          <p:nvPr/>
        </p:nvSpPr>
        <p:spPr>
          <a:xfrm>
            <a:off x="1218461" y="1762114"/>
            <a:ext cx="6578353" cy="432491"/>
          </a:xfrm>
          <a:prstGeom prst="rect">
            <a:avLst/>
          </a:prstGeom>
          <a:noFill/>
        </p:spPr>
        <p:txBody>
          <a:bodyPr wrap="square">
            <a:spAutoFit/>
          </a:bodyPr>
          <a:lstStyle/>
          <a:p>
            <a:pPr marL="441484">
              <a:lnSpc>
                <a:spcPct val="150000"/>
              </a:lnSpc>
              <a:spcAft>
                <a:spcPts val="600"/>
              </a:spcAft>
            </a:pPr>
            <a:r>
              <a:rPr lang="en-IN" sz="1650" b="1" dirty="0">
                <a:latin typeface="Times New Roman" panose="02020603050405020304" pitchFamily="18" charset="0"/>
                <a:ea typeface="Calibri" panose="020F0502020204030204" pitchFamily="34" charset="0"/>
                <a:cs typeface="Times New Roman" panose="02020603050405020304" pitchFamily="18" charset="0"/>
              </a:rPr>
              <a:t>ZERO LEVEL DFD</a:t>
            </a:r>
            <a:endParaRPr lang="en-IN" sz="16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85A6891-558F-40DD-A584-662BA5672BA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9218" y="3154595"/>
            <a:ext cx="7497193" cy="2030519"/>
          </a:xfrm>
          <a:prstGeom prst="rect">
            <a:avLst/>
          </a:prstGeom>
        </p:spPr>
      </p:pic>
    </p:spTree>
    <p:extLst>
      <p:ext uri="{BB962C8B-B14F-4D97-AF65-F5344CB8AC3E}">
        <p14:creationId xmlns:p14="http://schemas.microsoft.com/office/powerpoint/2010/main" val="1017019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177</TotalTime>
  <Words>529</Words>
  <Application>Microsoft Office PowerPoint</Application>
  <PresentationFormat>On-screen Show (4:3)</PresentationFormat>
  <Paragraphs>59</Paragraphs>
  <Slides>23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Rounded MT Bold</vt:lpstr>
      <vt:lpstr>Calibri</vt:lpstr>
      <vt:lpstr>Symbol</vt:lpstr>
      <vt:lpstr>Times New Roman</vt:lpstr>
      <vt:lpstr>Trebuchet MS</vt:lpstr>
      <vt:lpstr>Wingdings 3</vt:lpstr>
      <vt:lpstr>Facet</vt:lpstr>
      <vt:lpstr>GRAMMER DETECTION FROM GIVEN TEXT OR MESSAGE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GRAMMER DETECTION FROM GIVEN TEXT OR MESSAGE</dc:title>
  <dc:creator>ashutosh</dc:creator>
  <cp:lastModifiedBy>Aman Kumar</cp:lastModifiedBy>
  <cp:revision>20</cp:revision>
  <dcterms:created xsi:type="dcterms:W3CDTF">2021-01-21T04:44:33Z</dcterms:created>
  <dcterms:modified xsi:type="dcterms:W3CDTF">2021-01-23T09:56:46Z</dcterms:modified>
</cp:coreProperties>
</file>