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9" r:id="rId2"/>
    <p:sldId id="265" r:id="rId3"/>
    <p:sldId id="266" r:id="rId4"/>
    <p:sldId id="263" r:id="rId5"/>
    <p:sldId id="260" r:id="rId6"/>
    <p:sldId id="256" r:id="rId7"/>
    <p:sldId id="258" r:id="rId8"/>
    <p:sldId id="257" r:id="rId9"/>
    <p:sldId id="259" r:id="rId10"/>
    <p:sldId id="267" r:id="rId11"/>
    <p:sldId id="264" r:id="rId12"/>
    <p:sldId id="262" r:id="rId13"/>
    <p:sldId id="261"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0" d="100"/>
          <a:sy n="110" d="100"/>
        </p:scale>
        <p:origin x="-474" y="-72"/>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ED3217-8EF9-4D17-9D17-FBFAF278C83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ED3217-8EF9-4D17-9D17-FBFAF278C83A}" type="datetimeFigureOut">
              <a:rPr lang="en-US" smtClean="0"/>
              <a:t>1/19/2018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ED3217-8EF9-4D17-9D17-FBFAF278C83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ED3217-8EF9-4D17-9D17-FBFAF278C83A}" type="datetimeFigureOut">
              <a:rPr lang="en-US" smtClean="0"/>
              <a:t>1/19/2018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ED3217-8EF9-4D17-9D17-FBFAF278C83A}" type="datetimeFigureOut">
              <a:rPr lang="en-US" smtClean="0"/>
              <a:t>1/19/2018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D3217-8EF9-4D17-9D17-FBFAF278C83A}" type="datetimeFigureOut">
              <a:rPr lang="en-US" smtClean="0"/>
              <a:t>1/19/2018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ED3217-8EF9-4D17-9D17-FBFAF278C83A}" type="datetimeFigureOut">
              <a:rPr lang="en-US" smtClean="0"/>
              <a:t>1/19/2018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66FBCF-8101-49AF-A679-9B24C7A2681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969943"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441" y="1600201"/>
            <a:ext cx="10969943"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D3217-8EF9-4D17-9D17-FBFAF278C83A}" type="datetimeFigureOut">
              <a:rPr lang="en-US" smtClean="0"/>
              <a:t>1/19/2018</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6FBCF-8101-49AF-A679-9B24C7A2681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28600"/>
            <a:ext cx="10360501" cy="1905000"/>
          </a:xfrm>
        </p:spPr>
        <p:txBody>
          <a:bodyPr>
            <a:noAutofit/>
          </a:bodyPr>
          <a:lstStyle/>
          <a:p>
            <a:r>
              <a:rPr lang="en-US" i="1" dirty="0" smtClean="0">
                <a:solidFill>
                  <a:srgbClr val="0060A8"/>
                </a:solidFill>
                <a:latin typeface="Cambria" pitchFamily="18" charset="0"/>
              </a:rPr>
              <a:t>Voluntary Voting System Guidelines (VVSG) Version 2.0</a:t>
            </a:r>
            <a:endParaRPr lang="en-US" b="1" dirty="0">
              <a:latin typeface="Arial" pitchFamily="34" charset="0"/>
              <a:cs typeface="Arial" pitchFamily="34" charset="0"/>
            </a:endParaRPr>
          </a:p>
        </p:txBody>
      </p:sp>
      <p:sp>
        <p:nvSpPr>
          <p:cNvPr id="3" name="Subtitle 2"/>
          <p:cNvSpPr>
            <a:spLocks noGrp="1"/>
          </p:cNvSpPr>
          <p:nvPr>
            <p:ph type="subTitle" idx="1"/>
          </p:nvPr>
        </p:nvSpPr>
        <p:spPr>
          <a:xfrm>
            <a:off x="3555074" y="4572000"/>
            <a:ext cx="8532178" cy="914400"/>
          </a:xfrm>
        </p:spPr>
        <p:txBody>
          <a:bodyPr>
            <a:normAutofit fontScale="92500" lnSpcReduction="20000"/>
          </a:bodyPr>
          <a:lstStyle/>
          <a:p>
            <a:pPr algn="r"/>
            <a:r>
              <a:rPr lang="en-US" sz="2000" b="1" dirty="0" smtClean="0">
                <a:solidFill>
                  <a:schemeClr val="tx2">
                    <a:lumMod val="50000"/>
                  </a:schemeClr>
                </a:solidFill>
                <a:latin typeface="Cambria" panose="02040503050406030204" pitchFamily="18" charset="0"/>
                <a:cs typeface="Arial" pitchFamily="34" charset="0"/>
              </a:rPr>
              <a:t>Brian Hancock</a:t>
            </a:r>
            <a:endParaRPr lang="en-US" sz="2000" b="1" dirty="0" smtClean="0">
              <a:solidFill>
                <a:schemeClr val="tx2">
                  <a:lumMod val="50000"/>
                </a:schemeClr>
              </a:solidFill>
              <a:latin typeface="Cambria" panose="02040503050406030204" pitchFamily="18" charset="0"/>
              <a:cs typeface="Arial" pitchFamily="34" charset="0"/>
            </a:endParaRPr>
          </a:p>
          <a:p>
            <a:pPr algn="r"/>
            <a:r>
              <a:rPr lang="en-US" sz="2000" b="1" dirty="0" smtClean="0">
                <a:solidFill>
                  <a:schemeClr val="tx2">
                    <a:lumMod val="50000"/>
                  </a:schemeClr>
                </a:solidFill>
                <a:latin typeface="Cambria" panose="02040503050406030204" pitchFamily="18" charset="0"/>
                <a:cs typeface="Arial" pitchFamily="34" charset="0"/>
              </a:rPr>
              <a:t>Director, Testing and Certification</a:t>
            </a:r>
            <a:endParaRPr lang="en-US" sz="2000" b="1" dirty="0" smtClean="0">
              <a:solidFill>
                <a:schemeClr val="tx2">
                  <a:lumMod val="50000"/>
                </a:schemeClr>
              </a:solidFill>
              <a:latin typeface="Cambria" panose="02040503050406030204" pitchFamily="18" charset="0"/>
              <a:cs typeface="Arial" pitchFamily="34" charset="0"/>
            </a:endParaRPr>
          </a:p>
          <a:p>
            <a:pPr algn="r"/>
            <a:r>
              <a:rPr lang="en-US" sz="2000" b="1" dirty="0" smtClean="0">
                <a:solidFill>
                  <a:schemeClr val="tx2">
                    <a:lumMod val="50000"/>
                  </a:schemeClr>
                </a:solidFill>
                <a:latin typeface="Cambria" panose="02040503050406030204" pitchFamily="18" charset="0"/>
                <a:cs typeface="Arial" pitchFamily="34" charset="0"/>
              </a:rPr>
              <a:t>United States Election Assistance Commission</a:t>
            </a:r>
          </a:p>
          <a:p>
            <a:endParaRPr lang="en-US" sz="1200" dirty="0" smtClean="0">
              <a:latin typeface="Arial" pitchFamily="34" charset="0"/>
              <a:cs typeface="Arial" pitchFamily="34" charset="0"/>
            </a:endParaRPr>
          </a:p>
          <a:p>
            <a:endParaRPr lang="en-US" sz="1200" dirty="0">
              <a:latin typeface="Arial" pitchFamily="34" charset="0"/>
              <a:cs typeface="Arial" pitchFamily="34" charset="0"/>
            </a:endParaRPr>
          </a:p>
        </p:txBody>
      </p:sp>
      <p:sp>
        <p:nvSpPr>
          <p:cNvPr id="4" name="Footer Placeholder 3"/>
          <p:cNvSpPr>
            <a:spLocks noGrp="1"/>
          </p:cNvSpPr>
          <p:nvPr>
            <p:ph type="ftr" sz="quarter" idx="11"/>
          </p:nvPr>
        </p:nvSpPr>
        <p:spPr>
          <a:xfrm>
            <a:off x="304721" y="6172201"/>
            <a:ext cx="11477810" cy="549275"/>
          </a:xfrm>
        </p:spPr>
        <p:txBody>
          <a:bodyPr/>
          <a:lstStyle/>
          <a:p>
            <a:endParaRPr lang="en-US" dirty="0"/>
          </a:p>
          <a:p>
            <a:endParaRPr lang="en-US" dirty="0"/>
          </a:p>
          <a:p>
            <a:endParaRPr lang="en-US" dirty="0"/>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03147" y="5638800"/>
            <a:ext cx="11782531" cy="630942"/>
          </a:xfrm>
          <a:prstGeom prst="rect">
            <a:avLst/>
          </a:prstGeom>
          <a:noFill/>
        </p:spPr>
        <p:txBody>
          <a:bodyPr wrap="square" rtlCol="0">
            <a:spAutoFit/>
          </a:bodyPr>
          <a:lstStyle/>
          <a:p>
            <a:pPr algn="ctr"/>
            <a:r>
              <a:rPr lang="en-US" sz="3500" b="1" dirty="0" smtClean="0">
                <a:solidFill>
                  <a:schemeClr val="bg1"/>
                </a:solidFill>
              </a:rPr>
              <a:t>PRESENTATION PLACE &amp; DATE</a:t>
            </a:r>
            <a:endParaRPr lang="en-US" sz="3500" b="1" dirty="0">
              <a:solidFill>
                <a:schemeClr val="bg1"/>
              </a:solidFill>
            </a:endParaRPr>
          </a:p>
        </p:txBody>
      </p:sp>
      <p:pic>
        <p:nvPicPr>
          <p:cNvPr id="1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4001"/>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p:nvSpPr>
        <p:spPr>
          <a:xfrm>
            <a:off x="1064974" y="1828800"/>
            <a:ext cx="10360501"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80000"/>
              </a:lnSpc>
              <a:spcBef>
                <a:spcPct val="20000"/>
              </a:spcBef>
            </a:pPr>
            <a:r>
              <a:rPr lang="en-US" sz="4000" b="1" dirty="0">
                <a:solidFill>
                  <a:srgbClr val="002060"/>
                </a:solidFill>
                <a:latin typeface="Cambria" panose="02040503050406030204" pitchFamily="18" charset="0"/>
                <a:ea typeface="+mn-ea"/>
                <a:cs typeface="Arial" pitchFamily="34" charset="0"/>
              </a:rPr>
              <a:t>Board of Advisors Review</a:t>
            </a:r>
            <a:endParaRPr lang="en-US" sz="4000" b="1" dirty="0">
              <a:solidFill>
                <a:srgbClr val="002060"/>
              </a:solidFill>
              <a:latin typeface="Cambria" panose="02040503050406030204" pitchFamily="18" charset="0"/>
              <a:ea typeface="+mn-ea"/>
              <a:cs typeface="Arial" pitchFamily="34" charset="0"/>
            </a:endParaRPr>
          </a:p>
        </p:txBody>
      </p:sp>
    </p:spTree>
    <p:extLst>
      <p:ext uri="{BB962C8B-B14F-4D97-AF65-F5344CB8AC3E}">
        <p14:creationId xmlns:p14="http://schemas.microsoft.com/office/powerpoint/2010/main" val="2772066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634" y="2819399"/>
            <a:ext cx="10512862" cy="914401"/>
          </a:xfrm>
        </p:spPr>
        <p:txBody>
          <a:bodyPr>
            <a:normAutofit/>
          </a:bodyPr>
          <a:lstStyle/>
          <a:p>
            <a:pPr algn="ctr"/>
            <a:r>
              <a:rPr lang="en-US" sz="4400" b="0" dirty="0">
                <a:latin typeface="Cambria" panose="02040503050406030204" pitchFamily="18" charset="0"/>
                <a:cs typeface="Arial Bold" pitchFamily="34" charset="0"/>
              </a:rPr>
              <a:t>The </a:t>
            </a:r>
            <a:r>
              <a:rPr lang="en-US" sz="4400" b="0" dirty="0" smtClean="0">
                <a:latin typeface="Cambria" panose="02040503050406030204" pitchFamily="18" charset="0"/>
                <a:cs typeface="Arial Bold" pitchFamily="34" charset="0"/>
              </a:rPr>
              <a:t>Process</a:t>
            </a:r>
            <a:endParaRPr lang="en-US" sz="4400" b="0" dirty="0">
              <a:latin typeface="Cambria" panose="02040503050406030204" pitchFamily="18" charset="0"/>
              <a:cs typeface="Arial Bold" pitchFamily="34" charset="0"/>
            </a:endParaRPr>
          </a:p>
        </p:txBody>
      </p:sp>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723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Cambria" panose="02040503050406030204" pitchFamily="18" charset="0"/>
              </a:rPr>
              <a:t>VVSG 2.0 – Timeline</a:t>
            </a:r>
            <a:endParaRPr lang="en-US" dirty="0">
              <a:latin typeface="Cambria" panose="02040503050406030204" pitchFamily="18" charset="0"/>
            </a:endParaRPr>
          </a:p>
        </p:txBody>
      </p:sp>
      <p:sp>
        <p:nvSpPr>
          <p:cNvPr id="5" name="TextBox 4"/>
          <p:cNvSpPr txBox="1"/>
          <p:nvPr/>
        </p:nvSpPr>
        <p:spPr>
          <a:xfrm>
            <a:off x="1935319" y="5183211"/>
            <a:ext cx="1066800" cy="381000"/>
          </a:xfrm>
          <a:prstGeom prst="rect">
            <a:avLst/>
          </a:prstGeom>
          <a:noFill/>
        </p:spPr>
        <p:txBody>
          <a:bodyPr wrap="square" rtlCol="0">
            <a:spAutoFit/>
          </a:bodyPr>
          <a:lstStyle/>
          <a:p>
            <a:pPr algn="ctr"/>
            <a:r>
              <a:rPr lang="en-US" b="1" dirty="0" smtClean="0">
                <a:solidFill>
                  <a:schemeClr val="accent1">
                    <a:lumMod val="50000"/>
                  </a:schemeClr>
                </a:solidFill>
                <a:effectLst>
                  <a:outerShdw blurRad="38100" dist="38100" dir="2700000" algn="tl">
                    <a:srgbClr val="000000">
                      <a:alpha val="43137"/>
                    </a:srgbClr>
                  </a:outerShdw>
                </a:effectLst>
              </a:rPr>
              <a:t>2017</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6" name="TextBox 5"/>
          <p:cNvSpPr txBox="1"/>
          <p:nvPr/>
        </p:nvSpPr>
        <p:spPr>
          <a:xfrm>
            <a:off x="1870423" y="4624808"/>
            <a:ext cx="1066800" cy="523220"/>
          </a:xfrm>
          <a:prstGeom prst="rect">
            <a:avLst/>
          </a:prstGeom>
          <a:noFill/>
        </p:spPr>
        <p:txBody>
          <a:bodyPr wrap="square" rtlCol="0">
            <a:spAutoFit/>
          </a:bodyPr>
          <a:lstStyle/>
          <a:p>
            <a:pPr algn="ctr"/>
            <a:r>
              <a:rPr lang="en-US" sz="1400" b="1" dirty="0" smtClean="0"/>
              <a:t>TGDC</a:t>
            </a:r>
            <a:r>
              <a:rPr lang="en-US" sz="1400" b="1" dirty="0" smtClean="0">
                <a:solidFill>
                  <a:schemeClr val="accent1"/>
                </a:solidFill>
              </a:rPr>
              <a:t> </a:t>
            </a:r>
            <a:r>
              <a:rPr lang="en-US" sz="1400" b="1" dirty="0" smtClean="0"/>
              <a:t>Meeting</a:t>
            </a:r>
            <a:endParaRPr lang="en-US" sz="1400" b="1" dirty="0"/>
          </a:p>
        </p:txBody>
      </p:sp>
      <p:cxnSp>
        <p:nvCxnSpPr>
          <p:cNvPr id="7" name="Straight Connector 6"/>
          <p:cNvCxnSpPr/>
          <p:nvPr/>
        </p:nvCxnSpPr>
        <p:spPr>
          <a:xfrm flipV="1">
            <a:off x="2536111" y="1334881"/>
            <a:ext cx="7985737" cy="3823387"/>
          </a:xfrm>
          <a:prstGeom prst="line">
            <a:avLst/>
          </a:prstGeom>
          <a:ln w="25400" cap="rnd">
            <a:solidFill>
              <a:schemeClr val="accent1">
                <a:lumMod val="50000"/>
              </a:schemeClr>
            </a:solidFill>
          </a:ln>
          <a:effectLst>
            <a:outerShdw blurRad="50800" dist="50800" dir="5400000" algn="ctr" rotWithShape="0">
              <a:schemeClr val="bg1">
                <a:lumMod val="50000"/>
              </a:schemeClr>
            </a:outerShdw>
          </a:effectLst>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100078" y="1011714"/>
            <a:ext cx="1371600" cy="381000"/>
          </a:xfrm>
          <a:prstGeom prst="rect">
            <a:avLst/>
          </a:prstGeom>
          <a:noFill/>
        </p:spPr>
        <p:txBody>
          <a:bodyPr wrap="square" rtlCol="0">
            <a:spAutoFit/>
          </a:bodyPr>
          <a:lstStyle/>
          <a:p>
            <a:pPr algn="ctr"/>
            <a:r>
              <a:rPr lang="en-US" b="1" dirty="0" smtClean="0">
                <a:solidFill>
                  <a:schemeClr val="accent1">
                    <a:lumMod val="50000"/>
                  </a:schemeClr>
                </a:solidFill>
                <a:effectLst>
                  <a:outerShdw blurRad="38100" dist="38100" dir="2700000" algn="tl">
                    <a:srgbClr val="000000">
                      <a:alpha val="43137"/>
                    </a:srgbClr>
                  </a:outerShdw>
                </a:effectLst>
              </a:rPr>
              <a:t>2018</a:t>
            </a:r>
            <a:endParaRPr lang="en-US" b="1" dirty="0">
              <a:solidFill>
                <a:schemeClr val="accent1">
                  <a:lumMod val="50000"/>
                </a:schemeClr>
              </a:solidFill>
              <a:effectLst>
                <a:outerShdw blurRad="38100" dist="38100" dir="2700000" algn="tl">
                  <a:srgbClr val="000000">
                    <a:alpha val="43137"/>
                  </a:srgbClr>
                </a:outerShdw>
              </a:effectLst>
            </a:endParaRPr>
          </a:p>
        </p:txBody>
      </p:sp>
      <p:sp>
        <p:nvSpPr>
          <p:cNvPr id="9" name="TextBox 8"/>
          <p:cNvSpPr txBox="1"/>
          <p:nvPr/>
        </p:nvSpPr>
        <p:spPr>
          <a:xfrm>
            <a:off x="1382691" y="5029322"/>
            <a:ext cx="1143000" cy="307777"/>
          </a:xfrm>
          <a:prstGeom prst="rect">
            <a:avLst/>
          </a:prstGeom>
          <a:noFill/>
        </p:spPr>
        <p:txBody>
          <a:bodyPr wrap="square" rtlCol="0">
            <a:spAutoFit/>
          </a:bodyPr>
          <a:lstStyle/>
          <a:p>
            <a:pPr algn="ctr"/>
            <a:r>
              <a:rPr lang="en-US" sz="1400" b="1" dirty="0" smtClean="0">
                <a:solidFill>
                  <a:schemeClr val="accent1">
                    <a:lumMod val="50000"/>
                  </a:schemeClr>
                </a:solidFill>
                <a:effectLst>
                  <a:outerShdw blurRad="38100" dist="38100" dir="2700000" algn="tl">
                    <a:srgbClr val="000000">
                      <a:alpha val="43137"/>
                    </a:srgbClr>
                  </a:outerShdw>
                </a:effectLst>
              </a:rPr>
              <a:t>September</a:t>
            </a:r>
            <a:endParaRPr lang="en-US" sz="1400" b="1" dirty="0">
              <a:solidFill>
                <a:schemeClr val="accent1">
                  <a:lumMod val="50000"/>
                </a:schemeClr>
              </a:solidFill>
              <a:effectLst>
                <a:outerShdw blurRad="38100" dist="38100" dir="2700000" algn="tl">
                  <a:srgbClr val="000000">
                    <a:alpha val="43137"/>
                  </a:srgbClr>
                </a:outerShdw>
              </a:effectLst>
            </a:endParaRPr>
          </a:p>
        </p:txBody>
      </p:sp>
      <p:sp>
        <p:nvSpPr>
          <p:cNvPr id="10" name="TextBox 9"/>
          <p:cNvSpPr txBox="1"/>
          <p:nvPr/>
        </p:nvSpPr>
        <p:spPr>
          <a:xfrm>
            <a:off x="3566078" y="4419604"/>
            <a:ext cx="1546058" cy="954107"/>
          </a:xfrm>
          <a:prstGeom prst="rect">
            <a:avLst/>
          </a:prstGeom>
          <a:noFill/>
        </p:spPr>
        <p:txBody>
          <a:bodyPr wrap="square" rtlCol="0">
            <a:spAutoFit/>
          </a:bodyPr>
          <a:lstStyle/>
          <a:p>
            <a:pPr algn="ctr"/>
            <a:r>
              <a:rPr lang="en-US" sz="1400" b="1" dirty="0" smtClean="0"/>
              <a:t>TGDC Recommendation provided to EAC Executive Director</a:t>
            </a:r>
            <a:endParaRPr lang="en-US" sz="1400" b="1" dirty="0"/>
          </a:p>
        </p:txBody>
      </p:sp>
      <p:sp>
        <p:nvSpPr>
          <p:cNvPr id="11" name="TextBox 10"/>
          <p:cNvSpPr txBox="1"/>
          <p:nvPr/>
        </p:nvSpPr>
        <p:spPr>
          <a:xfrm>
            <a:off x="5608145" y="3899865"/>
            <a:ext cx="838200" cy="307777"/>
          </a:xfrm>
          <a:prstGeom prst="rect">
            <a:avLst/>
          </a:prstGeom>
          <a:noFill/>
        </p:spPr>
        <p:txBody>
          <a:bodyPr wrap="square" rtlCol="0">
            <a:spAutoFit/>
          </a:bodyPr>
          <a:lstStyle/>
          <a:p>
            <a:pPr algn="ctr"/>
            <a:r>
              <a:rPr lang="en-US" sz="1400" b="1" dirty="0" smtClean="0">
                <a:solidFill>
                  <a:schemeClr val="accent1">
                    <a:lumMod val="50000"/>
                  </a:schemeClr>
                </a:solidFill>
                <a:effectLst>
                  <a:outerShdw blurRad="38100" dist="38100" dir="2700000" algn="tl">
                    <a:srgbClr val="000000">
                      <a:alpha val="43137"/>
                    </a:srgbClr>
                  </a:outerShdw>
                </a:effectLst>
              </a:rPr>
              <a:t>January</a:t>
            </a:r>
            <a:endParaRPr lang="en-US" sz="1400" b="1" dirty="0">
              <a:solidFill>
                <a:schemeClr val="accent1">
                  <a:lumMod val="50000"/>
                </a:schemeClr>
              </a:solidFill>
              <a:effectLst>
                <a:outerShdw blurRad="38100" dist="38100" dir="2700000" algn="tl">
                  <a:srgbClr val="000000">
                    <a:alpha val="43137"/>
                  </a:srgbClr>
                </a:outerShdw>
              </a:effectLst>
            </a:endParaRPr>
          </a:p>
        </p:txBody>
      </p:sp>
      <p:sp>
        <p:nvSpPr>
          <p:cNvPr id="12" name="TextBox 11"/>
          <p:cNvSpPr txBox="1"/>
          <p:nvPr/>
        </p:nvSpPr>
        <p:spPr>
          <a:xfrm>
            <a:off x="10131591" y="750104"/>
            <a:ext cx="1562100" cy="307777"/>
          </a:xfrm>
          <a:prstGeom prst="rect">
            <a:avLst/>
          </a:prstGeom>
          <a:noFill/>
        </p:spPr>
        <p:txBody>
          <a:bodyPr wrap="square" rtlCol="0">
            <a:spAutoFit/>
          </a:bodyPr>
          <a:lstStyle/>
          <a:p>
            <a:pPr algn="ctr"/>
            <a:r>
              <a:rPr lang="en-US" sz="1400" b="1" dirty="0" smtClean="0">
                <a:solidFill>
                  <a:schemeClr val="accent1">
                    <a:lumMod val="50000"/>
                  </a:schemeClr>
                </a:solidFill>
                <a:effectLst>
                  <a:outerShdw blurRad="38100" dist="38100" dir="2700000" algn="tl">
                    <a:srgbClr val="000000">
                      <a:alpha val="43137"/>
                    </a:srgbClr>
                  </a:outerShdw>
                </a:effectLst>
              </a:rPr>
              <a:t>May</a:t>
            </a:r>
            <a:endParaRPr lang="en-US" sz="1400" b="1" dirty="0">
              <a:solidFill>
                <a:schemeClr val="accent1">
                  <a:lumMod val="50000"/>
                </a:schemeClr>
              </a:solidFill>
              <a:effectLst>
                <a:outerShdw blurRad="38100" dist="38100" dir="2700000" algn="tl">
                  <a:srgbClr val="000000">
                    <a:alpha val="43137"/>
                  </a:srgbClr>
                </a:outerShdw>
              </a:effectLst>
            </a:endParaRPr>
          </a:p>
        </p:txBody>
      </p:sp>
      <p:sp>
        <p:nvSpPr>
          <p:cNvPr id="13" name="TextBox 12"/>
          <p:cNvSpPr txBox="1"/>
          <p:nvPr/>
        </p:nvSpPr>
        <p:spPr>
          <a:xfrm>
            <a:off x="6627225" y="2290473"/>
            <a:ext cx="990600" cy="307777"/>
          </a:xfrm>
          <a:prstGeom prst="rect">
            <a:avLst/>
          </a:prstGeom>
          <a:noFill/>
        </p:spPr>
        <p:txBody>
          <a:bodyPr wrap="square" rtlCol="0">
            <a:spAutoFit/>
          </a:bodyPr>
          <a:lstStyle/>
          <a:p>
            <a:pPr algn="ctr"/>
            <a:r>
              <a:rPr lang="en-US" sz="1400" b="1" dirty="0" smtClean="0">
                <a:solidFill>
                  <a:schemeClr val="accent1">
                    <a:lumMod val="50000"/>
                  </a:schemeClr>
                </a:solidFill>
                <a:effectLst>
                  <a:outerShdw blurRad="38100" dist="38100" dir="2700000" algn="tl">
                    <a:srgbClr val="000000">
                      <a:alpha val="43137"/>
                    </a:srgbClr>
                  </a:outerShdw>
                </a:effectLst>
              </a:rPr>
              <a:t>February</a:t>
            </a:r>
            <a:endParaRPr lang="en-US" sz="1400" b="1" dirty="0">
              <a:solidFill>
                <a:schemeClr val="accent1">
                  <a:lumMod val="50000"/>
                </a:schemeClr>
              </a:solidFill>
              <a:effectLst>
                <a:outerShdw blurRad="38100" dist="38100" dir="2700000" algn="tl">
                  <a:srgbClr val="000000">
                    <a:alpha val="43137"/>
                  </a:srgbClr>
                </a:outerShdw>
              </a:effectLst>
            </a:endParaRPr>
          </a:p>
        </p:txBody>
      </p:sp>
      <p:sp>
        <p:nvSpPr>
          <p:cNvPr id="14" name="TextBox 13"/>
          <p:cNvSpPr txBox="1"/>
          <p:nvPr/>
        </p:nvSpPr>
        <p:spPr>
          <a:xfrm>
            <a:off x="5701478" y="2684636"/>
            <a:ext cx="1295400" cy="523220"/>
          </a:xfrm>
          <a:prstGeom prst="rect">
            <a:avLst/>
          </a:prstGeom>
          <a:noFill/>
        </p:spPr>
        <p:txBody>
          <a:bodyPr wrap="square" rtlCol="0">
            <a:spAutoFit/>
          </a:bodyPr>
          <a:lstStyle/>
          <a:p>
            <a:pPr algn="ctr"/>
            <a:r>
              <a:rPr lang="en-US" sz="1400" b="1" dirty="0" smtClean="0"/>
              <a:t>Board Meetings</a:t>
            </a:r>
            <a:endParaRPr lang="en-US" sz="1400" b="1" dirty="0"/>
          </a:p>
        </p:txBody>
      </p:sp>
      <p:sp>
        <p:nvSpPr>
          <p:cNvPr id="15" name="TextBox 14"/>
          <p:cNvSpPr txBox="1"/>
          <p:nvPr/>
        </p:nvSpPr>
        <p:spPr>
          <a:xfrm>
            <a:off x="7608154" y="2798327"/>
            <a:ext cx="1371600" cy="738664"/>
          </a:xfrm>
          <a:prstGeom prst="rect">
            <a:avLst/>
          </a:prstGeom>
          <a:noFill/>
        </p:spPr>
        <p:txBody>
          <a:bodyPr wrap="square" rtlCol="0">
            <a:spAutoFit/>
          </a:bodyPr>
          <a:lstStyle/>
          <a:p>
            <a:pPr algn="ctr"/>
            <a:r>
              <a:rPr lang="en-US" sz="1400" b="1" dirty="0" smtClean="0"/>
              <a:t>90-Day Public Comment Period</a:t>
            </a:r>
            <a:endParaRPr lang="en-US" sz="1400" b="1" dirty="0"/>
          </a:p>
        </p:txBody>
      </p:sp>
      <p:sp>
        <p:nvSpPr>
          <p:cNvPr id="16" name="TextBox 15"/>
          <p:cNvSpPr txBox="1"/>
          <p:nvPr/>
        </p:nvSpPr>
        <p:spPr>
          <a:xfrm>
            <a:off x="8005995" y="1302773"/>
            <a:ext cx="1143000" cy="738664"/>
          </a:xfrm>
          <a:prstGeom prst="rect">
            <a:avLst/>
          </a:prstGeom>
          <a:noFill/>
        </p:spPr>
        <p:txBody>
          <a:bodyPr wrap="square" rtlCol="0">
            <a:spAutoFit/>
          </a:bodyPr>
          <a:lstStyle/>
          <a:p>
            <a:pPr algn="ctr"/>
            <a:r>
              <a:rPr lang="en-US" sz="1400" b="1" dirty="0" smtClean="0"/>
              <a:t>Address Comments and Format</a:t>
            </a:r>
            <a:endParaRPr lang="en-US" sz="1400" b="1" dirty="0"/>
          </a:p>
        </p:txBody>
      </p:sp>
      <p:sp>
        <p:nvSpPr>
          <p:cNvPr id="17" name="TextBox 16"/>
          <p:cNvSpPr txBox="1"/>
          <p:nvPr/>
        </p:nvSpPr>
        <p:spPr>
          <a:xfrm>
            <a:off x="8979754" y="2210044"/>
            <a:ext cx="1295400" cy="523220"/>
          </a:xfrm>
          <a:prstGeom prst="rect">
            <a:avLst/>
          </a:prstGeom>
          <a:noFill/>
        </p:spPr>
        <p:txBody>
          <a:bodyPr wrap="square" rtlCol="0">
            <a:spAutoFit/>
          </a:bodyPr>
          <a:lstStyle/>
          <a:p>
            <a:pPr algn="ctr"/>
            <a:r>
              <a:rPr lang="en-US" sz="1400" b="1" dirty="0" smtClean="0"/>
              <a:t>Public Hearing on VVSG 2.0</a:t>
            </a:r>
            <a:endParaRPr lang="en-US" sz="1400" b="1" dirty="0"/>
          </a:p>
        </p:txBody>
      </p:sp>
      <p:sp>
        <p:nvSpPr>
          <p:cNvPr id="18" name="TextBox 17"/>
          <p:cNvSpPr txBox="1"/>
          <p:nvPr/>
        </p:nvSpPr>
        <p:spPr>
          <a:xfrm>
            <a:off x="9084471" y="578083"/>
            <a:ext cx="1371600" cy="738664"/>
          </a:xfrm>
          <a:prstGeom prst="rect">
            <a:avLst/>
          </a:prstGeom>
          <a:noFill/>
        </p:spPr>
        <p:txBody>
          <a:bodyPr wrap="square" rtlCol="0">
            <a:spAutoFit/>
          </a:bodyPr>
          <a:lstStyle/>
          <a:p>
            <a:pPr algn="ctr"/>
            <a:r>
              <a:rPr lang="en-US" sz="1400" b="1" dirty="0" smtClean="0"/>
              <a:t>EAC Vote on Adoption of VVSG 2.0</a:t>
            </a:r>
            <a:endParaRPr lang="en-US" sz="1400" b="1" dirty="0"/>
          </a:p>
        </p:txBody>
      </p:sp>
      <p:sp>
        <p:nvSpPr>
          <p:cNvPr id="19" name="TextBox 18"/>
          <p:cNvSpPr txBox="1"/>
          <p:nvPr/>
        </p:nvSpPr>
        <p:spPr>
          <a:xfrm>
            <a:off x="9305882" y="3121493"/>
            <a:ext cx="1219200" cy="83099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63500" dir="2700000" algn="tl" rotWithShape="0">
              <a:prstClr val="black">
                <a:alpha val="40000"/>
              </a:prstClr>
            </a:outerShdw>
          </a:effectLst>
        </p:spPr>
        <p:txBody>
          <a:bodyPr wrap="square" rtlCol="0">
            <a:spAutoFit/>
          </a:bodyPr>
          <a:lstStyle/>
          <a:p>
            <a:pPr algn="ctr"/>
            <a:r>
              <a:rPr lang="en-US" sz="1200" b="1" dirty="0" smtClean="0">
                <a:solidFill>
                  <a:schemeClr val="accent1">
                    <a:lumMod val="50000"/>
                  </a:schemeClr>
                </a:solidFill>
              </a:rPr>
              <a:t>EAC Programmatic changes as necessary</a:t>
            </a:r>
            <a:endParaRPr lang="en-US" sz="1200" b="1" dirty="0">
              <a:solidFill>
                <a:schemeClr val="accent1">
                  <a:lumMod val="50000"/>
                </a:schemeClr>
              </a:solidFill>
            </a:endParaRPr>
          </a:p>
        </p:txBody>
      </p:sp>
      <p:sp>
        <p:nvSpPr>
          <p:cNvPr id="20" name="TextBox 19"/>
          <p:cNvSpPr txBox="1"/>
          <p:nvPr/>
        </p:nvSpPr>
        <p:spPr>
          <a:xfrm>
            <a:off x="2816396" y="2740880"/>
            <a:ext cx="1654165" cy="523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a:outerShdw blurRad="50800" dist="63500" dir="2700000" algn="tl" rotWithShape="0">
              <a:prstClr val="black">
                <a:alpha val="40000"/>
              </a:prstClr>
            </a:outerShdw>
          </a:effectLst>
        </p:spPr>
        <p:txBody>
          <a:bodyPr wrap="square" rtlCol="0">
            <a:spAutoFit/>
          </a:bodyPr>
          <a:lstStyle/>
          <a:p>
            <a:pPr algn="ctr"/>
            <a:r>
              <a:rPr lang="en-US" sz="1400" b="1" dirty="0" smtClean="0">
                <a:solidFill>
                  <a:schemeClr val="accent1">
                    <a:lumMod val="50000"/>
                  </a:schemeClr>
                </a:solidFill>
              </a:rPr>
              <a:t>Commissioner Briefings</a:t>
            </a:r>
          </a:p>
        </p:txBody>
      </p:sp>
      <p:cxnSp>
        <p:nvCxnSpPr>
          <p:cNvPr id="21" name="Straight Connector 20"/>
          <p:cNvCxnSpPr>
            <a:stCxn id="13" idx="2"/>
          </p:cNvCxnSpPr>
          <p:nvPr/>
        </p:nvCxnSpPr>
        <p:spPr>
          <a:xfrm>
            <a:off x="7122525" y="2598250"/>
            <a:ext cx="220410" cy="225623"/>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562471" y="1815649"/>
            <a:ext cx="1" cy="441531"/>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7" idx="1"/>
          </p:cNvCxnSpPr>
          <p:nvPr/>
        </p:nvCxnSpPr>
        <p:spPr>
          <a:xfrm>
            <a:off x="8327311" y="2471654"/>
            <a:ext cx="652443"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563816" y="3536991"/>
            <a:ext cx="1371600" cy="738664"/>
          </a:xfrm>
          <a:prstGeom prst="rect">
            <a:avLst/>
          </a:prstGeom>
          <a:noFill/>
        </p:spPr>
        <p:txBody>
          <a:bodyPr wrap="square" rtlCol="0">
            <a:spAutoFit/>
          </a:bodyPr>
          <a:lstStyle/>
          <a:p>
            <a:pPr algn="ctr"/>
            <a:r>
              <a:rPr lang="en-US" sz="1400" b="1" dirty="0" smtClean="0"/>
              <a:t>Delivery of VVSG 2.0 to Boards</a:t>
            </a:r>
            <a:endParaRPr lang="en-US" sz="1400" b="1" dirty="0"/>
          </a:p>
        </p:txBody>
      </p:sp>
      <p:cxnSp>
        <p:nvCxnSpPr>
          <p:cNvPr id="29" name="Straight Connector 28"/>
          <p:cNvCxnSpPr/>
          <p:nvPr/>
        </p:nvCxnSpPr>
        <p:spPr>
          <a:xfrm>
            <a:off x="5736510" y="3711640"/>
            <a:ext cx="220410" cy="23157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1029" name="Picture 5" descr="http://clipground.com/images/clipart-you-are-here-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5319" y="1481515"/>
            <a:ext cx="707718" cy="120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690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1407257" y="2658545"/>
            <a:ext cx="1726750" cy="758398"/>
          </a:xfrm>
          <a:prstGeom prst="roundRect">
            <a:avLst/>
          </a:prstGeom>
          <a:solidFill>
            <a:srgbClr val="D0BD30"/>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188103" y="4000500"/>
            <a:ext cx="1726750" cy="685800"/>
          </a:xfrm>
          <a:prstGeom prst="roundRect">
            <a:avLst/>
          </a:prstGeom>
          <a:solidFill>
            <a:schemeClr val="accent3">
              <a:lumMod val="60000"/>
              <a:lumOff val="4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9036881" y="1693987"/>
            <a:ext cx="1726750" cy="685800"/>
          </a:xfrm>
          <a:prstGeom prst="roundRect">
            <a:avLst/>
          </a:prstGeom>
          <a:solidFill>
            <a:schemeClr val="accent5">
              <a:lumMod val="40000"/>
              <a:lumOff val="6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9103280" y="3695699"/>
            <a:ext cx="1726749" cy="685800"/>
          </a:xfrm>
          <a:prstGeom prst="roundRect">
            <a:avLst/>
          </a:prstGeom>
          <a:solidFill>
            <a:schemeClr val="accent2">
              <a:lumMod val="40000"/>
              <a:lumOff val="6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369273" y="196534"/>
            <a:ext cx="5383398" cy="304800"/>
          </a:xfrm>
          <a:prstGeom prst="rect">
            <a:avLst/>
          </a:prstGeom>
          <a:solidFill>
            <a:schemeClr val="accent2">
              <a:lumMod val="20000"/>
              <a:lumOff val="80000"/>
            </a:schemeClr>
          </a:solidFill>
          <a:ln w="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accent2"/>
                </a:solidFill>
              </a:rPr>
              <a:t>Public Working Groups</a:t>
            </a:r>
            <a:endParaRPr lang="en-US" b="1" dirty="0">
              <a:solidFill>
                <a:schemeClr val="accent2"/>
              </a:solidFill>
            </a:endParaRPr>
          </a:p>
        </p:txBody>
      </p:sp>
      <p:sp>
        <p:nvSpPr>
          <p:cNvPr id="18" name="Down Arrow 17"/>
          <p:cNvSpPr/>
          <p:nvPr/>
        </p:nvSpPr>
        <p:spPr>
          <a:xfrm>
            <a:off x="5807037" y="501334"/>
            <a:ext cx="507868" cy="2286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19" name="TextBox 18"/>
          <p:cNvSpPr txBox="1"/>
          <p:nvPr/>
        </p:nvSpPr>
        <p:spPr>
          <a:xfrm>
            <a:off x="1407257" y="2750877"/>
            <a:ext cx="1726750" cy="646331"/>
          </a:xfrm>
          <a:prstGeom prst="rect">
            <a:avLst/>
          </a:prstGeom>
          <a:noFill/>
        </p:spPr>
        <p:txBody>
          <a:bodyPr wrap="square" rtlCol="0">
            <a:spAutoFit/>
          </a:bodyPr>
          <a:lstStyle/>
          <a:p>
            <a:pPr algn="ctr"/>
            <a:r>
              <a:rPr lang="en-US" sz="1200" b="1" dirty="0" smtClean="0"/>
              <a:t>Standards Board/Board of Advisors  Review and Comment</a:t>
            </a:r>
            <a:endParaRPr lang="en-US" sz="1200" b="1" dirty="0"/>
          </a:p>
        </p:txBody>
      </p:sp>
      <p:cxnSp>
        <p:nvCxnSpPr>
          <p:cNvPr id="25" name="Straight Arrow Connector 24"/>
          <p:cNvCxnSpPr>
            <a:stCxn id="8" idx="3"/>
            <a:endCxn id="34" idx="2"/>
          </p:cNvCxnSpPr>
          <p:nvPr/>
        </p:nvCxnSpPr>
        <p:spPr>
          <a:xfrm>
            <a:off x="3134007" y="3037744"/>
            <a:ext cx="1367810" cy="0"/>
          </a:xfrm>
          <a:prstGeom prst="straightConnector1">
            <a:avLst/>
          </a:prstGeom>
          <a:ln w="22225">
            <a:headEnd type="arrow"/>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1"/>
            <a:endCxn id="34" idx="6"/>
          </p:cNvCxnSpPr>
          <p:nvPr/>
        </p:nvCxnSpPr>
        <p:spPr>
          <a:xfrm flipH="1" flipV="1">
            <a:off x="7620127" y="3037744"/>
            <a:ext cx="1483153" cy="100085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1"/>
          </p:cNvCxnSpPr>
          <p:nvPr/>
        </p:nvCxnSpPr>
        <p:spPr>
          <a:xfrm flipH="1">
            <a:off x="7620126" y="2036887"/>
            <a:ext cx="1416755" cy="97143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03281" y="3900100"/>
            <a:ext cx="1726748" cy="276999"/>
          </a:xfrm>
          <a:prstGeom prst="rect">
            <a:avLst/>
          </a:prstGeom>
          <a:noFill/>
        </p:spPr>
        <p:txBody>
          <a:bodyPr wrap="square" rtlCol="0">
            <a:spAutoFit/>
          </a:bodyPr>
          <a:lstStyle/>
          <a:p>
            <a:pPr algn="ctr"/>
            <a:r>
              <a:rPr lang="en-US" sz="1200" b="1" dirty="0" smtClean="0"/>
              <a:t>Public Hearing</a:t>
            </a:r>
            <a:endParaRPr lang="en-US" sz="1200" b="1" dirty="0"/>
          </a:p>
        </p:txBody>
      </p:sp>
      <p:sp>
        <p:nvSpPr>
          <p:cNvPr id="41" name="TextBox 40"/>
          <p:cNvSpPr txBox="1"/>
          <p:nvPr/>
        </p:nvSpPr>
        <p:spPr>
          <a:xfrm>
            <a:off x="9036883" y="1898386"/>
            <a:ext cx="1726748" cy="276999"/>
          </a:xfrm>
          <a:prstGeom prst="rect">
            <a:avLst/>
          </a:prstGeom>
          <a:noFill/>
        </p:spPr>
        <p:txBody>
          <a:bodyPr wrap="square" rtlCol="0">
            <a:spAutoFit/>
          </a:bodyPr>
          <a:lstStyle/>
          <a:p>
            <a:pPr algn="ctr"/>
            <a:r>
              <a:rPr lang="en-US" sz="1200" b="1" dirty="0" smtClean="0"/>
              <a:t>Public Comment</a:t>
            </a:r>
            <a:endParaRPr lang="en-US" sz="1200" b="1" dirty="0"/>
          </a:p>
        </p:txBody>
      </p:sp>
      <p:sp>
        <p:nvSpPr>
          <p:cNvPr id="42" name="TextBox 41"/>
          <p:cNvSpPr txBox="1"/>
          <p:nvPr/>
        </p:nvSpPr>
        <p:spPr>
          <a:xfrm>
            <a:off x="5207090" y="4175428"/>
            <a:ext cx="1707764" cy="307777"/>
          </a:xfrm>
          <a:prstGeom prst="rect">
            <a:avLst/>
          </a:prstGeom>
          <a:noFill/>
        </p:spPr>
        <p:txBody>
          <a:bodyPr wrap="square" rtlCol="0">
            <a:spAutoFit/>
          </a:bodyPr>
          <a:lstStyle/>
          <a:p>
            <a:pPr algn="ctr"/>
            <a:r>
              <a:rPr lang="en-US" sz="1400" b="1" dirty="0" smtClean="0"/>
              <a:t>Commissioner Vote</a:t>
            </a:r>
            <a:endParaRPr lang="en-US" sz="1400" b="1" dirty="0"/>
          </a:p>
        </p:txBody>
      </p:sp>
      <p:sp>
        <p:nvSpPr>
          <p:cNvPr id="4" name="Oval 3"/>
          <p:cNvSpPr/>
          <p:nvPr/>
        </p:nvSpPr>
        <p:spPr>
          <a:xfrm>
            <a:off x="4501817" y="729935"/>
            <a:ext cx="3118310" cy="1320284"/>
          </a:xfrm>
          <a:prstGeom prst="ellipse">
            <a:avLst/>
          </a:prstGeom>
          <a:effectLst>
            <a:outerShdw blurRad="50800" dist="635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13648" y="854983"/>
            <a:ext cx="2494648" cy="1138774"/>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rPr>
              <a:t>VVSG 2.0</a:t>
            </a:r>
          </a:p>
          <a:p>
            <a:pPr algn="ctr"/>
            <a:r>
              <a:rPr lang="en-US" sz="2000" b="1" dirty="0" smtClean="0">
                <a:solidFill>
                  <a:schemeClr val="bg1"/>
                </a:solidFill>
                <a:effectLst>
                  <a:outerShdw blurRad="38100" dist="38100" dir="2700000" algn="tl">
                    <a:srgbClr val="000000">
                      <a:alpha val="43137"/>
                    </a:srgbClr>
                  </a:outerShdw>
                </a:effectLst>
              </a:rPr>
              <a:t>Principles and Guidelines</a:t>
            </a:r>
            <a:endParaRPr lang="en-US" sz="2000" b="1" dirty="0">
              <a:solidFill>
                <a:schemeClr val="bg1"/>
              </a:solidFill>
              <a:effectLst>
                <a:outerShdw blurRad="38100" dist="38100" dir="2700000" algn="tl">
                  <a:srgbClr val="000000">
                    <a:alpha val="43137"/>
                  </a:srgbClr>
                </a:outerShdw>
              </a:effectLst>
            </a:endParaRPr>
          </a:p>
        </p:txBody>
      </p:sp>
      <p:sp>
        <p:nvSpPr>
          <p:cNvPr id="34" name="Oval 33"/>
          <p:cNvSpPr/>
          <p:nvPr/>
        </p:nvSpPr>
        <p:spPr>
          <a:xfrm>
            <a:off x="4501817" y="2379787"/>
            <a:ext cx="3118310" cy="1315914"/>
          </a:xfrm>
          <a:prstGeom prst="ellipse">
            <a:avLst/>
          </a:prstGeom>
          <a:effectLst>
            <a:outerShdw blurRad="50800" dist="635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662104" y="2590128"/>
            <a:ext cx="2797734" cy="830997"/>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rPr>
              <a:t>VVSG 2.0</a:t>
            </a:r>
          </a:p>
          <a:p>
            <a:pPr algn="ctr"/>
            <a:r>
              <a:rPr lang="en-US" sz="2000" b="1" dirty="0" smtClean="0">
                <a:solidFill>
                  <a:schemeClr val="bg1"/>
                </a:solidFill>
                <a:effectLst>
                  <a:outerShdw blurRad="38100" dist="38100" dir="2700000" algn="tl">
                    <a:srgbClr val="000000">
                      <a:alpha val="43137"/>
                    </a:srgbClr>
                  </a:outerShdw>
                </a:effectLst>
              </a:rPr>
              <a:t>TGDC Recommendation</a:t>
            </a:r>
            <a:endParaRPr lang="en-US" sz="2000" b="1" dirty="0">
              <a:solidFill>
                <a:schemeClr val="bg1"/>
              </a:solidFill>
              <a:effectLst>
                <a:outerShdw blurRad="38100" dist="38100" dir="2700000" algn="tl">
                  <a:srgbClr val="000000">
                    <a:alpha val="43137"/>
                  </a:srgbClr>
                </a:outerShdw>
              </a:effectLst>
            </a:endParaRPr>
          </a:p>
        </p:txBody>
      </p:sp>
      <p:sp>
        <p:nvSpPr>
          <p:cNvPr id="39" name="Down Arrow 38"/>
          <p:cNvSpPr/>
          <p:nvPr/>
        </p:nvSpPr>
        <p:spPr>
          <a:xfrm>
            <a:off x="5807037" y="2050219"/>
            <a:ext cx="507868" cy="329566"/>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48" name="Down Arrow 47"/>
          <p:cNvSpPr/>
          <p:nvPr/>
        </p:nvSpPr>
        <p:spPr>
          <a:xfrm>
            <a:off x="5807038" y="3743233"/>
            <a:ext cx="507868" cy="257267"/>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
        <p:nvSpPr>
          <p:cNvPr id="53" name="Oval 52"/>
          <p:cNvSpPr/>
          <p:nvPr/>
        </p:nvSpPr>
        <p:spPr>
          <a:xfrm>
            <a:off x="4501817" y="4922298"/>
            <a:ext cx="3118309" cy="1057367"/>
          </a:xfrm>
          <a:prstGeom prst="ellipse">
            <a:avLst/>
          </a:prstGeom>
          <a:solidFill>
            <a:srgbClr val="00B050"/>
          </a:solidFill>
          <a:effectLst>
            <a:outerShdw blurRad="50800" dist="635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804154" y="5189371"/>
            <a:ext cx="2494647" cy="523220"/>
          </a:xfrm>
          <a:prstGeom prst="rect">
            <a:avLst/>
          </a:prstGeom>
          <a:noFill/>
        </p:spPr>
        <p:txBody>
          <a:bodyPr wrap="square" rtlCol="0">
            <a:spAutoFit/>
          </a:bodyPr>
          <a:lstStyle/>
          <a:p>
            <a:pPr algn="ctr"/>
            <a:r>
              <a:rPr lang="en-US" sz="2800" b="1" dirty="0" smtClean="0">
                <a:solidFill>
                  <a:schemeClr val="bg1"/>
                </a:solidFill>
                <a:effectLst>
                  <a:outerShdw blurRad="38100" dist="38100" dir="2700000" algn="tl">
                    <a:srgbClr val="000000">
                      <a:alpha val="43137"/>
                    </a:srgbClr>
                  </a:outerShdw>
                </a:effectLst>
              </a:rPr>
              <a:t>VVSG 2.0</a:t>
            </a:r>
          </a:p>
        </p:txBody>
      </p:sp>
      <p:sp>
        <p:nvSpPr>
          <p:cNvPr id="66" name="Down Arrow 65"/>
          <p:cNvSpPr/>
          <p:nvPr/>
        </p:nvSpPr>
        <p:spPr>
          <a:xfrm>
            <a:off x="5807038" y="4692034"/>
            <a:ext cx="507868" cy="228600"/>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86247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5180704" y="2068783"/>
            <a:ext cx="1828324" cy="1295400"/>
          </a:xfrm>
          <a:prstGeom prst="ellipse">
            <a:avLst/>
          </a:prstGeom>
          <a:solidFill>
            <a:schemeClr val="accent1">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199689" y="3587693"/>
            <a:ext cx="1828324" cy="1295400"/>
          </a:xfrm>
          <a:prstGeom prst="ellipse">
            <a:avLst/>
          </a:prstGeom>
          <a:solidFill>
            <a:schemeClr val="accent1">
              <a:lumMod val="20000"/>
              <a:lumOff val="8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212850" y="3022697"/>
            <a:ext cx="2539339" cy="914400"/>
          </a:xfrm>
          <a:prstGeom prst="roundRect">
            <a:avLst/>
          </a:prstGeom>
          <a:solidFill>
            <a:schemeClr val="accent2">
              <a:lumMod val="40000"/>
              <a:lumOff val="6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88803" y="3165778"/>
            <a:ext cx="2539339" cy="519006"/>
          </a:xfrm>
          <a:prstGeom prst="roundRect">
            <a:avLst/>
          </a:prstGeom>
          <a:solidFill>
            <a:schemeClr val="accent5">
              <a:lumMod val="40000"/>
              <a:lumOff val="60000"/>
            </a:schemeClr>
          </a:solidFill>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6094866" y="3398367"/>
            <a:ext cx="0" cy="168779"/>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3" idx="1"/>
            <a:endCxn id="5" idx="6"/>
          </p:cNvCxnSpPr>
          <p:nvPr/>
        </p:nvCxnSpPr>
        <p:spPr>
          <a:xfrm flipH="1" flipV="1">
            <a:off x="7009028" y="2716483"/>
            <a:ext cx="1203822" cy="763414"/>
          </a:xfrm>
          <a:prstGeom prst="straightConnector1">
            <a:avLst/>
          </a:prstGeom>
          <a:ln w="22225">
            <a:headEnd type="arrow"/>
            <a:tailEnd type="stealth"/>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199689" y="2562595"/>
            <a:ext cx="1809339" cy="307777"/>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Requirements</a:t>
            </a:r>
            <a:endParaRPr lang="en-US" sz="1400" b="1" dirty="0">
              <a:effectLst>
                <a:outerShdw blurRad="38100" dist="38100" dir="2700000" algn="tl">
                  <a:srgbClr val="000000">
                    <a:alpha val="43137"/>
                  </a:srgbClr>
                </a:outerShdw>
              </a:effectLst>
            </a:endParaRPr>
          </a:p>
        </p:txBody>
      </p:sp>
      <p:sp>
        <p:nvSpPr>
          <p:cNvPr id="45" name="TextBox 44"/>
          <p:cNvSpPr txBox="1"/>
          <p:nvPr/>
        </p:nvSpPr>
        <p:spPr>
          <a:xfrm>
            <a:off x="5199689" y="4084694"/>
            <a:ext cx="1809339" cy="307777"/>
          </a:xfrm>
          <a:prstGeom prst="rect">
            <a:avLst/>
          </a:prstGeom>
          <a:noFill/>
        </p:spPr>
        <p:txBody>
          <a:bodyPr wrap="square" rtlCol="0">
            <a:spAutoFit/>
          </a:bodyPr>
          <a:lstStyle/>
          <a:p>
            <a:pPr algn="ctr"/>
            <a:r>
              <a:rPr lang="en-US" sz="1400" b="1" dirty="0" smtClean="0">
                <a:effectLst>
                  <a:outerShdw blurRad="38100" dist="38100" dir="2700000" algn="tl">
                    <a:srgbClr val="000000">
                      <a:alpha val="43137"/>
                    </a:srgbClr>
                  </a:outerShdw>
                </a:effectLst>
              </a:rPr>
              <a:t>Test Assertions</a:t>
            </a:r>
            <a:endParaRPr lang="en-US" sz="1400" b="1" dirty="0">
              <a:effectLst>
                <a:outerShdw blurRad="38100" dist="38100" dir="2700000" algn="tl">
                  <a:srgbClr val="000000">
                    <a:alpha val="43137"/>
                  </a:srgbClr>
                </a:outerShdw>
              </a:effectLst>
            </a:endParaRPr>
          </a:p>
        </p:txBody>
      </p:sp>
      <p:sp>
        <p:nvSpPr>
          <p:cNvPr id="46" name="TextBox 45"/>
          <p:cNvSpPr txBox="1"/>
          <p:nvPr/>
        </p:nvSpPr>
        <p:spPr>
          <a:xfrm>
            <a:off x="8353819" y="3175098"/>
            <a:ext cx="2234618" cy="646331"/>
          </a:xfrm>
          <a:prstGeom prst="rect">
            <a:avLst/>
          </a:prstGeom>
          <a:noFill/>
        </p:spPr>
        <p:txBody>
          <a:bodyPr wrap="square" rtlCol="0">
            <a:spAutoFit/>
          </a:bodyPr>
          <a:lstStyle/>
          <a:p>
            <a:pPr algn="ctr"/>
            <a:r>
              <a:rPr lang="en-US" sz="1200" b="1" dirty="0" smtClean="0"/>
              <a:t>TGDC, Standards Board &amp; Board of Advisors Review and Comment</a:t>
            </a:r>
            <a:endParaRPr lang="en-US" sz="1200" b="1" dirty="0"/>
          </a:p>
        </p:txBody>
      </p:sp>
      <p:sp>
        <p:nvSpPr>
          <p:cNvPr id="47" name="TextBox 46"/>
          <p:cNvSpPr txBox="1"/>
          <p:nvPr/>
        </p:nvSpPr>
        <p:spPr>
          <a:xfrm>
            <a:off x="1372965" y="3286781"/>
            <a:ext cx="2082258" cy="276999"/>
          </a:xfrm>
          <a:prstGeom prst="rect">
            <a:avLst/>
          </a:prstGeom>
          <a:noFill/>
        </p:spPr>
        <p:txBody>
          <a:bodyPr wrap="square" rtlCol="0">
            <a:spAutoFit/>
          </a:bodyPr>
          <a:lstStyle/>
          <a:p>
            <a:pPr algn="ctr"/>
            <a:r>
              <a:rPr lang="en-US" sz="1200" b="1" dirty="0" smtClean="0"/>
              <a:t>Public Working Groups</a:t>
            </a:r>
            <a:endParaRPr lang="en-US" sz="1200" b="1" dirty="0"/>
          </a:p>
        </p:txBody>
      </p:sp>
      <p:cxnSp>
        <p:nvCxnSpPr>
          <p:cNvPr id="50" name="Straight Arrow Connector 49"/>
          <p:cNvCxnSpPr>
            <a:stCxn id="15" idx="3"/>
            <a:endCxn id="5" idx="2"/>
          </p:cNvCxnSpPr>
          <p:nvPr/>
        </p:nvCxnSpPr>
        <p:spPr>
          <a:xfrm flipV="1">
            <a:off x="3728143" y="2716483"/>
            <a:ext cx="1452562" cy="70879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5" idx="3"/>
            <a:endCxn id="6" idx="2"/>
          </p:cNvCxnSpPr>
          <p:nvPr/>
        </p:nvCxnSpPr>
        <p:spPr>
          <a:xfrm>
            <a:off x="3728142" y="3425281"/>
            <a:ext cx="1471547" cy="81011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386943" y="104085"/>
            <a:ext cx="5415845" cy="1777603"/>
          </a:xfrm>
          <a:prstGeom prst="ellipse">
            <a:avLst/>
          </a:prstGeom>
          <a:solidFill>
            <a:srgbClr val="00B050"/>
          </a:solidFill>
          <a:effectLst>
            <a:outerShdw blurRad="50800" dist="635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4310035" y="731275"/>
            <a:ext cx="3520299" cy="523220"/>
          </a:xfrm>
          <a:prstGeom prst="rect">
            <a:avLst/>
          </a:prstGeom>
          <a:noFill/>
        </p:spPr>
        <p:txBody>
          <a:bodyPr wrap="square" rtlCol="0" anchor="ctr">
            <a:spAutoFit/>
          </a:bodyPr>
          <a:lstStyle/>
          <a:p>
            <a:pPr algn="ctr"/>
            <a:r>
              <a:rPr lang="en-US" sz="2800" b="1" dirty="0" smtClean="0">
                <a:solidFill>
                  <a:schemeClr val="bg1"/>
                </a:solidFill>
                <a:effectLst>
                  <a:outerShdw blurRad="38100" dist="38100" dir="2700000" algn="tl">
                    <a:srgbClr val="000000">
                      <a:alpha val="43137"/>
                    </a:srgbClr>
                  </a:outerShdw>
                </a:effectLst>
              </a:rPr>
              <a:t>VVSG 2.0</a:t>
            </a:r>
          </a:p>
        </p:txBody>
      </p:sp>
      <p:cxnSp>
        <p:nvCxnSpPr>
          <p:cNvPr id="37" name="Straight Arrow Connector 36"/>
          <p:cNvCxnSpPr>
            <a:stCxn id="34" idx="4"/>
            <a:endCxn id="5" idx="0"/>
          </p:cNvCxnSpPr>
          <p:nvPr/>
        </p:nvCxnSpPr>
        <p:spPr>
          <a:xfrm>
            <a:off x="6094866" y="1881688"/>
            <a:ext cx="0" cy="187095"/>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3" idx="1"/>
            <a:endCxn id="6" idx="6"/>
          </p:cNvCxnSpPr>
          <p:nvPr/>
        </p:nvCxnSpPr>
        <p:spPr>
          <a:xfrm flipH="1">
            <a:off x="7028014" y="3479897"/>
            <a:ext cx="1184837" cy="755496"/>
          </a:xfrm>
          <a:prstGeom prst="straightConnector1">
            <a:avLst/>
          </a:prstGeom>
          <a:ln w="22225">
            <a:headEnd type="arrow"/>
            <a:tailEnd type="stealth"/>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94551" y="5105400"/>
            <a:ext cx="4038600" cy="395796"/>
          </a:xfrm>
          <a:prstGeom prst="rect">
            <a:avLst/>
          </a:prstGeom>
          <a:solidFill>
            <a:schemeClr val="accent5">
              <a:lumMod val="75000"/>
            </a:schemeClr>
          </a:solidFill>
          <a:ln w="0">
            <a:noFill/>
          </a:ln>
          <a:effectLst>
            <a:outerShdw blurRad="508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effectLst>
                  <a:outerShdw blurRad="38100" dist="38100" dir="2700000" algn="tl">
                    <a:srgbClr val="000000">
                      <a:alpha val="43137"/>
                    </a:srgbClr>
                  </a:outerShdw>
                </a:effectLst>
              </a:rPr>
              <a:t>EAC Implementation</a:t>
            </a:r>
            <a:endParaRPr lang="en-US" sz="2400" b="1" dirty="0">
              <a:solidFill>
                <a:schemeClr val="bg1"/>
              </a:solidFill>
              <a:effectLst>
                <a:outerShdw blurRad="38100" dist="38100" dir="2700000" algn="tl">
                  <a:srgbClr val="000000">
                    <a:alpha val="43137"/>
                  </a:srgbClr>
                </a:outerShdw>
              </a:effectLst>
            </a:endParaRPr>
          </a:p>
        </p:txBody>
      </p:sp>
      <p:cxnSp>
        <p:nvCxnSpPr>
          <p:cNvPr id="25" name="Straight Arrow Connector 24"/>
          <p:cNvCxnSpPr>
            <a:stCxn id="6" idx="4"/>
            <a:endCxn id="24" idx="0"/>
          </p:cNvCxnSpPr>
          <p:nvPr/>
        </p:nvCxnSpPr>
        <p:spPr>
          <a:xfrm>
            <a:off x="6113851" y="4883093"/>
            <a:ext cx="0" cy="222307"/>
          </a:xfrm>
          <a:prstGeom prst="straightConnector1">
            <a:avLst/>
          </a:prstGeom>
          <a:ln w="22225">
            <a:solidFill>
              <a:srgbClr val="00B05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4826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Cambria" panose="02040503050406030204" pitchFamily="18" charset="0"/>
              </a:rPr>
              <a:t>Goals for Today</a:t>
            </a:r>
            <a:endParaRPr lang="en-US" dirty="0">
              <a:latin typeface="Cambria" panose="02040503050406030204" pitchFamily="18" charset="0"/>
            </a:endParaRPr>
          </a:p>
        </p:txBody>
      </p:sp>
      <p:sp>
        <p:nvSpPr>
          <p:cNvPr id="3" name="Subtitle 2"/>
          <p:cNvSpPr>
            <a:spLocks noGrp="1"/>
          </p:cNvSpPr>
          <p:nvPr>
            <p:ph idx="1"/>
          </p:nvPr>
        </p:nvSpPr>
        <p:spPr/>
        <p:txBody>
          <a:bodyPr>
            <a:normAutofit/>
          </a:bodyPr>
          <a:lstStyle/>
          <a:p>
            <a:pPr marL="342900" indent="-342900" algn="l">
              <a:buFont typeface="Arial" panose="020B0604020202020204" pitchFamily="34" charset="0"/>
              <a:buChar char="•"/>
            </a:pPr>
            <a:r>
              <a:rPr lang="en-US" dirty="0">
                <a:solidFill>
                  <a:schemeClr val="accent1">
                    <a:lumMod val="50000"/>
                  </a:schemeClr>
                </a:solidFill>
              </a:rPr>
              <a:t>Background information on VVSG 2.0 Purpose and Process.</a:t>
            </a:r>
          </a:p>
          <a:p>
            <a:pPr marL="342900" indent="-342900" algn="l">
              <a:buFont typeface="Arial" panose="020B0604020202020204" pitchFamily="34" charset="0"/>
              <a:buChar char="•"/>
            </a:pPr>
            <a:r>
              <a:rPr lang="en-US" dirty="0">
                <a:solidFill>
                  <a:schemeClr val="accent1">
                    <a:lumMod val="50000"/>
                  </a:schemeClr>
                </a:solidFill>
              </a:rPr>
              <a:t>High-level overview of Board Comments on VVSG 2.0.</a:t>
            </a:r>
          </a:p>
          <a:p>
            <a:pPr marL="342900" indent="-342900" algn="l">
              <a:buFont typeface="Arial" panose="020B0604020202020204" pitchFamily="34" charset="0"/>
              <a:buChar char="•"/>
            </a:pPr>
            <a:r>
              <a:rPr lang="en-US" dirty="0">
                <a:solidFill>
                  <a:schemeClr val="accent1">
                    <a:lumMod val="50000"/>
                  </a:schemeClr>
                </a:solidFill>
              </a:rPr>
              <a:t>Discussion and Resolutions on VVSG 2.0</a:t>
            </a:r>
          </a:p>
          <a:p>
            <a:endParaRPr lang="en-US" dirty="0"/>
          </a:p>
        </p:txBody>
      </p:sp>
    </p:spTree>
    <p:extLst>
      <p:ext uri="{BB962C8B-B14F-4D97-AF65-F5344CB8AC3E}">
        <p14:creationId xmlns:p14="http://schemas.microsoft.com/office/powerpoint/2010/main" val="1940398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1634" y="2819399"/>
            <a:ext cx="10512862" cy="914401"/>
          </a:xfrm>
        </p:spPr>
        <p:txBody>
          <a:bodyPr>
            <a:noAutofit/>
          </a:bodyPr>
          <a:lstStyle/>
          <a:p>
            <a:pPr algn="ctr"/>
            <a:r>
              <a:rPr lang="en-US" sz="4400" b="0" dirty="0">
                <a:latin typeface="Cambria" panose="02040503050406030204" pitchFamily="18" charset="0"/>
                <a:cs typeface="Arial Bold" pitchFamily="34" charset="0"/>
              </a:rPr>
              <a:t>The Purpose</a:t>
            </a:r>
          </a:p>
        </p:txBody>
      </p:sp>
      <p:pic>
        <p:nvPicPr>
          <p:cNvPr id="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711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NASED VVSG Working Group - 2015</a:t>
            </a:r>
            <a:endParaRPr lang="en-US" dirty="0">
              <a:latin typeface="Cambria" panose="02040503050406030204" pitchFamily="18" charset="0"/>
            </a:endParaRPr>
          </a:p>
        </p:txBody>
      </p:sp>
      <p:sp>
        <p:nvSpPr>
          <p:cNvPr id="3" name="Content Placeholder 2"/>
          <p:cNvSpPr>
            <a:spLocks noGrp="1"/>
          </p:cNvSpPr>
          <p:nvPr>
            <p:ph idx="1"/>
          </p:nvPr>
        </p:nvSpPr>
        <p:spPr>
          <a:xfrm>
            <a:off x="609439" y="1143000"/>
            <a:ext cx="10969943" cy="4525963"/>
          </a:xfrm>
        </p:spPr>
        <p:txBody>
          <a:bodyPr/>
          <a:lstStyle/>
          <a:p>
            <a:pPr marL="457200" indent="-457200">
              <a:buFont typeface="Arial" panose="020B0604020202020204" pitchFamily="34" charset="0"/>
              <a:buChar char="•"/>
            </a:pPr>
            <a:r>
              <a:rPr lang="en-US" dirty="0"/>
              <a:t>The purpose of the testing and certification of voting systems, including the development of the corresponding requirements to be tested, is as follows:</a:t>
            </a:r>
            <a:endParaRPr lang="en-US" dirty="0" smtClean="0"/>
          </a:p>
          <a:p>
            <a:pPr lvl="1">
              <a:buFont typeface="Wingdings" panose="05000000000000000000" pitchFamily="2" charset="2"/>
              <a:buChar char="§"/>
            </a:pPr>
            <a:r>
              <a:rPr lang="en-US" dirty="0" smtClean="0">
                <a:solidFill>
                  <a:schemeClr val="accent1">
                    <a:lumMod val="50000"/>
                  </a:schemeClr>
                </a:solidFill>
              </a:rPr>
              <a:t>To </a:t>
            </a:r>
            <a:r>
              <a:rPr lang="en-US" dirty="0">
                <a:solidFill>
                  <a:schemeClr val="accent1">
                    <a:lumMod val="50000"/>
                  </a:schemeClr>
                </a:solidFill>
              </a:rPr>
              <a:t>enable, not obstruct or impede, innovation and needed response to changing statutes, rules, or jurisdictional and voters’ needs.</a:t>
            </a:r>
            <a:endParaRPr lang="en-US" b="0" dirty="0">
              <a:solidFill>
                <a:schemeClr val="accent1">
                  <a:lumMod val="50000"/>
                </a:schemeClr>
              </a:solidFill>
            </a:endParaRPr>
          </a:p>
          <a:p>
            <a:pPr lvl="1">
              <a:buFont typeface="Wingdings" panose="05000000000000000000" pitchFamily="2" charset="2"/>
              <a:buChar char="§"/>
            </a:pPr>
            <a:r>
              <a:rPr lang="en-US" dirty="0" smtClean="0">
                <a:solidFill>
                  <a:schemeClr val="accent1">
                    <a:lumMod val="50000"/>
                  </a:schemeClr>
                </a:solidFill>
              </a:rPr>
              <a:t>To </a:t>
            </a:r>
            <a:r>
              <a:rPr lang="en-US" dirty="0">
                <a:solidFill>
                  <a:schemeClr val="accent1">
                    <a:lumMod val="50000"/>
                  </a:schemeClr>
                </a:solidFill>
              </a:rPr>
              <a:t>provide deployable systems and system modifications in a timely manner based on generally recognized elections calendars and schedules</a:t>
            </a:r>
            <a:r>
              <a:rPr lang="en-US" dirty="0" smtClean="0">
                <a:solidFill>
                  <a:schemeClr val="accent1">
                    <a:lumMod val="50000"/>
                  </a:schemeClr>
                </a:solidFill>
              </a:rPr>
              <a:t>.</a:t>
            </a:r>
            <a:endParaRPr lang="en-US" b="0" dirty="0">
              <a:solidFill>
                <a:schemeClr val="accent1">
                  <a:lumMod val="50000"/>
                </a:schemeClr>
              </a:solidFill>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47321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33999"/>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latin typeface="Cambria" panose="02040503050406030204" pitchFamily="18" charset="0"/>
              </a:rPr>
              <a:t>EAC Future VVSG Working Group - 2015</a:t>
            </a:r>
            <a:endParaRPr lang="en-US" dirty="0">
              <a:latin typeface="Cambria" panose="02040503050406030204" pitchFamily="18" charset="0"/>
            </a:endParaRPr>
          </a:p>
        </p:txBody>
      </p:sp>
      <p:sp>
        <p:nvSpPr>
          <p:cNvPr id="3" name="Content Placeholder 2"/>
          <p:cNvSpPr>
            <a:spLocks noGrp="1"/>
          </p:cNvSpPr>
          <p:nvPr>
            <p:ph idx="1"/>
          </p:nvPr>
        </p:nvSpPr>
        <p:spPr>
          <a:xfrm>
            <a:off x="609439" y="1143000"/>
            <a:ext cx="10969943" cy="4343400"/>
          </a:xfrm>
        </p:spPr>
        <p:txBody>
          <a:bodyPr>
            <a:normAutofit fontScale="47500" lnSpcReduction="20000"/>
          </a:bodyPr>
          <a:lstStyle/>
          <a:p>
            <a:pPr marL="457200" lvl="1" indent="-457200">
              <a:buFont typeface="Arial" pitchFamily="34" charset="0"/>
              <a:buChar char="•"/>
            </a:pPr>
            <a:r>
              <a:rPr lang="en-US" sz="5700" dirty="0"/>
              <a:t>The purpose and scope of the VVSG must be defined and confirmed.</a:t>
            </a:r>
          </a:p>
          <a:p>
            <a:pPr lvl="1">
              <a:buFont typeface="Wingdings" panose="05000000000000000000" pitchFamily="2" charset="2"/>
              <a:buChar char="§"/>
            </a:pPr>
            <a:r>
              <a:rPr lang="en-US" sz="4800" dirty="0" smtClean="0">
                <a:solidFill>
                  <a:schemeClr val="accent1">
                    <a:lumMod val="50000"/>
                  </a:schemeClr>
                </a:solidFill>
              </a:rPr>
              <a:t>A </a:t>
            </a:r>
            <a:r>
              <a:rPr lang="en-US" sz="4800" dirty="0">
                <a:solidFill>
                  <a:schemeClr val="accent1">
                    <a:lumMod val="50000"/>
                  </a:schemeClr>
                </a:solidFill>
              </a:rPr>
              <a:t>fundamental purposes of the VVSG </a:t>
            </a:r>
            <a:r>
              <a:rPr lang="en-US" sz="4800" dirty="0" smtClean="0">
                <a:solidFill>
                  <a:schemeClr val="accent1">
                    <a:lumMod val="50000"/>
                  </a:schemeClr>
                </a:solidFill>
              </a:rPr>
              <a:t>is to determine policy </a:t>
            </a:r>
            <a:r>
              <a:rPr lang="en-US" sz="4800" dirty="0">
                <a:solidFill>
                  <a:schemeClr val="accent1">
                    <a:lumMod val="50000"/>
                  </a:schemeClr>
                </a:solidFill>
              </a:rPr>
              <a:t>objectives the guidelines </a:t>
            </a:r>
            <a:r>
              <a:rPr lang="en-US" sz="4800" dirty="0" smtClean="0">
                <a:solidFill>
                  <a:schemeClr val="accent1">
                    <a:lumMod val="50000"/>
                  </a:schemeClr>
                </a:solidFill>
              </a:rPr>
              <a:t>are </a:t>
            </a:r>
            <a:r>
              <a:rPr lang="en-US" sz="4800" dirty="0">
                <a:solidFill>
                  <a:schemeClr val="accent1">
                    <a:lumMod val="50000"/>
                  </a:schemeClr>
                </a:solidFill>
              </a:rPr>
              <a:t>trying to achieve and to define and describe a voting system. </a:t>
            </a:r>
          </a:p>
          <a:p>
            <a:pPr marL="457200" indent="-457200">
              <a:buFont typeface="Arial" panose="020B0604020202020204" pitchFamily="34" charset="0"/>
              <a:buChar char="•"/>
            </a:pPr>
            <a:r>
              <a:rPr lang="en-US" sz="5700" dirty="0" smtClean="0"/>
              <a:t>The </a:t>
            </a:r>
            <a:r>
              <a:rPr lang="en-US" sz="5700" dirty="0"/>
              <a:t>VVSG requirements should be performance based and technology neutral</a:t>
            </a:r>
            <a:r>
              <a:rPr lang="en-US" sz="5700" dirty="0" smtClean="0"/>
              <a:t>.</a:t>
            </a:r>
          </a:p>
          <a:p>
            <a:pPr lvl="1">
              <a:buFont typeface="Wingdings" panose="05000000000000000000" pitchFamily="2" charset="2"/>
              <a:buChar char="§"/>
            </a:pPr>
            <a:r>
              <a:rPr lang="en-US" sz="4800" dirty="0" smtClean="0">
                <a:solidFill>
                  <a:schemeClr val="accent1">
                    <a:lumMod val="50000"/>
                  </a:schemeClr>
                </a:solidFill>
              </a:rPr>
              <a:t>Technology </a:t>
            </a:r>
            <a:r>
              <a:rPr lang="en-US" sz="4800" dirty="0">
                <a:solidFill>
                  <a:schemeClr val="accent1">
                    <a:lumMod val="50000"/>
                  </a:schemeClr>
                </a:solidFill>
              </a:rPr>
              <a:t>neutral statements have longer </a:t>
            </a:r>
            <a:r>
              <a:rPr lang="en-US" sz="4800" dirty="0" smtClean="0">
                <a:solidFill>
                  <a:schemeClr val="accent1">
                    <a:lumMod val="50000"/>
                  </a:schemeClr>
                </a:solidFill>
              </a:rPr>
              <a:t>lives and in </a:t>
            </a:r>
            <a:r>
              <a:rPr lang="en-US" sz="4800" dirty="0">
                <a:solidFill>
                  <a:schemeClr val="accent1">
                    <a:lumMod val="50000"/>
                  </a:schemeClr>
                </a:solidFill>
              </a:rPr>
              <a:t>order to keep a future VVSG document “evergreen” detailed description of any technology should be excluded</a:t>
            </a:r>
            <a:r>
              <a:rPr lang="en-US" sz="4800" dirty="0" smtClean="0">
                <a:solidFill>
                  <a:schemeClr val="accent1">
                    <a:lumMod val="50000"/>
                  </a:schemeClr>
                </a:solidFill>
              </a:rPr>
              <a:t>.</a:t>
            </a:r>
          </a:p>
          <a:p>
            <a:pPr lvl="1">
              <a:buFont typeface="Wingdings" panose="05000000000000000000" pitchFamily="2" charset="2"/>
              <a:buChar char="§"/>
            </a:pPr>
            <a:r>
              <a:rPr lang="en-US" sz="4800" dirty="0" smtClean="0">
                <a:solidFill>
                  <a:schemeClr val="accent1">
                    <a:lumMod val="50000"/>
                  </a:schemeClr>
                </a:solidFill>
              </a:rPr>
              <a:t>The </a:t>
            </a:r>
            <a:r>
              <a:rPr lang="en-US" sz="4800" dirty="0">
                <a:solidFill>
                  <a:schemeClr val="accent1">
                    <a:lumMod val="50000"/>
                  </a:schemeClr>
                </a:solidFill>
              </a:rPr>
              <a:t>most promising avenue for pursuing such a document would be to develop high level (performance based) standard and have details contained in some lower level document that can more easily change and adapt as technology changes. </a:t>
            </a:r>
            <a:endParaRPr lang="en-US" sz="4800" dirty="0" smtClean="0">
              <a:solidFill>
                <a:schemeClr val="accent1">
                  <a:lumMod val="50000"/>
                </a:schemeClr>
              </a:solidFill>
            </a:endParaRPr>
          </a:p>
          <a:p>
            <a:pPr marL="457200" indent="-457200">
              <a:buFont typeface="Arial" panose="020B0604020202020204" pitchFamily="34" charset="0"/>
              <a:buChar char="•"/>
            </a:pPr>
            <a:r>
              <a:rPr lang="en-US" sz="5700" dirty="0"/>
              <a:t>The VVSG should allow maximum flexibility to incorporate new/revised requirements including those from other Standards setting bodies. </a:t>
            </a:r>
            <a:endParaRPr lang="en-US" sz="5700" dirty="0" smtClean="0"/>
          </a:p>
        </p:txBody>
      </p:sp>
    </p:spTree>
    <p:extLst>
      <p:ext uri="{BB962C8B-B14F-4D97-AF65-F5344CB8AC3E}">
        <p14:creationId xmlns:p14="http://schemas.microsoft.com/office/powerpoint/2010/main" val="458906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latin typeface="Cambria" panose="02040503050406030204" pitchFamily="18" charset="0"/>
              </a:rPr>
              <a:t>Board of Advisors Resolution – 2016</a:t>
            </a:r>
            <a:endParaRPr lang="en-US" dirty="0">
              <a:latin typeface="Cambria" panose="02040503050406030204" pitchFamily="18" charset="0"/>
            </a:endParaRPr>
          </a:p>
        </p:txBody>
      </p:sp>
      <p:sp>
        <p:nvSpPr>
          <p:cNvPr id="5" name="Content Placeholder 4"/>
          <p:cNvSpPr>
            <a:spLocks noGrp="1"/>
          </p:cNvSpPr>
          <p:nvPr>
            <p:ph idx="1"/>
          </p:nvPr>
        </p:nvSpPr>
        <p:spPr>
          <a:xfrm>
            <a:off x="612648" y="1143000"/>
            <a:ext cx="10512862" cy="4351338"/>
          </a:xfrm>
        </p:spPr>
        <p:txBody>
          <a:bodyPr>
            <a:normAutofit/>
          </a:bodyPr>
          <a:lstStyle/>
          <a:p>
            <a:pPr marL="457200" indent="-457200">
              <a:buFont typeface="Arial" panose="020B0604020202020204" pitchFamily="34" charset="0"/>
              <a:buChar char="•"/>
            </a:pPr>
            <a:r>
              <a:rPr lang="en-US" sz="2800" dirty="0" smtClean="0"/>
              <a:t>At the May 4-5, 2016 Meeting the Board of Advisors adopted a resolution on the format of the VVSG to </a:t>
            </a:r>
            <a:r>
              <a:rPr lang="en-US" sz="2800" i="1" dirty="0" smtClean="0"/>
              <a:t>only</a:t>
            </a:r>
            <a:r>
              <a:rPr lang="en-US" sz="2800" dirty="0" smtClean="0"/>
              <a:t> be the Principles and Guidelines.</a:t>
            </a:r>
          </a:p>
          <a:p>
            <a:pPr lvl="1">
              <a:buFont typeface="Wingdings" panose="05000000000000000000" pitchFamily="2" charset="2"/>
              <a:buChar char="§"/>
            </a:pPr>
            <a:r>
              <a:rPr lang="en-US" sz="2500" dirty="0" smtClean="0">
                <a:solidFill>
                  <a:schemeClr val="accent1">
                    <a:lumMod val="50000"/>
                  </a:schemeClr>
                </a:solidFill>
              </a:rPr>
              <a:t>“Be </a:t>
            </a:r>
            <a:r>
              <a:rPr lang="en-US" sz="2500" dirty="0">
                <a:solidFill>
                  <a:schemeClr val="accent1">
                    <a:lumMod val="50000"/>
                  </a:schemeClr>
                </a:solidFill>
              </a:rPr>
              <a:t>it resolved that the Board of Advisors supports the proposed format of the next iteration of VVSG to adopt broad principles and guidelines. Subsequent system requirements and test scripts developed for these guidelines would not be subject to mandatory federal regulatory review but would be submitted to the Board of Advisors for review and recommendation</a:t>
            </a:r>
            <a:r>
              <a:rPr lang="en-US" sz="2500" dirty="0" smtClean="0">
                <a:solidFill>
                  <a:schemeClr val="accent1">
                    <a:lumMod val="50000"/>
                  </a:schemeClr>
                </a:solidFill>
              </a:rPr>
              <a:t>.”</a:t>
            </a:r>
            <a:endParaRPr lang="en-US" sz="2500" dirty="0">
              <a:solidFill>
                <a:schemeClr val="accent1">
                  <a:lumMod val="50000"/>
                </a:schemeClr>
              </a:solidFill>
            </a:endParaRPr>
          </a:p>
        </p:txBody>
      </p:sp>
      <p:pic>
        <p:nvPicPr>
          <p:cNvPr id="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Standards Board Motions – </a:t>
            </a:r>
            <a:r>
              <a:rPr lang="en-US" dirty="0" smtClean="0">
                <a:latin typeface="Cambria" panose="02040503050406030204" pitchFamily="18" charset="0"/>
              </a:rPr>
              <a:t>2016</a:t>
            </a:r>
            <a:endParaRPr lang="en-US" dirty="0">
              <a:latin typeface="Cambria" panose="02040503050406030204" pitchFamily="18" charset="0"/>
            </a:endParaRPr>
          </a:p>
        </p:txBody>
      </p:sp>
      <p:sp>
        <p:nvSpPr>
          <p:cNvPr id="3" name="Content Placeholder 2"/>
          <p:cNvSpPr>
            <a:spLocks noGrp="1"/>
          </p:cNvSpPr>
          <p:nvPr>
            <p:ph idx="1"/>
          </p:nvPr>
        </p:nvSpPr>
        <p:spPr>
          <a:xfrm>
            <a:off x="609439" y="1143000"/>
            <a:ext cx="10969943" cy="4525963"/>
          </a:xfrm>
        </p:spPr>
        <p:txBody>
          <a:bodyPr>
            <a:normAutofit/>
          </a:bodyPr>
          <a:lstStyle/>
          <a:p>
            <a:pPr marL="457200" indent="-457200">
              <a:buFont typeface="Arial" panose="020B0604020202020204" pitchFamily="34" charset="0"/>
              <a:buChar char="•"/>
            </a:pPr>
            <a:r>
              <a:rPr lang="en-US" sz="2800" dirty="0" smtClean="0"/>
              <a:t>Standards Board unanimously moved to adopt </a:t>
            </a:r>
            <a:r>
              <a:rPr lang="en-US" sz="2800" dirty="0"/>
              <a:t>the NASED principles to be used as the guiding </a:t>
            </a:r>
            <a:r>
              <a:rPr lang="en-US" sz="2800" dirty="0" smtClean="0"/>
              <a:t>principles </a:t>
            </a:r>
            <a:r>
              <a:rPr lang="en-US" sz="2800" dirty="0"/>
              <a:t>to develop the TGDC project </a:t>
            </a:r>
            <a:r>
              <a:rPr lang="en-US" sz="2800" dirty="0" smtClean="0"/>
              <a:t>charter</a:t>
            </a:r>
          </a:p>
          <a:p>
            <a:pPr marL="457200" indent="-457200">
              <a:buFont typeface="Arial" panose="020B0604020202020204" pitchFamily="34" charset="0"/>
              <a:buChar char="•"/>
            </a:pPr>
            <a:r>
              <a:rPr lang="en-US" sz="2800" dirty="0"/>
              <a:t>Standards Board unanimously moved to adopt the</a:t>
            </a:r>
            <a:r>
              <a:rPr lang="en-US" sz="2800" dirty="0" smtClean="0"/>
              <a:t> </a:t>
            </a:r>
            <a:r>
              <a:rPr lang="en-US" sz="2800" dirty="0"/>
              <a:t>proposed </a:t>
            </a:r>
            <a:r>
              <a:rPr lang="en-US" sz="2800" dirty="0" smtClean="0"/>
              <a:t>structure:</a:t>
            </a:r>
          </a:p>
          <a:p>
            <a:pPr lvl="1">
              <a:buFont typeface="Wingdings" panose="05000000000000000000" pitchFamily="2" charset="2"/>
              <a:buChar char="§"/>
            </a:pPr>
            <a:r>
              <a:rPr lang="en-US" sz="2500" dirty="0" smtClean="0">
                <a:solidFill>
                  <a:schemeClr val="accent1">
                    <a:lumMod val="50000"/>
                  </a:schemeClr>
                </a:solidFill>
              </a:rPr>
              <a:t>Principles </a:t>
            </a:r>
            <a:r>
              <a:rPr lang="en-US" sz="2500" dirty="0">
                <a:solidFill>
                  <a:schemeClr val="accent1">
                    <a:lumMod val="50000"/>
                  </a:schemeClr>
                </a:solidFill>
              </a:rPr>
              <a:t>are high-level system design goals.  </a:t>
            </a:r>
            <a:endParaRPr lang="en-US" sz="2500" dirty="0" smtClean="0">
              <a:solidFill>
                <a:schemeClr val="accent1">
                  <a:lumMod val="50000"/>
                </a:schemeClr>
              </a:solidFill>
            </a:endParaRPr>
          </a:p>
          <a:p>
            <a:pPr lvl="1">
              <a:buFont typeface="Wingdings" panose="05000000000000000000" pitchFamily="2" charset="2"/>
              <a:buChar char="§"/>
            </a:pPr>
            <a:r>
              <a:rPr lang="en-US" sz="2500" dirty="0" smtClean="0">
                <a:solidFill>
                  <a:schemeClr val="accent1">
                    <a:lumMod val="50000"/>
                  </a:schemeClr>
                </a:solidFill>
              </a:rPr>
              <a:t>Guidelines provide </a:t>
            </a:r>
            <a:r>
              <a:rPr lang="en-US" sz="2500" dirty="0">
                <a:solidFill>
                  <a:schemeClr val="accent1">
                    <a:lumMod val="50000"/>
                  </a:schemeClr>
                </a:solidFill>
              </a:rPr>
              <a:t>broad system design details primarily for election </a:t>
            </a:r>
            <a:r>
              <a:rPr lang="en-US" sz="2500" dirty="0" smtClean="0">
                <a:solidFill>
                  <a:schemeClr val="accent1">
                    <a:lumMod val="50000"/>
                  </a:schemeClr>
                </a:solidFill>
              </a:rPr>
              <a:t>officials.</a:t>
            </a:r>
          </a:p>
          <a:p>
            <a:pPr lvl="1">
              <a:buFont typeface="Wingdings" panose="05000000000000000000" pitchFamily="2" charset="2"/>
              <a:buChar char="§"/>
            </a:pPr>
            <a:r>
              <a:rPr lang="en-US" sz="2500" dirty="0" smtClean="0">
                <a:solidFill>
                  <a:schemeClr val="accent1">
                    <a:lumMod val="50000"/>
                  </a:schemeClr>
                </a:solidFill>
              </a:rPr>
              <a:t>Requirements more </a:t>
            </a:r>
            <a:r>
              <a:rPr lang="en-US" sz="2500" dirty="0">
                <a:solidFill>
                  <a:schemeClr val="accent1">
                    <a:lumMod val="50000"/>
                  </a:schemeClr>
                </a:solidFill>
              </a:rPr>
              <a:t>technical details for design and development by </a:t>
            </a:r>
            <a:r>
              <a:rPr lang="en-US" sz="2500" dirty="0" smtClean="0">
                <a:solidFill>
                  <a:schemeClr val="accent1">
                    <a:lumMod val="50000"/>
                  </a:schemeClr>
                </a:solidFill>
              </a:rPr>
              <a:t>vendors and </a:t>
            </a:r>
            <a:r>
              <a:rPr lang="en-US" sz="2500" dirty="0">
                <a:solidFill>
                  <a:schemeClr val="accent1">
                    <a:lumMod val="50000"/>
                  </a:schemeClr>
                </a:solidFill>
              </a:rPr>
              <a:t>advocacy groups </a:t>
            </a:r>
            <a:endParaRPr lang="en-US" sz="2500" dirty="0" smtClean="0">
              <a:solidFill>
                <a:schemeClr val="accent1">
                  <a:lumMod val="50000"/>
                </a:schemeClr>
              </a:solidFill>
            </a:endParaRPr>
          </a:p>
          <a:p>
            <a:pPr lvl="1">
              <a:buFont typeface="Wingdings" panose="05000000000000000000" pitchFamily="2" charset="2"/>
              <a:buChar char="§"/>
            </a:pPr>
            <a:r>
              <a:rPr lang="en-US" sz="2500" dirty="0" smtClean="0">
                <a:solidFill>
                  <a:schemeClr val="accent1">
                    <a:lumMod val="50000"/>
                  </a:schemeClr>
                </a:solidFill>
              </a:rPr>
              <a:t>Test </a:t>
            </a:r>
            <a:r>
              <a:rPr lang="en-US" sz="2500" dirty="0">
                <a:solidFill>
                  <a:schemeClr val="accent1">
                    <a:lumMod val="50000"/>
                  </a:schemeClr>
                </a:solidFill>
              </a:rPr>
              <a:t>assertions with technical specifications suitable for testing by test labs </a:t>
            </a:r>
            <a:r>
              <a:rPr lang="en-US" sz="2500" dirty="0" smtClean="0">
                <a:solidFill>
                  <a:schemeClr val="accent1">
                    <a:lumMod val="50000"/>
                  </a:schemeClr>
                </a:solidFill>
              </a:rPr>
              <a:t>because the requirements have </a:t>
            </a:r>
            <a:r>
              <a:rPr lang="en-US" sz="2500" dirty="0">
                <a:solidFill>
                  <a:schemeClr val="accent1">
                    <a:lumMod val="50000"/>
                  </a:schemeClr>
                </a:solidFill>
              </a:rPr>
              <a:t>to be </a:t>
            </a:r>
            <a:r>
              <a:rPr lang="en-US" sz="2500" dirty="0" smtClean="0">
                <a:solidFill>
                  <a:schemeClr val="accent1">
                    <a:lumMod val="50000"/>
                  </a:schemeClr>
                </a:solidFill>
              </a:rPr>
              <a:t>testable.</a:t>
            </a:r>
            <a:endParaRPr lang="en-US" sz="2500" dirty="0">
              <a:solidFill>
                <a:schemeClr val="accent1">
                  <a:lumMod val="50000"/>
                </a:schemeClr>
              </a:solidFill>
            </a:endParaRP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48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Cambria" panose="02040503050406030204" pitchFamily="18" charset="0"/>
              </a:rPr>
              <a:t>Standards Board Motions – 2017</a:t>
            </a:r>
            <a:endParaRPr lang="en-US" dirty="0">
              <a:latin typeface="Cambria" panose="02040503050406030204" pitchFamily="18" charset="0"/>
            </a:endParaRPr>
          </a:p>
        </p:txBody>
      </p:sp>
      <p:sp>
        <p:nvSpPr>
          <p:cNvPr id="3" name="Content Placeholder 2"/>
          <p:cNvSpPr>
            <a:spLocks noGrp="1"/>
          </p:cNvSpPr>
          <p:nvPr>
            <p:ph idx="1"/>
          </p:nvPr>
        </p:nvSpPr>
        <p:spPr>
          <a:xfrm>
            <a:off x="609439" y="1143000"/>
            <a:ext cx="10969943" cy="4525963"/>
          </a:xfrm>
        </p:spPr>
        <p:txBody>
          <a:bodyPr>
            <a:normAutofit/>
          </a:bodyPr>
          <a:lstStyle/>
          <a:p>
            <a:pPr marL="457200" indent="-457200">
              <a:buFont typeface="Arial" panose="020B0604020202020204" pitchFamily="34" charset="0"/>
              <a:buChar char="•"/>
            </a:pPr>
            <a:r>
              <a:rPr lang="en-US" sz="2800" dirty="0"/>
              <a:t>T</a:t>
            </a:r>
            <a:r>
              <a:rPr lang="en-US" sz="2800" dirty="0" smtClean="0"/>
              <a:t>he </a:t>
            </a:r>
            <a:r>
              <a:rPr lang="en-US" sz="2800" dirty="0"/>
              <a:t>VVSG Committee </a:t>
            </a:r>
            <a:r>
              <a:rPr lang="en-US" sz="2800" dirty="0" smtClean="0"/>
              <a:t>unanimously determined that the Standards </a:t>
            </a:r>
            <a:r>
              <a:rPr lang="en-US" sz="2800" dirty="0"/>
              <a:t>Board </a:t>
            </a:r>
            <a:r>
              <a:rPr lang="en-US" sz="2800" dirty="0" smtClean="0"/>
              <a:t>should adopt the 17 Functions as the Scope of the VVSG 2.0.  </a:t>
            </a:r>
          </a:p>
          <a:p>
            <a:pPr lvl="1">
              <a:buFont typeface="Wingdings" panose="05000000000000000000" pitchFamily="2" charset="2"/>
              <a:buChar char="§"/>
            </a:pPr>
            <a:r>
              <a:rPr lang="en-US" sz="2500" dirty="0" smtClean="0">
                <a:solidFill>
                  <a:schemeClr val="accent1">
                    <a:lumMod val="50000"/>
                  </a:schemeClr>
                </a:solidFill>
              </a:rPr>
              <a:t>Standards Board then voted unanimously to move the recommendation.</a:t>
            </a:r>
          </a:p>
          <a:p>
            <a:pPr marL="457200" indent="-457200">
              <a:buFont typeface="Arial" panose="020B0604020202020204" pitchFamily="34" charset="0"/>
              <a:buChar char="•"/>
            </a:pPr>
            <a:r>
              <a:rPr lang="en-US" sz="2800" dirty="0" smtClean="0"/>
              <a:t>Recommendation </a:t>
            </a:r>
            <a:r>
              <a:rPr lang="en-US" sz="2800" dirty="0"/>
              <a:t>of the VVSG Committee </a:t>
            </a:r>
            <a:r>
              <a:rPr lang="en-US" sz="2800" dirty="0" smtClean="0"/>
              <a:t>to </a:t>
            </a:r>
            <a:r>
              <a:rPr lang="en-US" sz="2800" dirty="0"/>
              <a:t>recommend </a:t>
            </a:r>
            <a:r>
              <a:rPr lang="en-US" sz="2800" dirty="0" smtClean="0"/>
              <a:t>the VVSG 2.0 Principles and Guidelines </a:t>
            </a:r>
            <a:r>
              <a:rPr lang="en-US" sz="2800" dirty="0"/>
              <a:t>document </a:t>
            </a:r>
            <a:r>
              <a:rPr lang="en-US" sz="2800" dirty="0" smtClean="0"/>
              <a:t>be a </a:t>
            </a:r>
            <a:r>
              <a:rPr lang="en-US" sz="2800" dirty="0"/>
              <a:t>guideline for the TGDC going forward. </a:t>
            </a:r>
            <a:endParaRPr lang="en-US" sz="2800" dirty="0" smtClean="0"/>
          </a:p>
          <a:p>
            <a:pPr lvl="1">
              <a:buFont typeface="Wingdings" panose="05000000000000000000" pitchFamily="2" charset="2"/>
              <a:buChar char="§"/>
            </a:pPr>
            <a:r>
              <a:rPr lang="en-US" sz="2500" dirty="0">
                <a:solidFill>
                  <a:schemeClr val="accent1">
                    <a:lumMod val="50000"/>
                  </a:schemeClr>
                </a:solidFill>
              </a:rPr>
              <a:t>Standards Board then voted unanimously to move the recommendation. </a:t>
            </a:r>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979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5334000"/>
            <a:ext cx="12188825" cy="13930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9439" y="1143000"/>
            <a:ext cx="10969943" cy="4525963"/>
          </a:xfrm>
        </p:spPr>
        <p:txBody>
          <a:bodyPr>
            <a:normAutofit lnSpcReduction="10000"/>
          </a:bodyPr>
          <a:lstStyle/>
          <a:p>
            <a:pPr marL="457200" indent="-457200">
              <a:buFont typeface="Arial" panose="020B0604020202020204" pitchFamily="34" charset="0"/>
              <a:buChar char="•"/>
            </a:pPr>
            <a:r>
              <a:rPr lang="en-US" sz="2800" dirty="0" smtClean="0"/>
              <a:t>The Committee unanimously voted to adopt the Scope of the VVSG 2.0 to allow the Public Working Groups, NIST and EAC to write the Principles and Guidelines to the Scope.</a:t>
            </a:r>
          </a:p>
          <a:p>
            <a:pPr marL="457200" indent="-457200">
              <a:buFont typeface="Arial" panose="020B0604020202020204" pitchFamily="34" charset="0"/>
              <a:buChar char="•"/>
            </a:pPr>
            <a:r>
              <a:rPr lang="en-US" sz="2800" dirty="0" smtClean="0"/>
              <a:t>The </a:t>
            </a:r>
            <a:r>
              <a:rPr lang="en-US" sz="2800" dirty="0"/>
              <a:t>Committee unanimously voted for approval of the draft VVSG 2.0 Principles and </a:t>
            </a:r>
            <a:r>
              <a:rPr lang="en-US" sz="2800" dirty="0" smtClean="0"/>
              <a:t>Guidelines</a:t>
            </a:r>
          </a:p>
          <a:p>
            <a:pPr marL="457200" indent="-457200">
              <a:buFont typeface="Arial" panose="020B0604020202020204" pitchFamily="34" charset="0"/>
              <a:buChar char="•"/>
            </a:pPr>
            <a:r>
              <a:rPr lang="en-US" sz="2800" dirty="0"/>
              <a:t>Ensuring </a:t>
            </a:r>
            <a:r>
              <a:rPr lang="en-US" sz="2800" dirty="0" smtClean="0"/>
              <a:t>Equal Consideration of Accessibility </a:t>
            </a:r>
            <a:r>
              <a:rPr lang="en-US" sz="2800" dirty="0"/>
              <a:t>and </a:t>
            </a:r>
            <a:r>
              <a:rPr lang="en-US" sz="2800" dirty="0" smtClean="0"/>
              <a:t>Security</a:t>
            </a:r>
            <a:endParaRPr lang="en-US" sz="2800" b="0" dirty="0"/>
          </a:p>
          <a:p>
            <a:pPr marL="914400" indent="-457200">
              <a:buFont typeface="Wingdings" panose="05000000000000000000" pitchFamily="2" charset="2"/>
              <a:buChar char="§"/>
            </a:pPr>
            <a:r>
              <a:rPr lang="en-US" sz="2400" i="1" dirty="0" smtClean="0">
                <a:solidFill>
                  <a:schemeClr val="accent1">
                    <a:lumMod val="50000"/>
                  </a:schemeClr>
                </a:solidFill>
              </a:rPr>
              <a:t>Be </a:t>
            </a:r>
            <a:r>
              <a:rPr lang="en-US" sz="2400" i="1" dirty="0">
                <a:solidFill>
                  <a:schemeClr val="accent1">
                    <a:lumMod val="50000"/>
                  </a:schemeClr>
                </a:solidFill>
              </a:rPr>
              <a:t>it resolved that, </a:t>
            </a:r>
            <a:r>
              <a:rPr lang="en-US" sz="2400" b="0" dirty="0">
                <a:solidFill>
                  <a:schemeClr val="accent1">
                    <a:lumMod val="50000"/>
                  </a:schemeClr>
                </a:solidFill>
              </a:rPr>
              <a:t>if a voting system utilizes a paper record to satisfy auditability principles, and associated guidelines, the voting system must also provide mechanism(s) that enable voters with disabilities to mark their ballot and to verify and cast their printed vote selections privately and independently.</a:t>
            </a:r>
            <a:r>
              <a:rPr lang="en-US" b="0" dirty="0">
                <a:solidFill>
                  <a:schemeClr val="accent1">
                    <a:lumMod val="50000"/>
                  </a:schemeClr>
                </a:solidFill>
              </a:rPr>
              <a:t> </a:t>
            </a:r>
          </a:p>
          <a:p>
            <a:pPr marL="457200" indent="-457200">
              <a:buFont typeface="Arial" panose="020B0604020202020204" pitchFamily="34" charset="0"/>
              <a:buChar char="•"/>
            </a:pPr>
            <a:endParaRPr lang="en-US" dirty="0"/>
          </a:p>
        </p:txBody>
      </p:sp>
      <p:sp>
        <p:nvSpPr>
          <p:cNvPr id="2" name="Title 1"/>
          <p:cNvSpPr>
            <a:spLocks noGrp="1"/>
          </p:cNvSpPr>
          <p:nvPr>
            <p:ph type="title"/>
          </p:nvPr>
        </p:nvSpPr>
        <p:spPr/>
        <p:txBody>
          <a:bodyPr/>
          <a:lstStyle/>
          <a:p>
            <a:r>
              <a:rPr lang="en-US" dirty="0" smtClean="0">
                <a:latin typeface="Cambria" panose="02040503050406030204" pitchFamily="18" charset="0"/>
              </a:rPr>
              <a:t>TGDC Motion and Resolution - 2017</a:t>
            </a:r>
            <a:endParaRPr lang="en-US" dirty="0">
              <a:latin typeface="Cambria" panose="02040503050406030204" pitchFamily="18" charset="0"/>
            </a:endParaRPr>
          </a:p>
        </p:txBody>
      </p:sp>
    </p:spTree>
    <p:extLst>
      <p:ext uri="{BB962C8B-B14F-4D97-AF65-F5344CB8AC3E}">
        <p14:creationId xmlns:p14="http://schemas.microsoft.com/office/powerpoint/2010/main" val="433054268"/>
      </p:ext>
    </p:extLst>
  </p:cSld>
  <p:clrMapOvr>
    <a:masterClrMapping/>
  </p:clrMapOvr>
  <p:timing>
    <p:tnLst>
      <p:par>
        <p:cTn id="1" dur="indefinite" restart="never" nodeType="tmRoot"/>
      </p:par>
    </p:tnLst>
  </p:timing>
</p:sld>
</file>

<file path=ppt/theme/theme1.xml><?xml version="1.0" encoding="utf-8"?>
<a:theme xmlns:a="http://schemas.openxmlformats.org/drawingml/2006/main" name="EAC_Templante(NEW)">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EAC_Templante(NEW)</Template>
  <TotalTime>592</TotalTime>
  <Words>695</Words>
  <Application>Microsoft Office PowerPoint</Application>
  <PresentationFormat>Custom</PresentationFormat>
  <Paragraphs>77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EAC_Templante(NEW)</vt:lpstr>
      <vt:lpstr>Voluntary Voting System Guidelines (VVSG) Version 2.0</vt:lpstr>
      <vt:lpstr>Goals for Today</vt:lpstr>
      <vt:lpstr>The Purpose</vt:lpstr>
      <vt:lpstr>NASED VVSG Working Group - 2015</vt:lpstr>
      <vt:lpstr>EAC Future VVSG Working Group - 2015</vt:lpstr>
      <vt:lpstr>Board of Advisors Resolution – 2016</vt:lpstr>
      <vt:lpstr>Standards Board Motions – 2016</vt:lpstr>
      <vt:lpstr>Standards Board Motions – 2017</vt:lpstr>
      <vt:lpstr>TGDC Motion and Resolution - 2017</vt:lpstr>
      <vt:lpstr>The Process</vt:lpstr>
      <vt:lpstr>VVSG 2.0 – Timeline</vt:lpstr>
      <vt:lpstr>PowerPoint Presentation</vt:lpstr>
      <vt:lpstr>PowerPoint Presentation</vt:lpstr>
    </vt:vector>
  </TitlesOfParts>
  <Company>General Services Administration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Board of Advisors Resolution – May 5, 2016</dc:title>
  <dc:creator>Ryan Macias</dc:creator>
  <cp:lastModifiedBy>Ryan Macias</cp:lastModifiedBy>
  <cp:revision>37</cp:revision>
  <dcterms:created xsi:type="dcterms:W3CDTF">2018-01-15T22:10:34Z</dcterms:created>
  <dcterms:modified xsi:type="dcterms:W3CDTF">2018-01-19T15:06:10Z</dcterms:modified>
</cp:coreProperties>
</file>