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9" r:id="rId3"/>
    <p:sldId id="266" r:id="rId4"/>
    <p:sldId id="261" r:id="rId5"/>
    <p:sldId id="258" r:id="rId6"/>
    <p:sldId id="265" r:id="rId7"/>
    <p:sldId id="268" r:id="rId8"/>
    <p:sldId id="272" r:id="rId9"/>
    <p:sldId id="267" r:id="rId10"/>
    <p:sldId id="260" r:id="rId11"/>
    <p:sldId id="262" r:id="rId12"/>
    <p:sldId id="263" r:id="rId13"/>
    <p:sldId id="270" r:id="rId14"/>
    <p:sldId id="269" r:id="rId15"/>
    <p:sldId id="271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4032"/>
    <a:srgbClr val="E8EDF4"/>
    <a:srgbClr val="D0D8E8"/>
    <a:srgbClr val="C31AFF"/>
    <a:srgbClr val="E58BFF"/>
    <a:srgbClr val="507BCB"/>
    <a:srgbClr val="558DD7"/>
    <a:srgbClr val="5879D7"/>
    <a:srgbClr val="7091D7"/>
    <a:srgbClr val="133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28" autoAdjust="0"/>
    <p:restoredTop sz="95321" autoAdjust="0"/>
  </p:normalViewPr>
  <p:slideViewPr>
    <p:cSldViewPr snapToGrid="0" snapToObjects="1">
      <p:cViewPr>
        <p:scale>
          <a:sx n="87" d="100"/>
          <a:sy n="87" d="100"/>
        </p:scale>
        <p:origin x="-40" y="1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, Jeffrey J." userId="bf77436f-5d8b-4cea-b6f5-b8040540e6f5" providerId="ADAL" clId="{1B6F01B9-D6B7-5C4F-8A7F-21B3731E1E3A}"/>
    <pc:docChg chg="modSld">
      <pc:chgData name="Ma, Jeffrey J." userId="bf77436f-5d8b-4cea-b6f5-b8040540e6f5" providerId="ADAL" clId="{1B6F01B9-D6B7-5C4F-8A7F-21B3731E1E3A}" dt="2020-02-27T10:05:23.143" v="0" actId="1076"/>
      <pc:docMkLst>
        <pc:docMk/>
      </pc:docMkLst>
      <pc:sldChg chg="modSp">
        <pc:chgData name="Ma, Jeffrey J." userId="bf77436f-5d8b-4cea-b6f5-b8040540e6f5" providerId="ADAL" clId="{1B6F01B9-D6B7-5C4F-8A7F-21B3731E1E3A}" dt="2020-02-27T10:05:23.143" v="0" actId="1076"/>
        <pc:sldMkLst>
          <pc:docMk/>
          <pc:sldMk cId="1014937875" sldId="268"/>
        </pc:sldMkLst>
        <pc:graphicFrameChg chg="mod">
          <ac:chgData name="Ma, Jeffrey J." userId="bf77436f-5d8b-4cea-b6f5-b8040540e6f5" providerId="ADAL" clId="{1B6F01B9-D6B7-5C4F-8A7F-21B3731E1E3A}" dt="2020-02-27T10:05:23.143" v="0" actId="1076"/>
          <ac:graphicFrameMkLst>
            <pc:docMk/>
            <pc:sldMk cId="1014937875" sldId="268"/>
            <ac:graphicFrameMk id="6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8F070-10D7-B04C-89FC-5B4AD48ABD2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FD7B7-D2AB-8148-BF5A-260E16141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391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8478B-6CB6-1648-AD11-4BCA276D364A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1054E-58D0-F24D-9054-8231A9C9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994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4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9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9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7609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0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3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2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5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7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7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9754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urpriselib.com/" TargetMode="External"/><Relationship Id="rId2" Type="http://schemas.openxmlformats.org/officeDocument/2006/relationships/hyperlink" Target="http://spark.apache.org/docs/1.0.0/mllib-collaborative-filtering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67058"/>
            <a:ext cx="8229600" cy="1677151"/>
          </a:xfrm>
        </p:spPr>
        <p:txBody>
          <a:bodyPr>
            <a:normAutofit/>
          </a:bodyPr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22625"/>
          </a:xfrm>
        </p:spPr>
        <p:txBody>
          <a:bodyPr>
            <a:normAutofit fontScale="90000"/>
          </a:bodyPr>
          <a:lstStyle/>
          <a:p>
            <a:r>
              <a:rPr lang="en-US" dirty="0"/>
              <a:t>Step 2: Projecting U &amp; V to 2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2a:</a:t>
            </a:r>
          </a:p>
          <a:p>
            <a:pPr lvl="1"/>
            <a:r>
              <a:rPr lang="en-US" dirty="0"/>
              <a:t>(Optional) mean center V: each row of V has zero mean</a:t>
            </a:r>
          </a:p>
          <a:p>
            <a:pPr lvl="1"/>
            <a:r>
              <a:rPr lang="en-US" dirty="0"/>
              <a:t>Compute SVD of V: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first two columns of A correspond to best 2-dimensional projection of movies V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357779"/>
              </p:ext>
            </p:extLst>
          </p:nvPr>
        </p:nvGraphicFramePr>
        <p:xfrm>
          <a:off x="5069553" y="3111816"/>
          <a:ext cx="2022081" cy="634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3" imgW="647700" imgH="203200" progId="Equation.3">
                  <p:embed/>
                </p:oleObj>
              </mc:Choice>
              <mc:Fallback>
                <p:oleObj name="Equation" r:id="rId3" imgW="647700" imgH="2032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69553" y="3111816"/>
                        <a:ext cx="2022081" cy="634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41962" y="4072752"/>
            <a:ext cx="125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Orthogonal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756983" y="3665983"/>
            <a:ext cx="384979" cy="511224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28678" y="4114745"/>
            <a:ext cx="125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Orthogonal</a:t>
            </a: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5755431" y="3665983"/>
            <a:ext cx="232867" cy="448762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458868" y="3665983"/>
            <a:ext cx="298115" cy="818094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22375" y="4484077"/>
            <a:ext cx="100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Diagonal</a:t>
            </a:r>
          </a:p>
        </p:txBody>
      </p:sp>
    </p:spTree>
    <p:extLst>
      <p:ext uri="{BB962C8B-B14F-4D97-AF65-F5344CB8AC3E}">
        <p14:creationId xmlns:p14="http://schemas.microsoft.com/office/powerpoint/2010/main" val="3851713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2: Projecting U &amp; V to 2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2b:</a:t>
            </a:r>
          </a:p>
          <a:p>
            <a:pPr lvl="1"/>
            <a:r>
              <a:rPr lang="en-US" dirty="0"/>
              <a:t>Project every movie &amp; user using A</a:t>
            </a:r>
            <a:r>
              <a:rPr lang="en-US" baseline="-25000" dirty="0"/>
              <a:t>1:2</a:t>
            </a:r>
          </a:p>
          <a:p>
            <a:pPr lvl="1"/>
            <a:endParaRPr lang="en-US" baseline="-25000" dirty="0"/>
          </a:p>
          <a:p>
            <a:pPr lvl="1"/>
            <a:endParaRPr lang="en-US" baseline="-25000" dirty="0"/>
          </a:p>
          <a:p>
            <a:pPr lvl="1"/>
            <a:endParaRPr lang="en-US" baseline="-25000" dirty="0"/>
          </a:p>
          <a:p>
            <a:pPr lvl="1"/>
            <a:endParaRPr lang="en-US" baseline="-25000" dirty="0"/>
          </a:p>
          <a:p>
            <a:pPr lvl="1"/>
            <a:endParaRPr lang="en-US" baseline="-25000" dirty="0"/>
          </a:p>
          <a:p>
            <a:pPr lvl="1"/>
            <a:endParaRPr lang="en-US" baseline="-25000" dirty="0"/>
          </a:p>
          <a:p>
            <a:pPr lvl="1"/>
            <a:endParaRPr lang="en-US" sz="1600" baseline="-25000" dirty="0"/>
          </a:p>
          <a:p>
            <a:pPr lvl="1"/>
            <a:r>
              <a:rPr lang="en-US" dirty="0"/>
              <a:t>Now each user &amp; movie is represented using a two dimensional point.  Visualize and interpret!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170651"/>
              </p:ext>
            </p:extLst>
          </p:nvPr>
        </p:nvGraphicFramePr>
        <p:xfrm>
          <a:off x="1040231" y="2919564"/>
          <a:ext cx="3449637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3" imgW="1104900" imgH="241300" progId="Equation.3">
                  <p:embed/>
                </p:oleObj>
              </mc:Choice>
              <mc:Fallback>
                <p:oleObj name="Equation" r:id="rId3" imgW="1104900" imgH="2413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0231" y="2919564"/>
                        <a:ext cx="3449637" cy="75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191836"/>
              </p:ext>
            </p:extLst>
          </p:nvPr>
        </p:nvGraphicFramePr>
        <p:xfrm>
          <a:off x="1000543" y="3873735"/>
          <a:ext cx="353060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5" imgW="1130300" imgH="241300" progId="Equation.3">
                  <p:embed/>
                </p:oleObj>
              </mc:Choice>
              <mc:Fallback>
                <p:oleObj name="Equation" r:id="rId5" imgW="1130300" imgH="2413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00543" y="3873735"/>
                        <a:ext cx="3530600" cy="75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48098" y="3868426"/>
            <a:ext cx="3355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If you mean centered V, you need </a:t>
            </a:r>
          </a:p>
          <a:p>
            <a:r>
              <a:rPr lang="en-US" dirty="0">
                <a:solidFill>
                  <a:srgbClr val="800000"/>
                </a:solidFill>
              </a:rPr>
              <a:t>to shift U by same amount first</a:t>
            </a:r>
          </a:p>
        </p:txBody>
      </p:sp>
    </p:spTree>
    <p:extLst>
      <p:ext uri="{BB962C8B-B14F-4D97-AF65-F5344CB8AC3E}">
        <p14:creationId xmlns:p14="http://schemas.microsoft.com/office/powerpoint/2010/main" val="2844654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22625"/>
          </a:xfrm>
        </p:spPr>
        <p:txBody>
          <a:bodyPr>
            <a:normAutofit fontScale="90000"/>
          </a:bodyPr>
          <a:lstStyle/>
          <a:p>
            <a:r>
              <a:rPr lang="en-US" dirty="0"/>
              <a:t>Step 2: Projecting U &amp; V to 2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2c (optional):</a:t>
            </a:r>
          </a:p>
          <a:p>
            <a:pPr lvl="1"/>
            <a:r>
              <a:rPr lang="en-US" dirty="0"/>
              <a:t>Do Steps 2a &amp; 2b:</a:t>
            </a:r>
          </a:p>
          <a:p>
            <a:pPr lvl="1"/>
            <a:endParaRPr lang="en-US" dirty="0"/>
          </a:p>
          <a:p>
            <a:pPr lvl="1"/>
            <a:endParaRPr lang="en-US" sz="1600" dirty="0"/>
          </a:p>
          <a:p>
            <a:pPr lvl="1"/>
            <a:r>
              <a:rPr lang="en-US" dirty="0"/>
              <a:t>Then rescale dimensions:</a:t>
            </a:r>
          </a:p>
          <a:p>
            <a:pPr lvl="2"/>
            <a:r>
              <a:rPr lang="en-US" dirty="0"/>
              <a:t>E.g., each row of </a:t>
            </a:r>
            <a:r>
              <a:rPr lang="en-US" dirty="0" err="1"/>
              <a:t>Ũ</a:t>
            </a:r>
            <a:r>
              <a:rPr lang="en-US" dirty="0"/>
              <a:t> has unit variance.</a:t>
            </a:r>
          </a:p>
          <a:p>
            <a:pPr lvl="2"/>
            <a:r>
              <a:rPr lang="en-US" dirty="0"/>
              <a:t>Otherwise, visualization might look stretched: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144260"/>
              </p:ext>
            </p:extLst>
          </p:nvPr>
        </p:nvGraphicFramePr>
        <p:xfrm>
          <a:off x="4336753" y="2253604"/>
          <a:ext cx="2216448" cy="484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3" imgW="1104900" imgH="241300" progId="Equation.3">
                  <p:embed/>
                </p:oleObj>
              </mc:Choice>
              <mc:Fallback>
                <p:oleObj name="Equation" r:id="rId3" imgW="1104900" imgH="24130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36753" y="2253604"/>
                        <a:ext cx="2216448" cy="484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450316"/>
              </p:ext>
            </p:extLst>
          </p:nvPr>
        </p:nvGraphicFramePr>
        <p:xfrm>
          <a:off x="4357316" y="2967144"/>
          <a:ext cx="2268468" cy="484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5" imgW="1130300" imgH="241300" progId="Equation.3">
                  <p:embed/>
                </p:oleObj>
              </mc:Choice>
              <mc:Fallback>
                <p:oleObj name="Equation" r:id="rId5" imgW="1130300" imgH="241300" progId="Equation.3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7316" y="2967144"/>
                        <a:ext cx="2268468" cy="484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2635916" y="4971177"/>
            <a:ext cx="4188897" cy="115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6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top D dimensions of matrix A define a D-dim projection that best preserves the learned movie features V: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/>
              <a:t>We want 2-dimensional projection for visualization purposes</a:t>
            </a:r>
          </a:p>
          <a:p>
            <a:pPr lvl="1"/>
            <a:r>
              <a:rPr lang="en-US" sz="2000" dirty="0"/>
              <a:t>So we take top 2 dimensions of SVD</a:t>
            </a:r>
          </a:p>
          <a:p>
            <a:pPr lvl="1"/>
            <a:endParaRPr lang="en-US" sz="1000" dirty="0"/>
          </a:p>
          <a:p>
            <a:r>
              <a:rPr lang="en-US" sz="2400" dirty="0"/>
              <a:t>Now we can visualize movies in 2D plot</a:t>
            </a:r>
          </a:p>
          <a:p>
            <a:pPr lvl="1"/>
            <a:r>
              <a:rPr lang="en-US" sz="2000" dirty="0"/>
              <a:t>And see if close-by movies have similarities</a:t>
            </a:r>
          </a:p>
          <a:p>
            <a:pPr lvl="1"/>
            <a:r>
              <a:rPr lang="en-US" sz="2000" dirty="0"/>
              <a:t>E.g., horror, action,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951635"/>
              </p:ext>
            </p:extLst>
          </p:nvPr>
        </p:nvGraphicFramePr>
        <p:xfrm>
          <a:off x="5950941" y="2635102"/>
          <a:ext cx="173990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3" imgW="952500" imgH="419100" progId="Equation.3">
                  <p:embed/>
                </p:oleObj>
              </mc:Choice>
              <mc:Fallback>
                <p:oleObj name="Equation" r:id="rId3" imgW="952500" imgH="4191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50941" y="2635102"/>
                        <a:ext cx="1739900" cy="763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734020"/>
              </p:ext>
            </p:extLst>
          </p:nvPr>
        </p:nvGraphicFramePr>
        <p:xfrm>
          <a:off x="1497710" y="2718234"/>
          <a:ext cx="1306513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5" imgW="635000" imgH="254000" progId="Equation.3">
                  <p:embed/>
                </p:oleObj>
              </mc:Choice>
              <mc:Fallback>
                <p:oleObj name="Equation" r:id="rId5" imgW="635000" imgH="2540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7710" y="2718234"/>
                        <a:ext cx="1306513" cy="522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96062" y="2635102"/>
            <a:ext cx="2503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Minimizes loss of feature representation: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5343" y="3357777"/>
            <a:ext cx="2537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53735"/>
                </a:solidFill>
              </a:rPr>
              <a:t>Projected representation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4552" y="3357777"/>
            <a:ext cx="308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53735"/>
                </a:solidFill>
              </a:rPr>
              <a:t>Preservation Loss of projection</a:t>
            </a:r>
          </a:p>
        </p:txBody>
      </p:sp>
    </p:spTree>
    <p:extLst>
      <p:ext uri="{BB962C8B-B14F-4D97-AF65-F5344CB8AC3E}">
        <p14:creationId xmlns:p14="http://schemas.microsoft.com/office/powerpoint/2010/main" val="832706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2: Alternatives &amp; Core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don’t have to do it the above way</a:t>
            </a:r>
          </a:p>
          <a:p>
            <a:pPr lvl="1"/>
            <a:r>
              <a:rPr lang="en-US" sz="2400" dirty="0"/>
              <a:t>Although the above method should always give you something reasonable to visualize</a:t>
            </a:r>
          </a:p>
          <a:p>
            <a:pPr lvl="1"/>
            <a:endParaRPr lang="en-US" sz="2000" dirty="0"/>
          </a:p>
          <a:p>
            <a:r>
              <a:rPr lang="en-US" dirty="0"/>
              <a:t>Core requirement: </a:t>
            </a:r>
          </a:p>
          <a:p>
            <a:pPr lvl="1"/>
            <a:r>
              <a:rPr lang="en-US" sz="2400" dirty="0"/>
              <a:t>Projection should preserves as much of the original features as possible</a:t>
            </a:r>
          </a:p>
          <a:p>
            <a:pPr lvl="1"/>
            <a:r>
              <a:rPr lang="en-US" sz="2400" dirty="0"/>
              <a:t>A dot product in the 2-D representation should approximate the dot product in the K-D representation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75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Plot U &amp; 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/>
              <a:t>Plotting V is more important:</a:t>
            </a:r>
          </a:p>
          <a:p>
            <a:pPr lvl="1"/>
            <a:r>
              <a:rPr lang="en-US" sz="2000" dirty="0"/>
              <a:t>Pick a few movies and plot their projected 2D representation</a:t>
            </a:r>
          </a:p>
          <a:p>
            <a:pPr lvl="1"/>
            <a:r>
              <a:rPr lang="en-US" sz="2000" dirty="0"/>
              <a:t>Verify that distances/angles/axes in your plot can be interpreted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1000" dirty="0"/>
          </a:p>
          <a:p>
            <a:r>
              <a:rPr lang="en-US" sz="2800" dirty="0"/>
              <a:t>Can also plot the genres provided:</a:t>
            </a:r>
          </a:p>
          <a:p>
            <a:pPr lvl="1"/>
            <a:r>
              <a:rPr lang="en-US" sz="2000" dirty="0"/>
              <a:t>E.g., where is the average horror movie?</a:t>
            </a:r>
          </a:p>
          <a:p>
            <a:pPr lvl="1"/>
            <a:r>
              <a:rPr lang="en-US" sz="2000" dirty="0"/>
              <a:t>E.g., compute the average v for all movies that belong to horror genre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470" y="3017632"/>
            <a:ext cx="2358087" cy="17510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34246" y="3648302"/>
            <a:ext cx="104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65410" y="3346186"/>
            <a:ext cx="2482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53735"/>
                </a:solidFill>
              </a:rPr>
              <a:t>(Your visualization will </a:t>
            </a:r>
          </a:p>
          <a:p>
            <a:r>
              <a:rPr lang="en-US" dirty="0">
                <a:solidFill>
                  <a:srgbClr val="953735"/>
                </a:solidFill>
              </a:rPr>
              <a:t>probably not be as clean </a:t>
            </a:r>
          </a:p>
          <a:p>
            <a:r>
              <a:rPr lang="en-US" dirty="0">
                <a:solidFill>
                  <a:srgbClr val="953735"/>
                </a:solidFill>
              </a:rPr>
              <a:t>as this one, that is OK)</a:t>
            </a:r>
          </a:p>
        </p:txBody>
      </p:sp>
    </p:spTree>
    <p:extLst>
      <p:ext uri="{BB962C8B-B14F-4D97-AF65-F5344CB8AC3E}">
        <p14:creationId xmlns:p14="http://schemas.microsoft.com/office/powerpoint/2010/main" val="3353882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iniproject2_result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840" y="1356627"/>
            <a:ext cx="6398928" cy="48590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80963"/>
          </a:xfrm>
        </p:spPr>
        <p:txBody>
          <a:bodyPr>
            <a:noAutofit/>
          </a:bodyPr>
          <a:lstStyle/>
          <a:p>
            <a:r>
              <a:rPr lang="en-US" dirty="0"/>
              <a:t>My Own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291" y="1363843"/>
            <a:ext cx="2467743" cy="550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Trained using </a:t>
            </a:r>
          </a:p>
          <a:p>
            <a:r>
              <a:rPr lang="en-US" sz="1600" dirty="0"/>
              <a:t>Step 1c (lambda=10)</a:t>
            </a:r>
          </a:p>
          <a:p>
            <a:r>
              <a:rPr lang="en-US" sz="1600" dirty="0"/>
              <a:t>Stochastic GD</a:t>
            </a:r>
          </a:p>
          <a:p>
            <a:endParaRPr lang="en-US" sz="1600" dirty="0"/>
          </a:p>
          <a:p>
            <a:r>
              <a:rPr lang="en-US" sz="1600" dirty="0"/>
              <a:t>SVD of Movie Matrix</a:t>
            </a:r>
          </a:p>
          <a:p>
            <a:r>
              <a:rPr lang="en-US" sz="1600" dirty="0"/>
              <a:t>Project top 2 bases</a:t>
            </a:r>
          </a:p>
          <a:p>
            <a:endParaRPr lang="en-US" sz="1600" dirty="0"/>
          </a:p>
          <a:p>
            <a:r>
              <a:rPr lang="en-US" sz="1600" dirty="0"/>
              <a:t>Picked a few popular movies, and plotted them.</a:t>
            </a:r>
          </a:p>
          <a:p>
            <a:endParaRPr lang="en-US" sz="1600" dirty="0"/>
          </a:p>
          <a:p>
            <a:r>
              <a:rPr lang="en-US" sz="1600" dirty="0"/>
              <a:t>Then found a few extreme points (e.g., Clockwork Orange). </a:t>
            </a:r>
          </a:p>
          <a:p>
            <a:endParaRPr lang="en-US" sz="1600" dirty="0"/>
          </a:p>
          <a:p>
            <a:r>
              <a:rPr lang="en-US" sz="1600" dirty="0"/>
              <a:t>Removed most children’s movies (didn’t seem to project well using 1</a:t>
            </a:r>
            <a:r>
              <a:rPr lang="en-US" sz="1600" baseline="30000" dirty="0"/>
              <a:t>st</a:t>
            </a:r>
            <a:r>
              <a:rPr lang="en-US" sz="1600" dirty="0"/>
              <a:t> two SVD bases – maybe most ratings are by adults).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1599" y="5712664"/>
            <a:ext cx="1465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Star Wars Movies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Close together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4809" y="4498309"/>
            <a:ext cx="1267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Mostly Sci-Fi &amp; 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Horror Movies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07926" y="3465013"/>
            <a:ext cx="122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Action Movies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5746" y="5099490"/>
            <a:ext cx="1925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More Historical Movies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(Jurassic Park excepted)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72511" y="2553069"/>
            <a:ext cx="2621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Free Willy Movies </a:t>
            </a:r>
            <a:r>
              <a:rPr lang="en-US" sz="1400">
                <a:solidFill>
                  <a:schemeClr val="accent2">
                    <a:lumMod val="75000"/>
                  </a:schemeClr>
                </a:solidFill>
              </a:rPr>
              <a:t>Close Together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62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Factorization with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98301"/>
            <a:ext cx="8229600" cy="1227863"/>
          </a:xfrm>
        </p:spPr>
        <p:txBody>
          <a:bodyPr/>
          <a:lstStyle/>
          <a:p>
            <a:r>
              <a:rPr lang="en-US" dirty="0"/>
              <a:t>Goal #1: Learn a Latent Factor Model U &amp; V</a:t>
            </a:r>
          </a:p>
          <a:p>
            <a:r>
              <a:rPr lang="en-US" dirty="0"/>
              <a:t>Goal #2: Visualize &amp; Interpret U &amp; V</a:t>
            </a:r>
            <a:r>
              <a:rPr lang="en-US" sz="2400" dirty="0"/>
              <a:t>   (mostly V)</a:t>
            </a:r>
          </a:p>
          <a:p>
            <a:endParaRPr lang="en-US" baseline="-25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63798" y="2201855"/>
            <a:ext cx="1774866" cy="22796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Y</a:t>
            </a:r>
          </a:p>
          <a:p>
            <a:pPr algn="ctr"/>
            <a:r>
              <a:rPr lang="en-US" dirty="0"/>
              <a:t>(missing values)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5898" y="1738588"/>
            <a:ext cx="136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 Movies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723225" y="3062798"/>
            <a:ext cx="1216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 Users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4707801" y="2201855"/>
            <a:ext cx="750335" cy="227962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U</a:t>
            </a:r>
            <a:r>
              <a:rPr lang="en-US" sz="4000" b="1" baseline="30000" dirty="0"/>
              <a:t>T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09929" y="2201855"/>
            <a:ext cx="1791379" cy="689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V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94239" y="2733847"/>
            <a:ext cx="6445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=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14357" y="1786628"/>
            <a:ext cx="383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07946" y="3178870"/>
            <a:ext cx="447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09450" y="1786628"/>
            <a:ext cx="34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78057" y="2276514"/>
            <a:ext cx="34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11215" y="3534066"/>
            <a:ext cx="1882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“Latent Factors”</a:t>
            </a:r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 flipV="1">
            <a:off x="5716206" y="3534066"/>
            <a:ext cx="395009" cy="200055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404108" y="3058974"/>
            <a:ext cx="0" cy="475092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52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569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Final Product: </a:t>
            </a:r>
            <a:r>
              <a:rPr lang="en-US" sz="3600" dirty="0"/>
              <a:t>Create Something Like This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21" y="1351569"/>
            <a:ext cx="4598016" cy="34143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4667" y="6202461"/>
            <a:ext cx="61124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http://www2.research.att.com/~</a:t>
            </a:r>
            <a:r>
              <a:rPr lang="en-US" sz="1400" dirty="0" err="1"/>
              <a:t>volinsky</a:t>
            </a:r>
            <a:r>
              <a:rPr lang="en-US" sz="1400" dirty="0"/>
              <a:t>/papers/</a:t>
            </a:r>
            <a:r>
              <a:rPr lang="en-US" sz="1400" dirty="0" err="1"/>
              <a:t>ieeecomputer.pdf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24667" y="4993616"/>
            <a:ext cx="79026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need to create  your own visualization (will have different projection of movies/users onto 2-dimensional plane than example above)</a:t>
            </a:r>
          </a:p>
          <a:p>
            <a:endParaRPr lang="en-US" sz="1000" dirty="0"/>
          </a:p>
          <a:p>
            <a:r>
              <a:rPr lang="en-US" dirty="0"/>
              <a:t>You need to interpret your dimensions and/or clusters of movies in your projection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5288" y="2707550"/>
            <a:ext cx="2482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53735"/>
                </a:solidFill>
              </a:rPr>
              <a:t>(Your visualization will </a:t>
            </a:r>
          </a:p>
          <a:p>
            <a:r>
              <a:rPr lang="en-US" dirty="0">
                <a:solidFill>
                  <a:srgbClr val="953735"/>
                </a:solidFill>
              </a:rPr>
              <a:t>probably not be as clean </a:t>
            </a:r>
          </a:p>
          <a:p>
            <a:r>
              <a:rPr lang="en-US" dirty="0">
                <a:solidFill>
                  <a:srgbClr val="953735"/>
                </a:solidFill>
              </a:rPr>
              <a:t>as this one, that is OK)</a:t>
            </a:r>
          </a:p>
        </p:txBody>
      </p:sp>
    </p:spTree>
    <p:extLst>
      <p:ext uri="{BB962C8B-B14F-4D97-AF65-F5344CB8AC3E}">
        <p14:creationId xmlns:p14="http://schemas.microsoft.com/office/powerpoint/2010/main" val="305211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Learn U &amp; V</a:t>
            </a:r>
          </a:p>
          <a:p>
            <a:endParaRPr lang="en-US" sz="2600" dirty="0"/>
          </a:p>
          <a:p>
            <a:r>
              <a:rPr lang="en-US" dirty="0"/>
              <a:t>Step 2: Project U &amp; V down to 2 dimensions</a:t>
            </a:r>
          </a:p>
          <a:p>
            <a:pPr lvl="1"/>
            <a:r>
              <a:rPr lang="en-US" dirty="0"/>
              <a:t>Basically SVD in </a:t>
            </a:r>
            <a:r>
              <a:rPr lang="en-US" dirty="0" err="1"/>
              <a:t>Matlab</a:t>
            </a:r>
            <a:r>
              <a:rPr lang="en-US" dirty="0"/>
              <a:t> or Python</a:t>
            </a:r>
          </a:p>
          <a:p>
            <a:endParaRPr lang="en-US" sz="2600" dirty="0"/>
          </a:p>
          <a:p>
            <a:r>
              <a:rPr lang="en-US" dirty="0"/>
              <a:t>Step 3: Plot projected U &amp; V </a:t>
            </a:r>
          </a:p>
          <a:p>
            <a:pPr lvl="1"/>
            <a:r>
              <a:rPr lang="en-US" dirty="0"/>
              <a:t>Give your own interpretation of the two projected dimensions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8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Learning U &amp; 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82541"/>
            <a:ext cx="8229600" cy="2573808"/>
          </a:xfrm>
        </p:spPr>
        <p:txBody>
          <a:bodyPr>
            <a:normAutofit/>
          </a:bodyPr>
          <a:lstStyle/>
          <a:p>
            <a:r>
              <a:rPr lang="en-US" dirty="0"/>
              <a:t>Use off-the-shelf-software</a:t>
            </a:r>
          </a:p>
          <a:p>
            <a:r>
              <a:rPr lang="en-US" dirty="0"/>
              <a:t>And your own implementation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599261"/>
              </p:ext>
            </p:extLst>
          </p:nvPr>
        </p:nvGraphicFramePr>
        <p:xfrm>
          <a:off x="2190750" y="2079625"/>
          <a:ext cx="5265738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3" imgW="2590560" imgH="431640" progId="Equation.3">
                  <p:embed/>
                </p:oleObj>
              </mc:Choice>
              <mc:Fallback>
                <p:oleObj name="Equation" r:id="rId3" imgW="2590560" imgH="4316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0750" y="2079625"/>
                        <a:ext cx="5265738" cy="877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20295" y="2904771"/>
            <a:ext cx="2098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S = set of indices (</a:t>
            </a:r>
            <a:r>
              <a:rPr lang="en-US" dirty="0" err="1">
                <a:solidFill>
                  <a:srgbClr val="800000"/>
                </a:solidFill>
              </a:rPr>
              <a:t>i,j</a:t>
            </a:r>
            <a:r>
              <a:rPr lang="en-US" dirty="0">
                <a:solidFill>
                  <a:srgbClr val="800000"/>
                </a:solidFill>
              </a:rPr>
              <a:t>) </a:t>
            </a:r>
          </a:p>
          <a:p>
            <a:r>
              <a:rPr lang="en-US" dirty="0">
                <a:solidFill>
                  <a:srgbClr val="800000"/>
                </a:solidFill>
              </a:rPr>
              <a:t>of observed ratings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5842000" y="2904771"/>
            <a:ext cx="378295" cy="323166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5414" y="1535094"/>
            <a:ext cx="480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Choice of regularization doesn’t matter too much</a:t>
            </a:r>
          </a:p>
        </p:txBody>
      </p:sp>
      <p:cxnSp>
        <p:nvCxnSpPr>
          <p:cNvPr id="15" name="Straight Arrow Connector 14"/>
          <p:cNvCxnSpPr>
            <a:stCxn id="11" idx="2"/>
          </p:cNvCxnSpPr>
          <p:nvPr/>
        </p:nvCxnSpPr>
        <p:spPr>
          <a:xfrm>
            <a:off x="2677142" y="1904426"/>
            <a:ext cx="376670" cy="224977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316741" y="1417638"/>
            <a:ext cx="3565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You don’t have to solve this exact objective.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(many off-the-shelf solve something related.)</a:t>
            </a:r>
          </a:p>
        </p:txBody>
      </p:sp>
    </p:spTree>
    <p:extLst>
      <p:ext uri="{BB962C8B-B14F-4D97-AF65-F5344CB8AC3E}">
        <p14:creationId xmlns:p14="http://schemas.microsoft.com/office/powerpoint/2010/main" val="214645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Off-the-Shelf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sz="2000" dirty="0"/>
              <a:t>Search for “Collaborative Filtering </a:t>
            </a:r>
            <a:r>
              <a:rPr lang="en-US" sz="2000" dirty="0" err="1"/>
              <a:t>Matlab</a:t>
            </a:r>
            <a:r>
              <a:rPr lang="en-US" sz="2000" dirty="0"/>
              <a:t>” or “Collaborative Filtering Python” or “Collaborative Filtering code”</a:t>
            </a:r>
          </a:p>
          <a:p>
            <a:pPr marL="342900" lvl="2" indent="-342900"/>
            <a:endParaRPr lang="en-US" sz="2000" dirty="0"/>
          </a:p>
          <a:p>
            <a:endParaRPr lang="en-US" sz="2000" dirty="0">
              <a:hlinkClick r:id="rId2"/>
            </a:endParaRPr>
          </a:p>
          <a:p>
            <a:r>
              <a:rPr lang="en-US" sz="2000" dirty="0">
                <a:hlinkClick r:id="rId2"/>
              </a:rPr>
              <a:t>https://cambridgespark.com/content/tutorials/implementing-your-own-recommender-systems-in-Python/index.html</a:t>
            </a:r>
          </a:p>
          <a:p>
            <a:r>
              <a:rPr lang="en-US" sz="2000" dirty="0">
                <a:hlinkClick r:id="rId2"/>
              </a:rPr>
              <a:t>https://www.analyticsvidhya.com/blog/2016/06/quick-guide-build-recommendation-engine-python/</a:t>
            </a:r>
          </a:p>
          <a:p>
            <a:r>
              <a:rPr lang="en-US" sz="2000" dirty="0">
                <a:hlinkClick r:id="rId3"/>
              </a:rPr>
              <a:t>http://surpriselib.com/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55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1b: Learning U &amp; V </a:t>
            </a:r>
            <a:br>
              <a:rPr lang="en-US" dirty="0"/>
            </a:br>
            <a:r>
              <a:rPr lang="en-US" sz="3600" dirty="0">
                <a:solidFill>
                  <a:srgbClr val="953735"/>
                </a:solidFill>
              </a:rPr>
              <a:t>(More Advanced)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75862"/>
            <a:ext cx="8229600" cy="248048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Model the global tendency of a movie’s average rating</a:t>
            </a:r>
          </a:p>
          <a:p>
            <a:r>
              <a:rPr lang="en-US" sz="2400" dirty="0"/>
              <a:t>Model the global tendency of how a user rates on average</a:t>
            </a:r>
            <a:endParaRPr lang="en-US" sz="2000" dirty="0"/>
          </a:p>
          <a:p>
            <a:r>
              <a:rPr lang="en-US" sz="2400" dirty="0"/>
              <a:t>This keeps U &amp; V more focused on variability between users and movies.</a:t>
            </a:r>
          </a:p>
          <a:p>
            <a:r>
              <a:rPr lang="en-US" sz="2400" dirty="0"/>
              <a:t>Should be an option that you can turn on in many off-the-shelf implementations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048915"/>
              </p:ext>
            </p:extLst>
          </p:nvPr>
        </p:nvGraphicFramePr>
        <p:xfrm>
          <a:off x="1452207" y="2008657"/>
          <a:ext cx="6478588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3" imgW="3187440" imgH="431640" progId="Equation.3">
                  <p:embed/>
                </p:oleObj>
              </mc:Choice>
              <mc:Fallback>
                <p:oleObj name="Equation" r:id="rId3" imgW="3187440" imgH="4316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2207" y="2008657"/>
                        <a:ext cx="6478588" cy="877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70896" y="3042458"/>
            <a:ext cx="2098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S = set of indices (</a:t>
            </a:r>
            <a:r>
              <a:rPr lang="en-US" dirty="0" err="1">
                <a:solidFill>
                  <a:srgbClr val="800000"/>
                </a:solidFill>
              </a:rPr>
              <a:t>i,j</a:t>
            </a:r>
            <a:r>
              <a:rPr lang="en-US" dirty="0">
                <a:solidFill>
                  <a:srgbClr val="800000"/>
                </a:solidFill>
              </a:rPr>
              <a:t>)  </a:t>
            </a:r>
          </a:p>
          <a:p>
            <a:r>
              <a:rPr lang="en-US" dirty="0">
                <a:solidFill>
                  <a:srgbClr val="800000"/>
                </a:solidFill>
              </a:rPr>
              <a:t>of observed ratings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4369172" y="2865438"/>
            <a:ext cx="644658" cy="500186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8527" y="1563270"/>
            <a:ext cx="480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Choice of regularization doesn’t matter too much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429836" y="1899458"/>
            <a:ext cx="139477" cy="224977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33062" y="3042458"/>
            <a:ext cx="2694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Vector of bias/offset terms</a:t>
            </a:r>
          </a:p>
          <a:p>
            <a:r>
              <a:rPr lang="en-US" dirty="0">
                <a:solidFill>
                  <a:srgbClr val="800000"/>
                </a:solidFill>
              </a:rPr>
              <a:t>One for each user &amp; movie</a:t>
            </a:r>
          </a:p>
        </p:txBody>
      </p:sp>
      <p:cxnSp>
        <p:nvCxnSpPr>
          <p:cNvPr id="20" name="Straight Arrow Connector 19"/>
          <p:cNvCxnSpPr>
            <a:stCxn id="17" idx="0"/>
          </p:cNvCxnSpPr>
          <p:nvPr/>
        </p:nvCxnSpPr>
        <p:spPr>
          <a:xfrm flipV="1">
            <a:off x="6780096" y="2583908"/>
            <a:ext cx="120344" cy="458550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0"/>
          </p:cNvCxnSpPr>
          <p:nvPr/>
        </p:nvCxnSpPr>
        <p:spPr>
          <a:xfrm flipV="1">
            <a:off x="6780096" y="2583908"/>
            <a:ext cx="502070" cy="458550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93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1c: Learning U &amp; V </a:t>
            </a:r>
            <a:br>
              <a:rPr lang="en-US" dirty="0"/>
            </a:br>
            <a:r>
              <a:rPr lang="en-US" sz="3600" dirty="0">
                <a:solidFill>
                  <a:srgbClr val="953735"/>
                </a:solidFill>
              </a:rPr>
              <a:t>(Even More Advanced)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75862"/>
            <a:ext cx="8229600" cy="248048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Model global bias μ as average over all observed Y</a:t>
            </a:r>
          </a:p>
          <a:p>
            <a:r>
              <a:rPr lang="en-US" sz="2400" dirty="0"/>
              <a:t>Treat a as user-specific deviation from global bias</a:t>
            </a:r>
          </a:p>
          <a:p>
            <a:r>
              <a:rPr lang="en-US" sz="2400" dirty="0"/>
              <a:t>Treat b as movie-specific deviation from global bias</a:t>
            </a:r>
            <a:endParaRPr lang="en-US" sz="2000" dirty="0"/>
          </a:p>
          <a:p>
            <a:r>
              <a:rPr lang="en-US" sz="2400" dirty="0"/>
              <a:t>Should be an option that you can turn on in many off-the-shelf implementations – however, for the second factorization method, you should implement this yourself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156746"/>
              </p:ext>
            </p:extLst>
          </p:nvPr>
        </p:nvGraphicFramePr>
        <p:xfrm>
          <a:off x="1257300" y="2111375"/>
          <a:ext cx="7170738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3" imgW="4228920" imgH="431640" progId="Equation.3">
                  <p:embed/>
                </p:oleObj>
              </mc:Choice>
              <mc:Fallback>
                <p:oleObj name="Equation" r:id="rId3" imgW="4228920" imgH="4316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7300" y="2111375"/>
                        <a:ext cx="7170738" cy="731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70896" y="3042458"/>
            <a:ext cx="2098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S = set of indices (</a:t>
            </a:r>
            <a:r>
              <a:rPr lang="en-US" dirty="0" err="1">
                <a:solidFill>
                  <a:srgbClr val="800000"/>
                </a:solidFill>
              </a:rPr>
              <a:t>i,j</a:t>
            </a:r>
            <a:r>
              <a:rPr lang="en-US" dirty="0">
                <a:solidFill>
                  <a:srgbClr val="800000"/>
                </a:solidFill>
              </a:rPr>
              <a:t>)  </a:t>
            </a:r>
          </a:p>
          <a:p>
            <a:r>
              <a:rPr lang="en-US" dirty="0">
                <a:solidFill>
                  <a:srgbClr val="800000"/>
                </a:solidFill>
              </a:rPr>
              <a:t>of observed ratings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4369172" y="2865438"/>
            <a:ext cx="927096" cy="500186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1563270"/>
            <a:ext cx="480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Choice of regularization doesn’t matter too much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270896" y="1899458"/>
            <a:ext cx="158940" cy="191104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33062" y="3042458"/>
            <a:ext cx="2694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Vector of bias/offset terms</a:t>
            </a:r>
          </a:p>
          <a:p>
            <a:r>
              <a:rPr lang="en-US" dirty="0">
                <a:solidFill>
                  <a:srgbClr val="800000"/>
                </a:solidFill>
              </a:rPr>
              <a:t>One for each user &amp; movie</a:t>
            </a:r>
          </a:p>
        </p:txBody>
      </p:sp>
      <p:cxnSp>
        <p:nvCxnSpPr>
          <p:cNvPr id="20" name="Straight Arrow Connector 19"/>
          <p:cNvCxnSpPr>
            <a:stCxn id="17" idx="0"/>
          </p:cNvCxnSpPr>
          <p:nvPr/>
        </p:nvCxnSpPr>
        <p:spPr>
          <a:xfrm flipV="1">
            <a:off x="6780096" y="2583908"/>
            <a:ext cx="651997" cy="458550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0"/>
          </p:cNvCxnSpPr>
          <p:nvPr/>
        </p:nvCxnSpPr>
        <p:spPr>
          <a:xfrm flipV="1">
            <a:off x="6780096" y="2698466"/>
            <a:ext cx="1099366" cy="343992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96268" y="1760639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μ is average of all observations in Y</a:t>
            </a:r>
          </a:p>
        </p:txBody>
      </p:sp>
    </p:spTree>
    <p:extLst>
      <p:ext uri="{BB962C8B-B14F-4D97-AF65-F5344CB8AC3E}">
        <p14:creationId xmlns:p14="http://schemas.microsoft.com/office/powerpoint/2010/main" val="2169747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13402"/>
            <a:ext cx="8229600" cy="2818809"/>
          </a:xfrm>
        </p:spPr>
        <p:txBody>
          <a:bodyPr>
            <a:normAutofit/>
          </a:bodyPr>
          <a:lstStyle/>
          <a:p>
            <a:r>
              <a:rPr lang="en-US" sz="2400" dirty="0"/>
              <a:t>Common K-dimensional representation over users &amp; movies</a:t>
            </a:r>
          </a:p>
          <a:p>
            <a:pPr lvl="1"/>
            <a:r>
              <a:rPr lang="en-US" sz="2000" dirty="0"/>
              <a:t>Rating defined by dot product (aka un-normalized cosine similarity):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Does our representation make sense? </a:t>
            </a:r>
            <a:r>
              <a:rPr lang="en-US" sz="2200" dirty="0"/>
              <a:t>(i.e., is it interpretable?)</a:t>
            </a:r>
          </a:p>
          <a:p>
            <a:pPr lvl="1"/>
            <a:r>
              <a:rPr lang="en-US" sz="2000" dirty="0"/>
              <a:t>Need to visualize!</a:t>
            </a:r>
          </a:p>
          <a:p>
            <a:pPr lvl="1"/>
            <a:r>
              <a:rPr lang="en-US" sz="2000" dirty="0"/>
              <a:t>But can only (easily) visualize 2-dim points, not K-dim points!</a:t>
            </a:r>
          </a:p>
          <a:p>
            <a:pPr lvl="1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582" y="1295768"/>
            <a:ext cx="5029380" cy="2117634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922644"/>
              </p:ext>
            </p:extLst>
          </p:nvPr>
        </p:nvGraphicFramePr>
        <p:xfrm>
          <a:off x="2110400" y="4287288"/>
          <a:ext cx="1461783" cy="59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4" imgW="622300" imgH="254000" progId="Equation.3">
                  <p:embed/>
                </p:oleObj>
              </mc:Choice>
              <mc:Fallback>
                <p:oleObj name="Equation" r:id="rId4" imgW="622300" imgH="2540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0400" y="4287288"/>
                        <a:ext cx="1461783" cy="59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297430"/>
              </p:ext>
            </p:extLst>
          </p:nvPr>
        </p:nvGraphicFramePr>
        <p:xfrm>
          <a:off x="4694145" y="4286473"/>
          <a:ext cx="26257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6" imgW="1117600" imgH="254000" progId="Equation.3">
                  <p:embed/>
                </p:oleObj>
              </mc:Choice>
              <mc:Fallback>
                <p:oleObj name="Equation" r:id="rId6" imgW="11176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94145" y="4286473"/>
                        <a:ext cx="2625725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12696" y="4346013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120797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grpFill/>
        <a:ln>
          <a:solidFill>
            <a:schemeClr val="accent3">
              <a:lumMod val="50000"/>
            </a:schemeClr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21160</TotalTime>
  <Words>1095</Words>
  <Application>Microsoft Macintosh PowerPoint</Application>
  <PresentationFormat>On-screen Show (4:3)</PresentationFormat>
  <Paragraphs>205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Office Theme</vt:lpstr>
      <vt:lpstr>Equation</vt:lpstr>
      <vt:lpstr>Step-By-Step Instructions for Miniproject 2</vt:lpstr>
      <vt:lpstr>Matrix Factorization with Missing Values</vt:lpstr>
      <vt:lpstr>Final Product: Create Something Like This</vt:lpstr>
      <vt:lpstr>Outline</vt:lpstr>
      <vt:lpstr>Step 1: Learning U &amp; V</vt:lpstr>
      <vt:lpstr>Off-the-Shelf Software</vt:lpstr>
      <vt:lpstr>Step 1b: Learning U &amp; V  (More Advanced)</vt:lpstr>
      <vt:lpstr>Step 1c: Learning U &amp; V  (Even More Advanced)</vt:lpstr>
      <vt:lpstr>Step 1: Interpretation</vt:lpstr>
      <vt:lpstr>Step 2: Projecting U &amp; V to 2 Dimensions</vt:lpstr>
      <vt:lpstr>Step 2: Projecting U &amp; V to 2 Dimensions</vt:lpstr>
      <vt:lpstr>Step 2: Projecting U &amp; V to 2 Dimensions</vt:lpstr>
      <vt:lpstr>Step 2: Interpretation</vt:lpstr>
      <vt:lpstr>Step 2: Alternatives &amp; Core Requirements</vt:lpstr>
      <vt:lpstr>Step 3: Plot U &amp; V</vt:lpstr>
      <vt:lpstr>My Own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&amp; Data Mining CS/CNS/EE 155</dc:title>
  <dc:creator>Yisong Yue</dc:creator>
  <cp:lastModifiedBy>Ma, Jeffrey J.</cp:lastModifiedBy>
  <cp:revision>11054</cp:revision>
  <dcterms:created xsi:type="dcterms:W3CDTF">2015-01-06T05:34:21Z</dcterms:created>
  <dcterms:modified xsi:type="dcterms:W3CDTF">2020-02-27T10:05:33Z</dcterms:modified>
</cp:coreProperties>
</file>