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645b603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2645b6030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2645b603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52645b6030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2df0aa0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2df0aa05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645b603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2645b6030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2645b603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2645b6030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2645b603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52645b6030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2645b6030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52645b6030_2_2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2df0aa0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52df0aa05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2df0aa0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52df0aa05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29b1e9e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529b1e9ec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j6tRSAzeNld20Y_z9a1HylYKI10OgLqDNGCEc7cgTw4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625605">
            <a:off x="-2582785" y="-1305372"/>
            <a:ext cx="6194270" cy="5731940"/>
          </a:xfrm>
          <a:custGeom>
            <a:rect b="b" l="l" r="r" t="t"/>
            <a:pathLst>
              <a:path extrusionOk="0" h="11463880" w="12388539">
                <a:moveTo>
                  <a:pt x="0" y="0"/>
                </a:moveTo>
                <a:lnTo>
                  <a:pt x="12388540" y="0"/>
                </a:lnTo>
                <a:lnTo>
                  <a:pt x="12388540" y="11463880"/>
                </a:lnTo>
                <a:lnTo>
                  <a:pt x="0" y="11463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0" name="Google Shape;130;p25"/>
          <p:cNvGrpSpPr/>
          <p:nvPr/>
        </p:nvGrpSpPr>
        <p:grpSpPr>
          <a:xfrm>
            <a:off x="2561352" y="1423139"/>
            <a:ext cx="6068298" cy="2604375"/>
            <a:chOff x="0" y="-942283"/>
            <a:chExt cx="16182128" cy="6945000"/>
          </a:xfrm>
        </p:grpSpPr>
        <p:sp>
          <p:nvSpPr>
            <p:cNvPr id="131" name="Google Shape;131;p25"/>
            <p:cNvSpPr txBox="1"/>
            <p:nvPr/>
          </p:nvSpPr>
          <p:spPr>
            <a:xfrm>
              <a:off x="0" y="3786611"/>
              <a:ext cx="16182128" cy="77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700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For potential business partners</a:t>
              </a:r>
              <a:endParaRPr sz="700"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67" y="-942283"/>
              <a:ext cx="16182000" cy="69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3600">
                  <a:solidFill>
                    <a:schemeClr val="lt1"/>
                  </a:solidFill>
                </a:rPr>
                <a:t>Document automation: Extracting entities and facts from disclosure messages</a:t>
              </a:r>
              <a:endParaRPr sz="3600">
                <a:solidFill>
                  <a:schemeClr val="lt1"/>
                </a:solidFill>
              </a:endParaRPr>
            </a:p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6726501" y="3938875"/>
            <a:ext cx="2306629" cy="821302"/>
            <a:chOff x="0" y="-441517"/>
            <a:chExt cx="4494600" cy="2190139"/>
          </a:xfrm>
        </p:grpSpPr>
        <p:sp>
          <p:nvSpPr>
            <p:cNvPr id="134" name="Google Shape;134;p25"/>
            <p:cNvSpPr txBox="1"/>
            <p:nvPr/>
          </p:nvSpPr>
          <p:spPr>
            <a:xfrm>
              <a:off x="0" y="-441517"/>
              <a:ext cx="44946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100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Presented By</a:t>
              </a:r>
              <a:endParaRPr sz="700"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0" y="122922"/>
              <a:ext cx="44946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rgbClr val="CAEB31"/>
                  </a:solidFill>
                </a:rPr>
                <a:t>Ekaterina</a:t>
              </a:r>
              <a:r>
                <a:rPr b="0" i="0" lang="ru" sz="1100" u="none" cap="none" strike="noStrike">
                  <a:solidFill>
                    <a:srgbClr val="CAEB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ru" sz="1100">
                  <a:solidFill>
                    <a:srgbClr val="CAEB31"/>
                  </a:solidFill>
                </a:rPr>
                <a:t>Lyapina, DSBA 202</a:t>
              </a:r>
              <a:endParaRPr sz="1100">
                <a:solidFill>
                  <a:srgbClr val="CAEB31"/>
                </a:solidFill>
              </a:endParaRPr>
            </a:p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rgbClr val="CAEB31"/>
                  </a:solidFill>
                </a:rPr>
                <a:t>Sofya Rozhok, DSBA 203</a:t>
              </a:r>
              <a:endParaRPr sz="1100">
                <a:solidFill>
                  <a:srgbClr val="CAEB31"/>
                </a:solidFill>
              </a:endParaRPr>
            </a:p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rgbClr val="CAEB31"/>
                  </a:solidFill>
                </a:rPr>
                <a:t>Elizaveta Zaharenkova, DSBA 204</a:t>
              </a:r>
              <a:endParaRPr sz="1100">
                <a:solidFill>
                  <a:srgbClr val="CAEB31"/>
                </a:solidFill>
              </a:endParaRPr>
            </a:p>
          </p:txBody>
        </p:sp>
      </p:grpSp>
      <p:grpSp>
        <p:nvGrpSpPr>
          <p:cNvPr id="136" name="Google Shape;136;p25"/>
          <p:cNvGrpSpPr/>
          <p:nvPr/>
        </p:nvGrpSpPr>
        <p:grpSpPr>
          <a:xfrm>
            <a:off x="4869128" y="3938869"/>
            <a:ext cx="1857375" cy="380977"/>
            <a:chOff x="0" y="-19050"/>
            <a:chExt cx="4953000" cy="1015939"/>
          </a:xfrm>
        </p:grpSpPr>
        <p:sp>
          <p:nvSpPr>
            <p:cNvPr id="137" name="Google Shape;137;p25"/>
            <p:cNvSpPr txBox="1"/>
            <p:nvPr/>
          </p:nvSpPr>
          <p:spPr>
            <a:xfrm>
              <a:off x="0" y="-19050"/>
              <a:ext cx="4953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rgbClr val="F4F4F4"/>
                  </a:solidFill>
                </a:rPr>
                <a:t>Supervisor</a:t>
              </a:r>
              <a:endParaRPr sz="700"/>
            </a:p>
          </p:txBody>
        </p:sp>
        <p:sp>
          <p:nvSpPr>
            <p:cNvPr id="138" name="Google Shape;138;p25"/>
            <p:cNvSpPr txBox="1"/>
            <p:nvPr/>
          </p:nvSpPr>
          <p:spPr>
            <a:xfrm>
              <a:off x="0" y="545389"/>
              <a:ext cx="49530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rgbClr val="CAEB31"/>
                  </a:solidFill>
                </a:rPr>
                <a:t>Natalia Titova</a:t>
              </a:r>
              <a:endParaRPr sz="7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FE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 rot="434946">
            <a:off x="-587242" y="2722416"/>
            <a:ext cx="6332615" cy="4723602"/>
          </a:xfrm>
          <a:custGeom>
            <a:rect b="b" l="l" r="r" t="t"/>
            <a:pathLst>
              <a:path extrusionOk="0" h="9447204" w="12665229">
                <a:moveTo>
                  <a:pt x="0" y="0"/>
                </a:moveTo>
                <a:lnTo>
                  <a:pt x="12665229" y="0"/>
                </a:lnTo>
                <a:lnTo>
                  <a:pt x="12665229" y="9447204"/>
                </a:lnTo>
                <a:lnTo>
                  <a:pt x="0" y="9447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34"/>
          <p:cNvSpPr txBox="1"/>
          <p:nvPr/>
        </p:nvSpPr>
        <p:spPr>
          <a:xfrm>
            <a:off x="514350" y="324160"/>
            <a:ext cx="37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B512D"/>
                </a:solidFill>
              </a:rPr>
              <a:t>Results</a:t>
            </a:r>
            <a:endParaRPr sz="700"/>
          </a:p>
        </p:txBody>
      </p:sp>
      <p:sp>
        <p:nvSpPr>
          <p:cNvPr id="287" name="Google Shape;287;p34"/>
          <p:cNvSpPr txBox="1"/>
          <p:nvPr/>
        </p:nvSpPr>
        <p:spPr>
          <a:xfrm>
            <a:off x="514350" y="4619625"/>
            <a:ext cx="1395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8" name="Google Shape;288;p34"/>
          <p:cNvSpPr txBox="1"/>
          <p:nvPr/>
        </p:nvSpPr>
        <p:spPr>
          <a:xfrm>
            <a:off x="514350" y="1108175"/>
            <a:ext cx="6995400" cy="19086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As a result we got a dataframe with parsed information from the website</a:t>
            </a:r>
            <a:r>
              <a:rPr lang="ru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'URL', 'ID', 'YEAR', 'company_name', 'short_company_name', 'location',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'adress_EGRUL', 'adress', 'reg_date', 'number_OGRN', 'INN',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'reg_authority', 'name_managing_org', 'phone', 'url', 'company_link', 'res’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Parsed 300 companies, 1286 events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4754350" y="2791700"/>
            <a:ext cx="39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8761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https://docs.google.com/spreadsheets/d/1j6tRSAzeNld20Y_z9a1HylYKI10OgLqDNGCEc7cgTw4/edit?usp=sharing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 rot="10800000">
            <a:off x="5244899" y="-658240"/>
            <a:ext cx="7164082" cy="6068449"/>
          </a:xfrm>
          <a:custGeom>
            <a:rect b="b" l="l" r="r" t="t"/>
            <a:pathLst>
              <a:path extrusionOk="0" h="12136897" w="14328164">
                <a:moveTo>
                  <a:pt x="0" y="0"/>
                </a:moveTo>
                <a:lnTo>
                  <a:pt x="14328163" y="0"/>
                </a:lnTo>
                <a:lnTo>
                  <a:pt x="14328163" y="12136898"/>
                </a:lnTo>
                <a:lnTo>
                  <a:pt x="0" y="12136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4" name="Google Shape;144;p26"/>
          <p:cNvGrpSpPr/>
          <p:nvPr/>
        </p:nvGrpSpPr>
        <p:grpSpPr>
          <a:xfrm>
            <a:off x="245400" y="1840025"/>
            <a:ext cx="3937152" cy="1463458"/>
            <a:chOff x="0" y="-38100"/>
            <a:chExt cx="9090630" cy="2675426"/>
          </a:xfrm>
        </p:grpSpPr>
        <p:sp>
          <p:nvSpPr>
            <p:cNvPr id="145" name="Google Shape;145;p26"/>
            <p:cNvSpPr/>
            <p:nvPr/>
          </p:nvSpPr>
          <p:spPr>
            <a:xfrm>
              <a:off x="55068" y="812706"/>
              <a:ext cx="9035562" cy="1824620"/>
            </a:xfrm>
            <a:custGeom>
              <a:rect b="b" l="l" r="r" t="t"/>
              <a:pathLst>
                <a:path extrusionOk="0" h="1824620" w="9035562">
                  <a:moveTo>
                    <a:pt x="19053" y="0"/>
                  </a:moveTo>
                  <a:lnTo>
                    <a:pt x="9016509" y="0"/>
                  </a:lnTo>
                  <a:cubicBezTo>
                    <a:pt x="9027031" y="0"/>
                    <a:pt x="9035562" y="8530"/>
                    <a:pt x="9035562" y="19053"/>
                  </a:cubicBezTo>
                  <a:lnTo>
                    <a:pt x="9035562" y="1805567"/>
                  </a:lnTo>
                  <a:cubicBezTo>
                    <a:pt x="9035562" y="1816090"/>
                    <a:pt x="9027031" y="1824620"/>
                    <a:pt x="9016509" y="1824620"/>
                  </a:cubicBezTo>
                  <a:lnTo>
                    <a:pt x="19053" y="1824620"/>
                  </a:lnTo>
                  <a:cubicBezTo>
                    <a:pt x="8530" y="1824620"/>
                    <a:pt x="0" y="1816090"/>
                    <a:pt x="0" y="1805567"/>
                  </a:cubicBezTo>
                  <a:lnTo>
                    <a:pt x="0" y="19053"/>
                  </a:lnTo>
                  <a:cubicBezTo>
                    <a:pt x="0" y="8530"/>
                    <a:pt x="8530" y="0"/>
                    <a:pt x="19053" y="0"/>
                  </a:cubicBezTo>
                  <a:close/>
                </a:path>
              </a:pathLst>
            </a:custGeom>
            <a:solidFill>
              <a:srgbClr val="FBFFE1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ru"/>
                <a:t>analyze the HTML structure of the site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ru"/>
                <a:t>create a parser for events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ru"/>
                <a:t>create a parser for company pages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ru"/>
                <a:t>combine the results</a:t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47" name="Google Shape;147;p26"/>
          <p:cNvSpPr txBox="1"/>
          <p:nvPr/>
        </p:nvSpPr>
        <p:spPr>
          <a:xfrm>
            <a:off x="269251" y="1174225"/>
            <a:ext cx="81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6"/>
          <p:cNvGrpSpPr/>
          <p:nvPr/>
        </p:nvGrpSpPr>
        <p:grpSpPr>
          <a:xfrm>
            <a:off x="245400" y="715150"/>
            <a:ext cx="5753686" cy="450813"/>
            <a:chOff x="0" y="-280985"/>
            <a:chExt cx="18364780" cy="1336534"/>
          </a:xfrm>
        </p:grpSpPr>
        <p:sp>
          <p:nvSpPr>
            <p:cNvPr id="149" name="Google Shape;149;p26"/>
            <p:cNvSpPr/>
            <p:nvPr/>
          </p:nvSpPr>
          <p:spPr>
            <a:xfrm>
              <a:off x="0" y="-280985"/>
              <a:ext cx="18364780" cy="1336534"/>
            </a:xfrm>
            <a:custGeom>
              <a:rect b="b" l="l" r="r" t="t"/>
              <a:pathLst>
                <a:path extrusionOk="0" h="1824620" w="9035562">
                  <a:moveTo>
                    <a:pt x="19053" y="0"/>
                  </a:moveTo>
                  <a:lnTo>
                    <a:pt x="9016509" y="0"/>
                  </a:lnTo>
                  <a:cubicBezTo>
                    <a:pt x="9027031" y="0"/>
                    <a:pt x="9035562" y="8530"/>
                    <a:pt x="9035562" y="19053"/>
                  </a:cubicBezTo>
                  <a:lnTo>
                    <a:pt x="9035562" y="1805567"/>
                  </a:lnTo>
                  <a:cubicBezTo>
                    <a:pt x="9035562" y="1816090"/>
                    <a:pt x="9027031" y="1824620"/>
                    <a:pt x="9016509" y="1824620"/>
                  </a:cubicBezTo>
                  <a:lnTo>
                    <a:pt x="19053" y="1824620"/>
                  </a:lnTo>
                  <a:cubicBezTo>
                    <a:pt x="8530" y="1824620"/>
                    <a:pt x="0" y="1816090"/>
                    <a:pt x="0" y="1805567"/>
                  </a:cubicBezTo>
                  <a:lnTo>
                    <a:pt x="0" y="19053"/>
                  </a:lnTo>
                  <a:cubicBezTo>
                    <a:pt x="0" y="8530"/>
                    <a:pt x="8530" y="0"/>
                    <a:pt x="19053" y="0"/>
                  </a:cubicBezTo>
                  <a:close/>
                </a:path>
              </a:pathLst>
            </a:custGeom>
            <a:solidFill>
              <a:srgbClr val="FBFFE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/>
                <a:t>Сreate a parser on the website of the corporate information disclosure center to automate the information seeking process.</a:t>
              </a:r>
              <a:endParaRPr/>
            </a:p>
          </p:txBody>
        </p:sp>
        <p:sp>
          <p:nvSpPr>
            <p:cNvPr id="150" name="Google Shape;150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206100" y="300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GOAL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06100" y="1924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ST</a:t>
            </a:r>
            <a:r>
              <a:rPr b="1" lang="ru">
                <a:solidFill>
                  <a:schemeClr val="dk1"/>
                </a:solidFill>
              </a:rPr>
              <a:t>E</a:t>
            </a:r>
            <a:r>
              <a:rPr b="1" lang="ru">
                <a:solidFill>
                  <a:schemeClr val="dk1"/>
                </a:solidFill>
              </a:rPr>
              <a:t>PS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514350" y="1283877"/>
            <a:ext cx="3338775" cy="1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8" name="Google Shape;158;p27"/>
          <p:cNvSpPr txBox="1"/>
          <p:nvPr/>
        </p:nvSpPr>
        <p:spPr>
          <a:xfrm>
            <a:off x="438700" y="82392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96575" y="2689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WEBSITE PAGE ANALYSIS</a:t>
            </a:r>
            <a:endParaRPr b="1"/>
          </a:p>
        </p:txBody>
      </p:sp>
      <p:sp>
        <p:nvSpPr>
          <p:cNvPr id="160" name="Google Shape;160;p27"/>
          <p:cNvSpPr txBox="1"/>
          <p:nvPr/>
        </p:nvSpPr>
        <p:spPr>
          <a:xfrm>
            <a:off x="868375" y="1321200"/>
            <a:ext cx="2754600" cy="10791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alibri"/>
                <a:ea typeface="Calibri"/>
                <a:cs typeface="Calibri"/>
                <a:sym typeface="Calibri"/>
              </a:rPr>
              <a:t>Seeking results: 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Formulations of decisions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5262275" y="1321200"/>
            <a:ext cx="35082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searching keywords: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‘Форма собрания’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‘аудит’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‘Утвердить аудитором’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‘Вопрос о выплате дивидендов’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‘Тип отчетности, которую ему поручено проверять’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‘Дивиденды по обыкновенным именным акциям за 2012 финансовый год не выплачивать.’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8"/>
          <p:cNvGrpSpPr/>
          <p:nvPr/>
        </p:nvGrpSpPr>
        <p:grpSpPr>
          <a:xfrm>
            <a:off x="5773884" y="1297187"/>
            <a:ext cx="142657" cy="143297"/>
            <a:chOff x="1813" y="0"/>
            <a:chExt cx="809173" cy="812800"/>
          </a:xfrm>
        </p:grpSpPr>
        <p:sp>
          <p:nvSpPr>
            <p:cNvPr id="167" name="Google Shape;167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28"/>
          <p:cNvGrpSpPr/>
          <p:nvPr/>
        </p:nvGrpSpPr>
        <p:grpSpPr>
          <a:xfrm>
            <a:off x="5822559" y="2932071"/>
            <a:ext cx="142657" cy="143297"/>
            <a:chOff x="1813" y="0"/>
            <a:chExt cx="809173" cy="812800"/>
          </a:xfrm>
        </p:grpSpPr>
        <p:sp>
          <p:nvSpPr>
            <p:cNvPr id="170" name="Google Shape;170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28"/>
          <p:cNvGrpSpPr/>
          <p:nvPr/>
        </p:nvGrpSpPr>
        <p:grpSpPr>
          <a:xfrm>
            <a:off x="6275059" y="2962066"/>
            <a:ext cx="504975" cy="653905"/>
            <a:chOff x="1813" y="-2896245"/>
            <a:chExt cx="2864296" cy="3709045"/>
          </a:xfrm>
        </p:grpSpPr>
        <p:sp>
          <p:nvSpPr>
            <p:cNvPr id="173" name="Google Shape;173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2205809" y="-2896245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5770609" y="2175853"/>
            <a:ext cx="142657" cy="143297"/>
            <a:chOff x="1813" y="0"/>
            <a:chExt cx="809173" cy="812800"/>
          </a:xfrm>
        </p:grpSpPr>
        <p:sp>
          <p:nvSpPr>
            <p:cNvPr id="176" name="Google Shape;176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8"/>
          <p:cNvSpPr/>
          <p:nvPr/>
        </p:nvSpPr>
        <p:spPr>
          <a:xfrm rot="879030">
            <a:off x="-1521964" y="2916927"/>
            <a:ext cx="6174772" cy="3263130"/>
          </a:xfrm>
          <a:custGeom>
            <a:rect b="b" l="l" r="r" t="t"/>
            <a:pathLst>
              <a:path extrusionOk="0" h="6526259" w="12349544">
                <a:moveTo>
                  <a:pt x="0" y="0"/>
                </a:moveTo>
                <a:lnTo>
                  <a:pt x="12349543" y="0"/>
                </a:lnTo>
                <a:lnTo>
                  <a:pt x="12349543" y="6526259"/>
                </a:lnTo>
                <a:lnTo>
                  <a:pt x="0" y="6526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9" name="Google Shape;179;p28"/>
          <p:cNvGrpSpPr/>
          <p:nvPr/>
        </p:nvGrpSpPr>
        <p:grpSpPr>
          <a:xfrm>
            <a:off x="514350" y="496491"/>
            <a:ext cx="3349012" cy="1551600"/>
            <a:chOff x="0" y="-47625"/>
            <a:chExt cx="8930700" cy="4137600"/>
          </a:xfrm>
        </p:grpSpPr>
        <p:sp>
          <p:nvSpPr>
            <p:cNvPr id="180" name="Google Shape;180;p28"/>
            <p:cNvSpPr txBox="1"/>
            <p:nvPr/>
          </p:nvSpPr>
          <p:spPr>
            <a:xfrm>
              <a:off x="0" y="-47625"/>
              <a:ext cx="8930700" cy="41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4200">
                  <a:solidFill>
                    <a:srgbClr val="1B512D"/>
                  </a:solidFill>
                </a:rPr>
                <a:t>Used Instruments</a:t>
              </a:r>
              <a:endParaRPr sz="700"/>
            </a:p>
          </p:txBody>
        </p:sp>
        <p:sp>
          <p:nvSpPr>
            <p:cNvPr id="181" name="Google Shape;181;p28"/>
            <p:cNvSpPr txBox="1"/>
            <p:nvPr/>
          </p:nvSpPr>
          <p:spPr>
            <a:xfrm>
              <a:off x="0" y="3772651"/>
              <a:ext cx="8930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82" name="Google Shape;182;p28"/>
          <p:cNvSpPr txBox="1"/>
          <p:nvPr/>
        </p:nvSpPr>
        <p:spPr>
          <a:xfrm>
            <a:off x="6162461" y="1225049"/>
            <a:ext cx="2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B512D"/>
                </a:solidFill>
              </a:rPr>
              <a:t>BeautifulSoup</a:t>
            </a:r>
            <a:endParaRPr sz="1300">
              <a:solidFill>
                <a:srgbClr val="1B512D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6275050" y="2816438"/>
            <a:ext cx="251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1B512D"/>
              </a:highlight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1B512D"/>
              </a:highlight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717987" y="3412764"/>
            <a:ext cx="222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B512D"/>
                </a:solidFill>
              </a:rPr>
              <a:t>text-davinchi-003</a:t>
            </a:r>
            <a:endParaRPr sz="1100">
              <a:solidFill>
                <a:srgbClr val="1B512D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275061" y="3045463"/>
            <a:ext cx="2227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6" name="Google Shape;186;p28"/>
          <p:cNvSpPr txBox="1"/>
          <p:nvPr/>
        </p:nvSpPr>
        <p:spPr>
          <a:xfrm>
            <a:off x="4469884" y="1201236"/>
            <a:ext cx="105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7" name="Google Shape;187;p28"/>
          <p:cNvSpPr txBox="1"/>
          <p:nvPr/>
        </p:nvSpPr>
        <p:spPr>
          <a:xfrm>
            <a:off x="4518559" y="2854377"/>
            <a:ext cx="105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8" name="Google Shape;188;p28"/>
          <p:cNvSpPr txBox="1"/>
          <p:nvPr/>
        </p:nvSpPr>
        <p:spPr>
          <a:xfrm>
            <a:off x="4469884" y="4473593"/>
            <a:ext cx="105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9" name="Google Shape;189;p28"/>
          <p:cNvSpPr txBox="1"/>
          <p:nvPr/>
        </p:nvSpPr>
        <p:spPr>
          <a:xfrm>
            <a:off x="514350" y="4673556"/>
            <a:ext cx="1395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0" name="Google Shape;190;p28"/>
          <p:cNvSpPr txBox="1"/>
          <p:nvPr/>
        </p:nvSpPr>
        <p:spPr>
          <a:xfrm>
            <a:off x="6211136" y="2866286"/>
            <a:ext cx="2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B512D"/>
                </a:solidFill>
              </a:rPr>
              <a:t>OpenAI</a:t>
            </a:r>
            <a:endParaRPr sz="1300">
              <a:solidFill>
                <a:srgbClr val="1B512D"/>
              </a:solidFill>
            </a:endParaRPr>
          </a:p>
        </p:txBody>
      </p:sp>
      <p:cxnSp>
        <p:nvCxnSpPr>
          <p:cNvPr id="191" name="Google Shape;191;p28"/>
          <p:cNvCxnSpPr/>
          <p:nvPr/>
        </p:nvCxnSpPr>
        <p:spPr>
          <a:xfrm>
            <a:off x="5425373" y="1889125"/>
            <a:ext cx="3245100" cy="14400"/>
          </a:xfrm>
          <a:prstGeom prst="straightConnector1">
            <a:avLst/>
          </a:prstGeom>
          <a:noFill/>
          <a:ln cap="flat" cmpd="sng" w="28575">
            <a:solidFill>
              <a:srgbClr val="CAEB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5425373" y="2700712"/>
            <a:ext cx="3245100" cy="14400"/>
          </a:xfrm>
          <a:prstGeom prst="straightConnector1">
            <a:avLst/>
          </a:prstGeom>
          <a:noFill/>
          <a:ln cap="flat" cmpd="sng" w="28575">
            <a:solidFill>
              <a:srgbClr val="CAE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6162461" y="2098701"/>
            <a:ext cx="2227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B512D"/>
                </a:solidFill>
              </a:rPr>
              <a:t>Selenium</a:t>
            </a:r>
            <a:endParaRPr sz="1300">
              <a:solidFill>
                <a:srgbClr val="1B512D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514350" y="447122"/>
            <a:ext cx="397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B512D"/>
                </a:solidFill>
              </a:rPr>
              <a:t>Step 1 </a:t>
            </a:r>
            <a:endParaRPr sz="700"/>
          </a:p>
        </p:txBody>
      </p:sp>
      <p:sp>
        <p:nvSpPr>
          <p:cNvPr id="199" name="Google Shape;199;p29"/>
          <p:cNvSpPr/>
          <p:nvPr/>
        </p:nvSpPr>
        <p:spPr>
          <a:xfrm rot="3397668">
            <a:off x="4225466" y="1191316"/>
            <a:ext cx="5734624" cy="5993793"/>
          </a:xfrm>
          <a:custGeom>
            <a:rect b="b" l="l" r="r" t="t"/>
            <a:pathLst>
              <a:path extrusionOk="0" h="11989234" w="11470826">
                <a:moveTo>
                  <a:pt x="0" y="0"/>
                </a:moveTo>
                <a:lnTo>
                  <a:pt x="11470826" y="0"/>
                </a:lnTo>
                <a:lnTo>
                  <a:pt x="11470826" y="11989234"/>
                </a:lnTo>
                <a:lnTo>
                  <a:pt x="0" y="11989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842" l="-5841" r="0" t="0"/>
            </a:stretch>
          </a:blipFill>
          <a:ln>
            <a:noFill/>
          </a:ln>
        </p:spPr>
      </p:sp>
      <p:sp>
        <p:nvSpPr>
          <p:cNvPr id="200" name="Google Shape;200;p29"/>
          <p:cNvSpPr txBox="1"/>
          <p:nvPr/>
        </p:nvSpPr>
        <p:spPr>
          <a:xfrm>
            <a:off x="514350" y="1853850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2396850" y="1676650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14350" y="1426300"/>
            <a:ext cx="3898200" cy="17169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Creating a list of links with events by company and year of </a:t>
            </a:r>
            <a:r>
              <a:rPr lang="ru" sz="1100">
                <a:solidFill>
                  <a:schemeClr val="dk1"/>
                </a:solidFill>
              </a:rPr>
              <a:t>occurring</a:t>
            </a:r>
            <a:r>
              <a:rPr lang="ru" sz="1100">
                <a:solidFill>
                  <a:schemeClr val="dk1"/>
                </a:solidFill>
              </a:rPr>
              <a:t> event (by previously extracting the years from companies web pages) - Selenium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Going through the pages with the companies and the year in which the reports were named as: “Решения общих собраний участников (акционеров)” or “Решения совета директоров (наблюдательного совета)”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8256" l="0" r="0" t="0"/>
          <a:stretch/>
        </p:blipFill>
        <p:spPr>
          <a:xfrm>
            <a:off x="5438800" y="1351600"/>
            <a:ext cx="3307950" cy="2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5386609" y="1947735"/>
            <a:ext cx="1761617" cy="1906128"/>
            <a:chOff x="0" y="-66675"/>
            <a:chExt cx="812800" cy="879475"/>
          </a:xfrm>
        </p:grpSpPr>
        <p:sp>
          <p:nvSpPr>
            <p:cNvPr id="209" name="Google Shape;209;p30"/>
            <p:cNvSpPr/>
            <p:nvPr/>
          </p:nvSpPr>
          <p:spPr>
            <a:xfrm>
              <a:off x="0" y="0"/>
              <a:ext cx="812800" cy="346119"/>
            </a:xfrm>
            <a:custGeom>
              <a:rect b="b" l="l" r="r" t="t"/>
              <a:pathLst>
                <a:path extrusionOk="0" h="346119" w="812800">
                  <a:moveTo>
                    <a:pt x="21974" y="0"/>
                  </a:moveTo>
                  <a:lnTo>
                    <a:pt x="790826" y="0"/>
                  </a:lnTo>
                  <a:cubicBezTo>
                    <a:pt x="802962" y="0"/>
                    <a:pt x="812800" y="9838"/>
                    <a:pt x="812800" y="21974"/>
                  </a:cubicBezTo>
                  <a:lnTo>
                    <a:pt x="812800" y="324146"/>
                  </a:lnTo>
                  <a:cubicBezTo>
                    <a:pt x="812800" y="336281"/>
                    <a:pt x="802962" y="346119"/>
                    <a:pt x="790826" y="346119"/>
                  </a:cubicBezTo>
                  <a:lnTo>
                    <a:pt x="21974" y="346119"/>
                  </a:lnTo>
                  <a:cubicBezTo>
                    <a:pt x="9838" y="346119"/>
                    <a:pt x="0" y="336281"/>
                    <a:pt x="0" y="324146"/>
                  </a:cubicBezTo>
                  <a:lnTo>
                    <a:pt x="0" y="21974"/>
                  </a:lnTo>
                  <a:cubicBezTo>
                    <a:pt x="0" y="9838"/>
                    <a:pt x="9838" y="0"/>
                    <a:pt x="21974" y="0"/>
                  </a:cubicBezTo>
                  <a:close/>
                </a:path>
              </a:pathLst>
            </a:custGeom>
            <a:solidFill>
              <a:srgbClr val="1B512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1200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topic</a:t>
              </a:r>
              <a:endParaRPr sz="700"/>
            </a:p>
          </p:txBody>
        </p:sp>
      </p:grpSp>
      <p:grpSp>
        <p:nvGrpSpPr>
          <p:cNvPr id="211" name="Google Shape;211;p30"/>
          <p:cNvGrpSpPr/>
          <p:nvPr/>
        </p:nvGrpSpPr>
        <p:grpSpPr>
          <a:xfrm>
            <a:off x="4416046" y="1032326"/>
            <a:ext cx="871242" cy="870964"/>
            <a:chOff x="0" y="-204506"/>
            <a:chExt cx="851072" cy="850800"/>
          </a:xfrm>
        </p:grpSpPr>
        <p:sp>
          <p:nvSpPr>
            <p:cNvPr id="212" name="Google Shape;212;p30"/>
            <p:cNvSpPr/>
            <p:nvPr/>
          </p:nvSpPr>
          <p:spPr>
            <a:xfrm>
              <a:off x="0" y="0"/>
              <a:ext cx="851072" cy="532522"/>
            </a:xfrm>
            <a:custGeom>
              <a:rect b="b" l="l" r="r" t="t"/>
              <a:pathLst>
                <a:path extrusionOk="0" h="532522" w="851072">
                  <a:moveTo>
                    <a:pt x="44429" y="0"/>
                  </a:moveTo>
                  <a:lnTo>
                    <a:pt x="806643" y="0"/>
                  </a:lnTo>
                  <a:cubicBezTo>
                    <a:pt x="818426" y="0"/>
                    <a:pt x="829727" y="4681"/>
                    <a:pt x="838059" y="13013"/>
                  </a:cubicBezTo>
                  <a:cubicBezTo>
                    <a:pt x="846391" y="21345"/>
                    <a:pt x="851072" y="32646"/>
                    <a:pt x="851072" y="44429"/>
                  </a:cubicBezTo>
                  <a:lnTo>
                    <a:pt x="851072" y="488093"/>
                  </a:lnTo>
                  <a:cubicBezTo>
                    <a:pt x="851072" y="499877"/>
                    <a:pt x="846391" y="511177"/>
                    <a:pt x="838059" y="519509"/>
                  </a:cubicBezTo>
                  <a:cubicBezTo>
                    <a:pt x="829727" y="527841"/>
                    <a:pt x="818426" y="532522"/>
                    <a:pt x="806643" y="532522"/>
                  </a:cubicBezTo>
                  <a:lnTo>
                    <a:pt x="44429" y="532522"/>
                  </a:lnTo>
                  <a:cubicBezTo>
                    <a:pt x="32646" y="532522"/>
                    <a:pt x="21345" y="527841"/>
                    <a:pt x="13013" y="519509"/>
                  </a:cubicBezTo>
                  <a:cubicBezTo>
                    <a:pt x="4681" y="511177"/>
                    <a:pt x="0" y="499877"/>
                    <a:pt x="0" y="488093"/>
                  </a:cubicBezTo>
                  <a:lnTo>
                    <a:pt x="0" y="44429"/>
                  </a:lnTo>
                  <a:cubicBezTo>
                    <a:pt x="0" y="32646"/>
                    <a:pt x="4681" y="21345"/>
                    <a:pt x="13013" y="13013"/>
                  </a:cubicBezTo>
                  <a:cubicBezTo>
                    <a:pt x="21345" y="4681"/>
                    <a:pt x="32646" y="0"/>
                    <a:pt x="44429" y="0"/>
                  </a:cubicBezTo>
                  <a:close/>
                </a:path>
              </a:pathLst>
            </a:custGeom>
            <a:solidFill>
              <a:srgbClr val="1C7C5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 txBox="1"/>
            <p:nvPr/>
          </p:nvSpPr>
          <p:spPr>
            <a:xfrm>
              <a:off x="19195" y="-204506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F4F4F4"/>
                  </a:solidFill>
                </a:rPr>
                <a:t>‘ОГРН’ number</a:t>
              </a:r>
              <a:endParaRPr sz="700"/>
            </a:p>
          </p:txBody>
        </p:sp>
      </p:grpSp>
      <p:grpSp>
        <p:nvGrpSpPr>
          <p:cNvPr id="214" name="Google Shape;214;p30"/>
          <p:cNvGrpSpPr/>
          <p:nvPr/>
        </p:nvGrpSpPr>
        <p:grpSpPr>
          <a:xfrm>
            <a:off x="5783597" y="1052801"/>
            <a:ext cx="967641" cy="870993"/>
            <a:chOff x="0" y="-177228"/>
            <a:chExt cx="945208" cy="850800"/>
          </a:xfrm>
        </p:grpSpPr>
        <p:sp>
          <p:nvSpPr>
            <p:cNvPr id="215" name="Google Shape;215;p30"/>
            <p:cNvSpPr/>
            <p:nvPr/>
          </p:nvSpPr>
          <p:spPr>
            <a:xfrm>
              <a:off x="0" y="0"/>
              <a:ext cx="945208" cy="532522"/>
            </a:xfrm>
            <a:custGeom>
              <a:rect b="b" l="l" r="r" t="t"/>
              <a:pathLst>
                <a:path extrusionOk="0" h="532522" w="945208">
                  <a:moveTo>
                    <a:pt x="40004" y="0"/>
                  </a:moveTo>
                  <a:lnTo>
                    <a:pt x="905204" y="0"/>
                  </a:lnTo>
                  <a:cubicBezTo>
                    <a:pt x="915813" y="0"/>
                    <a:pt x="925989" y="4215"/>
                    <a:pt x="933491" y="11717"/>
                  </a:cubicBezTo>
                  <a:cubicBezTo>
                    <a:pt x="940993" y="19219"/>
                    <a:pt x="945208" y="29394"/>
                    <a:pt x="945208" y="40004"/>
                  </a:cubicBezTo>
                  <a:lnTo>
                    <a:pt x="945208" y="492518"/>
                  </a:lnTo>
                  <a:cubicBezTo>
                    <a:pt x="945208" y="503128"/>
                    <a:pt x="940993" y="513303"/>
                    <a:pt x="933491" y="520805"/>
                  </a:cubicBezTo>
                  <a:cubicBezTo>
                    <a:pt x="925989" y="528307"/>
                    <a:pt x="915813" y="532522"/>
                    <a:pt x="905204" y="532522"/>
                  </a:cubicBezTo>
                  <a:lnTo>
                    <a:pt x="40004" y="532522"/>
                  </a:lnTo>
                  <a:cubicBezTo>
                    <a:pt x="17910" y="532522"/>
                    <a:pt x="0" y="514612"/>
                    <a:pt x="0" y="492518"/>
                  </a:cubicBezTo>
                  <a:lnTo>
                    <a:pt x="0" y="40004"/>
                  </a:lnTo>
                  <a:cubicBezTo>
                    <a:pt x="0" y="29394"/>
                    <a:pt x="4215" y="19219"/>
                    <a:pt x="11717" y="11717"/>
                  </a:cubicBezTo>
                  <a:cubicBezTo>
                    <a:pt x="19219" y="4215"/>
                    <a:pt x="29394" y="0"/>
                    <a:pt x="40004" y="0"/>
                  </a:cubicBezTo>
                  <a:close/>
                </a:path>
              </a:pathLst>
            </a:custGeom>
            <a:solidFill>
              <a:srgbClr val="1C7C5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66206" y="-177228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F4F4F4"/>
                  </a:solidFill>
                </a:rPr>
                <a:t>Location</a:t>
              </a:r>
              <a:endParaRPr sz="700"/>
            </a:p>
          </p:txBody>
        </p:sp>
      </p:grpSp>
      <p:grpSp>
        <p:nvGrpSpPr>
          <p:cNvPr id="217" name="Google Shape;217;p30"/>
          <p:cNvGrpSpPr/>
          <p:nvPr/>
        </p:nvGrpSpPr>
        <p:grpSpPr>
          <a:xfrm>
            <a:off x="5771085" y="3024472"/>
            <a:ext cx="992664" cy="870993"/>
            <a:chOff x="0" y="-179145"/>
            <a:chExt cx="969651" cy="850800"/>
          </a:xfrm>
        </p:grpSpPr>
        <p:sp>
          <p:nvSpPr>
            <p:cNvPr id="218" name="Google Shape;218;p30"/>
            <p:cNvSpPr/>
            <p:nvPr/>
          </p:nvSpPr>
          <p:spPr>
            <a:xfrm>
              <a:off x="0" y="0"/>
              <a:ext cx="969651" cy="532522"/>
            </a:xfrm>
            <a:custGeom>
              <a:rect b="b" l="l" r="r" t="t"/>
              <a:pathLst>
                <a:path extrusionOk="0" h="532522" w="969651">
                  <a:moveTo>
                    <a:pt x="38996" y="0"/>
                  </a:moveTo>
                  <a:lnTo>
                    <a:pt x="930655" y="0"/>
                  </a:lnTo>
                  <a:cubicBezTo>
                    <a:pt x="940997" y="0"/>
                    <a:pt x="950916" y="4108"/>
                    <a:pt x="958229" y="11422"/>
                  </a:cubicBezTo>
                  <a:cubicBezTo>
                    <a:pt x="965542" y="18735"/>
                    <a:pt x="969651" y="28653"/>
                    <a:pt x="969651" y="38996"/>
                  </a:cubicBezTo>
                  <a:lnTo>
                    <a:pt x="969651" y="493526"/>
                  </a:lnTo>
                  <a:cubicBezTo>
                    <a:pt x="969651" y="503869"/>
                    <a:pt x="965542" y="513787"/>
                    <a:pt x="958229" y="521101"/>
                  </a:cubicBezTo>
                  <a:cubicBezTo>
                    <a:pt x="950916" y="528414"/>
                    <a:pt x="940997" y="532522"/>
                    <a:pt x="930655" y="532522"/>
                  </a:cubicBezTo>
                  <a:lnTo>
                    <a:pt x="38996" y="532522"/>
                  </a:lnTo>
                  <a:cubicBezTo>
                    <a:pt x="17459" y="532522"/>
                    <a:pt x="0" y="515063"/>
                    <a:pt x="0" y="493526"/>
                  </a:cubicBezTo>
                  <a:lnTo>
                    <a:pt x="0" y="38996"/>
                  </a:lnTo>
                  <a:cubicBezTo>
                    <a:pt x="0" y="17459"/>
                    <a:pt x="17459" y="0"/>
                    <a:pt x="38996" y="0"/>
                  </a:cubicBezTo>
                  <a:close/>
                </a:path>
              </a:pathLst>
            </a:custGeom>
            <a:solidFill>
              <a:srgbClr val="1C7C5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78478" y="-179145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F4F4F4"/>
                  </a:solidFill>
                </a:rPr>
                <a:t>Web-page address</a:t>
              </a:r>
              <a:endParaRPr sz="700"/>
            </a:p>
          </p:txBody>
        </p:sp>
      </p:grpSp>
      <p:grpSp>
        <p:nvGrpSpPr>
          <p:cNvPr id="220" name="Google Shape;220;p30"/>
          <p:cNvGrpSpPr/>
          <p:nvPr/>
        </p:nvGrpSpPr>
        <p:grpSpPr>
          <a:xfrm>
            <a:off x="7625950" y="1947748"/>
            <a:ext cx="871242" cy="870964"/>
            <a:chOff x="0" y="-197375"/>
            <a:chExt cx="851072" cy="850800"/>
          </a:xfrm>
        </p:grpSpPr>
        <p:sp>
          <p:nvSpPr>
            <p:cNvPr id="221" name="Google Shape;221;p30"/>
            <p:cNvSpPr/>
            <p:nvPr/>
          </p:nvSpPr>
          <p:spPr>
            <a:xfrm>
              <a:off x="0" y="0"/>
              <a:ext cx="851072" cy="532522"/>
            </a:xfrm>
            <a:custGeom>
              <a:rect b="b" l="l" r="r" t="t"/>
              <a:pathLst>
                <a:path extrusionOk="0" h="532522" w="851072">
                  <a:moveTo>
                    <a:pt x="44429" y="0"/>
                  </a:moveTo>
                  <a:lnTo>
                    <a:pt x="806643" y="0"/>
                  </a:lnTo>
                  <a:cubicBezTo>
                    <a:pt x="818426" y="0"/>
                    <a:pt x="829727" y="4681"/>
                    <a:pt x="838059" y="13013"/>
                  </a:cubicBezTo>
                  <a:cubicBezTo>
                    <a:pt x="846391" y="21345"/>
                    <a:pt x="851072" y="32646"/>
                    <a:pt x="851072" y="44429"/>
                  </a:cubicBezTo>
                  <a:lnTo>
                    <a:pt x="851072" y="488093"/>
                  </a:lnTo>
                  <a:cubicBezTo>
                    <a:pt x="851072" y="499877"/>
                    <a:pt x="846391" y="511177"/>
                    <a:pt x="838059" y="519509"/>
                  </a:cubicBezTo>
                  <a:cubicBezTo>
                    <a:pt x="829727" y="527841"/>
                    <a:pt x="818426" y="532522"/>
                    <a:pt x="806643" y="532522"/>
                  </a:cubicBezTo>
                  <a:lnTo>
                    <a:pt x="44429" y="532522"/>
                  </a:lnTo>
                  <a:cubicBezTo>
                    <a:pt x="32646" y="532522"/>
                    <a:pt x="21345" y="527841"/>
                    <a:pt x="13013" y="519509"/>
                  </a:cubicBezTo>
                  <a:cubicBezTo>
                    <a:pt x="4681" y="511177"/>
                    <a:pt x="0" y="499877"/>
                    <a:pt x="0" y="488093"/>
                  </a:cubicBezTo>
                  <a:lnTo>
                    <a:pt x="0" y="44429"/>
                  </a:lnTo>
                  <a:cubicBezTo>
                    <a:pt x="0" y="32646"/>
                    <a:pt x="4681" y="21345"/>
                    <a:pt x="13013" y="13013"/>
                  </a:cubicBezTo>
                  <a:cubicBezTo>
                    <a:pt x="21345" y="4681"/>
                    <a:pt x="32646" y="0"/>
                    <a:pt x="44429" y="0"/>
                  </a:cubicBezTo>
                  <a:close/>
                </a:path>
              </a:pathLst>
            </a:custGeom>
            <a:solidFill>
              <a:srgbClr val="1C7C5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 txBox="1"/>
            <p:nvPr/>
          </p:nvSpPr>
          <p:spPr>
            <a:xfrm>
              <a:off x="19195" y="-197375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F4F4F4"/>
                  </a:solidFill>
                </a:rPr>
                <a:t>Name of managing organization</a:t>
              </a:r>
              <a:endParaRPr sz="700"/>
            </a:p>
          </p:txBody>
        </p:sp>
      </p:grpSp>
      <p:grpSp>
        <p:nvGrpSpPr>
          <p:cNvPr id="223" name="Google Shape;223;p30"/>
          <p:cNvGrpSpPr/>
          <p:nvPr/>
        </p:nvGrpSpPr>
        <p:grpSpPr>
          <a:xfrm>
            <a:off x="5699352" y="361855"/>
            <a:ext cx="1136129" cy="870993"/>
            <a:chOff x="0" y="-189976"/>
            <a:chExt cx="1109790" cy="850800"/>
          </a:xfrm>
        </p:grpSpPr>
        <p:sp>
          <p:nvSpPr>
            <p:cNvPr id="224" name="Google Shape;224;p30"/>
            <p:cNvSpPr/>
            <p:nvPr/>
          </p:nvSpPr>
          <p:spPr>
            <a:xfrm>
              <a:off x="0" y="0"/>
              <a:ext cx="1109790" cy="470848"/>
            </a:xfrm>
            <a:custGeom>
              <a:rect b="b" l="l" r="r" t="t"/>
              <a:pathLst>
                <a:path extrusionOk="0" h="470848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36777"/>
                  </a:lnTo>
                  <a:cubicBezTo>
                    <a:pt x="1109790" y="455594"/>
                    <a:pt x="1094535" y="470848"/>
                    <a:pt x="1075718" y="470848"/>
                  </a:cubicBezTo>
                  <a:lnTo>
                    <a:pt x="34071" y="470848"/>
                  </a:lnTo>
                  <a:cubicBezTo>
                    <a:pt x="15254" y="470848"/>
                    <a:pt x="0" y="455594"/>
                    <a:pt x="0" y="436777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148542" y="-189976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Short company name</a:t>
              </a:r>
              <a:endParaRPr sz="700"/>
            </a:p>
          </p:txBody>
        </p:sp>
      </p:grpSp>
      <p:grpSp>
        <p:nvGrpSpPr>
          <p:cNvPr id="226" name="Google Shape;226;p30"/>
          <p:cNvGrpSpPr/>
          <p:nvPr/>
        </p:nvGrpSpPr>
        <p:grpSpPr>
          <a:xfrm>
            <a:off x="7344505" y="361830"/>
            <a:ext cx="1136129" cy="1417567"/>
            <a:chOff x="0" y="-852206"/>
            <a:chExt cx="1109790" cy="1384702"/>
          </a:xfrm>
        </p:grpSpPr>
        <p:sp>
          <p:nvSpPr>
            <p:cNvPr id="227" name="Google Shape;227;p30"/>
            <p:cNvSpPr/>
            <p:nvPr/>
          </p:nvSpPr>
          <p:spPr>
            <a:xfrm>
              <a:off x="0" y="0"/>
              <a:ext cx="1109790" cy="532496"/>
            </a:xfrm>
            <a:custGeom>
              <a:rect b="b" l="l" r="r" t="t"/>
              <a:pathLst>
                <a:path extrusionOk="0" h="532496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98425"/>
                  </a:lnTo>
                  <a:cubicBezTo>
                    <a:pt x="1109790" y="517242"/>
                    <a:pt x="1094535" y="532496"/>
                    <a:pt x="1075718" y="532496"/>
                  </a:cubicBezTo>
                  <a:lnTo>
                    <a:pt x="34071" y="532496"/>
                  </a:lnTo>
                  <a:cubicBezTo>
                    <a:pt x="25035" y="532496"/>
                    <a:pt x="16369" y="528907"/>
                    <a:pt x="9979" y="522517"/>
                  </a:cubicBezTo>
                  <a:cubicBezTo>
                    <a:pt x="3590" y="516127"/>
                    <a:pt x="0" y="507461"/>
                    <a:pt x="0" y="49842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148542" y="-852206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Aress </a:t>
              </a:r>
              <a:endParaRPr sz="700"/>
            </a:p>
          </p:txBody>
        </p:sp>
      </p:grpSp>
      <p:grpSp>
        <p:nvGrpSpPr>
          <p:cNvPr id="229" name="Google Shape;229;p30"/>
          <p:cNvGrpSpPr/>
          <p:nvPr/>
        </p:nvGrpSpPr>
        <p:grpSpPr>
          <a:xfrm>
            <a:off x="7321799" y="556163"/>
            <a:ext cx="1152449" cy="1367646"/>
            <a:chOff x="-15942" y="0"/>
            <a:chExt cx="1125732" cy="1335939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0"/>
              <a:ext cx="1109790" cy="470848"/>
            </a:xfrm>
            <a:custGeom>
              <a:rect b="b" l="l" r="r" t="t"/>
              <a:pathLst>
                <a:path extrusionOk="0" h="470848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36777"/>
                  </a:lnTo>
                  <a:cubicBezTo>
                    <a:pt x="1109790" y="455594"/>
                    <a:pt x="1094535" y="470848"/>
                    <a:pt x="1075718" y="470848"/>
                  </a:cubicBezTo>
                  <a:lnTo>
                    <a:pt x="34071" y="470848"/>
                  </a:lnTo>
                  <a:cubicBezTo>
                    <a:pt x="15254" y="470848"/>
                    <a:pt x="0" y="455594"/>
                    <a:pt x="0" y="436777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FBFFE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" sz="800">
                  <a:solidFill>
                    <a:srgbClr val="1B1B1B"/>
                  </a:solidFill>
                </a:rPr>
                <a:t>Address</a:t>
              </a:r>
              <a:endParaRPr/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-15942" y="485139"/>
              <a:ext cx="1109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‘ЕГРЮЛ’ Disclosure subject address</a:t>
              </a:r>
              <a:endParaRPr sz="700"/>
            </a:p>
          </p:txBody>
        </p:sp>
      </p:grpSp>
      <p:grpSp>
        <p:nvGrpSpPr>
          <p:cNvPr id="232" name="Google Shape;232;p30"/>
          <p:cNvGrpSpPr/>
          <p:nvPr/>
        </p:nvGrpSpPr>
        <p:grpSpPr>
          <a:xfrm>
            <a:off x="4083886" y="2030766"/>
            <a:ext cx="1136092" cy="870964"/>
            <a:chOff x="0" y="-159144"/>
            <a:chExt cx="1109790" cy="850800"/>
          </a:xfrm>
        </p:grpSpPr>
        <p:sp>
          <p:nvSpPr>
            <p:cNvPr id="233" name="Google Shape;233;p30"/>
            <p:cNvSpPr/>
            <p:nvPr/>
          </p:nvSpPr>
          <p:spPr>
            <a:xfrm>
              <a:off x="0" y="0"/>
              <a:ext cx="1109790" cy="532450"/>
            </a:xfrm>
            <a:custGeom>
              <a:rect b="b" l="l" r="r" t="t"/>
              <a:pathLst>
                <a:path extrusionOk="0" h="532450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98379"/>
                  </a:lnTo>
                  <a:cubicBezTo>
                    <a:pt x="1109790" y="517196"/>
                    <a:pt x="1094535" y="532450"/>
                    <a:pt x="1075718" y="532450"/>
                  </a:cubicBezTo>
                  <a:lnTo>
                    <a:pt x="34071" y="532450"/>
                  </a:lnTo>
                  <a:cubicBezTo>
                    <a:pt x="15254" y="532450"/>
                    <a:pt x="0" y="517196"/>
                    <a:pt x="0" y="498379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123339" y="-159144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TIN number</a:t>
              </a:r>
              <a:endParaRPr sz="700"/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5699352" y="4011768"/>
            <a:ext cx="1136129" cy="870993"/>
            <a:chOff x="0" y="-206723"/>
            <a:chExt cx="1109790" cy="850800"/>
          </a:xfrm>
        </p:grpSpPr>
        <p:sp>
          <p:nvSpPr>
            <p:cNvPr id="236" name="Google Shape;236;p30"/>
            <p:cNvSpPr/>
            <p:nvPr/>
          </p:nvSpPr>
          <p:spPr>
            <a:xfrm>
              <a:off x="0" y="0"/>
              <a:ext cx="1109790" cy="437362"/>
            </a:xfrm>
            <a:custGeom>
              <a:rect b="b" l="l" r="r" t="t"/>
              <a:pathLst>
                <a:path extrusionOk="0" h="437362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03291"/>
                  </a:lnTo>
                  <a:cubicBezTo>
                    <a:pt x="1109790" y="422108"/>
                    <a:pt x="1094535" y="437362"/>
                    <a:pt x="1075718" y="437362"/>
                  </a:cubicBezTo>
                  <a:lnTo>
                    <a:pt x="34071" y="437362"/>
                  </a:lnTo>
                  <a:cubicBezTo>
                    <a:pt x="15254" y="437362"/>
                    <a:pt x="0" y="422108"/>
                    <a:pt x="0" y="40329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82248" y="-206723"/>
              <a:ext cx="9453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Company ID</a:t>
              </a:r>
              <a:endParaRPr sz="700"/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4083871" y="3081063"/>
            <a:ext cx="1136092" cy="870964"/>
            <a:chOff x="0" y="-189987"/>
            <a:chExt cx="1109790" cy="850800"/>
          </a:xfrm>
        </p:grpSpPr>
        <p:sp>
          <p:nvSpPr>
            <p:cNvPr id="239" name="Google Shape;239;p30"/>
            <p:cNvSpPr/>
            <p:nvPr/>
          </p:nvSpPr>
          <p:spPr>
            <a:xfrm>
              <a:off x="0" y="0"/>
              <a:ext cx="1109790" cy="470848"/>
            </a:xfrm>
            <a:custGeom>
              <a:rect b="b" l="l" r="r" t="t"/>
              <a:pathLst>
                <a:path extrusionOk="0" h="470848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36777"/>
                  </a:lnTo>
                  <a:cubicBezTo>
                    <a:pt x="1109790" y="455594"/>
                    <a:pt x="1094535" y="470848"/>
                    <a:pt x="1075718" y="470848"/>
                  </a:cubicBezTo>
                  <a:lnTo>
                    <a:pt x="34071" y="470848"/>
                  </a:lnTo>
                  <a:cubicBezTo>
                    <a:pt x="15254" y="470848"/>
                    <a:pt x="0" y="455594"/>
                    <a:pt x="0" y="436777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FBFFE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54" y="-189987"/>
              <a:ext cx="1109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Management company phone number</a:t>
              </a:r>
              <a:endParaRPr sz="700"/>
            </a:p>
          </p:txBody>
        </p:sp>
      </p:grpSp>
      <p:grpSp>
        <p:nvGrpSpPr>
          <p:cNvPr id="241" name="Google Shape;241;p30"/>
          <p:cNvGrpSpPr/>
          <p:nvPr/>
        </p:nvGrpSpPr>
        <p:grpSpPr>
          <a:xfrm>
            <a:off x="4359814" y="376221"/>
            <a:ext cx="1136092" cy="870964"/>
            <a:chOff x="0" y="-140645"/>
            <a:chExt cx="1109790" cy="850800"/>
          </a:xfrm>
        </p:grpSpPr>
        <p:sp>
          <p:nvSpPr>
            <p:cNvPr id="242" name="Google Shape;242;p30"/>
            <p:cNvSpPr/>
            <p:nvPr/>
          </p:nvSpPr>
          <p:spPr>
            <a:xfrm>
              <a:off x="0" y="0"/>
              <a:ext cx="1109790" cy="532522"/>
            </a:xfrm>
            <a:custGeom>
              <a:rect b="b" l="l" r="r" t="t"/>
              <a:pathLst>
                <a:path extrusionOk="0" h="532522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98451"/>
                  </a:lnTo>
                  <a:cubicBezTo>
                    <a:pt x="1109790" y="517268"/>
                    <a:pt x="1094535" y="532522"/>
                    <a:pt x="1075718" y="532522"/>
                  </a:cubicBezTo>
                  <a:lnTo>
                    <a:pt x="34071" y="532522"/>
                  </a:lnTo>
                  <a:cubicBezTo>
                    <a:pt x="15254" y="532522"/>
                    <a:pt x="0" y="517268"/>
                    <a:pt x="0" y="49845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FBFFE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48505" y="-140645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Full company name</a:t>
              </a:r>
              <a:endParaRPr sz="700"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7493521" y="3024459"/>
            <a:ext cx="1136129" cy="870993"/>
            <a:chOff x="0" y="-179157"/>
            <a:chExt cx="1109790" cy="850800"/>
          </a:xfrm>
        </p:grpSpPr>
        <p:sp>
          <p:nvSpPr>
            <p:cNvPr id="245" name="Google Shape;245;p30"/>
            <p:cNvSpPr/>
            <p:nvPr/>
          </p:nvSpPr>
          <p:spPr>
            <a:xfrm>
              <a:off x="0" y="0"/>
              <a:ext cx="1109790" cy="532450"/>
            </a:xfrm>
            <a:custGeom>
              <a:rect b="b" l="l" r="r" t="t"/>
              <a:pathLst>
                <a:path extrusionOk="0" h="532450" w="1109790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98379"/>
                  </a:lnTo>
                  <a:cubicBezTo>
                    <a:pt x="1109790" y="517196"/>
                    <a:pt x="1094535" y="532450"/>
                    <a:pt x="1075718" y="532450"/>
                  </a:cubicBezTo>
                  <a:lnTo>
                    <a:pt x="34071" y="532450"/>
                  </a:lnTo>
                  <a:cubicBezTo>
                    <a:pt x="15254" y="532450"/>
                    <a:pt x="0" y="517196"/>
                    <a:pt x="0" y="498379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CAEB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148554" y="-179157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800">
                  <a:solidFill>
                    <a:srgbClr val="1B1B1B"/>
                  </a:solidFill>
                </a:rPr>
                <a:t>URL address</a:t>
              </a:r>
              <a:endParaRPr sz="700"/>
            </a:p>
          </p:txBody>
        </p:sp>
      </p:grpSp>
      <p:sp>
        <p:nvSpPr>
          <p:cNvPr id="247" name="Google Shape;247;p30"/>
          <p:cNvSpPr txBox="1"/>
          <p:nvPr/>
        </p:nvSpPr>
        <p:spPr>
          <a:xfrm>
            <a:off x="642765" y="525888"/>
            <a:ext cx="35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B512D"/>
                </a:solidFill>
              </a:rPr>
              <a:t>Step 2</a:t>
            </a:r>
            <a:endParaRPr sz="700">
              <a:solidFill>
                <a:srgbClr val="1B512D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270700" y="2249763"/>
            <a:ext cx="3000000" cy="8313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Creating a function to retrieve the necessary information from the event page, using </a:t>
            </a:r>
            <a:r>
              <a:rPr lang="ru" sz="1300">
                <a:solidFill>
                  <a:schemeClr val="dk1"/>
                </a:solidFill>
              </a:rPr>
              <a:t>GetNews(url0)</a:t>
            </a:r>
            <a:endParaRPr sz="1600"/>
          </a:p>
        </p:txBody>
      </p:sp>
      <p:sp>
        <p:nvSpPr>
          <p:cNvPr id="249" name="Google Shape;249;p30"/>
          <p:cNvSpPr txBox="1"/>
          <p:nvPr/>
        </p:nvSpPr>
        <p:spPr>
          <a:xfrm>
            <a:off x="4564750" y="2320213"/>
            <a:ext cx="340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800">
                <a:solidFill>
                  <a:srgbClr val="F4F4F4"/>
                </a:solidFill>
              </a:rPr>
              <a:t>Registering authority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514350" y="447122"/>
            <a:ext cx="397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B512D"/>
                </a:solidFill>
              </a:rPr>
              <a:t> </a:t>
            </a:r>
            <a:endParaRPr sz="700"/>
          </a:p>
        </p:txBody>
      </p:sp>
      <p:sp>
        <p:nvSpPr>
          <p:cNvPr id="255" name="Google Shape;255;p31"/>
          <p:cNvSpPr/>
          <p:nvPr/>
        </p:nvSpPr>
        <p:spPr>
          <a:xfrm rot="3397668">
            <a:off x="-1764009" y="1019091"/>
            <a:ext cx="5734624" cy="5993793"/>
          </a:xfrm>
          <a:custGeom>
            <a:rect b="b" l="l" r="r" t="t"/>
            <a:pathLst>
              <a:path extrusionOk="0" h="11989234" w="11470826">
                <a:moveTo>
                  <a:pt x="0" y="0"/>
                </a:moveTo>
                <a:lnTo>
                  <a:pt x="11470826" y="0"/>
                </a:lnTo>
                <a:lnTo>
                  <a:pt x="11470826" y="11989234"/>
                </a:lnTo>
                <a:lnTo>
                  <a:pt x="0" y="11989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838" l="-5839" r="0" t="0"/>
            </a:stretch>
          </a:blipFill>
          <a:ln>
            <a:noFill/>
          </a:ln>
        </p:spPr>
      </p:sp>
      <p:sp>
        <p:nvSpPr>
          <p:cNvPr id="256" name="Google Shape;256;p31"/>
          <p:cNvSpPr txBox="1"/>
          <p:nvPr/>
        </p:nvSpPr>
        <p:spPr>
          <a:xfrm>
            <a:off x="514350" y="1853850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2396850" y="1676650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40050" y="281838"/>
            <a:ext cx="3898200" cy="5487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Applying the function “GetNews” on the list of </a:t>
            </a:r>
            <a:r>
              <a:rPr lang="ru" sz="1100">
                <a:solidFill>
                  <a:schemeClr val="dk1"/>
                </a:solidFill>
              </a:rPr>
              <a:t>companies</a:t>
            </a:r>
            <a:r>
              <a:rPr lang="ru" sz="1100">
                <a:solidFill>
                  <a:schemeClr val="dk1"/>
                </a:solidFill>
              </a:rPr>
              <a:t> url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75" y="2922950"/>
            <a:ext cx="5734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3225975" y="2544775"/>
            <a:ext cx="3898200" cy="3540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Creating dataframe (df1) with obtained information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50" y="931137"/>
            <a:ext cx="5597549" cy="13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/>
        </p:nvSpPr>
        <p:spPr>
          <a:xfrm>
            <a:off x="514350" y="210247"/>
            <a:ext cx="397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B512D"/>
                </a:solidFill>
              </a:rPr>
              <a:t>Step 3 </a:t>
            </a:r>
            <a:endParaRPr sz="700"/>
          </a:p>
        </p:txBody>
      </p:sp>
      <p:sp>
        <p:nvSpPr>
          <p:cNvPr id="267" name="Google Shape;267;p32"/>
          <p:cNvSpPr/>
          <p:nvPr/>
        </p:nvSpPr>
        <p:spPr>
          <a:xfrm rot="3397668">
            <a:off x="4225466" y="1191316"/>
            <a:ext cx="5734624" cy="5993793"/>
          </a:xfrm>
          <a:custGeom>
            <a:rect b="b" l="l" r="r" t="t"/>
            <a:pathLst>
              <a:path extrusionOk="0" h="11989234" w="11470826">
                <a:moveTo>
                  <a:pt x="0" y="0"/>
                </a:moveTo>
                <a:lnTo>
                  <a:pt x="11470826" y="0"/>
                </a:lnTo>
                <a:lnTo>
                  <a:pt x="11470826" y="11989234"/>
                </a:lnTo>
                <a:lnTo>
                  <a:pt x="0" y="11989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838" l="-5839" r="0" t="0"/>
            </a:stretch>
          </a:blipFill>
          <a:ln>
            <a:noFill/>
          </a:ln>
        </p:spPr>
      </p:sp>
      <p:sp>
        <p:nvSpPr>
          <p:cNvPr id="268" name="Google Shape;268;p32"/>
          <p:cNvSpPr txBox="1"/>
          <p:nvPr/>
        </p:nvSpPr>
        <p:spPr>
          <a:xfrm>
            <a:off x="514350" y="1853850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2396850" y="1676650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94650" y="921200"/>
            <a:ext cx="4214700" cy="23010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Merging dataframes with events and with information about companies by company’s ID (into df_merge_col)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Creating a function GetWord to extract text of the documents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Applying </a:t>
            </a:r>
            <a:r>
              <a:rPr lang="ru" sz="1100">
                <a:solidFill>
                  <a:schemeClr val="dk1"/>
                </a:solidFill>
              </a:rPr>
              <a:t>a function GetWord on the list of events from the dataframe df_merge_col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Removing all unnecessary characters for accuracy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Sending requests to ChatGPT to find all decisions n our documents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Saving results by removing all unnecessary characters again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48" y="3260712"/>
            <a:ext cx="4782184" cy="18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53" y="3242441"/>
            <a:ext cx="3642912" cy="18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514350" y="472500"/>
            <a:ext cx="658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B512D"/>
                </a:solidFill>
              </a:rPr>
              <a:t>Problems that we faced:</a:t>
            </a:r>
            <a:endParaRPr sz="700"/>
          </a:p>
        </p:txBody>
      </p:sp>
      <p:sp>
        <p:nvSpPr>
          <p:cNvPr id="278" name="Google Shape;278;p33"/>
          <p:cNvSpPr/>
          <p:nvPr/>
        </p:nvSpPr>
        <p:spPr>
          <a:xfrm rot="3397668">
            <a:off x="4225466" y="1191316"/>
            <a:ext cx="5734624" cy="5993793"/>
          </a:xfrm>
          <a:custGeom>
            <a:rect b="b" l="l" r="r" t="t"/>
            <a:pathLst>
              <a:path extrusionOk="0" h="11989234" w="11470826">
                <a:moveTo>
                  <a:pt x="0" y="0"/>
                </a:moveTo>
                <a:lnTo>
                  <a:pt x="11470826" y="0"/>
                </a:lnTo>
                <a:lnTo>
                  <a:pt x="11470826" y="11989234"/>
                </a:lnTo>
                <a:lnTo>
                  <a:pt x="0" y="11989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838" l="-5839" r="0" t="0"/>
            </a:stretch>
          </a:blipFill>
          <a:ln>
            <a:noFill/>
          </a:ln>
        </p:spPr>
      </p:sp>
      <p:sp>
        <p:nvSpPr>
          <p:cNvPr id="279" name="Google Shape;279;p33"/>
          <p:cNvSpPr txBox="1"/>
          <p:nvPr/>
        </p:nvSpPr>
        <p:spPr>
          <a:xfrm>
            <a:off x="514350" y="1853850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450350" y="1522725"/>
            <a:ext cx="4214700" cy="2124000"/>
          </a:xfrm>
          <a:prstGeom prst="rect">
            <a:avLst/>
          </a:prstGeom>
          <a:solidFill>
            <a:srgbClr val="FB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Necessity of Selenium Usage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due to frequent requests to the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ChatGPT’s unwillingness to process information due to copyright law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number of characters per request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