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7" r:id="rId31"/>
    <p:sldId id="298" r:id="rId32"/>
    <p:sldId id="299" r:id="rId33"/>
    <p:sldId id="300" r:id="rId34"/>
    <p:sldId id="295" r:id="rId35"/>
    <p:sldId id="296" r:id="rId36"/>
    <p:sldId id="312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8" y="-6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643" y="231394"/>
            <a:ext cx="3410712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9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2861" y="1219326"/>
            <a:ext cx="9728200" cy="1383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30155" y="6602200"/>
            <a:ext cx="198310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35"/>
              </a:lnSpc>
            </a:pPr>
            <a:r>
              <a:rPr spc="-90" dirty="0"/>
              <a:t>By</a:t>
            </a:r>
            <a:r>
              <a:rPr spc="-165" dirty="0"/>
              <a:t> </a:t>
            </a:r>
            <a:r>
              <a:rPr spc="-75" dirty="0"/>
              <a:t>Tahani</a:t>
            </a:r>
            <a:r>
              <a:rPr spc="-140" dirty="0"/>
              <a:t> </a:t>
            </a:r>
            <a:r>
              <a:rPr spc="-60" dirty="0"/>
              <a:t>Almanie</a:t>
            </a:r>
            <a:r>
              <a:rPr spc="-80" dirty="0"/>
              <a:t> </a:t>
            </a:r>
            <a:r>
              <a:rPr spc="-55" dirty="0"/>
              <a:t>|</a:t>
            </a:r>
            <a:r>
              <a:rPr spc="-130" dirty="0"/>
              <a:t> </a:t>
            </a:r>
            <a:r>
              <a:rPr spc="-114" dirty="0"/>
              <a:t>CSCI</a:t>
            </a:r>
            <a:r>
              <a:rPr spc="-110" dirty="0"/>
              <a:t> </a:t>
            </a:r>
            <a:r>
              <a:rPr spc="-45" dirty="0"/>
              <a:t>5448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jp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jpg"/><Relationship Id="rId9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png"/><Relationship Id="rId10" Type="http://schemas.openxmlformats.org/officeDocument/2006/relationships/image" Target="../media/image84.jp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9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jp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jpg"/><Relationship Id="rId5" Type="http://schemas.openxmlformats.org/officeDocument/2006/relationships/image" Target="../media/image99.png"/><Relationship Id="rId4" Type="http://schemas.openxmlformats.org/officeDocument/2006/relationships/image" Target="../media/image98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2990" cy="2778760"/>
          </a:xfrm>
          <a:custGeom>
            <a:avLst/>
            <a:gdLst/>
            <a:ahLst/>
            <a:cxnLst/>
            <a:rect l="l" t="t" r="r" b="b"/>
            <a:pathLst>
              <a:path w="1062989" h="2778760">
                <a:moveTo>
                  <a:pt x="1062591" y="0"/>
                </a:moveTo>
                <a:lnTo>
                  <a:pt x="681592" y="0"/>
                </a:lnTo>
                <a:lnTo>
                  <a:pt x="0" y="2687828"/>
                </a:lnTo>
                <a:lnTo>
                  <a:pt x="357251" y="2778252"/>
                </a:lnTo>
                <a:lnTo>
                  <a:pt x="1062591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5685" cy="2668905"/>
          </a:xfrm>
          <a:custGeom>
            <a:avLst/>
            <a:gdLst/>
            <a:ahLst/>
            <a:cxnLst/>
            <a:rect l="l" t="t" r="r" b="b"/>
            <a:pathLst>
              <a:path w="1035685" h="2668905">
                <a:moveTo>
                  <a:pt x="1035159" y="0"/>
                </a:moveTo>
                <a:lnTo>
                  <a:pt x="652106" y="0"/>
                </a:lnTo>
                <a:lnTo>
                  <a:pt x="0" y="2578100"/>
                </a:lnTo>
                <a:lnTo>
                  <a:pt x="348094" y="2663825"/>
                </a:lnTo>
                <a:lnTo>
                  <a:pt x="357632" y="2668524"/>
                </a:lnTo>
                <a:lnTo>
                  <a:pt x="103515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4940" cy="4274820"/>
          </a:xfrm>
          <a:custGeom>
            <a:avLst/>
            <a:gdLst/>
            <a:ahLst/>
            <a:cxnLst/>
            <a:rect l="l" t="t" r="r" b="b"/>
            <a:pathLst>
              <a:path w="2694940" h="4274820">
                <a:moveTo>
                  <a:pt x="0" y="0"/>
                </a:moveTo>
                <a:lnTo>
                  <a:pt x="2575306" y="4274820"/>
                </a:lnTo>
                <a:lnTo>
                  <a:pt x="2694432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7080" cy="4170045"/>
          </a:xfrm>
          <a:custGeom>
            <a:avLst/>
            <a:gdLst/>
            <a:ahLst/>
            <a:cxnLst/>
            <a:rect l="l" t="t" r="r" b="b"/>
            <a:pathLst>
              <a:path w="4577080" h="4170045">
                <a:moveTo>
                  <a:pt x="0" y="0"/>
                </a:moveTo>
                <a:lnTo>
                  <a:pt x="4762" y="4699"/>
                </a:lnTo>
                <a:lnTo>
                  <a:pt x="3336798" y="4169664"/>
                </a:lnTo>
                <a:lnTo>
                  <a:pt x="4576572" y="4169664"/>
                </a:lnTo>
                <a:lnTo>
                  <a:pt x="357123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77567" y="2246452"/>
            <a:ext cx="8067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90" dirty="0">
                <a:solidFill>
                  <a:srgbClr val="000000"/>
                </a:solidFill>
                <a:latin typeface="Arial"/>
                <a:cs typeface="Arial"/>
              </a:rPr>
              <a:t>Python3 </a:t>
            </a:r>
            <a:r>
              <a:rPr sz="4800" b="0" spc="-229" dirty="0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sz="4800" b="0" spc="-3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360" dirty="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13135" y="2264664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0106" y="4078351"/>
            <a:ext cx="3966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 </a:t>
            </a:r>
            <a:r>
              <a:rPr sz="4000" spc="-229" dirty="0"/>
              <a:t>Data</a:t>
            </a:r>
            <a:r>
              <a:rPr sz="4000" spc="-185" dirty="0"/>
              <a:t> </a:t>
            </a:r>
            <a:r>
              <a:rPr sz="4000" spc="-409" dirty="0"/>
              <a:t>Types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20334" y="231394"/>
            <a:ext cx="1567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Numb</a:t>
            </a:r>
            <a:r>
              <a:rPr spc="-195" dirty="0"/>
              <a:t>e</a:t>
            </a:r>
            <a:r>
              <a:rPr spc="-145" dirty="0"/>
              <a:t>r</a:t>
            </a:r>
            <a:r>
              <a:rPr spc="-505" dirty="0"/>
              <a:t>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9113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8999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6630" y="948055"/>
            <a:ext cx="9090660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0" dirty="0">
                <a:latin typeface="Arial"/>
                <a:cs typeface="Arial"/>
              </a:rPr>
              <a:t>Numbers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C9A1A"/>
                </a:solidFill>
                <a:latin typeface="Arial"/>
                <a:cs typeface="Arial"/>
              </a:rPr>
              <a:t>Immutable</a:t>
            </a:r>
            <a:r>
              <a:rPr sz="2000" b="1" spc="-13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objects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cannot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change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105" dirty="0">
                <a:latin typeface="Arial"/>
                <a:cs typeface="Arial"/>
              </a:rPr>
              <a:t> values.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10" dirty="0">
                <a:latin typeface="Arial"/>
                <a:cs typeface="Arial"/>
              </a:rPr>
              <a:t>There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three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built-in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types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numbers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Python3: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CC9A1A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Integer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(int)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"/>
                <a:cs typeface="Arial"/>
              </a:rPr>
              <a:t>Floating-point </a:t>
            </a:r>
            <a:r>
              <a:rPr sz="2000" spc="-85" dirty="0">
                <a:latin typeface="Arial"/>
                <a:cs typeface="Arial"/>
              </a:rPr>
              <a:t>numbers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(float)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125" dirty="0">
                <a:latin typeface="Arial"/>
                <a:cs typeface="Arial"/>
              </a:rPr>
              <a:t>Complex </a:t>
            </a:r>
            <a:r>
              <a:rPr sz="2000" spc="-80" dirty="0">
                <a:latin typeface="Arial"/>
                <a:cs typeface="Arial"/>
              </a:rPr>
              <a:t>numbers: </a:t>
            </a:r>
            <a:r>
              <a:rPr sz="2000" i="1" spc="-110" dirty="0">
                <a:latin typeface="Trebuchet MS"/>
                <a:cs typeface="Trebuchet MS"/>
              </a:rPr>
              <a:t>&lt;real </a:t>
            </a:r>
            <a:r>
              <a:rPr sz="2000" i="1" spc="-100" dirty="0">
                <a:latin typeface="Trebuchet MS"/>
                <a:cs typeface="Trebuchet MS"/>
              </a:rPr>
              <a:t>part&gt;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i="1" spc="-80" dirty="0">
                <a:latin typeface="Trebuchet MS"/>
                <a:cs typeface="Trebuchet MS"/>
              </a:rPr>
              <a:t>&lt;imaginary part&gt;</a:t>
            </a:r>
            <a:r>
              <a:rPr sz="2000" spc="-80" dirty="0">
                <a:latin typeface="Arial"/>
                <a:cs typeface="Arial"/>
              </a:rPr>
              <a:t>j </a:t>
            </a:r>
            <a:r>
              <a:rPr sz="1400" spc="-20" dirty="0">
                <a:solidFill>
                  <a:srgbClr val="CC9A1A"/>
                </a:solidFill>
                <a:latin typeface="Arial"/>
                <a:cs typeface="Arial"/>
              </a:rPr>
              <a:t>(not </a:t>
            </a:r>
            <a:r>
              <a:rPr sz="1400" spc="-85" dirty="0">
                <a:solidFill>
                  <a:srgbClr val="CC9A1A"/>
                </a:solidFill>
                <a:latin typeface="Arial"/>
                <a:cs typeface="Arial"/>
              </a:rPr>
              <a:t>used </a:t>
            </a:r>
            <a:r>
              <a:rPr sz="1400" spc="-70" dirty="0">
                <a:solidFill>
                  <a:srgbClr val="CC9A1A"/>
                </a:solidFill>
                <a:latin typeface="Arial"/>
                <a:cs typeface="Arial"/>
              </a:rPr>
              <a:t>much </a:t>
            </a:r>
            <a:r>
              <a:rPr sz="1400" spc="-15" dirty="0">
                <a:solidFill>
                  <a:srgbClr val="CC9A1A"/>
                </a:solidFill>
                <a:latin typeface="Arial"/>
                <a:cs typeface="Arial"/>
              </a:rPr>
              <a:t>in </a:t>
            </a:r>
            <a:r>
              <a:rPr sz="1400" spc="-55" dirty="0">
                <a:solidFill>
                  <a:srgbClr val="CC9A1A"/>
                </a:solidFill>
                <a:latin typeface="Arial"/>
                <a:cs typeface="Arial"/>
              </a:rPr>
              <a:t>Python</a:t>
            </a:r>
            <a:r>
              <a:rPr sz="1400" spc="17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CC9A1A"/>
                </a:solidFill>
                <a:latin typeface="Arial"/>
                <a:cs typeface="Arial"/>
              </a:rPr>
              <a:t>programming)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90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000" b="1" spc="-125" dirty="0">
                <a:solidFill>
                  <a:srgbClr val="CC9A1A"/>
                </a:solidFill>
                <a:latin typeface="Arial"/>
                <a:cs typeface="Arial"/>
              </a:rPr>
              <a:t>Number</a:t>
            </a:r>
            <a:r>
              <a:rPr sz="2000" b="1" spc="-7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03269" y="3438652"/>
          <a:ext cx="4585334" cy="3154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0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convert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integer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65" dirty="0">
                          <a:latin typeface="Arial"/>
                          <a:cs typeface="Arial"/>
                        </a:rPr>
                        <a:t>float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convert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floating-point</a:t>
                      </a:r>
                      <a:r>
                        <a:rPr sz="1600" spc="-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number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20" dirty="0">
                          <a:latin typeface="Arial"/>
                          <a:cs typeface="Arial"/>
                        </a:rPr>
                        <a:t>abs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absolute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cmp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(x,y)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-1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5" dirty="0">
                          <a:latin typeface="Arial"/>
                          <a:cs typeface="Arial"/>
                        </a:rPr>
                        <a:t>==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y,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6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exp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exponential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x: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575" spc="-135" baseline="26455" dirty="0">
                          <a:latin typeface="Arial"/>
                          <a:cs typeface="Arial"/>
                        </a:rPr>
                        <a:t>x</a:t>
                      </a:r>
                      <a:endParaRPr sz="1575" baseline="26455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log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natural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logarithm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x,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x&gt;</a:t>
                      </a:r>
                      <a:r>
                        <a:rPr sz="1600" spc="-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85" dirty="0">
                          <a:latin typeface="Arial"/>
                          <a:cs typeface="Arial"/>
                        </a:rPr>
                        <a:t>pow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(x,y)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x**y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95" dirty="0">
                          <a:latin typeface="Arial"/>
                          <a:cs typeface="Arial"/>
                        </a:rPr>
                        <a:t>sqrt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(x)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square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root of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6630" y="1107389"/>
            <a:ext cx="7590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05" dirty="0">
                <a:latin typeface="Arial"/>
                <a:cs typeface="Arial"/>
              </a:rPr>
              <a:t>Strings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b="1" spc="-100" dirty="0">
                <a:solidFill>
                  <a:srgbClr val="CC9A1A"/>
                </a:solidFill>
                <a:latin typeface="Arial"/>
                <a:cs typeface="Arial"/>
              </a:rPr>
              <a:t>Immutable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65" dirty="0">
                <a:latin typeface="Arial"/>
                <a:cs typeface="Arial"/>
              </a:rPr>
              <a:t>cannot </a:t>
            </a:r>
            <a:r>
              <a:rPr sz="2000" spc="-12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6630" y="2860814"/>
            <a:ext cx="9375140" cy="1253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2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10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65" dirty="0">
                <a:latin typeface="Arial"/>
                <a:cs typeface="Arial"/>
              </a:rPr>
              <a:t>update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80" dirty="0">
                <a:latin typeface="Arial"/>
                <a:cs typeface="Arial"/>
              </a:rPr>
              <a:t>existing </a:t>
            </a:r>
            <a:r>
              <a:rPr sz="2000" spc="-55" dirty="0">
                <a:latin typeface="Arial"/>
                <a:cs typeface="Arial"/>
              </a:rPr>
              <a:t>string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100" dirty="0">
                <a:latin typeface="Arial"/>
                <a:cs typeface="Arial"/>
              </a:rPr>
              <a:t>(re)assigning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another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string.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i="1" spc="-75" dirty="0">
                <a:latin typeface="Trebuchet MS"/>
                <a:cs typeface="Trebuchet MS"/>
              </a:rPr>
              <a:t>does</a:t>
            </a:r>
            <a:r>
              <a:rPr sz="2000" i="1" spc="-165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not</a:t>
            </a:r>
            <a:r>
              <a:rPr sz="2000" i="1" spc="-16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Arial"/>
                <a:cs typeface="Arial"/>
              </a:rPr>
              <a:t>support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character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type;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these</a:t>
            </a:r>
            <a:r>
              <a:rPr sz="2000" spc="-90" dirty="0">
                <a:latin typeface="Arial"/>
                <a:cs typeface="Arial"/>
              </a:rPr>
              <a:t> are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treated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as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strings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length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one.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accepts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single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(</a:t>
            </a:r>
            <a:r>
              <a:rPr sz="2000" b="1" spc="-50" dirty="0">
                <a:solidFill>
                  <a:srgbClr val="CC9A1A"/>
                </a:solidFill>
                <a:latin typeface="Arial"/>
                <a:cs typeface="Arial"/>
              </a:rPr>
              <a:t>'</a:t>
            </a:r>
            <a:r>
              <a:rPr sz="2000" spc="-50" dirty="0">
                <a:latin typeface="Arial"/>
                <a:cs typeface="Arial"/>
              </a:rPr>
              <a:t>),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double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</a:t>
            </a:r>
            <a:r>
              <a:rPr sz="2000" b="1" spc="-65" dirty="0">
                <a:solidFill>
                  <a:srgbClr val="CC9A1A"/>
                </a:solidFill>
                <a:latin typeface="Arial"/>
                <a:cs typeface="Arial"/>
              </a:rPr>
              <a:t>"</a:t>
            </a:r>
            <a:r>
              <a:rPr sz="2000" spc="-65" dirty="0">
                <a:latin typeface="Arial"/>
                <a:cs typeface="Arial"/>
              </a:rPr>
              <a:t>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triple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</a:t>
            </a:r>
            <a:r>
              <a:rPr sz="2000" b="1" spc="-25" dirty="0">
                <a:solidFill>
                  <a:srgbClr val="CC9A1A"/>
                </a:solidFill>
                <a:latin typeface="Arial"/>
                <a:cs typeface="Arial"/>
              </a:rPr>
              <a:t>'''</a:t>
            </a:r>
            <a:r>
              <a:rPr sz="2000" b="1" spc="-10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b="1" spc="-75" dirty="0">
                <a:solidFill>
                  <a:srgbClr val="CC9A1A"/>
                </a:solidFill>
                <a:latin typeface="Arial"/>
                <a:cs typeface="Arial"/>
              </a:rPr>
              <a:t>"""</a:t>
            </a:r>
            <a:r>
              <a:rPr sz="2000" spc="-75" dirty="0">
                <a:latin typeface="Arial"/>
                <a:cs typeface="Arial"/>
              </a:rPr>
              <a:t>)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quotes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denote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string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literals.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6630" y="5086350"/>
            <a:ext cx="94869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85" dirty="0">
                <a:latin typeface="Arial"/>
                <a:cs typeface="Arial"/>
              </a:rPr>
              <a:t>String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indexes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starting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C9A1A"/>
                </a:solidFill>
                <a:latin typeface="Arial"/>
                <a:cs typeface="Arial"/>
              </a:rPr>
              <a:t>0</a:t>
            </a:r>
            <a:r>
              <a:rPr sz="2000" b="1" spc="1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beginning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string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and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working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their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way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from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CC9A1A"/>
                </a:solidFill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70732" y="1615439"/>
            <a:ext cx="5167884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5784" y="1650492"/>
            <a:ext cx="5042916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1211" y="1645920"/>
            <a:ext cx="5052060" cy="975360"/>
          </a:xfrm>
          <a:custGeom>
            <a:avLst/>
            <a:gdLst/>
            <a:ahLst/>
            <a:cxnLst/>
            <a:rect l="l" t="t" r="r" b="b"/>
            <a:pathLst>
              <a:path w="5052059" h="975360">
                <a:moveTo>
                  <a:pt x="0" y="975360"/>
                </a:moveTo>
                <a:lnTo>
                  <a:pt x="5052060" y="975360"/>
                </a:lnTo>
                <a:lnTo>
                  <a:pt x="505206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3147" y="4143755"/>
            <a:ext cx="3020568" cy="10012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8200" y="4178808"/>
            <a:ext cx="2895600" cy="876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43628" y="4174235"/>
            <a:ext cx="2905125" cy="885825"/>
          </a:xfrm>
          <a:custGeom>
            <a:avLst/>
            <a:gdLst/>
            <a:ahLst/>
            <a:cxnLst/>
            <a:rect l="l" t="t" r="r" b="b"/>
            <a:pathLst>
              <a:path w="2905125" h="885825">
                <a:moveTo>
                  <a:pt x="0" y="885444"/>
                </a:moveTo>
                <a:lnTo>
                  <a:pt x="2904744" y="885444"/>
                </a:lnTo>
                <a:lnTo>
                  <a:pt x="2904744" y="0"/>
                </a:lnTo>
                <a:lnTo>
                  <a:pt x="0" y="0"/>
                </a:lnTo>
                <a:lnTo>
                  <a:pt x="0" y="885444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55307" y="5611367"/>
            <a:ext cx="1883663" cy="548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0084" y="5609844"/>
            <a:ext cx="1891284" cy="5486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231394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080261"/>
            <a:ext cx="7823834" cy="176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13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50" dirty="0">
                <a:solidFill>
                  <a:srgbClr val="CC9A1A"/>
                </a:solidFill>
                <a:latin typeface="Arial"/>
                <a:cs typeface="Arial"/>
              </a:rPr>
              <a:t>Formatting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Font typeface="Wingdings"/>
              <a:buChar char="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CC9A1A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90"/>
              </a:spcBef>
            </a:pPr>
            <a:r>
              <a:rPr sz="2000" spc="-145" dirty="0">
                <a:latin typeface="Arial"/>
                <a:cs typeface="Arial"/>
              </a:rPr>
              <a:t>Assume </a:t>
            </a:r>
            <a:r>
              <a:rPr sz="2000" spc="-55" dirty="0">
                <a:latin typeface="Arial"/>
                <a:cs typeface="Arial"/>
              </a:rPr>
              <a:t>string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b="1" spc="-125" dirty="0">
                <a:solidFill>
                  <a:srgbClr val="CC9A1A"/>
                </a:solidFill>
                <a:latin typeface="Arial"/>
                <a:cs typeface="Arial"/>
              </a:rPr>
              <a:t>a </a:t>
            </a:r>
            <a:r>
              <a:rPr sz="2000" spc="-80" dirty="0">
                <a:latin typeface="Arial"/>
                <a:cs typeface="Arial"/>
              </a:rPr>
              <a:t>holds </a:t>
            </a:r>
            <a:r>
              <a:rPr sz="2000" spc="-35" dirty="0">
                <a:latin typeface="Arial"/>
                <a:cs typeface="Arial"/>
              </a:rPr>
              <a:t>'Hello'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b="1" spc="-150" dirty="0">
                <a:solidFill>
                  <a:srgbClr val="CC9A1A"/>
                </a:solidFill>
                <a:latin typeface="Arial"/>
                <a:cs typeface="Arial"/>
              </a:rPr>
              <a:t>b </a:t>
            </a:r>
            <a:r>
              <a:rPr sz="2000" spc="-80" dirty="0">
                <a:latin typeface="Arial"/>
                <a:cs typeface="Arial"/>
              </a:rPr>
              <a:t>holds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'Python’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58055" y="1214627"/>
            <a:ext cx="3680459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93108" y="1249680"/>
            <a:ext cx="3555491" cy="787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8535" y="1245108"/>
            <a:ext cx="3564890" cy="797560"/>
          </a:xfrm>
          <a:custGeom>
            <a:avLst/>
            <a:gdLst/>
            <a:ahLst/>
            <a:cxnLst/>
            <a:rect l="l" t="t" r="r" b="b"/>
            <a:pathLst>
              <a:path w="3564890" h="797560">
                <a:moveTo>
                  <a:pt x="0" y="797051"/>
                </a:moveTo>
                <a:lnTo>
                  <a:pt x="3564636" y="797051"/>
                </a:lnTo>
                <a:lnTo>
                  <a:pt x="3564636" y="0"/>
                </a:lnTo>
                <a:lnTo>
                  <a:pt x="0" y="0"/>
                </a:lnTo>
                <a:lnTo>
                  <a:pt x="0" y="7970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80310" y="2900426"/>
          <a:ext cx="8964295" cy="2586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3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20" dirty="0">
                          <a:latin typeface="Arial"/>
                          <a:cs typeface="Arial"/>
                        </a:rPr>
                        <a:t>Concatenation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Adds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values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either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side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HelloPython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*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90" dirty="0">
                          <a:latin typeface="Arial"/>
                          <a:cs typeface="Arial"/>
                        </a:rPr>
                        <a:t>Repetition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Creates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new strings, concatenating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multiple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copies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6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5" dirty="0">
                          <a:latin typeface="Arial"/>
                          <a:cs typeface="Arial"/>
                        </a:rPr>
                        <a:t>a*2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HelloHello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5" dirty="0">
                          <a:latin typeface="Arial"/>
                          <a:cs typeface="Arial"/>
                        </a:rPr>
                        <a:t>Slice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0071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a[1]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a[-1]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latin typeface="Arial"/>
                          <a:cs typeface="Arial"/>
                        </a:rPr>
                        <a:t>[ 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6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65" dirty="0">
                          <a:latin typeface="Arial"/>
                          <a:cs typeface="Arial"/>
                        </a:rPr>
                        <a:t>Range </a:t>
                      </a:r>
                      <a:r>
                        <a:rPr sz="1600" b="1" spc="-145" dirty="0">
                          <a:latin typeface="Arial"/>
                          <a:cs typeface="Arial"/>
                        </a:rPr>
                        <a:t>Slice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characters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range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a[1:4]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ell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90" dirty="0">
                          <a:latin typeface="Arial"/>
                          <a:cs typeface="Arial"/>
                        </a:rPr>
                        <a:t>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Arial"/>
                          <a:cs typeface="Arial"/>
                        </a:rPr>
                        <a:t>Membership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exists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16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string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30" dirty="0">
                          <a:latin typeface="Arial"/>
                          <a:cs typeface="Arial"/>
                        </a:rPr>
                        <a:t>‘H’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will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give</a:t>
                      </a:r>
                      <a:r>
                        <a:rPr sz="16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True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15405" y="82422"/>
            <a:ext cx="1178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Strings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697991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68656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5244" y="767918"/>
            <a:ext cx="3209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5" dirty="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2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92273" y="1221994"/>
          <a:ext cx="8043545" cy="42005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7790" marR="297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.count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(sub,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beg= 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0,end=len(str))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831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Counts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times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occurs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substring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starting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index 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beg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ending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index end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given.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.isalpha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8105" marR="4819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has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least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character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characters</a:t>
                      </a:r>
                      <a:r>
                        <a:rPr sz="16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are 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alphanumeric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otherwise.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.isdigit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True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contains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only digits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14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60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otherwise.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.lower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uppercase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letters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lowercase.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.upper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905"/>
                        </a:lnSpc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lowercase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letters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uppercase.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.replace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(old,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new)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600" spc="-125" dirty="0">
                          <a:latin typeface="Arial"/>
                          <a:cs typeface="Arial"/>
                        </a:rPr>
                        <a:t>Replaces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occurrences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old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new.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.split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(str=‘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’)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9683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Splits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according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delimiter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(space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provided) 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substrings.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.strip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leading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trailing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whitespace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2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4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.title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"titlecased"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version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string.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932558" y="5549900"/>
            <a:ext cx="33451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75" dirty="0">
                <a:solidFill>
                  <a:srgbClr val="CC9A1A"/>
                </a:solidFill>
                <a:latin typeface="Arial"/>
                <a:cs typeface="Arial"/>
              </a:rPr>
              <a:t>String</a:t>
            </a:r>
            <a:r>
              <a:rPr sz="2200" b="1" spc="-2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0794" y="5574284"/>
            <a:ext cx="4286250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latin typeface="Arial"/>
                <a:cs typeface="Arial"/>
              </a:rPr>
              <a:t>str</a:t>
            </a:r>
            <a:r>
              <a:rPr sz="2000" spc="-105" dirty="0">
                <a:latin typeface="Arial"/>
                <a:cs typeface="Arial"/>
              </a:rPr>
              <a:t>(x) </a:t>
            </a:r>
            <a:r>
              <a:rPr sz="1800" dirty="0">
                <a:latin typeface="Arial"/>
                <a:cs typeface="Arial"/>
              </a:rPr>
              <a:t>:to </a:t>
            </a:r>
            <a:r>
              <a:rPr sz="1800" spc="-55" dirty="0">
                <a:latin typeface="Arial"/>
                <a:cs typeface="Arial"/>
              </a:rPr>
              <a:t>convert </a:t>
            </a:r>
            <a:r>
              <a:rPr sz="1800" spc="-120" dirty="0">
                <a:latin typeface="Arial"/>
                <a:cs typeface="Arial"/>
              </a:rPr>
              <a:t>x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-33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spc="-80" dirty="0">
                <a:latin typeface="Arial"/>
                <a:cs typeface="Arial"/>
              </a:rPr>
              <a:t>len</a:t>
            </a:r>
            <a:r>
              <a:rPr sz="2000" spc="-80" dirty="0">
                <a:latin typeface="Arial"/>
                <a:cs typeface="Arial"/>
              </a:rPr>
              <a:t>(string)</a:t>
            </a:r>
            <a:r>
              <a:rPr sz="1800" spc="-80" dirty="0">
                <a:latin typeface="Arial"/>
                <a:cs typeface="Arial"/>
              </a:rPr>
              <a:t>:gives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total </a:t>
            </a:r>
            <a:r>
              <a:rPr sz="1800" spc="-50" dirty="0">
                <a:latin typeface="Arial"/>
                <a:cs typeface="Arial"/>
              </a:rPr>
              <a:t>length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Li</a:t>
            </a:r>
            <a:r>
              <a:rPr spc="-495" dirty="0"/>
              <a:t>s</a:t>
            </a:r>
            <a:r>
              <a:rPr spc="-229"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07439"/>
            <a:ext cx="9329420" cy="34785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list in </a:t>
            </a: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b="1" spc="-120" dirty="0">
                <a:latin typeface="Arial"/>
                <a:cs typeface="Arial"/>
              </a:rPr>
              <a:t>ordered </a:t>
            </a:r>
            <a:r>
              <a:rPr sz="2000" spc="-75" dirty="0">
                <a:latin typeface="Arial"/>
                <a:cs typeface="Arial"/>
              </a:rPr>
              <a:t>group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60" dirty="0">
                <a:latin typeface="Arial"/>
                <a:cs typeface="Arial"/>
              </a:rPr>
              <a:t>items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75" dirty="0">
                <a:latin typeface="Arial"/>
                <a:cs typeface="Arial"/>
              </a:rPr>
              <a:t>elements,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spc="-80" dirty="0">
                <a:latin typeface="Arial"/>
                <a:cs typeface="Arial"/>
              </a:rPr>
              <a:t>these </a:t>
            </a:r>
            <a:r>
              <a:rPr sz="2000" spc="-25" dirty="0">
                <a:latin typeface="Arial"/>
                <a:cs typeface="Arial"/>
              </a:rPr>
              <a:t>list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i="1" spc="-55" dirty="0">
                <a:latin typeface="Trebuchet MS"/>
                <a:cs typeface="Trebuchet MS"/>
              </a:rPr>
              <a:t>don't  </a:t>
            </a:r>
            <a:r>
              <a:rPr sz="2000" i="1" spc="-85" dirty="0">
                <a:latin typeface="Trebuchet MS"/>
                <a:cs typeface="Trebuchet MS"/>
              </a:rPr>
              <a:t>have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40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25" dirty="0">
                <a:latin typeface="Arial"/>
                <a:cs typeface="Arial"/>
              </a:rPr>
              <a:t>Lists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b="1" spc="-105" dirty="0">
                <a:solidFill>
                  <a:srgbClr val="CC9A1A"/>
                </a:solidFill>
                <a:latin typeface="Arial"/>
                <a:cs typeface="Arial"/>
              </a:rPr>
              <a:t>mutable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2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their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list </a:t>
            </a:r>
            <a:r>
              <a:rPr sz="2000" spc="-80" dirty="0">
                <a:latin typeface="Arial"/>
                <a:cs typeface="Arial"/>
              </a:rPr>
              <a:t>contains </a:t>
            </a:r>
            <a:r>
              <a:rPr sz="2000" spc="-65" dirty="0">
                <a:latin typeface="Arial"/>
                <a:cs typeface="Arial"/>
              </a:rPr>
              <a:t>items </a:t>
            </a:r>
            <a:r>
              <a:rPr sz="2000" spc="-95" dirty="0">
                <a:latin typeface="Arial"/>
                <a:cs typeface="Arial"/>
              </a:rPr>
              <a:t>separated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i="1" spc="-65" dirty="0">
                <a:latin typeface="Trebuchet MS"/>
                <a:cs typeface="Trebuchet MS"/>
              </a:rPr>
              <a:t>commas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100" dirty="0">
                <a:latin typeface="Arial"/>
                <a:cs typeface="Arial"/>
              </a:rPr>
              <a:t>enclosed </a:t>
            </a:r>
            <a:r>
              <a:rPr sz="2000" dirty="0">
                <a:latin typeface="Arial"/>
                <a:cs typeface="Arial"/>
              </a:rPr>
              <a:t>within </a:t>
            </a:r>
            <a:r>
              <a:rPr sz="2000" i="1" spc="-85" dirty="0">
                <a:latin typeface="Trebuchet MS"/>
                <a:cs typeface="Trebuchet MS"/>
              </a:rPr>
              <a:t>square</a:t>
            </a:r>
            <a:r>
              <a:rPr sz="2000" i="1" spc="-430" dirty="0">
                <a:latin typeface="Trebuchet MS"/>
                <a:cs typeface="Trebuchet MS"/>
              </a:rPr>
              <a:t> </a:t>
            </a:r>
            <a:r>
              <a:rPr sz="2000" i="1" spc="-105" dirty="0">
                <a:latin typeface="Trebuchet MS"/>
                <a:cs typeface="Trebuchet MS"/>
              </a:rPr>
              <a:t>brackets</a:t>
            </a:r>
            <a:r>
              <a:rPr sz="2000" spc="-10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00" dirty="0">
                <a:latin typeface="Arial"/>
                <a:cs typeface="Arial"/>
              </a:rPr>
              <a:t>List </a:t>
            </a:r>
            <a:r>
              <a:rPr sz="2000" spc="-114" dirty="0">
                <a:latin typeface="Arial"/>
                <a:cs typeface="Arial"/>
              </a:rPr>
              <a:t>indexes </a:t>
            </a:r>
            <a:r>
              <a:rPr sz="2000" spc="-60" dirty="0">
                <a:latin typeface="Arial"/>
                <a:cs typeface="Arial"/>
              </a:rPr>
              <a:t>like </a:t>
            </a:r>
            <a:r>
              <a:rPr sz="2000" spc="-80" dirty="0">
                <a:latin typeface="Arial"/>
                <a:cs typeface="Arial"/>
              </a:rPr>
              <a:t>strings </a:t>
            </a:r>
            <a:r>
              <a:rPr sz="2000" spc="-50" dirty="0">
                <a:latin typeface="Arial"/>
                <a:cs typeface="Arial"/>
              </a:rPr>
              <a:t>starting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b="1" spc="-100" dirty="0">
                <a:solidFill>
                  <a:srgbClr val="CC9A1A"/>
                </a:solidFill>
                <a:latin typeface="Arial"/>
                <a:cs typeface="Arial"/>
              </a:rPr>
              <a:t>0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0" dirty="0">
                <a:latin typeface="Arial"/>
                <a:cs typeface="Arial"/>
              </a:rPr>
              <a:t>beginning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the list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working </a:t>
            </a:r>
            <a:r>
              <a:rPr sz="2000" spc="-10" dirty="0">
                <a:latin typeface="Arial"/>
                <a:cs typeface="Arial"/>
              </a:rPr>
              <a:t>their </a:t>
            </a:r>
            <a:r>
              <a:rPr sz="2000" spc="-110" dirty="0">
                <a:latin typeface="Arial"/>
                <a:cs typeface="Arial"/>
              </a:rPr>
              <a:t>way 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b="1" spc="-80" dirty="0">
                <a:solidFill>
                  <a:srgbClr val="CC9A1A"/>
                </a:solidFill>
                <a:latin typeface="Arial"/>
                <a:cs typeface="Arial"/>
              </a:rPr>
              <a:t>-1 </a:t>
            </a:r>
            <a:r>
              <a:rPr sz="2000" spc="-35" dirty="0">
                <a:latin typeface="Arial"/>
                <a:cs typeface="Arial"/>
              </a:rPr>
              <a:t>at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end.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85" dirty="0">
                <a:latin typeface="Arial"/>
                <a:cs typeface="Arial"/>
              </a:rPr>
              <a:t>Similar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strings, </a:t>
            </a:r>
            <a:r>
              <a:rPr sz="2000" spc="-125" dirty="0">
                <a:latin typeface="Arial"/>
                <a:cs typeface="Arial"/>
              </a:rPr>
              <a:t>Lists </a:t>
            </a:r>
            <a:r>
              <a:rPr sz="2000" spc="-65" dirty="0">
                <a:latin typeface="Arial"/>
                <a:cs typeface="Arial"/>
              </a:rPr>
              <a:t>operations </a:t>
            </a:r>
            <a:r>
              <a:rPr sz="2000" spc="-60" dirty="0">
                <a:latin typeface="Arial"/>
                <a:cs typeface="Arial"/>
              </a:rPr>
              <a:t>include </a:t>
            </a:r>
            <a:r>
              <a:rPr sz="2000" b="1" spc="-175" dirty="0">
                <a:latin typeface="Arial"/>
                <a:cs typeface="Arial"/>
              </a:rPr>
              <a:t>slicing </a:t>
            </a:r>
            <a:r>
              <a:rPr sz="2000" dirty="0">
                <a:latin typeface="Arial"/>
                <a:cs typeface="Arial"/>
              </a:rPr>
              <a:t>([ </a:t>
            </a:r>
            <a:r>
              <a:rPr sz="2000" spc="55" dirty="0">
                <a:latin typeface="Arial"/>
                <a:cs typeface="Arial"/>
              </a:rPr>
              <a:t>]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5" dirty="0">
                <a:latin typeface="Arial"/>
                <a:cs typeface="Arial"/>
              </a:rPr>
              <a:t>[:]) </a:t>
            </a:r>
            <a:r>
              <a:rPr sz="2000" spc="-60" dirty="0">
                <a:latin typeface="Arial"/>
                <a:cs typeface="Arial"/>
              </a:rPr>
              <a:t>, </a:t>
            </a:r>
            <a:r>
              <a:rPr sz="2000" b="1" spc="-140" dirty="0">
                <a:latin typeface="Arial"/>
                <a:cs typeface="Arial"/>
              </a:rPr>
              <a:t>concatenation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(+),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b="1" spc="-85" dirty="0">
                <a:latin typeface="Arial"/>
                <a:cs typeface="Arial"/>
              </a:rPr>
              <a:t>repetition </a:t>
            </a:r>
            <a:r>
              <a:rPr sz="2000" spc="10" dirty="0">
                <a:latin typeface="Arial"/>
                <a:cs typeface="Arial"/>
              </a:rPr>
              <a:t>(*),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b="1" spc="-145" dirty="0">
                <a:latin typeface="Arial"/>
                <a:cs typeface="Arial"/>
              </a:rPr>
              <a:t>membership</a:t>
            </a:r>
            <a:r>
              <a:rPr sz="2000" b="1" spc="-30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(in).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30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example </a:t>
            </a:r>
            <a:r>
              <a:rPr sz="2000" spc="-120" dirty="0">
                <a:latin typeface="Arial"/>
                <a:cs typeface="Arial"/>
              </a:rPr>
              <a:t>shows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i="1" spc="-70" dirty="0">
                <a:latin typeface="Trebuchet MS"/>
                <a:cs typeface="Trebuchet MS"/>
              </a:rPr>
              <a:t>access</a:t>
            </a:r>
            <a:r>
              <a:rPr sz="2000" spc="-70" dirty="0">
                <a:latin typeface="Arial"/>
                <a:cs typeface="Arial"/>
              </a:rPr>
              <a:t>, </a:t>
            </a:r>
            <a:r>
              <a:rPr sz="2000" i="1" spc="-100" dirty="0">
                <a:latin typeface="Trebuchet MS"/>
                <a:cs typeface="Trebuchet MS"/>
              </a:rPr>
              <a:t>update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i="1" spc="-140" dirty="0">
                <a:latin typeface="Trebuchet MS"/>
                <a:cs typeface="Trebuchet MS"/>
              </a:rPr>
              <a:t>delete </a:t>
            </a:r>
            <a:r>
              <a:rPr sz="2000" spc="-30" dirty="0">
                <a:latin typeface="Arial"/>
                <a:cs typeface="Arial"/>
              </a:rPr>
              <a:t>list </a:t>
            </a:r>
            <a:r>
              <a:rPr sz="2000" spc="-70" dirty="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38600" y="4642102"/>
            <a:ext cx="4873752" cy="2130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3652" y="4677155"/>
            <a:ext cx="4748784" cy="2005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9079" y="4672584"/>
            <a:ext cx="4758055" cy="20148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1320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  <a:p>
            <a:pPr marR="174625" algn="ctr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slice</a:t>
            </a:r>
            <a:endParaRPr sz="1400">
              <a:latin typeface="Arial"/>
              <a:cs typeface="Arial"/>
            </a:endParaRPr>
          </a:p>
          <a:p>
            <a:pPr marR="3175" algn="ctr">
              <a:lnSpc>
                <a:spcPct val="100000"/>
              </a:lnSpc>
              <a:spcBef>
                <a:spcPts val="1100"/>
              </a:spcBef>
            </a:pPr>
            <a:r>
              <a:rPr sz="1400" spc="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Li</a:t>
            </a:r>
            <a:r>
              <a:rPr spc="-495" dirty="0"/>
              <a:t>s</a:t>
            </a:r>
            <a:r>
              <a:rPr spc="-229"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36980"/>
            <a:ext cx="948563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35" dirty="0">
                <a:latin typeface="Arial"/>
                <a:cs typeface="Arial"/>
              </a:rPr>
              <a:t>Lists </a:t>
            </a:r>
            <a:r>
              <a:rPr sz="2200" spc="-150" dirty="0">
                <a:latin typeface="Arial"/>
                <a:cs typeface="Arial"/>
              </a:rPr>
              <a:t>can  </a:t>
            </a:r>
            <a:r>
              <a:rPr sz="2200" spc="-140" dirty="0">
                <a:latin typeface="Arial"/>
                <a:cs typeface="Arial"/>
              </a:rPr>
              <a:t>have  </a:t>
            </a:r>
            <a:r>
              <a:rPr sz="2200" spc="-95" dirty="0">
                <a:latin typeface="Arial"/>
                <a:cs typeface="Arial"/>
              </a:rPr>
              <a:t>sublists </a:t>
            </a:r>
            <a:r>
              <a:rPr sz="2200" spc="-210" dirty="0">
                <a:latin typeface="Arial"/>
                <a:cs typeface="Arial"/>
              </a:rPr>
              <a:t>as</a:t>
            </a:r>
            <a:r>
              <a:rPr sz="2200" spc="19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elements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90" dirty="0">
                <a:latin typeface="Arial"/>
                <a:cs typeface="Arial"/>
              </a:rPr>
              <a:t>these </a:t>
            </a:r>
            <a:r>
              <a:rPr sz="2200" spc="-95" dirty="0">
                <a:latin typeface="Arial"/>
                <a:cs typeface="Arial"/>
              </a:rPr>
              <a:t>sublists </a:t>
            </a:r>
            <a:r>
              <a:rPr sz="2200" spc="-135" dirty="0">
                <a:latin typeface="Arial"/>
                <a:cs typeface="Arial"/>
              </a:rPr>
              <a:t>may  </a:t>
            </a:r>
            <a:r>
              <a:rPr sz="2200" spc="-75" dirty="0">
                <a:latin typeface="Arial"/>
                <a:cs typeface="Arial"/>
              </a:rPr>
              <a:t>contain </a:t>
            </a:r>
            <a:r>
              <a:rPr sz="2200" spc="-25" dirty="0">
                <a:latin typeface="Arial"/>
                <a:cs typeface="Arial"/>
              </a:rPr>
              <a:t>other</a:t>
            </a:r>
            <a:r>
              <a:rPr sz="2200" spc="-36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sublists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210" dirty="0">
                <a:latin typeface="Arial"/>
                <a:cs typeface="Arial"/>
              </a:rPr>
              <a:t>as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well.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3277616"/>
            <a:ext cx="3000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210" dirty="0">
                <a:solidFill>
                  <a:srgbClr val="CC9A1A"/>
                </a:solidFill>
                <a:latin typeface="Arial"/>
                <a:cs typeface="Arial"/>
              </a:rPr>
              <a:t>List</a:t>
            </a:r>
            <a:r>
              <a:rPr sz="2200" b="1" spc="-3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1440" y="1743455"/>
            <a:ext cx="4887468" cy="1065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6491" y="1778507"/>
            <a:ext cx="4762500" cy="940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1920" y="1773935"/>
            <a:ext cx="4772025" cy="949960"/>
          </a:xfrm>
          <a:custGeom>
            <a:avLst/>
            <a:gdLst/>
            <a:ahLst/>
            <a:cxnLst/>
            <a:rect l="l" t="t" r="r" b="b"/>
            <a:pathLst>
              <a:path w="4772025" h="949960">
                <a:moveTo>
                  <a:pt x="0" y="949451"/>
                </a:moveTo>
                <a:lnTo>
                  <a:pt x="4771644" y="949451"/>
                </a:lnTo>
                <a:lnTo>
                  <a:pt x="4771644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472434" y="3752469"/>
          <a:ext cx="5678170" cy="209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Arial"/>
                          <a:cs typeface="Arial"/>
                        </a:rPr>
                        <a:t>cmp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(list1,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list2)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4" dirty="0">
                          <a:latin typeface="Arial"/>
                          <a:cs typeface="Arial"/>
                        </a:rPr>
                        <a:t>Compares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both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lists.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Arial"/>
                          <a:cs typeface="Arial"/>
                        </a:rPr>
                        <a:t>len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20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length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0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max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value.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60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(list)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item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min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value.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(tuple)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Converts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tuple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list.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4194" y="231394"/>
            <a:ext cx="760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Li</a:t>
            </a:r>
            <a:r>
              <a:rPr spc="-495" dirty="0"/>
              <a:t>s</a:t>
            </a:r>
            <a:r>
              <a:rPr spc="-229" dirty="0"/>
              <a:t>ts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35761"/>
            <a:ext cx="2689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90" dirty="0">
                <a:solidFill>
                  <a:srgbClr val="CC9A1A"/>
                </a:solidFill>
                <a:latin typeface="Arial"/>
                <a:cs typeface="Arial"/>
              </a:rPr>
              <a:t>Common List</a:t>
            </a:r>
            <a:r>
              <a:rPr sz="2000" b="1" spc="-114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367885"/>
            <a:ext cx="819721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90" dirty="0">
                <a:solidFill>
                  <a:srgbClr val="CC9A1A"/>
                </a:solidFill>
                <a:latin typeface="Arial"/>
                <a:cs typeface="Arial"/>
              </a:rPr>
              <a:t>List</a:t>
            </a:r>
            <a:r>
              <a:rPr sz="2000" b="1" spc="-13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CC9A1A"/>
                </a:solidFill>
                <a:latin typeface="Arial"/>
                <a:cs typeface="Arial"/>
              </a:rPr>
              <a:t>Comprehensions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190" dirty="0">
                <a:latin typeface="Arial"/>
                <a:cs typeface="Arial"/>
              </a:rPr>
              <a:t>Each </a:t>
            </a:r>
            <a:r>
              <a:rPr sz="2000" spc="-30" dirty="0">
                <a:latin typeface="Arial"/>
                <a:cs typeface="Arial"/>
              </a:rPr>
              <a:t>list </a:t>
            </a:r>
            <a:r>
              <a:rPr sz="2000" spc="-80" dirty="0">
                <a:latin typeface="Arial"/>
                <a:cs typeface="Arial"/>
              </a:rPr>
              <a:t>comprehension </a:t>
            </a:r>
            <a:r>
              <a:rPr sz="2000" spc="-110" dirty="0">
                <a:latin typeface="Arial"/>
                <a:cs typeface="Arial"/>
              </a:rPr>
              <a:t>consists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b="1" spc="-170" dirty="0">
                <a:latin typeface="Arial"/>
                <a:cs typeface="Arial"/>
              </a:rPr>
              <a:t>expression </a:t>
            </a:r>
            <a:r>
              <a:rPr sz="2000" spc="-40" dirty="0">
                <a:latin typeface="Arial"/>
                <a:cs typeface="Arial"/>
              </a:rPr>
              <a:t>followed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b="1" spc="-95" dirty="0">
                <a:latin typeface="Arial"/>
                <a:cs typeface="Arial"/>
              </a:rPr>
              <a:t>for</a:t>
            </a:r>
            <a:r>
              <a:rPr sz="2000" b="1" spc="-16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clause.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17800" y="1550035"/>
          <a:ext cx="6419850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append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Appends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insert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(index,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Inserts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offset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index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count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times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occurs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lowest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appears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remove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(obj)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obj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reverse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40" dirty="0">
                          <a:latin typeface="Arial"/>
                          <a:cs typeface="Arial"/>
                        </a:rPr>
                        <a:t>Reverses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objects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place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0" dirty="0">
                          <a:latin typeface="Arial"/>
                          <a:cs typeface="Arial"/>
                        </a:rPr>
                        <a:t>list.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sort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5" dirty="0">
                          <a:latin typeface="Arial"/>
                          <a:cs typeface="Arial"/>
                        </a:rPr>
                        <a:t>Sorts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objects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place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128515" y="5172455"/>
            <a:ext cx="4277868" cy="1472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63567" y="5207508"/>
            <a:ext cx="4152899" cy="1347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58996" y="5202935"/>
            <a:ext cx="4162425" cy="1356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235200">
              <a:lnSpc>
                <a:spcPct val="100000"/>
              </a:lnSpc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14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comprehension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50458" y="231394"/>
            <a:ext cx="1109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5" dirty="0"/>
              <a:t>T</a:t>
            </a:r>
            <a:r>
              <a:rPr spc="-250" dirty="0"/>
              <a:t>uples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162685" algn="l"/>
                <a:tab pos="1950720" algn="l"/>
                <a:tab pos="2414270" algn="l"/>
                <a:tab pos="3696335" algn="l"/>
                <a:tab pos="4572635" algn="l"/>
                <a:tab pos="5124450" algn="l"/>
                <a:tab pos="5965825" algn="l"/>
                <a:tab pos="6354445" algn="l"/>
                <a:tab pos="7355840" algn="l"/>
                <a:tab pos="8573770" algn="l"/>
                <a:tab pos="9190990" algn="l"/>
              </a:tabLst>
            </a:pPr>
            <a:r>
              <a:rPr spc="-80" dirty="0"/>
              <a:t>Python	</a:t>
            </a:r>
            <a:r>
              <a:rPr spc="-140" dirty="0"/>
              <a:t>Tuples	</a:t>
            </a:r>
            <a:r>
              <a:rPr spc="-90" dirty="0"/>
              <a:t>are	</a:t>
            </a:r>
            <a:r>
              <a:rPr b="1" spc="-110" dirty="0">
                <a:solidFill>
                  <a:srgbClr val="CC9A1A"/>
                </a:solidFill>
                <a:latin typeface="Arial"/>
                <a:cs typeface="Arial"/>
              </a:rPr>
              <a:t>Immutable	</a:t>
            </a:r>
            <a:r>
              <a:rPr spc="-70" dirty="0"/>
              <a:t>objects	</a:t>
            </a:r>
            <a:r>
              <a:rPr spc="-5" dirty="0"/>
              <a:t>that	</a:t>
            </a:r>
            <a:r>
              <a:rPr spc="-70" dirty="0"/>
              <a:t>cannot	</a:t>
            </a:r>
            <a:r>
              <a:rPr spc="-90" dirty="0"/>
              <a:t>be	</a:t>
            </a:r>
            <a:r>
              <a:rPr spc="-120" dirty="0"/>
              <a:t>changed	</a:t>
            </a:r>
            <a:r>
              <a:rPr spc="-100" dirty="0"/>
              <a:t>once </a:t>
            </a:r>
            <a:r>
              <a:rPr dirty="0"/>
              <a:t> </a:t>
            </a:r>
            <a:r>
              <a:rPr spc="-45" dirty="0"/>
              <a:t>they	</a:t>
            </a:r>
            <a:r>
              <a:rPr spc="-125" dirty="0"/>
              <a:t>have	</a:t>
            </a:r>
            <a:r>
              <a:rPr spc="-95" dirty="0"/>
              <a:t>been</a:t>
            </a:r>
          </a:p>
          <a:p>
            <a:pPr marL="299085">
              <a:lnSpc>
                <a:spcPct val="100000"/>
              </a:lnSpc>
            </a:pPr>
            <a:r>
              <a:rPr spc="-75" dirty="0"/>
              <a:t>created.</a:t>
            </a: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pc="-175" dirty="0"/>
              <a:t>A </a:t>
            </a:r>
            <a:r>
              <a:rPr spc="-25" dirty="0"/>
              <a:t>tuple </a:t>
            </a:r>
            <a:r>
              <a:rPr spc="-80" dirty="0"/>
              <a:t>contains </a:t>
            </a:r>
            <a:r>
              <a:rPr spc="-60" dirty="0"/>
              <a:t>items </a:t>
            </a:r>
            <a:r>
              <a:rPr spc="-95" dirty="0"/>
              <a:t>separated </a:t>
            </a:r>
            <a:r>
              <a:rPr spc="-85" dirty="0"/>
              <a:t>by </a:t>
            </a:r>
            <a:r>
              <a:rPr i="1" spc="-65" dirty="0">
                <a:latin typeface="Trebuchet MS"/>
                <a:cs typeface="Trebuchet MS"/>
              </a:rPr>
              <a:t>commas </a:t>
            </a:r>
            <a:r>
              <a:rPr spc="-95" dirty="0"/>
              <a:t>and </a:t>
            </a:r>
            <a:r>
              <a:rPr spc="-100" dirty="0"/>
              <a:t>enclosed </a:t>
            </a:r>
            <a:r>
              <a:rPr spc="-25" dirty="0"/>
              <a:t>in </a:t>
            </a:r>
            <a:r>
              <a:rPr i="1" spc="-100" dirty="0">
                <a:latin typeface="Trebuchet MS"/>
                <a:cs typeface="Trebuchet MS"/>
              </a:rPr>
              <a:t>parentheses </a:t>
            </a:r>
            <a:r>
              <a:rPr spc="-80" dirty="0"/>
              <a:t>instead </a:t>
            </a:r>
            <a:r>
              <a:rPr spc="-5" dirty="0"/>
              <a:t>of  </a:t>
            </a:r>
            <a:r>
              <a:rPr spc="-105" dirty="0"/>
              <a:t>square </a:t>
            </a:r>
            <a:r>
              <a:rPr spc="-90" dirty="0"/>
              <a:t>brackets.</a:t>
            </a:r>
          </a:p>
        </p:txBody>
      </p:sp>
      <p:sp>
        <p:nvSpPr>
          <p:cNvPr id="12" name="object 12"/>
          <p:cNvSpPr/>
          <p:nvPr/>
        </p:nvSpPr>
        <p:spPr>
          <a:xfrm>
            <a:off x="3709415" y="2339339"/>
            <a:ext cx="5369051" cy="1354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44467" y="2374392"/>
            <a:ext cx="5244084" cy="1229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39896" y="2369820"/>
            <a:ext cx="5253355" cy="1239520"/>
          </a:xfrm>
          <a:custGeom>
            <a:avLst/>
            <a:gdLst/>
            <a:ahLst/>
            <a:cxnLst/>
            <a:rect l="l" t="t" r="r" b="b"/>
            <a:pathLst>
              <a:path w="5253355" h="1239520">
                <a:moveTo>
                  <a:pt x="0" y="1239011"/>
                </a:moveTo>
                <a:lnTo>
                  <a:pt x="5253228" y="1239011"/>
                </a:lnTo>
                <a:lnTo>
                  <a:pt x="5253228" y="0"/>
                </a:lnTo>
                <a:lnTo>
                  <a:pt x="0" y="0"/>
                </a:lnTo>
                <a:lnTo>
                  <a:pt x="0" y="123901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29403" y="2502535"/>
            <a:ext cx="7035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FF0000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2861" y="3336797"/>
            <a:ext cx="9729470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49375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7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400" spc="-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7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10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65" dirty="0">
                <a:latin typeface="Arial"/>
                <a:cs typeface="Arial"/>
              </a:rPr>
              <a:t>update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spc="-80" dirty="0">
                <a:latin typeface="Arial"/>
                <a:cs typeface="Arial"/>
              </a:rPr>
              <a:t>existing </a:t>
            </a:r>
            <a:r>
              <a:rPr sz="2000" spc="-20" dirty="0">
                <a:latin typeface="Arial"/>
                <a:cs typeface="Arial"/>
              </a:rPr>
              <a:t>tuple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100" dirty="0">
                <a:latin typeface="Arial"/>
                <a:cs typeface="Arial"/>
              </a:rPr>
              <a:t>(re)assigning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variable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45" dirty="0">
                <a:latin typeface="Arial"/>
                <a:cs typeface="Arial"/>
              </a:rPr>
              <a:t>another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tuple.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35" dirty="0">
                <a:latin typeface="Arial"/>
                <a:cs typeface="Arial"/>
              </a:rPr>
              <a:t>Tuples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b="1" spc="-120" dirty="0">
                <a:latin typeface="Arial"/>
                <a:cs typeface="Arial"/>
              </a:rPr>
              <a:t>faster </a:t>
            </a:r>
            <a:r>
              <a:rPr sz="2000" spc="-40" dirty="0">
                <a:latin typeface="Arial"/>
                <a:cs typeface="Arial"/>
              </a:rPr>
              <a:t>than </a:t>
            </a:r>
            <a:r>
              <a:rPr sz="2000" spc="-70" dirty="0">
                <a:latin typeface="Arial"/>
                <a:cs typeface="Arial"/>
              </a:rPr>
              <a:t>lists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b="1" spc="-110" dirty="0">
                <a:latin typeface="Arial"/>
                <a:cs typeface="Arial"/>
              </a:rPr>
              <a:t>protect </a:t>
            </a:r>
            <a:r>
              <a:rPr sz="2000" spc="-55" dirty="0">
                <a:latin typeface="Arial"/>
                <a:cs typeface="Arial"/>
              </a:rPr>
              <a:t>your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100" dirty="0">
                <a:latin typeface="Arial"/>
                <a:cs typeface="Arial"/>
              </a:rPr>
              <a:t>against </a:t>
            </a:r>
            <a:r>
              <a:rPr sz="2000" spc="-75" dirty="0">
                <a:latin typeface="Arial"/>
                <a:cs typeface="Arial"/>
              </a:rPr>
              <a:t>accidental </a:t>
            </a:r>
            <a:r>
              <a:rPr sz="2000" spc="-135" dirty="0">
                <a:latin typeface="Arial"/>
                <a:cs typeface="Arial"/>
              </a:rPr>
              <a:t>changes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80" dirty="0">
                <a:latin typeface="Arial"/>
                <a:cs typeface="Arial"/>
              </a:rPr>
              <a:t>these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rules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tuple </a:t>
            </a:r>
            <a:r>
              <a:rPr sz="2000" b="1" spc="-165" dirty="0">
                <a:latin typeface="Arial"/>
                <a:cs typeface="Arial"/>
              </a:rPr>
              <a:t>indices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65" dirty="0">
                <a:latin typeface="Arial"/>
                <a:cs typeface="Arial"/>
              </a:rPr>
              <a:t>lists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they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operations,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b="1" spc="-140" dirty="0">
                <a:latin typeface="Arial"/>
                <a:cs typeface="Arial"/>
              </a:rPr>
              <a:t>functions </a:t>
            </a:r>
            <a:r>
              <a:rPr sz="2000" spc="-190" dirty="0">
                <a:latin typeface="Arial"/>
                <a:cs typeface="Arial"/>
              </a:rPr>
              <a:t>as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well.</a:t>
            </a:r>
            <a:endParaRPr sz="2000">
              <a:latin typeface="Arial"/>
              <a:cs typeface="Arial"/>
            </a:endParaRPr>
          </a:p>
          <a:p>
            <a:pPr marL="299085" marR="762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45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write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25" dirty="0">
                <a:latin typeface="Arial"/>
                <a:cs typeface="Arial"/>
              </a:rPr>
              <a:t>tuple </a:t>
            </a:r>
            <a:r>
              <a:rPr sz="2000" spc="-65" dirty="0">
                <a:latin typeface="Arial"/>
                <a:cs typeface="Arial"/>
              </a:rPr>
              <a:t>containing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95" dirty="0">
                <a:latin typeface="Arial"/>
                <a:cs typeface="Arial"/>
              </a:rPr>
              <a:t>single </a:t>
            </a:r>
            <a:r>
              <a:rPr sz="2000" spc="-85" dirty="0">
                <a:latin typeface="Arial"/>
                <a:cs typeface="Arial"/>
              </a:rPr>
              <a:t>value, you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65" dirty="0">
                <a:latin typeface="Arial"/>
                <a:cs typeface="Arial"/>
              </a:rPr>
              <a:t>include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i="1" spc="-65" dirty="0">
                <a:latin typeface="Trebuchet MS"/>
                <a:cs typeface="Trebuchet MS"/>
              </a:rPr>
              <a:t>comma</a:t>
            </a:r>
            <a:r>
              <a:rPr sz="2000" spc="-65" dirty="0">
                <a:latin typeface="Arial"/>
                <a:cs typeface="Arial"/>
              </a:rPr>
              <a:t>, </a:t>
            </a:r>
            <a:r>
              <a:rPr sz="2000" spc="-110" dirty="0">
                <a:latin typeface="Arial"/>
                <a:cs typeface="Arial"/>
              </a:rPr>
              <a:t>even </a:t>
            </a:r>
            <a:r>
              <a:rPr sz="2000" spc="-55" dirty="0">
                <a:latin typeface="Arial"/>
                <a:cs typeface="Arial"/>
              </a:rPr>
              <a:t>though </a:t>
            </a:r>
            <a:r>
              <a:rPr sz="2000" spc="-40" dirty="0">
                <a:latin typeface="Arial"/>
                <a:cs typeface="Arial"/>
              </a:rPr>
              <a:t>there 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55" dirty="0">
                <a:latin typeface="Arial"/>
                <a:cs typeface="Arial"/>
              </a:rPr>
              <a:t>only </a:t>
            </a:r>
            <a:r>
              <a:rPr sz="2000" spc="-80" dirty="0">
                <a:latin typeface="Arial"/>
                <a:cs typeface="Arial"/>
              </a:rPr>
              <a:t>one </a:t>
            </a:r>
            <a:r>
              <a:rPr sz="2000" spc="-85" dirty="0">
                <a:latin typeface="Arial"/>
                <a:cs typeface="Arial"/>
              </a:rPr>
              <a:t>value. </a:t>
            </a:r>
            <a:r>
              <a:rPr sz="2000" spc="-95" dirty="0">
                <a:solidFill>
                  <a:srgbClr val="CC9A1A"/>
                </a:solidFill>
                <a:latin typeface="Arial"/>
                <a:cs typeface="Arial"/>
              </a:rPr>
              <a:t>e.g. </a:t>
            </a:r>
            <a:r>
              <a:rPr sz="2000" spc="114" dirty="0">
                <a:latin typeface="Arial"/>
                <a:cs typeface="Arial"/>
              </a:rPr>
              <a:t>t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75" dirty="0">
                <a:latin typeface="Arial"/>
                <a:cs typeface="Arial"/>
              </a:rPr>
              <a:t>(3,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419809"/>
            <a:ext cx="9437370" cy="3686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90" dirty="0">
                <a:latin typeface="Arial"/>
                <a:cs typeface="Arial"/>
              </a:rPr>
              <a:t>Python's </a:t>
            </a:r>
            <a:r>
              <a:rPr sz="2200" spc="-65" dirty="0">
                <a:latin typeface="Arial"/>
                <a:cs typeface="Arial"/>
              </a:rPr>
              <a:t>dictionaries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spc="-60" dirty="0">
                <a:latin typeface="Arial"/>
                <a:cs typeface="Arial"/>
              </a:rPr>
              <a:t>kind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45" dirty="0">
                <a:latin typeface="Arial"/>
                <a:cs typeface="Arial"/>
              </a:rPr>
              <a:t>hash </a:t>
            </a:r>
            <a:r>
              <a:rPr sz="2200" spc="-55" dirty="0">
                <a:latin typeface="Arial"/>
                <a:cs typeface="Arial"/>
              </a:rPr>
              <a:t>table </a:t>
            </a:r>
            <a:r>
              <a:rPr sz="2200" spc="-45" dirty="0">
                <a:latin typeface="Arial"/>
                <a:cs typeface="Arial"/>
              </a:rPr>
              <a:t>type </a:t>
            </a:r>
            <a:r>
              <a:rPr sz="2200" spc="-65" dirty="0">
                <a:latin typeface="Arial"/>
                <a:cs typeface="Arial"/>
              </a:rPr>
              <a:t>which </a:t>
            </a:r>
            <a:r>
              <a:rPr sz="2200" spc="-105" dirty="0">
                <a:latin typeface="Arial"/>
                <a:cs typeface="Arial"/>
              </a:rPr>
              <a:t>consist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90" dirty="0">
                <a:latin typeface="Arial"/>
                <a:cs typeface="Arial"/>
              </a:rPr>
              <a:t> </a:t>
            </a:r>
            <a:r>
              <a:rPr sz="2200" b="1" spc="-150" dirty="0">
                <a:latin typeface="Arial"/>
                <a:cs typeface="Arial"/>
              </a:rPr>
              <a:t>key-value </a:t>
            </a:r>
            <a:r>
              <a:rPr sz="2200" spc="-100" dirty="0">
                <a:latin typeface="Arial"/>
                <a:cs typeface="Arial"/>
              </a:rPr>
              <a:t>pairs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of </a:t>
            </a:r>
            <a:r>
              <a:rPr sz="2200" b="1" spc="-145" dirty="0">
                <a:latin typeface="Arial"/>
                <a:cs typeface="Arial"/>
              </a:rPr>
              <a:t>unordered</a:t>
            </a:r>
            <a:r>
              <a:rPr sz="2200" b="1" spc="-19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elements.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254" dirty="0">
                <a:solidFill>
                  <a:srgbClr val="CC9A1A"/>
                </a:solidFill>
                <a:latin typeface="Arial"/>
                <a:cs typeface="Arial"/>
              </a:rPr>
              <a:t>Keys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-65" dirty="0">
                <a:latin typeface="Arial"/>
                <a:cs typeface="Arial"/>
              </a:rPr>
              <a:t>must </a:t>
            </a:r>
            <a:r>
              <a:rPr sz="2000" spc="-85" dirty="0">
                <a:latin typeface="Arial"/>
                <a:cs typeface="Arial"/>
              </a:rPr>
              <a:t>be </a:t>
            </a:r>
            <a:r>
              <a:rPr sz="2000" spc="-45" dirty="0">
                <a:latin typeface="Arial"/>
                <a:cs typeface="Arial"/>
              </a:rPr>
              <a:t>immutable </a:t>
            </a:r>
            <a:r>
              <a:rPr sz="2000" spc="-80" dirty="0">
                <a:latin typeface="Arial"/>
                <a:cs typeface="Arial"/>
              </a:rPr>
              <a:t>data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80" dirty="0">
                <a:latin typeface="Arial"/>
                <a:cs typeface="Arial"/>
              </a:rPr>
              <a:t>,usually </a:t>
            </a:r>
            <a:r>
              <a:rPr sz="2000" spc="-90" dirty="0">
                <a:latin typeface="Arial"/>
                <a:cs typeface="Arial"/>
              </a:rPr>
              <a:t>numbers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strings.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70" dirty="0">
                <a:solidFill>
                  <a:srgbClr val="CC9A1A"/>
                </a:solidFill>
                <a:latin typeface="Arial"/>
                <a:cs typeface="Arial"/>
              </a:rPr>
              <a:t>Values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30" dirty="0">
                <a:latin typeface="Arial"/>
                <a:cs typeface="Arial"/>
              </a:rPr>
              <a:t>arbitrary </a:t>
            </a:r>
            <a:r>
              <a:rPr sz="2000" spc="-75" dirty="0">
                <a:latin typeface="Arial"/>
                <a:cs typeface="Arial"/>
              </a:rPr>
              <a:t>Python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75" dirty="0">
                <a:latin typeface="Arial"/>
                <a:cs typeface="Arial"/>
              </a:rPr>
              <a:t>Dictionaries </a:t>
            </a:r>
            <a:r>
              <a:rPr sz="2200" spc="-100" dirty="0">
                <a:latin typeface="Arial"/>
                <a:cs typeface="Arial"/>
              </a:rPr>
              <a:t>are </a:t>
            </a:r>
            <a:r>
              <a:rPr sz="2200" b="1" spc="-125" dirty="0">
                <a:solidFill>
                  <a:srgbClr val="CC9A1A"/>
                </a:solidFill>
                <a:latin typeface="Arial"/>
                <a:cs typeface="Arial"/>
              </a:rPr>
              <a:t>mutable </a:t>
            </a:r>
            <a:r>
              <a:rPr sz="2200" spc="-80" dirty="0">
                <a:latin typeface="Arial"/>
                <a:cs typeface="Arial"/>
              </a:rPr>
              <a:t>objects </a:t>
            </a:r>
            <a:r>
              <a:rPr sz="2200" spc="-5" dirty="0">
                <a:latin typeface="Arial"/>
                <a:cs typeface="Arial"/>
              </a:rPr>
              <a:t>that </a:t>
            </a:r>
            <a:r>
              <a:rPr sz="2200" spc="-145" dirty="0">
                <a:latin typeface="Arial"/>
                <a:cs typeface="Arial"/>
              </a:rPr>
              <a:t>can </a:t>
            </a:r>
            <a:r>
              <a:rPr sz="2200" spc="-140" dirty="0">
                <a:latin typeface="Arial"/>
                <a:cs typeface="Arial"/>
              </a:rPr>
              <a:t>change </a:t>
            </a:r>
            <a:r>
              <a:rPr sz="2200" spc="-5" dirty="0">
                <a:latin typeface="Arial"/>
                <a:cs typeface="Arial"/>
              </a:rPr>
              <a:t>their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200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dictionary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10" dirty="0">
                <a:latin typeface="Arial"/>
                <a:cs typeface="Arial"/>
              </a:rPr>
              <a:t>enclosed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i="1" spc="-140" dirty="0">
                <a:latin typeface="Trebuchet MS"/>
                <a:cs typeface="Trebuchet MS"/>
              </a:rPr>
              <a:t>curly </a:t>
            </a:r>
            <a:r>
              <a:rPr sz="2200" i="1" spc="-100" dirty="0">
                <a:latin typeface="Trebuchet MS"/>
                <a:cs typeface="Trebuchet MS"/>
              </a:rPr>
              <a:t>braces </a:t>
            </a:r>
            <a:r>
              <a:rPr sz="2200" spc="-60" dirty="0">
                <a:latin typeface="Arial"/>
                <a:cs typeface="Arial"/>
              </a:rPr>
              <a:t>({ </a:t>
            </a:r>
            <a:r>
              <a:rPr sz="2200" spc="-65" dirty="0">
                <a:latin typeface="Arial"/>
                <a:cs typeface="Arial"/>
              </a:rPr>
              <a:t>}),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items </a:t>
            </a:r>
            <a:r>
              <a:rPr sz="2200" spc="-95" dirty="0">
                <a:latin typeface="Arial"/>
                <a:cs typeface="Arial"/>
              </a:rPr>
              <a:t>are </a:t>
            </a:r>
            <a:r>
              <a:rPr sz="2200" spc="-105" dirty="0">
                <a:latin typeface="Arial"/>
                <a:cs typeface="Arial"/>
              </a:rPr>
              <a:t>separated </a:t>
            </a:r>
            <a:r>
              <a:rPr sz="2200" spc="-100" dirty="0">
                <a:latin typeface="Arial"/>
                <a:cs typeface="Arial"/>
              </a:rPr>
              <a:t>by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i="1" spc="-75" dirty="0">
                <a:latin typeface="Trebuchet MS"/>
                <a:cs typeface="Trebuchet MS"/>
              </a:rPr>
              <a:t>commas</a:t>
            </a:r>
            <a:r>
              <a:rPr sz="2200" spc="-75" dirty="0">
                <a:latin typeface="Arial"/>
                <a:cs typeface="Arial"/>
              </a:rPr>
              <a:t>, 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40" dirty="0">
                <a:latin typeface="Arial"/>
                <a:cs typeface="Arial"/>
              </a:rPr>
              <a:t>each </a:t>
            </a:r>
            <a:r>
              <a:rPr sz="2200" spc="-145" dirty="0">
                <a:latin typeface="Arial"/>
                <a:cs typeface="Arial"/>
              </a:rPr>
              <a:t>key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05" dirty="0">
                <a:latin typeface="Arial"/>
                <a:cs typeface="Arial"/>
              </a:rPr>
              <a:t>separated </a:t>
            </a:r>
            <a:r>
              <a:rPr sz="2200" spc="-25" dirty="0">
                <a:latin typeface="Arial"/>
                <a:cs typeface="Arial"/>
              </a:rPr>
              <a:t>from </a:t>
            </a:r>
            <a:r>
              <a:rPr sz="2200" spc="-35" dirty="0">
                <a:latin typeface="Arial"/>
                <a:cs typeface="Arial"/>
              </a:rPr>
              <a:t>its </a:t>
            </a:r>
            <a:r>
              <a:rPr sz="2200" spc="-105" dirty="0">
                <a:latin typeface="Arial"/>
                <a:cs typeface="Arial"/>
              </a:rPr>
              <a:t>value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i="1" spc="-105" dirty="0">
                <a:latin typeface="Trebuchet MS"/>
                <a:cs typeface="Trebuchet MS"/>
              </a:rPr>
              <a:t>colon</a:t>
            </a:r>
            <a:r>
              <a:rPr sz="2200" i="1" spc="-25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Arial"/>
                <a:cs typeface="Arial"/>
              </a:rPr>
              <a:t>(:).</a:t>
            </a:r>
            <a:endParaRPr sz="2200">
              <a:latin typeface="Arial"/>
              <a:cs typeface="Arial"/>
            </a:endParaRPr>
          </a:p>
          <a:p>
            <a:pPr marL="299085" marR="14414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0" dirty="0">
                <a:latin typeface="Arial"/>
                <a:cs typeface="Arial"/>
              </a:rPr>
              <a:t>Dictionary’s </a:t>
            </a:r>
            <a:r>
              <a:rPr sz="2200" spc="-125" dirty="0">
                <a:latin typeface="Arial"/>
                <a:cs typeface="Arial"/>
              </a:rPr>
              <a:t>values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</a:t>
            </a:r>
            <a:r>
              <a:rPr sz="2200" spc="-140" dirty="0">
                <a:latin typeface="Arial"/>
                <a:cs typeface="Arial"/>
              </a:rPr>
              <a:t>assigned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70" dirty="0">
                <a:latin typeface="Arial"/>
                <a:cs typeface="Arial"/>
              </a:rPr>
              <a:t>accessed </a:t>
            </a:r>
            <a:r>
              <a:rPr sz="2200" spc="-114" dirty="0">
                <a:latin typeface="Arial"/>
                <a:cs typeface="Arial"/>
              </a:rPr>
              <a:t>using square </a:t>
            </a:r>
            <a:r>
              <a:rPr sz="2200" spc="-140" dirty="0">
                <a:latin typeface="Arial"/>
                <a:cs typeface="Arial"/>
              </a:rPr>
              <a:t>braces </a:t>
            </a:r>
            <a:r>
              <a:rPr sz="2200" dirty="0">
                <a:latin typeface="Arial"/>
                <a:cs typeface="Arial"/>
              </a:rPr>
              <a:t>(</a:t>
            </a:r>
            <a:r>
              <a:rPr sz="2200" dirty="0">
                <a:solidFill>
                  <a:srgbClr val="CC9A1A"/>
                </a:solidFill>
                <a:latin typeface="Arial"/>
                <a:cs typeface="Arial"/>
              </a:rPr>
              <a:t>[]</a:t>
            </a:r>
            <a:r>
              <a:rPr sz="2200" dirty="0">
                <a:latin typeface="Arial"/>
                <a:cs typeface="Arial"/>
              </a:rPr>
              <a:t>)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175" dirty="0">
                <a:latin typeface="Arial"/>
                <a:cs typeface="Arial"/>
              </a:rPr>
              <a:t>a  </a:t>
            </a:r>
            <a:r>
              <a:rPr sz="2200" spc="-145" dirty="0">
                <a:latin typeface="Arial"/>
                <a:cs typeface="Arial"/>
              </a:rPr>
              <a:t>key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50" dirty="0">
                <a:latin typeface="Arial"/>
                <a:cs typeface="Arial"/>
              </a:rPr>
              <a:t>obtain </a:t>
            </a:r>
            <a:r>
              <a:rPr sz="2200" spc="-40" dirty="0">
                <a:latin typeface="Arial"/>
                <a:cs typeface="Arial"/>
              </a:rPr>
              <a:t>its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0402" y="231394"/>
            <a:ext cx="3528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P</a:t>
            </a:r>
            <a:r>
              <a:rPr lang="en-IN" spc="-204" dirty="0" err="1"/>
              <a:t>ython</a:t>
            </a:r>
            <a:r>
              <a:rPr spc="-215" dirty="0"/>
              <a:t> </a:t>
            </a:r>
            <a:r>
              <a:rPr spc="-170" dirty="0"/>
              <a:t>Outline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05553" y="926189"/>
            <a:ext cx="4871847" cy="577145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Overview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30" dirty="0">
                <a:latin typeface="Arial"/>
                <a:cs typeface="Arial"/>
              </a:rPr>
              <a:t>Data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185" dirty="0">
                <a:latin typeface="Arial"/>
                <a:cs typeface="Arial"/>
              </a:rPr>
              <a:t>Types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75" dirty="0">
                <a:latin typeface="Arial"/>
                <a:cs typeface="Arial"/>
              </a:rPr>
              <a:t>Control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lang="en-IN" sz="2200" spc="-310" dirty="0">
                <a:latin typeface="Arial"/>
                <a:cs typeface="Arial"/>
              </a:rPr>
              <a:t>Structures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Input\output</a:t>
            </a: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05" dirty="0">
                <a:latin typeface="Arial"/>
                <a:cs typeface="Arial"/>
              </a:rPr>
              <a:t> Functions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14" dirty="0">
                <a:latin typeface="Arial"/>
                <a:cs typeface="Arial"/>
              </a:rPr>
              <a:t>File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Handling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14" dirty="0">
                <a:latin typeface="Arial"/>
                <a:cs typeface="Arial"/>
              </a:rPr>
              <a:t>Exception</a:t>
            </a:r>
            <a:r>
              <a:rPr lang="en-IN" sz="2200" spc="-114" dirty="0">
                <a:latin typeface="Arial"/>
                <a:cs typeface="Arial"/>
              </a:rPr>
              <a:t> Handling</a:t>
            </a:r>
            <a:endParaRPr lang="en-IN" sz="2200" spc="-109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Modules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204" dirty="0">
                <a:latin typeface="Arial"/>
                <a:cs typeface="Arial"/>
              </a:rPr>
              <a:t>Classes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40" dirty="0">
                <a:latin typeface="Arial"/>
                <a:cs typeface="Arial"/>
              </a:rPr>
              <a:t>vs. </a:t>
            </a:r>
            <a:r>
              <a:rPr sz="2200" spc="-235" dirty="0">
                <a:latin typeface="Arial"/>
                <a:cs typeface="Arial"/>
              </a:rPr>
              <a:t>Java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240" dirty="0">
                <a:latin typeface="Arial"/>
                <a:cs typeface="Arial"/>
              </a:rPr>
              <a:t>Examples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00" dirty="0">
                <a:latin typeface="Arial"/>
                <a:cs typeface="Arial"/>
              </a:rPr>
              <a:t>Useful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70" dirty="0">
                <a:latin typeface="Arial"/>
                <a:cs typeface="Arial"/>
              </a:rPr>
              <a:t>Tools</a:t>
            </a:r>
            <a:endParaRPr sz="22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Font typeface="Wingdings"/>
              <a:buChar char="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Who </a:t>
            </a:r>
            <a:r>
              <a:rPr sz="2200" spc="-175" dirty="0">
                <a:latin typeface="Arial"/>
                <a:cs typeface="Arial"/>
              </a:rPr>
              <a:t>uses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Python?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1932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847344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835913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840181"/>
            <a:ext cx="8008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35" dirty="0">
                <a:latin typeface="Arial"/>
                <a:cs typeface="Arial"/>
              </a:rPr>
              <a:t>This </a:t>
            </a:r>
            <a:r>
              <a:rPr sz="2000" spc="-105" dirty="0">
                <a:latin typeface="Arial"/>
                <a:cs typeface="Arial"/>
              </a:rPr>
              <a:t>example </a:t>
            </a:r>
            <a:r>
              <a:rPr sz="2000" spc="-120" dirty="0">
                <a:latin typeface="Arial"/>
                <a:cs typeface="Arial"/>
              </a:rPr>
              <a:t>shows </a:t>
            </a:r>
            <a:r>
              <a:rPr sz="2000" spc="-50" dirty="0">
                <a:latin typeface="Arial"/>
                <a:cs typeface="Arial"/>
              </a:rPr>
              <a:t>how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375" dirty="0">
                <a:latin typeface="Arial"/>
                <a:cs typeface="Arial"/>
              </a:rPr>
              <a:t> </a:t>
            </a:r>
            <a:r>
              <a:rPr sz="2000" i="1" spc="-70" dirty="0">
                <a:latin typeface="Trebuchet MS"/>
                <a:cs typeface="Trebuchet MS"/>
              </a:rPr>
              <a:t>access</a:t>
            </a:r>
            <a:r>
              <a:rPr sz="2000" spc="-70" dirty="0">
                <a:latin typeface="Arial"/>
                <a:cs typeface="Arial"/>
              </a:rPr>
              <a:t>, </a:t>
            </a:r>
            <a:r>
              <a:rPr sz="2000" i="1" spc="-100" dirty="0">
                <a:latin typeface="Trebuchet MS"/>
                <a:cs typeface="Trebuchet MS"/>
              </a:rPr>
              <a:t>update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i="1" spc="-140" dirty="0">
                <a:latin typeface="Trebuchet MS"/>
                <a:cs typeface="Trebuchet MS"/>
              </a:rPr>
              <a:t>delete </a:t>
            </a:r>
            <a:r>
              <a:rPr sz="2000" spc="-45" dirty="0">
                <a:latin typeface="Arial"/>
                <a:cs typeface="Arial"/>
              </a:rPr>
              <a:t>dictionary </a:t>
            </a:r>
            <a:r>
              <a:rPr sz="2000" spc="-70" dirty="0">
                <a:latin typeface="Arial"/>
                <a:cs typeface="Arial"/>
              </a:rPr>
              <a:t>elements: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2340" y="1171955"/>
            <a:ext cx="5801868" cy="3909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7391" y="1207008"/>
            <a:ext cx="5676900" cy="3784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12820" y="1202436"/>
            <a:ext cx="5686425" cy="3793490"/>
          </a:xfrm>
          <a:custGeom>
            <a:avLst/>
            <a:gdLst/>
            <a:ahLst/>
            <a:cxnLst/>
            <a:rect l="l" t="t" r="r" b="b"/>
            <a:pathLst>
              <a:path w="5686425" h="3793490">
                <a:moveTo>
                  <a:pt x="0" y="3793236"/>
                </a:moveTo>
                <a:lnTo>
                  <a:pt x="5686044" y="3793236"/>
                </a:lnTo>
                <a:lnTo>
                  <a:pt x="5686044" y="0"/>
                </a:lnTo>
                <a:lnTo>
                  <a:pt x="0" y="0"/>
                </a:lnTo>
                <a:lnTo>
                  <a:pt x="0" y="3793236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2340" y="5058154"/>
            <a:ext cx="5801868" cy="1673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17391" y="5093208"/>
            <a:ext cx="5676900" cy="1548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12820" y="5088635"/>
            <a:ext cx="5686425" cy="1557655"/>
          </a:xfrm>
          <a:custGeom>
            <a:avLst/>
            <a:gdLst/>
            <a:ahLst/>
            <a:cxnLst/>
            <a:rect l="l" t="t" r="r" b="b"/>
            <a:pathLst>
              <a:path w="5686425" h="1557654">
                <a:moveTo>
                  <a:pt x="0" y="1557527"/>
                </a:moveTo>
                <a:lnTo>
                  <a:pt x="5686044" y="1557527"/>
                </a:lnTo>
                <a:lnTo>
                  <a:pt x="5686044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907794" y="4969840"/>
            <a:ext cx="15284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18226" y="231394"/>
            <a:ext cx="17716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Dictionary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1541" y="1206246"/>
            <a:ext cx="89865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40" dirty="0">
                <a:solidFill>
                  <a:srgbClr val="CC9A1A"/>
                </a:solidFill>
                <a:latin typeface="Arial"/>
                <a:cs typeface="Arial"/>
              </a:rPr>
              <a:t>Dictionary</a:t>
            </a:r>
            <a:r>
              <a:rPr sz="2200" b="1" spc="3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1727200" lvl="1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spc="-90" dirty="0">
                <a:latin typeface="Arial"/>
                <a:cs typeface="Arial"/>
              </a:rPr>
              <a:t>cmp</a:t>
            </a:r>
            <a:r>
              <a:rPr sz="2000" spc="-90" dirty="0">
                <a:latin typeface="Arial"/>
                <a:cs typeface="Arial"/>
              </a:rPr>
              <a:t>(dict1, </a:t>
            </a:r>
            <a:r>
              <a:rPr sz="2000" spc="-40" dirty="0">
                <a:latin typeface="Arial"/>
                <a:cs typeface="Arial"/>
              </a:rPr>
              <a:t>dict2)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-110" dirty="0">
                <a:latin typeface="Arial"/>
                <a:cs typeface="Arial"/>
              </a:rPr>
              <a:t>compares </a:t>
            </a:r>
            <a:r>
              <a:rPr sz="2000" spc="-75" dirty="0">
                <a:latin typeface="Arial"/>
                <a:cs typeface="Arial"/>
              </a:rPr>
              <a:t>elements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both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dict.</a:t>
            </a:r>
            <a:endParaRPr sz="2000">
              <a:latin typeface="Arial"/>
              <a:cs typeface="Arial"/>
            </a:endParaRPr>
          </a:p>
          <a:p>
            <a:pPr marL="1727200" lvl="1" indent="-342900">
              <a:lnSpc>
                <a:spcPct val="100000"/>
              </a:lnSpc>
              <a:buFont typeface="Arial"/>
              <a:buChar char="•"/>
              <a:tabLst>
                <a:tab pos="1727200" algn="l"/>
                <a:tab pos="1727835" algn="l"/>
              </a:tabLst>
            </a:pPr>
            <a:r>
              <a:rPr sz="2000" b="1" spc="-60" dirty="0">
                <a:latin typeface="Arial"/>
                <a:cs typeface="Arial"/>
              </a:rPr>
              <a:t>len</a:t>
            </a:r>
            <a:r>
              <a:rPr sz="2000" spc="-60" dirty="0">
                <a:latin typeface="Arial"/>
                <a:cs typeface="Arial"/>
              </a:rPr>
              <a:t>(dict)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gives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total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number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(key,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value)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pairs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dictionary.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  <a:p>
            <a:pPr marL="393065" indent="-287020">
              <a:lnSpc>
                <a:spcPct val="100000"/>
              </a:lnSpc>
              <a:buFont typeface="Wingdings"/>
              <a:buChar char=""/>
              <a:tabLst>
                <a:tab pos="392430" algn="l"/>
                <a:tab pos="393065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Common </a:t>
            </a:r>
            <a:r>
              <a:rPr sz="2200" b="1" spc="-140" dirty="0">
                <a:solidFill>
                  <a:srgbClr val="CC9A1A"/>
                </a:solidFill>
                <a:latin typeface="Arial"/>
                <a:cs typeface="Arial"/>
              </a:rPr>
              <a:t>Dictionary</a:t>
            </a:r>
            <a:r>
              <a:rPr sz="2200" b="1" spc="2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CC9A1A"/>
                </a:solidFill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08275" y="2973958"/>
          <a:ext cx="7179945" cy="296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8BB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5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85" dirty="0">
                          <a:latin typeface="Arial"/>
                          <a:cs typeface="Arial"/>
                        </a:rPr>
                        <a:t>keys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dict's</a:t>
                      </a:r>
                      <a:r>
                        <a:rPr sz="16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keys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80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values</a:t>
                      </a:r>
                      <a:r>
                        <a:rPr sz="1600" spc="-80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i="1" spc="-95" dirty="0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's</a:t>
                      </a:r>
                      <a:r>
                        <a:rPr sz="16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values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items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i="1" spc="-95" dirty="0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's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(key,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value)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tuple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pairs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75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get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(key,</a:t>
                      </a:r>
                      <a:r>
                        <a:rPr sz="16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default=None)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key,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value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default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dict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90" dirty="0">
                          <a:latin typeface="Arial"/>
                          <a:cs typeface="Arial"/>
                        </a:rPr>
                        <a:t>has_key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(key)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90" dirty="0">
                          <a:latin typeface="Arial"/>
                          <a:cs typeface="Arial"/>
                        </a:rPr>
                        <a:t>Returns </a:t>
                      </a:r>
                      <a:r>
                        <a:rPr sz="1600" i="1" spc="-130" dirty="0">
                          <a:latin typeface="Trebuchet MS"/>
                          <a:cs typeface="Trebuchet MS"/>
                        </a:rPr>
                        <a:t>True 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i="1" spc="-95" dirty="0">
                          <a:latin typeface="Trebuchet MS"/>
                          <a:cs typeface="Trebuchet MS"/>
                        </a:rPr>
                        <a:t>dict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600" i="1" spc="-90" dirty="0">
                          <a:latin typeface="Trebuchet MS"/>
                          <a:cs typeface="Trebuchet MS"/>
                        </a:rPr>
                        <a:t>False</a:t>
                      </a:r>
                      <a:r>
                        <a:rPr sz="1600" i="1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otherwise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5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update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(dict2)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10" dirty="0">
                          <a:latin typeface="Arial"/>
                          <a:cs typeface="Arial"/>
                        </a:rPr>
                        <a:t>Adds </a:t>
                      </a:r>
                      <a:r>
                        <a:rPr sz="1600" i="1" spc="-85" dirty="0">
                          <a:latin typeface="Trebuchet MS"/>
                          <a:cs typeface="Trebuchet MS"/>
                        </a:rPr>
                        <a:t>dict2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's 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key-values 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pairs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10" dirty="0">
                          <a:latin typeface="Trebuchet MS"/>
                          <a:cs typeface="Trebuchet MS"/>
                        </a:rPr>
                        <a:t>dict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65" dirty="0">
                          <a:latin typeface="Arial"/>
                          <a:cs typeface="Arial"/>
                        </a:rPr>
                        <a:t>dict.</a:t>
                      </a:r>
                      <a:r>
                        <a:rPr sz="1600" b="1" spc="-65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()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35" dirty="0">
                          <a:latin typeface="Arial"/>
                          <a:cs typeface="Arial"/>
                        </a:rPr>
                        <a:t>Removes 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elements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110" dirty="0">
                          <a:latin typeface="Trebuchet MS"/>
                          <a:cs typeface="Trebuchet MS"/>
                        </a:rPr>
                        <a:t>dict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9154" y="4078351"/>
            <a:ext cx="5483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 </a:t>
            </a:r>
            <a:r>
              <a:rPr sz="4000" spc="-285" dirty="0"/>
              <a:t>Control</a:t>
            </a:r>
            <a:r>
              <a:rPr sz="4000" spc="-185" dirty="0"/>
              <a:t> </a:t>
            </a:r>
            <a:r>
              <a:rPr sz="4000" spc="-305" dirty="0"/>
              <a:t>Structures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Conditionals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935736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924305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85418"/>
            <a:ext cx="9139555" cy="2099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60" dirty="0">
                <a:latin typeface="Arial"/>
                <a:cs typeface="Arial"/>
              </a:rPr>
              <a:t>In </a:t>
            </a:r>
            <a:r>
              <a:rPr sz="2000" spc="-70" dirty="0">
                <a:latin typeface="Arial"/>
                <a:cs typeface="Arial"/>
              </a:rPr>
              <a:t>Python, </a:t>
            </a:r>
            <a:r>
              <a:rPr sz="2000" b="1" spc="-165" dirty="0">
                <a:latin typeface="Arial"/>
                <a:cs typeface="Arial"/>
              </a:rPr>
              <a:t>True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b="1" spc="-195" dirty="0">
                <a:latin typeface="Arial"/>
                <a:cs typeface="Arial"/>
              </a:rPr>
              <a:t>False </a:t>
            </a:r>
            <a:r>
              <a:rPr sz="2000" spc="-90" dirty="0">
                <a:latin typeface="Arial"/>
                <a:cs typeface="Arial"/>
              </a:rPr>
              <a:t>are </a:t>
            </a:r>
            <a:r>
              <a:rPr sz="2000" spc="-100" dirty="0">
                <a:latin typeface="Arial"/>
                <a:cs typeface="Arial"/>
              </a:rPr>
              <a:t>Boolean </a:t>
            </a:r>
            <a:r>
              <a:rPr sz="2000" spc="-70" dirty="0">
                <a:latin typeface="Arial"/>
                <a:cs typeface="Arial"/>
              </a:rPr>
              <a:t>objects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45" dirty="0">
                <a:latin typeface="Arial"/>
                <a:cs typeface="Arial"/>
              </a:rPr>
              <a:t>class </a:t>
            </a:r>
            <a:r>
              <a:rPr sz="2000" spc="-65" dirty="0">
                <a:latin typeface="Arial"/>
                <a:cs typeface="Arial"/>
              </a:rPr>
              <a:t>'</a:t>
            </a:r>
            <a:r>
              <a:rPr sz="2000" b="1" spc="-65" dirty="0">
                <a:latin typeface="Arial"/>
                <a:cs typeface="Arial"/>
              </a:rPr>
              <a:t>bool</a:t>
            </a:r>
            <a:r>
              <a:rPr sz="2000" spc="-65" dirty="0">
                <a:latin typeface="Arial"/>
                <a:cs typeface="Arial"/>
              </a:rPr>
              <a:t>'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45" dirty="0">
                <a:latin typeface="Arial"/>
                <a:cs typeface="Arial"/>
              </a:rPr>
              <a:t>they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CC9A1A"/>
                </a:solidFill>
                <a:latin typeface="Arial"/>
                <a:cs typeface="Arial"/>
              </a:rPr>
              <a:t>immutable</a:t>
            </a:r>
            <a:r>
              <a:rPr sz="2000" spc="-1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55" dirty="0">
                <a:latin typeface="Arial"/>
                <a:cs typeface="Arial"/>
              </a:rPr>
              <a:t>assumes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b="1" spc="-140" dirty="0">
                <a:latin typeface="Arial"/>
                <a:cs typeface="Arial"/>
              </a:rPr>
              <a:t>non-zero </a:t>
            </a:r>
            <a:r>
              <a:rPr sz="2000" spc="-90" dirty="0">
                <a:latin typeface="Arial"/>
                <a:cs typeface="Arial"/>
              </a:rPr>
              <a:t>and </a:t>
            </a:r>
            <a:r>
              <a:rPr sz="2000" b="1" spc="-114" dirty="0">
                <a:latin typeface="Arial"/>
                <a:cs typeface="Arial"/>
              </a:rPr>
              <a:t>non-null </a:t>
            </a:r>
            <a:r>
              <a:rPr sz="2000" spc="-114" dirty="0">
                <a:latin typeface="Arial"/>
                <a:cs typeface="Arial"/>
              </a:rPr>
              <a:t>values </a:t>
            </a:r>
            <a:r>
              <a:rPr sz="2000" spc="-190" dirty="0">
                <a:latin typeface="Arial"/>
                <a:cs typeface="Arial"/>
              </a:rPr>
              <a:t>as </a:t>
            </a:r>
            <a:r>
              <a:rPr sz="2000" b="1" spc="-145" dirty="0">
                <a:latin typeface="Arial"/>
                <a:cs typeface="Arial"/>
              </a:rPr>
              <a:t>True</a:t>
            </a:r>
            <a:r>
              <a:rPr sz="2000" spc="-145" dirty="0">
                <a:latin typeface="Arial"/>
                <a:cs typeface="Arial"/>
              </a:rPr>
              <a:t>, </a:t>
            </a:r>
            <a:r>
              <a:rPr sz="2000" spc="-50" dirty="0">
                <a:latin typeface="Arial"/>
                <a:cs typeface="Arial"/>
              </a:rPr>
              <a:t>otherwise </a:t>
            </a:r>
            <a:r>
              <a:rPr sz="2000" spc="60" dirty="0">
                <a:latin typeface="Arial"/>
                <a:cs typeface="Arial"/>
              </a:rPr>
              <a:t>it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b="1" spc="-195" dirty="0">
                <a:latin typeface="Arial"/>
                <a:cs typeface="Arial"/>
              </a:rPr>
              <a:t>False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value.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i="1" spc="-75" dirty="0">
                <a:latin typeface="Trebuchet MS"/>
                <a:cs typeface="Trebuchet MS"/>
              </a:rPr>
              <a:t>does </a:t>
            </a:r>
            <a:r>
              <a:rPr sz="2000" i="1" spc="-95" dirty="0">
                <a:latin typeface="Trebuchet MS"/>
                <a:cs typeface="Trebuchet MS"/>
              </a:rPr>
              <a:t>not </a:t>
            </a:r>
            <a:r>
              <a:rPr sz="2000" spc="-60" dirty="0">
                <a:latin typeface="Arial"/>
                <a:cs typeface="Arial"/>
              </a:rPr>
              <a:t>provide </a:t>
            </a:r>
            <a:r>
              <a:rPr sz="2000" spc="-65" dirty="0">
                <a:latin typeface="Arial"/>
                <a:cs typeface="Arial"/>
              </a:rPr>
              <a:t>switch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65" dirty="0">
                <a:latin typeface="Arial"/>
                <a:cs typeface="Arial"/>
              </a:rPr>
              <a:t>case </a:t>
            </a:r>
            <a:r>
              <a:rPr sz="2000" spc="-75" dirty="0">
                <a:latin typeface="Arial"/>
                <a:cs typeface="Arial"/>
              </a:rPr>
              <a:t>statements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25" dirty="0">
                <a:latin typeface="Arial"/>
                <a:cs typeface="Arial"/>
              </a:rPr>
              <a:t>in other</a:t>
            </a:r>
            <a:r>
              <a:rPr sz="2000" spc="-41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languages.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75" dirty="0">
                <a:solidFill>
                  <a:srgbClr val="CC9A1A"/>
                </a:solidFill>
                <a:latin typeface="Arial"/>
                <a:cs typeface="Arial"/>
              </a:rPr>
              <a:t>Syntax: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3269615" algn="l"/>
                <a:tab pos="6413500" algn="l"/>
              </a:tabLst>
            </a:pPr>
            <a:r>
              <a:rPr sz="2000" b="1" spc="-50" dirty="0">
                <a:latin typeface="Arial"/>
                <a:cs typeface="Arial"/>
              </a:rPr>
              <a:t>if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Statement	</a:t>
            </a:r>
            <a:r>
              <a:rPr sz="2000" b="1" i="1" spc="-170" dirty="0">
                <a:latin typeface="Trebuchet MS"/>
                <a:cs typeface="Trebuchet MS"/>
              </a:rPr>
              <a:t>if..else</a:t>
            </a:r>
            <a:r>
              <a:rPr sz="2000" b="1" i="1" spc="-155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Arial"/>
                <a:cs typeface="Arial"/>
              </a:rPr>
              <a:t>Statement	</a:t>
            </a:r>
            <a:r>
              <a:rPr sz="2000" b="1" spc="-90" dirty="0">
                <a:latin typeface="Arial"/>
                <a:cs typeface="Arial"/>
              </a:rPr>
              <a:t>if..elif..else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279772"/>
            <a:ext cx="1278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65" dirty="0">
                <a:solidFill>
                  <a:srgbClr val="CC9A1A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0640" y="3363467"/>
            <a:ext cx="1624584" cy="925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5691" y="3398520"/>
            <a:ext cx="1499615" cy="800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51120" y="3393947"/>
            <a:ext cx="1508760" cy="809625"/>
          </a:xfrm>
          <a:custGeom>
            <a:avLst/>
            <a:gdLst/>
            <a:ahLst/>
            <a:cxnLst/>
            <a:rect l="l" t="t" r="r" b="b"/>
            <a:pathLst>
              <a:path w="1508759" h="809625">
                <a:moveTo>
                  <a:pt x="0" y="809244"/>
                </a:moveTo>
                <a:lnTo>
                  <a:pt x="1508759" y="809244"/>
                </a:lnTo>
                <a:lnTo>
                  <a:pt x="1508759" y="0"/>
                </a:lnTo>
                <a:lnTo>
                  <a:pt x="0" y="0"/>
                </a:lnTo>
                <a:lnTo>
                  <a:pt x="0" y="8092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62555" y="3363467"/>
            <a:ext cx="1584959" cy="582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7607" y="3398520"/>
            <a:ext cx="1459992" cy="457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3035" y="3393947"/>
            <a:ext cx="1469390" cy="466725"/>
          </a:xfrm>
          <a:custGeom>
            <a:avLst/>
            <a:gdLst/>
            <a:ahLst/>
            <a:cxnLst/>
            <a:rect l="l" t="t" r="r" b="b"/>
            <a:pathLst>
              <a:path w="1469389" h="466725">
                <a:moveTo>
                  <a:pt x="0" y="466344"/>
                </a:moveTo>
                <a:lnTo>
                  <a:pt x="1469136" y="466344"/>
                </a:lnTo>
                <a:lnTo>
                  <a:pt x="1469136" y="0"/>
                </a:lnTo>
                <a:lnTo>
                  <a:pt x="0" y="0"/>
                </a:lnTo>
                <a:lnTo>
                  <a:pt x="0" y="4663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9056" y="3363467"/>
            <a:ext cx="1813559" cy="17632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107" y="3398520"/>
            <a:ext cx="1688592" cy="16382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79535" y="3393947"/>
            <a:ext cx="1697989" cy="1647825"/>
          </a:xfrm>
          <a:custGeom>
            <a:avLst/>
            <a:gdLst/>
            <a:ahLst/>
            <a:cxnLst/>
            <a:rect l="l" t="t" r="r" b="b"/>
            <a:pathLst>
              <a:path w="1697990" h="1647825">
                <a:moveTo>
                  <a:pt x="0" y="1647444"/>
                </a:moveTo>
                <a:lnTo>
                  <a:pt x="1697735" y="1647444"/>
                </a:lnTo>
                <a:lnTo>
                  <a:pt x="1697735" y="0"/>
                </a:lnTo>
                <a:lnTo>
                  <a:pt x="0" y="0"/>
                </a:lnTo>
                <a:lnTo>
                  <a:pt x="0" y="1647444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1339" y="4701540"/>
            <a:ext cx="4037075" cy="195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36392" y="4736591"/>
            <a:ext cx="3912107" cy="182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31820" y="4732020"/>
            <a:ext cx="3921760" cy="1838325"/>
          </a:xfrm>
          <a:custGeom>
            <a:avLst/>
            <a:gdLst/>
            <a:ahLst/>
            <a:cxnLst/>
            <a:rect l="l" t="t" r="r" b="b"/>
            <a:pathLst>
              <a:path w="3921759" h="1838325">
                <a:moveTo>
                  <a:pt x="0" y="1837943"/>
                </a:moveTo>
                <a:lnTo>
                  <a:pt x="3921252" y="1837943"/>
                </a:lnTo>
                <a:lnTo>
                  <a:pt x="3921252" y="0"/>
                </a:lnTo>
                <a:lnTo>
                  <a:pt x="0" y="0"/>
                </a:lnTo>
                <a:lnTo>
                  <a:pt x="0" y="1837943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35346" y="231394"/>
            <a:ext cx="213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Conditionals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436410"/>
            <a:ext cx="9395460" cy="9537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15" dirty="0">
                <a:solidFill>
                  <a:srgbClr val="CC9A1A"/>
                </a:solidFill>
                <a:latin typeface="Arial"/>
                <a:cs typeface="Arial"/>
              </a:rPr>
              <a:t>Using </a:t>
            </a:r>
            <a:r>
              <a:rPr sz="2200" b="1" spc="-90" dirty="0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140" dirty="0">
                <a:solidFill>
                  <a:srgbClr val="CC9A1A"/>
                </a:solidFill>
                <a:latin typeface="Arial"/>
                <a:cs typeface="Arial"/>
              </a:rPr>
              <a:t>conditional</a:t>
            </a:r>
            <a:r>
              <a:rPr sz="2200" b="1" spc="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90" dirty="0">
                <a:solidFill>
                  <a:srgbClr val="CC9A1A"/>
                </a:solidFill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-45" dirty="0">
                <a:latin typeface="Arial"/>
                <a:cs typeface="Arial"/>
              </a:rPr>
              <a:t>Another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type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conditional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structure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Python,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which</a:t>
            </a:r>
            <a:r>
              <a:rPr sz="2000" spc="-105" dirty="0">
                <a:latin typeface="Arial"/>
                <a:cs typeface="Arial"/>
              </a:rPr>
              <a:t> is </a:t>
            </a:r>
            <a:r>
              <a:rPr sz="2000" spc="-75" dirty="0">
                <a:latin typeface="Arial"/>
                <a:cs typeface="Arial"/>
              </a:rPr>
              <a:t>very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convenient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easy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read.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5647" y="3305555"/>
            <a:ext cx="3553967" cy="568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00700" y="3340608"/>
            <a:ext cx="3429000" cy="443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6128" y="3336035"/>
            <a:ext cx="3438525" cy="452755"/>
          </a:xfrm>
          <a:custGeom>
            <a:avLst/>
            <a:gdLst/>
            <a:ahLst/>
            <a:cxnLst/>
            <a:rect l="l" t="t" r="r" b="b"/>
            <a:pathLst>
              <a:path w="3438525" h="452754">
                <a:moveTo>
                  <a:pt x="0" y="452627"/>
                </a:moveTo>
                <a:lnTo>
                  <a:pt x="3438144" y="452627"/>
                </a:lnTo>
                <a:lnTo>
                  <a:pt x="3438144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6955" y="2631948"/>
            <a:ext cx="1863851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2007" y="2667000"/>
            <a:ext cx="1738883" cy="1664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7435" y="2662427"/>
            <a:ext cx="1748155" cy="1673860"/>
          </a:xfrm>
          <a:custGeom>
            <a:avLst/>
            <a:gdLst/>
            <a:ahLst/>
            <a:cxnLst/>
            <a:rect l="l" t="t" r="r" b="b"/>
            <a:pathLst>
              <a:path w="1748154" h="1673860">
                <a:moveTo>
                  <a:pt x="0" y="1673352"/>
                </a:moveTo>
                <a:lnTo>
                  <a:pt x="1748027" y="1673352"/>
                </a:lnTo>
                <a:lnTo>
                  <a:pt x="1748027" y="0"/>
                </a:lnTo>
                <a:lnTo>
                  <a:pt x="0" y="0"/>
                </a:lnTo>
                <a:lnTo>
                  <a:pt x="0" y="16733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72202" y="3387090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Loops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255522"/>
            <a:ext cx="1808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85" dirty="0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200" dirty="0">
                <a:solidFill>
                  <a:srgbClr val="CC9A1A"/>
                </a:solidFill>
                <a:latin typeface="Arial"/>
                <a:cs typeface="Arial"/>
              </a:rPr>
              <a:t>For</a:t>
            </a:r>
            <a:r>
              <a:rPr sz="2200" b="1" spc="-10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235" dirty="0">
                <a:solidFill>
                  <a:srgbClr val="CC9A1A"/>
                </a:solidFill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605604"/>
            <a:ext cx="2067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85" dirty="0">
                <a:solidFill>
                  <a:srgbClr val="CC9A1A"/>
                </a:solidFill>
                <a:latin typeface="Arial"/>
                <a:cs typeface="Arial"/>
              </a:rPr>
              <a:t>The </a:t>
            </a:r>
            <a:r>
              <a:rPr sz="2200" b="1" spc="-105" dirty="0">
                <a:solidFill>
                  <a:srgbClr val="CC9A1A"/>
                </a:solidFill>
                <a:latin typeface="Arial"/>
                <a:cs typeface="Arial"/>
              </a:rPr>
              <a:t>while</a:t>
            </a:r>
            <a:r>
              <a:rPr sz="2200" b="1" spc="-9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240" dirty="0">
                <a:solidFill>
                  <a:srgbClr val="CC9A1A"/>
                </a:solidFill>
                <a:latin typeface="Arial"/>
                <a:cs typeface="Arial"/>
              </a:rPr>
              <a:t>Loop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7148" y="1819655"/>
            <a:ext cx="6323076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200" y="1854707"/>
            <a:ext cx="6198108" cy="25770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7627" y="1850135"/>
            <a:ext cx="6207760" cy="2586355"/>
          </a:xfrm>
          <a:custGeom>
            <a:avLst/>
            <a:gdLst/>
            <a:ahLst/>
            <a:cxnLst/>
            <a:rect l="l" t="t" r="r" b="b"/>
            <a:pathLst>
              <a:path w="6207759" h="2586354">
                <a:moveTo>
                  <a:pt x="0" y="2586228"/>
                </a:moveTo>
                <a:lnTo>
                  <a:pt x="6207252" y="2586228"/>
                </a:lnTo>
                <a:lnTo>
                  <a:pt x="6207252" y="0"/>
                </a:lnTo>
                <a:lnTo>
                  <a:pt x="0" y="0"/>
                </a:lnTo>
                <a:lnTo>
                  <a:pt x="0" y="2586228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7148" y="5096255"/>
            <a:ext cx="3261360" cy="975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5131308"/>
            <a:ext cx="3136392" cy="8503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57627" y="5126735"/>
            <a:ext cx="3145790" cy="859790"/>
          </a:xfrm>
          <a:custGeom>
            <a:avLst/>
            <a:gdLst/>
            <a:ahLst/>
            <a:cxnLst/>
            <a:rect l="l" t="t" r="r" b="b"/>
            <a:pathLst>
              <a:path w="3145790" h="859789">
                <a:moveTo>
                  <a:pt x="0" y="859535"/>
                </a:moveTo>
                <a:lnTo>
                  <a:pt x="3145536" y="859535"/>
                </a:lnTo>
                <a:lnTo>
                  <a:pt x="3145536" y="0"/>
                </a:lnTo>
                <a:lnTo>
                  <a:pt x="0" y="0"/>
                </a:lnTo>
                <a:lnTo>
                  <a:pt x="0" y="8595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7755" y="5120640"/>
            <a:ext cx="1520952" cy="950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02808" y="5155691"/>
            <a:ext cx="1395984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8235" y="5151120"/>
            <a:ext cx="1405255" cy="835660"/>
          </a:xfrm>
          <a:custGeom>
            <a:avLst/>
            <a:gdLst/>
            <a:ahLst/>
            <a:cxnLst/>
            <a:rect l="l" t="t" r="r" b="b"/>
            <a:pathLst>
              <a:path w="1405254" h="835660">
                <a:moveTo>
                  <a:pt x="0" y="835151"/>
                </a:moveTo>
                <a:lnTo>
                  <a:pt x="1405128" y="835151"/>
                </a:lnTo>
                <a:lnTo>
                  <a:pt x="1405128" y="0"/>
                </a:lnTo>
                <a:lnTo>
                  <a:pt x="0" y="0"/>
                </a:lnTo>
                <a:lnTo>
                  <a:pt x="0" y="8351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27947" y="1984248"/>
            <a:ext cx="2232659" cy="23088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3000" y="2019300"/>
            <a:ext cx="2107692" cy="21838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58428" y="2014727"/>
            <a:ext cx="2117090" cy="2193290"/>
          </a:xfrm>
          <a:custGeom>
            <a:avLst/>
            <a:gdLst/>
            <a:ahLst/>
            <a:cxnLst/>
            <a:rect l="l" t="t" r="r" b="b"/>
            <a:pathLst>
              <a:path w="2117090" h="2193290">
                <a:moveTo>
                  <a:pt x="0" y="2193036"/>
                </a:moveTo>
                <a:lnTo>
                  <a:pt x="2116835" y="2193036"/>
                </a:lnTo>
                <a:lnTo>
                  <a:pt x="2116835" y="0"/>
                </a:lnTo>
                <a:lnTo>
                  <a:pt x="0" y="0"/>
                </a:lnTo>
                <a:lnTo>
                  <a:pt x="0" y="21930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3879" y="3924300"/>
            <a:ext cx="5334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96178" y="231394"/>
            <a:ext cx="1016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Loops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81352" y="1047115"/>
            <a:ext cx="2893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35" dirty="0">
                <a:solidFill>
                  <a:srgbClr val="CC9A1A"/>
                </a:solidFill>
                <a:latin typeface="Arial"/>
                <a:cs typeface="Arial"/>
              </a:rPr>
              <a:t>Loop </a:t>
            </a:r>
            <a:r>
              <a:rPr sz="2200" b="1" spc="-160" dirty="0">
                <a:solidFill>
                  <a:srgbClr val="CC9A1A"/>
                </a:solidFill>
                <a:latin typeface="Arial"/>
                <a:cs typeface="Arial"/>
              </a:rPr>
              <a:t>Control</a:t>
            </a:r>
            <a:r>
              <a:rPr sz="2200" b="1" spc="-37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55" dirty="0">
                <a:solidFill>
                  <a:srgbClr val="CC9A1A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1352" y="1519555"/>
            <a:ext cx="3404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056005" algn="l"/>
                <a:tab pos="2425065" algn="l"/>
                <a:tab pos="2929890" algn="l"/>
              </a:tabLst>
            </a:pPr>
            <a:r>
              <a:rPr sz="2000" b="1" spc="-130" dirty="0">
                <a:latin typeface="Arial"/>
                <a:cs typeface="Arial"/>
              </a:rPr>
              <a:t>b</a:t>
            </a:r>
            <a:r>
              <a:rPr sz="2000" b="1" spc="-110" dirty="0">
                <a:latin typeface="Arial"/>
                <a:cs typeface="Arial"/>
              </a:rPr>
              <a:t>r</a:t>
            </a:r>
            <a:r>
              <a:rPr sz="2000" b="1" spc="-135" dirty="0">
                <a:latin typeface="Arial"/>
                <a:cs typeface="Arial"/>
              </a:rPr>
              <a:t>ea</a:t>
            </a:r>
            <a:r>
              <a:rPr sz="2000" b="1" spc="-130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434" dirty="0">
                <a:latin typeface="Arial"/>
                <a:cs typeface="Arial"/>
              </a:rPr>
              <a:t>T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spc="-45" dirty="0">
                <a:latin typeface="Arial"/>
                <a:cs typeface="Arial"/>
              </a:rPr>
              <a:t>rmin</a:t>
            </a:r>
            <a:r>
              <a:rPr sz="2000" spc="-80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spc="-22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0" dirty="0">
                <a:latin typeface="Arial"/>
                <a:cs typeface="Arial"/>
              </a:rPr>
              <a:t>loop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7414" y="1519555"/>
            <a:ext cx="10795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0771" y="1519555"/>
            <a:ext cx="147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2610" algn="l"/>
              </a:tabLst>
            </a:pPr>
            <a:r>
              <a:rPr sz="2000" spc="-90" dirty="0">
                <a:latin typeface="Arial"/>
                <a:cs typeface="Arial"/>
              </a:rPr>
              <a:t>and	</a:t>
            </a:r>
            <a:r>
              <a:rPr sz="2000" spc="-80" dirty="0">
                <a:latin typeface="Arial"/>
                <a:cs typeface="Arial"/>
              </a:rPr>
              <a:t>transfers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3164" y="1519555"/>
            <a:ext cx="1031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60" dirty="0">
                <a:latin typeface="Arial"/>
                <a:cs typeface="Arial"/>
              </a:rPr>
              <a:t>e</a:t>
            </a:r>
            <a:r>
              <a:rPr sz="2000" spc="-190" dirty="0">
                <a:latin typeface="Arial"/>
                <a:cs typeface="Arial"/>
              </a:rPr>
              <a:t>x</a:t>
            </a:r>
            <a:r>
              <a:rPr sz="2000" spc="-110" dirty="0">
                <a:latin typeface="Arial"/>
                <a:cs typeface="Arial"/>
              </a:rPr>
              <a:t>ecu</a:t>
            </a:r>
            <a:r>
              <a:rPr sz="2000" dirty="0">
                <a:latin typeface="Arial"/>
                <a:cs typeface="Arial"/>
              </a:rPr>
              <a:t>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07754" y="1519555"/>
            <a:ext cx="1960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350" algn="l"/>
                <a:tab pos="891540" algn="l"/>
              </a:tabLst>
            </a:pPr>
            <a:r>
              <a:rPr sz="2000" spc="-5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0" dirty="0">
                <a:latin typeface="Arial"/>
                <a:cs typeface="Arial"/>
              </a:rPr>
              <a:t>s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14" dirty="0">
                <a:latin typeface="Arial"/>
                <a:cs typeface="Arial"/>
              </a:rPr>
              <a:t>e</a:t>
            </a:r>
            <a:r>
              <a:rPr sz="2000" spc="-110" dirty="0">
                <a:latin typeface="Arial"/>
                <a:cs typeface="Arial"/>
              </a:rPr>
              <a:t>m</a:t>
            </a:r>
            <a:r>
              <a:rPr sz="2000" spc="-85" dirty="0">
                <a:latin typeface="Arial"/>
                <a:cs typeface="Arial"/>
              </a:rPr>
              <a:t>e</a:t>
            </a:r>
            <a:r>
              <a:rPr sz="2000" spc="-70" dirty="0">
                <a:latin typeface="Arial"/>
                <a:cs typeface="Arial"/>
              </a:rPr>
              <a:t>n</a:t>
            </a:r>
            <a:r>
              <a:rPr sz="2000" spc="114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67864" y="1824050"/>
            <a:ext cx="33032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Arial"/>
                <a:cs typeface="Arial"/>
              </a:rPr>
              <a:t>immediately </a:t>
            </a:r>
            <a:r>
              <a:rPr sz="2000" spc="-40" dirty="0">
                <a:latin typeface="Arial"/>
                <a:cs typeface="Arial"/>
              </a:rPr>
              <a:t>following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loop.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1352" y="3150488"/>
            <a:ext cx="94856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1383665" algn="l"/>
              </a:tabLst>
            </a:pPr>
            <a:r>
              <a:rPr sz="2000" b="1" spc="-130" dirty="0">
                <a:latin typeface="Arial"/>
                <a:cs typeface="Arial"/>
              </a:rPr>
              <a:t>continue	</a:t>
            </a:r>
            <a:r>
              <a:rPr sz="2000" spc="-170" dirty="0">
                <a:latin typeface="Arial"/>
                <a:cs typeface="Arial"/>
              </a:rPr>
              <a:t>:Causes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5" dirty="0">
                <a:latin typeface="Arial"/>
                <a:cs typeface="Arial"/>
              </a:rPr>
              <a:t>loop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95" dirty="0">
                <a:latin typeface="Arial"/>
                <a:cs typeface="Arial"/>
              </a:rPr>
              <a:t>skip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remainder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30" dirty="0">
                <a:latin typeface="Arial"/>
                <a:cs typeface="Arial"/>
              </a:rPr>
              <a:t>its </a:t>
            </a:r>
            <a:r>
              <a:rPr sz="2000" spc="-75" dirty="0">
                <a:latin typeface="Arial"/>
                <a:cs typeface="Arial"/>
              </a:rPr>
              <a:t>body </a:t>
            </a:r>
            <a:r>
              <a:rPr sz="2000" spc="-95" dirty="0">
                <a:latin typeface="Arial"/>
                <a:cs typeface="Arial"/>
              </a:rPr>
              <a:t>and </a:t>
            </a:r>
            <a:r>
              <a:rPr sz="2000" spc="-55" dirty="0">
                <a:latin typeface="Arial"/>
                <a:cs typeface="Arial"/>
              </a:rPr>
              <a:t>immediately </a:t>
            </a:r>
            <a:r>
              <a:rPr sz="2000" spc="-50" dirty="0">
                <a:latin typeface="Arial"/>
                <a:cs typeface="Arial"/>
              </a:rPr>
              <a:t>retest </a:t>
            </a:r>
            <a:r>
              <a:rPr sz="2000" spc="-30" dirty="0">
                <a:latin typeface="Arial"/>
                <a:cs typeface="Arial"/>
              </a:rPr>
              <a:t>its  </a:t>
            </a:r>
            <a:r>
              <a:rPr sz="2000" spc="-40" dirty="0">
                <a:latin typeface="Arial"/>
                <a:cs typeface="Arial"/>
              </a:rPr>
              <a:t>condition </a:t>
            </a:r>
            <a:r>
              <a:rPr sz="2000" spc="-15" dirty="0">
                <a:latin typeface="Arial"/>
                <a:cs typeface="Arial"/>
              </a:rPr>
              <a:t>prior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reiterating.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1352" y="4781244"/>
            <a:ext cx="94881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905510" algn="l"/>
                <a:tab pos="1638300" algn="l"/>
                <a:tab pos="2355215" algn="l"/>
                <a:tab pos="2617470" algn="l"/>
                <a:tab pos="3813810" algn="l"/>
                <a:tab pos="4112260" algn="l"/>
                <a:tab pos="5139690" algn="l"/>
                <a:tab pos="6537325" algn="l"/>
                <a:tab pos="7029450" algn="l"/>
                <a:tab pos="7549515" algn="l"/>
                <a:tab pos="7957820" algn="l"/>
                <a:tab pos="8451850" algn="l"/>
                <a:tab pos="9109710" algn="l"/>
              </a:tabLst>
            </a:pPr>
            <a:r>
              <a:rPr sz="2000" b="1" spc="-225" dirty="0">
                <a:latin typeface="Arial"/>
                <a:cs typeface="Arial"/>
              </a:rPr>
              <a:t>pass	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45" dirty="0">
                <a:latin typeface="Arial"/>
                <a:cs typeface="Arial"/>
              </a:rPr>
              <a:t>Use</a:t>
            </a:r>
            <a:r>
              <a:rPr sz="2000" spc="-13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35" dirty="0">
                <a:latin typeface="Arial"/>
                <a:cs typeface="Arial"/>
              </a:rPr>
              <a:t>w</a:t>
            </a:r>
            <a:r>
              <a:rPr sz="2000" spc="-85" dirty="0">
                <a:latin typeface="Arial"/>
                <a:cs typeface="Arial"/>
              </a:rPr>
              <a:t>he</a:t>
            </a:r>
            <a:r>
              <a:rPr sz="2000" spc="-8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0" dirty="0">
                <a:latin typeface="Arial"/>
                <a:cs typeface="Arial"/>
              </a:rPr>
              <a:t>s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180" dirty="0">
                <a:latin typeface="Arial"/>
                <a:cs typeface="Arial"/>
              </a:rPr>
              <a:t>a</a:t>
            </a:r>
            <a:r>
              <a:rPr sz="2000" spc="100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eme</a:t>
            </a:r>
            <a:r>
              <a:rPr sz="2000" spc="-105" dirty="0">
                <a:latin typeface="Arial"/>
                <a:cs typeface="Arial"/>
              </a:rPr>
              <a:t>n</a:t>
            </a:r>
            <a:r>
              <a:rPr sz="2000" spc="11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0" dirty="0">
                <a:latin typeface="Arial"/>
                <a:cs typeface="Arial"/>
              </a:rPr>
              <a:t>i</a:t>
            </a:r>
            <a:r>
              <a:rPr sz="2000" spc="-14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r</a:t>
            </a:r>
            <a:r>
              <a:rPr sz="2000" spc="-40" dirty="0">
                <a:latin typeface="Arial"/>
                <a:cs typeface="Arial"/>
              </a:rPr>
              <a:t>equi</a:t>
            </a:r>
            <a:r>
              <a:rPr sz="2000" spc="-65" dirty="0">
                <a:latin typeface="Arial"/>
                <a:cs typeface="Arial"/>
              </a:rPr>
              <a:t>r</a:t>
            </a:r>
            <a:r>
              <a:rPr sz="2000" spc="-11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65" dirty="0">
                <a:latin typeface="Arial"/>
                <a:cs typeface="Arial"/>
              </a:rPr>
              <a:t>s</a:t>
            </a:r>
            <a:r>
              <a:rPr sz="2000" spc="-105" dirty="0">
                <a:latin typeface="Arial"/>
                <a:cs typeface="Arial"/>
              </a:rPr>
              <a:t>y</a:t>
            </a:r>
            <a:r>
              <a:rPr sz="2000" spc="-85" dirty="0">
                <a:latin typeface="Arial"/>
                <a:cs typeface="Arial"/>
              </a:rPr>
              <a:t>n</a:t>
            </a:r>
            <a:r>
              <a:rPr sz="2000" spc="90" dirty="0">
                <a:latin typeface="Arial"/>
                <a:cs typeface="Arial"/>
              </a:rPr>
              <a:t>t</a:t>
            </a:r>
            <a:r>
              <a:rPr sz="2000" spc="-65" dirty="0">
                <a:latin typeface="Arial"/>
                <a:cs typeface="Arial"/>
              </a:rPr>
              <a:t>acti</a:t>
            </a:r>
            <a:r>
              <a:rPr sz="2000" spc="-95" dirty="0">
                <a:latin typeface="Arial"/>
                <a:cs typeface="Arial"/>
              </a:rPr>
              <a:t>c</a:t>
            </a:r>
            <a:r>
              <a:rPr sz="2000" spc="-1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ly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b</a:t>
            </a:r>
            <a:r>
              <a:rPr sz="2000" spc="30" dirty="0">
                <a:latin typeface="Arial"/>
                <a:cs typeface="Arial"/>
              </a:rPr>
              <a:t>u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14" dirty="0">
                <a:latin typeface="Arial"/>
                <a:cs typeface="Arial"/>
              </a:rPr>
              <a:t>y</a:t>
            </a:r>
            <a:r>
              <a:rPr sz="2000" spc="-70" dirty="0">
                <a:latin typeface="Arial"/>
                <a:cs typeface="Arial"/>
              </a:rPr>
              <a:t>o</a:t>
            </a:r>
            <a:r>
              <a:rPr sz="2000" spc="-6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60" dirty="0">
                <a:latin typeface="Arial"/>
                <a:cs typeface="Arial"/>
              </a:rPr>
              <a:t>do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n</a:t>
            </a:r>
            <a:r>
              <a:rPr sz="2000" spc="35" dirty="0">
                <a:latin typeface="Arial"/>
                <a:cs typeface="Arial"/>
              </a:rPr>
              <a:t>o</a:t>
            </a:r>
            <a:r>
              <a:rPr sz="2000" spc="2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w</a:t>
            </a:r>
            <a:r>
              <a:rPr sz="2000" spc="-105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n</a:t>
            </a:r>
            <a:r>
              <a:rPr sz="2000" spc="11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65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n</a:t>
            </a:r>
            <a:r>
              <a:rPr sz="2000" spc="-95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95" dirty="0">
                <a:latin typeface="Arial"/>
                <a:cs typeface="Arial"/>
              </a:rPr>
              <a:t>command </a:t>
            </a:r>
            <a:r>
              <a:rPr sz="2000" spc="-15" dirty="0">
                <a:latin typeface="Arial"/>
                <a:cs typeface="Arial"/>
              </a:rPr>
              <a:t>or </a:t>
            </a:r>
            <a:r>
              <a:rPr sz="2000" spc="-105" dirty="0">
                <a:latin typeface="Arial"/>
                <a:cs typeface="Arial"/>
              </a:rPr>
              <a:t>code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execute.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16140" y="2377439"/>
            <a:ext cx="1700783" cy="684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51192" y="2412492"/>
            <a:ext cx="1575816" cy="559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6619" y="2407920"/>
            <a:ext cx="1584960" cy="568960"/>
          </a:xfrm>
          <a:custGeom>
            <a:avLst/>
            <a:gdLst/>
            <a:ahLst/>
            <a:cxnLst/>
            <a:rect l="l" t="t" r="r" b="b"/>
            <a:pathLst>
              <a:path w="1584959" h="568960">
                <a:moveTo>
                  <a:pt x="0" y="568451"/>
                </a:moveTo>
                <a:lnTo>
                  <a:pt x="1584959" y="568451"/>
                </a:lnTo>
                <a:lnTo>
                  <a:pt x="1584959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92340" y="3851147"/>
            <a:ext cx="1674876" cy="9890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27392" y="3886200"/>
            <a:ext cx="1549907" cy="8641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22819" y="3881628"/>
            <a:ext cx="1559560" cy="873760"/>
          </a:xfrm>
          <a:custGeom>
            <a:avLst/>
            <a:gdLst/>
            <a:ahLst/>
            <a:cxnLst/>
            <a:rect l="l" t="t" r="r" b="b"/>
            <a:pathLst>
              <a:path w="1559559" h="873760">
                <a:moveTo>
                  <a:pt x="0" y="873252"/>
                </a:moveTo>
                <a:lnTo>
                  <a:pt x="1559052" y="873252"/>
                </a:lnTo>
                <a:lnTo>
                  <a:pt x="1559052" y="0"/>
                </a:lnTo>
                <a:lnTo>
                  <a:pt x="0" y="0"/>
                </a:lnTo>
                <a:lnTo>
                  <a:pt x="0" y="87325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92340" y="5387340"/>
            <a:ext cx="1712976" cy="1243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27392" y="5422391"/>
            <a:ext cx="1588007" cy="11186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22819" y="5417820"/>
            <a:ext cx="1597660" cy="1127760"/>
          </a:xfrm>
          <a:custGeom>
            <a:avLst/>
            <a:gdLst/>
            <a:ahLst/>
            <a:cxnLst/>
            <a:rect l="l" t="t" r="r" b="b"/>
            <a:pathLst>
              <a:path w="1597659" h="1127759">
                <a:moveTo>
                  <a:pt x="0" y="1127759"/>
                </a:moveTo>
                <a:lnTo>
                  <a:pt x="1597152" y="1127759"/>
                </a:lnTo>
                <a:lnTo>
                  <a:pt x="1597152" y="0"/>
                </a:lnTo>
                <a:lnTo>
                  <a:pt x="0" y="0"/>
                </a:lnTo>
                <a:lnTo>
                  <a:pt x="0" y="11277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8540" y="2186939"/>
            <a:ext cx="3515867" cy="10652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93591" y="2221992"/>
            <a:ext cx="3390900" cy="9403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9020" y="2217420"/>
            <a:ext cx="3400425" cy="949960"/>
          </a:xfrm>
          <a:custGeom>
            <a:avLst/>
            <a:gdLst/>
            <a:ahLst/>
            <a:cxnLst/>
            <a:rect l="l" t="t" r="r" b="b"/>
            <a:pathLst>
              <a:path w="3400425" h="949960">
                <a:moveTo>
                  <a:pt x="0" y="949451"/>
                </a:moveTo>
                <a:lnTo>
                  <a:pt x="3400044" y="949451"/>
                </a:lnTo>
                <a:lnTo>
                  <a:pt x="3400044" y="0"/>
                </a:lnTo>
                <a:lnTo>
                  <a:pt x="0" y="0"/>
                </a:lnTo>
                <a:lnTo>
                  <a:pt x="0" y="949451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8540" y="3825240"/>
            <a:ext cx="3477767" cy="9890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93591" y="3860291"/>
            <a:ext cx="3352800" cy="8641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9020" y="3855720"/>
            <a:ext cx="3362325" cy="873760"/>
          </a:xfrm>
          <a:custGeom>
            <a:avLst/>
            <a:gdLst/>
            <a:ahLst/>
            <a:cxnLst/>
            <a:rect l="l" t="t" r="r" b="b"/>
            <a:pathLst>
              <a:path w="3362325" h="873760">
                <a:moveTo>
                  <a:pt x="0" y="873251"/>
                </a:moveTo>
                <a:lnTo>
                  <a:pt x="3361944" y="873251"/>
                </a:lnTo>
                <a:lnTo>
                  <a:pt x="3361944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8540" y="5425440"/>
            <a:ext cx="3553967" cy="1205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93591" y="5460491"/>
            <a:ext cx="3429000" cy="1080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89020" y="5455920"/>
            <a:ext cx="3438525" cy="1089660"/>
          </a:xfrm>
          <a:custGeom>
            <a:avLst/>
            <a:gdLst/>
            <a:ahLst/>
            <a:cxnLst/>
            <a:rect l="l" t="t" r="r" b="b"/>
            <a:pathLst>
              <a:path w="3438525" h="1089659">
                <a:moveTo>
                  <a:pt x="0" y="1089659"/>
                </a:moveTo>
                <a:lnTo>
                  <a:pt x="3438144" y="1089659"/>
                </a:lnTo>
                <a:lnTo>
                  <a:pt x="3438144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3156" y="4078351"/>
            <a:ext cx="3690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</a:t>
            </a:r>
            <a:r>
              <a:rPr sz="4000" spc="-245" dirty="0"/>
              <a:t> </a:t>
            </a:r>
            <a:r>
              <a:rPr sz="4000" spc="-345" dirty="0"/>
              <a:t>Functions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Functi</a:t>
            </a:r>
            <a:r>
              <a:rPr spc="-280" dirty="0"/>
              <a:t>o</a:t>
            </a:r>
            <a:r>
              <a:rPr spc="-370" dirty="0"/>
              <a:t>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57908" y="1023873"/>
            <a:ext cx="2146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Function</a:t>
            </a:r>
            <a:r>
              <a:rPr sz="2200" b="1" spc="-17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204" dirty="0">
                <a:solidFill>
                  <a:srgbClr val="CC9A1A"/>
                </a:solidFill>
                <a:latin typeface="Arial"/>
                <a:cs typeface="Arial"/>
              </a:rPr>
              <a:t>Syntax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7908" y="2309408"/>
            <a:ext cx="7532370" cy="31946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8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Function</a:t>
            </a:r>
            <a:r>
              <a:rPr sz="2200" b="1" spc="-11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85" dirty="0">
                <a:solidFill>
                  <a:srgbClr val="CC9A1A"/>
                </a:solidFill>
                <a:latin typeface="Arial"/>
                <a:cs typeface="Arial"/>
              </a:rPr>
              <a:t>Arguments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-210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75" dirty="0">
                <a:latin typeface="Arial"/>
                <a:cs typeface="Arial"/>
              </a:rPr>
              <a:t>call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105" dirty="0">
                <a:latin typeface="Arial"/>
                <a:cs typeface="Arial"/>
              </a:rPr>
              <a:t>using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following </a:t>
            </a:r>
            <a:r>
              <a:rPr sz="2000" spc="-75" dirty="0">
                <a:latin typeface="Arial"/>
                <a:cs typeface="Arial"/>
              </a:rPr>
              <a:t>types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arguments:</a:t>
            </a:r>
            <a:endParaRPr sz="2000">
              <a:latin typeface="Arial"/>
              <a:cs typeface="Arial"/>
            </a:endParaRPr>
          </a:p>
          <a:p>
            <a:pPr marL="299085" marR="69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50" dirty="0">
                <a:latin typeface="Arial"/>
                <a:cs typeface="Arial"/>
              </a:rPr>
              <a:t>Required </a:t>
            </a:r>
            <a:r>
              <a:rPr sz="2000" b="1" spc="-140" dirty="0">
                <a:latin typeface="Arial"/>
                <a:cs typeface="Arial"/>
              </a:rPr>
              <a:t>arguments</a:t>
            </a:r>
            <a:r>
              <a:rPr sz="2000" spc="-140" dirty="0">
                <a:latin typeface="Arial"/>
                <a:cs typeface="Arial"/>
              </a:rPr>
              <a:t>: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90" dirty="0">
                <a:latin typeface="Arial"/>
                <a:cs typeface="Arial"/>
              </a:rPr>
              <a:t>arguments </a:t>
            </a:r>
            <a:r>
              <a:rPr sz="2000" spc="-140" dirty="0">
                <a:latin typeface="Arial"/>
                <a:cs typeface="Arial"/>
              </a:rPr>
              <a:t>passed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50" dirty="0">
                <a:latin typeface="Arial"/>
                <a:cs typeface="Arial"/>
              </a:rPr>
              <a:t>correct  positional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order.</a:t>
            </a:r>
            <a:endParaRPr sz="20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65" dirty="0">
                <a:latin typeface="Arial"/>
                <a:cs typeface="Arial"/>
              </a:rPr>
              <a:t>Keyword </a:t>
            </a:r>
            <a:r>
              <a:rPr sz="2000" b="1" spc="-140" dirty="0">
                <a:latin typeface="Arial"/>
                <a:cs typeface="Arial"/>
              </a:rPr>
              <a:t>arguments</a:t>
            </a:r>
            <a:r>
              <a:rPr sz="2000" spc="-140" dirty="0">
                <a:latin typeface="Arial"/>
                <a:cs typeface="Arial"/>
              </a:rPr>
              <a:t>: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function </a:t>
            </a:r>
            <a:r>
              <a:rPr sz="2000" spc="-75" dirty="0">
                <a:latin typeface="Arial"/>
                <a:cs typeface="Arial"/>
              </a:rPr>
              <a:t>call </a:t>
            </a:r>
            <a:r>
              <a:rPr sz="2000" spc="-35" dirty="0">
                <a:latin typeface="Arial"/>
                <a:cs typeface="Arial"/>
              </a:rPr>
              <a:t>identifies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arguments by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  </a:t>
            </a:r>
            <a:r>
              <a:rPr sz="2000" spc="-65" dirty="0">
                <a:latin typeface="Arial"/>
                <a:cs typeface="Arial"/>
              </a:rPr>
              <a:t>parameter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names.</a:t>
            </a:r>
            <a:endParaRPr sz="20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0" dirty="0">
                <a:latin typeface="Arial"/>
                <a:cs typeface="Arial"/>
              </a:rPr>
              <a:t>Default </a:t>
            </a:r>
            <a:r>
              <a:rPr sz="2000" b="1" spc="-140" dirty="0">
                <a:latin typeface="Arial"/>
                <a:cs typeface="Arial"/>
              </a:rPr>
              <a:t>arguments</a:t>
            </a:r>
            <a:r>
              <a:rPr sz="2000" spc="-140" dirty="0">
                <a:latin typeface="Arial"/>
                <a:cs typeface="Arial"/>
              </a:rPr>
              <a:t>: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argument </a:t>
            </a:r>
            <a:r>
              <a:rPr sz="2000" spc="-150" dirty="0">
                <a:latin typeface="Arial"/>
                <a:cs typeface="Arial"/>
              </a:rPr>
              <a:t>has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35" dirty="0">
                <a:latin typeface="Arial"/>
                <a:cs typeface="Arial"/>
              </a:rPr>
              <a:t>default </a:t>
            </a:r>
            <a:r>
              <a:rPr sz="2000" spc="-90" dirty="0">
                <a:latin typeface="Arial"/>
                <a:cs typeface="Arial"/>
              </a:rPr>
              <a:t>value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function  </a:t>
            </a:r>
            <a:r>
              <a:rPr sz="2000" spc="-60" dirty="0">
                <a:latin typeface="Arial"/>
                <a:cs typeface="Arial"/>
              </a:rPr>
              <a:t>declaration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used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when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value</a:t>
            </a:r>
            <a:r>
              <a:rPr sz="2000" spc="-105" dirty="0">
                <a:latin typeface="Arial"/>
                <a:cs typeface="Arial"/>
              </a:rPr>
              <a:t> is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provided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call.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82211" y="1463039"/>
            <a:ext cx="3032760" cy="976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7264" y="1498091"/>
            <a:ext cx="2907791" cy="851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12691" y="1493519"/>
            <a:ext cx="2917190" cy="861060"/>
          </a:xfrm>
          <a:custGeom>
            <a:avLst/>
            <a:gdLst/>
            <a:ahLst/>
            <a:cxnLst/>
            <a:rect l="l" t="t" r="r" b="b"/>
            <a:pathLst>
              <a:path w="2917190" h="861060">
                <a:moveTo>
                  <a:pt x="0" y="861060"/>
                </a:moveTo>
                <a:lnTo>
                  <a:pt x="2916936" y="861060"/>
                </a:lnTo>
                <a:lnTo>
                  <a:pt x="2916936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56192" y="3334511"/>
            <a:ext cx="2220468" cy="71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91243" y="3369564"/>
            <a:ext cx="2095500" cy="5913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86671" y="3364991"/>
            <a:ext cx="2105025" cy="600710"/>
          </a:xfrm>
          <a:custGeom>
            <a:avLst/>
            <a:gdLst/>
            <a:ahLst/>
            <a:cxnLst/>
            <a:rect l="l" t="t" r="r" b="b"/>
            <a:pathLst>
              <a:path w="2105025" h="600710">
                <a:moveTo>
                  <a:pt x="0" y="600455"/>
                </a:moveTo>
                <a:lnTo>
                  <a:pt x="2104644" y="600455"/>
                </a:lnTo>
                <a:lnTo>
                  <a:pt x="2104644" y="0"/>
                </a:lnTo>
                <a:lnTo>
                  <a:pt x="0" y="0"/>
                </a:lnTo>
                <a:lnTo>
                  <a:pt x="0" y="600455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66859" y="4104132"/>
            <a:ext cx="2654807" cy="739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01911" y="4139184"/>
            <a:ext cx="2529840" cy="6141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97340" y="4134611"/>
            <a:ext cx="2539365" cy="623570"/>
          </a:xfrm>
          <a:custGeom>
            <a:avLst/>
            <a:gdLst/>
            <a:ahLst/>
            <a:cxnLst/>
            <a:rect l="l" t="t" r="r" b="b"/>
            <a:pathLst>
              <a:path w="2539365" h="623570">
                <a:moveTo>
                  <a:pt x="0" y="623315"/>
                </a:moveTo>
                <a:lnTo>
                  <a:pt x="2538983" y="623315"/>
                </a:lnTo>
                <a:lnTo>
                  <a:pt x="2538983" y="0"/>
                </a:lnTo>
                <a:lnTo>
                  <a:pt x="0" y="0"/>
                </a:lnTo>
                <a:lnTo>
                  <a:pt x="0" y="62331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79052" y="4957571"/>
            <a:ext cx="2639568" cy="7147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14104" y="4992623"/>
            <a:ext cx="2514600" cy="5897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09531" y="4988052"/>
            <a:ext cx="2524125" cy="599440"/>
          </a:xfrm>
          <a:custGeom>
            <a:avLst/>
            <a:gdLst/>
            <a:ahLst/>
            <a:cxnLst/>
            <a:rect l="l" t="t" r="r" b="b"/>
            <a:pathLst>
              <a:path w="2524125" h="599439">
                <a:moveTo>
                  <a:pt x="0" y="598932"/>
                </a:moveTo>
                <a:lnTo>
                  <a:pt x="2523744" y="598932"/>
                </a:lnTo>
                <a:lnTo>
                  <a:pt x="2523744" y="0"/>
                </a:lnTo>
                <a:lnTo>
                  <a:pt x="0" y="0"/>
                </a:lnTo>
                <a:lnTo>
                  <a:pt x="0" y="59893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73090" y="231394"/>
            <a:ext cx="16611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Functi</a:t>
            </a:r>
            <a:r>
              <a:rPr spc="-280" dirty="0"/>
              <a:t>o</a:t>
            </a:r>
            <a:r>
              <a:rPr spc="-370" dirty="0"/>
              <a:t>ns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808175"/>
            <a:ext cx="94849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20" dirty="0">
                <a:latin typeface="Arial"/>
                <a:cs typeface="Arial"/>
              </a:rPr>
              <a:t>Variable-length </a:t>
            </a:r>
            <a:r>
              <a:rPr sz="2000" b="1" spc="-150" dirty="0">
                <a:latin typeface="Arial"/>
                <a:cs typeface="Arial"/>
              </a:rPr>
              <a:t>arguments: </a:t>
            </a:r>
            <a:r>
              <a:rPr sz="2000" spc="-135" dirty="0">
                <a:latin typeface="Arial"/>
                <a:cs typeface="Arial"/>
              </a:rPr>
              <a:t>This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70" dirty="0">
                <a:latin typeface="Arial"/>
                <a:cs typeface="Arial"/>
              </a:rPr>
              <a:t>when </a:t>
            </a:r>
            <a:r>
              <a:rPr sz="2000" spc="-80" dirty="0">
                <a:latin typeface="Arial"/>
                <a:cs typeface="Arial"/>
              </a:rPr>
              <a:t>you </a:t>
            </a:r>
            <a:r>
              <a:rPr sz="2000" spc="-90" dirty="0">
                <a:latin typeface="Arial"/>
                <a:cs typeface="Arial"/>
              </a:rPr>
              <a:t>need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20" dirty="0">
                <a:latin typeface="Arial"/>
                <a:cs typeface="Arial"/>
              </a:rPr>
              <a:t>process </a:t>
            </a:r>
            <a:r>
              <a:rPr sz="2000" spc="-75" dirty="0">
                <a:latin typeface="Arial"/>
                <a:cs typeface="Arial"/>
              </a:rPr>
              <a:t>unspecified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additional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80" dirty="0">
                <a:latin typeface="Arial"/>
                <a:cs typeface="Arial"/>
              </a:rPr>
              <a:t>arguments.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An </a:t>
            </a:r>
            <a:r>
              <a:rPr sz="2000" spc="-90" dirty="0">
                <a:latin typeface="Arial"/>
                <a:cs typeface="Arial"/>
              </a:rPr>
              <a:t>asterisk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(*)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placed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before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variable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name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declaration.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2276" y="2819400"/>
            <a:ext cx="3198876" cy="192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7328" y="2854451"/>
            <a:ext cx="3073907" cy="1802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2755" y="2849879"/>
            <a:ext cx="3083560" cy="1812289"/>
          </a:xfrm>
          <a:custGeom>
            <a:avLst/>
            <a:gdLst/>
            <a:ahLst/>
            <a:cxnLst/>
            <a:rect l="l" t="t" r="r" b="b"/>
            <a:pathLst>
              <a:path w="3083559" h="1812289">
                <a:moveTo>
                  <a:pt x="0" y="1812036"/>
                </a:moveTo>
                <a:lnTo>
                  <a:pt x="3083052" y="1812036"/>
                </a:lnTo>
                <a:lnTo>
                  <a:pt x="3083052" y="0"/>
                </a:lnTo>
                <a:lnTo>
                  <a:pt x="0" y="0"/>
                </a:lnTo>
                <a:lnTo>
                  <a:pt x="0" y="1812036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99959" y="3200400"/>
            <a:ext cx="1229868" cy="1254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35011" y="3235451"/>
            <a:ext cx="1104900" cy="11292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0440" y="3230879"/>
            <a:ext cx="1114425" cy="1138555"/>
          </a:xfrm>
          <a:custGeom>
            <a:avLst/>
            <a:gdLst/>
            <a:ahLst/>
            <a:cxnLst/>
            <a:rect l="l" t="t" r="r" b="b"/>
            <a:pathLst>
              <a:path w="1114425" h="1138554">
                <a:moveTo>
                  <a:pt x="0" y="1138428"/>
                </a:moveTo>
                <a:lnTo>
                  <a:pt x="1114044" y="1138428"/>
                </a:lnTo>
                <a:lnTo>
                  <a:pt x="1114044" y="0"/>
                </a:lnTo>
                <a:lnTo>
                  <a:pt x="0" y="0"/>
                </a:lnTo>
                <a:lnTo>
                  <a:pt x="0" y="113842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6017" y="4078351"/>
            <a:ext cx="3669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</a:t>
            </a:r>
            <a:r>
              <a:rPr sz="4000" spc="-260" dirty="0"/>
              <a:t> </a:t>
            </a:r>
            <a:r>
              <a:rPr sz="4000" spc="-245" dirty="0"/>
              <a:t>Overview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7878" y="4078351"/>
            <a:ext cx="5024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 </a:t>
            </a:r>
            <a:r>
              <a:rPr sz="4000" spc="-260" dirty="0"/>
              <a:t>Object</a:t>
            </a:r>
            <a:r>
              <a:rPr sz="4000" spc="-155" dirty="0"/>
              <a:t> </a:t>
            </a:r>
            <a:r>
              <a:rPr sz="4000" spc="-225" dirty="0"/>
              <a:t>Oriented</a:t>
            </a:r>
            <a:endParaRPr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Python</a:t>
            </a:r>
            <a:r>
              <a:rPr spc="-240" dirty="0"/>
              <a:t> </a:t>
            </a:r>
            <a:r>
              <a:rPr spc="-375" dirty="0"/>
              <a:t>Classes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3448" y="1222247"/>
            <a:ext cx="5839967" cy="4456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0" y="1257300"/>
            <a:ext cx="5715000" cy="433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3927" y="1252727"/>
            <a:ext cx="5724525" cy="4340860"/>
          </a:xfrm>
          <a:custGeom>
            <a:avLst/>
            <a:gdLst/>
            <a:ahLst/>
            <a:cxnLst/>
            <a:rect l="l" t="t" r="r" b="b"/>
            <a:pathLst>
              <a:path w="5724525" h="4340860">
                <a:moveTo>
                  <a:pt x="0" y="4340352"/>
                </a:moveTo>
                <a:lnTo>
                  <a:pt x="5724144" y="4340352"/>
                </a:lnTo>
                <a:lnTo>
                  <a:pt x="5724144" y="0"/>
                </a:lnTo>
                <a:lnTo>
                  <a:pt x="0" y="0"/>
                </a:lnTo>
                <a:lnTo>
                  <a:pt x="0" y="43403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50435" y="5708903"/>
            <a:ext cx="2805684" cy="719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5488" y="5743955"/>
            <a:ext cx="2680716" cy="594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0915" y="5739384"/>
            <a:ext cx="2689860" cy="603885"/>
          </a:xfrm>
          <a:custGeom>
            <a:avLst/>
            <a:gdLst/>
            <a:ahLst/>
            <a:cxnLst/>
            <a:rect l="l" t="t" r="r" b="b"/>
            <a:pathLst>
              <a:path w="2689859" h="603885">
                <a:moveTo>
                  <a:pt x="0" y="603504"/>
                </a:moveTo>
                <a:lnTo>
                  <a:pt x="2689860" y="603504"/>
                </a:lnTo>
                <a:lnTo>
                  <a:pt x="2689860" y="0"/>
                </a:lnTo>
                <a:lnTo>
                  <a:pt x="0" y="0"/>
                </a:lnTo>
                <a:lnTo>
                  <a:pt x="0" y="6035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39210" y="5653836"/>
            <a:ext cx="876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latin typeface="Arial"/>
                <a:cs typeface="Arial"/>
              </a:rPr>
              <a:t>Output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5" dirty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1400" y="1524000"/>
            <a:ext cx="1474470" cy="628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35" dirty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sz="140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FF0000"/>
                </a:solidFill>
                <a:latin typeface="Arial"/>
                <a:cs typeface="Arial"/>
              </a:rPr>
              <a:t>constructor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37226" y="231394"/>
            <a:ext cx="2534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Python</a:t>
            </a:r>
            <a:r>
              <a:rPr spc="-240" dirty="0"/>
              <a:t> </a:t>
            </a:r>
            <a:r>
              <a:rPr spc="-375" dirty="0"/>
              <a:t>Classes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76526"/>
            <a:ext cx="8832215" cy="2475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35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20" dirty="0">
                <a:solidFill>
                  <a:srgbClr val="CC9A1A"/>
                </a:solidFill>
                <a:latin typeface="Arial"/>
                <a:cs typeface="Arial"/>
              </a:rPr>
              <a:t>Built-in </a:t>
            </a:r>
            <a:r>
              <a:rPr sz="2200" b="1" spc="-250" dirty="0">
                <a:solidFill>
                  <a:srgbClr val="CC9A1A"/>
                </a:solidFill>
                <a:latin typeface="Arial"/>
                <a:cs typeface="Arial"/>
              </a:rPr>
              <a:t>class</a:t>
            </a:r>
            <a:r>
              <a:rPr sz="2200" b="1" spc="-95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CC9A1A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95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85" dirty="0">
                <a:latin typeface="Arial"/>
                <a:cs typeface="Arial"/>
              </a:rPr>
              <a:t>getattr(obj,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name[,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default])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access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05" dirty="0">
                <a:latin typeface="Arial"/>
                <a:cs typeface="Arial"/>
              </a:rPr>
              <a:t>hasattr(obj,name)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4" dirty="0">
                <a:latin typeface="Arial"/>
                <a:cs typeface="Arial"/>
              </a:rPr>
              <a:t> check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exists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or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not.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100" dirty="0">
                <a:latin typeface="Arial"/>
                <a:cs typeface="Arial"/>
              </a:rPr>
              <a:t>setattr(obj,name,value)</a:t>
            </a:r>
            <a:r>
              <a:rPr sz="2000" b="1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attribute.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attribute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does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exist,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  </a:t>
            </a:r>
            <a:r>
              <a:rPr sz="2000" spc="-45" dirty="0">
                <a:latin typeface="Arial"/>
                <a:cs typeface="Arial"/>
              </a:rPr>
              <a:t>would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created.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CC9A1A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b="1" spc="-80" dirty="0">
                <a:latin typeface="Arial"/>
                <a:cs typeface="Arial"/>
              </a:rPr>
              <a:t>delattr(obj, </a:t>
            </a:r>
            <a:r>
              <a:rPr sz="2000" b="1" spc="-114" dirty="0">
                <a:latin typeface="Arial"/>
                <a:cs typeface="Arial"/>
              </a:rPr>
              <a:t>name) </a:t>
            </a:r>
            <a:r>
              <a:rPr sz="2000" spc="-20" dirty="0">
                <a:latin typeface="Arial"/>
                <a:cs typeface="Arial"/>
              </a:rPr>
              <a:t>: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55" dirty="0">
                <a:latin typeface="Arial"/>
                <a:cs typeface="Arial"/>
              </a:rPr>
              <a:t>delete </a:t>
            </a:r>
            <a:r>
              <a:rPr sz="2000" spc="-110" dirty="0">
                <a:latin typeface="Arial"/>
                <a:cs typeface="Arial"/>
              </a:rPr>
              <a:t>an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4707712"/>
            <a:ext cx="948880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ts val="2630"/>
              </a:lnSpc>
              <a:spcBef>
                <a:spcPts val="95"/>
              </a:spcBef>
              <a:buSzPct val="145454"/>
              <a:buFont typeface="Wingdings"/>
              <a:buChar char=""/>
              <a:tabLst>
                <a:tab pos="299720" algn="l"/>
                <a:tab pos="1821814" algn="l"/>
              </a:tabLst>
            </a:pPr>
            <a:r>
              <a:rPr sz="2200" b="1" spc="-125" dirty="0">
                <a:solidFill>
                  <a:srgbClr val="CC9A1A"/>
                </a:solidFill>
                <a:latin typeface="Arial"/>
                <a:cs typeface="Arial"/>
              </a:rPr>
              <a:t>Data</a:t>
            </a:r>
            <a:r>
              <a:rPr sz="2200" b="1" spc="21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Hiding	</a:t>
            </a:r>
            <a:r>
              <a:rPr sz="2000" spc="-210" dirty="0">
                <a:latin typeface="Arial"/>
                <a:cs typeface="Arial"/>
              </a:rPr>
              <a:t>You </a:t>
            </a:r>
            <a:r>
              <a:rPr sz="2000" spc="-90" dirty="0">
                <a:latin typeface="Arial"/>
                <a:cs typeface="Arial"/>
              </a:rPr>
              <a:t>need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05" dirty="0">
                <a:latin typeface="Arial"/>
                <a:cs typeface="Arial"/>
              </a:rPr>
              <a:t>name </a:t>
            </a:r>
            <a:r>
              <a:rPr sz="2000" spc="-30" dirty="0">
                <a:latin typeface="Arial"/>
                <a:cs typeface="Arial"/>
              </a:rPr>
              <a:t>attributes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i="1" spc="-20" dirty="0">
                <a:latin typeface="Trebuchet MS"/>
                <a:cs typeface="Trebuchet MS"/>
              </a:rPr>
              <a:t>a </a:t>
            </a:r>
            <a:r>
              <a:rPr sz="2000" i="1" spc="-105" dirty="0">
                <a:latin typeface="Trebuchet MS"/>
                <a:cs typeface="Trebuchet MS"/>
              </a:rPr>
              <a:t>double </a:t>
            </a:r>
            <a:r>
              <a:rPr sz="2000" i="1" spc="-100" dirty="0">
                <a:latin typeface="Trebuchet MS"/>
                <a:cs typeface="Trebuchet MS"/>
              </a:rPr>
              <a:t>underscore </a:t>
            </a:r>
            <a:r>
              <a:rPr sz="2000" i="1" spc="-130" dirty="0">
                <a:latin typeface="Trebuchet MS"/>
                <a:cs typeface="Trebuchet MS"/>
              </a:rPr>
              <a:t>prefix</a:t>
            </a:r>
            <a:r>
              <a:rPr sz="2000" spc="-130" dirty="0">
                <a:latin typeface="Arial"/>
                <a:cs typeface="Arial"/>
              </a:rPr>
              <a:t>,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those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ts val="2390"/>
              </a:lnSpc>
            </a:pPr>
            <a:r>
              <a:rPr sz="2000" spc="-30" dirty="0">
                <a:latin typeface="Arial"/>
                <a:cs typeface="Arial"/>
              </a:rPr>
              <a:t>attributes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directly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visible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outsiders.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11823" y="5274564"/>
            <a:ext cx="2258568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6876" y="5309615"/>
            <a:ext cx="2133600" cy="469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2303" y="5305044"/>
            <a:ext cx="2143125" cy="478790"/>
          </a:xfrm>
          <a:custGeom>
            <a:avLst/>
            <a:gdLst/>
            <a:ahLst/>
            <a:cxnLst/>
            <a:rect l="l" t="t" r="r" b="b"/>
            <a:pathLst>
              <a:path w="2143125" h="478789">
                <a:moveTo>
                  <a:pt x="0" y="478535"/>
                </a:moveTo>
                <a:lnTo>
                  <a:pt x="2142744" y="478535"/>
                </a:lnTo>
                <a:lnTo>
                  <a:pt x="2142744" y="0"/>
                </a:lnTo>
                <a:lnTo>
                  <a:pt x="0" y="0"/>
                </a:lnTo>
                <a:lnTo>
                  <a:pt x="0" y="4785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0692" y="3538728"/>
            <a:ext cx="6347459" cy="987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85744" y="3573779"/>
            <a:ext cx="6222492" cy="862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81171" y="3569208"/>
            <a:ext cx="6231890" cy="871855"/>
          </a:xfrm>
          <a:custGeom>
            <a:avLst/>
            <a:gdLst/>
            <a:ahLst/>
            <a:cxnLst/>
            <a:rect l="l" t="t" r="r" b="b"/>
            <a:pathLst>
              <a:path w="6231890" h="871854">
                <a:moveTo>
                  <a:pt x="0" y="871727"/>
                </a:moveTo>
                <a:lnTo>
                  <a:pt x="6231635" y="871727"/>
                </a:lnTo>
                <a:lnTo>
                  <a:pt x="6231635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490" y="231394"/>
            <a:ext cx="2880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Class</a:t>
            </a:r>
            <a:r>
              <a:rPr spc="-229" dirty="0"/>
              <a:t> </a:t>
            </a:r>
            <a:r>
              <a:rPr spc="-180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255" y="1106424"/>
            <a:ext cx="8138159" cy="539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83307" y="1141475"/>
            <a:ext cx="8013192" cy="5269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8735" y="1136903"/>
            <a:ext cx="8022590" cy="5279390"/>
          </a:xfrm>
          <a:custGeom>
            <a:avLst/>
            <a:gdLst/>
            <a:ahLst/>
            <a:cxnLst/>
            <a:rect l="l" t="t" r="r" b="b"/>
            <a:pathLst>
              <a:path w="8022590" h="5279390">
                <a:moveTo>
                  <a:pt x="0" y="5279136"/>
                </a:moveTo>
                <a:lnTo>
                  <a:pt x="8022335" y="5279136"/>
                </a:lnTo>
                <a:lnTo>
                  <a:pt x="8022335" y="0"/>
                </a:lnTo>
                <a:lnTo>
                  <a:pt x="0" y="0"/>
                </a:lnTo>
                <a:lnTo>
                  <a:pt x="0" y="5279136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48143" y="5849111"/>
            <a:ext cx="3768852" cy="536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3195" y="5884164"/>
            <a:ext cx="3643884" cy="4114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78623" y="5879591"/>
            <a:ext cx="3653154" cy="421005"/>
          </a:xfrm>
          <a:custGeom>
            <a:avLst/>
            <a:gdLst/>
            <a:ahLst/>
            <a:cxnLst/>
            <a:rect l="l" t="t" r="r" b="b"/>
            <a:pathLst>
              <a:path w="3653154" h="421004">
                <a:moveTo>
                  <a:pt x="0" y="420623"/>
                </a:moveTo>
                <a:lnTo>
                  <a:pt x="3653028" y="420623"/>
                </a:lnTo>
                <a:lnTo>
                  <a:pt x="3653028" y="0"/>
                </a:lnTo>
                <a:lnTo>
                  <a:pt x="0" y="0"/>
                </a:lnTo>
                <a:lnTo>
                  <a:pt x="0" y="4206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6705" y="4078351"/>
            <a:ext cx="3495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</a:t>
            </a:r>
            <a:r>
              <a:rPr sz="4000" spc="-275" dirty="0"/>
              <a:t> </a:t>
            </a:r>
            <a:r>
              <a:rPr sz="4000" spc="-250" dirty="0"/>
              <a:t>Modules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709103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52338" y="231394"/>
            <a:ext cx="15036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Modules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5995" y="1231772"/>
            <a:ext cx="9488805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350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module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15" dirty="0">
                <a:latin typeface="Arial"/>
                <a:cs typeface="Arial"/>
              </a:rPr>
              <a:t>file </a:t>
            </a:r>
            <a:r>
              <a:rPr sz="2000" spc="-85" dirty="0">
                <a:latin typeface="Arial"/>
                <a:cs typeface="Arial"/>
              </a:rPr>
              <a:t>consisting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05" dirty="0">
                <a:latin typeface="Arial"/>
                <a:cs typeface="Arial"/>
              </a:rPr>
              <a:t>code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30" dirty="0">
                <a:latin typeface="Arial"/>
                <a:cs typeface="Arial"/>
              </a:rPr>
              <a:t>can </a:t>
            </a:r>
            <a:r>
              <a:rPr sz="2000" spc="-55" dirty="0">
                <a:latin typeface="Arial"/>
                <a:cs typeface="Arial"/>
              </a:rPr>
              <a:t>define functions, </a:t>
            </a:r>
            <a:r>
              <a:rPr sz="2000" spc="-155" dirty="0">
                <a:latin typeface="Arial"/>
                <a:cs typeface="Arial"/>
              </a:rPr>
              <a:t>classes </a:t>
            </a:r>
            <a:r>
              <a:rPr sz="2000" spc="-95" dirty="0">
                <a:latin typeface="Arial"/>
                <a:cs typeface="Arial"/>
              </a:rPr>
              <a:t>and  </a:t>
            </a:r>
            <a:r>
              <a:rPr sz="2000" spc="-8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7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module </a:t>
            </a:r>
            <a:r>
              <a:rPr sz="2000" spc="-75" dirty="0">
                <a:latin typeface="Arial"/>
                <a:cs typeface="Arial"/>
              </a:rPr>
              <a:t>allows </a:t>
            </a: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10" dirty="0">
                <a:latin typeface="Arial"/>
                <a:cs typeface="Arial"/>
              </a:rPr>
              <a:t>organize </a:t>
            </a:r>
            <a:r>
              <a:rPr sz="2000" spc="-55" dirty="0">
                <a:latin typeface="Arial"/>
                <a:cs typeface="Arial"/>
              </a:rPr>
              <a:t>your </a:t>
            </a:r>
            <a:r>
              <a:rPr sz="2000" spc="-105" dirty="0">
                <a:latin typeface="Arial"/>
                <a:cs typeface="Arial"/>
              </a:rPr>
              <a:t>code </a:t>
            </a:r>
            <a:r>
              <a:rPr sz="2000" spc="-90" dirty="0">
                <a:latin typeface="Arial"/>
                <a:cs typeface="Arial"/>
              </a:rPr>
              <a:t>by </a:t>
            </a:r>
            <a:r>
              <a:rPr sz="2000" spc="-80" dirty="0">
                <a:latin typeface="Arial"/>
                <a:cs typeface="Arial"/>
              </a:rPr>
              <a:t>grouping </a:t>
            </a:r>
            <a:r>
              <a:rPr sz="2000" spc="-50" dirty="0">
                <a:latin typeface="Arial"/>
                <a:cs typeface="Arial"/>
              </a:rPr>
              <a:t>related </a:t>
            </a:r>
            <a:r>
              <a:rPr sz="2000" spc="-105" dirty="0">
                <a:latin typeface="Arial"/>
                <a:cs typeface="Arial"/>
              </a:rPr>
              <a:t>code </a:t>
            </a:r>
            <a:r>
              <a:rPr sz="2000" spc="-55" dirty="0">
                <a:latin typeface="Arial"/>
                <a:cs typeface="Arial"/>
              </a:rPr>
              <a:t>which </a:t>
            </a:r>
            <a:r>
              <a:rPr sz="2000" spc="-145" dirty="0">
                <a:latin typeface="Arial"/>
                <a:cs typeface="Arial"/>
              </a:rPr>
              <a:t>makes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100" dirty="0">
                <a:latin typeface="Arial"/>
                <a:cs typeface="Arial"/>
              </a:rPr>
              <a:t>code </a:t>
            </a:r>
            <a:r>
              <a:rPr sz="2000" spc="-95" dirty="0">
                <a:latin typeface="Arial"/>
                <a:cs typeface="Arial"/>
              </a:rPr>
              <a:t>easier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75" dirty="0">
                <a:latin typeface="Arial"/>
                <a:cs typeface="Arial"/>
              </a:rPr>
              <a:t>understand </a:t>
            </a:r>
            <a:r>
              <a:rPr sz="2000" spc="-90" dirty="0">
                <a:latin typeface="Arial"/>
                <a:cs typeface="Arial"/>
              </a:rPr>
              <a:t>and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210" dirty="0">
                <a:latin typeface="Arial"/>
                <a:cs typeface="Arial"/>
              </a:rPr>
              <a:t>You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135" dirty="0">
                <a:latin typeface="Arial"/>
                <a:cs typeface="Arial"/>
              </a:rPr>
              <a:t>use </a:t>
            </a:r>
            <a:r>
              <a:rPr sz="2000" spc="-114" dirty="0">
                <a:latin typeface="Arial"/>
                <a:cs typeface="Arial"/>
              </a:rPr>
              <a:t>any </a:t>
            </a: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105" dirty="0">
                <a:latin typeface="Arial"/>
                <a:cs typeface="Arial"/>
              </a:rPr>
              <a:t>source </a:t>
            </a:r>
            <a:r>
              <a:rPr sz="2000" spc="-15" dirty="0">
                <a:latin typeface="Arial"/>
                <a:cs typeface="Arial"/>
              </a:rPr>
              <a:t>file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module </a:t>
            </a:r>
            <a:r>
              <a:rPr sz="2000" spc="-85" dirty="0">
                <a:latin typeface="Arial"/>
                <a:cs typeface="Arial"/>
              </a:rPr>
              <a:t>by </a:t>
            </a:r>
            <a:r>
              <a:rPr sz="2000" spc="-90" dirty="0">
                <a:latin typeface="Arial"/>
                <a:cs typeface="Arial"/>
              </a:rPr>
              <a:t>executing </a:t>
            </a:r>
            <a:r>
              <a:rPr sz="2000" spc="-110" dirty="0">
                <a:latin typeface="Arial"/>
                <a:cs typeface="Arial"/>
              </a:rPr>
              <a:t>an </a:t>
            </a:r>
            <a:r>
              <a:rPr sz="2000" b="1" i="1" spc="-140" dirty="0">
                <a:solidFill>
                  <a:srgbClr val="CC9A1A"/>
                </a:solidFill>
                <a:latin typeface="Trebuchet MS"/>
                <a:cs typeface="Trebuchet MS"/>
              </a:rPr>
              <a:t>import</a:t>
            </a:r>
            <a:r>
              <a:rPr sz="2000" b="1" i="1" spc="-110" dirty="0">
                <a:solidFill>
                  <a:srgbClr val="CC9A1A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C9A1A"/>
              </a:buClr>
              <a:buFont typeface="Wingdings"/>
              <a:buChar char=""/>
            </a:pPr>
            <a:endParaRPr sz="3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Python's </a:t>
            </a:r>
            <a:r>
              <a:rPr sz="2000" b="1" i="1" spc="-135" dirty="0">
                <a:solidFill>
                  <a:srgbClr val="CC9A1A"/>
                </a:solidFill>
                <a:latin typeface="Trebuchet MS"/>
                <a:cs typeface="Trebuchet MS"/>
              </a:rPr>
              <a:t>from </a:t>
            </a:r>
            <a:r>
              <a:rPr sz="2000" spc="-55" dirty="0">
                <a:latin typeface="Arial"/>
                <a:cs typeface="Arial"/>
              </a:rPr>
              <a:t>statement </a:t>
            </a:r>
            <a:r>
              <a:rPr sz="2000" spc="-50" dirty="0">
                <a:latin typeface="Arial"/>
                <a:cs typeface="Arial"/>
              </a:rPr>
              <a:t>lets </a:t>
            </a:r>
            <a:r>
              <a:rPr sz="2000" spc="-85" dirty="0">
                <a:latin typeface="Arial"/>
                <a:cs typeface="Arial"/>
              </a:rPr>
              <a:t>you </a:t>
            </a:r>
            <a:r>
              <a:rPr sz="2000" spc="-10" dirty="0">
                <a:latin typeface="Arial"/>
                <a:cs typeface="Arial"/>
              </a:rPr>
              <a:t>import </a:t>
            </a:r>
            <a:r>
              <a:rPr sz="2000" b="1" spc="-165" dirty="0">
                <a:latin typeface="Arial"/>
                <a:cs typeface="Arial"/>
              </a:rPr>
              <a:t>specific </a:t>
            </a:r>
            <a:r>
              <a:rPr sz="2000" spc="-30" dirty="0">
                <a:latin typeface="Arial"/>
                <a:cs typeface="Arial"/>
              </a:rPr>
              <a:t>attributes </a:t>
            </a:r>
            <a:r>
              <a:rPr sz="2000" spc="-25" dirty="0">
                <a:latin typeface="Arial"/>
                <a:cs typeface="Arial"/>
              </a:rPr>
              <a:t>from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0" dirty="0">
                <a:latin typeface="Arial"/>
                <a:cs typeface="Arial"/>
              </a:rPr>
              <a:t>module </a:t>
            </a:r>
            <a:r>
              <a:rPr sz="2000" spc="-10" dirty="0">
                <a:latin typeface="Arial"/>
                <a:cs typeface="Arial"/>
              </a:rPr>
              <a:t>into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spc="-40" dirty="0">
                <a:latin typeface="Arial"/>
                <a:cs typeface="Arial"/>
              </a:rPr>
              <a:t>current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namespace.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spcBef>
                <a:spcPts val="5"/>
              </a:spcBef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i="1" spc="-140" dirty="0">
                <a:solidFill>
                  <a:srgbClr val="CC9A1A"/>
                </a:solidFill>
                <a:latin typeface="Trebuchet MS"/>
                <a:cs typeface="Trebuchet MS"/>
              </a:rPr>
              <a:t>import </a:t>
            </a:r>
            <a:r>
              <a:rPr sz="2000" b="1" i="1" spc="130" dirty="0">
                <a:solidFill>
                  <a:srgbClr val="CC9A1A"/>
                </a:solidFill>
                <a:latin typeface="Trebuchet MS"/>
                <a:cs typeface="Trebuchet MS"/>
              </a:rPr>
              <a:t>* </a:t>
            </a:r>
            <a:r>
              <a:rPr sz="2000" spc="-60" dirty="0">
                <a:latin typeface="Arial"/>
                <a:cs typeface="Arial"/>
              </a:rPr>
              <a:t>statement </a:t>
            </a:r>
            <a:r>
              <a:rPr sz="2000" spc="-125" dirty="0">
                <a:latin typeface="Arial"/>
                <a:cs typeface="Arial"/>
              </a:rPr>
              <a:t>can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import </a:t>
            </a:r>
            <a:r>
              <a:rPr sz="2000" b="1" spc="-90" dirty="0">
                <a:latin typeface="Arial"/>
                <a:cs typeface="Arial"/>
              </a:rPr>
              <a:t>all </a:t>
            </a:r>
            <a:r>
              <a:rPr sz="2000" spc="-130" dirty="0">
                <a:latin typeface="Arial"/>
                <a:cs typeface="Arial"/>
              </a:rPr>
              <a:t>names </a:t>
            </a:r>
            <a:r>
              <a:rPr sz="2000" spc="-20" dirty="0">
                <a:latin typeface="Arial"/>
                <a:cs typeface="Arial"/>
              </a:rPr>
              <a:t>from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module </a:t>
            </a:r>
            <a:r>
              <a:rPr sz="2000" spc="-10" dirty="0">
                <a:latin typeface="Arial"/>
                <a:cs typeface="Arial"/>
              </a:rPr>
              <a:t>into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40" dirty="0">
                <a:latin typeface="Arial"/>
                <a:cs typeface="Arial"/>
              </a:rPr>
              <a:t>current  </a:t>
            </a:r>
            <a:r>
              <a:rPr sz="2000" spc="-125" dirty="0">
                <a:latin typeface="Arial"/>
                <a:cs typeface="Arial"/>
              </a:rPr>
              <a:t>namespace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44567" y="3137916"/>
            <a:ext cx="365607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9620" y="3172967"/>
            <a:ext cx="3531108" cy="368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5047" y="3168395"/>
            <a:ext cx="3540760" cy="378460"/>
          </a:xfrm>
          <a:custGeom>
            <a:avLst/>
            <a:gdLst/>
            <a:ahLst/>
            <a:cxnLst/>
            <a:rect l="l" t="t" r="r" b="b"/>
            <a:pathLst>
              <a:path w="3540759" h="378460">
                <a:moveTo>
                  <a:pt x="0" y="377951"/>
                </a:moveTo>
                <a:lnTo>
                  <a:pt x="3540252" y="377951"/>
                </a:lnTo>
                <a:lnTo>
                  <a:pt x="3540252" y="0"/>
                </a:lnTo>
                <a:lnTo>
                  <a:pt x="0" y="0"/>
                </a:lnTo>
                <a:lnTo>
                  <a:pt x="0" y="377951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7284" y="4329684"/>
            <a:ext cx="4442460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2335" y="4364735"/>
            <a:ext cx="4317492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07764" y="4360164"/>
            <a:ext cx="4326890" cy="364490"/>
          </a:xfrm>
          <a:custGeom>
            <a:avLst/>
            <a:gdLst/>
            <a:ahLst/>
            <a:cxnLst/>
            <a:rect l="l" t="t" r="r" b="b"/>
            <a:pathLst>
              <a:path w="4326890" h="364489">
                <a:moveTo>
                  <a:pt x="0" y="364236"/>
                </a:moveTo>
                <a:lnTo>
                  <a:pt x="4326636" y="364236"/>
                </a:lnTo>
                <a:lnTo>
                  <a:pt x="4326636" y="0"/>
                </a:lnTo>
                <a:lnTo>
                  <a:pt x="0" y="0"/>
                </a:lnTo>
                <a:lnTo>
                  <a:pt x="0" y="364236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80659" y="5414771"/>
            <a:ext cx="2144267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5711" y="5449823"/>
            <a:ext cx="201929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40" y="5445252"/>
            <a:ext cx="2028825" cy="314325"/>
          </a:xfrm>
          <a:custGeom>
            <a:avLst/>
            <a:gdLst/>
            <a:ahLst/>
            <a:cxnLst/>
            <a:rect l="l" t="t" r="r" b="b"/>
            <a:pathLst>
              <a:path w="2028825" h="314325">
                <a:moveTo>
                  <a:pt x="0" y="313944"/>
                </a:moveTo>
                <a:lnTo>
                  <a:pt x="2028443" y="313944"/>
                </a:lnTo>
                <a:lnTo>
                  <a:pt x="2028443" y="0"/>
                </a:lnTo>
                <a:lnTo>
                  <a:pt x="0" y="0"/>
                </a:lnTo>
                <a:lnTo>
                  <a:pt x="0" y="313944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26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132" y="4652594"/>
            <a:ext cx="3089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CC9A1A"/>
                </a:solidFill>
                <a:latin typeface="Arial"/>
                <a:cs typeface="Arial"/>
              </a:rPr>
              <a:t>Thank</a:t>
            </a:r>
            <a:r>
              <a:rPr sz="4800" b="1" spc="-114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4800" b="1" spc="-125" dirty="0">
                <a:solidFill>
                  <a:srgbClr val="CC9A1A"/>
                </a:solidFill>
                <a:latin typeface="Arial"/>
                <a:cs typeface="Arial"/>
              </a:rPr>
              <a:t>You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7685" y="231394"/>
            <a:ext cx="2794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What </a:t>
            </a:r>
            <a:r>
              <a:rPr spc="-305" dirty="0"/>
              <a:t>is</a:t>
            </a:r>
            <a:r>
              <a:rPr spc="-270" dirty="0"/>
              <a:t> </a:t>
            </a:r>
            <a:r>
              <a:rPr spc="-260" dirty="0"/>
              <a:t>Python?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02435" y="1939874"/>
            <a:ext cx="9359900" cy="297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Python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85" dirty="0">
                <a:latin typeface="Arial"/>
                <a:cs typeface="Arial"/>
              </a:rPr>
              <a:t>high-level </a:t>
            </a:r>
            <a:r>
              <a:rPr sz="2400" spc="-90" dirty="0">
                <a:latin typeface="Arial"/>
                <a:cs typeface="Arial"/>
              </a:rPr>
              <a:t>programming </a:t>
            </a:r>
            <a:r>
              <a:rPr sz="2400" spc="-135" dirty="0">
                <a:latin typeface="Arial"/>
                <a:cs typeface="Arial"/>
              </a:rPr>
              <a:t>language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is: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05" dirty="0">
                <a:solidFill>
                  <a:srgbClr val="CC9A1A"/>
                </a:solidFill>
                <a:latin typeface="Arial"/>
                <a:cs typeface="Arial"/>
              </a:rPr>
              <a:t>Interpreted: </a:t>
            </a: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130" dirty="0">
                <a:latin typeface="Arial"/>
                <a:cs typeface="Arial"/>
              </a:rPr>
              <a:t>processed </a:t>
            </a:r>
            <a:r>
              <a:rPr sz="2200" spc="-35" dirty="0">
                <a:latin typeface="Arial"/>
                <a:cs typeface="Arial"/>
              </a:rPr>
              <a:t>at runtime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interpreter.</a:t>
            </a:r>
            <a:endParaRPr sz="22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14" dirty="0">
                <a:solidFill>
                  <a:srgbClr val="CC9A1A"/>
                </a:solidFill>
                <a:latin typeface="Arial"/>
                <a:cs typeface="Arial"/>
              </a:rPr>
              <a:t>Interactive: </a:t>
            </a:r>
            <a:r>
              <a:rPr sz="2200" spc="-235" dirty="0">
                <a:latin typeface="Arial"/>
                <a:cs typeface="Arial"/>
              </a:rPr>
              <a:t>You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55" dirty="0">
                <a:latin typeface="Arial"/>
                <a:cs typeface="Arial"/>
              </a:rPr>
              <a:t>use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35" dirty="0">
                <a:latin typeface="Arial"/>
                <a:cs typeface="Arial"/>
              </a:rPr>
              <a:t>prompt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45" dirty="0">
                <a:latin typeface="Arial"/>
                <a:cs typeface="Arial"/>
              </a:rPr>
              <a:t>interact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30" dirty="0">
                <a:latin typeface="Arial"/>
                <a:cs typeface="Arial"/>
              </a:rPr>
              <a:t>the interpreter  </a:t>
            </a:r>
            <a:r>
              <a:rPr sz="2200" spc="-45" dirty="0">
                <a:latin typeface="Arial"/>
                <a:cs typeface="Arial"/>
              </a:rPr>
              <a:t>directly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write </a:t>
            </a:r>
            <a:r>
              <a:rPr sz="2200" spc="-60" dirty="0">
                <a:latin typeface="Arial"/>
                <a:cs typeface="Arial"/>
              </a:rPr>
              <a:t>your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programs.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30" dirty="0">
                <a:solidFill>
                  <a:srgbClr val="CC9A1A"/>
                </a:solidFill>
                <a:latin typeface="Arial"/>
                <a:cs typeface="Arial"/>
              </a:rPr>
              <a:t>Object-Oriented: </a:t>
            </a: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80" dirty="0">
                <a:latin typeface="Arial"/>
                <a:cs typeface="Arial"/>
              </a:rPr>
              <a:t>supports Object-Oriented </a:t>
            </a:r>
            <a:r>
              <a:rPr sz="2200" spc="-75" dirty="0">
                <a:latin typeface="Arial"/>
                <a:cs typeface="Arial"/>
              </a:rPr>
              <a:t>technique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programming.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SzPct val="145454"/>
              <a:buFont typeface="Wingdings"/>
              <a:buChar char=""/>
              <a:tabLst>
                <a:tab pos="299720" algn="l"/>
                <a:tab pos="1692275" algn="l"/>
                <a:tab pos="3042285" algn="l"/>
                <a:tab pos="4028440" algn="l"/>
                <a:tab pos="4380865" algn="l"/>
                <a:tab pos="4693285" algn="l"/>
                <a:tab pos="5459730" algn="l"/>
                <a:tab pos="6662420" algn="l"/>
                <a:tab pos="7165340" algn="l"/>
                <a:tab pos="7721600" algn="l"/>
              </a:tabLst>
            </a:pPr>
            <a:r>
              <a:rPr sz="2200" b="1" spc="-180" dirty="0">
                <a:solidFill>
                  <a:srgbClr val="CC9A1A"/>
                </a:solidFill>
                <a:latin typeface="Arial"/>
                <a:cs typeface="Arial"/>
              </a:rPr>
              <a:t>Beginne</a:t>
            </a:r>
            <a:r>
              <a:rPr sz="2200" b="1" spc="-45" dirty="0">
                <a:solidFill>
                  <a:srgbClr val="CC9A1A"/>
                </a:solidFill>
                <a:latin typeface="Arial"/>
                <a:cs typeface="Arial"/>
              </a:rPr>
              <a:t>r</a:t>
            </a:r>
            <a:r>
              <a:rPr sz="2200" b="1" spc="-175" dirty="0">
                <a:solidFill>
                  <a:srgbClr val="CC9A1A"/>
                </a:solidFill>
                <a:latin typeface="Arial"/>
                <a:cs typeface="Arial"/>
              </a:rPr>
              <a:t>’</a:t>
            </a:r>
            <a:r>
              <a:rPr sz="2200" b="1" spc="-350" dirty="0">
                <a:solidFill>
                  <a:srgbClr val="CC9A1A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CC9A1A"/>
                </a:solidFill>
                <a:latin typeface="Arial"/>
                <a:cs typeface="Arial"/>
              </a:rPr>
              <a:t>	</a:t>
            </a:r>
            <a:r>
              <a:rPr sz="2200" b="1" spc="-420" dirty="0">
                <a:solidFill>
                  <a:srgbClr val="CC9A1A"/>
                </a:solidFill>
                <a:latin typeface="Arial"/>
                <a:cs typeface="Arial"/>
              </a:rPr>
              <a:t>L</a:t>
            </a:r>
            <a:r>
              <a:rPr sz="2200" b="1" spc="-150" dirty="0">
                <a:solidFill>
                  <a:srgbClr val="CC9A1A"/>
                </a:solidFill>
                <a:latin typeface="Arial"/>
                <a:cs typeface="Arial"/>
              </a:rPr>
              <a:t>a</a:t>
            </a:r>
            <a:r>
              <a:rPr sz="2200" b="1" spc="-170" dirty="0">
                <a:solidFill>
                  <a:srgbClr val="CC9A1A"/>
                </a:solidFill>
                <a:latin typeface="Arial"/>
                <a:cs typeface="Arial"/>
              </a:rPr>
              <a:t>n</a:t>
            </a:r>
            <a:r>
              <a:rPr sz="2200" b="1" spc="-235" dirty="0">
                <a:solidFill>
                  <a:srgbClr val="CC9A1A"/>
                </a:solidFill>
                <a:latin typeface="Arial"/>
                <a:cs typeface="Arial"/>
              </a:rPr>
              <a:t>gua</a:t>
            </a:r>
            <a:r>
              <a:rPr sz="2200" b="1" spc="-265" dirty="0">
                <a:solidFill>
                  <a:srgbClr val="CC9A1A"/>
                </a:solidFill>
                <a:latin typeface="Arial"/>
                <a:cs typeface="Arial"/>
              </a:rPr>
              <a:t>g</a:t>
            </a:r>
            <a:r>
              <a:rPr sz="2200" b="1" spc="-105" dirty="0">
                <a:solidFill>
                  <a:srgbClr val="CC9A1A"/>
                </a:solidFill>
                <a:latin typeface="Arial"/>
                <a:cs typeface="Arial"/>
              </a:rPr>
              <a:t>e</a:t>
            </a:r>
            <a:r>
              <a:rPr sz="2200" b="1" spc="-130" dirty="0">
                <a:solidFill>
                  <a:srgbClr val="CC9A1A"/>
                </a:solidFill>
                <a:latin typeface="Arial"/>
                <a:cs typeface="Arial"/>
              </a:rPr>
              <a:t>:</a:t>
            </a:r>
            <a:r>
              <a:rPr sz="2200" b="1" dirty="0">
                <a:solidFill>
                  <a:srgbClr val="CC9A1A"/>
                </a:solidFill>
                <a:latin typeface="Arial"/>
                <a:cs typeface="Arial"/>
              </a:rPr>
              <a:t>	</a:t>
            </a:r>
            <a:r>
              <a:rPr sz="2200" spc="-320" dirty="0">
                <a:latin typeface="Arial"/>
                <a:cs typeface="Arial"/>
              </a:rPr>
              <a:t>P</a:t>
            </a:r>
            <a:r>
              <a:rPr sz="2200" spc="-90" dirty="0">
                <a:latin typeface="Arial"/>
                <a:cs typeface="Arial"/>
              </a:rPr>
              <a:t>y</a:t>
            </a:r>
            <a:r>
              <a:rPr sz="2200" spc="-25" dirty="0">
                <a:latin typeface="Arial"/>
                <a:cs typeface="Arial"/>
              </a:rPr>
              <a:t>thon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85" dirty="0">
                <a:latin typeface="Arial"/>
                <a:cs typeface="Arial"/>
              </a:rPr>
              <a:t>g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155" dirty="0">
                <a:latin typeface="Arial"/>
                <a:cs typeface="Arial"/>
              </a:rPr>
              <a:t>e</a:t>
            </a:r>
            <a:r>
              <a:rPr sz="2200" spc="-180" dirty="0">
                <a:latin typeface="Arial"/>
                <a:cs typeface="Arial"/>
              </a:rPr>
              <a:t>a</a:t>
            </a:r>
            <a:r>
              <a:rPr sz="2200" spc="12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20" dirty="0">
                <a:latin typeface="Arial"/>
                <a:cs typeface="Arial"/>
              </a:rPr>
              <a:t>langua</a:t>
            </a:r>
            <a:r>
              <a:rPr sz="2200" spc="-145" dirty="0">
                <a:latin typeface="Arial"/>
                <a:cs typeface="Arial"/>
              </a:rPr>
              <a:t>g</a:t>
            </a:r>
            <a:r>
              <a:rPr sz="2200" spc="-13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5" dirty="0">
                <a:latin typeface="Arial"/>
                <a:cs typeface="Arial"/>
              </a:rPr>
              <a:t>f</a:t>
            </a:r>
            <a:r>
              <a:rPr sz="2200" spc="-70" dirty="0">
                <a:latin typeface="Arial"/>
                <a:cs typeface="Arial"/>
              </a:rPr>
              <a:t>o</a:t>
            </a:r>
            <a:r>
              <a:rPr sz="2200" spc="30" dirty="0">
                <a:latin typeface="Arial"/>
                <a:cs typeface="Arial"/>
              </a:rPr>
              <a:t>r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65" dirty="0">
                <a:latin typeface="Arial"/>
                <a:cs typeface="Arial"/>
              </a:rPr>
              <a:t>b</a:t>
            </a:r>
            <a:r>
              <a:rPr sz="2200" spc="-90" dirty="0">
                <a:latin typeface="Arial"/>
                <a:cs typeface="Arial"/>
              </a:rPr>
              <a:t>egin</a:t>
            </a:r>
            <a:r>
              <a:rPr sz="2200" spc="-114" dirty="0">
                <a:latin typeface="Arial"/>
                <a:cs typeface="Arial"/>
              </a:rPr>
              <a:t>n</a:t>
            </a:r>
            <a:r>
              <a:rPr sz="2200" spc="-50" dirty="0">
                <a:latin typeface="Arial"/>
                <a:cs typeface="Arial"/>
              </a:rPr>
              <a:t>er</a:t>
            </a:r>
            <a:r>
              <a:rPr sz="2200" spc="-70" dirty="0">
                <a:latin typeface="Arial"/>
                <a:cs typeface="Arial"/>
              </a:rPr>
              <a:t>-</a:t>
            </a:r>
            <a:r>
              <a:rPr sz="2200" spc="-35" dirty="0">
                <a:latin typeface="Arial"/>
                <a:cs typeface="Arial"/>
              </a:rPr>
              <a:t>l</a:t>
            </a:r>
            <a:r>
              <a:rPr sz="2200" spc="-100" dirty="0">
                <a:latin typeface="Arial"/>
                <a:cs typeface="Arial"/>
              </a:rPr>
              <a:t>e</a:t>
            </a:r>
            <a:r>
              <a:rPr sz="2200" spc="-120" dirty="0">
                <a:latin typeface="Arial"/>
                <a:cs typeface="Arial"/>
              </a:rPr>
              <a:t>v</a:t>
            </a:r>
            <a:r>
              <a:rPr sz="2200" spc="-50" dirty="0">
                <a:latin typeface="Arial"/>
                <a:cs typeface="Arial"/>
              </a:rPr>
              <a:t>el  </a:t>
            </a:r>
            <a:r>
              <a:rPr sz="2200" spc="-100" dirty="0">
                <a:latin typeface="Arial"/>
                <a:cs typeface="Arial"/>
              </a:rPr>
              <a:t>programmers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80" dirty="0">
                <a:latin typeface="Arial"/>
                <a:cs typeface="Arial"/>
              </a:rPr>
              <a:t>supports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development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55" dirty="0">
                <a:latin typeface="Arial"/>
                <a:cs typeface="Arial"/>
              </a:rPr>
              <a:t>wide </a:t>
            </a:r>
            <a:r>
              <a:rPr sz="2200" spc="-125" dirty="0">
                <a:latin typeface="Arial"/>
                <a:cs typeface="Arial"/>
              </a:rPr>
              <a:t>range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16829" y="231394"/>
            <a:ext cx="2776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Python</a:t>
            </a:r>
            <a:r>
              <a:rPr spc="-235" dirty="0"/>
              <a:t> </a:t>
            </a:r>
            <a:r>
              <a:rPr spc="-245" dirty="0"/>
              <a:t>Features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11782" y="1592961"/>
            <a:ext cx="9088120" cy="3902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290" dirty="0">
                <a:latin typeface="Arial"/>
                <a:cs typeface="Arial"/>
              </a:rPr>
              <a:t>Easy </a:t>
            </a:r>
            <a:r>
              <a:rPr sz="2200" b="1" spc="-85" dirty="0">
                <a:latin typeface="Arial"/>
                <a:cs typeface="Arial"/>
              </a:rPr>
              <a:t>to </a:t>
            </a:r>
            <a:r>
              <a:rPr sz="2200" b="1" spc="-105" dirty="0">
                <a:latin typeface="Arial"/>
                <a:cs typeface="Arial"/>
              </a:rPr>
              <a:t>learn, </a:t>
            </a:r>
            <a:r>
              <a:rPr sz="2200" b="1" spc="-215" dirty="0">
                <a:latin typeface="Arial"/>
                <a:cs typeface="Arial"/>
              </a:rPr>
              <a:t>easy </a:t>
            </a:r>
            <a:r>
              <a:rPr sz="2200" b="1" spc="-85" dirty="0">
                <a:latin typeface="Arial"/>
                <a:cs typeface="Arial"/>
              </a:rPr>
              <a:t>to </a:t>
            </a:r>
            <a:r>
              <a:rPr sz="2200" b="1" spc="-135" dirty="0">
                <a:latin typeface="Arial"/>
                <a:cs typeface="Arial"/>
              </a:rPr>
              <a:t>read </a:t>
            </a:r>
            <a:r>
              <a:rPr sz="2200" b="1" spc="-165" dirty="0">
                <a:latin typeface="Arial"/>
                <a:cs typeface="Arial"/>
              </a:rPr>
              <a:t>and </a:t>
            </a:r>
            <a:r>
              <a:rPr sz="2200" b="1" spc="-215" dirty="0">
                <a:latin typeface="Arial"/>
                <a:cs typeface="Arial"/>
              </a:rPr>
              <a:t>easy </a:t>
            </a:r>
            <a:r>
              <a:rPr sz="2200" b="1" spc="-85" dirty="0">
                <a:latin typeface="Arial"/>
                <a:cs typeface="Arial"/>
              </a:rPr>
              <a:t>to</a:t>
            </a:r>
            <a:r>
              <a:rPr sz="2200" b="1" spc="-31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maintain.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512570" algn="l"/>
                <a:tab pos="1829435" algn="l"/>
                <a:tab pos="2376170" algn="l"/>
                <a:tab pos="2919095" algn="l"/>
                <a:tab pos="3365500" algn="l"/>
                <a:tab pos="4338320" algn="l"/>
                <a:tab pos="5572760" algn="l"/>
                <a:tab pos="6814820" algn="l"/>
                <a:tab pos="7394575" algn="l"/>
                <a:tab pos="7936865" algn="l"/>
                <a:tab pos="8468995" algn="l"/>
              </a:tabLst>
            </a:pPr>
            <a:r>
              <a:rPr sz="2200" b="1" spc="-330" dirty="0">
                <a:latin typeface="Arial"/>
                <a:cs typeface="Arial"/>
              </a:rPr>
              <a:t>P</a:t>
            </a:r>
            <a:r>
              <a:rPr sz="2200" b="1" spc="-150" dirty="0">
                <a:latin typeface="Arial"/>
                <a:cs typeface="Arial"/>
              </a:rPr>
              <a:t>o</a:t>
            </a:r>
            <a:r>
              <a:rPr sz="2200" b="1" spc="-90" dirty="0">
                <a:latin typeface="Arial"/>
                <a:cs typeface="Arial"/>
              </a:rPr>
              <a:t>r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200" b="1" spc="-150" dirty="0">
                <a:latin typeface="Arial"/>
                <a:cs typeface="Arial"/>
              </a:rPr>
              <a:t>a</a:t>
            </a:r>
            <a:r>
              <a:rPr sz="2200" b="1" spc="-170" dirty="0">
                <a:latin typeface="Arial"/>
                <a:cs typeface="Arial"/>
              </a:rPr>
              <a:t>b</a:t>
            </a:r>
            <a:r>
              <a:rPr sz="2200" b="1" spc="-65" dirty="0">
                <a:latin typeface="Arial"/>
                <a:cs typeface="Arial"/>
              </a:rPr>
              <a:t>l</a:t>
            </a:r>
            <a:r>
              <a:rPr sz="2200" b="1" spc="-135" dirty="0">
                <a:latin typeface="Arial"/>
                <a:cs typeface="Arial"/>
              </a:rPr>
              <a:t>e</a:t>
            </a:r>
            <a:r>
              <a:rPr sz="2200" spc="-2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25" dirty="0">
                <a:latin typeface="Arial"/>
                <a:cs typeface="Arial"/>
              </a:rPr>
              <a:t>I</a:t>
            </a:r>
            <a:r>
              <a:rPr sz="2200" spc="30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04" dirty="0">
                <a:latin typeface="Arial"/>
                <a:cs typeface="Arial"/>
              </a:rPr>
              <a:t>c</a:t>
            </a:r>
            <a:r>
              <a:rPr sz="2200" spc="-12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40" dirty="0">
                <a:latin typeface="Arial"/>
                <a:cs typeface="Arial"/>
              </a:rPr>
              <a:t>run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65" dirty="0">
                <a:latin typeface="Arial"/>
                <a:cs typeface="Arial"/>
              </a:rPr>
              <a:t>o</a:t>
            </a:r>
            <a:r>
              <a:rPr sz="2200" spc="-70" dirty="0">
                <a:latin typeface="Arial"/>
                <a:cs typeface="Arial"/>
              </a:rPr>
              <a:t>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45" dirty="0">
                <a:latin typeface="Arial"/>
                <a:cs typeface="Arial"/>
              </a:rPr>
              <a:t>v</a:t>
            </a:r>
            <a:r>
              <a:rPr sz="2200" spc="-50" dirty="0">
                <a:latin typeface="Arial"/>
                <a:cs typeface="Arial"/>
              </a:rPr>
              <a:t>ar</a:t>
            </a:r>
            <a:r>
              <a:rPr sz="2200" spc="-35" dirty="0">
                <a:latin typeface="Arial"/>
                <a:cs typeface="Arial"/>
              </a:rPr>
              <a:t>i</a:t>
            </a:r>
            <a:r>
              <a:rPr sz="2200" spc="-70" dirty="0">
                <a:latin typeface="Arial"/>
                <a:cs typeface="Arial"/>
              </a:rPr>
              <a:t>o</a:t>
            </a:r>
            <a:r>
              <a:rPr sz="2200" spc="-170" dirty="0">
                <a:latin typeface="Arial"/>
                <a:cs typeface="Arial"/>
              </a:rPr>
              <a:t>u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30" dirty="0">
                <a:latin typeface="Arial"/>
                <a:cs typeface="Arial"/>
              </a:rPr>
              <a:t>h</a:t>
            </a:r>
            <a:r>
              <a:rPr sz="2200" spc="-135" dirty="0">
                <a:latin typeface="Arial"/>
                <a:cs typeface="Arial"/>
              </a:rPr>
              <a:t>a</a:t>
            </a:r>
            <a:r>
              <a:rPr sz="2200" spc="5" dirty="0">
                <a:latin typeface="Arial"/>
                <a:cs typeface="Arial"/>
              </a:rPr>
              <a:t>r</a:t>
            </a:r>
            <a:r>
              <a:rPr sz="2200" spc="-85" dirty="0">
                <a:latin typeface="Arial"/>
                <a:cs typeface="Arial"/>
              </a:rPr>
              <a:t>d</a:t>
            </a:r>
            <a:r>
              <a:rPr sz="2200" spc="-45" dirty="0">
                <a:latin typeface="Arial"/>
                <a:cs typeface="Arial"/>
              </a:rPr>
              <a:t>w</a:t>
            </a:r>
            <a:r>
              <a:rPr sz="2200" spc="-90" dirty="0">
                <a:latin typeface="Arial"/>
                <a:cs typeface="Arial"/>
              </a:rPr>
              <a:t>a</a:t>
            </a:r>
            <a:r>
              <a:rPr sz="2200" spc="-75" dirty="0">
                <a:latin typeface="Arial"/>
                <a:cs typeface="Arial"/>
              </a:rPr>
              <a:t>r</a:t>
            </a:r>
            <a:r>
              <a:rPr sz="2200" spc="-13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75" dirty="0">
                <a:latin typeface="Arial"/>
                <a:cs typeface="Arial"/>
              </a:rPr>
              <a:t>pl</a:t>
            </a:r>
            <a:r>
              <a:rPr sz="2200" spc="-120" dirty="0">
                <a:latin typeface="Arial"/>
                <a:cs typeface="Arial"/>
              </a:rPr>
              <a:t>a</a:t>
            </a:r>
            <a:r>
              <a:rPr sz="2200" spc="90" dirty="0">
                <a:latin typeface="Arial"/>
                <a:cs typeface="Arial"/>
              </a:rPr>
              <a:t>t</a:t>
            </a:r>
            <a:r>
              <a:rPr sz="2200" spc="35" dirty="0">
                <a:latin typeface="Arial"/>
                <a:cs typeface="Arial"/>
              </a:rPr>
              <a:t>f</a:t>
            </a:r>
            <a:r>
              <a:rPr sz="2200" spc="-70" dirty="0">
                <a:latin typeface="Arial"/>
                <a:cs typeface="Arial"/>
              </a:rPr>
              <a:t>o</a:t>
            </a:r>
            <a:r>
              <a:rPr sz="2200" spc="15" dirty="0">
                <a:latin typeface="Arial"/>
                <a:cs typeface="Arial"/>
              </a:rPr>
              <a:t>r</a:t>
            </a:r>
            <a:r>
              <a:rPr sz="2200" spc="-160" dirty="0">
                <a:latin typeface="Arial"/>
                <a:cs typeface="Arial"/>
              </a:rPr>
              <a:t>ms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75" dirty="0">
                <a:latin typeface="Arial"/>
                <a:cs typeface="Arial"/>
              </a:rPr>
              <a:t>ha</a:t>
            </a:r>
            <a:r>
              <a:rPr sz="2200" spc="-15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204" dirty="0">
                <a:latin typeface="Arial"/>
                <a:cs typeface="Arial"/>
              </a:rPr>
              <a:t>s</a:t>
            </a:r>
            <a:r>
              <a:rPr sz="2200" spc="-215" dirty="0">
                <a:latin typeface="Arial"/>
                <a:cs typeface="Arial"/>
              </a:rPr>
              <a:t>a</a:t>
            </a:r>
            <a:r>
              <a:rPr sz="2200" spc="-75" dirty="0">
                <a:latin typeface="Arial"/>
                <a:cs typeface="Arial"/>
              </a:rPr>
              <a:t>m</a:t>
            </a:r>
            <a:r>
              <a:rPr sz="2200" spc="-90" dirty="0">
                <a:latin typeface="Arial"/>
                <a:cs typeface="Arial"/>
              </a:rPr>
              <a:t>e  </a:t>
            </a:r>
            <a:r>
              <a:rPr sz="2200" spc="-65" dirty="0">
                <a:latin typeface="Arial"/>
                <a:cs typeface="Arial"/>
              </a:rPr>
              <a:t>interface </a:t>
            </a:r>
            <a:r>
              <a:rPr sz="2200" spc="-70" dirty="0">
                <a:latin typeface="Arial"/>
                <a:cs typeface="Arial"/>
              </a:rPr>
              <a:t>on </a:t>
            </a:r>
            <a:r>
              <a:rPr sz="2200" spc="-50" dirty="0">
                <a:latin typeface="Arial"/>
                <a:cs typeface="Arial"/>
              </a:rPr>
              <a:t>all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platforms.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60" dirty="0">
                <a:latin typeface="Arial"/>
                <a:cs typeface="Arial"/>
              </a:rPr>
              <a:t>Extendable: </a:t>
            </a:r>
            <a:r>
              <a:rPr sz="2200" spc="-240" dirty="0">
                <a:latin typeface="Arial"/>
                <a:cs typeface="Arial"/>
              </a:rPr>
              <a:t>You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add </a:t>
            </a:r>
            <a:r>
              <a:rPr sz="2200" spc="-60" dirty="0">
                <a:latin typeface="Arial"/>
                <a:cs typeface="Arial"/>
              </a:rPr>
              <a:t>low-level </a:t>
            </a:r>
            <a:r>
              <a:rPr sz="2200" spc="-95" dirty="0">
                <a:latin typeface="Arial"/>
                <a:cs typeface="Arial"/>
              </a:rPr>
              <a:t>modules </a:t>
            </a:r>
            <a:r>
              <a:rPr sz="2200" spc="15" dirty="0">
                <a:latin typeface="Arial"/>
                <a:cs typeface="Arial"/>
              </a:rPr>
              <a:t>to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Python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interpreter.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b="1" spc="-180" dirty="0">
                <a:latin typeface="Arial"/>
                <a:cs typeface="Arial"/>
              </a:rPr>
              <a:t>Scalable: </a:t>
            </a: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90" dirty="0">
                <a:latin typeface="Arial"/>
                <a:cs typeface="Arial"/>
              </a:rPr>
              <a:t>provides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good </a:t>
            </a:r>
            <a:r>
              <a:rPr sz="2200" spc="-50" dirty="0">
                <a:latin typeface="Arial"/>
                <a:cs typeface="Arial"/>
              </a:rPr>
              <a:t>structure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55" dirty="0">
                <a:latin typeface="Arial"/>
                <a:cs typeface="Arial"/>
              </a:rPr>
              <a:t>support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100" dirty="0">
                <a:latin typeface="Arial"/>
                <a:cs typeface="Arial"/>
              </a:rPr>
              <a:t>large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programs.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55" dirty="0">
                <a:latin typeface="Arial"/>
                <a:cs typeface="Arial"/>
              </a:rPr>
              <a:t>support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b="1" spc="-125" dirty="0">
                <a:latin typeface="Arial"/>
                <a:cs typeface="Arial"/>
              </a:rPr>
              <a:t>interactive </a:t>
            </a:r>
            <a:r>
              <a:rPr sz="2200" b="1" spc="-160" dirty="0">
                <a:latin typeface="Arial"/>
                <a:cs typeface="Arial"/>
              </a:rPr>
              <a:t>mode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60" dirty="0">
                <a:latin typeface="Arial"/>
                <a:cs typeface="Arial"/>
              </a:rPr>
              <a:t>testing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31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debugging.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0" dirty="0">
                <a:latin typeface="Arial"/>
                <a:cs typeface="Arial"/>
              </a:rPr>
              <a:t>broad </a:t>
            </a:r>
            <a:r>
              <a:rPr sz="2200" spc="-90" dirty="0">
                <a:latin typeface="Arial"/>
                <a:cs typeface="Arial"/>
              </a:rPr>
              <a:t>standard </a:t>
            </a:r>
            <a:r>
              <a:rPr sz="2200" b="1" spc="-120" dirty="0">
                <a:latin typeface="Arial"/>
                <a:cs typeface="Arial"/>
              </a:rPr>
              <a:t>library</a:t>
            </a:r>
            <a:r>
              <a:rPr sz="2200" b="1" spc="-14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cross-platform.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1629410" algn="l"/>
                <a:tab pos="1971039" algn="l"/>
                <a:tab pos="2910205" algn="l"/>
                <a:tab pos="3216275" algn="l"/>
                <a:tab pos="3627754" algn="l"/>
                <a:tab pos="4560570" algn="l"/>
                <a:tab pos="5770880" algn="l"/>
                <a:tab pos="7030084" algn="l"/>
                <a:tab pos="7708265" algn="l"/>
                <a:tab pos="8458200" algn="l"/>
              </a:tabLst>
            </a:pPr>
            <a:r>
              <a:rPr sz="2200" spc="-455" dirty="0">
                <a:latin typeface="Arial"/>
                <a:cs typeface="Arial"/>
              </a:rPr>
              <a:t>E</a:t>
            </a:r>
            <a:r>
              <a:rPr sz="2200" spc="-130" dirty="0">
                <a:latin typeface="Arial"/>
                <a:cs typeface="Arial"/>
              </a:rPr>
              <a:t>v</a:t>
            </a:r>
            <a:r>
              <a:rPr sz="2200" spc="-65" dirty="0">
                <a:latin typeface="Arial"/>
                <a:cs typeface="Arial"/>
              </a:rPr>
              <a:t>e</a:t>
            </a:r>
            <a:r>
              <a:rPr sz="2200" spc="-35" dirty="0">
                <a:latin typeface="Arial"/>
                <a:cs typeface="Arial"/>
              </a:rPr>
              <a:t>r</a:t>
            </a:r>
            <a:r>
              <a:rPr sz="2200" spc="-100" dirty="0">
                <a:latin typeface="Arial"/>
                <a:cs typeface="Arial"/>
              </a:rPr>
              <a:t>y</a:t>
            </a:r>
            <a:r>
              <a:rPr sz="2200" spc="-40" dirty="0">
                <a:latin typeface="Arial"/>
                <a:cs typeface="Arial"/>
              </a:rPr>
              <a:t>thing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in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320" dirty="0">
                <a:latin typeface="Arial"/>
                <a:cs typeface="Arial"/>
              </a:rPr>
              <a:t>P</a:t>
            </a:r>
            <a:r>
              <a:rPr sz="2200" spc="-100" dirty="0">
                <a:latin typeface="Arial"/>
                <a:cs typeface="Arial"/>
              </a:rPr>
              <a:t>y</a:t>
            </a:r>
            <a:r>
              <a:rPr sz="2200" spc="-25" dirty="0">
                <a:latin typeface="Arial"/>
                <a:cs typeface="Arial"/>
              </a:rPr>
              <a:t>thon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2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b="1" spc="-165" dirty="0">
                <a:latin typeface="Arial"/>
                <a:cs typeface="Arial"/>
              </a:rPr>
              <a:t>o</a:t>
            </a:r>
            <a:r>
              <a:rPr sz="2200" b="1" spc="-175" dirty="0">
                <a:latin typeface="Arial"/>
                <a:cs typeface="Arial"/>
              </a:rPr>
              <a:t>b</a:t>
            </a:r>
            <a:r>
              <a:rPr sz="2200" b="1" spc="-45" dirty="0">
                <a:latin typeface="Arial"/>
                <a:cs typeface="Arial"/>
              </a:rPr>
              <a:t>j</a:t>
            </a:r>
            <a:r>
              <a:rPr sz="2200" b="1" spc="-220" dirty="0">
                <a:latin typeface="Arial"/>
                <a:cs typeface="Arial"/>
              </a:rPr>
              <a:t>e</a:t>
            </a:r>
            <a:r>
              <a:rPr sz="2200" b="1" spc="-204" dirty="0">
                <a:latin typeface="Arial"/>
                <a:cs typeface="Arial"/>
              </a:rPr>
              <a:t>c</a:t>
            </a:r>
            <a:r>
              <a:rPr sz="2200" b="1" spc="20" dirty="0">
                <a:latin typeface="Arial"/>
                <a:cs typeface="Arial"/>
              </a:rPr>
              <a:t>t</a:t>
            </a:r>
            <a:r>
              <a:rPr sz="2200" spc="-25" dirty="0">
                <a:latin typeface="Arial"/>
                <a:cs typeface="Arial"/>
              </a:rPr>
              <a:t>: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45" dirty="0">
                <a:latin typeface="Arial"/>
                <a:cs typeface="Arial"/>
              </a:rPr>
              <a:t>v</a:t>
            </a:r>
            <a:r>
              <a:rPr sz="2200" spc="-70" dirty="0">
                <a:latin typeface="Arial"/>
                <a:cs typeface="Arial"/>
              </a:rPr>
              <a:t>ari</a:t>
            </a:r>
            <a:r>
              <a:rPr sz="2200" spc="-95" dirty="0">
                <a:latin typeface="Arial"/>
                <a:cs typeface="Arial"/>
              </a:rPr>
              <a:t>a</a:t>
            </a:r>
            <a:r>
              <a:rPr sz="2200" spc="-85" dirty="0">
                <a:latin typeface="Arial"/>
                <a:cs typeface="Arial"/>
              </a:rPr>
              <a:t>b</a:t>
            </a:r>
            <a:r>
              <a:rPr sz="2200" spc="-105" dirty="0">
                <a:latin typeface="Arial"/>
                <a:cs typeface="Arial"/>
              </a:rPr>
              <a:t>les,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functio</a:t>
            </a:r>
            <a:r>
              <a:rPr sz="2200" spc="-155" dirty="0">
                <a:latin typeface="Arial"/>
                <a:cs typeface="Arial"/>
              </a:rPr>
              <a:t>ns</a:t>
            </a:r>
            <a:r>
              <a:rPr sz="2200" spc="-80" dirty="0">
                <a:latin typeface="Arial"/>
                <a:cs typeface="Arial"/>
              </a:rPr>
              <a:t>,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50" dirty="0">
                <a:latin typeface="Arial"/>
                <a:cs typeface="Arial"/>
              </a:rPr>
              <a:t>e</a:t>
            </a:r>
            <a:r>
              <a:rPr sz="2200" spc="-130" dirty="0">
                <a:latin typeface="Arial"/>
                <a:cs typeface="Arial"/>
              </a:rPr>
              <a:t>v</a:t>
            </a:r>
            <a:r>
              <a:rPr sz="2200" spc="-105" dirty="0">
                <a:latin typeface="Arial"/>
                <a:cs typeface="Arial"/>
              </a:rPr>
              <a:t>en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95" dirty="0">
                <a:latin typeface="Arial"/>
                <a:cs typeface="Arial"/>
              </a:rPr>
              <a:t>c</a:t>
            </a:r>
            <a:r>
              <a:rPr sz="2200" spc="-70" dirty="0">
                <a:latin typeface="Arial"/>
                <a:cs typeface="Arial"/>
              </a:rPr>
              <a:t>o</a:t>
            </a:r>
            <a:r>
              <a:rPr sz="2200" spc="-110" dirty="0">
                <a:latin typeface="Arial"/>
                <a:cs typeface="Arial"/>
              </a:rPr>
              <a:t>d</a:t>
            </a:r>
            <a:r>
              <a:rPr sz="2200" spc="-105" dirty="0">
                <a:latin typeface="Arial"/>
                <a:cs typeface="Arial"/>
              </a:rPr>
              <a:t>e</a:t>
            </a:r>
            <a:r>
              <a:rPr sz="2200" spc="-60" dirty="0">
                <a:latin typeface="Arial"/>
                <a:cs typeface="Arial"/>
              </a:rPr>
              <a:t>.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455" dirty="0">
                <a:latin typeface="Arial"/>
                <a:cs typeface="Arial"/>
              </a:rPr>
              <a:t>E</a:t>
            </a:r>
            <a:r>
              <a:rPr sz="2200" spc="-130" dirty="0">
                <a:latin typeface="Arial"/>
                <a:cs typeface="Arial"/>
              </a:rPr>
              <a:t>v</a:t>
            </a:r>
            <a:r>
              <a:rPr sz="2200" spc="-65" dirty="0">
                <a:latin typeface="Arial"/>
                <a:cs typeface="Arial"/>
              </a:rPr>
              <a:t>e</a:t>
            </a:r>
            <a:r>
              <a:rPr sz="2200" spc="-35" dirty="0">
                <a:latin typeface="Arial"/>
                <a:cs typeface="Arial"/>
              </a:rPr>
              <a:t>r</a:t>
            </a:r>
            <a:r>
              <a:rPr sz="2200" spc="-75" dirty="0">
                <a:latin typeface="Arial"/>
                <a:cs typeface="Arial"/>
              </a:rPr>
              <a:t>y  </a:t>
            </a:r>
            <a:r>
              <a:rPr sz="2200" spc="-50" dirty="0">
                <a:latin typeface="Arial"/>
                <a:cs typeface="Arial"/>
              </a:rPr>
              <a:t>object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125" dirty="0">
                <a:latin typeface="Arial"/>
                <a:cs typeface="Arial"/>
              </a:rPr>
              <a:t>an </a:t>
            </a:r>
            <a:r>
              <a:rPr sz="2200" spc="-140" dirty="0">
                <a:latin typeface="Arial"/>
                <a:cs typeface="Arial"/>
              </a:rPr>
              <a:t>ID,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type,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84035" y="5234940"/>
            <a:ext cx="1363980" cy="1045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6040" y="5266944"/>
            <a:ext cx="1245108" cy="926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2991" y="5263896"/>
            <a:ext cx="1251585" cy="932815"/>
          </a:xfrm>
          <a:custGeom>
            <a:avLst/>
            <a:gdLst/>
            <a:ahLst/>
            <a:cxnLst/>
            <a:rect l="l" t="t" r="r" b="b"/>
            <a:pathLst>
              <a:path w="1251584" h="932814">
                <a:moveTo>
                  <a:pt x="0" y="932687"/>
                </a:moveTo>
                <a:lnTo>
                  <a:pt x="1251204" y="932687"/>
                </a:lnTo>
                <a:lnTo>
                  <a:pt x="1251204" y="0"/>
                </a:lnTo>
                <a:lnTo>
                  <a:pt x="0" y="0"/>
                </a:lnTo>
                <a:lnTo>
                  <a:pt x="0" y="932687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07685" y="231394"/>
            <a:ext cx="2793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More </a:t>
            </a:r>
            <a:r>
              <a:rPr spc="-245" dirty="0"/>
              <a:t>Features</a:t>
            </a:r>
            <a:r>
              <a:rPr spc="-320" dirty="0"/>
              <a:t> </a:t>
            </a:r>
            <a:r>
              <a:rPr spc="-40" dirty="0"/>
              <a:t>..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25244" y="1629867"/>
            <a:ext cx="9091295" cy="3449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90" dirty="0">
                <a:latin typeface="Arial"/>
                <a:cs typeface="Arial"/>
              </a:rPr>
              <a:t>provides </a:t>
            </a:r>
            <a:r>
              <a:rPr sz="2200" spc="-80" dirty="0">
                <a:latin typeface="Arial"/>
                <a:cs typeface="Arial"/>
              </a:rPr>
              <a:t>interfaces </a:t>
            </a:r>
            <a:r>
              <a:rPr sz="2200" spc="15" dirty="0">
                <a:latin typeface="Arial"/>
                <a:cs typeface="Arial"/>
              </a:rPr>
              <a:t>to </a:t>
            </a:r>
            <a:r>
              <a:rPr sz="2200" spc="-50" dirty="0">
                <a:latin typeface="Arial"/>
                <a:cs typeface="Arial"/>
              </a:rPr>
              <a:t>all major </a:t>
            </a:r>
            <a:r>
              <a:rPr sz="2200" spc="-95" dirty="0">
                <a:latin typeface="Arial"/>
                <a:cs typeface="Arial"/>
              </a:rPr>
              <a:t>commercial</a:t>
            </a:r>
            <a:r>
              <a:rPr sz="2200" spc="-415" dirty="0">
                <a:latin typeface="Arial"/>
                <a:cs typeface="Arial"/>
              </a:rPr>
              <a:t> </a:t>
            </a:r>
            <a:r>
              <a:rPr sz="2200" b="1" spc="-170" dirty="0">
                <a:latin typeface="Arial"/>
                <a:cs typeface="Arial"/>
              </a:rPr>
              <a:t>databases</a:t>
            </a:r>
            <a:r>
              <a:rPr sz="2200" spc="-17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80" dirty="0">
                <a:latin typeface="Arial"/>
                <a:cs typeface="Arial"/>
              </a:rPr>
              <a:t>supports </a:t>
            </a:r>
            <a:r>
              <a:rPr sz="2200" spc="-45" dirty="0">
                <a:latin typeface="Arial"/>
                <a:cs typeface="Arial"/>
              </a:rPr>
              <a:t>functional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50" dirty="0">
                <a:latin typeface="Arial"/>
                <a:cs typeface="Arial"/>
              </a:rPr>
              <a:t>structured </a:t>
            </a:r>
            <a:r>
              <a:rPr sz="2200" spc="-85" dirty="0">
                <a:latin typeface="Arial"/>
                <a:cs typeface="Arial"/>
              </a:rPr>
              <a:t>programming </a:t>
            </a:r>
            <a:r>
              <a:rPr sz="2200" spc="-80" dirty="0">
                <a:latin typeface="Arial"/>
                <a:cs typeface="Arial"/>
              </a:rPr>
              <a:t>methods </a:t>
            </a:r>
            <a:r>
              <a:rPr sz="2200" spc="-210" dirty="0">
                <a:latin typeface="Arial"/>
                <a:cs typeface="Arial"/>
              </a:rPr>
              <a:t>as </a:t>
            </a:r>
            <a:r>
              <a:rPr sz="2200" spc="-40" dirty="0">
                <a:latin typeface="Arial"/>
                <a:cs typeface="Arial"/>
              </a:rPr>
              <a:t>well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210" dirty="0">
                <a:latin typeface="Arial"/>
                <a:cs typeface="Arial"/>
              </a:rPr>
              <a:t>as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b="1" spc="-204" dirty="0">
                <a:latin typeface="Arial"/>
                <a:cs typeface="Arial"/>
              </a:rPr>
              <a:t>OOP</a:t>
            </a:r>
            <a:r>
              <a:rPr sz="2200" spc="-204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95" dirty="0">
                <a:latin typeface="Arial"/>
                <a:cs typeface="Arial"/>
              </a:rPr>
              <a:t>provides </a:t>
            </a:r>
            <a:r>
              <a:rPr sz="2200" spc="-85" dirty="0">
                <a:latin typeface="Arial"/>
                <a:cs typeface="Arial"/>
              </a:rPr>
              <a:t>very </a:t>
            </a:r>
            <a:r>
              <a:rPr sz="2200" spc="-80" dirty="0">
                <a:latin typeface="Arial"/>
                <a:cs typeface="Arial"/>
              </a:rPr>
              <a:t>high-level </a:t>
            </a:r>
            <a:r>
              <a:rPr sz="2200" b="1" spc="-175" dirty="0">
                <a:latin typeface="Arial"/>
                <a:cs typeface="Arial"/>
              </a:rPr>
              <a:t>dynamic </a:t>
            </a:r>
            <a:r>
              <a:rPr sz="2200" spc="-90" dirty="0">
                <a:latin typeface="Arial"/>
                <a:cs typeface="Arial"/>
              </a:rPr>
              <a:t>data </a:t>
            </a:r>
            <a:r>
              <a:rPr sz="2200" spc="-85" dirty="0">
                <a:latin typeface="Arial"/>
                <a:cs typeface="Arial"/>
              </a:rPr>
              <a:t>types </a:t>
            </a:r>
            <a:r>
              <a:rPr sz="2200" spc="-105" dirty="0">
                <a:latin typeface="Arial"/>
                <a:cs typeface="Arial"/>
              </a:rPr>
              <a:t>and </a:t>
            </a:r>
            <a:r>
              <a:rPr sz="2200" spc="-80" dirty="0">
                <a:latin typeface="Arial"/>
                <a:cs typeface="Arial"/>
              </a:rPr>
              <a:t>supports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dynamic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spc="-45" dirty="0">
                <a:latin typeface="Arial"/>
                <a:cs typeface="Arial"/>
              </a:rPr>
              <a:t>type</a:t>
            </a:r>
            <a:r>
              <a:rPr sz="2200" spc="-110" dirty="0">
                <a:latin typeface="Arial"/>
                <a:cs typeface="Arial"/>
              </a:rPr>
              <a:t> checking.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80" dirty="0">
                <a:latin typeface="Arial"/>
                <a:cs typeface="Arial"/>
              </a:rPr>
              <a:t>supports </a:t>
            </a:r>
            <a:r>
              <a:rPr sz="2200" b="1" spc="-170" dirty="0">
                <a:latin typeface="Arial"/>
                <a:cs typeface="Arial"/>
              </a:rPr>
              <a:t>GUI </a:t>
            </a:r>
            <a:r>
              <a:rPr sz="2200" spc="-80" dirty="0">
                <a:latin typeface="Arial"/>
                <a:cs typeface="Arial"/>
              </a:rPr>
              <a:t>applications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80" dirty="0">
                <a:latin typeface="Arial"/>
                <a:cs typeface="Arial"/>
              </a:rPr>
              <a:t>supports </a:t>
            </a:r>
            <a:r>
              <a:rPr sz="2200" spc="-60" dirty="0">
                <a:latin typeface="Arial"/>
                <a:cs typeface="Arial"/>
              </a:rPr>
              <a:t>automatic </a:t>
            </a:r>
            <a:r>
              <a:rPr sz="2200" b="1" spc="-190" dirty="0">
                <a:latin typeface="Arial"/>
                <a:cs typeface="Arial"/>
              </a:rPr>
              <a:t>garbage</a:t>
            </a:r>
            <a:r>
              <a:rPr sz="2200" b="1" spc="-22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collection</a:t>
            </a:r>
            <a:r>
              <a:rPr sz="2200" spc="-14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05" dirty="0">
                <a:latin typeface="Arial"/>
                <a:cs typeface="Arial"/>
              </a:rPr>
              <a:t>be easily </a:t>
            </a:r>
            <a:r>
              <a:rPr sz="2200" b="1" spc="-130" dirty="0">
                <a:latin typeface="Arial"/>
                <a:cs typeface="Arial"/>
              </a:rPr>
              <a:t>integrated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245" dirty="0">
                <a:latin typeface="Arial"/>
                <a:cs typeface="Arial"/>
              </a:rPr>
              <a:t>C, </a:t>
            </a:r>
            <a:r>
              <a:rPr sz="2200" spc="-215" dirty="0">
                <a:latin typeface="Arial"/>
                <a:cs typeface="Arial"/>
              </a:rPr>
              <a:t>C++, </a:t>
            </a:r>
            <a:r>
              <a:rPr sz="2200" spc="-105" dirty="0">
                <a:latin typeface="Arial"/>
                <a:cs typeface="Arial"/>
              </a:rPr>
              <a:t>and</a:t>
            </a:r>
            <a:r>
              <a:rPr sz="2200" spc="-320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Java.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381" y="4078351"/>
            <a:ext cx="3044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/>
              <a:t>Python</a:t>
            </a:r>
            <a:r>
              <a:rPr sz="4000" spc="-265" dirty="0"/>
              <a:t> </a:t>
            </a:r>
            <a:r>
              <a:rPr sz="4000" spc="-365" dirty="0"/>
              <a:t>Syntax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58205" y="231394"/>
            <a:ext cx="20929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Basic</a:t>
            </a:r>
            <a:r>
              <a:rPr spc="-270" dirty="0"/>
              <a:t> </a:t>
            </a:r>
            <a:r>
              <a:rPr spc="-290" dirty="0"/>
              <a:t>Syntax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9076" y="1118107"/>
            <a:ext cx="753110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6385">
              <a:lnSpc>
                <a:spcPts val="2160"/>
              </a:lnSpc>
              <a:spcBef>
                <a:spcPts val="37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  <a:tab pos="611505" algn="l"/>
                <a:tab pos="1652270" algn="l"/>
                <a:tab pos="2161540" algn="l"/>
                <a:tab pos="2554605" algn="l"/>
                <a:tab pos="3865245" algn="l"/>
                <a:tab pos="4671695" algn="l"/>
                <a:tab pos="5174615" algn="l"/>
                <a:tab pos="5880100" algn="l"/>
                <a:tab pos="6586220" algn="l"/>
                <a:tab pos="7259955" algn="l"/>
              </a:tabLst>
            </a:pPr>
            <a:r>
              <a:rPr sz="2000" b="1" spc="-100" dirty="0">
                <a:latin typeface="Arial"/>
                <a:cs typeface="Arial"/>
              </a:rPr>
              <a:t>Indentation </a:t>
            </a:r>
            <a:r>
              <a:rPr sz="2000" spc="-105" dirty="0">
                <a:latin typeface="Arial"/>
                <a:cs typeface="Arial"/>
              </a:rPr>
              <a:t>is </a:t>
            </a:r>
            <a:r>
              <a:rPr sz="2000" spc="-120" dirty="0">
                <a:latin typeface="Arial"/>
                <a:cs typeface="Arial"/>
              </a:rPr>
              <a:t>used </a:t>
            </a:r>
            <a:r>
              <a:rPr sz="2000" spc="-25" dirty="0">
                <a:latin typeface="Arial"/>
                <a:cs typeface="Arial"/>
              </a:rPr>
              <a:t>in </a:t>
            </a:r>
            <a:r>
              <a:rPr sz="2000" spc="-80" dirty="0">
                <a:latin typeface="Arial"/>
                <a:cs typeface="Arial"/>
              </a:rPr>
              <a:t>Python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delimit </a:t>
            </a:r>
            <a:r>
              <a:rPr sz="2000" spc="-95" dirty="0">
                <a:latin typeface="Arial"/>
                <a:cs typeface="Arial"/>
              </a:rPr>
              <a:t>blocks. </a:t>
            </a: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spaces  </a:t>
            </a:r>
            <a:r>
              <a:rPr sz="2000" spc="-70" dirty="0">
                <a:latin typeface="Arial"/>
                <a:cs typeface="Arial"/>
              </a:rPr>
              <a:t>i</a:t>
            </a:r>
            <a:r>
              <a:rPr sz="2000" spc="-140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25" dirty="0">
                <a:latin typeface="Arial"/>
                <a:cs typeface="Arial"/>
              </a:rPr>
              <a:t>v</a:t>
            </a:r>
            <a:r>
              <a:rPr sz="2000" spc="-60" dirty="0">
                <a:latin typeface="Arial"/>
                <a:cs typeface="Arial"/>
              </a:rPr>
              <a:t>aria</a:t>
            </a:r>
            <a:r>
              <a:rPr sz="2000" spc="-75" dirty="0">
                <a:latin typeface="Arial"/>
                <a:cs typeface="Arial"/>
              </a:rPr>
              <a:t>b</a:t>
            </a:r>
            <a:r>
              <a:rPr sz="2000" spc="-30" dirty="0">
                <a:latin typeface="Arial"/>
                <a:cs typeface="Arial"/>
              </a:rPr>
              <a:t>l</a:t>
            </a:r>
            <a:r>
              <a:rPr sz="2000" spc="-80" dirty="0">
                <a:latin typeface="Arial"/>
                <a:cs typeface="Arial"/>
              </a:rPr>
              <a:t>e</a:t>
            </a:r>
            <a:r>
              <a:rPr sz="2000" spc="-6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	bu</a:t>
            </a:r>
            <a:r>
              <a:rPr sz="2000" spc="-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5" dirty="0">
                <a:latin typeface="Arial"/>
                <a:cs typeface="Arial"/>
              </a:rPr>
              <a:t>all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0" dirty="0">
                <a:latin typeface="Arial"/>
                <a:cs typeface="Arial"/>
              </a:rPr>
              <a:t>s</a:t>
            </a:r>
            <a:r>
              <a:rPr sz="2000" spc="100" dirty="0">
                <a:latin typeface="Arial"/>
                <a:cs typeface="Arial"/>
              </a:rPr>
              <a:t>t</a:t>
            </a:r>
            <a:r>
              <a:rPr sz="2000" spc="-180" dirty="0">
                <a:latin typeface="Arial"/>
                <a:cs typeface="Arial"/>
              </a:rPr>
              <a:t>a</a:t>
            </a:r>
            <a:r>
              <a:rPr sz="2000" spc="100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eme</a:t>
            </a:r>
            <a:r>
              <a:rPr sz="2000" spc="-100" dirty="0">
                <a:latin typeface="Arial"/>
                <a:cs typeface="Arial"/>
              </a:rPr>
              <a:t>n</a:t>
            </a:r>
            <a:r>
              <a:rPr sz="2000" spc="-55" dirty="0">
                <a:latin typeface="Arial"/>
                <a:cs typeface="Arial"/>
              </a:rPr>
              <a:t>ts</a:t>
            </a:r>
            <a:r>
              <a:rPr sz="2000" dirty="0">
                <a:latin typeface="Arial"/>
                <a:cs typeface="Arial"/>
              </a:rPr>
              <a:t>	w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thin	</a:t>
            </a:r>
            <a:r>
              <a:rPr sz="2000" spc="125" dirty="0">
                <a:latin typeface="Arial"/>
                <a:cs typeface="Arial"/>
              </a:rPr>
              <a:t>t</a:t>
            </a:r>
            <a:r>
              <a:rPr sz="2000" spc="-95" dirty="0">
                <a:latin typeface="Arial"/>
                <a:cs typeface="Arial"/>
              </a:rPr>
              <a:t>h</a:t>
            </a:r>
            <a:r>
              <a:rPr sz="2000" spc="-9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30" dirty="0">
                <a:latin typeface="Arial"/>
                <a:cs typeface="Arial"/>
              </a:rPr>
              <a:t>sa</a:t>
            </a:r>
            <a:r>
              <a:rPr sz="2000" spc="-204" dirty="0">
                <a:latin typeface="Arial"/>
                <a:cs typeface="Arial"/>
              </a:rPr>
              <a:t>m</a:t>
            </a:r>
            <a:r>
              <a:rPr sz="2000" spc="-12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75" dirty="0">
                <a:latin typeface="Arial"/>
                <a:cs typeface="Arial"/>
              </a:rPr>
              <a:t>block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30" dirty="0">
                <a:latin typeface="Arial"/>
                <a:cs typeface="Arial"/>
              </a:rPr>
              <a:t>mu</a:t>
            </a:r>
            <a:r>
              <a:rPr sz="2000" spc="-125" dirty="0">
                <a:latin typeface="Arial"/>
                <a:cs typeface="Arial"/>
              </a:rPr>
              <a:t>s</a:t>
            </a:r>
            <a:r>
              <a:rPr sz="2000" spc="11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0" dirty="0">
                <a:latin typeface="Arial"/>
                <a:cs typeface="Arial"/>
              </a:rPr>
              <a:t>be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9076" y="1666748"/>
            <a:ext cx="7530465" cy="145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/>
                <a:cs typeface="Arial"/>
              </a:rPr>
              <a:t>indented </a:t>
            </a:r>
            <a:r>
              <a:rPr sz="2000" spc="-20" dirty="0">
                <a:latin typeface="Arial"/>
                <a:cs typeface="Arial"/>
              </a:rPr>
              <a:t>the </a:t>
            </a:r>
            <a:r>
              <a:rPr sz="2000" spc="-145" dirty="0">
                <a:latin typeface="Arial"/>
                <a:cs typeface="Arial"/>
              </a:rPr>
              <a:t>same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amount.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ts val="2280"/>
              </a:lnSpc>
              <a:spcBef>
                <a:spcPts val="83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45" dirty="0">
                <a:latin typeface="Arial"/>
                <a:cs typeface="Arial"/>
              </a:rPr>
              <a:t>The </a:t>
            </a:r>
            <a:r>
              <a:rPr sz="2000" spc="-85" dirty="0">
                <a:latin typeface="Arial"/>
                <a:cs typeface="Arial"/>
              </a:rPr>
              <a:t>header </a:t>
            </a:r>
            <a:r>
              <a:rPr sz="2000" spc="-40" dirty="0">
                <a:latin typeface="Arial"/>
                <a:cs typeface="Arial"/>
              </a:rPr>
              <a:t>line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80" dirty="0">
                <a:latin typeface="Arial"/>
                <a:cs typeface="Arial"/>
              </a:rPr>
              <a:t>compound </a:t>
            </a:r>
            <a:r>
              <a:rPr sz="2000" spc="-70" dirty="0">
                <a:latin typeface="Arial"/>
                <a:cs typeface="Arial"/>
              </a:rPr>
              <a:t>statements, </a:t>
            </a:r>
            <a:r>
              <a:rPr sz="2000" spc="-130" dirty="0">
                <a:latin typeface="Arial"/>
                <a:cs typeface="Arial"/>
              </a:rPr>
              <a:t>such </a:t>
            </a:r>
            <a:r>
              <a:rPr sz="2000" spc="-185" dirty="0">
                <a:latin typeface="Arial"/>
                <a:cs typeface="Arial"/>
              </a:rPr>
              <a:t>as </a:t>
            </a:r>
            <a:r>
              <a:rPr sz="2000" spc="-40" dirty="0">
                <a:latin typeface="Arial"/>
                <a:cs typeface="Arial"/>
              </a:rPr>
              <a:t>if, </a:t>
            </a:r>
            <a:r>
              <a:rPr sz="2000" spc="-45" dirty="0">
                <a:latin typeface="Arial"/>
                <a:cs typeface="Arial"/>
              </a:rPr>
              <a:t>while, </a:t>
            </a:r>
            <a:r>
              <a:rPr sz="2000" spc="-85" dirty="0">
                <a:latin typeface="Arial"/>
                <a:cs typeface="Arial"/>
              </a:rPr>
              <a:t>def,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ts val="2280"/>
              </a:lnSpc>
            </a:pPr>
            <a:r>
              <a:rPr sz="2000" spc="-150" dirty="0">
                <a:latin typeface="Arial"/>
                <a:cs typeface="Arial"/>
              </a:rPr>
              <a:t>class </a:t>
            </a:r>
            <a:r>
              <a:rPr sz="2000" spc="-80" dirty="0">
                <a:latin typeface="Arial"/>
                <a:cs typeface="Arial"/>
              </a:rPr>
              <a:t>should </a:t>
            </a:r>
            <a:r>
              <a:rPr sz="2000" spc="-90" dirty="0">
                <a:latin typeface="Arial"/>
                <a:cs typeface="Arial"/>
              </a:rPr>
              <a:t>be </a:t>
            </a:r>
            <a:r>
              <a:rPr sz="2000" spc="-40" dirty="0">
                <a:latin typeface="Arial"/>
                <a:cs typeface="Arial"/>
              </a:rPr>
              <a:t>terminated </a:t>
            </a:r>
            <a:r>
              <a:rPr sz="2000" spc="10" dirty="0">
                <a:latin typeface="Arial"/>
                <a:cs typeface="Arial"/>
              </a:rPr>
              <a:t>with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-70" dirty="0">
                <a:latin typeface="Arial"/>
                <a:cs typeface="Arial"/>
              </a:rPr>
              <a:t>colon </a:t>
            </a:r>
            <a:r>
              <a:rPr sz="2000" spc="-60" dirty="0">
                <a:latin typeface="Arial"/>
                <a:cs typeface="Arial"/>
              </a:rPr>
              <a:t>( </a:t>
            </a:r>
            <a:r>
              <a:rPr sz="2000" b="1" spc="-114" dirty="0">
                <a:solidFill>
                  <a:srgbClr val="CC9A1A"/>
                </a:solidFill>
                <a:latin typeface="Arial"/>
                <a:cs typeface="Arial"/>
              </a:rPr>
              <a:t>:</a:t>
            </a:r>
            <a:r>
              <a:rPr sz="2000" b="1" spc="-330" dirty="0">
                <a:solidFill>
                  <a:srgbClr val="CC9A1A"/>
                </a:solidFill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4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4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semicolon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(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b="1" spc="-114" dirty="0">
                <a:solidFill>
                  <a:srgbClr val="CC9A1A"/>
                </a:solidFill>
                <a:latin typeface="Arial"/>
                <a:cs typeface="Arial"/>
              </a:rPr>
              <a:t>; </a:t>
            </a:r>
            <a:r>
              <a:rPr sz="2000" spc="-60" dirty="0">
                <a:latin typeface="Arial"/>
                <a:cs typeface="Arial"/>
              </a:rPr>
              <a:t>)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is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optional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end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statement.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9076" y="3587241"/>
            <a:ext cx="3513454" cy="2411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60" dirty="0">
                <a:latin typeface="Arial"/>
                <a:cs typeface="Arial"/>
              </a:rPr>
              <a:t>Printing </a:t>
            </a:r>
            <a:r>
              <a:rPr sz="2000" spc="15" dirty="0">
                <a:latin typeface="Arial"/>
                <a:cs typeface="Arial"/>
              </a:rPr>
              <a:t>to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28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Screen: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135" dirty="0">
                <a:latin typeface="Arial"/>
                <a:cs typeface="Arial"/>
              </a:rPr>
              <a:t>Reading </a:t>
            </a:r>
            <a:r>
              <a:rPr sz="2000" spc="-110" dirty="0">
                <a:latin typeface="Arial"/>
                <a:cs typeface="Arial"/>
              </a:rPr>
              <a:t>Keyboard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Input: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ts val="2370"/>
              </a:lnSpc>
              <a:spcBef>
                <a:spcPts val="840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b="1" spc="-180" dirty="0">
                <a:latin typeface="Arial"/>
                <a:cs typeface="Arial"/>
              </a:rPr>
              <a:t>Comments</a:t>
            </a:r>
            <a:endParaRPr sz="2000">
              <a:latin typeface="Arial"/>
              <a:cs typeface="Arial"/>
            </a:endParaRPr>
          </a:p>
          <a:p>
            <a:pPr marL="1556385" lvl="1" indent="-172085">
              <a:lnSpc>
                <a:spcPts val="3329"/>
              </a:lnSpc>
              <a:buClr>
                <a:srgbClr val="CC9A1A"/>
              </a:buClr>
              <a:buSzPct val="145000"/>
              <a:buChar char="•"/>
              <a:tabLst>
                <a:tab pos="1557020" algn="l"/>
              </a:tabLst>
            </a:pPr>
            <a:r>
              <a:rPr sz="2000" spc="-125" dirty="0">
                <a:latin typeface="Arial"/>
                <a:cs typeface="Arial"/>
              </a:rPr>
              <a:t>Single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line:</a:t>
            </a:r>
            <a:endParaRPr sz="2000">
              <a:latin typeface="Arial"/>
              <a:cs typeface="Arial"/>
            </a:endParaRPr>
          </a:p>
          <a:p>
            <a:pPr marL="1556385" lvl="1" indent="-172085">
              <a:lnSpc>
                <a:spcPts val="3360"/>
              </a:lnSpc>
              <a:buClr>
                <a:srgbClr val="CC9A1A"/>
              </a:buClr>
              <a:buSzPct val="145000"/>
              <a:buChar char="•"/>
              <a:tabLst>
                <a:tab pos="1557020" algn="l"/>
              </a:tabLst>
            </a:pPr>
            <a:r>
              <a:rPr sz="2000" spc="-5" dirty="0">
                <a:latin typeface="Arial"/>
                <a:cs typeface="Arial"/>
              </a:rPr>
              <a:t>Multiple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lines: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65"/>
              </a:spcBef>
              <a:buClr>
                <a:srgbClr val="CC9A1A"/>
              </a:buClr>
              <a:buSzPct val="145000"/>
              <a:buFont typeface="Wingdings"/>
              <a:buChar char=""/>
              <a:tabLst>
                <a:tab pos="299720" algn="l"/>
              </a:tabLst>
            </a:pPr>
            <a:r>
              <a:rPr sz="2000" spc="-75" dirty="0">
                <a:latin typeface="Arial"/>
                <a:cs typeface="Arial"/>
              </a:rPr>
              <a:t>Python </a:t>
            </a:r>
            <a:r>
              <a:rPr sz="2000" spc="-55" dirty="0">
                <a:latin typeface="Arial"/>
                <a:cs typeface="Arial"/>
              </a:rPr>
              <a:t>files </a:t>
            </a:r>
            <a:r>
              <a:rPr sz="2000" spc="-125" dirty="0">
                <a:latin typeface="Arial"/>
                <a:cs typeface="Arial"/>
              </a:rPr>
              <a:t>have </a:t>
            </a:r>
            <a:r>
              <a:rPr sz="2000" spc="-80" dirty="0">
                <a:latin typeface="Arial"/>
                <a:cs typeface="Arial"/>
              </a:rPr>
              <a:t>extension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CC9A1A"/>
                </a:solidFill>
                <a:latin typeface="Arial"/>
                <a:cs typeface="Arial"/>
              </a:rPr>
              <a:t>.py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71288" y="3584447"/>
            <a:ext cx="2404871" cy="385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03291" y="3616452"/>
            <a:ext cx="2286000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0244" y="3613403"/>
            <a:ext cx="2292350" cy="273050"/>
          </a:xfrm>
          <a:custGeom>
            <a:avLst/>
            <a:gdLst/>
            <a:ahLst/>
            <a:cxnLst/>
            <a:rect l="l" t="t" r="r" b="b"/>
            <a:pathLst>
              <a:path w="2292350" h="273050">
                <a:moveTo>
                  <a:pt x="0" y="272796"/>
                </a:moveTo>
                <a:lnTo>
                  <a:pt x="2292096" y="272796"/>
                </a:lnTo>
                <a:lnTo>
                  <a:pt x="2292096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66715" y="3960876"/>
            <a:ext cx="3180588" cy="399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8720" y="3992879"/>
            <a:ext cx="3061716" cy="280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5671" y="3989832"/>
            <a:ext cx="3068320" cy="287020"/>
          </a:xfrm>
          <a:custGeom>
            <a:avLst/>
            <a:gdLst/>
            <a:ahLst/>
            <a:cxnLst/>
            <a:rect l="l" t="t" r="r" b="b"/>
            <a:pathLst>
              <a:path w="3068320" h="287020">
                <a:moveTo>
                  <a:pt x="0" y="286512"/>
                </a:moveTo>
                <a:lnTo>
                  <a:pt x="3067812" y="286512"/>
                </a:lnTo>
                <a:lnTo>
                  <a:pt x="3067812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7340" y="4690871"/>
            <a:ext cx="2049780" cy="413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9344" y="4722876"/>
            <a:ext cx="1930907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6296" y="4719828"/>
            <a:ext cx="1937385" cy="300355"/>
          </a:xfrm>
          <a:custGeom>
            <a:avLst/>
            <a:gdLst/>
            <a:ahLst/>
            <a:cxnLst/>
            <a:rect l="l" t="t" r="r" b="b"/>
            <a:pathLst>
              <a:path w="1937384" h="300354">
                <a:moveTo>
                  <a:pt x="0" y="300228"/>
                </a:moveTo>
                <a:lnTo>
                  <a:pt x="1937003" y="300228"/>
                </a:lnTo>
                <a:lnTo>
                  <a:pt x="1937003" y="0"/>
                </a:lnTo>
                <a:lnTo>
                  <a:pt x="0" y="0"/>
                </a:lnTo>
                <a:lnTo>
                  <a:pt x="0" y="300228"/>
                </a:lnTo>
                <a:close/>
              </a:path>
            </a:pathLst>
          </a:custGeom>
          <a:ln w="6096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81244" y="5039867"/>
            <a:ext cx="3319272" cy="7559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3247" y="5071871"/>
            <a:ext cx="3200400" cy="6370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200" y="5068823"/>
            <a:ext cx="3206750" cy="643255"/>
          </a:xfrm>
          <a:custGeom>
            <a:avLst/>
            <a:gdLst/>
            <a:ahLst/>
            <a:cxnLst/>
            <a:rect l="l" t="t" r="r" b="b"/>
            <a:pathLst>
              <a:path w="3206750" h="643254">
                <a:moveTo>
                  <a:pt x="0" y="643128"/>
                </a:moveTo>
                <a:lnTo>
                  <a:pt x="3206496" y="643128"/>
                </a:lnTo>
                <a:lnTo>
                  <a:pt x="3206496" y="0"/>
                </a:lnTo>
                <a:lnTo>
                  <a:pt x="0" y="0"/>
                </a:lnTo>
                <a:lnTo>
                  <a:pt x="0" y="643128"/>
                </a:lnTo>
                <a:close/>
              </a:path>
            </a:pathLst>
          </a:custGeom>
          <a:ln w="6095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90888" y="1588008"/>
            <a:ext cx="2023872" cy="1674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25940" y="1623060"/>
            <a:ext cx="1898903" cy="15499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21368" y="1618488"/>
            <a:ext cx="1908175" cy="1559560"/>
          </a:xfrm>
          <a:custGeom>
            <a:avLst/>
            <a:gdLst/>
            <a:ahLst/>
            <a:cxnLst/>
            <a:rect l="l" t="t" r="r" b="b"/>
            <a:pathLst>
              <a:path w="1908175" h="1559560">
                <a:moveTo>
                  <a:pt x="0" y="1559052"/>
                </a:moveTo>
                <a:lnTo>
                  <a:pt x="1908048" y="1559052"/>
                </a:lnTo>
                <a:lnTo>
                  <a:pt x="1908048" y="0"/>
                </a:lnTo>
                <a:lnTo>
                  <a:pt x="0" y="0"/>
                </a:lnTo>
                <a:lnTo>
                  <a:pt x="0" y="1559052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175618" y="2838068"/>
            <a:ext cx="711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1600" b="1" spc="-150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600" b="1" spc="-14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b="1" spc="-1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r!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E8BB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8767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31060" cy="1571625"/>
          </a:xfrm>
          <a:custGeom>
            <a:avLst/>
            <a:gdLst/>
            <a:ahLst/>
            <a:cxnLst/>
            <a:rect l="l" t="t" r="r" b="b"/>
            <a:pathLst>
              <a:path w="2131060" h="1571625">
                <a:moveTo>
                  <a:pt x="0" y="0"/>
                </a:moveTo>
                <a:lnTo>
                  <a:pt x="0" y="4699"/>
                </a:lnTo>
                <a:lnTo>
                  <a:pt x="1495552" y="1571243"/>
                </a:lnTo>
                <a:lnTo>
                  <a:pt x="2130552" y="1571243"/>
                </a:lnTo>
                <a:lnTo>
                  <a:pt x="247662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CC9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3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17285" y="231394"/>
            <a:ext cx="1576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Variables</a:t>
            </a:r>
          </a:p>
        </p:txBody>
      </p:sp>
      <p:sp>
        <p:nvSpPr>
          <p:cNvPr id="9" name="object 9"/>
          <p:cNvSpPr/>
          <p:nvPr/>
        </p:nvSpPr>
        <p:spPr>
          <a:xfrm>
            <a:off x="1597152" y="1025652"/>
            <a:ext cx="9762744" cy="59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870" y="1014222"/>
            <a:ext cx="9704070" cy="0"/>
          </a:xfrm>
          <a:custGeom>
            <a:avLst/>
            <a:gdLst/>
            <a:ahLst/>
            <a:cxnLst/>
            <a:rect l="l" t="t" r="r" b="b"/>
            <a:pathLst>
              <a:path w="9704070">
                <a:moveTo>
                  <a:pt x="0" y="0"/>
                </a:moveTo>
                <a:lnTo>
                  <a:pt x="9703689" y="0"/>
                </a:lnTo>
              </a:path>
            </a:pathLst>
          </a:custGeom>
          <a:ln w="2895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6630" y="1527429"/>
            <a:ext cx="580898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430" indent="-286385">
              <a:lnSpc>
                <a:spcPct val="100000"/>
              </a:lnSpc>
              <a:spcBef>
                <a:spcPts val="9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</a:t>
            </a:r>
            <a:r>
              <a:rPr sz="2200" spc="-114" dirty="0">
                <a:latin typeface="Arial"/>
                <a:cs typeface="Arial"/>
              </a:rPr>
              <a:t>is </a:t>
            </a:r>
            <a:r>
              <a:rPr sz="2200" spc="-85" dirty="0">
                <a:latin typeface="Arial"/>
                <a:cs typeface="Arial"/>
              </a:rPr>
              <a:t>dynamically </a:t>
            </a:r>
            <a:r>
              <a:rPr sz="2200" spc="-50" dirty="0">
                <a:latin typeface="Arial"/>
                <a:cs typeface="Arial"/>
              </a:rPr>
              <a:t>typed. </a:t>
            </a:r>
            <a:r>
              <a:rPr sz="2200" spc="-235" dirty="0">
                <a:latin typeface="Arial"/>
                <a:cs typeface="Arial"/>
              </a:rPr>
              <a:t>You </a:t>
            </a:r>
            <a:r>
              <a:rPr sz="2200" spc="-75" dirty="0">
                <a:latin typeface="Arial"/>
                <a:cs typeface="Arial"/>
              </a:rPr>
              <a:t>do </a:t>
            </a:r>
            <a:r>
              <a:rPr sz="2200" spc="-10" dirty="0">
                <a:latin typeface="Arial"/>
                <a:cs typeface="Arial"/>
              </a:rPr>
              <a:t>not </a:t>
            </a:r>
            <a:r>
              <a:rPr sz="2200" spc="-100" dirty="0">
                <a:latin typeface="Arial"/>
                <a:cs typeface="Arial"/>
              </a:rPr>
              <a:t>need </a:t>
            </a:r>
            <a:r>
              <a:rPr sz="2200" spc="-5" dirty="0">
                <a:latin typeface="Arial"/>
                <a:cs typeface="Arial"/>
              </a:rPr>
              <a:t>to  </a:t>
            </a:r>
            <a:r>
              <a:rPr sz="2200" spc="-100" dirty="0">
                <a:latin typeface="Arial"/>
                <a:cs typeface="Arial"/>
              </a:rPr>
              <a:t>declare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variables!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  <a:tab pos="887094" algn="l"/>
                <a:tab pos="2329180" algn="l"/>
                <a:tab pos="3462654" algn="l"/>
                <a:tab pos="5162550" algn="l"/>
              </a:tabLst>
            </a:pPr>
            <a:r>
              <a:rPr sz="2200" spc="-170" dirty="0">
                <a:latin typeface="Arial"/>
                <a:cs typeface="Arial"/>
              </a:rPr>
              <a:t>Th</a:t>
            </a:r>
            <a:r>
              <a:rPr sz="2200" spc="-155" dirty="0">
                <a:latin typeface="Arial"/>
                <a:cs typeface="Arial"/>
              </a:rPr>
              <a:t>e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110" dirty="0">
                <a:latin typeface="Arial"/>
                <a:cs typeface="Arial"/>
              </a:rPr>
              <a:t>d</a:t>
            </a:r>
            <a:r>
              <a:rPr sz="2200" spc="-100" dirty="0">
                <a:latin typeface="Arial"/>
                <a:cs typeface="Arial"/>
              </a:rPr>
              <a:t>e</a:t>
            </a:r>
            <a:r>
              <a:rPr sz="2200" spc="-80" dirty="0">
                <a:latin typeface="Arial"/>
                <a:cs typeface="Arial"/>
              </a:rPr>
              <a:t>cla</a:t>
            </a:r>
            <a:r>
              <a:rPr sz="2200" spc="-114" dirty="0">
                <a:latin typeface="Arial"/>
                <a:cs typeface="Arial"/>
              </a:rPr>
              <a:t>r</a:t>
            </a:r>
            <a:r>
              <a:rPr sz="2200" spc="-195" dirty="0">
                <a:latin typeface="Arial"/>
                <a:cs typeface="Arial"/>
              </a:rPr>
              <a:t>a</a:t>
            </a:r>
            <a:r>
              <a:rPr sz="2200" dirty="0">
                <a:latin typeface="Arial"/>
                <a:cs typeface="Arial"/>
              </a:rPr>
              <a:t>tion	</a:t>
            </a:r>
            <a:r>
              <a:rPr sz="2200" spc="-125" dirty="0">
                <a:latin typeface="Arial"/>
                <a:cs typeface="Arial"/>
              </a:rPr>
              <a:t>happen</a:t>
            </a:r>
            <a:r>
              <a:rPr sz="2200" spc="-110" dirty="0">
                <a:latin typeface="Arial"/>
                <a:cs typeface="Arial"/>
              </a:rPr>
              <a:t>s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0" dirty="0">
                <a:latin typeface="Arial"/>
                <a:cs typeface="Arial"/>
              </a:rPr>
              <a:t>aut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spc="-150" dirty="0">
                <a:latin typeface="Arial"/>
                <a:cs typeface="Arial"/>
              </a:rPr>
              <a:t>m</a:t>
            </a:r>
            <a:r>
              <a:rPr sz="2200" spc="-13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ti</a:t>
            </a:r>
            <a:r>
              <a:rPr sz="2200" spc="-55" dirty="0">
                <a:latin typeface="Arial"/>
                <a:cs typeface="Arial"/>
              </a:rPr>
              <a:t>c</a:t>
            </a:r>
            <a:r>
              <a:rPr sz="2200" spc="-65" dirty="0">
                <a:latin typeface="Arial"/>
                <a:cs typeface="Arial"/>
              </a:rPr>
              <a:t>ally</a:t>
            </a:r>
            <a:r>
              <a:rPr sz="2200" dirty="0">
                <a:latin typeface="Arial"/>
                <a:cs typeface="Arial"/>
              </a:rPr>
              <a:t>	</a:t>
            </a:r>
            <a:r>
              <a:rPr sz="2200" spc="-55" dirty="0">
                <a:latin typeface="Arial"/>
                <a:cs typeface="Arial"/>
              </a:rPr>
              <a:t>w</a:t>
            </a:r>
            <a:r>
              <a:rPr sz="2200" spc="-30" dirty="0">
                <a:latin typeface="Arial"/>
                <a:cs typeface="Arial"/>
              </a:rPr>
              <a:t>h</a:t>
            </a:r>
            <a:r>
              <a:rPr sz="2200" spc="-105" dirty="0">
                <a:latin typeface="Arial"/>
                <a:cs typeface="Arial"/>
              </a:rPr>
              <a:t>en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spc="-9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assign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value </a:t>
            </a:r>
            <a:r>
              <a:rPr sz="2200" spc="15" dirty="0">
                <a:latin typeface="Arial"/>
                <a:cs typeface="Arial"/>
              </a:rPr>
              <a:t>to </a:t>
            </a:r>
            <a:r>
              <a:rPr sz="2200" spc="-175" dirty="0">
                <a:latin typeface="Arial"/>
                <a:cs typeface="Arial"/>
              </a:rPr>
              <a:t>a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variable.</a:t>
            </a:r>
            <a:endParaRPr sz="2200">
              <a:latin typeface="Arial"/>
              <a:cs typeface="Arial"/>
            </a:endParaRPr>
          </a:p>
          <a:p>
            <a:pPr marL="299085" marR="5715" indent="-286385">
              <a:lnSpc>
                <a:spcPct val="100000"/>
              </a:lnSpc>
              <a:spcBef>
                <a:spcPts val="113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120" dirty="0">
                <a:latin typeface="Arial"/>
                <a:cs typeface="Arial"/>
              </a:rPr>
              <a:t>Variables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40" dirty="0">
                <a:latin typeface="Arial"/>
                <a:cs typeface="Arial"/>
              </a:rPr>
              <a:t>change </a:t>
            </a:r>
            <a:r>
              <a:rPr sz="2200" spc="-50" dirty="0">
                <a:latin typeface="Arial"/>
                <a:cs typeface="Arial"/>
              </a:rPr>
              <a:t>type, </a:t>
            </a:r>
            <a:r>
              <a:rPr sz="2200" spc="-85" dirty="0">
                <a:latin typeface="Arial"/>
                <a:cs typeface="Arial"/>
              </a:rPr>
              <a:t>simply </a:t>
            </a:r>
            <a:r>
              <a:rPr sz="2200" spc="-100" dirty="0">
                <a:latin typeface="Arial"/>
                <a:cs typeface="Arial"/>
              </a:rPr>
              <a:t>by </a:t>
            </a:r>
            <a:r>
              <a:rPr sz="2200" spc="-135" dirty="0">
                <a:latin typeface="Arial"/>
                <a:cs typeface="Arial"/>
              </a:rPr>
              <a:t>assigning  </a:t>
            </a:r>
            <a:r>
              <a:rPr sz="2200" spc="-40" dirty="0">
                <a:latin typeface="Arial"/>
                <a:cs typeface="Arial"/>
              </a:rPr>
              <a:t>them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new </a:t>
            </a:r>
            <a:r>
              <a:rPr sz="2200" spc="-105" dirty="0">
                <a:latin typeface="Arial"/>
                <a:cs typeface="Arial"/>
              </a:rPr>
              <a:t>value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30" dirty="0">
                <a:latin typeface="Arial"/>
                <a:cs typeface="Arial"/>
              </a:rPr>
              <a:t>different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Python allows </a:t>
            </a:r>
            <a:r>
              <a:rPr sz="2200" spc="-90" dirty="0">
                <a:latin typeface="Arial"/>
                <a:cs typeface="Arial"/>
              </a:rPr>
              <a:t>you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155" dirty="0">
                <a:latin typeface="Arial"/>
                <a:cs typeface="Arial"/>
              </a:rPr>
              <a:t>assign </a:t>
            </a:r>
            <a:r>
              <a:rPr sz="2200" spc="-175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single value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200" spc="-120" dirty="0">
                <a:latin typeface="Arial"/>
                <a:cs typeface="Arial"/>
              </a:rPr>
              <a:t>several </a:t>
            </a:r>
            <a:r>
              <a:rPr sz="2200" spc="-100" dirty="0">
                <a:latin typeface="Arial"/>
                <a:cs typeface="Arial"/>
              </a:rPr>
              <a:t>variables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simultaneously.</a:t>
            </a:r>
            <a:endParaRPr sz="22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130"/>
              </a:spcBef>
              <a:buClr>
                <a:srgbClr val="CC9A1A"/>
              </a:buClr>
              <a:buSzPct val="145454"/>
              <a:buFont typeface="Wingdings"/>
              <a:buChar char=""/>
              <a:tabLst>
                <a:tab pos="299720" algn="l"/>
              </a:tabLst>
            </a:pPr>
            <a:r>
              <a:rPr sz="2200" spc="-235" dirty="0">
                <a:latin typeface="Arial"/>
                <a:cs typeface="Arial"/>
              </a:rPr>
              <a:t>You </a:t>
            </a:r>
            <a:r>
              <a:rPr sz="2200" spc="-150" dirty="0">
                <a:latin typeface="Arial"/>
                <a:cs typeface="Arial"/>
              </a:rPr>
              <a:t>can </a:t>
            </a:r>
            <a:r>
              <a:rPr sz="2200" spc="-114" dirty="0">
                <a:latin typeface="Arial"/>
                <a:cs typeface="Arial"/>
              </a:rPr>
              <a:t>also </a:t>
            </a:r>
            <a:r>
              <a:rPr sz="2200" spc="-155" dirty="0">
                <a:latin typeface="Arial"/>
                <a:cs typeface="Arial"/>
              </a:rPr>
              <a:t>assign </a:t>
            </a:r>
            <a:r>
              <a:rPr sz="2200" spc="-25" dirty="0">
                <a:latin typeface="Arial"/>
                <a:cs typeface="Arial"/>
              </a:rPr>
              <a:t>multiple </a:t>
            </a:r>
            <a:r>
              <a:rPr sz="2200" spc="-80" dirty="0">
                <a:latin typeface="Arial"/>
                <a:cs typeface="Arial"/>
              </a:rPr>
              <a:t>objects </a:t>
            </a:r>
            <a:r>
              <a:rPr sz="2200" spc="10" dirty="0">
                <a:latin typeface="Arial"/>
                <a:cs typeface="Arial"/>
              </a:rPr>
              <a:t>to </a:t>
            </a:r>
            <a:r>
              <a:rPr sz="2200" spc="-25" dirty="0">
                <a:latin typeface="Arial"/>
                <a:cs typeface="Arial"/>
              </a:rPr>
              <a:t>multiple  </a:t>
            </a:r>
            <a:r>
              <a:rPr sz="2200" spc="-95" dirty="0">
                <a:latin typeface="Arial"/>
                <a:cs typeface="Arial"/>
              </a:rPr>
              <a:t>variables.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2671" y="1792223"/>
            <a:ext cx="3931920" cy="938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97723" y="1827276"/>
            <a:ext cx="3806952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93152" y="1822704"/>
            <a:ext cx="3816350" cy="822960"/>
          </a:xfrm>
          <a:custGeom>
            <a:avLst/>
            <a:gdLst/>
            <a:ahLst/>
            <a:cxnLst/>
            <a:rect l="l" t="t" r="r" b="b"/>
            <a:pathLst>
              <a:path w="3816350" h="822960">
                <a:moveTo>
                  <a:pt x="0" y="822960"/>
                </a:moveTo>
                <a:lnTo>
                  <a:pt x="3816096" y="822960"/>
                </a:lnTo>
                <a:lnTo>
                  <a:pt x="3816096" y="0"/>
                </a:lnTo>
                <a:lnTo>
                  <a:pt x="0" y="0"/>
                </a:lnTo>
                <a:lnTo>
                  <a:pt x="0" y="822960"/>
                </a:lnTo>
                <a:close/>
              </a:path>
            </a:pathLst>
          </a:custGeom>
          <a:ln w="9143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74864" y="3253740"/>
            <a:ext cx="1877568" cy="556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09916" y="3288791"/>
            <a:ext cx="1752600" cy="431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05343" y="3284220"/>
            <a:ext cx="1762125" cy="440690"/>
          </a:xfrm>
          <a:custGeom>
            <a:avLst/>
            <a:gdLst/>
            <a:ahLst/>
            <a:cxnLst/>
            <a:rect l="l" t="t" r="r" b="b"/>
            <a:pathLst>
              <a:path w="1762125" h="440689">
                <a:moveTo>
                  <a:pt x="0" y="440435"/>
                </a:moveTo>
                <a:lnTo>
                  <a:pt x="1761744" y="440435"/>
                </a:lnTo>
                <a:lnTo>
                  <a:pt x="1761744" y="0"/>
                </a:lnTo>
                <a:lnTo>
                  <a:pt x="0" y="0"/>
                </a:lnTo>
                <a:lnTo>
                  <a:pt x="0" y="44043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4195" y="4046220"/>
            <a:ext cx="1496568" cy="419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9247" y="4081271"/>
            <a:ext cx="1371600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4676" y="4076700"/>
            <a:ext cx="1381125" cy="303530"/>
          </a:xfrm>
          <a:custGeom>
            <a:avLst/>
            <a:gdLst/>
            <a:ahLst/>
            <a:cxnLst/>
            <a:rect l="l" t="t" r="r" b="b"/>
            <a:pathLst>
              <a:path w="1381125" h="303529">
                <a:moveTo>
                  <a:pt x="0" y="303275"/>
                </a:moveTo>
                <a:lnTo>
                  <a:pt x="1380744" y="303275"/>
                </a:lnTo>
                <a:lnTo>
                  <a:pt x="1380744" y="0"/>
                </a:lnTo>
                <a:lnTo>
                  <a:pt x="0" y="0"/>
                </a:lnTo>
                <a:lnTo>
                  <a:pt x="0" y="30327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59623" y="4869179"/>
            <a:ext cx="2258568" cy="4495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4676" y="4904232"/>
            <a:ext cx="2133600" cy="3246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0104" y="4899659"/>
            <a:ext cx="2143125" cy="334010"/>
          </a:xfrm>
          <a:custGeom>
            <a:avLst/>
            <a:gdLst/>
            <a:ahLst/>
            <a:cxnLst/>
            <a:rect l="l" t="t" r="r" b="b"/>
            <a:pathLst>
              <a:path w="2143125" h="334010">
                <a:moveTo>
                  <a:pt x="0" y="333755"/>
                </a:moveTo>
                <a:lnTo>
                  <a:pt x="2142744" y="333755"/>
                </a:lnTo>
                <a:lnTo>
                  <a:pt x="2142744" y="0"/>
                </a:lnTo>
                <a:lnTo>
                  <a:pt x="0" y="0"/>
                </a:lnTo>
                <a:lnTo>
                  <a:pt x="0" y="333755"/>
                </a:lnTo>
                <a:close/>
              </a:path>
            </a:pathLst>
          </a:custGeom>
          <a:ln w="9144">
            <a:solidFill>
              <a:srgbClr val="CC9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1905</Words>
  <Application>Microsoft Office PowerPoint</Application>
  <PresentationFormat>Widescreen</PresentationFormat>
  <Paragraphs>301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Trebuchet MS</vt:lpstr>
      <vt:lpstr>Wingdings</vt:lpstr>
      <vt:lpstr>Office Theme</vt:lpstr>
      <vt:lpstr>Python3 Programming Language</vt:lpstr>
      <vt:lpstr>Python Outline</vt:lpstr>
      <vt:lpstr>Python Overview</vt:lpstr>
      <vt:lpstr>What is Python?</vt:lpstr>
      <vt:lpstr>Python Features</vt:lpstr>
      <vt:lpstr>More Features ..</vt:lpstr>
      <vt:lpstr>Python Syntax</vt:lpstr>
      <vt:lpstr>Basic Syntax</vt:lpstr>
      <vt:lpstr>Variables</vt:lpstr>
      <vt:lpstr>Python Data Types</vt:lpstr>
      <vt:lpstr>Numbers</vt:lpstr>
      <vt:lpstr>Strings</vt:lpstr>
      <vt:lpstr>Strings</vt:lpstr>
      <vt:lpstr>Strings</vt:lpstr>
      <vt:lpstr>Lists</vt:lpstr>
      <vt:lpstr>Lists</vt:lpstr>
      <vt:lpstr>Lists</vt:lpstr>
      <vt:lpstr>Tuples</vt:lpstr>
      <vt:lpstr>Dictionary</vt:lpstr>
      <vt:lpstr>Dictionary</vt:lpstr>
      <vt:lpstr>Dictionary</vt:lpstr>
      <vt:lpstr>Python Control Structures</vt:lpstr>
      <vt:lpstr>Conditionals</vt:lpstr>
      <vt:lpstr>Conditionals</vt:lpstr>
      <vt:lpstr>Loops</vt:lpstr>
      <vt:lpstr>Loops</vt:lpstr>
      <vt:lpstr>Python Functions</vt:lpstr>
      <vt:lpstr>Functions</vt:lpstr>
      <vt:lpstr>Functions</vt:lpstr>
      <vt:lpstr>Python Object Oriented</vt:lpstr>
      <vt:lpstr>Python Classes</vt:lpstr>
      <vt:lpstr>Python Classes</vt:lpstr>
      <vt:lpstr>Class Inheritance</vt:lpstr>
      <vt:lpstr>Python Modules</vt:lpstr>
      <vt:lpstr>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 Programming Language</dc:title>
  <dc:creator>Ankit Vohra</dc:creator>
  <cp:lastModifiedBy>Utkarsh Bhiogade</cp:lastModifiedBy>
  <cp:revision>4</cp:revision>
  <dcterms:created xsi:type="dcterms:W3CDTF">2019-03-15T11:31:08Z</dcterms:created>
  <dcterms:modified xsi:type="dcterms:W3CDTF">2019-03-15T19:10:29Z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2019-03-15T00:00:00Z</vt:filetime>
  </property>
</Properties>
</file>