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8" r:id="rId4"/>
    <p:sldId id="289" r:id="rId5"/>
    <p:sldId id="287" r:id="rId6"/>
    <p:sldId id="282" r:id="rId7"/>
    <p:sldId id="268" r:id="rId8"/>
    <p:sldId id="275" r:id="rId9"/>
    <p:sldId id="276" r:id="rId10"/>
    <p:sldId id="277" r:id="rId11"/>
    <p:sldId id="279" r:id="rId12"/>
    <p:sldId id="284" r:id="rId13"/>
    <p:sldId id="285" r:id="rId14"/>
    <p:sldId id="286" r:id="rId15"/>
    <p:sldId id="269" r:id="rId16"/>
    <p:sldId id="272" r:id="rId17"/>
    <p:sldId id="271" r:id="rId18"/>
    <p:sldId id="273" r:id="rId19"/>
    <p:sldId id="274" r:id="rId20"/>
    <p:sldId id="278" r:id="rId21"/>
    <p:sldId id="281" r:id="rId22"/>
    <p:sldId id="280" r:id="rId23"/>
    <p:sldId id="264" r:id="rId24"/>
    <p:sldId id="265" r:id="rId25"/>
    <p:sldId id="259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9BA74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4-4E60-96C5-030C896AE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9763280"/>
        <c:axId val="-579765456"/>
      </c:barChart>
      <c:catAx>
        <c:axId val="-5797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9765456"/>
        <c:crosses val="autoZero"/>
        <c:auto val="1"/>
        <c:lblAlgn val="ctr"/>
        <c:lblOffset val="100"/>
        <c:noMultiLvlLbl val="0"/>
      </c:catAx>
      <c:valAx>
        <c:axId val="-579765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976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9BA74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4-4E60-96C5-030C896AE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9763280"/>
        <c:axId val="-579765456"/>
      </c:barChart>
      <c:catAx>
        <c:axId val="-5797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9765456"/>
        <c:crosses val="autoZero"/>
        <c:auto val="1"/>
        <c:lblAlgn val="ctr"/>
        <c:lblOffset val="100"/>
        <c:noMultiLvlLbl val="0"/>
      </c:catAx>
      <c:valAx>
        <c:axId val="-579765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976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2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9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5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C9539F4B-61C9-233F-0244-FE0677CE7C62}"/>
              </a:ext>
            </a:extLst>
          </p:cNvPr>
          <p:cNvSpPr/>
          <p:nvPr/>
        </p:nvSpPr>
        <p:spPr>
          <a:xfrm>
            <a:off x="228600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0"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F9E02-C269-8D53-27FF-9255904C516B}"/>
              </a:ext>
            </a:extLst>
          </p:cNvPr>
          <p:cNvSpPr/>
          <p:nvPr/>
        </p:nvSpPr>
        <p:spPr>
          <a:xfrm>
            <a:off x="4216853" y="3371850"/>
            <a:ext cx="3839392" cy="352425"/>
          </a:xfrm>
          <a:prstGeom prst="roundRect">
            <a:avLst>
              <a:gd name="adj" fmla="val 24775"/>
            </a:avLst>
          </a:prstGeom>
          <a:solidFill>
            <a:srgbClr val="19BA74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en-US" altLang="ko-KR" sz="1000" b="1" kern="0">
                <a:solidFill>
                  <a:prstClr val="white"/>
                </a:solidFill>
              </a:rPr>
              <a:t>SUB TITLE </a:t>
            </a:r>
            <a:r>
              <a:rPr lang="en-US" altLang="ko-KR" sz="1000" kern="0">
                <a:solidFill>
                  <a:prstClr val="white"/>
                </a:solidFill>
              </a:rPr>
              <a:t>: </a:t>
            </a:r>
            <a:r>
              <a:rPr lang="ko-KR" altLang="en-US" sz="1000" kern="0">
                <a:solidFill>
                  <a:prstClr val="white"/>
                </a:solidFill>
              </a:rPr>
              <a:t>쇼핑몰 제작으로 공부하는 </a:t>
            </a:r>
            <a:r>
              <a:rPr lang="en-US" altLang="ko-KR" sz="1000" kern="0">
                <a:solidFill>
                  <a:prstClr val="white"/>
                </a:solidFill>
              </a:rPr>
              <a:t>Spring Framework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83D6AA-B068-60C3-B770-077D6327BDB3}"/>
              </a:ext>
            </a:extLst>
          </p:cNvPr>
          <p:cNvGrpSpPr/>
          <p:nvPr/>
        </p:nvGrpSpPr>
        <p:grpSpPr>
          <a:xfrm>
            <a:off x="10116388" y="363071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647AD3CA-9467-564C-629F-9A3C972342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3D4A8947-B1A4-8148-601B-1A6D53A50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0BB7F733-63F5-4F68-CE77-A264B6C0A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92C9FC96-10E2-C2A6-32A3-DBE2A9332F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DE4CF21D-E416-9288-1555-D3BB12387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37BAA41E-1735-A205-83BD-8D3EBB6AD2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BE63A96E-ECEA-FFCD-E805-BAACF0F942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B23AB05-AA70-DE94-695B-2C16C6663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A0285325-AA8D-FF3C-97C9-ACDC1F01C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3B102EB9-C000-F076-87F7-8CDF4124A8FF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686A17-4267-9B7C-E440-6D0E4B09818B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100%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0336BE36-0CE4-02D5-A6BE-602A0F436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728CC2-87C5-5FA4-7E7C-CA5CC69B18F1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PPTBIZCAM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A6DF40-C41D-2E6B-5614-72ABAA1182FA}"/>
              </a:ext>
            </a:extLst>
          </p:cNvPr>
          <p:cNvGrpSpPr/>
          <p:nvPr/>
        </p:nvGrpSpPr>
        <p:grpSpPr>
          <a:xfrm>
            <a:off x="4294116" y="3431300"/>
            <a:ext cx="233524" cy="233524"/>
            <a:chOff x="215317" y="343634"/>
            <a:chExt cx="684000" cy="684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B0D046C-38D8-590B-DC2D-DB762D2DCE1F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51F3D0-875D-37B1-3961-2F991FEB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48" y="413842"/>
              <a:ext cx="496725" cy="496725"/>
            </a:xfrm>
            <a:prstGeom prst="rect">
              <a:avLst/>
            </a:prstGeom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3CC2E298-8B4F-F1B3-2597-7E781B7FA1B4}"/>
              </a:ext>
            </a:extLst>
          </p:cNvPr>
          <p:cNvSpPr/>
          <p:nvPr/>
        </p:nvSpPr>
        <p:spPr>
          <a:xfrm>
            <a:off x="4449392" y="3391931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500" b="1">
                <a:solidFill>
                  <a:prstClr val="white"/>
                </a:solidFill>
              </a:rPr>
              <a:t>01</a:t>
            </a:r>
            <a:endParaRPr lang="ko-KR" altLang="en-US" sz="5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Business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Repository(DAO)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B6FA955-DD6D-EB4B-453F-A886F91A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12454" y="199741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@Repository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MemberDAO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SqlSession sqlSession;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System.out.println("===&gt; MemberDAO insertMember");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sqlSession.insert("MemberDAO.insertMember", 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&lt;Repository&gt;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넘겨받은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 작업을 처리하는 영역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 mybatis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1721042" y="5468731"/>
            <a:ext cx="207043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처리를 위한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mybatis</a:t>
            </a:r>
          </a:p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설정하는방법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587375" y="2056870"/>
            <a:ext cx="797288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451F0-B559-44E7-DF23-062253E8685E}"/>
              </a:ext>
            </a:extLst>
          </p:cNvPr>
          <p:cNvSpPr/>
          <p:nvPr/>
        </p:nvSpPr>
        <p:spPr>
          <a:xfrm>
            <a:off x="870857" y="3074126"/>
            <a:ext cx="1767202" cy="23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2DD94-6E58-BEC5-81EF-E65B53EB0D65}"/>
              </a:ext>
            </a:extLst>
          </p:cNvPr>
          <p:cNvSpPr/>
          <p:nvPr/>
        </p:nvSpPr>
        <p:spPr>
          <a:xfrm>
            <a:off x="1193074" y="4077425"/>
            <a:ext cx="3126377" cy="23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76EF2F-A97B-8D4C-B5B7-A7B1C857CDBA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756262" y="4311647"/>
            <a:ext cx="1" cy="115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4B56B59-BB0C-5D8E-81D2-2D36FA5A5E64}"/>
              </a:ext>
            </a:extLst>
          </p:cNvPr>
          <p:cNvSpPr/>
          <p:nvPr/>
        </p:nvSpPr>
        <p:spPr>
          <a:xfrm>
            <a:off x="10162108" y="4812847"/>
            <a:ext cx="1392762" cy="1397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3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Business -&gt; Repository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DB</a:t>
              </a:r>
              <a:endParaRPr lang="en-US" altLang="ko-KR" sz="1000" b="1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228600" y="2238487"/>
            <a:ext cx="10174157" cy="19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&lt;insert id="insertMember"&gt;		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&lt;![CDATA[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insert into member(id, password, name, birth, gender, email, tel, address, address_detail, postcode)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values(#{id}, #{password}, #{name}, #{birth}, #{gender}, #{email}, #{tel}, #{address}, #{address_detail}, #{postcode})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]]&gt;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&lt;/insert&gt;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300187" y="1453959"/>
            <a:ext cx="5923020" cy="2039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&lt;DB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Oracle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959525" y="1892477"/>
            <a:ext cx="989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수행할 작업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1553227" y="2660705"/>
            <a:ext cx="901874" cy="25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C903A3-7B8C-302B-60F5-66B69C8666ED}"/>
              </a:ext>
            </a:extLst>
          </p:cNvPr>
          <p:cNvSpPr/>
          <p:nvPr/>
        </p:nvSpPr>
        <p:spPr>
          <a:xfrm>
            <a:off x="1165226" y="2238487"/>
            <a:ext cx="577851" cy="3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73173F-D401-2409-78B9-0BC0A3E2E552}"/>
              </a:ext>
            </a:extLst>
          </p:cNvPr>
          <p:cNvSpPr/>
          <p:nvPr/>
        </p:nvSpPr>
        <p:spPr>
          <a:xfrm>
            <a:off x="2041742" y="2238487"/>
            <a:ext cx="1127343" cy="3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D2EB5A-337B-920A-9830-AC742AB8BFCC}"/>
              </a:ext>
            </a:extLst>
          </p:cNvPr>
          <p:cNvSpPr/>
          <p:nvPr/>
        </p:nvSpPr>
        <p:spPr>
          <a:xfrm>
            <a:off x="1948776" y="1487345"/>
            <a:ext cx="2417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Repository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에서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insert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작업을 할 때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이 아이디로 불러올 수 있다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4E9238-6026-B5CF-B8DF-3B04E243C79B}"/>
              </a:ext>
            </a:extLst>
          </p:cNvPr>
          <p:cNvSpPr/>
          <p:nvPr/>
        </p:nvSpPr>
        <p:spPr>
          <a:xfrm>
            <a:off x="2455101" y="2635748"/>
            <a:ext cx="3640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이 안에 있는 문자열은 그대로 출력된다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186BB1C-C784-D471-CAA7-8894737A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63B98DD4-DC0B-AB0E-9B52-A61B5DF828D9}"/>
              </a:ext>
            </a:extLst>
          </p:cNvPr>
          <p:cNvSpPr/>
          <p:nvPr/>
        </p:nvSpPr>
        <p:spPr>
          <a:xfrm>
            <a:off x="11060318" y="5494641"/>
            <a:ext cx="857132" cy="839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8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&lt;-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Presentation(ViewResolver)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4223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@PostMapping("/memberJoin.do")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memberService.insertMember(dto);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525269"/>
            <a:ext cx="5923020" cy="204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&lt;ViewResolver&gt;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 – Repository – DB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거쳐 처리된 요청사항이 돌아오면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 결과를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반환 값에 따라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찾게 되고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 결과를 담은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DispatcherServlet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의해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반환된다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2399662" y="5101379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ViewResolver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담을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찾는다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346835" y="5007683"/>
            <a:ext cx="878203" cy="30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9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&lt;-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Presentation(ViewResolver)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47578" y="1968974"/>
            <a:ext cx="8048625" cy="214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&lt;beans:bean class="org.springframework.web.servlet.view.UrlBasedViewResolver"&gt;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name="viewClass" value="org.springframework.web.servlet.view.tiles3.TilesView"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name="order" value="1"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&lt;/beans:bean&gt;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&lt;beans:bean class="org.springframework.web.servlet.view.InternalResourceViewResolver"&gt;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name="prefix" value="/WEB-INF/views/"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name="suffix" value=".jsp"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name="order" value="2"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&lt;/beans:bean&gt;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509358" y="1525269"/>
            <a:ext cx="5923020" cy="33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&lt;ViewResolver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설정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servlet-context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정의한다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prefix : 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앞에 붙인다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suffix : 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뒤에 붙인다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order : ViewResolver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간의 우선순위를 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tiles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우선 동작하고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찾지 못하면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다음 순위의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동작한다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찾지 못하면 에러가 발생한다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3512487" y="2508839"/>
            <a:ext cx="2363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tiles ViewResolver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10F732-2B23-CBED-6D55-AA9A9CE6F00A}"/>
              </a:ext>
            </a:extLst>
          </p:cNvPr>
          <p:cNvSpPr/>
          <p:nvPr/>
        </p:nvSpPr>
        <p:spPr>
          <a:xfrm>
            <a:off x="3512487" y="3490545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Spring Framework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제공하는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기본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ViewResolver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8536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Client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Presentation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43764" y="4492954"/>
            <a:ext cx="8048625" cy="145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&lt;definition name="login" template="/WEB-INF/views/mall/common/shopLayout.jsp"&gt;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name="title" value="login"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name="header" value="/WEB-INF/views/mall/common/shopHeader.jsp"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name="body" value="/WEB-INF/views/mall/login/login.jsp"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name="footer" value="/WEB-INF/views/mall/common/shopFooter.jsp"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&lt;/definition&gt;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509358" y="1525269"/>
            <a:ext cx="5923020" cy="301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담기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우선순위가 높은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tiles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먼저 동작한다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“login”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“login”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이라는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찾고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만약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처리결과가 있다면 찾은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담는다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완성된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DispatcherServlet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넘겨주면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반환한다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1000748" y="6018353"/>
            <a:ext cx="246635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tiles ViewResolver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의 일부분 캡처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421991" y="4492952"/>
            <a:ext cx="762409" cy="30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10F732-2B23-CBED-6D55-AA9A9CE6F00A}"/>
              </a:ext>
            </a:extLst>
          </p:cNvPr>
          <p:cNvSpPr/>
          <p:nvPr/>
        </p:nvSpPr>
        <p:spPr>
          <a:xfrm>
            <a:off x="1421991" y="4246730"/>
            <a:ext cx="2363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ViewName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05535-DF35-8EE7-2864-F99D216E6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4" y="1468883"/>
            <a:ext cx="4671959" cy="24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1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시작하기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pom.xml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0" y="2203823"/>
            <a:ext cx="7270217" cy="435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&lt;dependencies&gt;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&lt;!--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com.github.iamport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-rest-client-java&lt;/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&lt;version&gt;0.2.14&lt;/version&gt;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&lt;/dependency&gt;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&lt;!-- https://mvnrepository.com/artifact/org.apache.tiles/tiles-jsp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org.apache.tiles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&gt;tiles-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jsp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&lt;version&gt;3.0.8&lt;/version&gt;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&lt;/dependencies&gt;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00800" y="2678942"/>
            <a:ext cx="5923020" cy="1719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&lt;pom.xml&gt;</a:t>
            </a:r>
            <a:r>
              <a:rPr lang="en-US" altLang="ko-KR" sz="1600">
                <a:solidFill>
                  <a:srgbClr val="666666"/>
                </a:solidFill>
                <a:latin typeface="Noto Sans KR"/>
              </a:rPr>
              <a:t>(P</a:t>
            </a:r>
            <a:r>
              <a:rPr lang="en-US" altLang="ko-KR" sz="1600" b="0" i="0">
                <a:solidFill>
                  <a:srgbClr val="666666"/>
                </a:solidFill>
                <a:effectLst/>
                <a:latin typeface="Noto Sans KR"/>
              </a:rPr>
              <a:t>roject Object Model)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Maven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빌드 정보를 담고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프로젝트의 빌드 옵션을 설정한다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930422" y="185781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schemeClr val="bg1"/>
                  </a:solidFill>
                </a:rPr>
                <a:t>servlet-context</a:t>
              </a:r>
              <a:r>
                <a:rPr lang="ko-KR" altLang="en-US" sz="2000" kern="0">
                  <a:solidFill>
                    <a:schemeClr val="bg1"/>
                  </a:solidFill>
                </a:rPr>
                <a:t>와 </a:t>
              </a:r>
              <a:r>
                <a:rPr lang="en-US" altLang="ko-KR" sz="2000" kern="0">
                  <a:solidFill>
                    <a:schemeClr val="bg1"/>
                  </a:solidFill>
                </a:rPr>
                <a:t>root-context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2. web.xml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60302"/>
            <a:ext cx="8048625" cy="547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The definition of the Root Spring Container shared by all Servlets and Filters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&lt;context-param&gt;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&lt;param-name&gt;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&lt;/param-name&gt;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&lt;param-value&gt;/WEB-INF/spring/*-context.xml&lt;/param-value&gt;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&lt;/context-param&gt;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Creates the Spring Container shared by all Servlets and Filters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&lt;listener&gt;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&lt;listener-class&gt;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org.springframework.web.context.ContextLoaderListener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&lt;/listener-class&gt;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&lt;/listener&gt;</a:t>
            </a:r>
          </a:p>
          <a:p>
            <a:pPr>
              <a:lnSpc>
                <a:spcPct val="150000"/>
              </a:lnSpc>
            </a:pPr>
            <a:endParaRPr lang="en-US" altLang="ko-KR" sz="9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Processes application requests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&lt;servlet&gt;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&lt;servlet-class&gt;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org.springframework.web.servlet.DispatcherServlet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&lt;/servlet-class&gt;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init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&lt;param-name&gt;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&lt;/param-name&gt;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&lt;param-value&gt;/WEB-INF/spring/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/servlet-context.xml&lt;/param-value&gt;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init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&lt;load-on-startup&gt;1&lt;/load-on-startup&gt;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&lt;/servlet&gt;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&lt;servlet-mapping&gt;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-pattern&gt;*.do&lt;/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-pattern&gt;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&lt;/servlet-mapping&gt;</a:t>
            </a: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3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&lt;servlet-context.xml&gt;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Web Application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각종 설정 파일을 정의한다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39C938-5E1B-F688-B4AC-ED317EFF135A}"/>
              </a:ext>
            </a:extLst>
          </p:cNvPr>
          <p:cNvSpPr/>
          <p:nvPr/>
        </p:nvSpPr>
        <p:spPr>
          <a:xfrm>
            <a:off x="2438400" y="4610100"/>
            <a:ext cx="3819525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8AF07-BED5-4750-8A39-4D7ABC4A191D}"/>
              </a:ext>
            </a:extLst>
          </p:cNvPr>
          <p:cNvSpPr/>
          <p:nvPr/>
        </p:nvSpPr>
        <p:spPr>
          <a:xfrm>
            <a:off x="1533525" y="1741595"/>
            <a:ext cx="3051899" cy="35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ECDF1-F448-44F1-4369-8393CC172C09}"/>
              </a:ext>
            </a:extLst>
          </p:cNvPr>
          <p:cNvSpPr/>
          <p:nvPr/>
        </p:nvSpPr>
        <p:spPr>
          <a:xfrm>
            <a:off x="4595827" y="1634465"/>
            <a:ext cx="31965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관련되지 않은 객체 정의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Service, Repository </a:t>
            </a: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비즈니스 로직 관련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CADA93-8F27-155E-D81A-6C8420683018}"/>
              </a:ext>
            </a:extLst>
          </p:cNvPr>
          <p:cNvSpPr/>
          <p:nvPr/>
        </p:nvSpPr>
        <p:spPr>
          <a:xfrm>
            <a:off x="4014787" y="5171404"/>
            <a:ext cx="3196591" cy="82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관련된 객체 정의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Controller, Interceptor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설정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6251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3. root-context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60302"/>
            <a:ext cx="8048625" cy="547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DBCP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context:property-placeholder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location="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classpath:config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/*.properties"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class="org.apache.commons.dbcp2.BasicDataSource" destroy-method="close"&gt;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driverClassName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db.driver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value="${db.url}"/&gt;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name="username"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db.username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name="password"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db.password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Spring-JDBC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jdbcTemplate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org.springframework.jdbc.core.JdbcTemplate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"&gt;&lt;/property&gt;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Spring -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sqlSessionFactory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org.mybatis.spring.SqlSessionFactoryBean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:/mybatis-config.xml"&gt;&lt;/property&gt;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mapperLocations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:/mappers/*-mapper.xml"/&gt;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set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org.mybatis.spring.SqlSessionTemplate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&lt;constructor-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sqlSessionFactory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6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&lt;root-context&gt;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관련되지 않은 객체를 정의한다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ex) mybatis-context.xml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DB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처리를 위한 객체를 설정함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1072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4. servlet-context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03152"/>
            <a:ext cx="8048625" cy="582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org.springframework.web.servlet.view.UrlBasedViewResolver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viewClass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value="org.springframework.web.servlet.view.tiles3.TilesView"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name="order" value="1"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class="org.springframework.web.servlet.view.tiles3.TilesConfigurer"&gt;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name="definitions" value="/WEB-INF/tiles.xml"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class="org.springframework.web.servlet.view.InternalResourceViewResolver"&gt;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name="prefix" value="/WEB-INF/views/"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name="suffix" value=".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jsp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name="order" value="2"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interceptors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&lt;interceptors&gt;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&lt;interceptor&gt;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&lt;mapping path="/cart/**"/&gt;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cartInterceptor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com.kiku.springmall.interceptor.CartInterceptor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&lt;/interceptor&gt;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&lt;/interceptors&gt;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multipartResolver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class="org.springframework.web.multipart.commons.CommonsMultipartResolver"&gt;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defaultEncoding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value="UTF-8"&gt;&lt;/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maxUploadSize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value="104857560"&gt;&lt;/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uploadTempDir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value="file:C:\spring_images\mall"&gt;&lt;/beans:property&gt;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maxInMemorySize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value="10485756"&gt;&lt;/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3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&lt;servlet-context&gt;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 관련된 객체를 정의한다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ex)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, Interceptor,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MultipartResolver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9476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5. Annotation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사용하기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111477" y="1520652"/>
            <a:ext cx="8048625" cy="176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Root Context: defines shared resources visible to all other web components --&gt;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context:component-scan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base-package="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tx:annotation-driven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transaction-manager="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transactionManager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AOP --&gt;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aop:aspectj-autoproxy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&gt;&lt;/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aop:aspectj-autoproxy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19331" y="2494508"/>
            <a:ext cx="5923020" cy="172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</a:t>
            </a:r>
            <a:r>
              <a:rPr lang="en-US" altLang="ko-KR" sz="1600" b="1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context:component-scan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@Controller, @Service, @Repository, @Component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사용하기 위한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base-package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지정한다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지정한 패키지 안에서 위의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사용할 수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CD3345-9A3D-D2B0-AA67-3274C6544833}"/>
              </a:ext>
            </a:extLst>
          </p:cNvPr>
          <p:cNvSpPr/>
          <p:nvPr/>
        </p:nvSpPr>
        <p:spPr>
          <a:xfrm>
            <a:off x="1024347" y="1965325"/>
            <a:ext cx="37909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C66D9E-C835-0E72-C53F-E935801467F6}"/>
              </a:ext>
            </a:extLst>
          </p:cNvPr>
          <p:cNvSpPr/>
          <p:nvPr/>
        </p:nvSpPr>
        <p:spPr>
          <a:xfrm>
            <a:off x="1024347" y="3630982"/>
            <a:ext cx="8048625" cy="285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com.kiku.springmall.service.impl </a:t>
            </a:r>
            <a:r>
              <a:rPr lang="ko-KR" altLang="en-US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패키지의 </a:t>
            </a:r>
            <a:r>
              <a:rPr lang="en-US" altLang="ko-KR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MemberDAO Class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@Repository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MemberDAO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SqlSession sqlSession;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System.out.println("===&gt; MemberDAO insertMember");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sqlSession.insert("MemberDAO.insertMember", 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754CA-7656-30F9-6A87-281D72C15A1F}"/>
              </a:ext>
            </a:extLst>
          </p:cNvPr>
          <p:cNvSpPr/>
          <p:nvPr/>
        </p:nvSpPr>
        <p:spPr>
          <a:xfrm>
            <a:off x="1099268" y="3957133"/>
            <a:ext cx="797288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E0A6A0-3890-9673-C504-70EA4E4D6C2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919822" y="2384425"/>
            <a:ext cx="0" cy="1198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445167" y="5769707"/>
            <a:ext cx="2880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공통적인 작업은 따로 모아서 한 번에 관리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2367" y="1394016"/>
            <a:ext cx="19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Spring Framework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4719" y="1704725"/>
            <a:ext cx="7270217" cy="105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EJB(Enterprise Java Bean,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기존의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JAVA Web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개발 방식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을 비판하면서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새로운 개발 방식과 프로그램을 만든 것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자바를 통합 웹 개발 시스템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프레임워크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(framework)</a:t>
            </a:r>
          </a:p>
          <a:p>
            <a:pPr>
              <a:lnSpc>
                <a:spcPct val="150000"/>
              </a:lnSpc>
            </a:pP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75B5795-5E80-27BE-22B1-C8A48A216AD9}"/>
              </a:ext>
            </a:extLst>
          </p:cNvPr>
          <p:cNvSpPr/>
          <p:nvPr/>
        </p:nvSpPr>
        <p:spPr>
          <a:xfrm>
            <a:off x="3189739" y="2888778"/>
            <a:ext cx="2577466" cy="2577466"/>
          </a:xfrm>
          <a:prstGeom prst="ellipse">
            <a:avLst/>
          </a:prstGeom>
          <a:solidFill>
            <a:srgbClr val="12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ln w="3175">
                  <a:noFill/>
                </a:ln>
                <a:solidFill>
                  <a:prstClr val="white"/>
                </a:solidFill>
              </a:rPr>
              <a:t>IoC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ln w="3175">
                  <a:noFill/>
                </a:ln>
                <a:solidFill>
                  <a:prstClr val="white"/>
                </a:solidFill>
              </a:rPr>
              <a:t>Inversion of Control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25A497-5D6D-D6D7-8E91-E5F0F26E9A8F}"/>
              </a:ext>
            </a:extLst>
          </p:cNvPr>
          <p:cNvSpPr/>
          <p:nvPr/>
        </p:nvSpPr>
        <p:spPr>
          <a:xfrm>
            <a:off x="6596893" y="2888778"/>
            <a:ext cx="2577466" cy="2577466"/>
          </a:xfrm>
          <a:prstGeom prst="ellipse">
            <a:avLst/>
          </a:prstGeom>
          <a:solidFill>
            <a:srgbClr val="19B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ln w="3175">
                  <a:noFill/>
                </a:ln>
                <a:solidFill>
                  <a:prstClr val="white"/>
                </a:solidFill>
              </a:rPr>
              <a:t>AOP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ln w="3175">
                  <a:noFill/>
                </a:ln>
                <a:solidFill>
                  <a:prstClr val="white"/>
                </a:solidFill>
              </a:rPr>
              <a:t>Aspect Oriented Programming</a:t>
            </a:r>
            <a:endParaRPr lang="en-US" altLang="ko-KR" sz="3200" b="1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AFC999-621C-CA2D-2F3F-FCD32F3810CD}"/>
              </a:ext>
            </a:extLst>
          </p:cNvPr>
          <p:cNvSpPr/>
          <p:nvPr/>
        </p:nvSpPr>
        <p:spPr>
          <a:xfrm>
            <a:off x="3076388" y="5660824"/>
            <a:ext cx="264687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Container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가 객체의 생성부터 소멸까지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생명주기를 대신 관리해준다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ex) DI(Dependency Injection)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의존성 추가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148AFE-81D1-BE73-E8A1-2F8AD8CC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7" y="1386204"/>
            <a:ext cx="3485126" cy="21486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588204" y="2056870"/>
            <a:ext cx="5923020" cy="231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&lt;1. Dependency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추가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mvnrepository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라는 사이트에서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최신 버전을 확인할 수 있다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pom.xml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dependencies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태그 안에에 추가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81A2ED-14A5-493C-9CF8-C598A263BA1B}"/>
              </a:ext>
            </a:extLst>
          </p:cNvPr>
          <p:cNvSpPr/>
          <p:nvPr/>
        </p:nvSpPr>
        <p:spPr>
          <a:xfrm>
            <a:off x="597247" y="3597090"/>
            <a:ext cx="8048625" cy="311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&lt;!-- mybatis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&lt;groupId&gt;org.mybatis&lt;/groupId&gt;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&lt;artifactId&gt;mybatis&lt;/artifactId&gt;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&lt;version&gt;3.5.10&lt;/version&gt;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&lt;!-- mybatis-spring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&lt;groupId&gt;org.mybatis&lt;/groupId&gt;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&lt;artifactId&gt;mybatis-spring&lt;/artifactId&gt;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&lt;version&gt;2.0.7&lt;/version&gt;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1629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2. Data Source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생성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33313" y="3265754"/>
            <a:ext cx="8048625" cy="10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db.driver=oracle.jdbc.driver.OracleDriver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db.url=jdbc:oracle:thin:@localhost:1521:xe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db.username=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아이디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db.password=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비밀번호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231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설정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2. dateSource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생성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사용하기 위해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생성한다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오라클설정부터 다시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3567137" y="28099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7767-5F63-0DFE-0E6B-D2A49AD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2" y="1535645"/>
            <a:ext cx="194337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 Data Source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기능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12454" y="199741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MemberServiceImpl implements MemberService{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MemberDAO memberDAO;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@Override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memberDAO.insertMember(dto);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설정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1. dateSource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생성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요청을 처리하는 영역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3567137" y="28099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587375" y="2056870"/>
            <a:ext cx="577851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7767-5F63-0DFE-0E6B-D2A49AD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66" y="2131616"/>
            <a:ext cx="194337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prstClr val="white">
                      <a:lumMod val="85000"/>
                    </a:prstClr>
                  </a:solidFill>
                </a:rPr>
                <a:t>SUB TITLE </a:t>
              </a:r>
              <a:r>
                <a:rPr lang="en-US" altLang="ko-KR" sz="1000" kern="0">
                  <a:solidFill>
                    <a:prstClr val="white">
                      <a:lumMod val="85000"/>
                    </a:prstClr>
                  </a:solidFill>
                </a:rPr>
                <a:t>: </a:t>
              </a:r>
              <a:r>
                <a:rPr lang="ko-KR" altLang="en-US" sz="1000" kern="0">
                  <a:solidFill>
                    <a:prstClr val="white">
                      <a:lumMod val="85000"/>
                    </a:prstClr>
                  </a:solidFill>
                </a:rPr>
                <a:t>스프링 프레임워크란</a:t>
              </a:r>
              <a:endParaRPr lang="en-US" altLang="ko-KR" sz="1000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414726" y="191679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타원 27"/>
          <p:cNvSpPr/>
          <p:nvPr/>
        </p:nvSpPr>
        <p:spPr>
          <a:xfrm>
            <a:off x="6278009" y="6227254"/>
            <a:ext cx="157437" cy="157437"/>
          </a:xfrm>
          <a:prstGeom prst="ellipse">
            <a:avLst/>
          </a:prstGeom>
          <a:noFill/>
          <a:ln w="28575">
            <a:solidFill>
              <a:srgbClr val="19BA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4447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00255" y="6227254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6693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469953" y="183509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349185" y="3169573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4539612" y="2746896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122663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schemeClr val="bg2">
                      <a:lumMod val="50000"/>
                    </a:schemeClr>
                  </a:solidFill>
                </a:rPr>
                <a:t>SUB TITLE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414726" y="191679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타원 27"/>
          <p:cNvSpPr/>
          <p:nvPr/>
        </p:nvSpPr>
        <p:spPr>
          <a:xfrm>
            <a:off x="6278009" y="6227254"/>
            <a:ext cx="157437" cy="157437"/>
          </a:xfrm>
          <a:prstGeom prst="ellipse">
            <a:avLst/>
          </a:prstGeom>
          <a:noFill/>
          <a:ln w="28575">
            <a:solidFill>
              <a:srgbClr val="19BA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4447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00255" y="6227254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6693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469953" y="183509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349185" y="3169573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4539612" y="2746896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1399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prstClr val="white">
                      <a:lumMod val="85000"/>
                    </a:prstClr>
                  </a:solidFill>
                </a:rPr>
                <a:t>SUB TITLE </a:t>
              </a:r>
              <a:r>
                <a:rPr lang="en-US" altLang="ko-KR" sz="1000" kern="0">
                  <a:solidFill>
                    <a:prstClr val="white">
                      <a:lumMod val="85000"/>
                    </a:prstClr>
                  </a:solidFill>
                </a:rPr>
                <a:t>: Enjoy your stylish business and campus life with BIZCAM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12481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13053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174170" y="2257953"/>
            <a:ext cx="1734426" cy="2489382"/>
            <a:chOff x="1177025" y="1854192"/>
            <a:chExt cx="1734426" cy="2489382"/>
          </a:xfrm>
        </p:grpSpPr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13053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44" name="사각형: 둥근 모서리 76">
            <a:extLst>
              <a:ext uri="{FF2B5EF4-FFF2-40B4-BE49-F238E27FC236}">
                <a16:creationId xmlns:a16="http://schemas.microsoft.com/office/drawing/2014/main" id="{0A751DA0-8A6F-463C-9532-2FB8EED55124}"/>
              </a:ext>
            </a:extLst>
          </p:cNvPr>
          <p:cNvSpPr/>
          <p:nvPr/>
        </p:nvSpPr>
        <p:spPr>
          <a:xfrm>
            <a:off x="332462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사각형: 둥근 모서리 77">
            <a:extLst>
              <a:ext uri="{FF2B5EF4-FFF2-40B4-BE49-F238E27FC236}">
                <a16:creationId xmlns:a16="http://schemas.microsoft.com/office/drawing/2014/main" id="{9C6BA35E-C034-4CA5-B4EF-4C0229B6934B}"/>
              </a:ext>
            </a:extLst>
          </p:cNvPr>
          <p:cNvSpPr/>
          <p:nvPr/>
        </p:nvSpPr>
        <p:spPr>
          <a:xfrm>
            <a:off x="338177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250620" y="2257953"/>
            <a:ext cx="1734426" cy="2489382"/>
            <a:chOff x="3253475" y="1854192"/>
            <a:chExt cx="1734426" cy="2489382"/>
          </a:xfrm>
        </p:grpSpPr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787683A3-7F52-4324-83D4-B2819AA4DEDE}"/>
                </a:ext>
              </a:extLst>
            </p:cNvPr>
            <p:cNvSpPr/>
            <p:nvPr/>
          </p:nvSpPr>
          <p:spPr>
            <a:xfrm rot="5400000">
              <a:off x="35918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90D22AF6-8A95-4057-ABCF-08495C3F7628}"/>
                </a:ext>
              </a:extLst>
            </p:cNvPr>
            <p:cNvSpPr/>
            <p:nvPr/>
          </p:nvSpPr>
          <p:spPr>
            <a:xfrm rot="16200000">
              <a:off x="35918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6AE13C3-43E9-4109-BFAA-6ADB2EF7EBF9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325347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C2A9743-9415-406C-91B1-9E91E8348F10}"/>
                </a:ext>
              </a:extLst>
            </p:cNvPr>
            <p:cNvCxnSpPr>
              <a:cxnSpLocks/>
              <a:stCxn id="47" idx="0"/>
              <a:endCxn id="48" idx="2"/>
            </p:cNvCxnSpPr>
            <p:nvPr/>
          </p:nvCxnSpPr>
          <p:spPr>
            <a:xfrm>
              <a:off x="469990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2C171D0-5CCA-41C7-AC26-D496B22FA2D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4390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161B2AFD-E362-40C2-B482-887B49CCBCDB}"/>
              </a:ext>
            </a:extLst>
          </p:cNvPr>
          <p:cNvSpPr/>
          <p:nvPr/>
        </p:nvSpPr>
        <p:spPr>
          <a:xfrm>
            <a:off x="338177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53" name="사각형: 둥근 모서리 84">
            <a:extLst>
              <a:ext uri="{FF2B5EF4-FFF2-40B4-BE49-F238E27FC236}">
                <a16:creationId xmlns:a16="http://schemas.microsoft.com/office/drawing/2014/main" id="{7EF86A3A-2ADD-45C2-9F0A-6CEF4F729C5B}"/>
              </a:ext>
            </a:extLst>
          </p:cNvPr>
          <p:cNvSpPr/>
          <p:nvPr/>
        </p:nvSpPr>
        <p:spPr>
          <a:xfrm>
            <a:off x="54010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사각형: 둥근 모서리 85">
            <a:extLst>
              <a:ext uri="{FF2B5EF4-FFF2-40B4-BE49-F238E27FC236}">
                <a16:creationId xmlns:a16="http://schemas.microsoft.com/office/drawing/2014/main" id="{00A6A103-70E5-46C2-A084-52FCF2B720CA}"/>
              </a:ext>
            </a:extLst>
          </p:cNvPr>
          <p:cNvSpPr/>
          <p:nvPr/>
        </p:nvSpPr>
        <p:spPr>
          <a:xfrm>
            <a:off x="54582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27070" y="2257953"/>
            <a:ext cx="1734426" cy="2489382"/>
            <a:chOff x="5329925" y="1854192"/>
            <a:chExt cx="1734426" cy="2489382"/>
          </a:xfrm>
        </p:grpSpPr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307CE3AC-06F2-40D4-874C-061D1135EA4C}"/>
                </a:ext>
              </a:extLst>
            </p:cNvPr>
            <p:cNvSpPr/>
            <p:nvPr/>
          </p:nvSpPr>
          <p:spPr>
            <a:xfrm rot="5400000">
              <a:off x="56683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BBF1CAD5-455B-4EB6-BD0E-670EC1190536}"/>
                </a:ext>
              </a:extLst>
            </p:cNvPr>
            <p:cNvSpPr/>
            <p:nvPr/>
          </p:nvSpPr>
          <p:spPr>
            <a:xfrm rot="16200000">
              <a:off x="56683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336F21-80CA-49BF-9891-7185DBF76A8C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53299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803702F-2789-4CC5-832D-D4999CFE75F2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>
              <a:off x="677635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8E0FB78-80C1-4B95-A051-DD4B8B4E55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2035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683CEC22-C0CC-465E-B061-A159CB1487A4}"/>
              </a:ext>
            </a:extLst>
          </p:cNvPr>
          <p:cNvSpPr/>
          <p:nvPr/>
        </p:nvSpPr>
        <p:spPr>
          <a:xfrm>
            <a:off x="54582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62" name="사각형: 둥근 모서리 92">
            <a:extLst>
              <a:ext uri="{FF2B5EF4-FFF2-40B4-BE49-F238E27FC236}">
                <a16:creationId xmlns:a16="http://schemas.microsoft.com/office/drawing/2014/main" id="{B839A380-130E-40FE-B0DF-0CACC05DADDD}"/>
              </a:ext>
            </a:extLst>
          </p:cNvPr>
          <p:cNvSpPr/>
          <p:nvPr/>
        </p:nvSpPr>
        <p:spPr>
          <a:xfrm>
            <a:off x="747752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3" name="사각형: 둥근 모서리 93">
            <a:extLst>
              <a:ext uri="{FF2B5EF4-FFF2-40B4-BE49-F238E27FC236}">
                <a16:creationId xmlns:a16="http://schemas.microsoft.com/office/drawing/2014/main" id="{92C9A8D8-38F2-4B57-8460-43E7BFE45BDD}"/>
              </a:ext>
            </a:extLst>
          </p:cNvPr>
          <p:cNvSpPr/>
          <p:nvPr/>
        </p:nvSpPr>
        <p:spPr>
          <a:xfrm>
            <a:off x="753467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403520" y="2257953"/>
            <a:ext cx="1734426" cy="2489382"/>
            <a:chOff x="7406375" y="1854192"/>
            <a:chExt cx="1734426" cy="2489382"/>
          </a:xfrm>
        </p:grpSpPr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id="{8BA7576F-7628-4CE0-9F75-52E43D22AC0F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왼쪽 대괄호 65">
              <a:extLst>
                <a:ext uri="{FF2B5EF4-FFF2-40B4-BE49-F238E27FC236}">
                  <a16:creationId xmlns:a16="http://schemas.microsoft.com/office/drawing/2014/main" id="{81F9D5B9-37E8-4045-BE9B-156CE2CA022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088C7A1-12E7-472E-B04C-56F3065CC565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51663E-D9FF-4426-A651-AE7F31122050}"/>
                </a:ext>
              </a:extLst>
            </p:cNvPr>
            <p:cNvCxnSpPr>
              <a:cxnSpLocks/>
              <a:stCxn id="65" idx="0"/>
              <a:endCxn id="66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C05A2F-EA62-467B-B450-3B524E1CD1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680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C9453451-38E8-4155-BD14-C3D334BF1345}"/>
              </a:ext>
            </a:extLst>
          </p:cNvPr>
          <p:cNvSpPr/>
          <p:nvPr/>
        </p:nvSpPr>
        <p:spPr>
          <a:xfrm>
            <a:off x="753467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71" name="사각형: 둥근 모서리 100">
            <a:extLst>
              <a:ext uri="{FF2B5EF4-FFF2-40B4-BE49-F238E27FC236}">
                <a16:creationId xmlns:a16="http://schemas.microsoft.com/office/drawing/2014/main" id="{90F324C9-7E11-4A2E-9221-5C3EDE4B9D3C}"/>
              </a:ext>
            </a:extLst>
          </p:cNvPr>
          <p:cNvSpPr/>
          <p:nvPr/>
        </p:nvSpPr>
        <p:spPr>
          <a:xfrm>
            <a:off x="95539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2" name="사각형: 둥근 모서리 101">
            <a:extLst>
              <a:ext uri="{FF2B5EF4-FFF2-40B4-BE49-F238E27FC236}">
                <a16:creationId xmlns:a16="http://schemas.microsoft.com/office/drawing/2014/main" id="{1A487338-B856-4721-BE9A-1AC0E205C0D3}"/>
              </a:ext>
            </a:extLst>
          </p:cNvPr>
          <p:cNvSpPr/>
          <p:nvPr/>
        </p:nvSpPr>
        <p:spPr>
          <a:xfrm>
            <a:off x="96111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479360" y="2257953"/>
            <a:ext cx="1532759" cy="2486140"/>
            <a:chOff x="9482215" y="1854192"/>
            <a:chExt cx="1532759" cy="2486140"/>
          </a:xfrm>
        </p:grpSpPr>
        <p:sp>
          <p:nvSpPr>
            <p:cNvPr id="74" name="왼쪽 대괄호 73">
              <a:extLst>
                <a:ext uri="{FF2B5EF4-FFF2-40B4-BE49-F238E27FC236}">
                  <a16:creationId xmlns:a16="http://schemas.microsoft.com/office/drawing/2014/main" id="{FAA7D891-1A7D-4BCF-9744-27745F7671AC}"/>
                </a:ext>
              </a:extLst>
            </p:cNvPr>
            <p:cNvSpPr/>
            <p:nvPr/>
          </p:nvSpPr>
          <p:spPr>
            <a:xfrm rot="5400000">
              <a:off x="98212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2133E794-211C-4443-9185-41E42EFA2FE0}"/>
                </a:ext>
              </a:extLst>
            </p:cNvPr>
            <p:cNvSpPr/>
            <p:nvPr/>
          </p:nvSpPr>
          <p:spPr>
            <a:xfrm rot="10800000">
              <a:off x="9482215" y="2807573"/>
              <a:ext cx="1532759" cy="1532759"/>
            </a:xfrm>
            <a:prstGeom prst="arc">
              <a:avLst/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092F3EA-C4BD-45D5-BBC9-AC88A456B6BC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94828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4A3841F-95E6-4AFE-8FE6-C4E47BB61F25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>
              <a:off x="10929251" y="2623812"/>
              <a:ext cx="0" cy="1080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FD709EB2-855A-4011-8E8B-505851822703}"/>
              </a:ext>
            </a:extLst>
          </p:cNvPr>
          <p:cNvSpPr/>
          <p:nvPr/>
        </p:nvSpPr>
        <p:spPr>
          <a:xfrm>
            <a:off x="96111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79" name="원호 78">
            <a:extLst>
              <a:ext uri="{FF2B5EF4-FFF2-40B4-BE49-F238E27FC236}">
                <a16:creationId xmlns:a16="http://schemas.microsoft.com/office/drawing/2014/main" id="{8672074E-1DB8-4577-B3E9-0196EA0623A2}"/>
              </a:ext>
            </a:extLst>
          </p:cNvPr>
          <p:cNvSpPr/>
          <p:nvPr/>
        </p:nvSpPr>
        <p:spPr>
          <a:xfrm rot="5400000">
            <a:off x="8675503" y="2952590"/>
            <a:ext cx="2250893" cy="2250893"/>
          </a:xfrm>
          <a:prstGeom prst="arc">
            <a:avLst/>
          </a:prstGeom>
          <a:ln w="12700">
            <a:solidFill>
              <a:srgbClr val="12986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3E6E84-8E7E-4579-A400-21795F1AEB22}"/>
              </a:ext>
            </a:extLst>
          </p:cNvPr>
          <p:cNvCxnSpPr>
            <a:cxnSpLocks/>
          </p:cNvCxnSpPr>
          <p:nvPr/>
        </p:nvCxnSpPr>
        <p:spPr>
          <a:xfrm rot="5400000">
            <a:off x="7928404" y="3295483"/>
            <a:ext cx="0" cy="3816000"/>
          </a:xfrm>
          <a:prstGeom prst="line">
            <a:avLst/>
          </a:prstGeom>
          <a:ln w="12700">
            <a:solidFill>
              <a:srgbClr val="1298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BFD8BD5-B9D2-4405-AAF3-3BA587CA8875}"/>
              </a:ext>
            </a:extLst>
          </p:cNvPr>
          <p:cNvCxnSpPr>
            <a:cxnSpLocks/>
          </p:cNvCxnSpPr>
          <p:nvPr/>
        </p:nvCxnSpPr>
        <p:spPr>
          <a:xfrm>
            <a:off x="6020404" y="5203483"/>
            <a:ext cx="0" cy="288000"/>
          </a:xfrm>
          <a:prstGeom prst="line">
            <a:avLst/>
          </a:prstGeom>
          <a:ln w="12700">
            <a:solidFill>
              <a:srgbClr val="1298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8B84CE5-BFDD-48EF-ABE4-95921F008132}"/>
              </a:ext>
            </a:extLst>
          </p:cNvPr>
          <p:cNvSpPr/>
          <p:nvPr/>
        </p:nvSpPr>
        <p:spPr>
          <a:xfrm>
            <a:off x="4487695" y="5541270"/>
            <a:ext cx="2915825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2428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schemeClr val="bg2">
                      <a:lumMod val="50000"/>
                    </a:schemeClr>
                  </a:solidFill>
                </a:rPr>
                <a:t>SUB TITLE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: Enjoy your stylish business and campus life with BIZCAM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1810832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97992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자유형 88"/>
          <p:cNvSpPr/>
          <p:nvPr/>
        </p:nvSpPr>
        <p:spPr>
          <a:xfrm rot="19800000">
            <a:off x="1548859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2" name="타원 91"/>
          <p:cNvSpPr/>
          <p:nvPr/>
        </p:nvSpPr>
        <p:spPr>
          <a:xfrm>
            <a:off x="5036611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23771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자유형 93"/>
          <p:cNvSpPr/>
          <p:nvPr/>
        </p:nvSpPr>
        <p:spPr>
          <a:xfrm rot="19800000">
            <a:off x="4774638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5" name="타원 94"/>
          <p:cNvSpPr/>
          <p:nvPr/>
        </p:nvSpPr>
        <p:spPr>
          <a:xfrm>
            <a:off x="8262390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49550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자유형 96"/>
          <p:cNvSpPr/>
          <p:nvPr/>
        </p:nvSpPr>
        <p:spPr>
          <a:xfrm rot="19800000">
            <a:off x="8000417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238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핵심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1. IoC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2156864"/>
            <a:ext cx="8048625" cy="3069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700633"/>
            <a:ext cx="5923020" cy="532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&lt;IoC&gt; Inversion of Control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생성부터 소멸까지의 생명주기를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관리한다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개발자 대신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관리해준다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&lt;DI&gt; Dependency Injection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new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연산자를 사용하여 개발자가 객체를 생성하는 것이 아닌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객체를 주입해준다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@Autowired, @qualifier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가지고 있는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property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의해 생성된 객체가 주입된다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장점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결합도를 줄인다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응집도를 높인다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재사용성이 높아진다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가독성이 좋아진다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95375" y="3372892"/>
            <a:ext cx="785814" cy="21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3296419" y="3222635"/>
            <a:ext cx="33920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IoC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타입에 해당하는 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을 주입한다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. </a:t>
            </a: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new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사용하지 않았다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4FCA5-D0AF-D6A1-4831-79437E612BDC}"/>
              </a:ext>
            </a:extLst>
          </p:cNvPr>
          <p:cNvCxnSpPr>
            <a:cxnSpLocks/>
          </p:cNvCxnSpPr>
          <p:nvPr/>
        </p:nvCxnSpPr>
        <p:spPr>
          <a:xfrm>
            <a:off x="1095375" y="3784600"/>
            <a:ext cx="2105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핵심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9482BE29-E58F-D988-BB46-00FDABCE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9" y="2348971"/>
            <a:ext cx="5417164" cy="309135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2. AOP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472033"/>
            <a:ext cx="5923020" cy="546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&lt;AOP&gt; Aspect Oriented Programming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같은 동작을 하지만 메소드마다 작성한 코드들이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 ex) log, exception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이것을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Cross-cutting concern(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흩어진 관심사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)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라고 한다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202124"/>
                </a:solidFill>
                <a:latin typeface="Noto Sans KR"/>
              </a:rPr>
              <a:t>Aspect</a:t>
            </a:r>
            <a:r>
              <a:rPr lang="ko-KR" altLang="en-US" sz="1400">
                <a:solidFill>
                  <a:srgbClr val="202124"/>
                </a:solidFill>
                <a:latin typeface="Noto Sans KR"/>
              </a:rPr>
              <a:t>란흩어진 관심사들을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와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나누어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모듈화하는 것을 말한다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Business(Service)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영역에서 사용한다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용어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 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모든 객체에서 반드시 해야하는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객체에서 부가적인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Aspect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흩어진 관심사들을 모듈화한 것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Joinpoint : Pointcut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대상이 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Pointcut : Aspect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적용 위치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Advice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횡단 관심사에 해당하는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 기능을 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ex) log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기록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, exception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0429EC-BB45-91DF-5F90-0C26F3359D07}"/>
              </a:ext>
            </a:extLst>
          </p:cNvPr>
          <p:cNvSpPr/>
          <p:nvPr/>
        </p:nvSpPr>
        <p:spPr>
          <a:xfrm>
            <a:off x="5311799" y="2959100"/>
            <a:ext cx="1905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00" kern="0">
                <a:solidFill>
                  <a:schemeClr val="bg2">
                    <a:lumMod val="50000"/>
                  </a:schemeClr>
                </a:solidFill>
              </a:rPr>
              <a:t>스프링 프레임워크의 핵심 </a:t>
            </a: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2. AOP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560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@Aspect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AfterAdvice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@After("PointcutCommon.allPointcut()")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afterLog(JoinPoint jp)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String method = jp.getSignature().getName();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System.out.println("[AfterAdvice]" + method + "()");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Timestamp now = new Timestamp(System.currentTimeMillis());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System.out.println("now : " + now.toString());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String file = "c:/logs/SpringMall.log";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PrintWriter pw = null;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try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 = new PrintWriter(new FileWriter(file, true));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pw.write("Access Time: " + now + ", Method : " + method + "()\n");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} catch(Exception e){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e.printStackTrace();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} finally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pw.close();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472033"/>
            <a:ext cx="5923020" cy="546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&lt;AOP&gt; Aspect Oriented Programming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같은 동작을 하지만 메소드마다 작성한 코드들이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 (ex.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로그 남기기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이것을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Cross-cutting concern(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흩어진 관심사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)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라고 한다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202124"/>
                </a:solidFill>
                <a:latin typeface="Noto Sans KR"/>
              </a:rPr>
              <a:t>Aspect</a:t>
            </a:r>
            <a:r>
              <a:rPr lang="ko-KR" altLang="en-US" sz="1400">
                <a:solidFill>
                  <a:srgbClr val="202124"/>
                </a:solidFill>
                <a:latin typeface="Noto Sans KR"/>
              </a:rPr>
              <a:t>란흩어진 관심사들을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와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나누어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모듈화하는 것을 말한다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Business(Service)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영역에서 사용한다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용어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 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모든 객체에서 반드시 해야하는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객체에서 부가적인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Aspect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흩어진 관심사들을 모듈화한 것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Joinpoint : Pointcut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대상이 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Pointcut : Aspect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적용 위치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Advice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횡단 관심사에 해당하는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 기능을 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ex)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로그파일 남기기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64599" y="2304258"/>
            <a:ext cx="2254798" cy="210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FB02D-1F29-2FCE-41FE-1FC3FA025510}"/>
              </a:ext>
            </a:extLst>
          </p:cNvPr>
          <p:cNvSpPr/>
          <p:nvPr/>
        </p:nvSpPr>
        <p:spPr>
          <a:xfrm>
            <a:off x="1457506" y="1598276"/>
            <a:ext cx="2407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Aspect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사용하기 위한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Annotation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3378522" y="2242897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Advice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의 실행시점과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Pointcut 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76DEB0-A301-6721-88A9-099E8D4E7AD3}"/>
              </a:ext>
            </a:extLst>
          </p:cNvPr>
          <p:cNvSpPr/>
          <p:nvPr/>
        </p:nvSpPr>
        <p:spPr>
          <a:xfrm>
            <a:off x="760104" y="1666451"/>
            <a:ext cx="662737" cy="13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FC46A75-D9F4-E707-0628-FB1E92A1CEB4}"/>
              </a:ext>
            </a:extLst>
          </p:cNvPr>
          <p:cNvSpPr/>
          <p:nvPr/>
        </p:nvSpPr>
        <p:spPr>
          <a:xfrm>
            <a:off x="2885709" y="2555392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Advice Method ex) 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로그 파일 남기기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98F27C7-836F-8A4F-5403-397322211BEA}"/>
              </a:ext>
            </a:extLst>
          </p:cNvPr>
          <p:cNvSpPr/>
          <p:nvPr/>
        </p:nvSpPr>
        <p:spPr>
          <a:xfrm>
            <a:off x="2661020" y="6026047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동작 사진을 넣고싶은데 동작을 안한다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…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BD579-B8FA-311B-D66A-D9DF7B1E7548}"/>
              </a:ext>
            </a:extLst>
          </p:cNvPr>
          <p:cNvSpPr/>
          <p:nvPr/>
        </p:nvSpPr>
        <p:spPr>
          <a:xfrm>
            <a:off x="656719" y="1472033"/>
            <a:ext cx="10775177" cy="436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고치기</a:t>
            </a:r>
          </a:p>
        </p:txBody>
      </p:sp>
    </p:spTree>
    <p:extLst>
      <p:ext uri="{BB962C8B-B14F-4D97-AF65-F5344CB8AC3E}">
        <p14:creationId xmlns:p14="http://schemas.microsoft.com/office/powerpoint/2010/main" val="11301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3-tier Architecture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Spring Framework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의 구조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(3-tier Architecture)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1810832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PRESENTATION</a:t>
            </a: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97992" y="5084754"/>
            <a:ext cx="2302180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화면에 보여지는 영역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MVC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패턴이 여기에 속한다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클라이언트의 요청을 받는다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요청에 대한 처리는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에게 넘긴다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클라이언트에게 처리 결과를 반환한다</a:t>
            </a:r>
          </a:p>
          <a:p>
            <a:pPr algn="ctr">
              <a:lnSpc>
                <a:spcPct val="150000"/>
              </a:lnSpc>
            </a:pP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036611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BUSINESS</a:t>
            </a: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23771" y="5084754"/>
            <a:ext cx="2302180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비즈니스 로직을 담는 영역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요청사항을 처리한다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가 클라이언트로부터 받은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요청을 넘겨받아 처리한다</a:t>
            </a:r>
          </a:p>
          <a:p>
            <a:pPr algn="ctr">
              <a:lnSpc>
                <a:spcPct val="150000"/>
              </a:lnSpc>
            </a:pP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262390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PERSISTENCE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49550" y="5084754"/>
            <a:ext cx="230218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관리를 담는 영역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요청사항 중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관리 작업을 수행</a:t>
            </a:r>
          </a:p>
        </p:txBody>
      </p:sp>
      <p:sp>
        <p:nvSpPr>
          <p:cNvPr id="33" name="자유형 88">
            <a:extLst>
              <a:ext uri="{FF2B5EF4-FFF2-40B4-BE49-F238E27FC236}">
                <a16:creationId xmlns:a16="http://schemas.microsoft.com/office/drawing/2014/main" id="{5A112B6C-7876-33C9-0268-2D543741E67C}"/>
              </a:ext>
            </a:extLst>
          </p:cNvPr>
          <p:cNvSpPr/>
          <p:nvPr/>
        </p:nvSpPr>
        <p:spPr>
          <a:xfrm>
            <a:off x="2039819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34" name="자유형 93">
            <a:extLst>
              <a:ext uri="{FF2B5EF4-FFF2-40B4-BE49-F238E27FC236}">
                <a16:creationId xmlns:a16="http://schemas.microsoft.com/office/drawing/2014/main" id="{CD396CFD-48A0-B6CA-376B-E0F04AB4564B}"/>
              </a:ext>
            </a:extLst>
          </p:cNvPr>
          <p:cNvSpPr/>
          <p:nvPr/>
        </p:nvSpPr>
        <p:spPr>
          <a:xfrm>
            <a:off x="5265598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BUSINESS</a:t>
            </a:r>
          </a:p>
        </p:txBody>
      </p:sp>
      <p:sp>
        <p:nvSpPr>
          <p:cNvPr id="35" name="자유형 96">
            <a:extLst>
              <a:ext uri="{FF2B5EF4-FFF2-40B4-BE49-F238E27FC236}">
                <a16:creationId xmlns:a16="http://schemas.microsoft.com/office/drawing/2014/main" id="{9A087E82-1E46-0A3E-6394-1A34BF565CD8}"/>
              </a:ext>
            </a:extLst>
          </p:cNvPr>
          <p:cNvSpPr/>
          <p:nvPr/>
        </p:nvSpPr>
        <p:spPr>
          <a:xfrm>
            <a:off x="8491377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PERSISTENCE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7CD0F9-4E7B-D39F-8733-1CD4189C4FC1}"/>
              </a:ext>
            </a:extLst>
          </p:cNvPr>
          <p:cNvSpPr/>
          <p:nvPr/>
        </p:nvSpPr>
        <p:spPr>
          <a:xfrm>
            <a:off x="770975" y="1314539"/>
            <a:ext cx="5923020" cy="13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&lt;3-tier Architecture&gt;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독립적인 영역으로 나누어 설계한다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유지보수가 용이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4554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Noto Sans KR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Noto Sans KR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Noto Sans KR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  <a:latin typeface="Noto Sans KR"/>
                </a:rPr>
                <a:t>Spring Framework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  <a:latin typeface="Noto Sans KR"/>
                </a:rPr>
                <a:t>의 구조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  <a:latin typeface="Noto Sans KR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KR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3095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  <a:latin typeface="Noto Sans KR"/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  <a:latin typeface="Noto Sans KR"/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KR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47307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  <a:latin typeface="Noto Sans KR"/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  <a:latin typeface="Noto Sans KR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  <a:latin typeface="Noto Sans KR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  <a:latin typeface="Noto Sans KR"/>
                </a:rPr>
                <a:t>01</a:t>
              </a:r>
              <a:endParaRPr lang="ko-KR" altLang="en-US" sz="500" b="1">
                <a:solidFill>
                  <a:prstClr val="white"/>
                </a:solidFill>
                <a:latin typeface="Noto Sans KR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8565" y="5841388"/>
            <a:ext cx="2302180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화면을 보여주기 위한 처리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43675" y="5768043"/>
            <a:ext cx="2302180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요구사항 처리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Controller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클라이언트로부터 받은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넘겨받아 처리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24628" y="5910717"/>
            <a:ext cx="230218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DB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관리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요구사항 중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DB 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관리 작업을 수행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02EFAC-F265-56DC-6830-BAE9D2162A3F}"/>
              </a:ext>
            </a:extLst>
          </p:cNvPr>
          <p:cNvSpPr/>
          <p:nvPr/>
        </p:nvSpPr>
        <p:spPr>
          <a:xfrm>
            <a:off x="509358" y="4011179"/>
            <a:ext cx="776520" cy="42696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Client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953DB0-B015-B19A-7B63-95951FFBC900}"/>
              </a:ext>
            </a:extLst>
          </p:cNvPr>
          <p:cNvSpPr/>
          <p:nvPr/>
        </p:nvSpPr>
        <p:spPr>
          <a:xfrm>
            <a:off x="2665824" y="1545498"/>
            <a:ext cx="1994451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Controller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(Presentation)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5B3351-5654-03B1-FD42-D55D0C679218}"/>
              </a:ext>
            </a:extLst>
          </p:cNvPr>
          <p:cNvSpPr/>
          <p:nvPr/>
        </p:nvSpPr>
        <p:spPr>
          <a:xfrm>
            <a:off x="4032192" y="270506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HandlerMapping</a:t>
            </a:r>
            <a:endParaRPr lang="en-US" altLang="ko-KR">
              <a:solidFill>
                <a:sysClr val="windowText" lastClr="000000"/>
              </a:solidFill>
              <a:latin typeface="Noto Sans KR"/>
            </a:endParaRPr>
          </a:p>
          <a:p>
            <a:pPr algn="ctr"/>
            <a:r>
              <a:rPr lang="ko-KR" altLang="en-US" sz="1000" err="1">
                <a:solidFill>
                  <a:schemeClr val="bg1"/>
                </a:solidFill>
                <a:latin typeface="Noto Sans KR"/>
              </a:rPr>
              <a:t>요청받은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Noto Sans KR"/>
              </a:rPr>
              <a:t>URL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로</a:t>
            </a:r>
            <a:endParaRPr lang="en-US" altLang="ko-KR" sz="100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Controller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를 매핑해준다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5BE3B2-67FC-DC1B-0486-0B8CAA7D04D4}"/>
              </a:ext>
            </a:extLst>
          </p:cNvPr>
          <p:cNvSpPr/>
          <p:nvPr/>
        </p:nvSpPr>
        <p:spPr>
          <a:xfrm>
            <a:off x="8705228" y="1545498"/>
            <a:ext cx="1709530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Repository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(Persistence)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0F1D79-DD34-B243-EC17-7BAABF3D0E91}"/>
              </a:ext>
            </a:extLst>
          </p:cNvPr>
          <p:cNvCxnSpPr/>
          <p:nvPr/>
        </p:nvCxnSpPr>
        <p:spPr>
          <a:xfrm>
            <a:off x="6382966" y="1546363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4AF9473-372A-425C-7093-861B7E8EDFBC}"/>
              </a:ext>
            </a:extLst>
          </p:cNvPr>
          <p:cNvCxnSpPr/>
          <p:nvPr/>
        </p:nvCxnSpPr>
        <p:spPr>
          <a:xfrm>
            <a:off x="8463926" y="1552124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A9F7C4-E9BA-788E-B177-E79B909DA1F2}"/>
              </a:ext>
            </a:extLst>
          </p:cNvPr>
          <p:cNvSpPr/>
          <p:nvPr/>
        </p:nvSpPr>
        <p:spPr>
          <a:xfrm>
            <a:off x="6558929" y="1552124"/>
            <a:ext cx="1709530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Service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(Business)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63A57-F104-3E53-12AF-47DF821C5A63}"/>
              </a:ext>
            </a:extLst>
          </p:cNvPr>
          <p:cNvSpPr/>
          <p:nvPr/>
        </p:nvSpPr>
        <p:spPr>
          <a:xfrm>
            <a:off x="8705228" y="3845615"/>
            <a:ext cx="170953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DAO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DB 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관리 작업 처리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B5F1E0-D401-4FFC-5B1E-C4889C22CBA9}"/>
              </a:ext>
            </a:extLst>
          </p:cNvPr>
          <p:cNvSpPr/>
          <p:nvPr/>
        </p:nvSpPr>
        <p:spPr>
          <a:xfrm>
            <a:off x="2039576" y="3827524"/>
            <a:ext cx="1272196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DispatcherServlet</a:t>
            </a:r>
            <a:endParaRPr lang="ko-KR" altLang="en-US">
              <a:solidFill>
                <a:sysClr val="windowText" lastClr="000000"/>
              </a:solidFill>
              <a:latin typeface="Noto Sans KR"/>
            </a:endParaRP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BAD9D96C-3D58-52E2-C2C1-B1AA49B6A5B4}"/>
              </a:ext>
            </a:extLst>
          </p:cNvPr>
          <p:cNvSpPr/>
          <p:nvPr/>
        </p:nvSpPr>
        <p:spPr>
          <a:xfrm>
            <a:off x="11040431" y="3742862"/>
            <a:ext cx="686868" cy="951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Noto Sans KR"/>
              </a:rPr>
              <a:t>DB</a:t>
            </a:r>
            <a:endParaRPr lang="ko-KR" altLang="en-US">
              <a:latin typeface="Noto Sans KR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563433-B35E-B71B-AA68-40CA17AE3DD8}"/>
              </a:ext>
            </a:extLst>
          </p:cNvPr>
          <p:cNvSpPr/>
          <p:nvPr/>
        </p:nvSpPr>
        <p:spPr>
          <a:xfrm>
            <a:off x="6767804" y="3825998"/>
            <a:ext cx="1293362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Service</a:t>
            </a: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비즈니스 로직 처리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030928-761B-A69F-8078-D9CCD094913F}"/>
              </a:ext>
            </a:extLst>
          </p:cNvPr>
          <p:cNvSpPr/>
          <p:nvPr/>
        </p:nvSpPr>
        <p:spPr>
          <a:xfrm>
            <a:off x="4032192" y="384561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Controller</a:t>
            </a: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요청을 </a:t>
            </a:r>
            <a:r>
              <a:rPr lang="en-US" altLang="ko-KR" sz="1000">
                <a:solidFill>
                  <a:schemeClr val="bg1"/>
                </a:solidFill>
                <a:latin typeface="Noto Sans KR"/>
              </a:rPr>
              <a:t>Service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에게 넘긴다</a:t>
            </a:r>
            <a:endParaRPr lang="en-US" altLang="ko-KR" sz="100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처리 결과를 받아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0D42D3-926A-3BB8-FF82-C42B219CEB36}"/>
              </a:ext>
            </a:extLst>
          </p:cNvPr>
          <p:cNvSpPr/>
          <p:nvPr/>
        </p:nvSpPr>
        <p:spPr>
          <a:xfrm>
            <a:off x="4032915" y="498616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ViewResolver</a:t>
            </a:r>
            <a:endParaRPr lang="en-US" altLang="ko-KR">
              <a:solidFill>
                <a:sysClr val="windowText" lastClr="000000"/>
              </a:solidFill>
              <a:latin typeface="Noto Sans KR"/>
            </a:endParaRP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view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를 찾고 처리결과를 담는다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12988D-E196-8824-A091-BF1A430C372B}"/>
              </a:ext>
            </a:extLst>
          </p:cNvPr>
          <p:cNvCxnSpPr/>
          <p:nvPr/>
        </p:nvCxnSpPr>
        <p:spPr>
          <a:xfrm flipV="1">
            <a:off x="3452191" y="3143699"/>
            <a:ext cx="421719" cy="6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F8D727-A4F7-FCE3-0BA9-2754A9459F84}"/>
              </a:ext>
            </a:extLst>
          </p:cNvPr>
          <p:cNvCxnSpPr/>
          <p:nvPr/>
        </p:nvCxnSpPr>
        <p:spPr>
          <a:xfrm flipH="1">
            <a:off x="3489822" y="3363032"/>
            <a:ext cx="421719" cy="5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970E32-6400-CC75-C0A9-FE715DDAC227}"/>
              </a:ext>
            </a:extLst>
          </p:cNvPr>
          <p:cNvCxnSpPr/>
          <p:nvPr/>
        </p:nvCxnSpPr>
        <p:spPr>
          <a:xfrm>
            <a:off x="3489822" y="4104033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077E69-0919-E42D-2E80-0A71081756E1}"/>
              </a:ext>
            </a:extLst>
          </p:cNvPr>
          <p:cNvCxnSpPr/>
          <p:nvPr/>
        </p:nvCxnSpPr>
        <p:spPr>
          <a:xfrm flipH="1">
            <a:off x="3452191" y="4369075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9ED6704-8400-C5E3-2839-17A82511CF1D}"/>
              </a:ext>
            </a:extLst>
          </p:cNvPr>
          <p:cNvCxnSpPr/>
          <p:nvPr/>
        </p:nvCxnSpPr>
        <p:spPr>
          <a:xfrm>
            <a:off x="3452191" y="4627493"/>
            <a:ext cx="459350" cy="5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45CE5EB-38D3-220A-73B4-B4C359361FBD}"/>
              </a:ext>
            </a:extLst>
          </p:cNvPr>
          <p:cNvCxnSpPr>
            <a:cxnSpLocks/>
          </p:cNvCxnSpPr>
          <p:nvPr/>
        </p:nvCxnSpPr>
        <p:spPr>
          <a:xfrm flipH="1" flipV="1">
            <a:off x="3452191" y="4870767"/>
            <a:ext cx="398422" cy="47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5DAAD5-39A4-7496-ED42-050D04910A36}"/>
              </a:ext>
            </a:extLst>
          </p:cNvPr>
          <p:cNvCxnSpPr/>
          <p:nvPr/>
        </p:nvCxnSpPr>
        <p:spPr>
          <a:xfrm>
            <a:off x="6194323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F033A2E-EDCE-1AAA-B58E-5EAE382A0434}"/>
              </a:ext>
            </a:extLst>
          </p:cNvPr>
          <p:cNvCxnSpPr>
            <a:cxnSpLocks/>
          </p:cNvCxnSpPr>
          <p:nvPr/>
        </p:nvCxnSpPr>
        <p:spPr>
          <a:xfrm flipH="1">
            <a:off x="6176488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CA11E5-5FD9-7EF2-B844-53E03A38D98F}"/>
              </a:ext>
            </a:extLst>
          </p:cNvPr>
          <p:cNvCxnSpPr/>
          <p:nvPr/>
        </p:nvCxnSpPr>
        <p:spPr>
          <a:xfrm>
            <a:off x="8175523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1AADA9-D096-F63D-0DD5-8FBA02855257}"/>
              </a:ext>
            </a:extLst>
          </p:cNvPr>
          <p:cNvCxnSpPr>
            <a:cxnSpLocks/>
          </p:cNvCxnSpPr>
          <p:nvPr/>
        </p:nvCxnSpPr>
        <p:spPr>
          <a:xfrm flipH="1">
            <a:off x="8157688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1A6322-75DD-5912-F639-6173A9153B56}"/>
              </a:ext>
            </a:extLst>
          </p:cNvPr>
          <p:cNvCxnSpPr/>
          <p:nvPr/>
        </p:nvCxnSpPr>
        <p:spPr>
          <a:xfrm>
            <a:off x="10527705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75D66-74AD-3F10-897D-61A3125B2F0F}"/>
              </a:ext>
            </a:extLst>
          </p:cNvPr>
          <p:cNvCxnSpPr>
            <a:cxnSpLocks/>
          </p:cNvCxnSpPr>
          <p:nvPr/>
        </p:nvCxnSpPr>
        <p:spPr>
          <a:xfrm flipH="1">
            <a:off x="10509870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3BEB0E9-7125-EA17-DF92-9B294D9F23AD}"/>
              </a:ext>
            </a:extLst>
          </p:cNvPr>
          <p:cNvCxnSpPr/>
          <p:nvPr/>
        </p:nvCxnSpPr>
        <p:spPr>
          <a:xfrm>
            <a:off x="10759766" y="1557041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7C4C4ED-D59B-3755-0B40-5155924AD754}"/>
              </a:ext>
            </a:extLst>
          </p:cNvPr>
          <p:cNvCxnSpPr/>
          <p:nvPr/>
        </p:nvCxnSpPr>
        <p:spPr>
          <a:xfrm>
            <a:off x="1408688" y="4104033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B846BA-67BB-5953-8D83-72851DAD3C06}"/>
              </a:ext>
            </a:extLst>
          </p:cNvPr>
          <p:cNvCxnSpPr/>
          <p:nvPr/>
        </p:nvCxnSpPr>
        <p:spPr>
          <a:xfrm flipH="1">
            <a:off x="1371057" y="4369075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32FBDF6-B4A8-0BE8-61E8-D9BF9BDDE070}"/>
              </a:ext>
            </a:extLst>
          </p:cNvPr>
          <p:cNvCxnSpPr/>
          <p:nvPr/>
        </p:nvCxnSpPr>
        <p:spPr>
          <a:xfrm>
            <a:off x="1558626" y="1548863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3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Presentation(Controller)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Business -&gt; Repository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C9296E1-9792-7DCC-D746-AF84DF2F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4223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@PostMapping("/memberJoin.do")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memberService.insertMember(dto);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2589979"/>
            <a:ext cx="5923020" cy="204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&lt;@Controller&gt;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부터 받은 요청을 처리한다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root-context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component-scan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설정했다면 사용할 수 있다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request </a:t>
            </a:r>
            <a:r>
              <a:rPr lang="en-US" altLang="ko-KR" sz="14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과 </a:t>
            </a:r>
            <a:r>
              <a:rPr lang="ko-KR" altLang="en-US" sz="14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매핑되는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메소드를 처리한다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AA076-A579-BD1A-4337-9FDFCADBD2E8}"/>
              </a:ext>
            </a:extLst>
          </p:cNvPr>
          <p:cNvSpPr/>
          <p:nvPr/>
        </p:nvSpPr>
        <p:spPr>
          <a:xfrm>
            <a:off x="812492" y="1638300"/>
            <a:ext cx="701983" cy="18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95375" y="2533650"/>
            <a:ext cx="785814" cy="21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FB02D-1F29-2FCE-41FE-1FC3FA025510}"/>
              </a:ext>
            </a:extLst>
          </p:cNvPr>
          <p:cNvSpPr/>
          <p:nvPr/>
        </p:nvSpPr>
        <p:spPr>
          <a:xfrm>
            <a:off x="1764922" y="1599232"/>
            <a:ext cx="2407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Controller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임을 명시하는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Annotation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2069313" y="2374535"/>
            <a:ext cx="2717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DI – IoC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Container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타입에 해당하는 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bean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을 찾아 주입한다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. (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객체를 생성한다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)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2D67C-552A-5949-1366-39379EA0FC78}"/>
              </a:ext>
            </a:extLst>
          </p:cNvPr>
          <p:cNvSpPr/>
          <p:nvPr/>
        </p:nvSpPr>
        <p:spPr>
          <a:xfrm>
            <a:off x="1095375" y="4335780"/>
            <a:ext cx="224619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3428052" y="4213860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Client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/memberJoin.do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라는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url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로 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보낸다면 이 메소드를 처리한다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346835" y="4807628"/>
            <a:ext cx="199473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97F4CF-9D5C-7A89-147D-040BAF13CF02}"/>
              </a:ext>
            </a:extLst>
          </p:cNvPr>
          <p:cNvSpPr/>
          <p:nvPr/>
        </p:nvSpPr>
        <p:spPr>
          <a:xfrm>
            <a:off x="2159998" y="5751324"/>
            <a:ext cx="2363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Service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영역으로 이동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-&gt;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다음페이지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4CD4A5-8008-3F0E-A7DC-ADFE59E9B141}"/>
              </a:ext>
            </a:extLst>
          </p:cNvPr>
          <p:cNvCxnSpPr/>
          <p:nvPr/>
        </p:nvCxnSpPr>
        <p:spPr>
          <a:xfrm>
            <a:off x="2766060" y="5069238"/>
            <a:ext cx="0" cy="682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171819" y="4860936"/>
            <a:ext cx="1430342" cy="135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Business(Service)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Repository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BD5FD84D-7CFA-D70E-6BAE-5B2639EA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913050" y="231092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MemberServiceImpl implements MemberService{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MemberDAO memberDAO;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@Override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memberDAO.insertMember(dto);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269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&lt;Service&gt;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요청을 처리하는 영역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 작업은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Repoistory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영역으로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insertMember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메소드는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테이블에 행을 추가하는 작업이기 때문에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Repository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영역인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MemberDAO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987971" y="2370380"/>
            <a:ext cx="577851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CA0CED-2A92-E710-2EA5-D314E798746E}"/>
              </a:ext>
            </a:extLst>
          </p:cNvPr>
          <p:cNvSpPr/>
          <p:nvPr/>
        </p:nvSpPr>
        <p:spPr>
          <a:xfrm>
            <a:off x="9383776" y="4830681"/>
            <a:ext cx="1392762" cy="1397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906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3494</Words>
  <Application>Microsoft Office PowerPoint</Application>
  <PresentationFormat>와이드스크린</PresentationFormat>
  <Paragraphs>634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Noto Sans KR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 정환</cp:lastModifiedBy>
  <cp:revision>47</cp:revision>
  <dcterms:created xsi:type="dcterms:W3CDTF">2022-05-16T14:54:44Z</dcterms:created>
  <dcterms:modified xsi:type="dcterms:W3CDTF">2022-07-04T03:21:16Z</dcterms:modified>
</cp:coreProperties>
</file>