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307" r:id="rId17"/>
    <p:sldId id="1295" r:id="rId18"/>
    <p:sldId id="1296" r:id="rId19"/>
    <p:sldId id="1308" r:id="rId20"/>
    <p:sldId id="1306" r:id="rId21"/>
    <p:sldId id="1297" r:id="rId22"/>
    <p:sldId id="1288" r:id="rId23"/>
    <p:sldId id="1249" r:id="rId24"/>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6" d="100"/>
          <a:sy n="106" d="100"/>
        </p:scale>
        <p:origin x="59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1.xml" /><Relationship Id="rId4" Type="http://schemas.openxmlformats.org/officeDocument/2006/relationships/image" Target="../media/image10.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Loshini.R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au513521243012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5135-Annai Mira College of Engineering and Technology ,</a:t>
            </a:r>
            <a:r>
              <a:rPr lang="en-US" sz="1100" dirty="0" err="1">
                <a:solidFill>
                  <a:schemeClr val="tx1"/>
                </a:solidFill>
              </a:rPr>
              <a:t>Ranipet</a:t>
            </a:r>
            <a:r>
              <a:rPr lang="en-US" sz="1100" dirty="0">
                <a:solidFill>
                  <a:schemeClr val="tx1"/>
                </a:solidFill>
              </a:rPr>
              <a:t>.</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buNone/>
            </a:pPr>
            <a:r>
              <a:rPr lang="en-US" dirty="0"/>
              <a:t> </a:t>
            </a:r>
          </a:p>
        </p:txBody>
      </p:sp>
      <p:sp>
        <p:nvSpPr>
          <p:cNvPr id="4" name="Rectangle 3"/>
          <p:cNvSpPr/>
          <p:nvPr/>
        </p:nvSpPr>
        <p:spPr>
          <a:xfrm>
            <a:off x="787650" y="1065075"/>
            <a:ext cx="7650179" cy="3434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37" y="992160"/>
            <a:ext cx="7985156" cy="384374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Login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71" y="1068309"/>
            <a:ext cx="7601269" cy="365895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New user/Registration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148" y="1425598"/>
            <a:ext cx="6953061" cy="334693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213264"/>
                </a:solidFill>
                <a:latin typeface="Arial Black" panose="020B0A04020102020204" pitchFamily="34" charset="0"/>
              </a:rPr>
              <a:t>Register successfully:</a:t>
            </a:r>
          </a:p>
        </p:txBody>
      </p:sp>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406" y="1203390"/>
            <a:ext cx="8057584" cy="3878610"/>
          </a:xfrm>
          <a:prstGeom prst="rect">
            <a:avLst/>
          </a:prstGeom>
        </p:spPr>
      </p:pic>
    </p:spTree>
    <p:extLst>
      <p:ext uri="{BB962C8B-B14F-4D97-AF65-F5344CB8AC3E}">
        <p14:creationId xmlns:p14="http://schemas.microsoft.com/office/powerpoint/2010/main" val="205873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Find bus.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20" y="1122872"/>
            <a:ext cx="7469109" cy="359534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Choose bus.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004" y="1267649"/>
            <a:ext cx="6409853" cy="344906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13264"/>
                </a:solidFill>
                <a:latin typeface="Arial Black" panose="020B0A04020102020204" pitchFamily="34" charset="0"/>
              </a:rPr>
              <a:t>Booking cancel:</a:t>
            </a:r>
          </a:p>
        </p:txBody>
      </p:sp>
      <p:sp>
        <p:nvSpPr>
          <p:cNvPr id="3" name="Subtitle 2"/>
          <p:cNvSpPr>
            <a:spLocks noGrp="1"/>
          </p:cNvSpPr>
          <p:nvPr>
            <p:ph type="subTitle"/>
          </p:nvPr>
        </p:nvSpPr>
        <p:spPr/>
        <p:txBody>
          <a:bodyPr/>
          <a:lstStyle/>
          <a:p>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10" y="901289"/>
            <a:ext cx="7967050" cy="3835031"/>
          </a:xfrm>
          <a:prstGeom prst="rect">
            <a:avLst/>
          </a:prstGeom>
        </p:spPr>
      </p:pic>
    </p:spTree>
    <p:extLst>
      <p:ext uri="{BB962C8B-B14F-4D97-AF65-F5344CB8AC3E}">
        <p14:creationId xmlns:p14="http://schemas.microsoft.com/office/powerpoint/2010/main" val="3564986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10" y="570368"/>
            <a:ext cx="8057880" cy="697282"/>
          </a:xfrm>
        </p:spPr>
        <p:txBody>
          <a:bodyPr/>
          <a:lstStyle/>
          <a:p>
            <a:r>
              <a:rPr lang="en-US" b="1" dirty="0">
                <a:solidFill>
                  <a:srgbClr val="213264"/>
                </a:solidFill>
                <a:latin typeface="Arial Black" panose="020B0A04020102020204" pitchFamily="34" charset="0"/>
              </a:rPr>
              <a:t>Sign out</a:t>
            </a:r>
          </a:p>
        </p:txBody>
      </p:sp>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10" y="1203390"/>
            <a:ext cx="7541537" cy="3630205"/>
          </a:xfrm>
          <a:prstGeom prst="rect">
            <a:avLst/>
          </a:prstGeom>
        </p:spPr>
      </p:pic>
    </p:spTree>
    <p:extLst>
      <p:ext uri="{BB962C8B-B14F-4D97-AF65-F5344CB8AC3E}">
        <p14:creationId xmlns:p14="http://schemas.microsoft.com/office/powerpoint/2010/main" val="427074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p:cNvSpPr txBox="1"/>
          <p:nvPr/>
        </p:nvSpPr>
        <p:spPr>
          <a:xfrm>
            <a:off x="679010" y="1267649"/>
            <a:ext cx="7885568" cy="3323987"/>
          </a:xfrm>
          <a:prstGeom prst="rect">
            <a:avLst/>
          </a:prstGeom>
          <a:noFill/>
        </p:spPr>
        <p:txBody>
          <a:bodyPr wrap="square" rtlCol="0">
            <a:spAutoFit/>
          </a:bodyPr>
          <a:lstStyle/>
          <a:p>
            <a:pPr marL="285750" indent="-285750">
              <a:buFont typeface="Courier New" panose="02070309020205020404" pitchFamily="49" charset="0"/>
              <a:buChar char="o"/>
            </a:pPr>
            <a:r>
              <a:rPr lang="en-US" dirty="0"/>
              <a:t>Personalized Recommendations: Implement a recommendation engine that suggests events or shows based on users' past booking history, preferences, and behavior. Utilize machine learning algorithms to analyze user data and provide tailored suggestions, enhancing user experience and increasing engagement.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 Interactive Seat Selection : Enhance the seat selection process by incorporating interactive seat maps with real-time availability updates. Allow users to preview the view from their selected seats and easily compare options. Additionally, enable users to reserve adjacent seats for group bookings, improving convenience and customer satisfaction.</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Integrated Social Features: Integrate social media functionalities to enable users to share their booking plans, invite friends, and see who else is attending the same event. Implement social login options to streamline the registration process and facilitate social interactions within the platform. This not only enhances user engagement but also expands the reach of the website through viral marketing.</a:t>
            </a:r>
          </a:p>
        </p:txBody>
      </p:sp>
    </p:spTree>
    <p:extLst>
      <p:ext uri="{BB962C8B-B14F-4D97-AF65-F5344CB8AC3E}">
        <p14:creationId xmlns:p14="http://schemas.microsoft.com/office/powerpoint/2010/main" val="13231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325925" y="1430448"/>
            <a:ext cx="8401616" cy="2677656"/>
          </a:xfrm>
          <a:prstGeom prst="rect">
            <a:avLst/>
          </a:prstGeom>
          <a:noFill/>
        </p:spPr>
        <p:txBody>
          <a:bodyPr wrap="square" rtlCol="0">
            <a:spAutoFit/>
          </a:bodyPr>
          <a:lstStyle/>
          <a:p>
            <a:pPr marL="285750" indent="-285750">
              <a:buFont typeface="Courier New" panose="02070309020205020404" pitchFamily="49" charset="0"/>
              <a:buChar char="o"/>
            </a:pPr>
            <a:r>
              <a:rPr lang="en-US" dirty="0"/>
              <a:t>Indeed, mobile bus ticketing system (MBTS) is the most noteworthy prospects in the </a:t>
            </a:r>
            <a:r>
              <a:rPr lang="en-US" dirty="0" err="1"/>
              <a:t>worldtransport</a:t>
            </a:r>
            <a:r>
              <a:rPr lang="en-US" dirty="0"/>
              <a:t> system to reduce expenditures and increase traveler's accessibility.</a:t>
            </a:r>
          </a:p>
          <a:p>
            <a:endParaRPr lang="en-US" dirty="0"/>
          </a:p>
          <a:p>
            <a:pPr marL="285750" indent="-285750">
              <a:buFont typeface="Courier New" panose="02070309020205020404" pitchFamily="49" charset="0"/>
              <a:buChar char="o"/>
            </a:pPr>
            <a:r>
              <a:rPr lang="en-US" dirty="0"/>
              <a:t> This project will reduce ticket processing flow, reduce usage of paper and allows greater convinces and flexibility to the traveler in cities and allow travel agent to make alterations to the journey.</a:t>
            </a:r>
          </a:p>
          <a:p>
            <a:endParaRPr lang="en-US" dirty="0"/>
          </a:p>
          <a:p>
            <a:pPr marL="285750" indent="-285750">
              <a:buFont typeface="Courier New" panose="02070309020205020404" pitchFamily="49" charset="0"/>
              <a:buChar char="o"/>
            </a:pPr>
            <a:r>
              <a:rPr lang="en-US" dirty="0"/>
              <a:t> There are other important issues from the use of this technique such as the mobile ticket cannot be lost or stole non the contrary of sending the ticket by mail also there is a probably of sending it to the wrong address.</a:t>
            </a:r>
          </a:p>
          <a:p>
            <a:endParaRPr lang="en-US" dirty="0"/>
          </a:p>
          <a:p>
            <a:pPr marL="285750" indent="-285750">
              <a:buFont typeface="Courier New" panose="02070309020205020404" pitchFamily="49" charset="0"/>
              <a:buChar char="o"/>
            </a:pPr>
            <a:r>
              <a:rPr lang="en-US" dirty="0"/>
              <a:t> MBTS will make customers' lives easier, and can get the service by himself in </a:t>
            </a:r>
            <a:r>
              <a:rPr lang="en-US" dirty="0" err="1"/>
              <a:t>anytime,anywhere</a:t>
            </a:r>
            <a:r>
              <a:rPr lang="en-US" dirty="0"/>
              <a:t> and any devices</a:t>
            </a: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186216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research gate</a:t>
            </a:r>
          </a:p>
        </p:txBody>
      </p:sp>
      <p:sp>
        <p:nvSpPr>
          <p:cNvPr id="2" name="TextBox 1"/>
          <p:cNvSpPr txBox="1"/>
          <p:nvPr/>
        </p:nvSpPr>
        <p:spPr>
          <a:xfrm>
            <a:off x="492236" y="1099281"/>
            <a:ext cx="8193387" cy="3046988"/>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a:t>Online  Bus  Ticket  Reservation  System  is  a  Web  based  application  that  works  within  a centralized network. 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a:t>
            </a:r>
          </a:p>
          <a:p>
            <a:pPr marL="171450" indent="-171450">
              <a:buFont typeface="Courier New" panose="02070309020205020404" pitchFamily="49" charset="0"/>
              <a:buChar char="o"/>
            </a:pPr>
            <a:r>
              <a:rPr lang="en-US" sz="1200" dirty="0"/>
              <a:t> OBTRS  is  built  for  managing and computerizing the  traditional  database, ticket booking and tracking bus and travel made. </a:t>
            </a:r>
          </a:p>
          <a:p>
            <a:pPr marL="171450" indent="-171450">
              <a:buFont typeface="Courier New" panose="02070309020205020404" pitchFamily="49" charset="0"/>
              <a:buChar char="o"/>
            </a:pPr>
            <a:r>
              <a:rPr lang="en-US" sz="1200" dirty="0"/>
              <a:t>It maintains all customer details, bus details, reservation details. In order to achieve the design, Imo Transport Company (ITC) was chosen as a case study because of its strategic importance to Imo State. </a:t>
            </a:r>
          </a:p>
          <a:p>
            <a:pPr marL="171450" indent="-171450">
              <a:buFont typeface="Courier New" panose="02070309020205020404" pitchFamily="49" charset="0"/>
              <a:buChar char="o"/>
            </a:pPr>
            <a:r>
              <a:rPr lang="en-US" sz="1200" dirty="0"/>
              <a:t>Structured Systems Analysis and Design Methodology (SSADM) was adopted. In addition, PHP Hypertext Preprocessor (PHP) language was used  for the  front-  end of the  software while  the back end was  designed using MySQL.  The  software  achieved is capable of  improving  the customer  hand  and  relationship management in ITC operations.</a:t>
            </a:r>
          </a:p>
          <a:p>
            <a:pPr marL="171450" indent="-171450">
              <a:buFont typeface="Courier New" panose="02070309020205020404" pitchFamily="49" charset="0"/>
              <a:buChar char="o"/>
            </a:pPr>
            <a:r>
              <a:rPr lang="en-US" sz="1200" dirty="0"/>
              <a:t> It is recommended that despite the present functionality of the designed  software,  an additional  functionality  such as  the  use of  E-mail  to  send tickets and notifications  to  the  customer and an online payment  using credit  cards/debit  cards  should  be implemented into the system. Furthermore, other operations carried by ITC such as the courier services should also be integrated in order to enhance the system</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597528" y="1204111"/>
            <a:ext cx="830202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System that is being used by the staff at the counter currently is an internal system and just used to sell the bus ticket at the counter. </a:t>
            </a:r>
          </a:p>
          <a:p>
            <a:endParaRPr lang="en-US" dirty="0"/>
          </a:p>
          <a:p>
            <a:pPr marL="285750" indent="-285750">
              <a:buFont typeface="Arial" panose="020B0604020202020204" pitchFamily="34" charset="0"/>
              <a:buChar char="•"/>
            </a:pPr>
            <a:r>
              <a:rPr lang="en-US" dirty="0"/>
              <a:t>Customer has to go to the counter to buy bus ticket or ask for bus schedule. Furthermore, customers need to pay cash when they buy the bus ticket and sometimes needs to queue up long time to get the bus ticket. </a:t>
            </a:r>
          </a:p>
          <a:p>
            <a:endParaRPr lang="en-US" dirty="0"/>
          </a:p>
          <a:p>
            <a:pPr marL="285750" indent="-285750">
              <a:buFont typeface="Arial" panose="020B0604020202020204" pitchFamily="34" charset="0"/>
              <a:buChar char="•"/>
            </a:pPr>
            <a:r>
              <a:rPr lang="en-US" dirty="0"/>
              <a:t>Besides that, customer also not allowed to buy bus ticket through telephone and the bus company's telephone has been always- busy line.1.3</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588475" y="1358020"/>
            <a:ext cx="71884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existing bus ticketing process is plagued by inefficiencies such as manual ticketing, limited seat availability visibility, and cumbersome payment procedures.</a:t>
            </a:r>
          </a:p>
          <a:p>
            <a:endParaRPr lang="en-US" dirty="0"/>
          </a:p>
          <a:p>
            <a:pPr marL="285750" indent="-285750">
              <a:buFont typeface="Arial" panose="020B0604020202020204" pitchFamily="34" charset="0"/>
              <a:buChar char="•"/>
            </a:pPr>
            <a:r>
              <a:rPr lang="en-US" dirty="0"/>
              <a:t> Passengers often face challenges in securing tickets, especially during peak travel seasons. Additionally, bus operators struggle to manage bookings and optimize seat utilization efficiently. </a:t>
            </a:r>
          </a:p>
          <a:p>
            <a:endParaRPr lang="en-US" dirty="0"/>
          </a:p>
          <a:p>
            <a:pPr marL="285750" indent="-285750">
              <a:buFont typeface="Arial" panose="020B0604020202020204" pitchFamily="34" charset="0"/>
              <a:buChar char="•"/>
            </a:pPr>
            <a:r>
              <a:rPr lang="en-US" dirty="0"/>
              <a:t>These issues result in dissatisfied customers and lost revenue opportunities for bus companies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023041" y="1195057"/>
            <a:ext cx="7840301" cy="1169551"/>
          </a:xfrm>
          <a:prstGeom prst="rect">
            <a:avLst/>
          </a:prstGeom>
          <a:noFill/>
        </p:spPr>
        <p:txBody>
          <a:bodyPr wrap="square" rtlCol="0">
            <a:spAutoFit/>
          </a:bodyPr>
          <a:lstStyle/>
          <a:p>
            <a:r>
              <a:rPr lang="en-US" dirty="0"/>
              <a:t>PROPOSED SOLUTION: The solution to this problem is to create an online portal for buying bus ticket system. Customer can buy the bus ticket over the Internet, 24 hours a day, 7daysa week and the bus ticket can't be lost, stolen or left behind.</a:t>
            </a:r>
          </a:p>
          <a:p>
            <a:r>
              <a:rPr lang="en-US" dirty="0"/>
              <a:t>In addition, the online system lets the customers check the availability of the bus ticket before they buy bus ticket.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92647" y="683411"/>
            <a:ext cx="8017933" cy="930832"/>
          </a:xfrm>
          <a:prstGeom prst="rect">
            <a:avLst/>
          </a:prstGeom>
          <a:noFill/>
        </p:spPr>
        <p:txBody>
          <a:bodyPr wrap="square">
            <a:spAutoFit/>
          </a:bodyPr>
          <a:lstStyle/>
          <a:p>
            <a:pPr marL="457200" lvl="1">
              <a:lnSpc>
                <a:spcPct val="150000"/>
              </a:lnSpc>
            </a:pPr>
            <a:r>
              <a:rPr lang="en-US" sz="2400" b="1" dirty="0">
                <a:solidFill>
                  <a:srgbClr val="213264"/>
                </a:solidFill>
              </a:rPr>
              <a:t>OBJECTIVES: </a:t>
            </a:r>
          </a:p>
          <a:p>
            <a:pPr marL="457200" lvl="1" algn="l">
              <a:lnSpc>
                <a:spcPct val="150000"/>
              </a:lnSpc>
            </a:pPr>
            <a:endParaRPr lang="en-US" b="1" i="0" dirty="0">
              <a:solidFill>
                <a:srgbClr val="0070C0"/>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706169" y="1448554"/>
            <a:ext cx="8111905" cy="2893100"/>
          </a:xfrm>
          <a:prstGeom prst="rect">
            <a:avLst/>
          </a:prstGeom>
          <a:noFill/>
        </p:spPr>
        <p:txBody>
          <a:bodyPr wrap="square" rtlCol="0">
            <a:spAutoFit/>
          </a:bodyPr>
          <a:lstStyle/>
          <a:p>
            <a:r>
              <a:rPr lang="en-US" dirty="0"/>
              <a:t>The main objectives of the online system include:</a:t>
            </a:r>
          </a:p>
          <a:p>
            <a:endParaRPr lang="en-US" dirty="0"/>
          </a:p>
          <a:p>
            <a:pPr marL="285750" indent="-285750">
              <a:buFont typeface="Courier New" panose="02070309020205020404" pitchFamily="49" charset="0"/>
              <a:buChar char="o"/>
            </a:pPr>
            <a:r>
              <a:rPr lang="en-US" dirty="0"/>
              <a:t>  To provide a web-based bus ticket buying functions.</a:t>
            </a:r>
          </a:p>
          <a:p>
            <a:pPr marL="285750" indent="-285750">
              <a:buFont typeface="Courier New" panose="02070309020205020404" pitchFamily="49" charset="0"/>
              <a:buChar char="o"/>
            </a:pPr>
            <a:r>
              <a:rPr lang="en-US" dirty="0"/>
              <a:t> Customer can buy bus ticket through the online system and no need to queue up to buy bus ticket at the counter.</a:t>
            </a:r>
          </a:p>
          <a:p>
            <a:pPr marL="285750" indent="-285750">
              <a:buFont typeface="Courier New" panose="02070309020205020404" pitchFamily="49" charset="0"/>
              <a:buChar char="o"/>
            </a:pPr>
            <a:r>
              <a:rPr lang="en-US" dirty="0"/>
              <a:t>To enable customer to check the availability of the bus ticket online. Customer </a:t>
            </a:r>
            <a:r>
              <a:rPr lang="en-US" dirty="0" err="1"/>
              <a:t>cancheck</a:t>
            </a:r>
            <a:r>
              <a:rPr lang="en-US" dirty="0"/>
              <a:t> the time departure and arrival for every Transnational’s bus through the system.</a:t>
            </a:r>
          </a:p>
          <a:p>
            <a:pPr marL="285750" indent="-285750">
              <a:buFont typeface="Courier New" panose="02070309020205020404" pitchFamily="49" charset="0"/>
              <a:buChar char="o"/>
            </a:pPr>
            <a:r>
              <a:rPr lang="en-US" dirty="0"/>
              <a:t> To ease the bus ticket payment by online.</a:t>
            </a:r>
          </a:p>
          <a:p>
            <a:pPr marL="285750" indent="-285750">
              <a:buFont typeface="Courier New" panose="02070309020205020404" pitchFamily="49" charset="0"/>
              <a:buChar char="o"/>
            </a:pPr>
            <a:r>
              <a:rPr lang="en-US" dirty="0"/>
              <a:t> Customer has to pay the bus ticket by m-</a:t>
            </a:r>
            <a:r>
              <a:rPr lang="en-US" dirty="0" err="1"/>
              <a:t>pesamoney</a:t>
            </a:r>
            <a:r>
              <a:rPr lang="en-US" dirty="0"/>
              <a:t> services</a:t>
            </a:r>
          </a:p>
          <a:p>
            <a:pPr marL="285750" indent="-285750">
              <a:buFont typeface="Courier New" panose="02070309020205020404" pitchFamily="49" charset="0"/>
              <a:buChar char="o"/>
            </a:pPr>
            <a:r>
              <a:rPr lang="en-US" dirty="0"/>
              <a:t>To reduce the number of staff at the point of sale. The number of staff at the counter can be reduced after the online buying bus ticket sys</a:t>
            </a:r>
          </a:p>
          <a:p>
            <a:pPr marL="285750" indent="-285750">
              <a:buFont typeface="Courier New" panose="02070309020205020404" pitchFamily="49" charset="0"/>
              <a:buChar char="o"/>
            </a:pPr>
            <a:r>
              <a:rPr lang="en-US" dirty="0"/>
              <a:t>tem launch</a:t>
            </a:r>
          </a:p>
          <a:p>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253"/>
            <a:ext cx="4553893" cy="328519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024253"/>
            <a:ext cx="4590107" cy="3648774"/>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TotalTime>
  <Words>1003</Words>
  <Application>Microsoft Office PowerPoint</Application>
  <PresentationFormat>On-screen Show (16:9)</PresentationFormat>
  <Paragraphs>82</Paragraphs>
  <Slides>20</Slides>
  <Notes>10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Login </vt:lpstr>
      <vt:lpstr>New user/Registration</vt:lpstr>
      <vt:lpstr>Register successfully:</vt:lpstr>
      <vt:lpstr>Find bus.</vt:lpstr>
      <vt:lpstr>Choose bus.</vt:lpstr>
      <vt:lpstr>Booking cancel:</vt:lpstr>
      <vt:lpstr>Sign out</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Loshini Raji</cp:lastModifiedBy>
  <cp:revision>15</cp:revision>
  <dcterms:modified xsi:type="dcterms:W3CDTF">2024-04-08T03:36:43Z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