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7432000" cx="36576000"/>
  <p:notesSz cx="6858000" cy="9144000"/>
  <p:embeddedFontLst>
    <p:embeddedFont>
      <p:font typeface="Sorts Mill Goudy"/>
      <p:regular r:id="rId6"/>
      <p:italic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TeP8/qY6yPXyNla/Wxf+D2wCv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SortsMillGoudy-regular.fntdata"/><Relationship Id="rId7" Type="http://schemas.openxmlformats.org/officeDocument/2006/relationships/font" Target="fonts/SortsMillGoudy-italic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43200" y="4489452"/>
            <a:ext cx="31089601" cy="95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0"/>
              <a:buFont typeface="Calibri"/>
              <a:buNone/>
              <a:defRPr sz="2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0" y="14408152"/>
            <a:ext cx="27432000" cy="662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/>
            </a:lvl2pPr>
            <a:lvl3pPr lvl="2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4pPr>
            <a:lvl5pPr lvl="4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5pPr>
            <a:lvl6pPr lvl="5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6pPr>
            <a:lvl7pPr lvl="6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7pPr>
            <a:lvl8pPr lvl="7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8pPr>
            <a:lvl9pPr lvl="8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514600" y="1460506"/>
            <a:ext cx="31546801" cy="5302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9585324" y="231776"/>
            <a:ext cx="17405352" cy="3154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8494377" y="9140826"/>
            <a:ext cx="2324735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492375" y="1482726"/>
            <a:ext cx="23247352" cy="23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514600" y="1460506"/>
            <a:ext cx="31546801" cy="5302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514600" y="7302500"/>
            <a:ext cx="31546801" cy="1740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495552" y="6838958"/>
            <a:ext cx="31546801" cy="11410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0"/>
              <a:buFont typeface="Calibri"/>
              <a:buNone/>
              <a:defRPr sz="2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495552" y="18357858"/>
            <a:ext cx="31546801" cy="6000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514600" y="1460506"/>
            <a:ext cx="31546801" cy="5302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14600" y="7302500"/>
            <a:ext cx="15544800" cy="1740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8516600" y="7302500"/>
            <a:ext cx="15544800" cy="1740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519364" y="1460506"/>
            <a:ext cx="31546801" cy="5302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519368" y="6724652"/>
            <a:ext cx="15473361" cy="3295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519368" y="10020300"/>
            <a:ext cx="15473361" cy="1473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8516602" y="6724652"/>
            <a:ext cx="15549564" cy="3295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8516602" y="10020300"/>
            <a:ext cx="15549564" cy="1473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514600" y="1460506"/>
            <a:ext cx="31546801" cy="5302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519364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5549564" y="3949706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414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2pPr>
            <a:lvl3pPr indent="-8382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4pPr>
            <a:lvl5pPr indent="-736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5pPr>
            <a:lvl6pPr indent="-736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519364" y="8229600"/>
            <a:ext cx="11796712" cy="15246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519364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5549564" y="3949706"/>
            <a:ext cx="18516601" cy="19494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519364" y="8229600"/>
            <a:ext cx="11796712" cy="15246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514600" y="1460506"/>
            <a:ext cx="31546801" cy="5302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514600" y="7302500"/>
            <a:ext cx="31546801" cy="1740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39800" lvl="0" marL="457200" marR="0" rtl="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366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.png"/><Relationship Id="rId11" Type="http://schemas.openxmlformats.org/officeDocument/2006/relationships/image" Target="../media/image13.png"/><Relationship Id="rId10" Type="http://schemas.openxmlformats.org/officeDocument/2006/relationships/image" Target="../media/image5.png"/><Relationship Id="rId21" Type="http://schemas.openxmlformats.org/officeDocument/2006/relationships/image" Target="../media/image8.png"/><Relationship Id="rId13" Type="http://schemas.openxmlformats.org/officeDocument/2006/relationships/image" Target="../media/image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Relationship Id="rId15" Type="http://schemas.openxmlformats.org/officeDocument/2006/relationships/image" Target="../media/image4.png"/><Relationship Id="rId14" Type="http://schemas.openxmlformats.org/officeDocument/2006/relationships/image" Target="../media/image16.png"/><Relationship Id="rId17" Type="http://schemas.openxmlformats.org/officeDocument/2006/relationships/image" Target="../media/image3.png"/><Relationship Id="rId16" Type="http://schemas.openxmlformats.org/officeDocument/2006/relationships/image" Target="../media/image17.png"/><Relationship Id="rId5" Type="http://schemas.openxmlformats.org/officeDocument/2006/relationships/image" Target="../media/image18.png"/><Relationship Id="rId19" Type="http://schemas.openxmlformats.org/officeDocument/2006/relationships/image" Target="../media/image1.png"/><Relationship Id="rId6" Type="http://schemas.openxmlformats.org/officeDocument/2006/relationships/image" Target="../media/image9.png"/><Relationship Id="rId18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748162" y="360863"/>
            <a:ext cx="24435900" cy="32286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875" lIns="65750" spcFirstLastPara="1" rIns="65750" wrap="square" tIns="3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15"/>
              <a:buFont typeface="Arial"/>
              <a:buNone/>
            </a:pPr>
            <a:r>
              <a:rPr b="1" lang="en-US" sz="8215">
                <a:solidFill>
                  <a:srgbClr val="1155CC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Robotic Blackjack Dealer</a:t>
            </a:r>
            <a:endParaRPr b="1" i="0" sz="5145" u="none" cap="none" strike="noStrike">
              <a:solidFill>
                <a:srgbClr val="1155CC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45"/>
              <a:buFont typeface="Arial"/>
              <a:buNone/>
            </a:pPr>
            <a:r>
              <a:rPr b="1" lang="en-US" sz="5145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Kyle Cullen, Nicholas Lowe</a:t>
            </a:r>
            <a:r>
              <a:rPr b="1" lang="en-US" sz="10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(MVP)</a:t>
            </a:r>
            <a:r>
              <a:rPr b="1" lang="en-US" sz="5145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, Curtis Maher</a:t>
            </a:r>
            <a:r>
              <a:rPr b="1" i="0" lang="en-US" sz="5145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, an</a:t>
            </a:r>
            <a:r>
              <a:rPr b="1" lang="en-US" sz="5145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 Luca Mahoney</a:t>
            </a:r>
            <a:endParaRPr b="1" i="0" sz="5145" u="none" cap="none" strike="noStrike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45"/>
              <a:buFont typeface="Arial"/>
              <a:buNone/>
            </a:pPr>
            <a:r>
              <a:rPr b="1" i="1" lang="en-US" sz="5145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Department of Electrical and Computer Engineering</a:t>
            </a:r>
            <a:endParaRPr b="0" i="1" sz="7000" u="none" cap="none" strike="noStrike">
              <a:solidFill>
                <a:srgbClr val="003399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81750" y="3997513"/>
            <a:ext cx="9991500" cy="751800"/>
          </a:xfrm>
          <a:prstGeom prst="rect">
            <a:avLst/>
          </a:prstGeom>
          <a:solidFill>
            <a:srgbClr val="3445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rPr b="1" i="0" lang="en-US" sz="4285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156975" y="10697000"/>
            <a:ext cx="99915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This method of gantry control allows for 2-motor control over the entire XY-plane.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belt configuration reduces twisting forces on the gantry and is more forgiving to structure alignment.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29" y="363665"/>
            <a:ext cx="11213089" cy="322862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2870975" y="3997525"/>
            <a:ext cx="10293600" cy="751800"/>
          </a:xfrm>
          <a:prstGeom prst="rect">
            <a:avLst/>
          </a:prstGeom>
          <a:solidFill>
            <a:srgbClr val="3445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rPr b="1" lang="en-US" sz="4285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System Flowcharts</a:t>
            </a:r>
            <a:endParaRPr b="1" i="0" sz="4285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17236" y="20305913"/>
            <a:ext cx="10293600" cy="751800"/>
          </a:xfrm>
          <a:prstGeom prst="rect">
            <a:avLst/>
          </a:prstGeom>
          <a:solidFill>
            <a:srgbClr val="3445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rPr b="1" lang="en-US" sz="4285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System Power</a:t>
            </a:r>
            <a:endParaRPr b="1" i="0" sz="4285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41750" y="5000350"/>
            <a:ext cx="98715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Live table dealers are expensive for casinos to employ.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Players may have mistrust with the dealer.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 robot will reduce cost and leave all gameplay fully visible to the players.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We want to have a dealer working a table on Opening Day of our casino on the Moon.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Future variations of this product will be waterproof for deployment in our casino in the lost city of Atlantis.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4909150" y="23863375"/>
            <a:ext cx="103965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Our team would like to thank the professors of the senior design course, Dr.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Mohamed Bayoumy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and Dr.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Nathan Youngblood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 In addition, we thank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 Brandon Ferruzza, Matthew Rehder,</a:t>
            </a: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Alexander Short,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and Christopher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Westerlund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from the Naval Nuclear Laboratory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for advising on this project and providing insight on our design approach.</a:t>
            </a:r>
            <a:endParaRPr sz="30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051175" y="19406850"/>
            <a:ext cx="6225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Figure 1. CoreXY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gantry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 design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2640975" y="22436513"/>
            <a:ext cx="5702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6. 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3 of D; Pic &amp; Contours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2113975" y="14772775"/>
            <a:ext cx="6225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3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Entire system game flow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4909150" y="10922799"/>
            <a:ext cx="11408100" cy="11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Basic Rules: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All players play against the dealer and not each other.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Numbered cards have point values that match their face. J, Q, and K all have a value of 10. Aces can have a value of 1 or 11.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rts Mill Goudy"/>
              <a:buChar char="❏"/>
            </a:pPr>
            <a:r>
              <a:rPr lang="en-US" sz="3000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Get to 21 without going over.</a:t>
            </a:r>
            <a:endParaRPr sz="3000" u="sng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With a hand of less than 21, you may </a:t>
            </a:r>
            <a:r>
              <a:rPr b="1"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‘Hit’ </a:t>
            </a: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to get another card or </a:t>
            </a:r>
            <a:r>
              <a:rPr b="1"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‘Stand’ </a:t>
            </a: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to stop your turn.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Going over is a bust and a loss.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 player may </a:t>
            </a:r>
            <a:r>
              <a:rPr b="1"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‘Split’ </a:t>
            </a: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their hand if both cards on initial deal have the same point value. Each hand is played separately.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 player may </a:t>
            </a:r>
            <a:r>
              <a:rPr b="1"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‘Double Down’ </a:t>
            </a: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on any two card hand. The hand’s wager will double and their hand will receive only one more card.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 player may ‘ </a:t>
            </a:r>
            <a:r>
              <a:rPr b="1"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Surrender’ </a:t>
            </a: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any two card hand. This forfeits the hand but returns half of the hand’s wager.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Dealer stands on all 17s.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Winning Conditions: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 over 21 - Player lose; Payout: 0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 under 21, Dealer over 21 - Player win; Payout: 1 to 1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 higher than Dealer, both under 21 - Player win; Payout: 1 to 1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 lower than Dealer, both under 21 - Player lose; Payout: 0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 and Dealer tie - Push; Payout: original wager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 two card 21 - Blackjack win; Payout: 3 to 2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Any two card 21 beats a three cards or greater 21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5530200" y="5031875"/>
            <a:ext cx="9703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rts Mill Goudy"/>
              <a:buAutoNum type="arabicParenR"/>
            </a:pP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Set the wager for each player.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AutoNum type="arabicParenR"/>
            </a:pP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 orientation matches positioning at the table.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AutoNum type="arabicParenR"/>
            </a:pP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When all players are set, press ‘Submit Wagers’.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AutoNum type="arabicParenR"/>
            </a:pP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Player out your hand. You hand is complete when all buttons are dark.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AutoNum type="arabicParenR"/>
            </a:pP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Press the ‘Next Player’ button to proceed.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AutoNum type="arabicParenR"/>
            </a:pP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When all players complete, the Dealer will play.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AutoNum type="arabicParenR"/>
            </a:pP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Admire your winnings or dread the lack thereof.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AutoNum type="arabicParenR"/>
            </a:pP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Press ‘New Game’ to play again.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5092825" y="4014325"/>
            <a:ext cx="10293600" cy="751800"/>
          </a:xfrm>
          <a:prstGeom prst="rect">
            <a:avLst/>
          </a:prstGeom>
          <a:solidFill>
            <a:srgbClr val="3445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rPr b="1" lang="en-US" sz="4285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How to Play</a:t>
            </a:r>
            <a:endParaRPr b="1" i="0" sz="4285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2947900" y="16073113"/>
            <a:ext cx="10293600" cy="751800"/>
          </a:xfrm>
          <a:prstGeom prst="rect">
            <a:avLst/>
          </a:prstGeom>
          <a:solidFill>
            <a:srgbClr val="3445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rPr b="1" lang="en-US" sz="4285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Computer Vision</a:t>
            </a:r>
            <a:endParaRPr b="1" i="0" sz="4285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4960600" y="22691275"/>
            <a:ext cx="10293600" cy="751800"/>
          </a:xfrm>
          <a:prstGeom prst="rect">
            <a:avLst/>
          </a:prstGeom>
          <a:solidFill>
            <a:srgbClr val="3445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rPr b="1" i="0" lang="en-US" sz="4285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Acknowledgements</a:t>
            </a:r>
            <a:endParaRPr b="1" i="0" sz="4285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68275" y="9690163"/>
            <a:ext cx="9991500" cy="751800"/>
          </a:xfrm>
          <a:prstGeom prst="rect">
            <a:avLst/>
          </a:prstGeom>
          <a:solidFill>
            <a:srgbClr val="3445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rPr b="1" lang="en-US" sz="4285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CoreXY Gantry Control</a:t>
            </a:r>
            <a:endParaRPr b="1" i="0" sz="4285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t/>
            </a:r>
            <a:endParaRPr b="1" i="0" sz="4285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3975" y="998326"/>
            <a:ext cx="2640608" cy="19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6425" y="998314"/>
            <a:ext cx="2970176" cy="2165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25235300" y="10020450"/>
            <a:ext cx="10293600" cy="751800"/>
          </a:xfrm>
          <a:prstGeom prst="rect">
            <a:avLst/>
          </a:prstGeom>
          <a:solidFill>
            <a:srgbClr val="3445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5"/>
              <a:buFont typeface="Arial"/>
              <a:buNone/>
            </a:pPr>
            <a:r>
              <a:rPr b="1" lang="en-US" sz="4285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Rules</a:t>
            </a:r>
            <a:endParaRPr b="1" i="0" sz="4285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89000" y="4882650"/>
            <a:ext cx="5992256" cy="989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06231" y="4882638"/>
            <a:ext cx="509587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1062" y="12545625"/>
            <a:ext cx="6225925" cy="68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19047475" y="25879000"/>
            <a:ext cx="460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9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 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Cropped Jack of Hearts; Pic &amp; Contours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2483976" y="25944075"/>
            <a:ext cx="5802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8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King of Clubs; Cropped Pic &amp; Contours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8679975" y="22436525"/>
            <a:ext cx="4974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7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 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Ace of Spades; Pic and Contour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8381250" y="9314350"/>
            <a:ext cx="6225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4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 Drawing and dealing flow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990713" y="21421875"/>
            <a:ext cx="99915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Designed AC-DC conversion circuit for powering systems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●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Voltage circuits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○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5V-1A: Vacuum Pump, ring lights.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○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5V-3A: Raspberry Pi.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○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12V-1A: Fan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ts Mill Goudy"/>
              <a:buChar char="○"/>
            </a:pPr>
            <a:r>
              <a:rPr lang="en-US" sz="3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20V-5A (main power): Motors</a:t>
            </a:r>
            <a:endParaRPr sz="3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6425" y="22154800"/>
            <a:ext cx="4447849" cy="443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6161553" y="26586988"/>
            <a:ext cx="7197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 Power PCB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8381250" y="15392863"/>
            <a:ext cx="6225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5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  </a:t>
            </a:r>
            <a:r>
              <a:rPr lang="en-US" sz="3000">
                <a:latin typeface="Sorts Mill Goudy"/>
                <a:ea typeface="Sorts Mill Goudy"/>
                <a:cs typeface="Sorts Mill Goudy"/>
                <a:sym typeface="Sorts Mill Goudy"/>
              </a:rPr>
              <a:t>Computer vision flow</a:t>
            </a:r>
            <a:endParaRPr b="0" i="0" sz="3000" u="none" cap="none" strike="noStrike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06225" y="9962700"/>
            <a:ext cx="5702249" cy="550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13076700" y="17145000"/>
            <a:ext cx="10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2949950" y="17066325"/>
            <a:ext cx="99915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●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Uses OpenCV with Arducam for Raspberry Pi Camera Module to analyze shapes on each card to identify the Suit and Rank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●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image must </a:t>
            </a: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have one of the three qualifiers: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○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It must be a valid shape (Diamond, Heart, Club, Spade)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○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It must have a blue rectangular box (Face Cards)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○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It must have a single, significantly larger Spade (Ace of Spades)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●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Average Accuracy: 99.5%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●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Average Runtime: 2.1225 seconds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●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Framerate: 608x704 pixels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5400000">
            <a:off x="12864125" y="19817909"/>
            <a:ext cx="2363426" cy="275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5400000">
            <a:off x="15622425" y="19811022"/>
            <a:ext cx="2375250" cy="27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5400000">
            <a:off x="19071775" y="19947576"/>
            <a:ext cx="2409026" cy="25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5400000">
            <a:off x="21431088" y="20140688"/>
            <a:ext cx="2417550" cy="21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-5400000">
            <a:off x="18577100" y="23862050"/>
            <a:ext cx="2424900" cy="15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-5400000">
            <a:off x="20138367" y="23887749"/>
            <a:ext cx="2424900" cy="153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-5400000">
            <a:off x="21691425" y="23870250"/>
            <a:ext cx="2424900" cy="15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rot="-5400000">
            <a:off x="12861234" y="23313902"/>
            <a:ext cx="2359164" cy="267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19">
            <a:alphaModFix/>
          </a:blip>
          <a:srcRect b="0" l="0" r="21722" t="0"/>
          <a:stretch/>
        </p:blipFill>
        <p:spPr>
          <a:xfrm rot="-5400000">
            <a:off x="14893898" y="23963084"/>
            <a:ext cx="2355363" cy="1384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20">
            <a:alphaModFix/>
          </a:blip>
          <a:srcRect b="0" l="18613" r="0" t="0"/>
          <a:stretch/>
        </p:blipFill>
        <p:spPr>
          <a:xfrm rot="-5400000">
            <a:off x="16868025" y="23390450"/>
            <a:ext cx="1176875" cy="13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 rot="-5400000">
            <a:off x="16873800" y="24561550"/>
            <a:ext cx="1165325" cy="13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Nguyen, Christine Ngan Ha</dc:creator>
</cp:coreProperties>
</file>