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9" r:id="rId14"/>
    <p:sldId id="270" r:id="rId15"/>
    <p:sldId id="272" r:id="rId16"/>
    <p:sldId id="271" r:id="rId17"/>
    <p:sldId id="268"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60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4455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41BC4-2D3A-46CA-B0B1-4B620988620A}" type="datetimeFigureOut">
              <a:rPr lang="en-US" smtClean="0"/>
              <a:pPr/>
              <a:t>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214982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1785313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391894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3798690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2871478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1104140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385287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101511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92958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85958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241BC4-2D3A-46CA-B0B1-4B620988620A}" type="datetimeFigureOut">
              <a:rPr lang="en-US" smtClean="0"/>
              <a:pPr/>
              <a:t>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134583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241BC4-2D3A-46CA-B0B1-4B620988620A}" type="datetimeFigureOut">
              <a:rPr lang="en-US" smtClean="0"/>
              <a:pPr/>
              <a:t>2/17/2014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490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102539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4555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2241BC4-2D3A-46CA-B0B1-4B620988620A}" type="datetimeFigureOut">
              <a:rPr lang="en-US" smtClean="0"/>
              <a:pPr/>
              <a:t>2/17/2014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76504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41BC4-2D3A-46CA-B0B1-4B620988620A}" type="datetimeFigureOut">
              <a:rPr lang="en-US" smtClean="0"/>
              <a:pPr/>
              <a:t>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CF34C-1C0C-4576-9CAC-BA9176D4BB99}" type="slidenum">
              <a:rPr lang="en-US" smtClean="0"/>
              <a:pPr/>
              <a:t>‹#›</a:t>
            </a:fld>
            <a:endParaRPr lang="en-US"/>
          </a:p>
        </p:txBody>
      </p:sp>
    </p:spTree>
    <p:extLst>
      <p:ext uri="{BB962C8B-B14F-4D97-AF65-F5344CB8AC3E}">
        <p14:creationId xmlns:p14="http://schemas.microsoft.com/office/powerpoint/2010/main" val="188544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241BC4-2D3A-46CA-B0B1-4B620988620A}" type="datetimeFigureOut">
              <a:rPr lang="en-US" smtClean="0"/>
              <a:pPr/>
              <a:t>2/17/2014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07CF34C-1C0C-4576-9CAC-BA9176D4BB99}" type="slidenum">
              <a:rPr lang="en-US" smtClean="0"/>
              <a:pPr/>
              <a:t>‹#›</a:t>
            </a:fld>
            <a:endParaRPr lang="en-US"/>
          </a:p>
        </p:txBody>
      </p:sp>
    </p:spTree>
    <p:extLst>
      <p:ext uri="{BB962C8B-B14F-4D97-AF65-F5344CB8AC3E}">
        <p14:creationId xmlns:p14="http://schemas.microsoft.com/office/powerpoint/2010/main" val="2408738441"/>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2000"/>
                <a:hueMod val="108000"/>
                <a:satMod val="164000"/>
                <a:lumMod val="69000"/>
              </a:schemeClr>
              <a:schemeClr val="bg2">
                <a:tint val="96000"/>
                <a:hueMod val="90000"/>
                <a:satMod val="130000"/>
                <a:lumMod val="134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90599"/>
          </a:xfrm>
        </p:spPr>
        <p:txBody>
          <a:bodyPr>
            <a:normAutofit/>
          </a:bodyPr>
          <a:lstStyle/>
          <a:p>
            <a:pPr algn="ctr"/>
            <a:r>
              <a:rPr lang="en-US" sz="4800" dirty="0" smtClean="0"/>
              <a:t>THE JAVASCRIPT</a:t>
            </a:r>
            <a:endParaRPr lang="en-US" sz="4800" dirty="0"/>
          </a:p>
        </p:txBody>
      </p:sp>
      <p:sp>
        <p:nvSpPr>
          <p:cNvPr id="3" name="Subtitle 2"/>
          <p:cNvSpPr>
            <a:spLocks noGrp="1"/>
          </p:cNvSpPr>
          <p:nvPr>
            <p:ph type="subTitle" idx="1"/>
          </p:nvPr>
        </p:nvSpPr>
        <p:spPr>
          <a:xfrm>
            <a:off x="1371600" y="1295400"/>
            <a:ext cx="7772400" cy="5029200"/>
          </a:xfrm>
        </p:spPr>
        <p:txBody>
          <a:bodyPr>
            <a:normAutofit/>
          </a:bodyPr>
          <a:lstStyle/>
          <a:p>
            <a:pPr algn="just"/>
            <a:r>
              <a:rPr lang="en-US" dirty="0" smtClean="0"/>
              <a:t>Topics to be covered :</a:t>
            </a:r>
          </a:p>
          <a:p>
            <a:pPr algn="just"/>
            <a:endParaRPr lang="en-US" dirty="0" smtClean="0"/>
          </a:p>
          <a:p>
            <a:pPr marL="514350" indent="-514350" algn="just">
              <a:lnSpc>
                <a:spcPct val="150000"/>
              </a:lnSpc>
              <a:buAutoNum type="arabicPeriod"/>
            </a:pPr>
            <a:r>
              <a:rPr lang="en-US" dirty="0" smtClean="0"/>
              <a:t>Introduction to JavaScript </a:t>
            </a:r>
          </a:p>
          <a:p>
            <a:pPr marL="514350" indent="-514350" algn="just">
              <a:lnSpc>
                <a:spcPct val="150000"/>
              </a:lnSpc>
              <a:buAutoNum type="arabicPeriod"/>
            </a:pPr>
            <a:r>
              <a:rPr lang="en-US" dirty="0" smtClean="0"/>
              <a:t>Basic Features</a:t>
            </a:r>
          </a:p>
          <a:p>
            <a:pPr marL="514350" indent="-514350" algn="just">
              <a:lnSpc>
                <a:spcPct val="150000"/>
              </a:lnSpc>
              <a:buAutoNum type="arabicPeriod"/>
            </a:pPr>
            <a:r>
              <a:rPr lang="en-US" dirty="0" smtClean="0"/>
              <a:t>Functions</a:t>
            </a:r>
          </a:p>
          <a:p>
            <a:pPr marL="514350" indent="-514350" algn="just">
              <a:lnSpc>
                <a:spcPct val="150000"/>
              </a:lnSpc>
              <a:buAutoNum type="arabicPeriod"/>
            </a:pPr>
            <a:r>
              <a:rPr lang="en-US" dirty="0" smtClean="0"/>
              <a:t>Events</a:t>
            </a:r>
          </a:p>
          <a:p>
            <a:pPr marL="514350" indent="-514350" algn="just">
              <a:lnSpc>
                <a:spcPct val="150000"/>
              </a:lnSpc>
              <a:buAutoNum type="arabicPeriod"/>
            </a:pPr>
            <a:r>
              <a:rPr lang="en-US" dirty="0" smtClean="0"/>
              <a:t>The JavaScript DOM</a:t>
            </a:r>
          </a:p>
          <a:p>
            <a:pPr marL="514350" indent="-514350" algn="just">
              <a:lnSpc>
                <a:spcPct val="150000"/>
              </a:lnSpc>
              <a:buAutoNum type="arabicPeriod"/>
            </a:pPr>
            <a:r>
              <a:rPr lang="en-US" dirty="0" smtClean="0"/>
              <a:t>An application</a:t>
            </a:r>
          </a:p>
          <a:p>
            <a:pPr marL="514350" indent="-514350" algn="l"/>
            <a:endParaRPr lang="en-US" dirty="0" smtClean="0"/>
          </a:p>
          <a:p>
            <a:pPr marL="514350" indent="-514350" algn="l">
              <a:buAutoNum type="arabicPeriod"/>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838200"/>
          </a:xfrm>
        </p:spPr>
        <p:txBody>
          <a:bodyPr>
            <a:normAutofit/>
          </a:bodyPr>
          <a:lstStyle/>
          <a:p>
            <a:pPr algn="ctr"/>
            <a:r>
              <a:rPr lang="en-US" dirty="0" smtClean="0">
                <a:latin typeface="Constantia" pitchFamily="18" charset="0"/>
              </a:rPr>
              <a:t>Functions</a:t>
            </a:r>
            <a:endParaRPr lang="en-US" dirty="0">
              <a:latin typeface="Constantia" pitchFamily="18" charset="0"/>
            </a:endParaRPr>
          </a:p>
        </p:txBody>
      </p:sp>
      <p:sp>
        <p:nvSpPr>
          <p:cNvPr id="3" name="Content Placeholder 2"/>
          <p:cNvSpPr>
            <a:spLocks noGrp="1"/>
          </p:cNvSpPr>
          <p:nvPr>
            <p:ph idx="1"/>
          </p:nvPr>
        </p:nvSpPr>
        <p:spPr>
          <a:xfrm>
            <a:off x="914400" y="1066800"/>
            <a:ext cx="7772400" cy="5288760"/>
          </a:xfrm>
        </p:spPr>
        <p:txBody>
          <a:bodyPr>
            <a:normAutofit lnSpcReduction="10000"/>
          </a:bodyPr>
          <a:lstStyle/>
          <a:p>
            <a:r>
              <a:rPr lang="en-US" sz="4000" dirty="0" smtClean="0">
                <a:latin typeface="Aparajita" pitchFamily="2" charset="0"/>
                <a:cs typeface="Aparajita" pitchFamily="2" charset="0"/>
              </a:rPr>
              <a:t>A function contains code that will be executed by an event or by a call to the function.</a:t>
            </a:r>
          </a:p>
          <a:p>
            <a:pPr>
              <a:buNone/>
            </a:pPr>
            <a:r>
              <a:rPr lang="en-US" dirty="0" smtClean="0">
                <a:latin typeface="Aparajita" pitchFamily="2" charset="0"/>
                <a:cs typeface="Aparajita" pitchFamily="2" charset="0"/>
              </a:rPr>
              <a:t> 	E.g.</a:t>
            </a:r>
          </a:p>
          <a:p>
            <a:pPr>
              <a:buNone/>
            </a:pPr>
            <a:r>
              <a:rPr lang="en-US" dirty="0" smtClean="0">
                <a:latin typeface="Aparajita" pitchFamily="2" charset="0"/>
                <a:cs typeface="Aparajita" pitchFamily="2" charset="0"/>
              </a:rPr>
              <a:t>	</a:t>
            </a:r>
            <a:br>
              <a:rPr lang="en-US" dirty="0" smtClean="0">
                <a:latin typeface="Aparajita" pitchFamily="2" charset="0"/>
                <a:cs typeface="Aparajita" pitchFamily="2" charset="0"/>
              </a:rPr>
            </a:br>
            <a:r>
              <a:rPr lang="en-US" dirty="0" smtClean="0">
                <a:latin typeface="Aparajita" pitchFamily="2" charset="0"/>
                <a:cs typeface="Aparajita" pitchFamily="2" charset="0"/>
              </a:rPr>
              <a:t>&lt;script type="text/</a:t>
            </a:r>
            <a:r>
              <a:rPr lang="en-US" dirty="0" err="1" smtClean="0">
                <a:latin typeface="Aparajita" pitchFamily="2" charset="0"/>
                <a:cs typeface="Aparajita" pitchFamily="2" charset="0"/>
              </a:rPr>
              <a:t>javascript</a:t>
            </a:r>
            <a:r>
              <a:rPr lang="en-US" dirty="0" smtClean="0">
                <a:latin typeface="Aparajita" pitchFamily="2" charset="0"/>
                <a:cs typeface="Aparajita" pitchFamily="2" charset="0"/>
              </a:rPr>
              <a:t>"&gt;</a:t>
            </a:r>
            <a:br>
              <a:rPr lang="en-US" dirty="0" smtClean="0">
                <a:latin typeface="Aparajita" pitchFamily="2" charset="0"/>
                <a:cs typeface="Aparajita" pitchFamily="2" charset="0"/>
              </a:rPr>
            </a:br>
            <a:r>
              <a:rPr lang="en-US" dirty="0" smtClean="0">
                <a:latin typeface="Aparajita" pitchFamily="2" charset="0"/>
                <a:cs typeface="Aparajita" pitchFamily="2" charset="0"/>
              </a:rPr>
              <a:t>function </a:t>
            </a:r>
            <a:r>
              <a:rPr lang="en-US" dirty="0" err="1" smtClean="0">
                <a:latin typeface="Aparajita" pitchFamily="2" charset="0"/>
                <a:cs typeface="Aparajita" pitchFamily="2" charset="0"/>
              </a:rPr>
              <a:t>displaymessage</a:t>
            </a:r>
            <a:r>
              <a:rPr lang="en-US" dirty="0" smtClean="0">
                <a:latin typeface="Aparajita" pitchFamily="2" charset="0"/>
                <a:cs typeface="Aparajita" pitchFamily="2" charset="0"/>
              </a:rPr>
              <a:t>()</a:t>
            </a:r>
            <a:br>
              <a:rPr lang="en-US" dirty="0" smtClean="0">
                <a:latin typeface="Aparajita" pitchFamily="2" charset="0"/>
                <a:cs typeface="Aparajita" pitchFamily="2" charset="0"/>
              </a:rPr>
            </a:br>
            <a:r>
              <a:rPr lang="en-US" dirty="0" smtClean="0">
                <a:latin typeface="Aparajita" pitchFamily="2" charset="0"/>
                <a:cs typeface="Aparajita" pitchFamily="2" charset="0"/>
              </a:rPr>
              <a:t>{</a:t>
            </a:r>
            <a:br>
              <a:rPr lang="en-US" dirty="0" smtClean="0">
                <a:latin typeface="Aparajita" pitchFamily="2" charset="0"/>
                <a:cs typeface="Aparajita" pitchFamily="2" charset="0"/>
              </a:rPr>
            </a:br>
            <a:r>
              <a:rPr lang="en-US" dirty="0" smtClean="0">
                <a:latin typeface="Aparajita" pitchFamily="2" charset="0"/>
                <a:cs typeface="Aparajita" pitchFamily="2" charset="0"/>
              </a:rPr>
              <a:t>alert("Hello World!");</a:t>
            </a:r>
            <a:br>
              <a:rPr lang="en-US" dirty="0" smtClean="0">
                <a:latin typeface="Aparajita" pitchFamily="2" charset="0"/>
                <a:cs typeface="Aparajita" pitchFamily="2" charset="0"/>
              </a:rPr>
            </a:br>
            <a:r>
              <a:rPr lang="en-US" dirty="0" smtClean="0">
                <a:latin typeface="Aparajita" pitchFamily="2" charset="0"/>
                <a:cs typeface="Aparajita" pitchFamily="2" charset="0"/>
              </a:rPr>
              <a:t>}</a:t>
            </a:r>
            <a:br>
              <a:rPr lang="en-US" dirty="0" smtClean="0">
                <a:latin typeface="Aparajita" pitchFamily="2" charset="0"/>
                <a:cs typeface="Aparajita" pitchFamily="2" charset="0"/>
              </a:rPr>
            </a:br>
            <a:r>
              <a:rPr lang="en-US" dirty="0" smtClean="0">
                <a:latin typeface="Aparajita" pitchFamily="2" charset="0"/>
                <a:cs typeface="Aparajita" pitchFamily="2" charset="0"/>
              </a:rPr>
              <a:t>&lt;/script&gt;</a:t>
            </a:r>
            <a:br>
              <a:rPr lang="en-US" dirty="0" smtClean="0">
                <a:latin typeface="Aparajita" pitchFamily="2" charset="0"/>
                <a:cs typeface="Aparajita" pitchFamily="2" charset="0"/>
              </a:rPr>
            </a:br>
            <a:r>
              <a:rPr lang="en-US" dirty="0" smtClean="0">
                <a:latin typeface="Aparajita" pitchFamily="2" charset="0"/>
                <a:cs typeface="Aparajita" pitchFamily="2" charset="0"/>
              </a:rPr>
              <a:t/>
            </a:r>
            <a:br>
              <a:rPr lang="en-US" dirty="0" smtClean="0">
                <a:latin typeface="Aparajita" pitchFamily="2" charset="0"/>
                <a:cs typeface="Aparajita" pitchFamily="2" charset="0"/>
              </a:rPr>
            </a:br>
            <a:r>
              <a:rPr lang="en-US" dirty="0" smtClean="0">
                <a:latin typeface="Aparajita" pitchFamily="2" charset="0"/>
                <a:cs typeface="Aparajita" pitchFamily="2" charset="0"/>
              </a:rPr>
              <a:t>&lt;input type = "button" value = "Click me!" </a:t>
            </a:r>
            <a:r>
              <a:rPr lang="en-US" dirty="0" err="1" smtClean="0">
                <a:latin typeface="Aparajita" pitchFamily="2" charset="0"/>
                <a:cs typeface="Aparajita" pitchFamily="2" charset="0"/>
              </a:rPr>
              <a:t>onclick</a:t>
            </a:r>
            <a:r>
              <a:rPr lang="en-US" dirty="0" smtClean="0">
                <a:latin typeface="Aparajita" pitchFamily="2" charset="0"/>
                <a:cs typeface="Aparajita" pitchFamily="2" charset="0"/>
              </a:rPr>
              <a:t> = "</a:t>
            </a:r>
            <a:r>
              <a:rPr lang="en-US" dirty="0" err="1" smtClean="0">
                <a:latin typeface="Aparajita" pitchFamily="2" charset="0"/>
                <a:cs typeface="Aparajita" pitchFamily="2" charset="0"/>
              </a:rPr>
              <a:t>displaymessage</a:t>
            </a:r>
            <a:r>
              <a:rPr lang="en-US" dirty="0" smtClean="0">
                <a:latin typeface="Aparajita" pitchFamily="2" charset="0"/>
                <a:cs typeface="Aparajita" pitchFamily="2" charset="0"/>
              </a:rPr>
              <a:t>()" /&gt;</a:t>
            </a:r>
            <a:br>
              <a:rPr lang="en-US" dirty="0" smtClean="0">
                <a:latin typeface="Aparajita" pitchFamily="2" charset="0"/>
                <a:cs typeface="Aparajita" pitchFamily="2" charset="0"/>
              </a:rPr>
            </a:br>
            <a:endParaRPr lang="en-US" dirty="0">
              <a:latin typeface="Aparajita" pitchFamily="2" charset="0"/>
              <a:cs typeface="Aparajita"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707136"/>
          </a:xfrm>
        </p:spPr>
        <p:txBody>
          <a:bodyPr>
            <a:normAutofit fontScale="90000"/>
          </a:bodyPr>
          <a:lstStyle/>
          <a:p>
            <a:pPr algn="ctr"/>
            <a:r>
              <a:rPr lang="en-US" dirty="0" smtClean="0">
                <a:latin typeface="Constantia" pitchFamily="18" charset="0"/>
              </a:rPr>
              <a:t>Events</a:t>
            </a:r>
            <a:endParaRPr lang="en-US" dirty="0">
              <a:latin typeface="Constantia" pitchFamily="18" charset="0"/>
            </a:endParaRPr>
          </a:p>
        </p:txBody>
      </p:sp>
      <p:sp>
        <p:nvSpPr>
          <p:cNvPr id="3" name="Content Placeholder 2"/>
          <p:cNvSpPr>
            <a:spLocks noGrp="1"/>
          </p:cNvSpPr>
          <p:nvPr>
            <p:ph idx="1"/>
          </p:nvPr>
        </p:nvSpPr>
        <p:spPr>
          <a:xfrm>
            <a:off x="914400" y="1600200"/>
            <a:ext cx="7772400" cy="4755360"/>
          </a:xfrm>
        </p:spPr>
        <p:txBody>
          <a:bodyPr>
            <a:normAutofit/>
          </a:bodyPr>
          <a:lstStyle/>
          <a:p>
            <a:pPr>
              <a:buNone/>
            </a:pPr>
            <a:r>
              <a:rPr lang="en-US" sz="3200" dirty="0" smtClean="0">
                <a:latin typeface="Aparajita" pitchFamily="2" charset="0"/>
                <a:cs typeface="Aparajita" pitchFamily="2" charset="0"/>
              </a:rPr>
              <a:t>Events are actions that can be detected by JavaScript.</a:t>
            </a:r>
          </a:p>
          <a:p>
            <a:pPr>
              <a:buNone/>
            </a:pPr>
            <a:r>
              <a:rPr lang="en-US" dirty="0" smtClean="0">
                <a:latin typeface="Aparajita" pitchFamily="2" charset="0"/>
                <a:cs typeface="Aparajita" pitchFamily="2" charset="0"/>
              </a:rPr>
              <a:t>	</a:t>
            </a:r>
          </a:p>
          <a:p>
            <a:pPr>
              <a:buNone/>
            </a:pPr>
            <a:r>
              <a:rPr lang="en-US" dirty="0" smtClean="0">
                <a:latin typeface="Aparajita" pitchFamily="2" charset="0"/>
                <a:cs typeface="Aparajita" pitchFamily="2" charset="0"/>
              </a:rPr>
              <a:t>Examples of events:</a:t>
            </a:r>
          </a:p>
          <a:p>
            <a:r>
              <a:rPr lang="en-US" dirty="0" smtClean="0">
                <a:latin typeface="Aparajita" pitchFamily="2" charset="0"/>
                <a:cs typeface="Aparajita" pitchFamily="2" charset="0"/>
              </a:rPr>
              <a:t>A mouse click</a:t>
            </a:r>
          </a:p>
          <a:p>
            <a:r>
              <a:rPr lang="en-US" dirty="0" smtClean="0">
                <a:latin typeface="Aparajita" pitchFamily="2" charset="0"/>
                <a:cs typeface="Aparajita" pitchFamily="2" charset="0"/>
              </a:rPr>
              <a:t>A web page or an image loading</a:t>
            </a:r>
          </a:p>
          <a:p>
            <a:r>
              <a:rPr lang="en-US" dirty="0" err="1" smtClean="0">
                <a:latin typeface="Aparajita" pitchFamily="2" charset="0"/>
                <a:cs typeface="Aparajita" pitchFamily="2" charset="0"/>
              </a:rPr>
              <a:t>Mousing</a:t>
            </a:r>
            <a:r>
              <a:rPr lang="en-US" dirty="0" smtClean="0">
                <a:latin typeface="Aparajita" pitchFamily="2" charset="0"/>
                <a:cs typeface="Aparajita" pitchFamily="2" charset="0"/>
              </a:rPr>
              <a:t> over a hot spot on the web page</a:t>
            </a:r>
          </a:p>
          <a:p>
            <a:r>
              <a:rPr lang="en-US" dirty="0" smtClean="0">
                <a:latin typeface="Aparajita" pitchFamily="2" charset="0"/>
                <a:cs typeface="Aparajita" pitchFamily="2" charset="0"/>
              </a:rPr>
              <a:t>Selecting an input field in an HTML form</a:t>
            </a:r>
          </a:p>
          <a:p>
            <a:r>
              <a:rPr lang="en-US" dirty="0" smtClean="0">
                <a:latin typeface="Aparajita" pitchFamily="2" charset="0"/>
                <a:cs typeface="Aparajita" pitchFamily="2" charset="0"/>
              </a:rPr>
              <a:t>Submitting an HTML form</a:t>
            </a:r>
          </a:p>
          <a:p>
            <a:r>
              <a:rPr lang="en-US" dirty="0" smtClean="0">
                <a:latin typeface="Aparajita" pitchFamily="2" charset="0"/>
                <a:cs typeface="Aparajita" pitchFamily="2" charset="0"/>
              </a:rPr>
              <a:t>A keystroke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tantia" pitchFamily="18" charset="0"/>
              </a:rPr>
              <a:t>Some Common Events </a:t>
            </a:r>
            <a:endParaRPr lang="en-US" dirty="0">
              <a:latin typeface="Constantia" pitchFamily="18" charset="0"/>
            </a:endParaRPr>
          </a:p>
        </p:txBody>
      </p:sp>
      <p:sp>
        <p:nvSpPr>
          <p:cNvPr id="3" name="Content Placeholder 2"/>
          <p:cNvSpPr>
            <a:spLocks noGrp="1"/>
          </p:cNvSpPr>
          <p:nvPr>
            <p:ph idx="1"/>
          </p:nvPr>
        </p:nvSpPr>
        <p:spPr/>
        <p:txBody>
          <a:bodyPr>
            <a:normAutofit lnSpcReduction="10000"/>
          </a:bodyPr>
          <a:lstStyle/>
          <a:p>
            <a:r>
              <a:rPr lang="en-US" sz="3200"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latin typeface="Aparajita" pitchFamily="2" charset="0"/>
                <a:cs typeface="Aparajita" pitchFamily="2" charset="0"/>
              </a:rPr>
              <a:t>onLoad and onUnload   </a:t>
            </a:r>
          </a:p>
          <a:p>
            <a:pPr>
              <a:buNone/>
            </a:pPr>
            <a:r>
              <a:rPr lang="en-US" b="1" dirty="0" smtClean="0">
                <a:latin typeface="Aparajita" pitchFamily="2" charset="0"/>
                <a:cs typeface="Aparajita" pitchFamily="2" charset="0"/>
              </a:rPr>
              <a:t>		</a:t>
            </a:r>
            <a:r>
              <a:rPr lang="en-US" sz="2400" dirty="0" smtClean="0">
                <a:latin typeface="Aparajita" pitchFamily="2" charset="0"/>
                <a:cs typeface="Aparajita" pitchFamily="2" charset="0"/>
              </a:rPr>
              <a:t>The  onLoad  and  onUnload  events  are triggered when the user enters or leaves the page.</a:t>
            </a:r>
          </a:p>
          <a:p>
            <a:r>
              <a:rPr lang="en-US" sz="3200" b="1" dirty="0" smtClean="0">
                <a:solidFill>
                  <a:schemeClr val="tx2"/>
                </a:solidFill>
                <a:latin typeface="Aparajita" pitchFamily="2" charset="0"/>
                <a:cs typeface="Aparajita" pitchFamily="2" charset="0"/>
              </a:rPr>
              <a:t>onMouseOver and onMouseOut</a:t>
            </a:r>
          </a:p>
          <a:p>
            <a:pPr>
              <a:buNone/>
            </a:pPr>
            <a:r>
              <a:rPr lang="en-US" dirty="0" smtClean="0">
                <a:latin typeface="Aparajita" pitchFamily="2" charset="0"/>
                <a:cs typeface="Aparajita" pitchFamily="2" charset="0"/>
              </a:rPr>
              <a:t>		</a:t>
            </a:r>
            <a:r>
              <a:rPr lang="en-US" sz="2400" dirty="0" smtClean="0">
                <a:latin typeface="Aparajita" pitchFamily="2" charset="0"/>
                <a:cs typeface="Aparajita" pitchFamily="2" charset="0"/>
              </a:rPr>
              <a:t>The</a:t>
            </a:r>
            <a:r>
              <a:rPr lang="en-US" dirty="0" smtClean="0">
                <a:latin typeface="Aparajita" pitchFamily="2" charset="0"/>
                <a:cs typeface="Aparajita" pitchFamily="2" charset="0"/>
              </a:rPr>
              <a:t> </a:t>
            </a:r>
            <a:r>
              <a:rPr lang="en-US" sz="2400" dirty="0" smtClean="0">
                <a:latin typeface="Aparajita" pitchFamily="2" charset="0"/>
                <a:cs typeface="Aparajita" pitchFamily="2" charset="0"/>
              </a:rPr>
              <a:t>onMouseOver and onMouseOut are often used to create "animated" buttons.</a:t>
            </a:r>
          </a:p>
          <a:p>
            <a:r>
              <a:rPr lang="en-US" sz="3200" b="1" dirty="0" smtClean="0">
                <a:solidFill>
                  <a:schemeClr val="tx2"/>
                </a:solidFill>
                <a:latin typeface="Aparajita" pitchFamily="2" charset="0"/>
                <a:cs typeface="Aparajita" pitchFamily="2" charset="0"/>
              </a:rPr>
              <a:t>onSubmit</a:t>
            </a:r>
          </a:p>
          <a:p>
            <a:pPr>
              <a:buNone/>
            </a:pPr>
            <a:r>
              <a:rPr lang="en-US" dirty="0" smtClean="0">
                <a:latin typeface="Aparajita" pitchFamily="2" charset="0"/>
                <a:cs typeface="Aparajita" pitchFamily="2" charset="0"/>
              </a:rPr>
              <a:t>		</a:t>
            </a:r>
            <a:r>
              <a:rPr lang="en-US" sz="2400" dirty="0" smtClean="0">
                <a:latin typeface="Aparajita" pitchFamily="2" charset="0"/>
                <a:cs typeface="Aparajita" pitchFamily="2" charset="0"/>
              </a:rPr>
              <a:t>The onSubmit event is used to validate ALL form fields before submitting it.</a:t>
            </a:r>
          </a:p>
          <a:p>
            <a:endParaRPr lang="en-US" dirty="0" smtClean="0"/>
          </a:p>
          <a:p>
            <a:endParaRPr lang="en-US"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tantia" pitchFamily="18" charset="0"/>
              </a:rPr>
              <a:t>Some Common Events </a:t>
            </a:r>
            <a:endParaRPr lang="en-US" dirty="0"/>
          </a:p>
        </p:txBody>
      </p:sp>
      <p:sp>
        <p:nvSpPr>
          <p:cNvPr id="3" name="Content Placeholder 2"/>
          <p:cNvSpPr>
            <a:spLocks noGrp="1"/>
          </p:cNvSpPr>
          <p:nvPr>
            <p:ph idx="1"/>
          </p:nvPr>
        </p:nvSpPr>
        <p:spPr/>
        <p:txBody>
          <a:bodyPr>
            <a:normAutofit/>
          </a:bodyPr>
          <a:lstStyle/>
          <a:p>
            <a:r>
              <a:rPr lang="en-US" sz="3200" b="1" dirty="0" err="1" smtClean="0">
                <a:solidFill>
                  <a:schemeClr val="tx2"/>
                </a:solidFill>
                <a:latin typeface="Aparajita" pitchFamily="2" charset="0"/>
                <a:cs typeface="Aparajita" pitchFamily="2" charset="0"/>
              </a:rPr>
              <a:t>onFocus</a:t>
            </a:r>
            <a:r>
              <a:rPr lang="en-US" sz="3200" b="1" dirty="0" smtClean="0">
                <a:solidFill>
                  <a:schemeClr val="tx2"/>
                </a:solidFill>
                <a:latin typeface="Aparajita" pitchFamily="2" charset="0"/>
                <a:cs typeface="Aparajita" pitchFamily="2" charset="0"/>
              </a:rPr>
              <a:t>, </a:t>
            </a:r>
            <a:r>
              <a:rPr lang="en-US" sz="3200" b="1" dirty="0" err="1" smtClean="0">
                <a:solidFill>
                  <a:schemeClr val="tx2"/>
                </a:solidFill>
                <a:latin typeface="Aparajita" pitchFamily="2" charset="0"/>
                <a:cs typeface="Aparajita" pitchFamily="2" charset="0"/>
              </a:rPr>
              <a:t>onBlur</a:t>
            </a:r>
            <a:r>
              <a:rPr lang="en-US" sz="3200" b="1" dirty="0" smtClean="0">
                <a:solidFill>
                  <a:schemeClr val="tx2"/>
                </a:solidFill>
                <a:latin typeface="Aparajita" pitchFamily="2" charset="0"/>
                <a:cs typeface="Aparajita" pitchFamily="2" charset="0"/>
              </a:rPr>
              <a:t> and </a:t>
            </a:r>
            <a:r>
              <a:rPr lang="en-US" sz="3200" b="1" dirty="0" err="1" smtClean="0">
                <a:solidFill>
                  <a:schemeClr val="tx2"/>
                </a:solidFill>
                <a:latin typeface="Aparajita" pitchFamily="2" charset="0"/>
                <a:cs typeface="Aparajita" pitchFamily="2" charset="0"/>
              </a:rPr>
              <a:t>onChange</a:t>
            </a:r>
            <a:endParaRPr lang="en-US" sz="3200" b="1" dirty="0" smtClean="0">
              <a:solidFill>
                <a:schemeClr val="tx2"/>
              </a:solidFill>
              <a:latin typeface="Aparajita" pitchFamily="2" charset="0"/>
              <a:cs typeface="Aparajita" pitchFamily="2" charset="0"/>
            </a:endParaRPr>
          </a:p>
          <a:p>
            <a:pPr>
              <a:buNone/>
            </a:pPr>
            <a:r>
              <a:rPr lang="en-US" b="1" dirty="0" smtClean="0">
                <a:latin typeface="Aparajita" pitchFamily="2" charset="0"/>
                <a:cs typeface="Aparajita" pitchFamily="2" charset="0"/>
              </a:rPr>
              <a:t>		</a:t>
            </a:r>
            <a:r>
              <a:rPr lang="en-US" sz="2800" dirty="0" smtClean="0">
                <a:latin typeface="Aparajita" pitchFamily="2" charset="0"/>
                <a:cs typeface="Aparajita" pitchFamily="2" charset="0"/>
              </a:rPr>
              <a:t>The </a:t>
            </a:r>
            <a:r>
              <a:rPr lang="en-US" sz="2800" dirty="0" err="1" smtClean="0">
                <a:latin typeface="Aparajita" pitchFamily="2" charset="0"/>
                <a:cs typeface="Aparajita" pitchFamily="2" charset="0"/>
              </a:rPr>
              <a:t>onFocus</a:t>
            </a:r>
            <a:r>
              <a:rPr lang="en-US" sz="2800" dirty="0" smtClean="0">
                <a:latin typeface="Aparajita" pitchFamily="2" charset="0"/>
                <a:cs typeface="Aparajita" pitchFamily="2" charset="0"/>
              </a:rPr>
              <a:t>, </a:t>
            </a:r>
            <a:r>
              <a:rPr lang="en-US" sz="2800" dirty="0" err="1" smtClean="0">
                <a:latin typeface="Aparajita" pitchFamily="2" charset="0"/>
                <a:cs typeface="Aparajita" pitchFamily="2" charset="0"/>
              </a:rPr>
              <a:t>onBlur</a:t>
            </a:r>
            <a:r>
              <a:rPr lang="en-US" sz="2800" dirty="0" smtClean="0">
                <a:latin typeface="Aparajita" pitchFamily="2" charset="0"/>
                <a:cs typeface="Aparajita" pitchFamily="2" charset="0"/>
              </a:rPr>
              <a:t> and </a:t>
            </a:r>
            <a:r>
              <a:rPr lang="en-US" sz="2800" dirty="0" err="1" smtClean="0">
                <a:latin typeface="Aparajita" pitchFamily="2" charset="0"/>
                <a:cs typeface="Aparajita" pitchFamily="2" charset="0"/>
              </a:rPr>
              <a:t>onChange</a:t>
            </a:r>
            <a:r>
              <a:rPr lang="en-US" sz="2800" dirty="0" smtClean="0">
                <a:latin typeface="Aparajita" pitchFamily="2" charset="0"/>
                <a:cs typeface="Aparajita" pitchFamily="2" charset="0"/>
              </a:rPr>
              <a:t> events are often used in combination with validation of form fields.</a:t>
            </a:r>
          </a:p>
          <a:p>
            <a:pPr>
              <a:buNone/>
            </a:pPr>
            <a:r>
              <a:rPr lang="en-US" sz="2800" dirty="0" smtClean="0">
                <a:latin typeface="Aparajita" pitchFamily="2" charset="0"/>
                <a:cs typeface="Aparajita" pitchFamily="2" charset="0"/>
              </a:rPr>
              <a:t>    e.g.</a:t>
            </a:r>
          </a:p>
          <a:p>
            <a:pPr>
              <a:buNone/>
            </a:pPr>
            <a:r>
              <a:rPr lang="en-US" dirty="0" smtClean="0">
                <a:latin typeface="Aparajita" pitchFamily="2" charset="0"/>
                <a:cs typeface="Aparajita" pitchFamily="2" charset="0"/>
              </a:rPr>
              <a:t>	&lt;input type = "text" size = "30" id = "email" </a:t>
            </a:r>
            <a:r>
              <a:rPr lang="en-US" dirty="0" err="1" smtClean="0">
                <a:latin typeface="Aparajita" pitchFamily="2" charset="0"/>
                <a:cs typeface="Aparajita" pitchFamily="2" charset="0"/>
              </a:rPr>
              <a:t>onchange</a:t>
            </a:r>
            <a:r>
              <a:rPr lang="en-US" dirty="0" smtClean="0">
                <a:latin typeface="Aparajita" pitchFamily="2" charset="0"/>
                <a:cs typeface="Aparajita" pitchFamily="2" charset="0"/>
              </a:rPr>
              <a:t> = "</a:t>
            </a:r>
            <a:r>
              <a:rPr lang="en-US" dirty="0" err="1" smtClean="0">
                <a:latin typeface="Aparajita" pitchFamily="2" charset="0"/>
                <a:cs typeface="Aparajita" pitchFamily="2" charset="0"/>
              </a:rPr>
              <a:t>checkEmail</a:t>
            </a:r>
            <a:r>
              <a:rPr lang="en-US" dirty="0" smtClean="0">
                <a:latin typeface="Aparajita" pitchFamily="2" charset="0"/>
                <a:cs typeface="Aparajita" pitchFamily="2"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1066800"/>
          </a:xfrm>
        </p:spPr>
        <p:txBody>
          <a:bodyPr>
            <a:noAutofit/>
          </a:bodyPr>
          <a:lstStyle/>
          <a:p>
            <a:pPr algn="ctr"/>
            <a:r>
              <a:rPr lang="en-US" sz="3200" dirty="0" smtClean="0">
                <a:latin typeface="Constantia" pitchFamily="18" charset="0"/>
              </a:rPr>
              <a:t>The JavaScript Document Object Model</a:t>
            </a:r>
            <a:endParaRPr lang="en-US" sz="3200" dirty="0">
              <a:latin typeface="Constantia" pitchFamily="18" charset="0"/>
            </a:endParaRPr>
          </a:p>
        </p:txBody>
      </p:sp>
      <p:sp>
        <p:nvSpPr>
          <p:cNvPr id="3" name="Subtitle 2"/>
          <p:cNvSpPr>
            <a:spLocks noGrp="1"/>
          </p:cNvSpPr>
          <p:nvPr>
            <p:ph type="subTitle" idx="1"/>
          </p:nvPr>
        </p:nvSpPr>
        <p:spPr>
          <a:xfrm>
            <a:off x="1066800" y="1219200"/>
            <a:ext cx="7772400" cy="5181600"/>
          </a:xfrm>
        </p:spPr>
        <p:txBody>
          <a:bodyPr/>
          <a:lstStyle/>
          <a:p>
            <a:pPr>
              <a:lnSpc>
                <a:spcPct val="150000"/>
              </a:lnSpc>
              <a:buFont typeface="Wingdings" pitchFamily="2" charset="2"/>
              <a:buChar char="Ø"/>
            </a:pPr>
            <a:r>
              <a:rPr lang="en-US" dirty="0" smtClean="0"/>
              <a:t>It relates to the way we can access any of the elements of the web page using JavaScript. </a:t>
            </a:r>
          </a:p>
          <a:p>
            <a:pPr>
              <a:lnSpc>
                <a:spcPct val="150000"/>
              </a:lnSpc>
              <a:buFont typeface="Wingdings" pitchFamily="2" charset="2"/>
              <a:buChar char="Ø"/>
            </a:pPr>
            <a:r>
              <a:rPr lang="en-US" dirty="0" smtClean="0"/>
              <a:t>Using DOM JavaScript enabled browsers identify the collection of web page </a:t>
            </a:r>
            <a:r>
              <a:rPr lang="en-US" dirty="0" smtClean="0"/>
              <a:t>objects</a:t>
            </a:r>
            <a:r>
              <a:rPr lang="en-US" dirty="0"/>
              <a:t>.</a:t>
            </a:r>
            <a:endParaRPr lang="en-US" dirty="0" smtClean="0"/>
          </a:p>
          <a:p>
            <a:pPr>
              <a:lnSpc>
                <a:spcPct val="150000"/>
              </a:lnSpc>
            </a:pPr>
            <a:endParaRPr lang="en-US" dirty="0" smtClean="0"/>
          </a:p>
        </p:txBody>
      </p:sp>
      <p:grpSp>
        <p:nvGrpSpPr>
          <p:cNvPr id="18" name="Group 17"/>
          <p:cNvGrpSpPr/>
          <p:nvPr/>
        </p:nvGrpSpPr>
        <p:grpSpPr>
          <a:xfrm>
            <a:off x="2209800" y="3733800"/>
            <a:ext cx="4648200" cy="2819400"/>
            <a:chOff x="1828800" y="1219200"/>
            <a:chExt cx="4648200" cy="3048000"/>
          </a:xfrm>
        </p:grpSpPr>
        <p:sp>
          <p:nvSpPr>
            <p:cNvPr id="5" name="Line 6"/>
            <p:cNvSpPr>
              <a:spLocks noChangeShapeType="1"/>
            </p:cNvSpPr>
            <p:nvPr/>
          </p:nvSpPr>
          <p:spPr bwMode="auto">
            <a:xfrm>
              <a:off x="4343400" y="1600200"/>
              <a:ext cx="0" cy="381000"/>
            </a:xfrm>
            <a:prstGeom prst="line">
              <a:avLst/>
            </a:prstGeom>
            <a:noFill/>
            <a:ln w="9525">
              <a:solidFill>
                <a:schemeClr val="tx1"/>
              </a:solidFill>
              <a:round/>
              <a:headEnd/>
              <a:tailEnd type="triangle" w="med" len="med"/>
            </a:ln>
          </p:spPr>
          <p:txBody>
            <a:bodyPr/>
            <a:lstStyle/>
            <a:p>
              <a:endParaRPr lang="en-US"/>
            </a:p>
          </p:txBody>
        </p:sp>
        <p:grpSp>
          <p:nvGrpSpPr>
            <p:cNvPr id="17" name="Group 16"/>
            <p:cNvGrpSpPr/>
            <p:nvPr/>
          </p:nvGrpSpPr>
          <p:grpSpPr>
            <a:xfrm>
              <a:off x="1828800" y="1219200"/>
              <a:ext cx="4648200" cy="3048000"/>
              <a:chOff x="1676400" y="2057400"/>
              <a:chExt cx="4648200" cy="3048000"/>
            </a:xfrm>
          </p:grpSpPr>
          <p:sp>
            <p:nvSpPr>
              <p:cNvPr id="4" name="Rectangle 5"/>
              <p:cNvSpPr>
                <a:spLocks noChangeArrowheads="1"/>
              </p:cNvSpPr>
              <p:nvPr/>
            </p:nvSpPr>
            <p:spPr bwMode="auto">
              <a:xfrm>
                <a:off x="3352800" y="2057400"/>
                <a:ext cx="1676400" cy="381000"/>
              </a:xfrm>
              <a:prstGeom prst="rect">
                <a:avLst/>
              </a:prstGeom>
              <a:solidFill>
                <a:schemeClr val="accent1"/>
              </a:solidFill>
              <a:ln w="9525">
                <a:solidFill>
                  <a:schemeClr val="tx1"/>
                </a:solidFill>
                <a:miter lim="800000"/>
                <a:headEnd/>
                <a:tailEnd/>
              </a:ln>
            </p:spPr>
            <p:txBody>
              <a:bodyPr wrap="none" anchor="ctr"/>
              <a:lstStyle/>
              <a:p>
                <a:r>
                  <a:rPr lang="en-US" sz="2500" dirty="0"/>
                  <a:t>window</a:t>
                </a:r>
                <a:endParaRPr lang="en-GB" sz="2500" dirty="0"/>
              </a:p>
            </p:txBody>
          </p:sp>
          <p:sp>
            <p:nvSpPr>
              <p:cNvPr id="6" name="Rectangle 7"/>
              <p:cNvSpPr>
                <a:spLocks noChangeArrowheads="1"/>
              </p:cNvSpPr>
              <p:nvPr/>
            </p:nvSpPr>
            <p:spPr bwMode="auto">
              <a:xfrm>
                <a:off x="3429000" y="2819400"/>
                <a:ext cx="1676400" cy="304800"/>
              </a:xfrm>
              <a:prstGeom prst="rect">
                <a:avLst/>
              </a:prstGeom>
              <a:solidFill>
                <a:schemeClr val="accent1"/>
              </a:solidFill>
              <a:ln w="9525">
                <a:solidFill>
                  <a:schemeClr val="tx1"/>
                </a:solidFill>
                <a:miter lim="800000"/>
                <a:headEnd/>
                <a:tailEnd/>
              </a:ln>
            </p:spPr>
            <p:txBody>
              <a:bodyPr wrap="none" anchor="ctr"/>
              <a:lstStyle/>
              <a:p>
                <a:r>
                  <a:rPr lang="en-US" sz="2500" dirty="0"/>
                  <a:t>document</a:t>
                </a:r>
                <a:endParaRPr lang="en-GB" sz="2500" dirty="0"/>
              </a:p>
            </p:txBody>
          </p:sp>
          <p:sp>
            <p:nvSpPr>
              <p:cNvPr id="7" name="Line 8"/>
              <p:cNvSpPr>
                <a:spLocks noChangeShapeType="1"/>
              </p:cNvSpPr>
              <p:nvPr/>
            </p:nvSpPr>
            <p:spPr bwMode="auto">
              <a:xfrm flipH="1">
                <a:off x="2133600" y="3124200"/>
                <a:ext cx="2057400" cy="685800"/>
              </a:xfrm>
              <a:prstGeom prst="line">
                <a:avLst/>
              </a:prstGeom>
              <a:noFill/>
              <a:ln w="9525">
                <a:solidFill>
                  <a:schemeClr val="tx1"/>
                </a:solidFill>
                <a:round/>
                <a:headEnd/>
                <a:tailEnd type="triangle" w="med" len="med"/>
              </a:ln>
            </p:spPr>
            <p:txBody>
              <a:bodyPr/>
              <a:lstStyle/>
              <a:p>
                <a:endParaRPr lang="en-US"/>
              </a:p>
            </p:txBody>
          </p:sp>
          <p:sp>
            <p:nvSpPr>
              <p:cNvPr id="8" name="Line 9"/>
              <p:cNvSpPr>
                <a:spLocks noChangeShapeType="1"/>
              </p:cNvSpPr>
              <p:nvPr/>
            </p:nvSpPr>
            <p:spPr bwMode="auto">
              <a:xfrm flipH="1">
                <a:off x="3657600" y="3124200"/>
                <a:ext cx="533400" cy="685800"/>
              </a:xfrm>
              <a:prstGeom prst="line">
                <a:avLst/>
              </a:prstGeom>
              <a:noFill/>
              <a:ln w="9525">
                <a:solidFill>
                  <a:schemeClr val="tx1"/>
                </a:solidFill>
                <a:round/>
                <a:headEnd/>
                <a:tailEnd type="triangle" w="med" len="med"/>
              </a:ln>
            </p:spPr>
            <p:txBody>
              <a:bodyPr/>
              <a:lstStyle/>
              <a:p>
                <a:endParaRPr lang="en-US"/>
              </a:p>
            </p:txBody>
          </p:sp>
          <p:sp>
            <p:nvSpPr>
              <p:cNvPr id="9" name="Line 10"/>
              <p:cNvSpPr>
                <a:spLocks noChangeShapeType="1"/>
              </p:cNvSpPr>
              <p:nvPr/>
            </p:nvSpPr>
            <p:spPr bwMode="auto">
              <a:xfrm>
                <a:off x="4191000" y="3124200"/>
                <a:ext cx="1447800" cy="685800"/>
              </a:xfrm>
              <a:prstGeom prst="line">
                <a:avLst/>
              </a:prstGeom>
              <a:noFill/>
              <a:ln w="9525">
                <a:solidFill>
                  <a:schemeClr val="tx1"/>
                </a:solidFill>
                <a:round/>
                <a:headEnd/>
                <a:tailEnd type="triangle" w="med" len="med"/>
              </a:ln>
            </p:spPr>
            <p:txBody>
              <a:bodyPr/>
              <a:lstStyle/>
              <a:p>
                <a:endParaRPr lang="en-US"/>
              </a:p>
            </p:txBody>
          </p:sp>
          <p:sp>
            <p:nvSpPr>
              <p:cNvPr id="10" name="Rectangle 11"/>
              <p:cNvSpPr>
                <a:spLocks noChangeArrowheads="1"/>
              </p:cNvSpPr>
              <p:nvPr/>
            </p:nvSpPr>
            <p:spPr bwMode="auto">
              <a:xfrm>
                <a:off x="1676400" y="3810000"/>
                <a:ext cx="990600" cy="381000"/>
              </a:xfrm>
              <a:prstGeom prst="rect">
                <a:avLst/>
              </a:prstGeom>
              <a:solidFill>
                <a:schemeClr val="accent1"/>
              </a:solidFill>
              <a:ln w="9525">
                <a:solidFill>
                  <a:schemeClr val="tx1"/>
                </a:solidFill>
                <a:miter lim="800000"/>
                <a:headEnd/>
                <a:tailEnd/>
              </a:ln>
            </p:spPr>
            <p:txBody>
              <a:bodyPr wrap="none" anchor="ctr"/>
              <a:lstStyle/>
              <a:p>
                <a:r>
                  <a:rPr lang="en-US" sz="2500" dirty="0"/>
                  <a:t>form1</a:t>
                </a:r>
                <a:endParaRPr lang="en-GB" sz="2500" dirty="0"/>
              </a:p>
            </p:txBody>
          </p:sp>
          <p:sp>
            <p:nvSpPr>
              <p:cNvPr id="11" name="Rectangle 13"/>
              <p:cNvSpPr>
                <a:spLocks noChangeArrowheads="1"/>
              </p:cNvSpPr>
              <p:nvPr/>
            </p:nvSpPr>
            <p:spPr bwMode="auto">
              <a:xfrm>
                <a:off x="3352800" y="3810000"/>
                <a:ext cx="990600" cy="381000"/>
              </a:xfrm>
              <a:prstGeom prst="rect">
                <a:avLst/>
              </a:prstGeom>
              <a:solidFill>
                <a:schemeClr val="accent1"/>
              </a:solidFill>
              <a:ln w="9525">
                <a:solidFill>
                  <a:schemeClr val="tx1"/>
                </a:solidFill>
                <a:miter lim="800000"/>
                <a:headEnd/>
                <a:tailEnd/>
              </a:ln>
            </p:spPr>
            <p:txBody>
              <a:bodyPr wrap="none" anchor="ctr"/>
              <a:lstStyle/>
              <a:p>
                <a:r>
                  <a:rPr lang="en-US" sz="2500"/>
                  <a:t>form2</a:t>
                </a:r>
                <a:endParaRPr lang="en-GB" sz="2500"/>
              </a:p>
            </p:txBody>
          </p:sp>
          <p:sp>
            <p:nvSpPr>
              <p:cNvPr id="12" name="Rectangle 15"/>
              <p:cNvSpPr>
                <a:spLocks noChangeArrowheads="1"/>
              </p:cNvSpPr>
              <p:nvPr/>
            </p:nvSpPr>
            <p:spPr bwMode="auto">
              <a:xfrm>
                <a:off x="5105400" y="3810000"/>
                <a:ext cx="1219200" cy="381000"/>
              </a:xfrm>
              <a:prstGeom prst="rect">
                <a:avLst/>
              </a:prstGeom>
              <a:solidFill>
                <a:schemeClr val="accent1"/>
              </a:solidFill>
              <a:ln w="9525">
                <a:solidFill>
                  <a:schemeClr val="tx1"/>
                </a:solidFill>
                <a:miter lim="800000"/>
                <a:headEnd/>
                <a:tailEnd/>
              </a:ln>
            </p:spPr>
            <p:txBody>
              <a:bodyPr wrap="none" anchor="ctr"/>
              <a:lstStyle/>
              <a:p>
                <a:r>
                  <a:rPr lang="en-US" sz="2500" dirty="0"/>
                  <a:t>image1</a:t>
                </a:r>
                <a:endParaRPr lang="en-GB" sz="2500" dirty="0"/>
              </a:p>
            </p:txBody>
          </p:sp>
          <p:sp>
            <p:nvSpPr>
              <p:cNvPr id="13" name="Line 16"/>
              <p:cNvSpPr>
                <a:spLocks noChangeShapeType="1"/>
              </p:cNvSpPr>
              <p:nvPr/>
            </p:nvSpPr>
            <p:spPr bwMode="auto">
              <a:xfrm flipH="1">
                <a:off x="3276600" y="4191000"/>
                <a:ext cx="533400" cy="533400"/>
              </a:xfrm>
              <a:prstGeom prst="line">
                <a:avLst/>
              </a:prstGeom>
              <a:noFill/>
              <a:ln w="9525">
                <a:solidFill>
                  <a:schemeClr val="tx1"/>
                </a:solidFill>
                <a:round/>
                <a:headEnd/>
                <a:tailEnd type="triangle" w="med" len="med"/>
              </a:ln>
            </p:spPr>
            <p:txBody>
              <a:bodyPr/>
              <a:lstStyle/>
              <a:p>
                <a:endParaRPr lang="en-US"/>
              </a:p>
            </p:txBody>
          </p:sp>
          <p:sp>
            <p:nvSpPr>
              <p:cNvPr id="14" name="Line 17"/>
              <p:cNvSpPr>
                <a:spLocks noChangeShapeType="1"/>
              </p:cNvSpPr>
              <p:nvPr/>
            </p:nvSpPr>
            <p:spPr bwMode="auto">
              <a:xfrm>
                <a:off x="3810000" y="4191000"/>
                <a:ext cx="762000" cy="533400"/>
              </a:xfrm>
              <a:prstGeom prst="line">
                <a:avLst/>
              </a:prstGeom>
              <a:noFill/>
              <a:ln w="9525">
                <a:solidFill>
                  <a:schemeClr val="tx1"/>
                </a:solidFill>
                <a:round/>
                <a:headEnd/>
                <a:tailEnd type="triangle" w="med" len="med"/>
              </a:ln>
            </p:spPr>
            <p:txBody>
              <a:bodyPr/>
              <a:lstStyle/>
              <a:p>
                <a:endParaRPr lang="en-US"/>
              </a:p>
            </p:txBody>
          </p:sp>
          <p:sp>
            <p:nvSpPr>
              <p:cNvPr id="15" name="Rectangle 18"/>
              <p:cNvSpPr>
                <a:spLocks noChangeArrowheads="1"/>
              </p:cNvSpPr>
              <p:nvPr/>
            </p:nvSpPr>
            <p:spPr bwMode="auto">
              <a:xfrm>
                <a:off x="2133600" y="4724400"/>
                <a:ext cx="1524000" cy="381000"/>
              </a:xfrm>
              <a:prstGeom prst="rect">
                <a:avLst/>
              </a:prstGeom>
              <a:solidFill>
                <a:schemeClr val="accent1"/>
              </a:solidFill>
              <a:ln w="9525">
                <a:solidFill>
                  <a:schemeClr val="tx1"/>
                </a:solidFill>
                <a:miter lim="800000"/>
                <a:headEnd/>
                <a:tailEnd/>
              </a:ln>
            </p:spPr>
            <p:txBody>
              <a:bodyPr wrap="none" anchor="ctr"/>
              <a:lstStyle/>
              <a:p>
                <a:r>
                  <a:rPr lang="en-US" sz="2500" dirty="0"/>
                  <a:t>element1</a:t>
                </a:r>
                <a:endParaRPr lang="en-GB" sz="2500" dirty="0"/>
              </a:p>
            </p:txBody>
          </p:sp>
          <p:sp>
            <p:nvSpPr>
              <p:cNvPr id="16" name="Rectangle 20"/>
              <p:cNvSpPr>
                <a:spLocks noChangeArrowheads="1"/>
              </p:cNvSpPr>
              <p:nvPr/>
            </p:nvSpPr>
            <p:spPr bwMode="auto">
              <a:xfrm>
                <a:off x="4038600" y="4724400"/>
                <a:ext cx="1600200" cy="381000"/>
              </a:xfrm>
              <a:prstGeom prst="rect">
                <a:avLst/>
              </a:prstGeom>
              <a:solidFill>
                <a:schemeClr val="accent1"/>
              </a:solidFill>
              <a:ln w="9525">
                <a:solidFill>
                  <a:schemeClr val="tx1"/>
                </a:solidFill>
                <a:miter lim="800000"/>
                <a:headEnd/>
                <a:tailEnd/>
              </a:ln>
            </p:spPr>
            <p:txBody>
              <a:bodyPr wrap="none" anchor="ctr"/>
              <a:lstStyle/>
              <a:p>
                <a:r>
                  <a:rPr lang="en-US" sz="2500" dirty="0"/>
                  <a:t>element2</a:t>
                </a:r>
                <a:endParaRPr lang="en-GB" sz="2500" dirty="0"/>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828799"/>
          </a:xfrm>
        </p:spPr>
        <p:txBody>
          <a:bodyPr>
            <a:normAutofit fontScale="90000"/>
          </a:bodyPr>
          <a:lstStyle/>
          <a:p>
            <a:pPr algn="ctr"/>
            <a:r>
              <a:rPr lang="en-US" dirty="0" smtClean="0">
                <a:latin typeface="Constantia" pitchFamily="18" charset="0"/>
              </a:rPr>
              <a:t>The </a:t>
            </a:r>
            <a:r>
              <a:rPr lang="en-US" sz="3600" dirty="0" smtClean="0">
                <a:latin typeface="Constantia" pitchFamily="18" charset="0"/>
              </a:rPr>
              <a:t>JavaScript</a:t>
            </a:r>
            <a:r>
              <a:rPr lang="en-US" dirty="0" smtClean="0">
                <a:latin typeface="Constantia" pitchFamily="18" charset="0"/>
              </a:rPr>
              <a:t> Document </a:t>
            </a:r>
            <a:r>
              <a:rPr lang="en-US" sz="3600" dirty="0" smtClean="0">
                <a:latin typeface="Constantia" pitchFamily="18" charset="0"/>
              </a:rPr>
              <a:t>Object</a:t>
            </a:r>
            <a:r>
              <a:rPr lang="en-US" dirty="0" smtClean="0">
                <a:latin typeface="Constantia" pitchFamily="18" charset="0"/>
              </a:rPr>
              <a:t> Model</a:t>
            </a:r>
            <a:endParaRPr lang="en-US" dirty="0"/>
          </a:p>
        </p:txBody>
      </p:sp>
      <p:sp>
        <p:nvSpPr>
          <p:cNvPr id="3" name="Subtitle 2"/>
          <p:cNvSpPr>
            <a:spLocks noGrp="1"/>
          </p:cNvSpPr>
          <p:nvPr>
            <p:ph type="subTitle" idx="1"/>
          </p:nvPr>
        </p:nvSpPr>
        <p:spPr>
          <a:xfrm>
            <a:off x="762000" y="2362200"/>
            <a:ext cx="7772400" cy="4191000"/>
          </a:xfrm>
        </p:spPr>
        <p:txBody>
          <a:bodyPr anchor="t">
            <a:normAutofit/>
          </a:bodyPr>
          <a:lstStyle/>
          <a:p>
            <a:pPr marL="495300" indent="-495300"/>
            <a:r>
              <a:rPr lang="en-US" sz="3200" dirty="0" smtClean="0">
                <a:latin typeface="Aparajita" pitchFamily="2" charset="0"/>
                <a:cs typeface="Aparajita" pitchFamily="2" charset="0"/>
              </a:rPr>
              <a:t>	Every web page is considered a document with many objects.</a:t>
            </a:r>
          </a:p>
          <a:p>
            <a:pPr marL="914400" lvl="1" indent="-457200" algn="l"/>
            <a:r>
              <a:rPr lang="en-US" dirty="0" smtClean="0"/>
              <a:t>e.g.</a:t>
            </a:r>
          </a:p>
          <a:p>
            <a:pPr marL="914400" lvl="1" indent="-457200" algn="l"/>
            <a:r>
              <a:rPr lang="en-US" dirty="0" smtClean="0"/>
              <a:t>		</a:t>
            </a:r>
            <a:r>
              <a:rPr lang="en-US" dirty="0" smtClean="0">
                <a:latin typeface="Aparajita" pitchFamily="2" charset="0"/>
                <a:cs typeface="Aparajita" pitchFamily="2" charset="0"/>
              </a:rPr>
              <a:t>If you want to access the value in the second</a:t>
            </a:r>
          </a:p>
          <a:p>
            <a:pPr marL="914400" lvl="1" indent="-457200" algn="l"/>
            <a:r>
              <a:rPr lang="en-US" dirty="0" smtClean="0">
                <a:latin typeface="Aparajita" pitchFamily="2" charset="0"/>
                <a:cs typeface="Aparajita" pitchFamily="2" charset="0"/>
              </a:rPr>
              <a:t>		element of the first form you have to use</a:t>
            </a:r>
          </a:p>
          <a:p>
            <a:pPr marL="914400" lvl="1" indent="-457200" algn="l"/>
            <a:r>
              <a:rPr lang="en-US" dirty="0" smtClean="0">
                <a:solidFill>
                  <a:schemeClr val="folHlink"/>
                </a:solidFill>
                <a:latin typeface="Aparajita" pitchFamily="2" charset="0"/>
                <a:cs typeface="Aparajita" pitchFamily="2" charset="0"/>
              </a:rPr>
              <a:t>		document.forms[0].elements[1].value.  </a:t>
            </a:r>
            <a:r>
              <a:rPr lang="en-US" dirty="0" smtClean="0">
                <a:solidFill>
                  <a:schemeClr val="tx2"/>
                </a:solidFill>
                <a:latin typeface="Aparajita" pitchFamily="2" charset="0"/>
                <a:cs typeface="Aparajita" pitchFamily="2" charset="0"/>
              </a:rPr>
              <a:t>        </a:t>
            </a:r>
          </a:p>
          <a:p>
            <a:pPr marL="914400" lvl="1" indent="-457200" algn="l"/>
            <a:r>
              <a:rPr lang="en-US" dirty="0" smtClean="0">
                <a:solidFill>
                  <a:schemeClr val="tx2"/>
                </a:solidFill>
                <a:latin typeface="Aparajita" pitchFamily="2" charset="0"/>
                <a:cs typeface="Aparajita" pitchFamily="2" charset="0"/>
              </a:rPr>
              <a:t>							</a:t>
            </a:r>
          </a:p>
          <a:p>
            <a:pPr marL="914400" lvl="1" indent="-457200" algn="l"/>
            <a:r>
              <a:rPr lang="en-US" dirty="0" smtClean="0">
                <a:solidFill>
                  <a:schemeClr val="tx2"/>
                </a:solidFill>
                <a:latin typeface="Aparajita" pitchFamily="2" charset="0"/>
                <a:cs typeface="Aparajita" pitchFamily="2" charset="0"/>
              </a:rPr>
              <a:t>			</a:t>
            </a:r>
            <a:r>
              <a:rPr lang="en-US" dirty="0" smtClean="0">
                <a:solidFill>
                  <a:schemeClr val="tx2"/>
                </a:solidFill>
                <a:latin typeface="Aparajita" pitchFamily="2" charset="0"/>
                <a:cs typeface="Aparajita" pitchFamily="2" charset="0"/>
              </a:rPr>
              <a:t>                                  </a:t>
            </a:r>
            <a:endParaRPr lang="en-GB" dirty="0" smtClean="0">
              <a:solidFill>
                <a:schemeClr val="tx2"/>
              </a:solidFill>
              <a:latin typeface="Aparajita" pitchFamily="2" charset="0"/>
              <a:cs typeface="Aparajita" pitchFamily="2"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600199"/>
          </a:xfrm>
        </p:spPr>
        <p:txBody>
          <a:bodyPr>
            <a:normAutofit fontScale="90000"/>
          </a:bodyPr>
          <a:lstStyle/>
          <a:p>
            <a:pPr algn="ctr"/>
            <a:r>
              <a:rPr lang="en-US" dirty="0" smtClean="0">
                <a:latin typeface="Constantia" pitchFamily="18" charset="0"/>
              </a:rPr>
              <a:t>The </a:t>
            </a:r>
            <a:r>
              <a:rPr lang="en-US" sz="3600" dirty="0" smtClean="0">
                <a:latin typeface="Constantia" pitchFamily="18" charset="0"/>
              </a:rPr>
              <a:t>JavaScript</a:t>
            </a:r>
            <a:r>
              <a:rPr lang="en-US" dirty="0" smtClean="0">
                <a:latin typeface="Constantia" pitchFamily="18" charset="0"/>
              </a:rPr>
              <a:t> Document </a:t>
            </a:r>
            <a:r>
              <a:rPr lang="en-US" sz="3600" dirty="0" smtClean="0">
                <a:latin typeface="Constantia" pitchFamily="18" charset="0"/>
              </a:rPr>
              <a:t>Object</a:t>
            </a:r>
            <a:r>
              <a:rPr lang="en-US" dirty="0" smtClean="0">
                <a:latin typeface="Constantia" pitchFamily="18" charset="0"/>
              </a:rPr>
              <a:t> Model</a:t>
            </a:r>
            <a:endParaRPr lang="en-US" dirty="0"/>
          </a:p>
        </p:txBody>
      </p:sp>
      <p:sp>
        <p:nvSpPr>
          <p:cNvPr id="3" name="Subtitle 2"/>
          <p:cNvSpPr>
            <a:spLocks noGrp="1"/>
          </p:cNvSpPr>
          <p:nvPr>
            <p:ph type="subTitle" idx="1"/>
          </p:nvPr>
        </p:nvSpPr>
        <p:spPr>
          <a:xfrm>
            <a:off x="381000" y="1828800"/>
            <a:ext cx="8763000" cy="4876800"/>
          </a:xfrm>
        </p:spPr>
        <p:txBody>
          <a:bodyPr anchor="ctr">
            <a:normAutofit/>
          </a:bodyPr>
          <a:lstStyle/>
          <a:p>
            <a:r>
              <a:rPr lang="en-US" sz="3200" dirty="0" smtClean="0">
                <a:latin typeface="Aparajita" pitchFamily="2" charset="0"/>
                <a:cs typeface="Aparajita" pitchFamily="2" charset="0"/>
              </a:rPr>
              <a:t>All objects have :</a:t>
            </a:r>
          </a:p>
          <a:p>
            <a:pPr>
              <a:lnSpc>
                <a:spcPct val="150000"/>
              </a:lnSpc>
              <a:buFont typeface="Arial" pitchFamily="34" charset="0"/>
              <a:buChar char="•"/>
            </a:pPr>
            <a:r>
              <a:rPr lang="en-US" sz="2800" dirty="0" smtClean="0">
                <a:solidFill>
                  <a:schemeClr val="tx2"/>
                </a:solidFill>
                <a:latin typeface="Aparajita" pitchFamily="2" charset="0"/>
                <a:cs typeface="Aparajita" pitchFamily="2" charset="0"/>
              </a:rPr>
              <a:t>Properties : </a:t>
            </a:r>
            <a:r>
              <a:rPr lang="en-US" sz="2400" dirty="0" smtClean="0">
                <a:latin typeface="Aparajita" pitchFamily="2" charset="0"/>
                <a:cs typeface="Aparajita" pitchFamily="2" charset="0"/>
              </a:rPr>
              <a:t>that determine the functionality of the object e.g. </a:t>
            </a:r>
            <a:r>
              <a:rPr lang="en-US" sz="2400" dirty="0" err="1" smtClean="0">
                <a:latin typeface="Aparajita" pitchFamily="2" charset="0"/>
                <a:cs typeface="Aparajita" pitchFamily="2" charset="0"/>
              </a:rPr>
              <a:t>bgColor</a:t>
            </a:r>
            <a:r>
              <a:rPr lang="en-US" sz="2400" dirty="0" smtClean="0">
                <a:latin typeface="Aparajita" pitchFamily="2" charset="0"/>
                <a:cs typeface="Aparajita" pitchFamily="2" charset="0"/>
              </a:rPr>
              <a:t>, 		           name</a:t>
            </a:r>
          </a:p>
          <a:p>
            <a:pPr>
              <a:lnSpc>
                <a:spcPct val="150000"/>
              </a:lnSpc>
              <a:buFont typeface="Arial" pitchFamily="34" charset="0"/>
              <a:buChar char="•"/>
            </a:pPr>
            <a:r>
              <a:rPr lang="en-US" sz="2800" dirty="0" smtClean="0">
                <a:solidFill>
                  <a:schemeClr val="tx2"/>
                </a:solidFill>
                <a:latin typeface="Aparajita" pitchFamily="2" charset="0"/>
                <a:cs typeface="Aparajita" pitchFamily="2" charset="0"/>
              </a:rPr>
              <a:t>Methods : </a:t>
            </a:r>
            <a:r>
              <a:rPr lang="en-US" sz="2400" dirty="0" smtClean="0">
                <a:latin typeface="Aparajita" pitchFamily="2" charset="0"/>
                <a:cs typeface="Aparajita" pitchFamily="2" charset="0"/>
              </a:rPr>
              <a:t>that allow access to these properties e.g. write</a:t>
            </a:r>
          </a:p>
          <a:p>
            <a:pPr>
              <a:lnSpc>
                <a:spcPct val="150000"/>
              </a:lnSpc>
              <a:buFont typeface="Arial" pitchFamily="34" charset="0"/>
              <a:buChar char="•"/>
            </a:pPr>
            <a:r>
              <a:rPr lang="en-US" sz="2800" dirty="0" smtClean="0">
                <a:solidFill>
                  <a:schemeClr val="tx2"/>
                </a:solidFill>
                <a:latin typeface="Aparajita" pitchFamily="2" charset="0"/>
                <a:cs typeface="Aparajita" pitchFamily="2" charset="0"/>
              </a:rPr>
              <a:t>Events  :  </a:t>
            </a:r>
            <a:r>
              <a:rPr lang="en-US" sz="2400" dirty="0" smtClean="0">
                <a:latin typeface="Aparajita" pitchFamily="2" charset="0"/>
                <a:cs typeface="Aparajita" pitchFamily="2" charset="0"/>
              </a:rPr>
              <a:t>that allows JavaScript code snippets to be connected to the                	     object by being mapped to appropriate </a:t>
            </a:r>
            <a:r>
              <a:rPr lang="en-US" sz="2400" dirty="0" err="1" smtClean="0">
                <a:latin typeface="Aparajita" pitchFamily="2" charset="0"/>
                <a:cs typeface="Aparajita" pitchFamily="2" charset="0"/>
              </a:rPr>
              <a:t>Javascript</a:t>
            </a:r>
            <a:r>
              <a:rPr lang="en-US" sz="2400" dirty="0" smtClean="0">
                <a:latin typeface="Aparajita" pitchFamily="2" charset="0"/>
                <a:cs typeface="Aparajita" pitchFamily="2" charset="0"/>
              </a:rPr>
              <a:t> event handlers   	      e.g. </a:t>
            </a:r>
            <a:r>
              <a:rPr lang="en-US" sz="2400" dirty="0" err="1" smtClean="0">
                <a:latin typeface="Aparajita" pitchFamily="2" charset="0"/>
                <a:cs typeface="Aparajita" pitchFamily="2" charset="0"/>
              </a:rPr>
              <a:t>onClick</a:t>
            </a:r>
            <a:endParaRPr lang="en-US" sz="2400" dirty="0" smtClean="0">
              <a:latin typeface="Aparajita" pitchFamily="2" charset="0"/>
              <a:cs typeface="Aparajita"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pPr algn="ctr"/>
            <a:r>
              <a:rPr lang="en-US" dirty="0" smtClean="0">
                <a:latin typeface="Constantia" pitchFamily="18" charset="0"/>
              </a:rPr>
              <a:t> Application  (Form  validation)</a:t>
            </a:r>
            <a:endParaRPr lang="en-US" dirty="0">
              <a:latin typeface="Constantia" pitchFamily="18" charset="0"/>
            </a:endParaRPr>
          </a:p>
        </p:txBody>
      </p:sp>
      <p:sp>
        <p:nvSpPr>
          <p:cNvPr id="3" name="Content Placeholder 2"/>
          <p:cNvSpPr>
            <a:spLocks noGrp="1"/>
          </p:cNvSpPr>
          <p:nvPr>
            <p:ph idx="1"/>
          </p:nvPr>
        </p:nvSpPr>
        <p:spPr>
          <a:xfrm>
            <a:off x="1371600" y="1143000"/>
            <a:ext cx="7315200" cy="5715000"/>
          </a:xfrm>
        </p:spPr>
        <p:txBody>
          <a:bodyPr>
            <a:noAutofit/>
          </a:bodyPr>
          <a:lstStyle/>
          <a:p>
            <a:pPr>
              <a:buNone/>
            </a:pPr>
            <a:r>
              <a:rPr lang="en-US" sz="1600" dirty="0" smtClean="0"/>
              <a:t>&lt;html&gt;</a:t>
            </a:r>
          </a:p>
          <a:p>
            <a:pPr>
              <a:buNone/>
            </a:pPr>
            <a:r>
              <a:rPr lang="en-US" sz="1600" dirty="0" smtClean="0"/>
              <a:t>&lt;head&gt;</a:t>
            </a:r>
          </a:p>
          <a:p>
            <a:pPr>
              <a:buNone/>
            </a:pPr>
            <a:r>
              <a:rPr lang="en-US" sz="1600" dirty="0" smtClean="0"/>
              <a:t>&lt;script language="</a:t>
            </a:r>
            <a:r>
              <a:rPr lang="en-US" sz="1600" dirty="0" err="1" smtClean="0"/>
              <a:t>javascript</a:t>
            </a:r>
            <a:r>
              <a:rPr lang="en-US" sz="1600" dirty="0" smtClean="0"/>
              <a:t>" type="text/</a:t>
            </a:r>
            <a:r>
              <a:rPr lang="en-US" sz="1600" dirty="0" err="1" smtClean="0"/>
              <a:t>javascript</a:t>
            </a:r>
            <a:r>
              <a:rPr lang="en-US" sz="1600" dirty="0" smtClean="0"/>
              <a:t>"&gt;</a:t>
            </a:r>
          </a:p>
          <a:p>
            <a:pPr>
              <a:buNone/>
            </a:pPr>
            <a:r>
              <a:rPr lang="en-US" sz="1600" dirty="0" smtClean="0"/>
              <a:t>function </a:t>
            </a:r>
            <a:r>
              <a:rPr lang="en-US" sz="1600" dirty="0" err="1" smtClean="0"/>
              <a:t>validate_required</a:t>
            </a:r>
            <a:r>
              <a:rPr lang="en-US" sz="1600" dirty="0" smtClean="0"/>
              <a:t>(</a:t>
            </a:r>
            <a:r>
              <a:rPr lang="en-US" sz="1600" dirty="0" err="1" smtClean="0"/>
              <a:t>field,alerttxt</a:t>
            </a:r>
            <a:r>
              <a:rPr lang="en-US" sz="1600" dirty="0" smtClean="0"/>
              <a:t>)</a:t>
            </a:r>
          </a:p>
          <a:p>
            <a:pPr>
              <a:buNone/>
            </a:pPr>
            <a:r>
              <a:rPr lang="en-US" sz="1600" dirty="0" smtClean="0"/>
              <a:t>{</a:t>
            </a:r>
          </a:p>
          <a:p>
            <a:pPr>
              <a:buNone/>
            </a:pPr>
            <a:r>
              <a:rPr lang="en-US" sz="1600" dirty="0" smtClean="0"/>
              <a:t>  if (</a:t>
            </a:r>
            <a:r>
              <a:rPr lang="en-US" sz="1600" dirty="0" err="1" smtClean="0"/>
              <a:t>field.value</a:t>
            </a:r>
            <a:r>
              <a:rPr lang="en-US" sz="1600" dirty="0" smtClean="0"/>
              <a:t>==null||</a:t>
            </a:r>
            <a:r>
              <a:rPr lang="en-US" sz="1600" dirty="0" err="1" smtClean="0"/>
              <a:t>field.value</a:t>
            </a:r>
            <a:r>
              <a:rPr lang="en-US" sz="1600" dirty="0" smtClean="0"/>
              <a:t>=="")</a:t>
            </a:r>
          </a:p>
          <a:p>
            <a:pPr>
              <a:buNone/>
            </a:pPr>
            <a:r>
              <a:rPr lang="en-US" sz="1600" dirty="0" smtClean="0"/>
              <a:t>    {</a:t>
            </a:r>
          </a:p>
          <a:p>
            <a:pPr>
              <a:buNone/>
            </a:pPr>
            <a:r>
              <a:rPr lang="en-US" sz="1600" dirty="0" smtClean="0"/>
              <a:t>       alert(</a:t>
            </a:r>
            <a:r>
              <a:rPr lang="en-US" sz="1600" dirty="0" err="1" smtClean="0"/>
              <a:t>alerttxt</a:t>
            </a:r>
            <a:r>
              <a:rPr lang="en-US" sz="1600" dirty="0" smtClean="0"/>
              <a:t>);   return false;</a:t>
            </a:r>
          </a:p>
          <a:p>
            <a:pPr>
              <a:buNone/>
            </a:pPr>
            <a:r>
              <a:rPr lang="en-US" sz="1600" dirty="0" smtClean="0"/>
              <a:t>    }</a:t>
            </a:r>
          </a:p>
          <a:p>
            <a:pPr>
              <a:buNone/>
            </a:pPr>
            <a:r>
              <a:rPr lang="en-US" sz="1600" dirty="0" smtClean="0"/>
              <a:t>  else</a:t>
            </a:r>
          </a:p>
          <a:p>
            <a:pPr>
              <a:buNone/>
            </a:pPr>
            <a:r>
              <a:rPr lang="en-US" sz="1600" dirty="0" smtClean="0"/>
              <a:t>    return true;</a:t>
            </a:r>
          </a:p>
          <a:p>
            <a:pPr>
              <a:buNone/>
            </a:pPr>
            <a:r>
              <a:rPr lang="en-US" sz="1600" dirty="0" smtClean="0"/>
              <a:t>}</a:t>
            </a:r>
          </a:p>
          <a:p>
            <a:pPr>
              <a:buNone/>
            </a:pPr>
            <a:r>
              <a:rPr lang="en-US" sz="1600" dirty="0" smtClean="0"/>
              <a:t>function </a:t>
            </a:r>
            <a:r>
              <a:rPr lang="en-US" sz="1600" dirty="0" err="1" smtClean="0"/>
              <a:t>validate_form</a:t>
            </a:r>
            <a:r>
              <a:rPr lang="en-US" sz="1600" dirty="0" smtClean="0"/>
              <a:t>(</a:t>
            </a:r>
            <a:r>
              <a:rPr lang="en-US" sz="1600" dirty="0" err="1" smtClean="0"/>
              <a:t>thisform</a:t>
            </a:r>
            <a:r>
              <a:rPr lang="en-US" sz="1600" dirty="0" smtClean="0"/>
              <a:t>)</a:t>
            </a:r>
          </a:p>
          <a:p>
            <a:pPr>
              <a:buNone/>
            </a:pPr>
            <a:r>
              <a:rPr lang="en-US" sz="1600" dirty="0" smtClean="0"/>
              <a:t>{</a:t>
            </a:r>
          </a:p>
          <a:p>
            <a:pPr>
              <a:buNone/>
            </a:pPr>
            <a:r>
              <a:rPr lang="en-US" sz="1600" dirty="0" smtClean="0"/>
              <a:t>  if (</a:t>
            </a:r>
            <a:r>
              <a:rPr lang="en-US" sz="1600" dirty="0" err="1" smtClean="0"/>
              <a:t>validate_required</a:t>
            </a:r>
            <a:r>
              <a:rPr lang="en-US" sz="1600" dirty="0" smtClean="0"/>
              <a:t>(</a:t>
            </a:r>
            <a:r>
              <a:rPr lang="en-US" sz="1600" dirty="0" err="1" smtClean="0"/>
              <a:t>thisform.firstname,"Name</a:t>
            </a:r>
            <a:r>
              <a:rPr lang="en-US" sz="1600" dirty="0" smtClean="0"/>
              <a:t> must be filled out!")==false)</a:t>
            </a:r>
          </a:p>
          <a:p>
            <a:pPr>
              <a:buNone/>
            </a:pPr>
            <a:r>
              <a:rPr lang="en-US" sz="1600" dirty="0" smtClean="0"/>
              <a:t>  {   </a:t>
            </a:r>
            <a:r>
              <a:rPr lang="en-US" sz="1600" dirty="0" err="1" smtClean="0"/>
              <a:t>thisform.firstname.focus</a:t>
            </a:r>
            <a:r>
              <a:rPr lang="en-US" sz="1600" dirty="0" smtClean="0"/>
              <a:t>();</a:t>
            </a:r>
          </a:p>
          <a:p>
            <a:pPr>
              <a:buNone/>
            </a:pPr>
            <a:r>
              <a:rPr lang="en-US" sz="1600" dirty="0" smtClean="0"/>
              <a:t>   return false;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381000"/>
            <a:ext cx="6934200" cy="5791200"/>
          </a:xfrm>
        </p:spPr>
        <p:txBody>
          <a:bodyPr>
            <a:noAutofit/>
          </a:bodyPr>
          <a:lstStyle/>
          <a:p>
            <a:pPr>
              <a:buNone/>
            </a:pPr>
            <a:r>
              <a:rPr lang="en-US" sz="2100" dirty="0" smtClean="0"/>
              <a:t>if (</a:t>
            </a:r>
            <a:r>
              <a:rPr lang="en-US" sz="2100" dirty="0" err="1" smtClean="0"/>
              <a:t>validate_required</a:t>
            </a:r>
            <a:r>
              <a:rPr lang="en-US" sz="2100" dirty="0" smtClean="0"/>
              <a:t>(</a:t>
            </a:r>
            <a:r>
              <a:rPr lang="en-US" sz="2100" dirty="0" err="1" smtClean="0"/>
              <a:t>thisform.email,"Email</a:t>
            </a:r>
            <a:r>
              <a:rPr lang="en-US" sz="2100" dirty="0" smtClean="0"/>
              <a:t> must be filled out!")==false)</a:t>
            </a:r>
          </a:p>
          <a:p>
            <a:pPr>
              <a:buNone/>
            </a:pPr>
            <a:r>
              <a:rPr lang="en-US" sz="2100" dirty="0" smtClean="0"/>
              <a:t>  {   </a:t>
            </a:r>
            <a:r>
              <a:rPr lang="en-US" sz="2100" dirty="0" err="1" smtClean="0"/>
              <a:t>thisform.email.focus</a:t>
            </a:r>
            <a:r>
              <a:rPr lang="en-US" sz="2100" dirty="0" smtClean="0"/>
              <a:t>();</a:t>
            </a:r>
          </a:p>
          <a:p>
            <a:pPr>
              <a:buNone/>
            </a:pPr>
            <a:r>
              <a:rPr lang="en-US" sz="2100" dirty="0" smtClean="0"/>
              <a:t>   return false;   }</a:t>
            </a:r>
          </a:p>
          <a:p>
            <a:pPr>
              <a:buNone/>
            </a:pPr>
            <a:r>
              <a:rPr lang="en-US" sz="2100" dirty="0" smtClean="0"/>
              <a:t>  if (</a:t>
            </a:r>
            <a:r>
              <a:rPr lang="en-US" sz="2100" dirty="0" err="1" smtClean="0"/>
              <a:t>validate_required</a:t>
            </a:r>
            <a:r>
              <a:rPr lang="en-US" sz="2100" dirty="0" smtClean="0"/>
              <a:t>(</a:t>
            </a:r>
            <a:r>
              <a:rPr lang="en-US" sz="2100" dirty="0" err="1" smtClean="0"/>
              <a:t>thisform.essay,"This</a:t>
            </a:r>
            <a:r>
              <a:rPr lang="en-US" sz="2100" dirty="0" smtClean="0"/>
              <a:t> field must be filled out!")==false)</a:t>
            </a:r>
          </a:p>
          <a:p>
            <a:pPr>
              <a:buNone/>
            </a:pPr>
            <a:r>
              <a:rPr lang="en-US" sz="2100" dirty="0" smtClean="0"/>
              <a:t>  {   </a:t>
            </a:r>
            <a:r>
              <a:rPr lang="en-US" sz="2100" dirty="0" err="1" smtClean="0"/>
              <a:t>thisform.essay.focus</a:t>
            </a:r>
            <a:r>
              <a:rPr lang="en-US" sz="2100" dirty="0" smtClean="0"/>
              <a:t>();</a:t>
            </a:r>
          </a:p>
          <a:p>
            <a:pPr>
              <a:buNone/>
            </a:pPr>
            <a:r>
              <a:rPr lang="en-US" sz="2100" dirty="0" smtClean="0"/>
              <a:t>   return false; }</a:t>
            </a:r>
          </a:p>
          <a:p>
            <a:pPr>
              <a:buNone/>
            </a:pPr>
            <a:r>
              <a:rPr lang="en-US" sz="2100" dirty="0" smtClean="0"/>
              <a:t> }</a:t>
            </a:r>
          </a:p>
          <a:p>
            <a:pPr>
              <a:buNone/>
            </a:pPr>
            <a:r>
              <a:rPr lang="en-US" sz="2100" dirty="0" smtClean="0"/>
              <a:t>&lt;/script&gt;</a:t>
            </a:r>
          </a:p>
          <a:p>
            <a:pPr>
              <a:buNone/>
            </a:pPr>
            <a:r>
              <a:rPr lang="en-US" sz="2100" dirty="0" smtClean="0"/>
              <a:t>&lt;/head&gt;</a:t>
            </a:r>
          </a:p>
          <a:p>
            <a:pPr>
              <a:buNone/>
            </a:pPr>
            <a:endParaRPr lang="en-US" sz="2100" dirty="0" smtClean="0"/>
          </a:p>
          <a:p>
            <a:pPr>
              <a:buNone/>
            </a:pPr>
            <a:endParaRPr lang="en-US" sz="2100" dirty="0" smtClean="0"/>
          </a:p>
          <a:p>
            <a:pPr>
              <a:buNone/>
            </a:pPr>
            <a:endParaRPr lang="en-US" sz="21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0"/>
            <a:ext cx="7772400" cy="6248400"/>
          </a:xfrm>
        </p:spPr>
        <p:txBody>
          <a:bodyPr anchor="t">
            <a:noAutofit/>
          </a:bodyPr>
          <a:lstStyle/>
          <a:p>
            <a:pPr>
              <a:lnSpc>
                <a:spcPct val="150000"/>
              </a:lnSpc>
            </a:pPr>
            <a:r>
              <a:rPr lang="en-US" sz="2000" dirty="0" smtClean="0"/>
              <a:t>&lt;body&gt;</a:t>
            </a:r>
          </a:p>
          <a:p>
            <a:pPr>
              <a:lnSpc>
                <a:spcPct val="150000"/>
              </a:lnSpc>
            </a:pPr>
            <a:r>
              <a:rPr lang="en-US" sz="2000" dirty="0" smtClean="0"/>
              <a:t>&lt;form action="submit.htm" onSubmit ="return </a:t>
            </a:r>
            <a:r>
              <a:rPr lang="en-US" sz="2000" dirty="0" err="1" smtClean="0"/>
              <a:t>validate_form</a:t>
            </a:r>
            <a:r>
              <a:rPr lang="en-US" sz="2000" dirty="0" smtClean="0"/>
              <a:t>(this)"&gt;</a:t>
            </a:r>
          </a:p>
          <a:p>
            <a:pPr>
              <a:lnSpc>
                <a:spcPct val="150000"/>
              </a:lnSpc>
            </a:pPr>
            <a:r>
              <a:rPr lang="en-US" sz="2000" dirty="0" smtClean="0"/>
              <a:t>&lt;h2 align = "centre"&gt; FORM FOR BECOMING CROREPATI &lt;/h2&gt;</a:t>
            </a:r>
          </a:p>
          <a:p>
            <a:pPr>
              <a:lnSpc>
                <a:spcPct val="150000"/>
              </a:lnSpc>
            </a:pPr>
            <a:r>
              <a:rPr lang="en-US" sz="2000" dirty="0" smtClean="0"/>
              <a:t>&lt;p&gt; Name: &lt;input type = "text"  name = "</a:t>
            </a:r>
            <a:r>
              <a:rPr lang="en-US" sz="2000" dirty="0" err="1" smtClean="0"/>
              <a:t>firstname</a:t>
            </a:r>
            <a:r>
              <a:rPr lang="en-US" sz="2000" dirty="0" smtClean="0"/>
              <a:t>" size = "12" &gt; &lt;/p&gt;</a:t>
            </a:r>
          </a:p>
          <a:p>
            <a:pPr>
              <a:lnSpc>
                <a:spcPct val="150000"/>
              </a:lnSpc>
            </a:pPr>
            <a:r>
              <a:rPr lang="en-US" sz="2000" dirty="0" smtClean="0"/>
              <a:t>&lt;p&gt; E-mail : &lt;input type = "text" name ="email" size = "32"  &gt; &lt;/p&gt;</a:t>
            </a:r>
          </a:p>
          <a:p>
            <a:pPr>
              <a:lnSpc>
                <a:spcPct val="150000"/>
              </a:lnSpc>
            </a:pPr>
            <a:r>
              <a:rPr lang="en-US" sz="2000" dirty="0" smtClean="0"/>
              <a:t>&lt;p&gt;In 50 words or less write what would you do if you become </a:t>
            </a:r>
            <a:r>
              <a:rPr lang="en-US" sz="2000" dirty="0" err="1" smtClean="0"/>
              <a:t>crorepati</a:t>
            </a:r>
            <a:r>
              <a:rPr lang="en-US" sz="2000" dirty="0" smtClean="0"/>
              <a:t>: &lt;/p&gt;</a:t>
            </a:r>
          </a:p>
          <a:p>
            <a:pPr>
              <a:lnSpc>
                <a:spcPct val="150000"/>
              </a:lnSpc>
            </a:pPr>
            <a:r>
              <a:rPr lang="en-US" sz="2000" dirty="0" smtClean="0"/>
              <a:t>&lt;</a:t>
            </a:r>
            <a:r>
              <a:rPr lang="en-US" sz="2000" dirty="0" err="1" smtClean="0"/>
              <a:t>textarea</a:t>
            </a:r>
            <a:r>
              <a:rPr lang="en-US" sz="2000" dirty="0" smtClean="0"/>
              <a:t> name = "essay" rows = "5" cols = "40" &gt; &lt;/</a:t>
            </a:r>
            <a:r>
              <a:rPr lang="en-US" sz="2000" dirty="0" err="1" smtClean="0"/>
              <a:t>textarea</a:t>
            </a:r>
            <a:r>
              <a:rPr lang="en-US" sz="2000" dirty="0" smtClean="0"/>
              <a:t>&gt;</a:t>
            </a:r>
          </a:p>
          <a:p>
            <a:pPr>
              <a:lnSpc>
                <a:spcPct val="150000"/>
              </a:lnSpc>
            </a:pPr>
            <a:r>
              <a:rPr lang="en-US" sz="2000" dirty="0" smtClean="0"/>
              <a:t>&lt;p&gt; Submit your entry here: &lt;input type = "submit"  value = "Submit"&gt; &lt;/p&gt;</a:t>
            </a:r>
          </a:p>
          <a:p>
            <a:pPr>
              <a:lnSpc>
                <a:spcPct val="150000"/>
              </a:lnSpc>
            </a:pPr>
            <a:r>
              <a:rPr lang="en-US" sz="2000" dirty="0" smtClean="0"/>
              <a:t>&lt;/form&gt;</a:t>
            </a:r>
          </a:p>
          <a:p>
            <a:pPr>
              <a:lnSpc>
                <a:spcPct val="150000"/>
              </a:lnSpc>
            </a:pPr>
            <a:r>
              <a:rPr lang="en-US" sz="2000" dirty="0" smtClean="0"/>
              <a:t>&lt;/body&gt;</a:t>
            </a:r>
          </a:p>
          <a:p>
            <a:pPr>
              <a:lnSpc>
                <a:spcPct val="150000"/>
              </a:lnSpc>
            </a:pPr>
            <a:r>
              <a:rPr lang="en-US" sz="2000" dirty="0" smtClean="0"/>
              <a:t>&lt;/html&gt;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tantia" pitchFamily="18" charset="0"/>
                <a:ea typeface="Batang" pitchFamily="18" charset="-127"/>
                <a:cs typeface="Aparajita" pitchFamily="2" charset="0"/>
              </a:rPr>
              <a:t>What is JavaScript?</a:t>
            </a:r>
            <a:endParaRPr lang="en-US" dirty="0">
              <a:latin typeface="Constantia" pitchFamily="18" charset="0"/>
              <a:ea typeface="Batang" pitchFamily="18" charset="-127"/>
              <a:cs typeface="Aparajita" pitchFamily="2" charset="0"/>
            </a:endParaRPr>
          </a:p>
        </p:txBody>
      </p:sp>
      <p:sp>
        <p:nvSpPr>
          <p:cNvPr id="3" name="Content Placeholder 2"/>
          <p:cNvSpPr>
            <a:spLocks noGrp="1"/>
          </p:cNvSpPr>
          <p:nvPr>
            <p:ph idx="1"/>
          </p:nvPr>
        </p:nvSpPr>
        <p:spPr>
          <a:xfrm>
            <a:off x="914400" y="1981200"/>
            <a:ext cx="7772400" cy="3962400"/>
          </a:xfrm>
        </p:spPr>
        <p:txBody>
          <a:bodyPr>
            <a:noAutofit/>
          </a:bodyPr>
          <a:lstStyle/>
          <a:p>
            <a:pPr algn="just">
              <a:lnSpc>
                <a:spcPct val="150000"/>
              </a:lnSpc>
            </a:pPr>
            <a:r>
              <a:rPr lang="en-US" sz="2800" dirty="0" smtClean="0">
                <a:latin typeface="Aparajita" pitchFamily="2" charset="0"/>
                <a:cs typeface="Aparajita" pitchFamily="2" charset="0"/>
              </a:rPr>
              <a:t>The most popular scripting language of Web</a:t>
            </a:r>
          </a:p>
          <a:p>
            <a:pPr algn="just">
              <a:lnSpc>
                <a:spcPct val="150000"/>
              </a:lnSpc>
            </a:pPr>
            <a:r>
              <a:rPr lang="en-US" sz="2800" dirty="0" smtClean="0">
                <a:latin typeface="Aparajita" pitchFamily="2" charset="0"/>
                <a:cs typeface="Aparajita" pitchFamily="2" charset="0"/>
              </a:rPr>
              <a:t>An object-oriented language that allows creation of interactive  web pages</a:t>
            </a:r>
          </a:p>
          <a:p>
            <a:pPr algn="just">
              <a:lnSpc>
                <a:spcPct val="150000"/>
              </a:lnSpc>
            </a:pPr>
            <a:r>
              <a:rPr lang="en-US" sz="2800" dirty="0" smtClean="0">
                <a:latin typeface="Aparajita" pitchFamily="2" charset="0"/>
                <a:cs typeface="Aparajita" pitchFamily="2" charset="0"/>
              </a:rPr>
              <a:t>It is usually embedded directly in HTML pages.</a:t>
            </a:r>
            <a:endParaRPr lang="en-US" sz="2800" dirty="0">
              <a:latin typeface="Aparajita" pitchFamily="2" charset="0"/>
              <a:cs typeface="Aparajita"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tantia" pitchFamily="18" charset="0"/>
              </a:rPr>
              <a:t>What   it   can   do?</a:t>
            </a:r>
            <a:endParaRPr lang="en-US" dirty="0">
              <a:latin typeface="Constantia" pitchFamily="18" charset="0"/>
            </a:endParaRPr>
          </a:p>
        </p:txBody>
      </p:sp>
      <p:sp>
        <p:nvSpPr>
          <p:cNvPr id="3" name="Content Placeholder 2"/>
          <p:cNvSpPr>
            <a:spLocks noGrp="1"/>
          </p:cNvSpPr>
          <p:nvPr>
            <p:ph idx="1"/>
          </p:nvPr>
        </p:nvSpPr>
        <p:spPr>
          <a:xfrm>
            <a:off x="914400" y="1828800"/>
            <a:ext cx="7772400" cy="4526760"/>
          </a:xfrm>
        </p:spPr>
        <p:txBody>
          <a:bodyPr>
            <a:normAutofit/>
          </a:bodyPr>
          <a:lstStyle/>
          <a:p>
            <a:pPr>
              <a:lnSpc>
                <a:spcPct val="150000"/>
              </a:lnSpc>
            </a:pPr>
            <a:r>
              <a:rPr lang="en-US" dirty="0" smtClean="0">
                <a:latin typeface="Aparajita" pitchFamily="2" charset="0"/>
                <a:cs typeface="Aparajita" pitchFamily="2" charset="0"/>
              </a:rPr>
              <a:t>Dynamic text can be put into HTML page.</a:t>
            </a:r>
          </a:p>
          <a:p>
            <a:pPr>
              <a:lnSpc>
                <a:spcPct val="150000"/>
              </a:lnSpc>
            </a:pPr>
            <a:r>
              <a:rPr lang="en-US" dirty="0" smtClean="0">
                <a:latin typeface="Aparajita" pitchFamily="2" charset="0"/>
                <a:cs typeface="Aparajita" pitchFamily="2" charset="0"/>
              </a:rPr>
              <a:t>Can react to events</a:t>
            </a:r>
          </a:p>
          <a:p>
            <a:pPr>
              <a:lnSpc>
                <a:spcPct val="150000"/>
              </a:lnSpc>
            </a:pPr>
            <a:r>
              <a:rPr lang="en-US" dirty="0" smtClean="0">
                <a:latin typeface="Aparajita" pitchFamily="2" charset="0"/>
                <a:cs typeface="Aparajita" pitchFamily="2" charset="0"/>
              </a:rPr>
              <a:t>Can be used to validate data</a:t>
            </a:r>
          </a:p>
          <a:p>
            <a:pPr>
              <a:lnSpc>
                <a:spcPct val="150000"/>
              </a:lnSpc>
            </a:pPr>
            <a:r>
              <a:rPr lang="en-US" dirty="0" smtClean="0">
                <a:latin typeface="Aparajita" pitchFamily="2" charset="0"/>
                <a:cs typeface="Aparajita" pitchFamily="2" charset="0"/>
              </a:rPr>
              <a:t>Can be used to detect visitor’s browser</a:t>
            </a:r>
          </a:p>
          <a:p>
            <a:pPr>
              <a:lnSpc>
                <a:spcPct val="150000"/>
              </a:lnSpc>
            </a:pPr>
            <a:r>
              <a:rPr lang="en-US" dirty="0" smtClean="0">
                <a:latin typeface="Aparajita" pitchFamily="2" charset="0"/>
                <a:cs typeface="Aparajita" pitchFamily="2" charset="0"/>
              </a:rPr>
              <a:t>Can be used to create cookies.</a:t>
            </a:r>
            <a:endParaRPr lang="en-US" dirty="0">
              <a:latin typeface="Aparajita" pitchFamily="2" charset="0"/>
              <a:cs typeface="Aparajita"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dirty="0" smtClean="0">
                <a:latin typeface="Constantia" pitchFamily="18" charset="0"/>
              </a:rPr>
              <a:t>When  does  the  script  run?</a:t>
            </a:r>
            <a:endParaRPr lang="en-US" dirty="0">
              <a:latin typeface="Constantia" pitchFamily="18" charset="0"/>
            </a:endParaRPr>
          </a:p>
        </p:txBody>
      </p:sp>
      <p:sp>
        <p:nvSpPr>
          <p:cNvPr id="3" name="Content Placeholder 2"/>
          <p:cNvSpPr>
            <a:spLocks noGrp="1"/>
          </p:cNvSpPr>
          <p:nvPr>
            <p:ph idx="1"/>
          </p:nvPr>
        </p:nvSpPr>
        <p:spPr>
          <a:xfrm>
            <a:off x="838200" y="1447800"/>
            <a:ext cx="8305800" cy="5181600"/>
          </a:xfrm>
        </p:spPr>
        <p:txBody>
          <a:bodyPr>
            <a:normAutofit/>
          </a:bodyPr>
          <a:lstStyle/>
          <a:p>
            <a:pPr>
              <a:lnSpc>
                <a:spcPct val="150000"/>
              </a:lnSpc>
            </a:pPr>
            <a:r>
              <a:rPr lang="en-US" sz="2800" dirty="0" smtClean="0">
                <a:latin typeface="Aparajita" pitchFamily="2" charset="0"/>
                <a:cs typeface="Aparajita" pitchFamily="2" charset="0"/>
              </a:rPr>
              <a:t>JavaScript in the body section will be executed while the page loads whereas JavaScript in the head section will be executed when called.</a:t>
            </a:r>
          </a:p>
          <a:p>
            <a:pPr>
              <a:lnSpc>
                <a:spcPct val="150000"/>
              </a:lnSpc>
            </a:pPr>
            <a:r>
              <a:rPr lang="en-US" sz="2800" dirty="0" smtClean="0">
                <a:latin typeface="Aparajita" pitchFamily="2" charset="0"/>
                <a:cs typeface="Aparajita" pitchFamily="2" charset="0"/>
              </a:rPr>
              <a:t> It c</a:t>
            </a:r>
            <a:r>
              <a:rPr lang="en-US" dirty="0" smtClean="0">
                <a:latin typeface="Aparajita" pitchFamily="2" charset="0"/>
                <a:cs typeface="Aparajita" pitchFamily="2" charset="0"/>
              </a:rPr>
              <a:t>an be embedded using &lt;script&gt; &lt;/script&gt; tag as:</a:t>
            </a:r>
          </a:p>
          <a:p>
            <a:pPr>
              <a:buNone/>
            </a:pPr>
            <a:r>
              <a:rPr lang="en-US" sz="1800" dirty="0" smtClean="0"/>
              <a:t>  		          &lt;html&gt;</a:t>
            </a:r>
            <a:br>
              <a:rPr lang="en-US" sz="1800" dirty="0" smtClean="0"/>
            </a:br>
            <a:r>
              <a:rPr lang="en-US" sz="1800" dirty="0" smtClean="0"/>
              <a:t>		&lt;body&gt;</a:t>
            </a:r>
            <a:br>
              <a:rPr lang="en-US" sz="1800" dirty="0" smtClean="0"/>
            </a:br>
            <a:r>
              <a:rPr lang="en-US" sz="1800" dirty="0" smtClean="0"/>
              <a:t>		     &lt;script type = "text/</a:t>
            </a:r>
            <a:r>
              <a:rPr lang="en-US" sz="1800" dirty="0" err="1" smtClean="0"/>
              <a:t>javascript</a:t>
            </a:r>
            <a:r>
              <a:rPr lang="en-US" sz="1800" dirty="0" smtClean="0"/>
              <a:t>"&gt;</a:t>
            </a:r>
            <a:br>
              <a:rPr lang="en-US" sz="1800" dirty="0" smtClean="0"/>
            </a:br>
            <a:r>
              <a:rPr lang="en-US" sz="1800" dirty="0" smtClean="0"/>
              <a:t>		          </a:t>
            </a:r>
            <a:r>
              <a:rPr lang="en-US" sz="1800" dirty="0" err="1" smtClean="0"/>
              <a:t>document.write</a:t>
            </a:r>
            <a:r>
              <a:rPr lang="en-US" sz="1800" dirty="0" smtClean="0"/>
              <a:t>("This is my first JavaScript!");</a:t>
            </a:r>
            <a:br>
              <a:rPr lang="en-US" sz="1800" dirty="0" smtClean="0"/>
            </a:br>
            <a:r>
              <a:rPr lang="en-US" sz="1800" dirty="0" smtClean="0"/>
              <a:t>   		   &lt;/script&gt;</a:t>
            </a:r>
            <a:br>
              <a:rPr lang="en-US" sz="1800" dirty="0" smtClean="0"/>
            </a:br>
            <a:r>
              <a:rPr lang="en-US" sz="1800" dirty="0" smtClean="0"/>
              <a:t>		&lt;/body&gt;</a:t>
            </a:r>
          </a:p>
          <a:p>
            <a:pPr>
              <a:buNone/>
            </a:pPr>
            <a:r>
              <a:rPr lang="en-US" sz="1800" dirty="0" smtClean="0"/>
              <a:t>   		       &lt;/html&gt;</a:t>
            </a:r>
            <a:endParaRPr lang="en-US" sz="2000" dirty="0" smtClean="0"/>
          </a:p>
          <a:p>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onstantia" pitchFamily="18" charset="0"/>
              </a:rPr>
              <a:t>Basic   Programming   Techniques</a:t>
            </a:r>
            <a:endParaRPr lang="en-US" dirty="0">
              <a:latin typeface="Constantia"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parajita" pitchFamily="2" charset="0"/>
                <a:cs typeface="Aparajita" pitchFamily="2" charset="0"/>
              </a:rPr>
              <a:t>It is an interpreted language</a:t>
            </a:r>
          </a:p>
          <a:p>
            <a:r>
              <a:rPr lang="en-US" dirty="0" smtClean="0">
                <a:latin typeface="Aparajita" pitchFamily="2" charset="0"/>
                <a:cs typeface="Aparajita" pitchFamily="2" charset="0"/>
              </a:rPr>
              <a:t>Case - sensitive</a:t>
            </a:r>
          </a:p>
          <a:p>
            <a:r>
              <a:rPr lang="en-US" dirty="0" smtClean="0">
                <a:latin typeface="Aparajita" pitchFamily="2" charset="0"/>
                <a:cs typeface="Aparajita" pitchFamily="2" charset="0"/>
              </a:rPr>
              <a:t>Like other programming languages it has</a:t>
            </a:r>
          </a:p>
          <a:p>
            <a:pPr lvl="4">
              <a:buClr>
                <a:schemeClr val="bg2"/>
              </a:buClr>
              <a:buFont typeface="Wingdings" pitchFamily="2" charset="2"/>
              <a:buChar char="Ø"/>
            </a:pPr>
            <a:r>
              <a:rPr lang="en-US" sz="2400" dirty="0" smtClean="0">
                <a:latin typeface="Aparajita" pitchFamily="2" charset="0"/>
                <a:cs typeface="Aparajita" pitchFamily="2" charset="0"/>
              </a:rPr>
              <a:t>Data types</a:t>
            </a:r>
          </a:p>
          <a:p>
            <a:pPr lvl="4">
              <a:buClr>
                <a:schemeClr val="bg2"/>
              </a:buClr>
              <a:buFont typeface="Wingdings" pitchFamily="2" charset="2"/>
              <a:buChar char="Ø"/>
            </a:pPr>
            <a:r>
              <a:rPr lang="en-US" sz="2400" dirty="0" smtClean="0">
                <a:latin typeface="Aparajita" pitchFamily="2" charset="0"/>
                <a:cs typeface="Aparajita" pitchFamily="2" charset="0"/>
              </a:rPr>
              <a:t>Operators </a:t>
            </a:r>
          </a:p>
          <a:p>
            <a:pPr lvl="4">
              <a:buClr>
                <a:schemeClr val="bg2"/>
              </a:buClr>
              <a:buFont typeface="Wingdings" pitchFamily="2" charset="2"/>
              <a:buChar char="Ø"/>
            </a:pPr>
            <a:r>
              <a:rPr lang="en-US" sz="2400" dirty="0" smtClean="0">
                <a:latin typeface="Aparajita" pitchFamily="2" charset="0"/>
                <a:cs typeface="Aparajita" pitchFamily="2" charset="0"/>
              </a:rPr>
              <a:t>Conditional as well as looping statements</a:t>
            </a:r>
          </a:p>
          <a:p>
            <a:pPr lvl="4">
              <a:buClr>
                <a:schemeClr val="bg2"/>
              </a:buClr>
              <a:buFont typeface="Wingdings" pitchFamily="2" charset="2"/>
              <a:buChar char="Ø"/>
            </a:pPr>
            <a:r>
              <a:rPr lang="en-US" sz="2400" dirty="0" smtClean="0">
                <a:latin typeface="Aparajita" pitchFamily="2" charset="0"/>
                <a:cs typeface="Aparajita" pitchFamily="2" charset="0"/>
              </a:rPr>
              <a:t>Functions</a:t>
            </a:r>
          </a:p>
          <a:p>
            <a:r>
              <a:rPr lang="en-US" dirty="0" smtClean="0">
                <a:latin typeface="Aparajita" pitchFamily="2" charset="0"/>
                <a:cs typeface="Aparajita" pitchFamily="2" charset="0"/>
              </a:rPr>
              <a:t>Additional Features </a:t>
            </a:r>
          </a:p>
          <a:p>
            <a:pPr lvl="4">
              <a:buClr>
                <a:schemeClr val="bg2"/>
              </a:buClr>
              <a:buFont typeface="Wingdings" pitchFamily="2" charset="2"/>
              <a:buChar char="Ø"/>
            </a:pPr>
            <a:r>
              <a:rPr lang="en-US" sz="2400" dirty="0" smtClean="0">
                <a:latin typeface="Aparajita" pitchFamily="2" charset="0"/>
                <a:cs typeface="Aparajita" pitchFamily="2" charset="0"/>
              </a:rPr>
              <a:t>Events handling</a:t>
            </a:r>
          </a:p>
          <a:p>
            <a:pPr lvl="4">
              <a:buClr>
                <a:schemeClr val="bg2"/>
              </a:buClr>
              <a:buFont typeface="Wingdings" pitchFamily="2" charset="2"/>
              <a:buChar char="Ø"/>
            </a:pPr>
            <a:r>
              <a:rPr lang="en-US" sz="2400" dirty="0" smtClean="0">
                <a:latin typeface="Aparajita" pitchFamily="2" charset="0"/>
                <a:cs typeface="Aparajita" pitchFamily="2" charset="0"/>
              </a:rPr>
              <a:t>Popup Boxes</a:t>
            </a:r>
          </a:p>
          <a:p>
            <a:pPr lvl="4">
              <a:buFont typeface="Wingdings" pitchFamily="2" charset="2"/>
              <a:buChar char="Ø"/>
            </a:pPr>
            <a:endParaRPr lang="en-US" dirty="0" smtClean="0"/>
          </a:p>
          <a:p>
            <a:pPr lvl="2">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onstantia" pitchFamily="18" charset="0"/>
              </a:rPr>
              <a:t>JavaScript  Popup  Boxes</a:t>
            </a:r>
            <a:endParaRPr lang="en-US" dirty="0">
              <a:latin typeface="Constantia" pitchFamily="18" charset="0"/>
            </a:endParaRPr>
          </a:p>
        </p:txBody>
      </p:sp>
      <p:sp>
        <p:nvSpPr>
          <p:cNvPr id="3" name="Content Placeholder 2"/>
          <p:cNvSpPr>
            <a:spLocks noGrp="1"/>
          </p:cNvSpPr>
          <p:nvPr>
            <p:ph idx="1"/>
          </p:nvPr>
        </p:nvSpPr>
        <p:spPr>
          <a:xfrm>
            <a:off x="914400" y="1783560"/>
            <a:ext cx="7848600" cy="4617240"/>
          </a:xfrm>
        </p:spPr>
        <p:txBody>
          <a:bodyPr>
            <a:normAutofit/>
          </a:bodyPr>
          <a:lstStyle/>
          <a:p>
            <a:pPr>
              <a:buNone/>
            </a:pPr>
            <a:r>
              <a:rPr lang="en-US" sz="2800" dirty="0" smtClean="0">
                <a:latin typeface="Aparajita" pitchFamily="2" charset="0"/>
                <a:cs typeface="Aparajita" pitchFamily="2" charset="0"/>
              </a:rPr>
              <a:t>There are three types of popup boxes in JavaScript :</a:t>
            </a:r>
          </a:p>
          <a:p>
            <a:pPr>
              <a:buNone/>
            </a:pPr>
            <a:endParaRPr lang="en-US" sz="2800" dirty="0" smtClean="0">
              <a:latin typeface="Aparajita" pitchFamily="2" charset="0"/>
              <a:cs typeface="Aparajita" pitchFamily="2" charset="0"/>
            </a:endParaRPr>
          </a:p>
          <a:p>
            <a:pPr marL="624078" indent="-514350">
              <a:buFont typeface="+mj-lt"/>
              <a:buAutoNum type="arabicPeriod"/>
            </a:pPr>
            <a:r>
              <a:rPr lang="en-US" dirty="0" smtClean="0">
                <a:latin typeface="Aparajita" pitchFamily="2" charset="0"/>
                <a:cs typeface="Aparajita" pitchFamily="2" charset="0"/>
              </a:rPr>
              <a:t>alert( ) : used when we want to make sure information comes through to the user. When an alert box pops up, the user will have to click "OK" to proceed. </a:t>
            </a:r>
          </a:p>
          <a:p>
            <a:pPr marL="624078" indent="-514350">
              <a:buNone/>
            </a:pPr>
            <a:r>
              <a:rPr lang="en-US" dirty="0" smtClean="0">
                <a:latin typeface="Aparajita" pitchFamily="2" charset="0"/>
                <a:cs typeface="Aparajita" pitchFamily="2" charset="0"/>
              </a:rPr>
              <a:t>     e.g.</a:t>
            </a:r>
          </a:p>
          <a:p>
            <a:pPr marL="624078" indent="-514350">
              <a:buNone/>
            </a:pPr>
            <a:r>
              <a:rPr lang="en-US" dirty="0" smtClean="0">
                <a:latin typeface="Aparajita" pitchFamily="2" charset="0"/>
                <a:cs typeface="Aparajita" pitchFamily="2" charset="0"/>
              </a:rPr>
              <a:t>  		alert(“This will show you an alert window”);</a:t>
            </a:r>
          </a:p>
          <a:p>
            <a:pPr algn="r">
              <a:buNone/>
            </a:pPr>
            <a:r>
              <a:rPr lang="en-US" dirty="0" smtClean="0"/>
              <a:t>								</a:t>
            </a:r>
            <a:r>
              <a:rPr lang="en-US" sz="1700" dirty="0" smtClean="0"/>
              <a:t>contd..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tantia" pitchFamily="18" charset="0"/>
              </a:rPr>
              <a:t>JavaScript  Popup  Boxes</a:t>
            </a:r>
            <a:endParaRPr lang="en-US" dirty="0"/>
          </a:p>
        </p:txBody>
      </p:sp>
      <p:sp>
        <p:nvSpPr>
          <p:cNvPr id="3" name="Content Placeholder 2"/>
          <p:cNvSpPr>
            <a:spLocks noGrp="1"/>
          </p:cNvSpPr>
          <p:nvPr>
            <p:ph idx="1"/>
          </p:nvPr>
        </p:nvSpPr>
        <p:spPr>
          <a:xfrm>
            <a:off x="914400" y="1828800"/>
            <a:ext cx="7772400" cy="4526760"/>
          </a:xfrm>
        </p:spPr>
        <p:txBody>
          <a:bodyPr>
            <a:normAutofit/>
          </a:bodyPr>
          <a:lstStyle/>
          <a:p>
            <a:pPr>
              <a:buNone/>
            </a:pPr>
            <a:r>
              <a:rPr lang="en-US" dirty="0" smtClean="0"/>
              <a:t> </a:t>
            </a:r>
            <a:r>
              <a:rPr lang="en-US" dirty="0" smtClean="0">
                <a:latin typeface="Aparajita" pitchFamily="2" charset="0"/>
                <a:cs typeface="Aparajita" pitchFamily="2" charset="0"/>
              </a:rPr>
              <a:t>2. confirm( ) : used when we want the user to verify or accept something. When a confirm box pops up, the user will have to click either "OK" or "Cancel" to proceed. Clicking Ok will cause TRUE to be passed to the program while a click on cancel will send a FALSE. </a:t>
            </a:r>
          </a:p>
          <a:p>
            <a:pPr>
              <a:buNone/>
            </a:pPr>
            <a:r>
              <a:rPr lang="en-US" dirty="0" smtClean="0">
                <a:latin typeface="Aparajita" pitchFamily="2" charset="0"/>
                <a:cs typeface="Aparajita" pitchFamily="2" charset="0"/>
              </a:rPr>
              <a:t>     e.g.</a:t>
            </a:r>
          </a:p>
          <a:p>
            <a:pPr>
              <a:buNone/>
            </a:pPr>
            <a:r>
              <a:rPr lang="en-US" dirty="0" smtClean="0">
                <a:latin typeface="Aparajita" pitchFamily="2" charset="0"/>
                <a:cs typeface="Aparajita" pitchFamily="2" charset="0"/>
              </a:rPr>
              <a:t>		confirm(“Do you want to study more?”);</a:t>
            </a:r>
          </a:p>
          <a:p>
            <a:pPr>
              <a:buNone/>
            </a:pPr>
            <a:endParaRPr lang="en-US" dirty="0" smtClean="0">
              <a:latin typeface="Aparajita" pitchFamily="2" charset="0"/>
              <a:cs typeface="Aparajita" pitchFamily="2" charset="0"/>
            </a:endParaRPr>
          </a:p>
          <a:p>
            <a:pPr algn="r">
              <a:buNone/>
            </a:pPr>
            <a:r>
              <a:rPr lang="en-US" sz="1600" dirty="0" smtClean="0"/>
              <a:t>contd..</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tantia" pitchFamily="18" charset="0"/>
              </a:rPr>
              <a:t>JavaScript  Popup  Boxes</a:t>
            </a:r>
            <a:endParaRPr lang="en-US" dirty="0"/>
          </a:p>
        </p:txBody>
      </p:sp>
      <p:sp>
        <p:nvSpPr>
          <p:cNvPr id="3" name="Content Placeholder 2"/>
          <p:cNvSpPr>
            <a:spLocks noGrp="1"/>
          </p:cNvSpPr>
          <p:nvPr>
            <p:ph idx="1"/>
          </p:nvPr>
        </p:nvSpPr>
        <p:spPr/>
        <p:txBody>
          <a:bodyPr>
            <a:normAutofit/>
          </a:bodyPr>
          <a:lstStyle/>
          <a:p>
            <a:pPr>
              <a:buNone/>
            </a:pPr>
            <a:r>
              <a:rPr lang="en-US" dirty="0" smtClean="0">
                <a:latin typeface="Aparajita" pitchFamily="2" charset="0"/>
                <a:cs typeface="Aparajita" pitchFamily="2" charset="0"/>
              </a:rPr>
              <a:t> 3. prompt( ) - used if we want the user to input a value before entering a page. When a prompt box pops up, the user will have to click either "OK" or "Cancel" to proceed after entering an input value.  If the user clicks "OK" the box returns the input value. If the user clicks "Cancel" the box returns null.</a:t>
            </a:r>
          </a:p>
          <a:p>
            <a:pPr>
              <a:buNone/>
            </a:pPr>
            <a:r>
              <a:rPr lang="en-US" dirty="0" smtClean="0">
                <a:latin typeface="Aparajita" pitchFamily="2" charset="0"/>
                <a:cs typeface="Aparajita" pitchFamily="2" charset="0"/>
              </a:rPr>
              <a:t>    e.g.</a:t>
            </a:r>
          </a:p>
          <a:p>
            <a:pPr>
              <a:buNone/>
            </a:pPr>
            <a:r>
              <a:rPr lang="en-US" dirty="0" smtClean="0">
                <a:latin typeface="Aparajita" pitchFamily="2" charset="0"/>
                <a:cs typeface="Aparajita" pitchFamily="2" charset="0"/>
              </a:rPr>
              <a:t>      </a:t>
            </a:r>
            <a:r>
              <a:rPr lang="en-US" dirty="0" err="1" smtClean="0">
                <a:latin typeface="Aparajita" pitchFamily="2" charset="0"/>
                <a:cs typeface="Aparajita" pitchFamily="2" charset="0"/>
              </a:rPr>
              <a:t>var</a:t>
            </a:r>
            <a:r>
              <a:rPr lang="en-US" dirty="0" smtClean="0">
                <a:latin typeface="Aparajita" pitchFamily="2" charset="0"/>
                <a:cs typeface="Aparajita" pitchFamily="2" charset="0"/>
              </a:rPr>
              <a:t> name = prompt(“Please enter your name”);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algn="ctr"/>
            <a:r>
              <a:rPr lang="en-US" dirty="0" smtClean="0">
                <a:latin typeface="Constantia" pitchFamily="18" charset="0"/>
              </a:rPr>
              <a:t>An    example</a:t>
            </a:r>
            <a:endParaRPr lang="en-US" dirty="0">
              <a:latin typeface="Constantia" pitchFamily="18" charset="0"/>
            </a:endParaRPr>
          </a:p>
        </p:txBody>
      </p:sp>
      <p:sp>
        <p:nvSpPr>
          <p:cNvPr id="3" name="Content Placeholder 2"/>
          <p:cNvSpPr>
            <a:spLocks noGrp="1"/>
          </p:cNvSpPr>
          <p:nvPr>
            <p:ph idx="1"/>
          </p:nvPr>
        </p:nvSpPr>
        <p:spPr>
          <a:xfrm>
            <a:off x="2057400" y="990600"/>
            <a:ext cx="6629400" cy="5181600"/>
          </a:xfrm>
        </p:spPr>
        <p:txBody>
          <a:bodyPr>
            <a:noAutofit/>
          </a:bodyPr>
          <a:lstStyle/>
          <a:p>
            <a:pPr>
              <a:buNone/>
            </a:pPr>
            <a:r>
              <a:rPr lang="en-US" sz="2000" dirty="0" smtClean="0">
                <a:latin typeface="Aparajita" pitchFamily="2" charset="0"/>
                <a:cs typeface="Aparajita" pitchFamily="2" charset="0"/>
              </a:rPr>
              <a:t>&lt;html&gt;</a:t>
            </a:r>
          </a:p>
          <a:p>
            <a:pPr>
              <a:buNone/>
            </a:pPr>
            <a:r>
              <a:rPr lang="en-US" sz="2000" dirty="0" smtClean="0">
                <a:latin typeface="Aparajita" pitchFamily="2" charset="0"/>
                <a:cs typeface="Aparajita" pitchFamily="2" charset="0"/>
              </a:rPr>
              <a:t>&lt;head&gt;</a:t>
            </a:r>
          </a:p>
          <a:p>
            <a:pPr>
              <a:buNone/>
            </a:pPr>
            <a:r>
              <a:rPr lang="en-US" sz="2000" dirty="0" smtClean="0">
                <a:latin typeface="Aparajita" pitchFamily="2" charset="0"/>
                <a:cs typeface="Aparajita" pitchFamily="2" charset="0"/>
              </a:rPr>
              <a:t>&lt;script type = "text/</a:t>
            </a:r>
            <a:r>
              <a:rPr lang="en-US" sz="2000" dirty="0" err="1" smtClean="0">
                <a:latin typeface="Aparajita" pitchFamily="2" charset="0"/>
                <a:cs typeface="Aparajita" pitchFamily="2" charset="0"/>
              </a:rPr>
              <a:t>javascript</a:t>
            </a:r>
            <a:r>
              <a:rPr lang="en-US" sz="2000" dirty="0" smtClean="0">
                <a:latin typeface="Aparajita" pitchFamily="2" charset="0"/>
                <a:cs typeface="Aparajita" pitchFamily="2" charset="0"/>
              </a:rPr>
              <a:t>"&gt;</a:t>
            </a:r>
          </a:p>
          <a:p>
            <a:pPr>
              <a:buNone/>
            </a:pPr>
            <a:r>
              <a:rPr lang="en-US" sz="2000" dirty="0" err="1" smtClean="0">
                <a:latin typeface="Aparajita" pitchFamily="2" charset="0"/>
                <a:cs typeface="Aparajita" pitchFamily="2" charset="0"/>
              </a:rPr>
              <a:t>var</a:t>
            </a:r>
            <a:r>
              <a:rPr lang="en-US" sz="2000" dirty="0" smtClean="0">
                <a:latin typeface="Aparajita" pitchFamily="2" charset="0"/>
                <a:cs typeface="Aparajita" pitchFamily="2" charset="0"/>
              </a:rPr>
              <a:t> name = prompt("Enter your name");</a:t>
            </a:r>
          </a:p>
          <a:p>
            <a:pPr>
              <a:buNone/>
            </a:pPr>
            <a:r>
              <a:rPr lang="en-US" sz="2000" dirty="0" smtClean="0">
                <a:latin typeface="Aparajita" pitchFamily="2" charset="0"/>
                <a:cs typeface="Aparajita" pitchFamily="2" charset="0"/>
              </a:rPr>
              <a:t>if((confirm("Do you want to design a web site?")))</a:t>
            </a:r>
          </a:p>
          <a:p>
            <a:pPr>
              <a:buNone/>
            </a:pPr>
            <a:r>
              <a:rPr lang="en-US" sz="2000" dirty="0" smtClean="0">
                <a:latin typeface="Aparajita" pitchFamily="2" charset="0"/>
                <a:cs typeface="Aparajita" pitchFamily="2" charset="0"/>
              </a:rPr>
              <a:t>   alert("Hi " + name + " ! Welcome to the web weaving course");</a:t>
            </a:r>
          </a:p>
          <a:p>
            <a:pPr>
              <a:buNone/>
            </a:pPr>
            <a:r>
              <a:rPr lang="en-US" sz="2000" dirty="0" smtClean="0">
                <a:latin typeface="Aparajita" pitchFamily="2" charset="0"/>
                <a:cs typeface="Aparajita" pitchFamily="2" charset="0"/>
              </a:rPr>
              <a:t>else</a:t>
            </a:r>
          </a:p>
          <a:p>
            <a:pPr>
              <a:buNone/>
            </a:pPr>
            <a:r>
              <a:rPr lang="en-US" sz="2000" dirty="0" smtClean="0">
                <a:latin typeface="Aparajita" pitchFamily="2" charset="0"/>
                <a:cs typeface="Aparajita" pitchFamily="2" charset="0"/>
              </a:rPr>
              <a:t>   alert ("Good Bye "+ name + "!");</a:t>
            </a:r>
          </a:p>
          <a:p>
            <a:pPr>
              <a:buNone/>
            </a:pPr>
            <a:r>
              <a:rPr lang="en-US" sz="2000" dirty="0" smtClean="0">
                <a:latin typeface="Aparajita" pitchFamily="2" charset="0"/>
                <a:cs typeface="Aparajita" pitchFamily="2" charset="0"/>
              </a:rPr>
              <a:t>&lt;/script&gt;</a:t>
            </a:r>
          </a:p>
          <a:p>
            <a:pPr>
              <a:buNone/>
            </a:pPr>
            <a:r>
              <a:rPr lang="en-US" sz="2000" dirty="0" smtClean="0">
                <a:latin typeface="Aparajita" pitchFamily="2" charset="0"/>
                <a:cs typeface="Aparajita" pitchFamily="2" charset="0"/>
              </a:rPr>
              <a:t>&lt;/head&gt;</a:t>
            </a:r>
          </a:p>
          <a:p>
            <a:pPr>
              <a:buNone/>
            </a:pPr>
            <a:r>
              <a:rPr lang="en-US" sz="2000" dirty="0" smtClean="0">
                <a:latin typeface="Aparajita" pitchFamily="2" charset="0"/>
                <a:cs typeface="Aparajita" pitchFamily="2" charset="0"/>
              </a:rPr>
              <a:t>&lt;body&gt;&lt;/body&gt;</a:t>
            </a:r>
          </a:p>
          <a:p>
            <a:pPr>
              <a:buNone/>
            </a:pPr>
            <a:r>
              <a:rPr lang="en-US" sz="2000" dirty="0" smtClean="0">
                <a:latin typeface="Aparajita" pitchFamily="2" charset="0"/>
                <a:cs typeface="Aparajita" pitchFamily="2" charset="0"/>
              </a:rPr>
              <a:t>&lt;/html&gt;</a:t>
            </a:r>
            <a:endParaRPr lang="en-US" sz="2000" dirty="0">
              <a:latin typeface="Aparajita" pitchFamily="2" charset="0"/>
              <a:cs typeface="Aparajita" pitchFamily="2"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539</TotalTime>
  <Words>860</Words>
  <Application>Microsoft Office PowerPoint</Application>
  <PresentationFormat>On-screen Show (4:3)</PresentationFormat>
  <Paragraphs>153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Batang</vt:lpstr>
      <vt:lpstr>Aparajita</vt:lpstr>
      <vt:lpstr>Arial</vt:lpstr>
      <vt:lpstr>Century Gothic</vt:lpstr>
      <vt:lpstr>Constantia</vt:lpstr>
      <vt:lpstr>Wingdings</vt:lpstr>
      <vt:lpstr>Wingdings 3</vt:lpstr>
      <vt:lpstr>Ion</vt:lpstr>
      <vt:lpstr>THE JAVASCRIPT</vt:lpstr>
      <vt:lpstr>What is JavaScript?</vt:lpstr>
      <vt:lpstr>What   it   can   do?</vt:lpstr>
      <vt:lpstr>When  does  the  script  run?</vt:lpstr>
      <vt:lpstr>Basic   Programming   Techniques</vt:lpstr>
      <vt:lpstr>JavaScript  Popup  Boxes</vt:lpstr>
      <vt:lpstr>JavaScript  Popup  Boxes</vt:lpstr>
      <vt:lpstr>JavaScript  Popup  Boxes</vt:lpstr>
      <vt:lpstr>An    example</vt:lpstr>
      <vt:lpstr>Functions</vt:lpstr>
      <vt:lpstr>Events</vt:lpstr>
      <vt:lpstr>Some Common Events </vt:lpstr>
      <vt:lpstr>Some Common Events </vt:lpstr>
      <vt:lpstr>The JavaScript Document Object Model</vt:lpstr>
      <vt:lpstr>The JavaScript Document Object Model</vt:lpstr>
      <vt:lpstr>The JavaScript Document Object Model</vt:lpstr>
      <vt:lpstr> Application  (Form  validation)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Neo</dc:creator>
  <cp:lastModifiedBy>Juan John Mathews</cp:lastModifiedBy>
  <cp:revision>51</cp:revision>
  <dcterms:created xsi:type="dcterms:W3CDTF">2010-01-28T17:17:50Z</dcterms:created>
  <dcterms:modified xsi:type="dcterms:W3CDTF">2014-02-16T20:42:11Z</dcterms:modified>
</cp:coreProperties>
</file>