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8" r:id="rId3"/>
    <p:sldId id="261" r:id="rId4"/>
    <p:sldId id="322" r:id="rId5"/>
    <p:sldId id="262" r:id="rId6"/>
    <p:sldId id="263" r:id="rId7"/>
    <p:sldId id="267" r:id="rId8"/>
    <p:sldId id="323" r:id="rId9"/>
    <p:sldId id="324" r:id="rId10"/>
    <p:sldId id="325" r:id="rId11"/>
    <p:sldId id="326" r:id="rId12"/>
    <p:sldId id="264" r:id="rId13"/>
    <p:sldId id="268" r:id="rId14"/>
    <p:sldId id="26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27" r:id="rId25"/>
    <p:sldId id="328" r:id="rId26"/>
    <p:sldId id="282" r:id="rId27"/>
    <p:sldId id="283" r:id="rId28"/>
    <p:sldId id="284" r:id="rId29"/>
    <p:sldId id="287" r:id="rId30"/>
    <p:sldId id="288" r:id="rId31"/>
    <p:sldId id="289" r:id="rId32"/>
    <p:sldId id="266" r:id="rId33"/>
    <p:sldId id="295" r:id="rId34"/>
    <p:sldId id="297" r:id="rId35"/>
    <p:sldId id="298" r:id="rId36"/>
    <p:sldId id="301" r:id="rId37"/>
    <p:sldId id="311" r:id="rId38"/>
    <p:sldId id="312" r:id="rId39"/>
    <p:sldId id="314" r:id="rId40"/>
    <p:sldId id="316" r:id="rId41"/>
    <p:sldId id="320" r:id="rId42"/>
    <p:sldId id="321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43591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rates.io/index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tes.io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me/rowdymehu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st-lang.org/en-US/friends.html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The Rust programming language will be important to the future of the web, making it safe and great. In this session, I will teach you how to use Rust to write fast and trustworthy code.</a:t>
            </a:r>
          </a:p>
        </p:txBody>
      </p:sp>
    </p:spTree>
    <p:extLst>
      <p:ext uri="{BB962C8B-B14F-4D97-AF65-F5344CB8AC3E}">
        <p14:creationId xmlns:p14="http://schemas.microsoft.com/office/powerpoint/2010/main" val="3494473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407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Rust is a great system programming language which enables high level features of python,JS with low level features of C/C++</a:t>
            </a:r>
            <a:br>
              <a:rPr lang="en-GB"/>
            </a:br>
            <a:endParaRPr lang="en-GB"/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Rust is a systems programming language that runs blazingly fast, prevents segfaults, and guarantees thread safety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921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188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167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5775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http://doc.crates.io/index.html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0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https://crates.io/</a:t>
            </a:r>
            <a:r>
              <a:rPr lang="en-GB"/>
              <a:t>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Instantly publish your crates and install them. Use the API to interact and find out more information about available crates. Become a contributor and enhance the site with your work. </a:t>
            </a:r>
          </a:p>
        </p:txBody>
      </p:sp>
    </p:spTree>
    <p:extLst>
      <p:ext uri="{BB962C8B-B14F-4D97-AF65-F5344CB8AC3E}">
        <p14:creationId xmlns:p14="http://schemas.microsoft.com/office/powerpoint/2010/main" val="2797965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5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398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95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Hi, I’m Mehul Patel and I specialize in Information Technology and Services. I’m passionate about what I do.  I hold a Masters in Computers Science and currently working on my research work. I am a Developer Tech by profession, An open source enthusiast, Linux geeky and a maker by heart. Nothing is more fulfilling than being part of a team with similar interests.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Excited to now more 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https://about.me/rowdymehul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085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321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173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998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970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582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527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222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4444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6079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67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554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5907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8823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These are few of the logos who use Rust in production check out the friends of Rust website for more, Rust is used innovatively at many levels by these organization, I highly recommend the talk by</a:t>
            </a:r>
            <a:r>
              <a:rPr lang="en-GB" b="1">
                <a:solidFill>
                  <a:schemeClr val="dk1"/>
                </a:solidFill>
              </a:rPr>
              <a:t> Ashley Williams titled How I Convinced the World's Largest Package Manager to Use Rust, and So Can You! </a:t>
            </a:r>
            <a:br>
              <a:rPr lang="en-GB" b="1">
                <a:solidFill>
                  <a:schemeClr val="dk1"/>
                </a:solidFill>
              </a:rPr>
            </a:br>
            <a:r>
              <a:rPr lang="en-GB" b="1">
                <a:solidFill>
                  <a:schemeClr val="dk1"/>
                </a:solidFill>
              </a:rPr>
              <a:t/>
            </a:r>
            <a:br>
              <a:rPr lang="en-GB" b="1">
                <a:solidFill>
                  <a:schemeClr val="dk1"/>
                </a:solidFill>
              </a:rPr>
            </a:br>
            <a:r>
              <a:rPr lang="en-GB" u="sng">
                <a:solidFill>
                  <a:schemeClr val="accent5"/>
                </a:solidFill>
                <a:hlinkClick r:id="rId3"/>
              </a:rPr>
              <a:t>https://www.rust-lang.org/en-US/friends.html</a:t>
            </a:r>
            <a:r>
              <a:rPr lang="en-GB"/>
              <a:t>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234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5289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84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412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8929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 b="1"/>
              <a:t>Goals :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Programmers/students are introduced to Rust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Awareness and share Rust teaching kits among young minds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Get in touch with people outside of the tech community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Let people know about current Rust projects and how they can help us</a:t>
            </a:r>
          </a:p>
          <a:p>
            <a:pPr marL="457200" lvl="0" indent="-317500" rtl="0">
              <a:spcBef>
                <a:spcPts val="0"/>
              </a:spcBef>
              <a:buSzPts val="1400"/>
              <a:buChar char="●"/>
            </a:pPr>
            <a:r>
              <a:rPr lang="en-GB"/>
              <a:t>Leaders -&gt; Form and lead regional Rust communities</a:t>
            </a:r>
          </a:p>
        </p:txBody>
      </p:sp>
    </p:spTree>
    <p:extLst>
      <p:ext uri="{BB962C8B-B14F-4D97-AF65-F5344CB8AC3E}">
        <p14:creationId xmlns:p14="http://schemas.microsoft.com/office/powerpoint/2010/main" val="1519878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066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85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74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0960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384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33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st-lang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RustIndia/Rust" TargetMode="External"/><Relationship Id="rId4" Type="http://schemas.openxmlformats.org/officeDocument/2006/relationships/hyperlink" Target="https://github.com/mozilla/rus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sights.stackoverflow.com/survey/2016#technology-most-loved-dreaded-and-wante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n.rustup.r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rates.io/guide.html#creating-a-new-projec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tes.i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rust-lang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rust/" TargetMode="External"/><Relationship Id="rId7" Type="http://schemas.openxmlformats.org/officeDocument/2006/relationships/hyperlink" Target="https://this-week-in-rust.or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witter.com/rustlang" TargetMode="External"/><Relationship Id="rId5" Type="http://schemas.openxmlformats.org/officeDocument/2006/relationships/hyperlink" Target="https://crates.io" TargetMode="External"/><Relationship Id="rId4" Type="http://schemas.openxmlformats.org/officeDocument/2006/relationships/hyperlink" Target="https://users.rust-lang.org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346806/what-is-a-segmentation-fault" TargetMode="External"/><Relationship Id="rId7" Type="http://schemas.openxmlformats.org/officeDocument/2006/relationships/hyperlink" Target="https://doc.rust-lang.org/book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users.rust-lang.org/" TargetMode="External"/><Relationship Id="rId5" Type="http://schemas.openxmlformats.org/officeDocument/2006/relationships/hyperlink" Target="https://www.rust-lang.org/en-US/" TargetMode="External"/><Relationship Id="rId4" Type="http://schemas.openxmlformats.org/officeDocument/2006/relationships/hyperlink" Target="http://stackoverflow.com/questions/574159/what-is-a-buffer-overflow-and-how-do-i-cause-on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RustIndia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05750" y="1545450"/>
            <a:ext cx="88290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dirty="0" smtClean="0"/>
              <a:t>Let’s play with Rust:              A Introduction</a:t>
            </a:r>
            <a:endParaRPr lang="en-GB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49100" y="3511900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dirty="0" smtClean="0"/>
              <a:t>@</a:t>
            </a:r>
            <a:r>
              <a:rPr lang="en-GB" dirty="0" err="1" smtClean="0"/>
              <a:t>jayeshkattar</a:t>
            </a:r>
            <a:endParaRPr lang="en-GB" dirty="0"/>
          </a:p>
        </p:txBody>
      </p:sp>
      <p:pic>
        <p:nvPicPr>
          <p:cNvPr id="56" name="Shape 56" descr="rust-logo-256x256-bl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513" y="240600"/>
            <a:ext cx="1718975" cy="17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100" y="0"/>
            <a:ext cx="1647900" cy="5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Engine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Mozilla is building a new browser engine called SERVO.</a:t>
            </a:r>
          </a:p>
          <a:p>
            <a:pPr marL="285750" indent="-285750"/>
            <a:r>
              <a:rPr lang="en-US" dirty="0" smtClean="0"/>
              <a:t>Servo is entirely written in RUST</a:t>
            </a:r>
          </a:p>
        </p:txBody>
      </p:sp>
    </p:spTree>
    <p:extLst>
      <p:ext uri="{BB962C8B-B14F-4D97-AF65-F5344CB8AC3E}">
        <p14:creationId xmlns:p14="http://schemas.microsoft.com/office/powerpoint/2010/main" val="896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Web Developers even started using Rust for quicker responses.</a:t>
            </a:r>
          </a:p>
          <a:p>
            <a:pPr marL="285750" indent="-285750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57022"/>
            <a:ext cx="3810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GB" dirty="0"/>
              <a:t>Where can I get </a:t>
            </a:r>
            <a:r>
              <a:rPr lang="en-GB" dirty="0" smtClean="0"/>
              <a:t>RUST?</a:t>
            </a:r>
            <a:endParaRPr lang="en-GB"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Prebuilt binaries are available at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http://www.rust-lang.org/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Source code is available from GitHub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https://github.com/mozilla/rust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-GB"/>
              <a:t>Kits and resources are available from Rust India GitHub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https://github.com/RustIndia/Rust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reason </a:t>
            </a:r>
            <a:r>
              <a:rPr lang="en-GB" dirty="0" smtClean="0"/>
              <a:t>why </a:t>
            </a:r>
            <a:r>
              <a:rPr lang="en-GB" dirty="0" smtClean="0"/>
              <a:t>Rust</a:t>
            </a:r>
            <a:r>
              <a:rPr lang="en-GB" dirty="0" smtClean="0"/>
              <a:t>.</a:t>
            </a:r>
            <a:endParaRPr lang="en-GB"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dirty="0"/>
              <a:t>Rust is new enough that you can write useful stuff that would have already existed in other languages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dirty="0"/>
              <a:t>It gives a relatively familiar tool to the modern C++ developers, but in the much more consistent and reliable ways.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dirty="0"/>
              <a:t>It is low-level enough that you take account of most resources.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dirty="0"/>
              <a:t>It's more like C++ and Go, less like Node and Ruby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dirty="0"/>
              <a:t>cargo is awesome. Managing crates just works as intended, which makes a whole lot of troubles you may have in other languages just vanish with a satisfying </a:t>
            </a:r>
            <a:r>
              <a:rPr lang="en-GB" i="1" dirty="0"/>
              <a:t>poof</a:t>
            </a:r>
            <a:r>
              <a:rPr lang="en-GB" dirty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Rust 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System programming language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Has great control like C/C++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-GB"/>
              <a:t>Safety and expressive like python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 i="1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650" y="2519775"/>
            <a:ext cx="6431625" cy="16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/>
              <a:t>According to recent The Stack Overflow survey Rust is the most beloved among developers of all programming languages and frameworks.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25" y="1152475"/>
            <a:ext cx="7180051" cy="366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2862475" y="4703625"/>
            <a:ext cx="3000000" cy="3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</a:rPr>
              <a:t>Credits :</a:t>
            </a:r>
            <a:r>
              <a:rPr lang="en-GB" sz="1100">
                <a:solidFill>
                  <a:schemeClr val="dk1"/>
                </a:solidFill>
                <a:hlinkClick r:id="rId4"/>
              </a:rPr>
              <a:t> </a:t>
            </a:r>
            <a:r>
              <a:rPr lang="en-GB" sz="1100" i="1" u="sng">
                <a:solidFill>
                  <a:schemeClr val="hlink"/>
                </a:solidFill>
                <a:hlinkClick r:id="rId4"/>
              </a:rPr>
              <a:t>https://insights.stackoverflow.com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Install Rust with rustup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dirty="0"/>
              <a:t># Ubuntu / </a:t>
            </a:r>
            <a:r>
              <a:rPr lang="en-GB" dirty="0" err="1" smtClean="0"/>
              <a:t>MacOS</a:t>
            </a:r>
            <a:endParaRPr lang="en-GB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dirty="0"/>
              <a:t>curl -</a:t>
            </a:r>
            <a:r>
              <a:rPr lang="en-GB" dirty="0" err="1"/>
              <a:t>sSf</a:t>
            </a:r>
            <a:r>
              <a:rPr lang="en-GB" dirty="0"/>
              <a:t> https://static.rust-lang.org/rustup.sh | </a:t>
            </a:r>
            <a:r>
              <a:rPr lang="en-GB" dirty="0" err="1"/>
              <a:t>sh</a:t>
            </a:r>
            <a:endParaRPr lang="en-GB" dirty="0"/>
          </a:p>
          <a:p>
            <a:pPr lvl="0">
              <a:buNone/>
            </a:pPr>
            <a:r>
              <a:rPr lang="en-GB" dirty="0"/>
              <a:t># </a:t>
            </a:r>
            <a:r>
              <a:rPr lang="en-GB" dirty="0" smtClean="0"/>
              <a:t>Windows</a:t>
            </a:r>
            <a:endParaRPr lang="en-GB" dirty="0"/>
          </a:p>
          <a:p>
            <a:pPr marL="457200" lvl="0" indent="-342900">
              <a:spcAft>
                <a:spcPts val="0"/>
              </a:spcAft>
            </a:pPr>
            <a:r>
              <a:rPr lang="en-GB" dirty="0"/>
              <a:t>Go to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https://win.rustup.rs/</a:t>
            </a:r>
            <a:r>
              <a:rPr lang="en-GB" dirty="0"/>
              <a:t> </a:t>
            </a:r>
          </a:p>
          <a:p>
            <a:pPr marL="914400" lvl="1" indent="-317500">
              <a:spcAft>
                <a:spcPts val="0"/>
              </a:spcAft>
            </a:pPr>
            <a:r>
              <a:rPr lang="en-GB" dirty="0"/>
              <a:t>This will download rustup-init.exe</a:t>
            </a:r>
          </a:p>
          <a:p>
            <a:pPr marL="457200" lvl="0" indent="-342900"/>
            <a:r>
              <a:rPr lang="en-GB" dirty="0"/>
              <a:t> Double click and start the installation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smtClean="0"/>
              <a:t>Version</a:t>
            </a:r>
            <a:endParaRPr lang="en-GB"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b="1" dirty="0" err="1"/>
              <a:t>rustc</a:t>
            </a:r>
            <a:r>
              <a:rPr lang="en-GB" dirty="0"/>
              <a:t> --version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b="1" dirty="0" smtClean="0"/>
              <a:t>cargo</a:t>
            </a:r>
            <a:r>
              <a:rPr lang="en-GB" dirty="0" smtClean="0"/>
              <a:t> </a:t>
            </a:r>
            <a:r>
              <a:rPr lang="en-GB" dirty="0"/>
              <a:t>--</a:t>
            </a:r>
            <a:r>
              <a:rPr lang="en-GB" dirty="0" smtClean="0"/>
              <a:t>version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327" y="2640298"/>
            <a:ext cx="5899345" cy="1406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Cargo, Rust’s Package Manager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Cargo is a tool that allows Rust projects to declare their various dependencies and ensure that you’ll always get a repeatable build.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To accomplish this goal, Cargo does four things: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Introduces two metadata files with various bits of project information.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Fetches and builds your project’s dependencies.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Invokes rustc or another build tool with the correct parameters to build your project.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Introduces conventions to make working with Rust projects easier.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1538575" y="4207475"/>
            <a:ext cx="48930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 dirty="0"/>
              <a:t>           </a:t>
            </a:r>
            <a:r>
              <a:rPr lang="en-GB" sz="2300" b="1" u="sng" dirty="0">
                <a:solidFill>
                  <a:schemeClr val="accent5"/>
                </a:solidFill>
                <a:hlinkClick r:id="rId3"/>
              </a:rPr>
              <a:t>Creating a new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2661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0" lvl="0" indent="45720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https://crates.io/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350" y="991200"/>
            <a:ext cx="7710775" cy="39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85225"/>
            <a:ext cx="9029100" cy="65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 err="1" smtClean="0"/>
              <a:t>Jayesh</a:t>
            </a:r>
            <a:r>
              <a:rPr lang="en-US" dirty="0" smtClean="0"/>
              <a:t> </a:t>
            </a:r>
            <a:r>
              <a:rPr lang="en-US" dirty="0" err="1" smtClean="0"/>
              <a:t>Katta</a:t>
            </a:r>
            <a:r>
              <a:rPr lang="en-US" dirty="0" smtClean="0"/>
              <a:t> </a:t>
            </a:r>
            <a:r>
              <a:rPr lang="en-US" dirty="0" err="1" smtClean="0"/>
              <a:t>Ramalingaiah</a:t>
            </a:r>
            <a:endParaRPr lang="en-US" dirty="0" smtClean="0"/>
          </a:p>
          <a:p>
            <a:pPr marL="285750" indent="-285750">
              <a:lnSpc>
                <a:spcPct val="100000"/>
              </a:lnSpc>
            </a:pPr>
            <a:r>
              <a:rPr lang="en-US" dirty="0" smtClean="0"/>
              <a:t>Android</a:t>
            </a:r>
            <a:r>
              <a:rPr lang="en-US" b="1" dirty="0" smtClean="0"/>
              <a:t> </a:t>
            </a:r>
            <a:r>
              <a:rPr lang="en-US" dirty="0" smtClean="0"/>
              <a:t>Developer</a:t>
            </a:r>
          </a:p>
          <a:p>
            <a:pPr marL="285750" indent="-285750">
              <a:lnSpc>
                <a:spcPct val="100000"/>
              </a:lnSpc>
            </a:pPr>
            <a:r>
              <a:rPr lang="en-US" dirty="0" smtClean="0"/>
              <a:t>Work @</a:t>
            </a:r>
            <a:r>
              <a:rPr lang="en-US" dirty="0" err="1" smtClean="0"/>
              <a:t>tcs</a:t>
            </a:r>
            <a:endParaRPr lang="en-US" dirty="0" smtClean="0"/>
          </a:p>
          <a:p>
            <a:pPr marL="285750" indent="-285750">
              <a:lnSpc>
                <a:spcPct val="100000"/>
              </a:lnSpc>
            </a:pPr>
            <a:r>
              <a:rPr lang="en-US" dirty="0" smtClean="0"/>
              <a:t>Mozilla Representative</a:t>
            </a:r>
          </a:p>
          <a:p>
            <a:pPr marL="285750" indent="-285750">
              <a:lnSpc>
                <a:spcPct val="100000"/>
              </a:lnSpc>
            </a:pPr>
            <a:r>
              <a:rPr lang="en-US" dirty="0" smtClean="0"/>
              <a:t>Mozilla Reps Mentor</a:t>
            </a:r>
          </a:p>
          <a:p>
            <a:pPr marL="285750" indent="-285750">
              <a:lnSpc>
                <a:spcPct val="100000"/>
              </a:lnSpc>
            </a:pPr>
            <a:r>
              <a:rPr lang="en-US" dirty="0" smtClean="0"/>
              <a:t>Mozilla Tech-Speaker</a:t>
            </a:r>
          </a:p>
          <a:p>
            <a:pPr marL="285750" indent="-285750"/>
            <a:endParaRPr lang="en-US" dirty="0" smtClean="0"/>
          </a:p>
          <a:p>
            <a:pPr marL="285750" indent="-285750"/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45" y="1152475"/>
            <a:ext cx="3314700" cy="331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Rust Playground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GB" dirty="0">
                <a:solidFill>
                  <a:srgbClr val="24292E"/>
                </a:solidFill>
                <a:highlight>
                  <a:srgbClr val="FFFFFF"/>
                </a:highlight>
              </a:rPr>
              <a:t>A web interface for running Rust code.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GB" dirty="0">
                <a:solidFill>
                  <a:srgbClr val="24292E"/>
                </a:solidFill>
              </a:rPr>
              <a:t>The interface can also be accessed in most Rust-related channels on </a:t>
            </a:r>
            <a:r>
              <a:rPr lang="en-GB" dirty="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irc.mozilla.org</a:t>
            </a:r>
            <a:r>
              <a:rPr lang="en-GB" dirty="0">
                <a:solidFill>
                  <a:srgbClr val="24292E"/>
                </a:solidFill>
              </a:rPr>
              <a:t>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GB" dirty="0">
                <a:solidFill>
                  <a:srgbClr val="24292E"/>
                </a:solidFill>
              </a:rPr>
              <a:t>To use </a:t>
            </a:r>
            <a:r>
              <a:rPr lang="en-GB" dirty="0" err="1">
                <a:solidFill>
                  <a:srgbClr val="24292E"/>
                </a:solidFill>
              </a:rPr>
              <a:t>Playbot</a:t>
            </a:r>
            <a:r>
              <a:rPr lang="en-GB" dirty="0">
                <a:solidFill>
                  <a:srgbClr val="24292E"/>
                </a:solidFill>
              </a:rPr>
              <a:t> in a public channel, address your message to it.</a:t>
            </a:r>
          </a:p>
          <a:p>
            <a:pPr marL="914400" marR="152400" lvl="1" indent="-29845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Char char="○"/>
            </a:pPr>
            <a:r>
              <a:rPr lang="en-GB" sz="11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&lt;you&gt; </a:t>
            </a:r>
            <a:r>
              <a:rPr lang="en-GB" sz="1100" dirty="0" err="1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playbot</a:t>
            </a:r>
            <a:r>
              <a:rPr lang="en-GB" sz="11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100" dirty="0" err="1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en-GB" sz="11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!("Hello, World");</a:t>
            </a:r>
            <a:br>
              <a:rPr lang="en-GB" sz="11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1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-GB" sz="1100" dirty="0" err="1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playbot</a:t>
            </a:r>
            <a:r>
              <a:rPr lang="en-GB" sz="11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:#rust-</a:t>
            </a:r>
            <a:r>
              <a:rPr lang="en-GB" sz="1100" dirty="0" err="1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offtopic</a:t>
            </a:r>
            <a:r>
              <a:rPr lang="en-GB" sz="11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- Hello, World</a:t>
            </a:r>
            <a:br>
              <a:rPr lang="en-GB" sz="11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1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-GB" sz="1100" dirty="0" err="1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playbot</a:t>
            </a:r>
            <a:r>
              <a:rPr lang="en-GB" sz="11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:#rust-</a:t>
            </a:r>
            <a:r>
              <a:rPr lang="en-GB" sz="1100" dirty="0" err="1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offtopic</a:t>
            </a:r>
            <a:r>
              <a:rPr lang="en-GB" sz="11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- ()</a:t>
            </a:r>
            <a:br>
              <a:rPr lang="en-GB" sz="11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1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&lt;you&gt; </a:t>
            </a:r>
            <a:r>
              <a:rPr lang="en-GB" sz="1100" dirty="0" err="1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playbot</a:t>
            </a:r>
            <a:r>
              <a:rPr lang="en-GB" sz="11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: 1+2+3</a:t>
            </a:r>
            <a:br>
              <a:rPr lang="en-GB" sz="11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1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-GB" sz="1100" dirty="0" err="1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playbot</a:t>
            </a:r>
            <a:r>
              <a:rPr lang="en-GB" sz="11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:#rust-</a:t>
            </a:r>
            <a:r>
              <a:rPr lang="en-GB" sz="1100" dirty="0" err="1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offtopic</a:t>
            </a:r>
            <a:r>
              <a:rPr lang="en-GB" sz="11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- 6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GB" dirty="0">
                <a:solidFill>
                  <a:srgbClr val="24292E"/>
                </a:solidFill>
              </a:rPr>
              <a:t>You can also private message </a:t>
            </a:r>
            <a:r>
              <a:rPr lang="en-GB" dirty="0" err="1">
                <a:solidFill>
                  <a:srgbClr val="24292E"/>
                </a:solidFill>
              </a:rPr>
              <a:t>Playbot</a:t>
            </a:r>
            <a:r>
              <a:rPr lang="en-GB" dirty="0">
                <a:solidFill>
                  <a:srgbClr val="24292E"/>
                </a:solidFill>
              </a:rPr>
              <a:t> your code to have it evaluated. In a private message, don't preface the code with </a:t>
            </a:r>
            <a:r>
              <a:rPr lang="en-GB" dirty="0" err="1">
                <a:solidFill>
                  <a:srgbClr val="24292E"/>
                </a:solidFill>
              </a:rPr>
              <a:t>playbot's</a:t>
            </a:r>
            <a:r>
              <a:rPr lang="en-GB" dirty="0">
                <a:solidFill>
                  <a:srgbClr val="24292E"/>
                </a:solidFill>
              </a:rPr>
              <a:t> nickname:</a:t>
            </a:r>
          </a:p>
          <a:p>
            <a:pPr marL="914400" marR="152400" lvl="1" indent="-29845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rgbClr val="24292E"/>
              </a:buClr>
              <a:buSzPts val="1100"/>
              <a:buChar char="○"/>
            </a:pPr>
            <a:r>
              <a:rPr lang="en-GB" sz="11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-GB" sz="1100" dirty="0" err="1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msg</a:t>
            </a:r>
            <a:r>
              <a:rPr lang="en-GB" sz="11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dirty="0" err="1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playbot</a:t>
            </a:r>
            <a:r>
              <a:rPr lang="en-GB" sz="11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dirty="0" err="1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en-GB" sz="11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!("Hello, World");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i="1"/>
              <a:t>Let’s play : </a:t>
            </a:r>
            <a:r>
              <a:rPr lang="en-GB" i="1" u="sng">
                <a:solidFill>
                  <a:schemeClr val="hlink"/>
                </a:solidFill>
                <a:hlinkClick r:id="rId3"/>
              </a:rPr>
              <a:t>https://play.rust-lang.org/</a:t>
            </a:r>
          </a:p>
        </p:txBody>
      </p:sp>
      <p:pic>
        <p:nvPicPr>
          <p:cNvPr id="176" name="Shape 176" descr="Play_Rus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00" y="1332825"/>
            <a:ext cx="8839201" cy="32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ctrTitle"/>
          </p:nvPr>
        </p:nvSpPr>
        <p:spPr>
          <a:xfrm>
            <a:off x="311700" y="1795475"/>
            <a:ext cx="8520600" cy="88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3600"/>
              <a:t>Type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The traditional Hello World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1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err="1"/>
              <a:t>fn</a:t>
            </a:r>
            <a:r>
              <a:rPr lang="en-GB" dirty="0"/>
              <a:t> </a:t>
            </a:r>
            <a:r>
              <a:rPr lang="en-GB" b="1" dirty="0"/>
              <a:t>main</a:t>
            </a:r>
            <a:r>
              <a:rPr lang="en-GB" dirty="0"/>
              <a:t>() {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  let greet = “world”;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   </a:t>
            </a:r>
            <a:r>
              <a:rPr lang="en-GB" b="1" dirty="0" err="1"/>
              <a:t>println</a:t>
            </a:r>
            <a:r>
              <a:rPr lang="en-GB" b="1" dirty="0"/>
              <a:t>!</a:t>
            </a:r>
            <a:r>
              <a:rPr lang="en-GB" dirty="0"/>
              <a:t>("Hello {}!”, greet);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}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175" y="769600"/>
            <a:ext cx="3219950" cy="42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???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To compile and run a single file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i="1" u="sng" dirty="0"/>
              <a:t>t</a:t>
            </a:r>
            <a:r>
              <a:rPr lang="en-US" i="1" u="sng" dirty="0" smtClean="0"/>
              <a:t>o Compile:</a:t>
            </a:r>
            <a:r>
              <a:rPr lang="en-US" dirty="0" smtClean="0"/>
              <a:t> </a:t>
            </a:r>
            <a:r>
              <a:rPr lang="en-US" b="1" dirty="0" err="1" smtClean="0"/>
              <a:t>rustc</a:t>
            </a:r>
            <a:r>
              <a:rPr lang="en-US" b="1" dirty="0" smtClean="0"/>
              <a:t> </a:t>
            </a:r>
            <a:r>
              <a:rPr lang="en-US" i="1" dirty="0" smtClean="0"/>
              <a:t>&lt;filename&gt;</a:t>
            </a:r>
            <a:r>
              <a:rPr lang="en-US" b="1" dirty="0" smtClean="0"/>
              <a:t>.</a:t>
            </a:r>
            <a:r>
              <a:rPr lang="en-US" b="1" dirty="0" err="1" smtClean="0"/>
              <a:t>rs</a:t>
            </a:r>
            <a:endParaRPr lang="en-US" b="1" dirty="0" smtClean="0"/>
          </a:p>
          <a:p>
            <a:pPr>
              <a:buNone/>
            </a:pPr>
            <a:r>
              <a:rPr lang="en-US" b="1" dirty="0"/>
              <a:t>	</a:t>
            </a:r>
            <a:r>
              <a:rPr lang="en-US" i="1" u="sng" dirty="0" smtClean="0"/>
              <a:t>to run:</a:t>
            </a:r>
            <a:r>
              <a:rPr lang="en-US" b="1" dirty="0" smtClean="0"/>
              <a:t> &lt;</a:t>
            </a:r>
            <a:r>
              <a:rPr lang="en-US" i="1" dirty="0" smtClean="0"/>
              <a:t>filename&gt;</a:t>
            </a:r>
          </a:p>
          <a:p>
            <a:pPr>
              <a:buNone/>
            </a:pPr>
            <a:r>
              <a:rPr lang="en-US" dirty="0"/>
              <a:t>Using Cargo package Manager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How to create a cargo package ??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Cargo </a:t>
            </a:r>
            <a:r>
              <a:rPr lang="en-US" b="1" dirty="0"/>
              <a:t>new </a:t>
            </a:r>
            <a:r>
              <a:rPr lang="en-US" i="1" dirty="0"/>
              <a:t>&lt;</a:t>
            </a:r>
            <a:r>
              <a:rPr lang="en-US" i="1" dirty="0" err="1"/>
              <a:t>proj_name</a:t>
            </a:r>
            <a:r>
              <a:rPr lang="en-US" i="1" dirty="0"/>
              <a:t>&gt;</a:t>
            </a:r>
            <a:r>
              <a:rPr lang="en-US" b="1" dirty="0"/>
              <a:t> --bin</a:t>
            </a:r>
          </a:p>
          <a:p>
            <a:pPr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2239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a cargo package?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see the tree structure of the package.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t</a:t>
            </a:r>
            <a:r>
              <a:rPr lang="en-US" b="1" dirty="0" smtClean="0"/>
              <a:t>ree </a:t>
            </a:r>
            <a:r>
              <a:rPr lang="en-US" b="1" dirty="0"/>
              <a:t>.</a:t>
            </a:r>
          </a:p>
          <a:p>
            <a:pPr>
              <a:buNone/>
            </a:pPr>
            <a:r>
              <a:rPr lang="en-US" dirty="0" smtClean="0"/>
              <a:t>To compile and build a cargo package.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Cargo build</a:t>
            </a:r>
          </a:p>
          <a:p>
            <a:pPr>
              <a:buNone/>
            </a:pPr>
            <a:r>
              <a:rPr lang="en-US" dirty="0" smtClean="0"/>
              <a:t>To run a cargo package.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Cargo </a:t>
            </a:r>
            <a:r>
              <a:rPr lang="en-US" b="1" dirty="0"/>
              <a:t>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8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19233" y="2096827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Primitive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bool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let bool_val: </a:t>
            </a:r>
            <a:r>
              <a:rPr lang="en-GB" b="1"/>
              <a:t>bool</a:t>
            </a:r>
            <a:r>
              <a:rPr lang="en-GB"/>
              <a:t> = true;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println!("Bool value is {}", bool_val);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char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just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let x_char: </a:t>
            </a:r>
            <a:r>
              <a:rPr lang="en-GB" b="1"/>
              <a:t>char</a:t>
            </a:r>
            <a:r>
              <a:rPr lang="en-GB"/>
              <a:t> = 'a';</a:t>
            </a:r>
          </a:p>
          <a:p>
            <a:pPr marL="0" lvl="0" indent="-69850" algn="just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// Printing the character</a:t>
            </a:r>
          </a:p>
          <a:p>
            <a:pPr marL="0" lvl="0" indent="-69850" algn="just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println!("x char is {}", x_char);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Tuples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// Declaring a tuple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let </a:t>
            </a:r>
            <a:r>
              <a:rPr lang="en-GB" dirty="0" err="1"/>
              <a:t>rand_tuple</a:t>
            </a:r>
            <a:r>
              <a:rPr lang="en-GB" dirty="0"/>
              <a:t> = ("Mozilla Science Lab", 2016</a:t>
            </a:r>
            <a:r>
              <a:rPr lang="en-GB" dirty="0" smtClean="0"/>
              <a:t>);</a:t>
            </a:r>
            <a:endParaRPr lang="en-GB" dirty="0"/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// tuple operations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println</a:t>
            </a:r>
            <a:r>
              <a:rPr lang="en-GB" dirty="0"/>
              <a:t>!(" Name : {}", </a:t>
            </a:r>
            <a:r>
              <a:rPr lang="en-GB" dirty="0" smtClean="0"/>
              <a:t>rand_tuple.0</a:t>
            </a:r>
            <a:r>
              <a:rPr lang="en-GB" dirty="0"/>
              <a:t>);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println</a:t>
            </a:r>
            <a:r>
              <a:rPr lang="en-GB" dirty="0"/>
              <a:t>!(" Lucky no : {}", </a:t>
            </a:r>
            <a:r>
              <a:rPr lang="en-GB" dirty="0" smtClean="0"/>
              <a:t>rand_tuple.1</a:t>
            </a:r>
            <a:r>
              <a:rPr lang="en-GB" dirty="0"/>
              <a:t>);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Agenda (for Introduction)</a:t>
            </a:r>
            <a:endParaRPr lang="en-GB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 smtClean="0"/>
              <a:t>Basic Terminologies</a:t>
            </a:r>
          </a:p>
          <a:p>
            <a:pPr marL="457200" lvl="0" indent="-342900">
              <a:spcAft>
                <a:spcPts val="0"/>
              </a:spcAft>
              <a:buAutoNum type="arabicPeriod"/>
            </a:pPr>
            <a:r>
              <a:rPr lang="en-GB" dirty="0" smtClean="0"/>
              <a:t>What is Rust?</a:t>
            </a:r>
            <a:r>
              <a:rPr lang="en-GB" dirty="0"/>
              <a:t> Why Rust</a:t>
            </a:r>
            <a:r>
              <a:rPr lang="en-GB" dirty="0" smtClean="0"/>
              <a:t>?</a:t>
            </a:r>
          </a:p>
          <a:p>
            <a:pPr marL="457200" lvl="0" indent="-342900">
              <a:spcAft>
                <a:spcPts val="0"/>
              </a:spcAft>
              <a:buAutoNum type="arabicPeriod"/>
            </a:pPr>
            <a:r>
              <a:rPr lang="en-GB" dirty="0" smtClean="0"/>
              <a:t>Intro to Rust</a:t>
            </a:r>
            <a:endParaRPr lang="en-GB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Install </a:t>
            </a:r>
            <a:r>
              <a:rPr lang="en-GB" dirty="0" smtClean="0"/>
              <a:t>Rust</a:t>
            </a:r>
            <a:endParaRPr lang="en-GB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 err="1"/>
              <a:t>C</a:t>
            </a:r>
            <a:r>
              <a:rPr lang="en-GB" dirty="0" err="1" smtClean="0"/>
              <a:t>lippy</a:t>
            </a:r>
            <a:r>
              <a:rPr lang="en-GB" dirty="0" smtClean="0"/>
              <a:t> </a:t>
            </a:r>
            <a:r>
              <a:rPr lang="en-GB" dirty="0"/>
              <a:t>- the popular Rust static analysis tool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Cargo - Rust’s awesome package manager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Play with Rust: A short demo with kits.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How to get in touch with the Rust community</a:t>
            </a:r>
            <a:r>
              <a:rPr lang="en-GB" dirty="0" smtClean="0"/>
              <a:t>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Arrays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let </a:t>
            </a:r>
            <a:r>
              <a:rPr lang="en-GB" dirty="0" err="1"/>
              <a:t>rand_array</a:t>
            </a:r>
            <a:r>
              <a:rPr lang="en-GB" dirty="0"/>
              <a:t> = [1,2,3]; // Defining an array 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println</a:t>
            </a:r>
            <a:r>
              <a:rPr lang="en-GB" dirty="0"/>
              <a:t>!("random array {:?}",</a:t>
            </a:r>
            <a:r>
              <a:rPr lang="en-GB" dirty="0" err="1"/>
              <a:t>rand_array</a:t>
            </a:r>
            <a:r>
              <a:rPr lang="en-GB" dirty="0"/>
              <a:t> );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println</a:t>
            </a:r>
            <a:r>
              <a:rPr lang="en-GB" dirty="0"/>
              <a:t>!("random array 1st element {}",</a:t>
            </a:r>
            <a:r>
              <a:rPr lang="en-GB" dirty="0" err="1"/>
              <a:t>rand_array</a:t>
            </a:r>
            <a:r>
              <a:rPr lang="en-GB" dirty="0"/>
              <a:t>[0] ); // indexing starts with 0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println</a:t>
            </a:r>
            <a:r>
              <a:rPr lang="en-GB" dirty="0"/>
              <a:t>!("random array length {}",</a:t>
            </a:r>
            <a:r>
              <a:rPr lang="en-GB" dirty="0" err="1"/>
              <a:t>rand_array.len</a:t>
            </a:r>
            <a:r>
              <a:rPr lang="en-GB" dirty="0"/>
              <a:t>() 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dirty="0" err="1"/>
              <a:t>println</a:t>
            </a:r>
            <a:r>
              <a:rPr lang="en-GB" dirty="0"/>
              <a:t>!("random array {:?}",&amp;</a:t>
            </a:r>
            <a:r>
              <a:rPr lang="en-GB" dirty="0" err="1"/>
              <a:t>rand_array</a:t>
            </a:r>
            <a:r>
              <a:rPr lang="en-GB" dirty="0"/>
              <a:t>[1..3] ); // last two elements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String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let </a:t>
            </a:r>
            <a:r>
              <a:rPr lang="en-GB" dirty="0" err="1"/>
              <a:t>rand_string</a:t>
            </a:r>
            <a:r>
              <a:rPr lang="en-GB" dirty="0"/>
              <a:t> = "I love Mozilla Science &lt;3"; </a:t>
            </a:r>
            <a:r>
              <a:rPr lang="en-GB" b="1" dirty="0"/>
              <a:t>// declaring a random string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println</a:t>
            </a:r>
            <a:r>
              <a:rPr lang="en-GB" dirty="0"/>
              <a:t>!("length of the string is {}",</a:t>
            </a:r>
            <a:r>
              <a:rPr lang="en-GB" dirty="0" err="1"/>
              <a:t>rand_string.len</a:t>
            </a:r>
            <a:r>
              <a:rPr lang="en-GB" dirty="0"/>
              <a:t>() ); </a:t>
            </a:r>
            <a:r>
              <a:rPr lang="en-GB" b="1" dirty="0"/>
              <a:t>// printing the length of the string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dirty="0"/>
              <a:t>let (</a:t>
            </a:r>
            <a:r>
              <a:rPr lang="en-GB" dirty="0" err="1"/>
              <a:t>first,second</a:t>
            </a:r>
            <a:r>
              <a:rPr lang="en-GB" dirty="0"/>
              <a:t>) = </a:t>
            </a:r>
            <a:r>
              <a:rPr lang="en-GB" dirty="0" err="1"/>
              <a:t>rand_string.split_at</a:t>
            </a:r>
            <a:r>
              <a:rPr lang="en-GB" dirty="0"/>
              <a:t>(7); </a:t>
            </a:r>
            <a:r>
              <a:rPr lang="en-GB" b="1" dirty="0"/>
              <a:t>// Splits in string</a:t>
            </a:r>
          </a:p>
          <a:p>
            <a:pPr lvl="0">
              <a:buNone/>
            </a:pPr>
            <a:r>
              <a:rPr lang="en-US" dirty="0" err="1"/>
              <a:t>println</a:t>
            </a:r>
            <a:r>
              <a:rPr lang="en-US" dirty="0"/>
              <a:t>!("First {}",first ); </a:t>
            </a:r>
          </a:p>
          <a:p>
            <a:pPr lvl="0">
              <a:buNone/>
            </a:pPr>
            <a:r>
              <a:rPr lang="en-US" dirty="0" err="1"/>
              <a:t>println</a:t>
            </a:r>
            <a:r>
              <a:rPr lang="en-US" dirty="0"/>
              <a:t>!("second {}",second );</a:t>
            </a:r>
            <a:endParaRPr dirty="0"/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let count = </a:t>
            </a:r>
            <a:r>
              <a:rPr lang="en-GB" dirty="0" err="1"/>
              <a:t>rand_string.chars</a:t>
            </a:r>
            <a:r>
              <a:rPr lang="en-GB" dirty="0"/>
              <a:t>().count(); </a:t>
            </a:r>
            <a:r>
              <a:rPr lang="en-GB" b="1" dirty="0"/>
              <a:t>// Count using iterator count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Best things about Rust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Strong type system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Reduces a lot of common bugs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Borrowing and Ownership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Memory safety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Freedom from data </a:t>
            </a:r>
            <a:r>
              <a:rPr lang="en-GB" dirty="0" smtClean="0"/>
              <a:t>races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Ownership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dirty="0"/>
              <a:t>In Rust, every value has an “owning scope,” and passing or returning a value means transferring ownership (“moving” it) to a new </a:t>
            </a:r>
            <a:r>
              <a:rPr lang="en-GB" dirty="0" smtClean="0"/>
              <a:t>scope.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u="sng" dirty="0" smtClean="0"/>
              <a:t>Example:</a:t>
            </a:r>
            <a:r>
              <a:rPr lang="en-GB" dirty="0" smtClean="0"/>
              <a:t> </a:t>
            </a:r>
          </a:p>
          <a:p>
            <a:pPr lvl="0">
              <a:buNone/>
            </a:pPr>
            <a:r>
              <a:rPr lang="en-GB" dirty="0" err="1"/>
              <a:t>fn</a:t>
            </a:r>
            <a:r>
              <a:rPr lang="en-GB" dirty="0"/>
              <a:t> foo{</a:t>
            </a:r>
          </a:p>
          <a:p>
            <a:pPr lvl="0" indent="457200">
              <a:buNone/>
            </a:pPr>
            <a:r>
              <a:rPr lang="en-GB" dirty="0"/>
              <a:t>let v = </a:t>
            </a:r>
            <a:r>
              <a:rPr lang="en-GB" dirty="0" err="1"/>
              <a:t>vec</a:t>
            </a:r>
            <a:r>
              <a:rPr lang="en-GB" dirty="0"/>
              <a:t>![1,2,3];</a:t>
            </a:r>
          </a:p>
          <a:p>
            <a:pPr lvl="0">
              <a:buNone/>
            </a:pPr>
            <a:r>
              <a:rPr lang="en-GB" dirty="0"/>
              <a:t>	</a:t>
            </a:r>
            <a:r>
              <a:rPr lang="en-GB" b="1" dirty="0"/>
              <a:t>let x = v;</a:t>
            </a:r>
          </a:p>
          <a:p>
            <a:pPr lvl="0">
              <a:buNone/>
            </a:pPr>
            <a:r>
              <a:rPr lang="en-GB" dirty="0"/>
              <a:t>       </a:t>
            </a:r>
            <a:r>
              <a:rPr lang="en-GB" dirty="0" err="1"/>
              <a:t>println</a:t>
            </a:r>
            <a:r>
              <a:rPr lang="en-GB" dirty="0"/>
              <a:t>!(“{:?}”,v); </a:t>
            </a:r>
            <a:r>
              <a:rPr lang="en-GB" dirty="0">
                <a:solidFill>
                  <a:srgbClr val="FF0000"/>
                </a:solidFill>
              </a:rPr>
              <a:t>// ERROR : use of moved value: “v</a:t>
            </a:r>
            <a:r>
              <a:rPr lang="en-GB" dirty="0" smtClean="0">
                <a:solidFill>
                  <a:srgbClr val="FF0000"/>
                </a:solidFill>
              </a:rPr>
              <a:t>” </a:t>
            </a:r>
          </a:p>
          <a:p>
            <a:pPr lvl="0">
              <a:buNone/>
            </a:pPr>
            <a:r>
              <a:rPr lang="en-GB" dirty="0" smtClean="0"/>
              <a:t>}</a:t>
            </a:r>
            <a:endParaRPr lang="en-GB" dirty="0"/>
          </a:p>
          <a:p>
            <a:pPr marL="0" lvl="0" indent="0" rtl="0">
              <a:spcBef>
                <a:spcPts val="0"/>
              </a:spcBef>
              <a:buNone/>
            </a:pPr>
            <a:endParaRPr lang="en-GB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Ownership - Ex 2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650" y="1356150"/>
            <a:ext cx="6314849" cy="345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fn print(v : Vec&lt;u32&gt;) {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    println!(“{:?}”, v);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}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fn make_vec() {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    let v = vec![1,2,3];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    print(v);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    print(v); </a:t>
            </a:r>
            <a:r>
              <a:rPr lang="en-GB">
                <a:solidFill>
                  <a:srgbClr val="FF0000"/>
                </a:solidFill>
              </a:rPr>
              <a:t>// ERROR : use of moved value: “v”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Borrowing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If you have access to a value in Rust, you can lend out that access to the functions you call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025" y="1630200"/>
            <a:ext cx="5178449" cy="32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139250" y="7647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GB" sz="3000" b="1"/>
              <a:t>Let’s Meet Friends of Rust!!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459050" y="3466175"/>
            <a:ext cx="6216000" cy="123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sz="1700" b="1">
                <a:solidFill>
                  <a:schemeClr val="dk1"/>
                </a:solidFill>
              </a:rPr>
              <a:t>   	    </a:t>
            </a:r>
            <a:r>
              <a:rPr lang="en-GB" sz="1800" b="1">
                <a:solidFill>
                  <a:schemeClr val="dk1"/>
                </a:solidFill>
              </a:rPr>
              <a:t>Organizations running Rust in production</a:t>
            </a:r>
            <a:br>
              <a:rPr lang="en-GB" sz="1800" b="1">
                <a:solidFill>
                  <a:schemeClr val="dk1"/>
                </a:solidFill>
              </a:rPr>
            </a:br>
            <a:r>
              <a:rPr lang="en-GB" sz="1800" b="1">
                <a:solidFill>
                  <a:schemeClr val="dk1"/>
                </a:solidFill>
              </a:rPr>
              <a:t>	(https://www.rust-lang.org/en-US/friends.html)</a:t>
            </a:r>
          </a:p>
        </p:txBody>
      </p:sp>
      <p:pic>
        <p:nvPicPr>
          <p:cNvPr id="401" name="Shape 4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5" y="1832713"/>
            <a:ext cx="1595934" cy="1478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1250" y="2034475"/>
            <a:ext cx="2438497" cy="1074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64425" y="2171720"/>
            <a:ext cx="3390800" cy="6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Getting started with Rust community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Follow all the latest news at Reddit Channel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https://www.reddit.com/r/rust/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Have doubts, post in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https://users.rust-lang.org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#rust IRC channel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Want to publish a crate,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https://crates.io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Follow @rustlang in twitter,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https://twitter.com/rustlang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Subscribe to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https://this-week-in-rust.org/</a:t>
            </a:r>
            <a:r>
              <a:rPr lang="en-GB"/>
              <a:t> newsletter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237650" y="228540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GB" sz="3000" b="1"/>
              <a:t>Adopt Rust today !! 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311700" y="2582150"/>
            <a:ext cx="8520600" cy="1986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Basic Terminologies</a:t>
            </a:r>
            <a:endParaRPr lang="en-GB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42900">
              <a:spcAft>
                <a:spcPts val="0"/>
              </a:spcAft>
            </a:pPr>
            <a:r>
              <a:rPr lang="en-GB" dirty="0" smtClean="0"/>
              <a:t>Low and High Level Language</a:t>
            </a:r>
          </a:p>
          <a:p>
            <a:pPr marL="457200" indent="-342900">
              <a:spcAft>
                <a:spcPts val="0"/>
              </a:spcAft>
            </a:pPr>
            <a:r>
              <a:rPr lang="en-GB" dirty="0" smtClean="0"/>
              <a:t>System programming</a:t>
            </a:r>
          </a:p>
          <a:p>
            <a:pPr marL="457200" indent="-342900">
              <a:spcAft>
                <a:spcPts val="0"/>
              </a:spcAft>
            </a:pPr>
            <a:r>
              <a:rPr lang="en-GB" dirty="0" smtClean="0"/>
              <a:t>Concurrency and Parallelism</a:t>
            </a:r>
          </a:p>
          <a:p>
            <a:pPr marL="457200" indent="-342900">
              <a:spcAft>
                <a:spcPts val="0"/>
              </a:spcAft>
            </a:pPr>
            <a:r>
              <a:rPr lang="en-GB" dirty="0" smtClean="0"/>
              <a:t>Compile time and Run time</a:t>
            </a:r>
          </a:p>
          <a:p>
            <a:pPr marL="457200" indent="-342900">
              <a:spcAft>
                <a:spcPts val="0"/>
              </a:spcAft>
            </a:pPr>
            <a:r>
              <a:rPr lang="en-GB" dirty="0" smtClean="0"/>
              <a:t>Type System</a:t>
            </a:r>
          </a:p>
          <a:p>
            <a:pPr marL="457200" indent="-342900">
              <a:spcAft>
                <a:spcPts val="0"/>
              </a:spcAft>
            </a:pPr>
            <a:r>
              <a:rPr lang="en-GB" dirty="0" smtClean="0"/>
              <a:t>Garbage collector</a:t>
            </a:r>
          </a:p>
          <a:p>
            <a:pPr marL="457200" indent="-342900">
              <a:spcAft>
                <a:spcPts val="0"/>
              </a:spcAft>
            </a:pPr>
            <a:r>
              <a:rPr lang="en-GB" dirty="0" smtClean="0"/>
              <a:t>Mutability</a:t>
            </a:r>
          </a:p>
          <a:p>
            <a:pPr marL="457200" indent="-342900">
              <a:spcAft>
                <a:spcPts val="0"/>
              </a:spcAft>
            </a:pPr>
            <a:r>
              <a:rPr lang="en-GB" dirty="0" smtClean="0"/>
              <a:t>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8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237650" y="228540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GB" sz="3000" b="1"/>
              <a:t>What Next ??? </a:t>
            </a:r>
          </a:p>
        </p:txBody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311700" y="2582150"/>
            <a:ext cx="8520600" cy="1986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Segfault</a:t>
            </a:r>
            <a:r>
              <a:rPr lang="en-GB" dirty="0"/>
              <a:t>: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http://stackoverflow.com/questions/2346806/what-is-a-segmentation-fault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BufferOverFlow</a:t>
            </a:r>
            <a:r>
              <a:rPr lang="en-GB" dirty="0"/>
              <a:t>: 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http://stackoverflow.com/questions/574159/what-is-a-buffer-overflow-and-how-do-i-cause-one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Rust Website: </a:t>
            </a:r>
            <a:r>
              <a:rPr lang="en-GB" u="sng" dirty="0">
                <a:solidFill>
                  <a:schemeClr val="hlink"/>
                </a:solidFill>
                <a:hlinkClick r:id="rId5"/>
              </a:rPr>
              <a:t>https://www.rust-lang.org/en-US/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Community Forum: </a:t>
            </a:r>
            <a:r>
              <a:rPr lang="en-GB" u="sng" dirty="0">
                <a:solidFill>
                  <a:schemeClr val="hlink"/>
                </a:solidFill>
                <a:hlinkClick r:id="rId6"/>
              </a:rPr>
              <a:t>https://users.rust-lang.org/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Rust Book: </a:t>
            </a:r>
            <a:r>
              <a:rPr lang="en-GB" u="sng" dirty="0">
                <a:solidFill>
                  <a:schemeClr val="hlink"/>
                </a:solidFill>
                <a:hlinkClick r:id="rId7"/>
              </a:rPr>
              <a:t>https://doc.rust-lang.org/book/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ctrTitle"/>
          </p:nvPr>
        </p:nvSpPr>
        <p:spPr>
          <a:xfrm>
            <a:off x="311708" y="985200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Thank You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ubTitle" idx="1"/>
          </p:nvPr>
        </p:nvSpPr>
        <p:spPr>
          <a:xfrm>
            <a:off x="311700" y="3037800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Tweet at #RustIndia #RustLang</a:t>
            </a:r>
          </a:p>
          <a:p>
            <a:pPr marL="457200" lvl="0" indent="-406400">
              <a:spcBef>
                <a:spcPts val="0"/>
              </a:spcBef>
              <a:buSzPts val="2800"/>
              <a:buChar char="●"/>
            </a:pPr>
            <a:r>
              <a:rPr lang="en-GB"/>
              <a:t>Join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RustIndia Telegram group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677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What is Rust?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7404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Rust </a:t>
            </a:r>
            <a:r>
              <a:rPr lang="en-GB" dirty="0"/>
              <a:t>is a new systems programming language designed for safety, concurrency, and speed.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It was originally </a:t>
            </a:r>
            <a:r>
              <a:rPr lang="en-GB" dirty="0" smtClean="0"/>
              <a:t>conceived by </a:t>
            </a:r>
            <a:r>
              <a:rPr lang="en-GB" dirty="0" err="1"/>
              <a:t>Graydon</a:t>
            </a:r>
            <a:r>
              <a:rPr lang="en-GB" dirty="0"/>
              <a:t> Hoare and is now developed by a team in Mozilla Research </a:t>
            </a:r>
            <a:r>
              <a:rPr lang="en-GB" b="1" dirty="0"/>
              <a:t>and</a:t>
            </a:r>
            <a:r>
              <a:rPr lang="en-GB" dirty="0"/>
              <a:t> the community.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Functional</a:t>
            </a:r>
            <a:r>
              <a:rPr lang="en-GB" dirty="0"/>
              <a:t>, imperative, object-oriented, whenever it makes sense.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Low-level. Targets the same problem-space as C and C++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dirty="0"/>
              <a:t>Safe. Lovely, lovely types and pointer lifetimes guard against a lot of errors.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Why do we need a new system programming language?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527075"/>
            <a:ext cx="8520600" cy="304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State or art programming language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Solves a lot of common system programming bugs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Cargo : Rust Package manager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Improving your </a:t>
            </a:r>
            <a:r>
              <a:rPr lang="en-GB" dirty="0" smtClean="0"/>
              <a:t>toolkit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Why should I use Rust?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b="1" dirty="0"/>
              <a:t>Own Definition :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Rust is a good choice when you’d choose C++. You can also say, “Rust is a systems programming language that pursuing the trifecta: safe, concurrent, and fast.” I would say, </a:t>
            </a:r>
            <a:r>
              <a:rPr lang="en-GB" b="1" dirty="0"/>
              <a:t>Rust is an ownership-oriented programming language</a:t>
            </a:r>
            <a:r>
              <a:rPr lang="en-GB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dirty="0" smtClean="0"/>
              <a:t>Where is RUST used ?</a:t>
            </a:r>
            <a:endParaRPr lang="en-GB" dirty="0"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 smtClean="0"/>
              <a:t>game </a:t>
            </a:r>
            <a:r>
              <a:rPr lang="en-US" dirty="0"/>
              <a:t>engine (Piston </a:t>
            </a:r>
            <a:r>
              <a:rPr lang="en-US" dirty="0" smtClean="0"/>
              <a:t>library)</a:t>
            </a:r>
          </a:p>
          <a:p>
            <a:pPr marL="285750" indent="-285750"/>
            <a:r>
              <a:rPr lang="en-US" dirty="0" smtClean="0"/>
              <a:t>game development</a:t>
            </a:r>
          </a:p>
          <a:p>
            <a:pPr marL="285750" indent="-285750"/>
            <a:r>
              <a:rPr lang="en-US" dirty="0" smtClean="0"/>
              <a:t>browser </a:t>
            </a:r>
            <a:r>
              <a:rPr lang="en-US" dirty="0"/>
              <a:t>engine (</a:t>
            </a:r>
            <a:r>
              <a:rPr lang="en-US" dirty="0" smtClean="0"/>
              <a:t>Servo)</a:t>
            </a:r>
          </a:p>
          <a:p>
            <a:pPr marL="285750" indent="-285750"/>
            <a:r>
              <a:rPr lang="en-US" dirty="0" smtClean="0"/>
              <a:t>Build </a:t>
            </a:r>
            <a:r>
              <a:rPr lang="en-US" dirty="0"/>
              <a:t>web </a:t>
            </a:r>
            <a:r>
              <a:rPr lang="en-US" dirty="0" smtClean="0"/>
              <a:t>apps</a:t>
            </a:r>
          </a:p>
          <a:p>
            <a:pPr marL="285750" indent="-285750"/>
            <a:r>
              <a:rPr lang="en-US" dirty="0" smtClean="0"/>
              <a:t>html5ever </a:t>
            </a:r>
            <a:r>
              <a:rPr lang="en-US" dirty="0"/>
              <a:t>(High-performance browser-grade HTML5 </a:t>
            </a:r>
            <a:r>
              <a:rPr lang="en-US" dirty="0" smtClean="0"/>
              <a:t>parser)</a:t>
            </a:r>
          </a:p>
          <a:p>
            <a:pPr marL="285750" indent="-285750"/>
            <a:r>
              <a:rPr lang="en-US" dirty="0" smtClean="0"/>
              <a:t>tiny-http </a:t>
            </a:r>
            <a:r>
              <a:rPr lang="en-US" dirty="0"/>
              <a:t>(http &amp; https protocols)</a:t>
            </a:r>
          </a:p>
          <a:p>
            <a:pPr marL="0" lvl="0" indent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18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Engine/ Game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arewegameyet.com</a:t>
            </a:r>
          </a:p>
          <a:p>
            <a:pPr>
              <a:buNone/>
            </a:pPr>
            <a:r>
              <a:rPr lang="en-US" dirty="0" smtClean="0"/>
              <a:t>Game Developers are writing libraries in RUST which are used for game development.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5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1450</Words>
  <Application>Microsoft Office PowerPoint</Application>
  <PresentationFormat>On-screen Show (16:9)</PresentationFormat>
  <Paragraphs>221</Paragraphs>
  <Slides>42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Verdana</vt:lpstr>
      <vt:lpstr>Simple Light</vt:lpstr>
      <vt:lpstr>Let’s play with Rust:              A Introduction</vt:lpstr>
      <vt:lpstr>About Me</vt:lpstr>
      <vt:lpstr>Agenda (for Introduction)</vt:lpstr>
      <vt:lpstr>Basic Terminologies</vt:lpstr>
      <vt:lpstr>What is Rust?</vt:lpstr>
      <vt:lpstr>Why do we need a new system programming language? </vt:lpstr>
      <vt:lpstr>Why should I use Rust?</vt:lpstr>
      <vt:lpstr>Where is RUST used ?</vt:lpstr>
      <vt:lpstr>Game Engine/ Game Development</vt:lpstr>
      <vt:lpstr>Browser Engine</vt:lpstr>
      <vt:lpstr>Web Apps</vt:lpstr>
      <vt:lpstr>Where can I get RUST?</vt:lpstr>
      <vt:lpstr>The reason why Rust. </vt:lpstr>
      <vt:lpstr>Rust </vt:lpstr>
      <vt:lpstr>According to recent The Stack Overflow survey Rust is the most beloved among developers of all programming languages and frameworks.</vt:lpstr>
      <vt:lpstr>Install Rust with rustup </vt:lpstr>
      <vt:lpstr>Version </vt:lpstr>
      <vt:lpstr>Cargo, Rust’s Package Manager</vt:lpstr>
      <vt:lpstr>https://crates.io/</vt:lpstr>
      <vt:lpstr>Rust Playground</vt:lpstr>
      <vt:lpstr>Let’s play : https://play.rust-lang.org/</vt:lpstr>
      <vt:lpstr>Type System</vt:lpstr>
      <vt:lpstr>The traditional Hello World</vt:lpstr>
      <vt:lpstr>How to run ???</vt:lpstr>
      <vt:lpstr>How to run a cargo package? </vt:lpstr>
      <vt:lpstr>Primitive Types</vt:lpstr>
      <vt:lpstr>bool</vt:lpstr>
      <vt:lpstr>char</vt:lpstr>
      <vt:lpstr>Tuples</vt:lpstr>
      <vt:lpstr>Arrays</vt:lpstr>
      <vt:lpstr>String</vt:lpstr>
      <vt:lpstr>Best things about Rust</vt:lpstr>
      <vt:lpstr>Ownership</vt:lpstr>
      <vt:lpstr>Ownership - Ex 2 </vt:lpstr>
      <vt:lpstr>PowerPoint Presentation</vt:lpstr>
      <vt:lpstr>Borrowing</vt:lpstr>
      <vt:lpstr>Let’s Meet Friends of Rust!!</vt:lpstr>
      <vt:lpstr>Getting started with Rust community</vt:lpstr>
      <vt:lpstr>Adopt Rust today !! </vt:lpstr>
      <vt:lpstr>What Next ??? 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play with Rust: A Friendly Introduction</dc:title>
  <cp:lastModifiedBy>Jayesh KR</cp:lastModifiedBy>
  <cp:revision>39</cp:revision>
  <dcterms:modified xsi:type="dcterms:W3CDTF">2018-02-09T18:15:36Z</dcterms:modified>
</cp:coreProperties>
</file>