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61" r:id="rId2"/>
    <p:sldId id="262" r:id="rId3"/>
    <p:sldId id="299" r:id="rId4"/>
    <p:sldId id="309" r:id="rId5"/>
    <p:sldId id="305" r:id="rId6"/>
    <p:sldId id="306" r:id="rId7"/>
    <p:sldId id="304" r:id="rId8"/>
    <p:sldId id="267" r:id="rId9"/>
    <p:sldId id="285" r:id="rId10"/>
    <p:sldId id="268" r:id="rId11"/>
    <p:sldId id="297" r:id="rId12"/>
    <p:sldId id="291" r:id="rId13"/>
    <p:sldId id="298" r:id="rId14"/>
    <p:sldId id="307" r:id="rId15"/>
    <p:sldId id="300" r:id="rId16"/>
    <p:sldId id="301" r:id="rId17"/>
    <p:sldId id="302" r:id="rId18"/>
    <p:sldId id="30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04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2A0B8-458B-4829-922C-DA34EF6A5F06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D981-8C4B-42CB-8719-EDC4BCECE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8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2864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1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3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03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noProof="0" dirty="0" smtClean="0">
              <a:sym typeface="Wingdings" panose="05000000000000000000" pitchFamily="2" charset="2"/>
            </a:endParaRPr>
          </a:p>
          <a:p>
            <a:endParaRPr lang="en-US" baseline="0" noProof="0" dirty="0" smtClean="0"/>
          </a:p>
          <a:p>
            <a:endParaRPr lang="en-US" baseline="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3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2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3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2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43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AD981-8C4B-42CB-8719-EDC4BCECE8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4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61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A8EEB-3C56-4489-B409-F6E0540EA0D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73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1867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2308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72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34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38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257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7152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52524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86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557808"/>
            <a:ext cx="9985109" cy="1143000"/>
          </a:xfrm>
        </p:spPr>
        <p:txBody>
          <a:bodyPr>
            <a:normAutofit/>
          </a:bodyPr>
          <a:lstStyle>
            <a:lvl1pPr algn="l">
              <a:defRPr sz="4800" b="0" i="0">
                <a:solidFill>
                  <a:srgbClr val="DC0000"/>
                </a:solidFill>
                <a:latin typeface="Myriad Web"/>
                <a:cs typeface="Myriad Web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31371" y="1783357"/>
            <a:ext cx="9985109" cy="4525963"/>
          </a:xfrm>
        </p:spPr>
        <p:txBody>
          <a:bodyPr>
            <a:normAutofit/>
          </a:bodyPr>
          <a:lstStyle>
            <a:lvl1pPr>
              <a:defRPr sz="2933"/>
            </a:lvl1pPr>
            <a:lvl2pPr>
              <a:defRPr sz="2933"/>
            </a:lvl2pPr>
            <a:lvl3pPr>
              <a:defRPr sz="2933"/>
            </a:lvl3pPr>
            <a:lvl4pPr>
              <a:defRPr sz="2933"/>
            </a:lvl4pPr>
            <a:lvl5pPr>
              <a:defRPr sz="29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512001" y="4915200"/>
            <a:ext cx="1385655" cy="1391509"/>
          </a:xfrm>
          <a:prstGeom prst="rect">
            <a:avLst/>
          </a:prstGeom>
          <a:solidFill>
            <a:srgbClr val="D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155" y="5169065"/>
            <a:ext cx="915344" cy="8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55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97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633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828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53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3699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6674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460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31910F0-4C1B-40F6-A623-94039C4CEF4E}" type="datetimeFigureOut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30-5-2015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39F5A0-2C9C-4349-9925-332EEA1BCD60}" type="slidenum">
              <a:rPr lang="nl-NL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nl-NL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32894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microsoft.com/PowerShell/feedback/details/1143212/class-defined-dsc-resource-module-cannot-be-acquired-via-pull-server-because-of-script-module-structure-check-of-lcm-webdownloadmanag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.microsoft.com/PowerShell/feedback/details/1110885/private-key-not-accessible-for-dsc-lcm-when-key-is-generated-using-cng-instead-of-legacy-c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nect.microsoft.com/PowerShell/feedback/details/1112879/dsc-lcm-2-0-configuration-does-not-work-with-client-certificate-authent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70919" y="2308612"/>
            <a:ext cx="10824518" cy="238760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70919" y="2489844"/>
            <a:ext cx="10824518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DSC Pull Security and Integration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90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6799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sz="6600" dirty="0" smtClean="0"/>
              <a:t>DSC Integration </a:t>
            </a:r>
            <a:r>
              <a:rPr lang="nl-NL" sz="6600" dirty="0" err="1" smtClean="0"/>
              <a:t>with</a:t>
            </a:r>
            <a:r>
              <a:rPr lang="nl-NL" sz="6600" dirty="0" smtClean="0"/>
              <a:t> Windows Azure Pack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519432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4024189"/>
            <a:ext cx="9144000" cy="1641490"/>
          </a:xfrm>
        </p:spPr>
        <p:txBody>
          <a:bodyPr>
            <a:normAutofit/>
          </a:bodyPr>
          <a:lstStyle/>
          <a:p>
            <a:r>
              <a:rPr lang="nl-NL" sz="6600" dirty="0" smtClean="0"/>
              <a:t>Demo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532" y="3253835"/>
            <a:ext cx="9144000" cy="754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Integration with Azure Pack (Kick-off)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03" y="29306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62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8250" y="386458"/>
            <a:ext cx="1416469" cy="1609699"/>
            <a:chOff x="302418" y="2552142"/>
            <a:chExt cx="1416469" cy="16096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18" y="2552142"/>
              <a:ext cx="1416469" cy="12403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5320" y="3792509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Azure Pack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0155" y="2724715"/>
            <a:ext cx="732656" cy="1023617"/>
            <a:chOff x="580155" y="2222592"/>
            <a:chExt cx="732656" cy="10236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155" y="2222592"/>
              <a:ext cx="732656" cy="644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0556" y="287687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SPF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914397" y="2005842"/>
            <a:ext cx="1" cy="5705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3" idx="1"/>
          </p:cNvCxnSpPr>
          <p:nvPr/>
        </p:nvCxnSpPr>
        <p:spPr>
          <a:xfrm rot="16200000" flipH="1">
            <a:off x="1106853" y="3397279"/>
            <a:ext cx="1023618" cy="44439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</p:cNvCxnSpPr>
          <p:nvPr/>
        </p:nvCxnSpPr>
        <p:spPr>
          <a:xfrm flipV="1">
            <a:off x="1312811" y="2711095"/>
            <a:ext cx="564115" cy="335920"/>
          </a:xfrm>
          <a:prstGeom prst="bentConnector3">
            <a:avLst>
              <a:gd name="adj1" fmla="val 3862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828950" y="2235621"/>
            <a:ext cx="957338" cy="1143379"/>
            <a:chOff x="1799158" y="2319398"/>
            <a:chExt cx="957338" cy="11433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9158" y="2319398"/>
              <a:ext cx="957338" cy="81063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956401" y="30934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SMA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40859" y="3725968"/>
            <a:ext cx="947569" cy="1179965"/>
            <a:chOff x="1840859" y="3725968"/>
            <a:chExt cx="947569" cy="11799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0859" y="3725968"/>
              <a:ext cx="947569" cy="81063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956401" y="4536601"/>
              <a:ext cx="70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VMM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13" idx="3"/>
            <a:endCxn id="36" idx="1"/>
          </p:cNvCxnSpPr>
          <p:nvPr/>
        </p:nvCxnSpPr>
        <p:spPr>
          <a:xfrm flipV="1">
            <a:off x="2788428" y="4131284"/>
            <a:ext cx="7880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78901" y="3838284"/>
            <a:ext cx="1223668" cy="937903"/>
            <a:chOff x="3478901" y="3838284"/>
            <a:chExt cx="1223668" cy="93790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76487" y="3838284"/>
              <a:ext cx="996413" cy="5860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478901" y="4406855"/>
              <a:ext cx="1223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Deploy VM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36" idx="3"/>
            <a:endCxn id="42" idx="1"/>
          </p:cNvCxnSpPr>
          <p:nvPr/>
        </p:nvCxnSpPr>
        <p:spPr>
          <a:xfrm>
            <a:off x="4572900" y="4131284"/>
            <a:ext cx="917728" cy="5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306144" y="3716721"/>
            <a:ext cx="1306768" cy="1203381"/>
            <a:chOff x="5306144" y="3716721"/>
            <a:chExt cx="1306768" cy="12033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90628" y="3716721"/>
              <a:ext cx="937800" cy="83016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5306144" y="455077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Provisioned</a:t>
              </a:r>
              <a:endParaRPr lang="en-US" dirty="0"/>
            </a:p>
          </p:txBody>
        </p:sp>
      </p:grpSp>
      <p:cxnSp>
        <p:nvCxnSpPr>
          <p:cNvPr id="50" name="Elbow Connector 49"/>
          <p:cNvCxnSpPr>
            <a:stCxn id="40" idx="2"/>
            <a:endCxn id="48" idx="1"/>
          </p:cNvCxnSpPr>
          <p:nvPr/>
        </p:nvCxnSpPr>
        <p:spPr>
          <a:xfrm rot="16200000" flipH="1">
            <a:off x="3866848" y="5000073"/>
            <a:ext cx="929938" cy="48216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269977" y="5344758"/>
            <a:ext cx="1201739" cy="1179010"/>
            <a:chOff x="4269977" y="5344758"/>
            <a:chExt cx="1201739" cy="117901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72900" y="5344758"/>
              <a:ext cx="595894" cy="72273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4269977" y="6154436"/>
              <a:ext cx="120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Pull Server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86288" y="2260087"/>
            <a:ext cx="1288406" cy="1578197"/>
            <a:chOff x="2786288" y="2260087"/>
            <a:chExt cx="1288406" cy="1578197"/>
          </a:xfrm>
        </p:grpSpPr>
        <p:cxnSp>
          <p:nvCxnSpPr>
            <p:cNvPr id="54" name="Elbow Connector 53"/>
            <p:cNvCxnSpPr>
              <a:stCxn id="14" idx="3"/>
              <a:endCxn id="36" idx="0"/>
            </p:cNvCxnSpPr>
            <p:nvPr/>
          </p:nvCxnSpPr>
          <p:spPr>
            <a:xfrm>
              <a:off x="2786288" y="2640938"/>
              <a:ext cx="1288406" cy="119734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002648" y="2260087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Monitor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090734" y="2248457"/>
            <a:ext cx="1868794" cy="1468264"/>
            <a:chOff x="4090734" y="2248457"/>
            <a:chExt cx="1868794" cy="1468264"/>
          </a:xfrm>
        </p:grpSpPr>
        <p:cxnSp>
          <p:nvCxnSpPr>
            <p:cNvPr id="58" name="Elbow Connector 57"/>
            <p:cNvCxnSpPr>
              <a:endCxn id="42" idx="0"/>
            </p:cNvCxnSpPr>
            <p:nvPr/>
          </p:nvCxnSpPr>
          <p:spPr>
            <a:xfrm>
              <a:off x="4090734" y="2645461"/>
              <a:ext cx="1868794" cy="107126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702569" y="2248457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Overwrite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132728" y="5338874"/>
            <a:ext cx="2108269" cy="1323393"/>
            <a:chOff x="6132728" y="5338874"/>
            <a:chExt cx="2108269" cy="1323393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2644" y="5338874"/>
              <a:ext cx="488438" cy="7032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132728" y="6015936"/>
              <a:ext cx="21082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HV KVP</a:t>
              </a:r>
            </a:p>
            <a:p>
              <a:pPr algn="ctr"/>
              <a:r>
                <a:rPr lang="en-US" dirty="0" smtClean="0"/>
                <a:t>Source Disk Needed</a:t>
              </a:r>
              <a:endParaRPr lang="en-US" dirty="0"/>
            </a:p>
          </p:txBody>
        </p:sp>
      </p:grpSp>
      <p:cxnSp>
        <p:nvCxnSpPr>
          <p:cNvPr id="68" name="Straight Arrow Connector 67"/>
          <p:cNvCxnSpPr>
            <a:stCxn id="48" idx="3"/>
            <a:endCxn id="62" idx="1"/>
          </p:cNvCxnSpPr>
          <p:nvPr/>
        </p:nvCxnSpPr>
        <p:spPr>
          <a:xfrm flipV="1">
            <a:off x="5168794" y="5690474"/>
            <a:ext cx="1773850" cy="15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59528" y="2222731"/>
            <a:ext cx="1471554" cy="3116142"/>
            <a:chOff x="5959528" y="2222731"/>
            <a:chExt cx="1471554" cy="3116142"/>
          </a:xfrm>
        </p:grpSpPr>
        <p:cxnSp>
          <p:nvCxnSpPr>
            <p:cNvPr id="70" name="Elbow Connector 69"/>
            <p:cNvCxnSpPr>
              <a:endCxn id="62" idx="0"/>
            </p:cNvCxnSpPr>
            <p:nvPr/>
          </p:nvCxnSpPr>
          <p:spPr>
            <a:xfrm rot="16200000" flipH="1">
              <a:off x="5218468" y="3370478"/>
              <a:ext cx="2709455" cy="1227335"/>
            </a:xfrm>
            <a:prstGeom prst="bentConnector3">
              <a:avLst>
                <a:gd name="adj1" fmla="val 61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021722" y="222273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Monitor KVP</a:t>
              </a:r>
              <a:endParaRPr lang="en-US" dirty="0"/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790" y="5388067"/>
            <a:ext cx="586125" cy="605533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62" idx="3"/>
            <a:endCxn id="78" idx="1"/>
          </p:cNvCxnSpPr>
          <p:nvPr/>
        </p:nvCxnSpPr>
        <p:spPr>
          <a:xfrm>
            <a:off x="7431082" y="5690474"/>
            <a:ext cx="1536708" cy="3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523959" y="6018475"/>
            <a:ext cx="151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HV KVP</a:t>
            </a:r>
          </a:p>
          <a:p>
            <a:pPr algn="ctr"/>
            <a:r>
              <a:rPr lang="en-US" dirty="0" smtClean="0"/>
              <a:t>LCM Finished</a:t>
            </a:r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431082" y="1034910"/>
            <a:ext cx="1993623" cy="1046394"/>
            <a:chOff x="6190054" y="5338874"/>
            <a:chExt cx="1993623" cy="104639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42644" y="5338874"/>
              <a:ext cx="488438" cy="7032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190054" y="6015936"/>
              <a:ext cx="1993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Attach Source Disk</a:t>
              </a:r>
              <a:endParaRPr lang="en-US" dirty="0"/>
            </a:p>
          </p:txBody>
        </p:sp>
      </p:grpSp>
      <p:cxnSp>
        <p:nvCxnSpPr>
          <p:cNvPr id="89" name="Elbow Connector 88"/>
          <p:cNvCxnSpPr/>
          <p:nvPr/>
        </p:nvCxnSpPr>
        <p:spPr>
          <a:xfrm flipV="1">
            <a:off x="7184246" y="2090226"/>
            <a:ext cx="1241032" cy="55963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78" idx="0"/>
          </p:cNvCxnSpPr>
          <p:nvPr/>
        </p:nvCxnSpPr>
        <p:spPr>
          <a:xfrm rot="16200000" flipH="1">
            <a:off x="7469500" y="3596714"/>
            <a:ext cx="2747130" cy="835575"/>
          </a:xfrm>
          <a:prstGeom prst="bentConnector3">
            <a:avLst>
              <a:gd name="adj1" fmla="val 41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308347" y="342516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Monitor</a:t>
            </a:r>
          </a:p>
          <a:p>
            <a:pPr algn="r"/>
            <a:r>
              <a:rPr lang="en-US" dirty="0" smtClean="0"/>
              <a:t>KVP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9798774" y="509823"/>
            <a:ext cx="1416469" cy="1609699"/>
            <a:chOff x="302418" y="2552142"/>
            <a:chExt cx="1416469" cy="1609699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418" y="2552142"/>
              <a:ext cx="1416469" cy="1240367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385320" y="3792509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Azure Pack</a:t>
              </a:r>
              <a:endParaRPr lang="en-US" dirty="0"/>
            </a:p>
          </p:txBody>
        </p:sp>
      </p:grpSp>
      <p:cxnSp>
        <p:nvCxnSpPr>
          <p:cNvPr id="102" name="Elbow Connector 101"/>
          <p:cNvCxnSpPr>
            <a:endCxn id="99" idx="2"/>
          </p:cNvCxnSpPr>
          <p:nvPr/>
        </p:nvCxnSpPr>
        <p:spPr>
          <a:xfrm flipV="1">
            <a:off x="8902504" y="2119522"/>
            <a:ext cx="1604504" cy="52814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442445" y="2722984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Provisioned </a:t>
            </a:r>
            <a:br>
              <a:rPr lang="en-US" dirty="0" smtClean="0"/>
            </a:br>
            <a:r>
              <a:rPr lang="en-US" dirty="0" smtClean="0"/>
              <a:t>/ Failed</a:t>
            </a:r>
            <a:endParaRPr lang="en-US" dirty="0"/>
          </a:p>
        </p:txBody>
      </p:sp>
      <p:sp>
        <p:nvSpPr>
          <p:cNvPr id="104" name="Multiply 103"/>
          <p:cNvSpPr/>
          <p:nvPr/>
        </p:nvSpPr>
        <p:spPr>
          <a:xfrm>
            <a:off x="5502327" y="4265489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39276" y="2499339"/>
            <a:ext cx="586125" cy="605533"/>
          </a:xfrm>
          <a:prstGeom prst="rect">
            <a:avLst/>
          </a:prstGeom>
        </p:spPr>
      </p:pic>
      <p:sp>
        <p:nvSpPr>
          <p:cNvPr id="60" name="Multiply 59"/>
          <p:cNvSpPr/>
          <p:nvPr/>
        </p:nvSpPr>
        <p:spPr>
          <a:xfrm>
            <a:off x="11270930" y="234490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364" y="-100777"/>
            <a:ext cx="7356715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VM Role + DSC Provisioning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2357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5" grpId="0"/>
      <p:bldP spid="103" grpId="0"/>
      <p:bldP spid="104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4024189"/>
            <a:ext cx="9144000" cy="1641490"/>
          </a:xfrm>
        </p:spPr>
        <p:txBody>
          <a:bodyPr>
            <a:normAutofit/>
          </a:bodyPr>
          <a:lstStyle/>
          <a:p>
            <a:r>
              <a:rPr lang="nl-NL" sz="6600" dirty="0" smtClean="0"/>
              <a:t>Demo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532" y="3253835"/>
            <a:ext cx="9144000" cy="754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Integration with Azure Pack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03" y="29306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70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679958"/>
            <a:ext cx="10515600" cy="1325563"/>
          </a:xfrm>
        </p:spPr>
        <p:txBody>
          <a:bodyPr>
            <a:normAutofit/>
          </a:bodyPr>
          <a:lstStyle/>
          <a:p>
            <a:r>
              <a:rPr lang="nl-NL" sz="6600" dirty="0" smtClean="0"/>
              <a:t>DSC Resource </a:t>
            </a:r>
            <a:r>
              <a:rPr lang="nl-NL" sz="6600" dirty="0" err="1"/>
              <a:t>c</a:t>
            </a:r>
            <a:r>
              <a:rPr lang="nl-NL" sz="6600" dirty="0" err="1" smtClean="0"/>
              <a:t>hallanges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460433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DSC Resource </a:t>
            </a:r>
            <a:r>
              <a:rPr lang="nl-NL" dirty="0" err="1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Challenge 1: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96" y="2459664"/>
            <a:ext cx="10558373" cy="3083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12758" y="3416969"/>
            <a:ext cx="2839452" cy="44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7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DSC Resource </a:t>
            </a:r>
            <a:r>
              <a:rPr lang="nl-NL" dirty="0" err="1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459831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Challenge 2: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4" y="1459831"/>
            <a:ext cx="4921086" cy="52665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97114" y="1459831"/>
            <a:ext cx="4921086" cy="5266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3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987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/>
              <a:t>DSC Resource </a:t>
            </a:r>
            <a:r>
              <a:rPr lang="nl-NL" dirty="0" err="1"/>
              <a:t>challenges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195" y="3908466"/>
            <a:ext cx="6476682" cy="2949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449" y="1252703"/>
            <a:ext cx="2696175" cy="26956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571449" y="3728830"/>
            <a:ext cx="866825" cy="71483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3728830"/>
            <a:ext cx="1683339" cy="71483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26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Issues: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defined DSC resource module cannot be acquired via Pull Server because of script module structure check of LCM </a:t>
            </a:r>
            <a:r>
              <a:rPr lang="en-US" b="1" dirty="0" err="1" smtClean="0"/>
              <a:t>WebDownloadManager</a:t>
            </a:r>
            <a:endParaRPr lang="en-US" b="1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connect.microsoft.com/PowerShell/feedback/details/1143212/class-defined-dsc-resource-module-cannot-be-acquired-via-pull-server-because-of-script-module-structure-check-of-lcm-webdownloadmanager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23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2679958"/>
            <a:ext cx="10515600" cy="1325563"/>
          </a:xfrm>
        </p:spPr>
        <p:txBody>
          <a:bodyPr>
            <a:normAutofit/>
          </a:bodyPr>
          <a:lstStyle/>
          <a:p>
            <a:r>
              <a:rPr lang="nl-NL" sz="6600" dirty="0" err="1" smtClean="0"/>
              <a:t>Thanks</a:t>
            </a:r>
            <a:r>
              <a:rPr lang="nl-NL" sz="6600" dirty="0" smtClean="0"/>
              <a:t>! </a:t>
            </a:r>
            <a:r>
              <a:rPr lang="nl-NL" sz="6600" dirty="0" err="1" smtClean="0"/>
              <a:t>Questions</a:t>
            </a:r>
            <a:r>
              <a:rPr lang="nl-NL" sz="6600" dirty="0" smtClean="0"/>
              <a:t>?</a:t>
            </a:r>
            <a:endParaRPr lang="nl-NL" sz="6600" dirty="0"/>
          </a:p>
        </p:txBody>
      </p:sp>
      <p:sp>
        <p:nvSpPr>
          <p:cNvPr id="3" name="Rectangle 2"/>
          <p:cNvSpPr/>
          <p:nvPr/>
        </p:nvSpPr>
        <p:spPr>
          <a:xfrm>
            <a:off x="846438" y="3944201"/>
            <a:ext cx="10198444" cy="2084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92D05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$Contact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[ordered]@{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Name   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'Ben Gelens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Job    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'Consultant'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Company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'Inovativ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EMail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'ben.gelens@inovativ.nl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Blogger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'http://Hyper-V.nu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Moderator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'http://powershell.com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Twitter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'@</a:t>
            </a:r>
            <a:r>
              <a:rPr lang="en-US" sz="1100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bgelens</a:t>
            </a:r>
            <a:r>
              <a:rPr lang="en-US" sz="1100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GitHub    </a:t>
            </a:r>
            <a:r>
              <a:rPr lang="en-US" sz="1100" dirty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sz="1100" dirty="0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'https://github.com/</a:t>
            </a:r>
            <a:r>
              <a:rPr lang="en-US" sz="1100" dirty="0" err="1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bgelens</a:t>
            </a:r>
            <a:r>
              <a:rPr lang="en-US" sz="1100" dirty="0" smtClean="0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/'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100" dirty="0">
                <a:solidFill>
                  <a:srgbClr val="FFFF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New-Object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TypeName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PSObject</a:t>
            </a:r>
            <a:r>
              <a:rPr lang="en-US" sz="1100" dirty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ArgumentList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sz="1100" dirty="0">
                <a:solidFill>
                  <a:srgbClr val="92D05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$Contact </a:t>
            </a:r>
            <a:endParaRPr lang="en-US" sz="1600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485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smtClean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cs typeface="+mj-cs"/>
              </a:rPr>
              <a:t>WHOAMI</a:t>
            </a:r>
            <a:endParaRPr lang="nl-NL" sz="5400" dirty="0">
              <a:gradFill flip="none" rotWithShape="1">
                <a:gsLst>
                  <a:gs pos="28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  <a:tileRect/>
              </a:gradFill>
              <a:latin typeface="+mj-lt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505801"/>
            <a:ext cx="1019844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92D05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$Contact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[ordered]@{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Name   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'Ben Gelens'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Job    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'Consultant'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Company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'Inovativ'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</a:t>
            </a:r>
            <a:r>
              <a:rPr lang="en-US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EMail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'ben.gelens@inovativ.nl'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Blogger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'http://Hyper-V.nu'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Moderator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'http://powershell.com'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Twitter   </a:t>
            </a:r>
            <a:r>
              <a:rPr lang="en-US" dirty="0" smtClean="0">
                <a:solidFill>
                  <a:srgbClr val="A9A9A9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'@</a:t>
            </a:r>
            <a:r>
              <a:rPr lang="en-US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bgelens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'</a:t>
            </a:r>
            <a:b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</a:b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GitHub</a:t>
            </a:r>
            <a:r>
              <a:rPr lang="en-US" dirty="0" smtClean="0"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  </a:t>
            </a:r>
            <a:r>
              <a:rPr lang="en-US" dirty="0" smtClean="0">
                <a:solidFill>
                  <a:srgbClr val="A9A9A9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'https://github.com/</a:t>
            </a:r>
            <a:r>
              <a:rPr lang="en-US" dirty="0" err="1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bgelens</a:t>
            </a:r>
            <a:r>
              <a:rPr lang="en-US" dirty="0" smtClean="0">
                <a:solidFill>
                  <a:prstClr val="white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/'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}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New-Object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TypeName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dirty="0" err="1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PSObject</a:t>
            </a:r>
            <a:r>
              <a:rPr lang="en-US" dirty="0" smtClean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-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ArgumentList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$Contact 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00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Recap: DSC Web Pull Server</a:t>
            </a:r>
          </a:p>
          <a:p>
            <a:r>
              <a:rPr lang="en-US" sz="4000" dirty="0" smtClean="0"/>
              <a:t>Secure DSC Web Pull Services</a:t>
            </a:r>
          </a:p>
          <a:p>
            <a:r>
              <a:rPr lang="en-US" sz="4000" dirty="0" smtClean="0"/>
              <a:t>MOF File Security</a:t>
            </a:r>
          </a:p>
          <a:p>
            <a:r>
              <a:rPr lang="en-US" sz="4000" dirty="0" smtClean="0"/>
              <a:t>Demo</a:t>
            </a:r>
          </a:p>
          <a:p>
            <a:r>
              <a:rPr lang="en-US" sz="4000" dirty="0" smtClean="0"/>
              <a:t>DSC Integration with Windows Azure Pack</a:t>
            </a:r>
          </a:p>
          <a:p>
            <a:r>
              <a:rPr lang="en-US" sz="4000" dirty="0" smtClean="0"/>
              <a:t>Demo</a:t>
            </a:r>
          </a:p>
          <a:p>
            <a:r>
              <a:rPr lang="en-US" sz="4000" dirty="0" smtClean="0"/>
              <a:t>DSC Resource challenges</a:t>
            </a:r>
          </a:p>
        </p:txBody>
      </p:sp>
    </p:spTree>
    <p:extLst>
      <p:ext uri="{BB962C8B-B14F-4D97-AF65-F5344CB8AC3E}">
        <p14:creationId xmlns:p14="http://schemas.microsoft.com/office/powerpoint/2010/main" val="2299721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</a:t>
            </a:r>
            <a:r>
              <a:rPr lang="en-US" dirty="0" smtClean="0"/>
              <a:t>DSC Web Pull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repository for pre-compiled MOF files and DSC resource </a:t>
            </a:r>
            <a:r>
              <a:rPr lang="en-US" dirty="0" smtClean="0"/>
              <a:t>modules via an IIS application (Http / Https)</a:t>
            </a:r>
            <a:endParaRPr lang="en-US" dirty="0"/>
          </a:p>
          <a:p>
            <a:r>
              <a:rPr lang="en-US" dirty="0"/>
              <a:t>LCM get’s it’s MOF file from pull server by providing its configuration ID</a:t>
            </a:r>
          </a:p>
          <a:p>
            <a:r>
              <a:rPr lang="en-US" dirty="0"/>
              <a:t>If node is missing DSC Resource modules, it will get them from the pull server as </a:t>
            </a:r>
            <a:r>
              <a:rPr lang="en-US" dirty="0" smtClean="0"/>
              <a:t>well</a:t>
            </a:r>
            <a:endParaRPr lang="en-US" dirty="0"/>
          </a:p>
          <a:p>
            <a:r>
              <a:rPr lang="en-US" dirty="0"/>
              <a:t>When MOF file changes, LCM will pull updated </a:t>
            </a:r>
            <a:r>
              <a:rPr lang="en-US" dirty="0" smtClean="0"/>
              <a:t>MOF and </a:t>
            </a:r>
            <a:r>
              <a:rPr lang="en-US" dirty="0"/>
              <a:t>converge to new Desired State!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6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DSC Web Pull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LCM </a:t>
            </a:r>
            <a:r>
              <a:rPr lang="en-US" dirty="0"/>
              <a:t>has no way of </a:t>
            </a:r>
            <a:r>
              <a:rPr lang="en-US" dirty="0" smtClean="0"/>
              <a:t>knowing if a MOF file is </a:t>
            </a:r>
            <a:r>
              <a:rPr lang="en-US" dirty="0"/>
              <a:t>intended for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Potential for Server in the middle attack</a:t>
            </a:r>
          </a:p>
          <a:p>
            <a:r>
              <a:rPr lang="en-US" dirty="0" smtClean="0"/>
              <a:t>Server Authentication certificate on the pull server</a:t>
            </a:r>
          </a:p>
          <a:p>
            <a:pPr lvl="1"/>
            <a:r>
              <a:rPr lang="en-US" dirty="0" smtClean="0"/>
              <a:t>Validate identity</a:t>
            </a:r>
          </a:p>
          <a:p>
            <a:pPr lvl="1"/>
            <a:r>
              <a:rPr lang="en-US" dirty="0" smtClean="0"/>
              <a:t>Protects configuration id from being seen on the wire</a:t>
            </a:r>
          </a:p>
          <a:p>
            <a:pPr lvl="1"/>
            <a:r>
              <a:rPr lang="en-US" dirty="0" smtClean="0"/>
              <a:t>Protects MOF file payload from traveling unencrypted over the wire</a:t>
            </a:r>
            <a:br>
              <a:rPr lang="en-US" dirty="0" smtClean="0"/>
            </a:br>
            <a:endParaRPr lang="en-US" dirty="0" smtClean="0"/>
          </a:p>
          <a:p>
            <a:r>
              <a:rPr lang="en-US" sz="4000" b="1" dirty="0" smtClean="0">
                <a:solidFill>
                  <a:schemeClr val="tx1"/>
                </a:solidFill>
              </a:rPr>
              <a:t>Does not protect against harvesting attack!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Pull Server is just there to serve</a:t>
            </a:r>
            <a:endParaRPr lang="en-US" sz="36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Pull Server needs to trust LCM as well!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1403" y="2564563"/>
            <a:ext cx="1046972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Never setup Pull servers without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Server Authentication Certificates!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90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MOF File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MOF file contains a very readable plan for your server and it’s position in your environment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Another reason not to hand out MOF files to untrusted LCM</a:t>
            </a:r>
          </a:p>
          <a:p>
            <a:r>
              <a:rPr lang="en-US" dirty="0" smtClean="0"/>
              <a:t>Sensitive data can be encrypted using Certificate Public key</a:t>
            </a:r>
          </a:p>
          <a:p>
            <a:pPr lvl="1"/>
            <a:r>
              <a:rPr lang="en-US" dirty="0" smtClean="0"/>
              <a:t>Node needs private key to decrypt</a:t>
            </a:r>
          </a:p>
          <a:p>
            <a:pPr lvl="1"/>
            <a:r>
              <a:rPr lang="en-US" dirty="0" smtClean="0"/>
              <a:t>Rest of the MOF file data is not encrypted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b="1" dirty="0" smtClean="0"/>
              <a:t>If the Node get’s compromised Encryption is worthless!</a:t>
            </a:r>
          </a:p>
          <a:p>
            <a:pPr lvl="1"/>
            <a:r>
              <a:rPr lang="en-US" dirty="0" smtClean="0"/>
              <a:t>Don’t use over privileged accounts in your MOF files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1068" y="1606620"/>
            <a:ext cx="105908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Sensitive data encryption is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not an option!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Don’t use over privileged accounts!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911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066029" y="997240"/>
            <a:ext cx="3926777" cy="3389702"/>
            <a:chOff x="960909" y="376754"/>
            <a:chExt cx="3926777" cy="3389702"/>
          </a:xfrm>
        </p:grpSpPr>
        <p:sp>
          <p:nvSpPr>
            <p:cNvPr id="5" name="Rectangle 4"/>
            <p:cNvSpPr/>
            <p:nvPr/>
          </p:nvSpPr>
          <p:spPr>
            <a:xfrm>
              <a:off x="1698171" y="1360713"/>
              <a:ext cx="3189515" cy="24057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909" y="376754"/>
              <a:ext cx="1474524" cy="130821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011858" y="2454357"/>
            <a:ext cx="1165704" cy="1779189"/>
            <a:chOff x="1906738" y="1833871"/>
            <a:chExt cx="1165704" cy="177918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5897" y="1833871"/>
              <a:ext cx="967386" cy="113285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6738" y="2966729"/>
              <a:ext cx="1165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Enterprise</a:t>
              </a:r>
            </a:p>
            <a:p>
              <a:pPr algn="ctr"/>
              <a:r>
                <a:rPr lang="en-US" dirty="0" smtClean="0"/>
                <a:t>CA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2536" y="2479535"/>
            <a:ext cx="1727909" cy="1770711"/>
            <a:chOff x="3027416" y="1859049"/>
            <a:chExt cx="1727909" cy="17707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0531" y="1859049"/>
              <a:ext cx="1011183" cy="11328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027416" y="2983429"/>
              <a:ext cx="1727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dirty="0"/>
                <a:t>Web </a:t>
              </a:r>
              <a:r>
                <a:rPr lang="nl-NL" dirty="0" err="1"/>
                <a:t>Enrollment</a:t>
              </a:r>
              <a:endParaRPr lang="nl-NL" dirty="0"/>
            </a:p>
            <a:p>
              <a:pPr algn="ctr"/>
              <a:r>
                <a:rPr lang="nl-NL" dirty="0"/>
                <a:t>Services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35473" y="1145862"/>
            <a:ext cx="3806737" cy="3252597"/>
            <a:chOff x="5264305" y="361459"/>
            <a:chExt cx="3806737" cy="3252597"/>
          </a:xfrm>
        </p:grpSpPr>
        <p:sp>
          <p:nvSpPr>
            <p:cNvPr id="14" name="Rectangle 13"/>
            <p:cNvSpPr/>
            <p:nvPr/>
          </p:nvSpPr>
          <p:spPr>
            <a:xfrm>
              <a:off x="5264305" y="1208313"/>
              <a:ext cx="3146519" cy="24057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50606" y="361459"/>
              <a:ext cx="1320436" cy="1320012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985575" y="2491052"/>
            <a:ext cx="1278683" cy="1830709"/>
            <a:chOff x="5314407" y="1706649"/>
            <a:chExt cx="1278683" cy="183070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94319" y="1706649"/>
              <a:ext cx="918861" cy="110768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314407" y="2891027"/>
              <a:ext cx="12786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DSC Web</a:t>
              </a:r>
            </a:p>
            <a:p>
              <a:pPr algn="ctr"/>
              <a:r>
                <a:rPr lang="en-US" dirty="0" smtClean="0"/>
                <a:t>Pull Service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14360" y="2881166"/>
            <a:ext cx="1711815" cy="1163596"/>
            <a:chOff x="6643192" y="2096763"/>
            <a:chExt cx="1711815" cy="116359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1942" y="2096763"/>
              <a:ext cx="760120" cy="74818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643192" y="2891027"/>
              <a:ext cx="17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Public Key Repo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02112" y="4885278"/>
            <a:ext cx="3146519" cy="1850363"/>
            <a:chOff x="3496673" y="4100876"/>
            <a:chExt cx="3146519" cy="1850363"/>
          </a:xfrm>
        </p:grpSpPr>
        <p:sp>
          <p:nvSpPr>
            <p:cNvPr id="22" name="Rectangle 21"/>
            <p:cNvSpPr/>
            <p:nvPr/>
          </p:nvSpPr>
          <p:spPr>
            <a:xfrm>
              <a:off x="3496673" y="4100876"/>
              <a:ext cx="3146519" cy="185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938200" y="4300724"/>
              <a:ext cx="2263464" cy="1598703"/>
              <a:chOff x="3869601" y="4327552"/>
              <a:chExt cx="2263464" cy="1598703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601" y="4327552"/>
                <a:ext cx="622177" cy="1163696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8649" y="4327552"/>
                <a:ext cx="622177" cy="1163696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10888" y="4327552"/>
                <a:ext cx="622177" cy="1163696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180689" y="5556923"/>
                <a:ext cx="1715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LCM Pull Clients</a:t>
                </a:r>
                <a:endParaRPr lang="en-US" dirty="0"/>
              </a:p>
            </p:txBody>
          </p:sp>
        </p:grp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2390" y="3029080"/>
            <a:ext cx="752194" cy="6348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0333" y="2933881"/>
            <a:ext cx="722888" cy="7032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92806" y="5205631"/>
            <a:ext cx="278156" cy="4914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429" y="3058758"/>
            <a:ext cx="452813" cy="50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462" y="5175626"/>
            <a:ext cx="752194" cy="6348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0" y="5077752"/>
            <a:ext cx="732707" cy="7327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11017" y="44717"/>
            <a:ext cx="7807612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Setting up secure DSC pull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74804" y="4794796"/>
            <a:ext cx="42876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Request Certificate via Web Enrollment </a:t>
            </a:r>
          </a:p>
          <a:p>
            <a:pPr marL="342900" indent="-342900">
              <a:buAutoNum type="arabicPeriod"/>
            </a:pPr>
            <a:r>
              <a:rPr lang="en-US" dirty="0" smtClean="0"/>
              <a:t>WES Impersonate</a:t>
            </a:r>
          </a:p>
          <a:p>
            <a:pPr marL="342900" indent="-342900">
              <a:buAutoNum type="arabicPeriod"/>
            </a:pPr>
            <a:r>
              <a:rPr lang="en-US" dirty="0" smtClean="0"/>
              <a:t>Enroll  Client </a:t>
            </a:r>
            <a:r>
              <a:rPr lang="en-US" dirty="0" err="1" smtClean="0"/>
              <a:t>Auth</a:t>
            </a:r>
            <a:r>
              <a:rPr lang="en-US" dirty="0" smtClean="0"/>
              <a:t> Certificate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Reconfigure LCM</a:t>
            </a:r>
          </a:p>
          <a:p>
            <a:pPr marL="342900" indent="-342900">
              <a:buAutoNum type="arabicPeriod"/>
            </a:pPr>
            <a:r>
              <a:rPr lang="en-US" dirty="0" smtClean="0"/>
              <a:t>Authenticate against Pull Server</a:t>
            </a:r>
          </a:p>
          <a:p>
            <a:pPr marL="342900" indent="-342900">
              <a:buAutoNum type="arabicPeriod"/>
            </a:pPr>
            <a:r>
              <a:rPr lang="en-US" dirty="0" smtClean="0"/>
              <a:t>Download MOF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Converge</a:t>
            </a:r>
          </a:p>
        </p:txBody>
      </p:sp>
    </p:spTree>
    <p:extLst>
      <p:ext uri="{BB962C8B-B14F-4D97-AF65-F5344CB8AC3E}">
        <p14:creationId xmlns:p14="http://schemas.microsoft.com/office/powerpoint/2010/main" val="420203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08502 -0.291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145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-0.10417 -0.030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-150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09792 -2.96296E-6 C 0.14167 -2.96296E-6 0.19584 0.08611 0.19584 0.15602 L 0.19584 0.31227 " pathEditMode="relative" rAng="0" ptsTypes="AAAA">
                                      <p:cBhvr>
                                        <p:cTn id="5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56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9375 -0.3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5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-0.21328 0.3159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157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532" y="4024189"/>
            <a:ext cx="9144000" cy="1641490"/>
          </a:xfrm>
        </p:spPr>
        <p:txBody>
          <a:bodyPr>
            <a:normAutofit/>
          </a:bodyPr>
          <a:lstStyle/>
          <a:p>
            <a:r>
              <a:rPr lang="nl-NL" sz="6600" dirty="0" smtClean="0"/>
              <a:t>Demo</a:t>
            </a:r>
            <a:endParaRPr lang="nl-NL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532" y="3253835"/>
            <a:ext cx="9144000" cy="754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Secure End-2-End DSC Web Pull Services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03" y="293069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Identified 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Private Key not accessible for </a:t>
            </a:r>
            <a:r>
              <a:rPr lang="en-US" b="1" dirty="0" smtClean="0"/>
              <a:t>LCM </a:t>
            </a:r>
            <a:r>
              <a:rPr lang="en-US" b="1" dirty="0"/>
              <a:t>when key is generated using CNG instead of legacy </a:t>
            </a:r>
            <a:r>
              <a:rPr lang="en-US" b="1" dirty="0" smtClean="0"/>
              <a:t>CSP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connect.microsoft.com/PowerShell/feedback/details/1110885/private-key-not-accessible-for-dsc-lcm-when-key-is-generated-using-cng-instead-of-legacy-csp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DSC LCM 2.0 Configuration does not work with Client Certificate </a:t>
            </a:r>
            <a:r>
              <a:rPr lang="en-US" b="1" dirty="0" smtClean="0"/>
              <a:t>Authentication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connect.microsoft.com/PowerShell/feedback/details/1112879/dsc-lcm-2-0-configuration-does-not-work-with-client-certificate-authentication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642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557</Words>
  <Application>Microsoft Office PowerPoint</Application>
  <PresentationFormat>Widescreen</PresentationFormat>
  <Paragraphs>139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Corbel</vt:lpstr>
      <vt:lpstr>Lucida Console</vt:lpstr>
      <vt:lpstr>Myriad Web</vt:lpstr>
      <vt:lpstr>Times New Roman</vt:lpstr>
      <vt:lpstr>Wingdings</vt:lpstr>
      <vt:lpstr>Depth</vt:lpstr>
      <vt:lpstr>Lessons learned:</vt:lpstr>
      <vt:lpstr>WHOAMI</vt:lpstr>
      <vt:lpstr>Agenda</vt:lpstr>
      <vt:lpstr>Recap: DSC Web Pull Server</vt:lpstr>
      <vt:lpstr>Secure DSC Web Pull Services</vt:lpstr>
      <vt:lpstr>MOF File Security</vt:lpstr>
      <vt:lpstr>Setting up secure DSC pull</vt:lpstr>
      <vt:lpstr>Demo</vt:lpstr>
      <vt:lpstr>Identified Issues:</vt:lpstr>
      <vt:lpstr>DSC Integration with Windows Azure Pack</vt:lpstr>
      <vt:lpstr>Demo</vt:lpstr>
      <vt:lpstr>VM Role + DSC Provisioning</vt:lpstr>
      <vt:lpstr>Demo</vt:lpstr>
      <vt:lpstr>DSC Resource challanges</vt:lpstr>
      <vt:lpstr>DSC Resource challenges</vt:lpstr>
      <vt:lpstr>DSC Resource challenges</vt:lpstr>
      <vt:lpstr>DSC Resource challenges</vt:lpstr>
      <vt:lpstr>Identified Issues:</vt:lpstr>
      <vt:lpstr>Thanks! Questions?</vt:lpstr>
    </vt:vector>
  </TitlesOfParts>
  <Company>Inovativ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learned:</dc:title>
  <dc:creator>Ben Gelens</dc:creator>
  <cp:lastModifiedBy>Ben Gelens</cp:lastModifiedBy>
  <cp:revision>131</cp:revision>
  <dcterms:created xsi:type="dcterms:W3CDTF">2015-04-05T08:42:37Z</dcterms:created>
  <dcterms:modified xsi:type="dcterms:W3CDTF">2015-05-30T11:25:30Z</dcterms:modified>
</cp:coreProperties>
</file>