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7" Type="http://schemas.openxmlformats.org/officeDocument/2006/relationships/tableStyles" Target="tableStyles.xml" /><Relationship Id="rId76" Type="http://schemas.openxmlformats.org/officeDocument/2006/relationships/theme" Target="theme/theme1.xml" /><Relationship Id="rId1" Type="http://schemas.openxmlformats.org/officeDocument/2006/relationships/slideMaster" Target="slideMasters/slideMaster1.xml" /><Relationship Id="rId75" Type="http://schemas.openxmlformats.org/officeDocument/2006/relationships/viewProps" Target="viewProps.xml" /><Relationship Id="rId7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is the standard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a:t>
            </a:r>
          </a:p>
          <a:p>
            <a:pPr lvl="0" indent="0" marL="0">
              <a:buNone/>
            </a:pPr>
          </a:p>
          <a:p>
            <a:pPr lvl="0" indent="0" marL="0">
              <a:buNone/>
            </a:pPr>
            <a:r>
              <a:rPr/>
              <a:t>There is no possible way that a height of 29.5 inches could be paired with a weight of 205 pounds.</a:t>
            </a:r>
          </a:p>
          <a:p>
            <a:pPr lvl="0" indent="0" marL="0">
              <a:buNone/>
            </a:pPr>
          </a:p>
          <a:p>
            <a:pPr lvl="0" indent="0" marL="0">
              <a:buNone/>
            </a:pPr>
            <a:r>
              <a:rPr/>
              <a:t>With this outlier on the low end, you might consider doing nothing other than noting the unusual value.</a:t>
            </a:r>
          </a:p>
          <a:p>
            <a:pPr lvl="0" indent="0" marL="0">
              <a:buNone/>
            </a:pPr>
          </a:p>
          <a:p>
            <a:pPr lvl="0" indent="0" marL="0">
              <a:buNone/>
            </a:pPr>
            <a:r>
              <a:rPr/>
              <a:t>Alternately, you could delete the entire row associated with this value. Finally, you might consider converting the small ht value to a missing value code.</a:t>
            </a:r>
          </a:p>
          <a:p>
            <a:pPr lvl="0" indent="0" marL="0">
              <a:buNone/>
            </a:pPr>
          </a:p>
          <a:p>
            <a:pPr lvl="0" indent="0" marL="0">
              <a:buNone/>
            </a:pPr>
            <a:r>
              <a:rP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lvl="0" indent="0" marL="0">
              <a:buNone/>
            </a:pPr>
          </a:p>
          <a:p>
            <a:pPr lvl="0" indent="0" marL="0">
              <a:buNone/>
            </a:pPr>
            <a:r>
              <a:rP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lvl="0" indent="0" marL="0">
              <a:buNone/>
            </a:pPr>
          </a:p>
          <a:p>
            <a:pPr lvl="0" indent="0" marL="0">
              <a:buNone/>
            </a:pPr>
            <a:r>
              <a:rP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lvl="0" indent="0" marL="0">
              <a:buNone/>
            </a:pPr>
          </a:p>
          <a:p>
            <a:pPr lvl="0" indent="0" marL="0">
              <a:buNone/>
            </a:pPr>
            <a:r>
              <a:rPr/>
              <a:t>We’ll use the data set with the 29.5 changed to a missing value for all of the remaining analyses of this data set.</a:t>
            </a:r>
          </a:p>
          <a:p>
            <a:pPr lvl="0" indent="0" marL="0">
              <a:buNone/>
            </a:pPr>
          </a:p>
          <a:p>
            <a:pPr lvl="0" indent="0" marL="0">
              <a:buNone/>
            </a:pPr>
            <a:r>
              <a:rPr/>
              <a:t>Logic statements involving missing value codes are tricky. SAS stores missing value codes as the most extreme legal negative number. So if you want, for example, to exclude negative values, make sure that you account for missing values as well.</a:t>
            </a:r>
          </a:p>
          <a:p>
            <a:pPr lvl="0" indent="0" marL="0">
              <a:buNone/>
            </a:pPr>
          </a:p>
          <a:p>
            <a:pPr lvl="0" indent="0" marL="0">
              <a:buNone/>
            </a:pPr>
            <a:r>
              <a:rPr/>
              <a:t>(ht &lt; 0) &amp; (ht ~= .);</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Just for the sake of completeness, let’s look at the row of data with the largest height value. Add the keyword desc to sort the data in reverse order.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 These values seem reasonable to me.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code removes the entire row of data. Notice that I store the modified data under a new name. That way, if I regret tossing the entire row out, I can easily revert to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code converts the height to a missing value, but keeps the original data.</a:t>
            </a:r>
          </a:p>
          <a:p>
            <a:pPr lvl="0" indent="0" marL="0">
              <a:buNone/>
            </a:pPr>
          </a:p>
          <a:p>
            <a:pPr lvl="0" indent="0" marL="0">
              <a:buNone/>
            </a:pPr>
            <a:r>
              <a:rP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lvl="0" indent="0" marL="0">
              <a:buNone/>
            </a:pPr>
          </a:p>
          <a:p>
            <a:pPr lvl="0" indent="0" marL="0">
              <a:buNone/>
            </a:pPr>
            <a:r>
              <a:rP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lvl="0" indent="0" marL="0">
              <a:buNone/>
            </a:pPr>
          </a:p>
          <a:p>
            <a:pPr lvl="0" indent="0" marL="0">
              <a:buNone/>
            </a:pPr>
            <a:r>
              <a:rP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lvl="0" indent="0" marL="0">
              <a:buNone/>
            </a:pPr>
          </a:p>
          <a:p>
            <a:pPr lvl="0" indent="0" marL="0">
              <a:buNone/>
            </a:pPr>
            <a:r>
              <a:rPr/>
              <a:t>We’ll use the data set with the 29.5 changed to a missing value for all of the remaining analyses of this data 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an important thing to remember about missing values. SAS stores missing value codes as the most extreme legal negative number. This can sometimes lead to surprising and misleading results.</a:t>
            </a:r>
          </a:p>
          <a:p>
            <a:pPr lvl="0" indent="0" marL="0">
              <a:buNone/>
            </a:pPr>
          </a:p>
          <a:p>
            <a:pPr lvl="0" indent="0" marL="0">
              <a:buNone/>
            </a:pPr>
            <a:r>
              <a:rPr/>
              <a:t>Every procedure in SAS has its own default approach to missing values and often provides you with one or more alternatives. You have to review this carefully for each and every statistical procedure that you run. If you do data manipulations involving missing values, you have to make sure that the result correctly reflects what you want.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a:t>
            </a:r>
          </a:p>
          <a:p>
            <a:pPr lvl="0" indent="0" marL="0">
              <a:buNone/>
            </a:pPr>
          </a:p>
          <a:p>
            <a:pPr lvl="0" indent="0" marL="0">
              <a:buNone/>
            </a:pPr>
            <a:r>
              <a:rPr/>
              <a:t>In order to prevent this from happening, you need to check for missingness before applying any other logic statement.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If you are concerned at all about missing values (and you should be), ask for the number of missing values in proc means using nmiss.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means.</a:t>
            </a:r>
          </a:p>
          <a:p>
            <a:pPr lvl="0" indent="0" marL="0">
              <a:buNone/>
            </a:pPr>
          </a:p>
          <a:p>
            <a:pPr lvl="0" indent="0" marL="0">
              <a:buNone/>
            </a:pPr>
            <a:r>
              <a:rPr/>
              <a:t>Speaker notes: This is what your output looks like. Note that your data set has 251 observations and 1 missing value.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can do simple transformations like unit conversions in SAS. Create a new dataset with the data statement. Use the set command to tell SAS that you plan to use and modify an existing dataset.</a:t>
            </a:r>
          </a:p>
          <a:p>
            <a:pPr lvl="0" indent="0" marL="0">
              <a:buNone/>
            </a:pPr>
          </a:p>
          <a:p>
            <a:pPr lvl="0" indent="0" marL="0">
              <a:buNone/>
            </a:pPr>
            <a:r>
              <a:rPr/>
              <a:t>The conversions done here will turn height and weight into centimeters and kilograms, respectively.</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a:t>
            </a:r>
          </a:p>
          <a:p>
            <a:pPr lvl="0" indent="0" marL="0">
              <a:buNone/>
            </a:pPr>
          </a:p>
          <a:p>
            <a:pPr lvl="0" indent="0" marL="0">
              <a:buNone/>
            </a:pPr>
            <a:r>
              <a:rPr/>
              <a:t>Today, you will analyze some data sets that have mostly continuous variables. The first dataset at body measurements.</a:t>
            </a:r>
          </a:p>
          <a:p>
            <a:pPr lvl="0" indent="0" marL="0">
              <a:buNone/>
            </a:pPr>
          </a:p>
          <a:p>
            <a:pPr lvl="0" indent="0" marL="0">
              <a:buNone/>
            </a:pPr>
            <a:r>
              <a:rPr/>
              <a:t>The input statement is very long and does not fit on a single slide. Go to the Canvas site if you want to see the full code.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your output with measurements both in the original units and metric. Notice that I did not print any more than 10 rows of data.</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the default option. Generally, it is wise to modify the defaults for any graphic image.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the default histogram.</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many bars. The first bar is centered at 60, and each bin has a width of 1 inch (plus or minus 0.5 inches)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what you get. You can also go in the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few bars. The first bar is again centered at 60, but now each bin has a width of 5 inches (plus or minus 2.5 inches).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the revised histogram. There is no “correct” version of the histogram. Try several widths and see which one gives the clearest picture of your data.</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compute correlations.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corr.</a:t>
            </a:r>
          </a:p>
          <a:p>
            <a:pPr lvl="0" indent="0" marL="0">
              <a:buNone/>
            </a:pPr>
          </a:p>
          <a:p>
            <a:pPr lvl="0" indent="0" marL="0">
              <a:buNone/>
            </a:pPr>
            <a:r>
              <a:rPr/>
              <a:t>Speaker notes: The output here extends to a fresh page.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corr (continued).</a:t>
            </a:r>
          </a:p>
          <a:p>
            <a:pPr lvl="0" indent="0" marL="0">
              <a:buNone/>
            </a:pPr>
          </a:p>
          <a:p>
            <a:pPr lvl="0" indent="0" marL="0">
              <a:buNone/>
            </a:pPr>
            <a:r>
              <a:rPr/>
              <a:t>Speaker notes: The output here really annoys me. I want to show something a bit advanced here.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is the code to input all the variables in this data set. It is quite long and does not fit on a single Powerpoint slide.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can save the correlations in a separate data file.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Continues on the next slide.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 (continued).</a:t>
            </a:r>
          </a:p>
          <a:p>
            <a:pPr lvl="0" indent="0" marL="0">
              <a:buNone/>
            </a:pPr>
          </a:p>
          <a:p>
            <a:pPr lvl="0" indent="0" marL="0">
              <a:buNone/>
            </a:pPr>
            <a:r>
              <a:rPr/>
              <a:t>Speaker notes: The output is a bit unusual because SAS wants to include means and standard deviations in your output. You can and should remove this. It would be easy enough to do (use the where statement), but I wanted to show you the full data set.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Saving as a data file allows you to manipulate the individual correlations. Here we multiply the correlations by 100, round them, and sort them. This can often simplify the interpretation of large correlation matrices.</a:t>
            </a:r>
          </a:p>
          <a:p>
            <a:pPr lvl="0" indent="0" marL="0">
              <a:buNone/>
            </a:pPr>
          </a:p>
          <a:p>
            <a:pPr lvl="0" indent="0" marL="0">
              <a:buNone/>
            </a:pPr>
            <a:r>
              <a:rPr/>
              <a:t>This code does the reordering and printing</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Just to help visualize things, let’s print the file before we modify it.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the output. You can see that measurements at the extremities are poor predictors of body fat. Apparently, we grow fat from the middle outward.</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A scatterplot is also useful for examining the relationship among variables. You can produce scatterplots several different ways, but the scatterplots produced by the sgplot procedure have the most flexibility.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plot shows a general upward trend.</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The trend line is very useful for large and noisy data sets. It also allows you to more quickly visualize extreme values.;</a:t>
            </a:r>
          </a:p>
          <a:p>
            <a:pPr lvl="0" indent="0" marL="0">
              <a:buNone/>
            </a:pPr>
          </a:p>
          <a:p>
            <a:pPr lvl="0" indent="0" marL="0">
              <a:buNone/>
            </a:pPr>
            <a:r>
              <a:rPr/>
              <a:t>Notice that there is no title1. When you leave this out, SAS will pull the title1 used in the previous procedure, if it is available. This allows you to repeat the top line title across broad sections of your program.</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Notice, for example, that the person with the largest abdomen measure (the biggest gut, if I can be informal) is quite out of line with what you might expect the relationship to be.</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lvl="0" indent="0" marL="0">
              <a:buNone/>
            </a:pPr>
          </a:p>
          <a:p>
            <a:pPr lvl="0" indent="0" marL="0">
              <a:buNone/>
            </a:pPr>
            <a:r>
              <a:rPr/>
              <a:t>I strongly recommend use of variable labels and will require them for any homework you submit in this class. See the grading rubric for details.</a:t>
            </a:r>
          </a:p>
          <a:p>
            <a:pPr lvl="0" indent="0" marL="0">
              <a:buNone/>
            </a:pPr>
          </a:p>
          <a:p>
            <a:pPr lvl="0" indent="0" marL="0">
              <a:buNone/>
            </a:pPr>
            <a:r>
              <a:rP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a:p>
            <a:pPr lvl="0" indent="0" marL="0">
              <a:buNone/>
            </a:pPr>
          </a:p>
          <a:p>
            <a:pPr lvl="0" indent="0" marL="0">
              <a:buNone/>
            </a:pPr>
            <a:r>
              <a:rPr/>
              <a:t>Every variable in a SAS program should have a label. This label will make some (but not all) of the SAS output more readable. it is also part of the internal documentation of your program. Note that some of these labels do not fit well in this Powerpoint slide, but that’s okay.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It’s always a good idea to print out a small piece of your data to make sure everything is okay.</a:t>
            </a:r>
          </a:p>
          <a:p>
            <a:pPr lvl="0" indent="0" marL="0">
              <a:buNone/>
            </a:pPr>
          </a:p>
          <a:p>
            <a:pPr lvl="0" indent="0" marL="0">
              <a:buNone/>
            </a:pPr>
            <a:r>
              <a:rPr/>
              <a:t>The data option tells SAS what data set you want to print. If you omit this, SAS will print the most recently created data set.</a:t>
            </a:r>
          </a:p>
          <a:p>
            <a:pPr lvl="0" indent="0" marL="0">
              <a:buNone/>
            </a:pPr>
          </a:p>
          <a:p>
            <a:pPr lvl="0" indent="0" marL="0">
              <a:buNone/>
            </a:pPr>
            <a:r>
              <a:rPr/>
              <a:t>The obs=10 option limits the number of rows printed to the first 10. For large data sets, you should always take advantage of this option.</a:t>
            </a:r>
          </a:p>
          <a:p>
            <a:pPr lvl="0" indent="0" marL="0">
              <a:buNone/>
            </a:pPr>
          </a:p>
          <a:p>
            <a:pPr lvl="0" indent="0" marL="0">
              <a:buNone/>
            </a:pPr>
            <a:r>
              <a:rPr/>
              <a:t>The var statement limits the variables that you print to those that you specify. Again, this is important for large data sets.</a:t>
            </a:r>
          </a:p>
          <a:p>
            <a:pPr lvl="0" indent="0" marL="0">
              <a:buNone/>
            </a:pPr>
          </a:p>
          <a:p>
            <a:pPr lvl="0" indent="0" marL="0">
              <a:buNone/>
            </a:pPr>
            <a:r>
              <a:rPr/>
              <a:t>Please do not ever print more than ten rows or more than five variables, if you can help it. Excessively lengthy outputs will lose you a few points (see the grading rubric).</a:t>
            </a:r>
          </a:p>
          <a:p>
            <a:pPr lvl="0" indent="0" marL="0">
              <a:buNone/>
            </a:pPr>
          </a:p>
          <a:p>
            <a:pPr lvl="0" indent="0" marL="0">
              <a:buNone/>
            </a:pPr>
            <a:r>
              <a:rPr/>
              <a:t>The title statement tells SAS to provide a descriptive title at the top of the page of output.</a:t>
            </a:r>
          </a:p>
          <a:p>
            <a:pPr lvl="0" indent="0" marL="0">
              <a:buNone/>
            </a:pPr>
          </a:p>
          <a:p>
            <a:pPr lvl="0" indent="0" marL="0">
              <a:buNone/>
            </a:pPr>
            <a:r>
              <a:rPr/>
              <a:t>The run statement says you’re done with the procedure.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a:r>
              <a:rPr/>
              <a:t>Speaker notes: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The means procedure will produce descriptive statistics for your data. By default, it will produce the count of non-missing values, the mean, the standard deviation, and the minimum and maximum values, but I am listing them explicitly here, just for show.</a:t>
            </a:r>
          </a:p>
          <a:p>
            <a:pPr lvl="0" indent="0" marL="0">
              <a:buNone/>
            </a:pPr>
          </a:p>
          <a:p>
            <a:pPr lvl="0" indent="0" marL="0">
              <a:buNone/>
            </a:pPr>
            <a:r>
              <a:rPr/>
              <a:t>The data option tells SAS which data set you want descriptive statistics on, and the var statement tells SAS which variable(s) you want descriptive statistics 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means.</a:t>
            </a:r>
          </a:p>
          <a:p>
            <a:pPr lvl="0" indent="0" marL="0">
              <a:buNone/>
            </a:pPr>
          </a:p>
          <a:p>
            <a:pPr lvl="0"/>
            <a:r>
              <a:rPr/>
              <a:t>Speaker notes: This is what your output looks like.</a:t>
            </a:r>
          </a:p>
          <a:p>
            <a:pPr lvl="0" indent="0" marL="0">
              <a:buNone/>
            </a:pPr>
          </a:p>
          <a:p>
            <a:pPr lvl="0" indent="0" marL="0">
              <a:buNone/>
            </a:pPr>
            <a:r>
              <a:rP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First, let’s look at this value in the context of the other values in this row of data.</a:t>
            </a:r>
          </a:p>
          <a:p>
            <a:pPr lvl="0" indent="0" marL="0">
              <a:buNone/>
            </a:pPr>
          </a:p>
          <a:p>
            <a:pPr lvl="0" indent="0" marL="0">
              <a:buNone/>
            </a:pPr>
            <a:r>
              <a:rPr/>
              <a:t>You do this by sorting the data so that the shortest subject becomes the first row of the data and the tallest subject becomes the last. Then print just the very first row of your data.</a:t>
            </a:r>
          </a:p>
          <a:p>
            <a:pPr lvl="0" indent="0" marL="0">
              <a:buNone/>
            </a:pPr>
          </a:p>
          <a:p>
            <a:pPr lvl="0" indent="0" marL="0">
              <a:buNone/>
            </a:pPr>
            <a:r>
              <a:rPr/>
              <a:t>Warning! Be careful about sorting your data if you can’t get the data easily back to the original order. It might be okay, but there are times when you’d like your data all the way back and that means data in the original order. This data set has a case variable that you can resort by in order to get back ot the original order.</a:t>
            </a:r>
          </a:p>
          <a:p>
            <a:pPr lvl="0" indent="0" marL="0">
              <a:buNone/>
            </a:pPr>
          </a:p>
          <a:p>
            <a:pPr lvl="0" indent="0" marL="0">
              <a:buNone/>
            </a:pPr>
            <a:r>
              <a:rPr/>
              <a:t>If you don’t have a case variable, store the sorted data in a separate location: something along the lines of proc sort data=x out=y.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Introduction to SAS, Working with continuous variables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ht="Height (inches)"
    bmi="Body mass index (kg/m^2)"
    ffw="Fat Free Weight (lbs)"
    neck="Neck circumference (cm)"
    chest="Chest circumference (cm)"
    abdomen="Abdomen circumference (cm)"
    hip="Hip circumference (cm)"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biceps="Extended biceps circumference (cm)"
    forearm="Forearm circumference (cm)"
    wrist="Wrist circumference (cm)";
run;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5</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Part05. Print a small piece of the data</a:t>
            </a:r>
          </a:p>
        </p:txBody>
      </p:sp>
      <p:sp>
        <p:nvSpPr>
          <p:cNvPr id="3" name="Content Placeholder 2"/>
          <p:cNvSpPr>
            <a:spLocks noGrp="1"/>
          </p:cNvSpPr>
          <p:nvPr>
            <p:ph idx="1"/>
          </p:nvPr>
        </p:nvSpPr>
        <p:spPr/>
        <p:txBody>
          <a:bodyPr/>
          <a:lstStyle/>
          <a:p>
            <a:pPr lvl="0" indent="0" marL="0">
              <a:buNone/>
            </a:pPr>
            <a:r>
              <a:rPr/>
              <a:t>Figure 01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0, 2, 1, 0, 2, 1, 0, 0, 0, 2, 1, 0, 0, 0, 2, 1, 0, 2, 4, 1, 0, 2, 4, 1, 0, 0, 2, 4, 2, 1, 0, 0, 2, 4, 2, 1, 0, 2, 1, 0, 2, 1, 0, 2, 4, 1, 0, 2, 4, 2, 1, 0, 0, 2, 4, 2, 1, 0, 2, 4, 2, 1, 0, 2, 4, 2, 1, 0, 2, 4, 2, 1, 0, 2, 4, 2, 4, 2, 1, 0, 2, 4, 2, 4, 2, 1, 0, 2, 1, 0, 2, 4, 2, 1, 0, 2, 4, 2, 1, 0, 2, 4, 2, 1, 0, 2, 4, 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Part06.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Part06. Calculate simple statistics for ht</a:t>
            </a:r>
          </a:p>
        </p:txBody>
      </p:sp>
      <p:sp>
        <p:nvSpPr>
          <p:cNvPr id="3" name="Content Placeholder 2"/>
          <p:cNvSpPr>
            <a:spLocks noGrp="1"/>
          </p:cNvSpPr>
          <p:nvPr>
            <p:ph idx="1"/>
          </p:nvPr>
        </p:nvSpPr>
        <p:spPr/>
        <p:txBody>
          <a:bodyPr/>
          <a:lstStyle/>
          <a:p>
            <a:pPr lvl="0" indent="0" marL="0">
              <a:buNone/>
            </a:pPr>
            <a:r>
              <a:rPr/>
              <a:t>Figure 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sort
    data=intro.fat;
  by ht;
run;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smallest ht";
  title2 "Note the inconsistency with wt";
run;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Part07. Look at smallest value</a:t>
            </a:r>
          </a:p>
        </p:txBody>
      </p:sp>
      <p:sp>
        <p:nvSpPr>
          <p:cNvPr id="3" name="Content Placeholder 2"/>
          <p:cNvSpPr>
            <a:spLocks noGrp="1"/>
          </p:cNvSpPr>
          <p:nvPr>
            <p:ph idx="1"/>
          </p:nvPr>
        </p:nvSpPr>
        <p:spPr/>
        <p:txBody>
          <a:bodyPr/>
          <a:lstStyle/>
          <a:p>
            <a:pPr lvl="0" indent="0" marL="0">
              <a:buNone/>
            </a:pPr>
            <a:r>
              <a:rPr/>
              <a:t>Figure 03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8</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sort
    data=intro.fat;
  by descending ht;
run;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largest ht";
  title2 "This seems quite normal to me";
run;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Part08. Look at the largest value</a:t>
            </a:r>
          </a:p>
        </p:txBody>
      </p:sp>
      <p:sp>
        <p:nvSpPr>
          <p:cNvPr id="3" name="Content Placeholder 2"/>
          <p:cNvSpPr>
            <a:spLocks noGrp="1"/>
          </p:cNvSpPr>
          <p:nvPr>
            <p:ph idx="1"/>
          </p:nvPr>
        </p:nvSpPr>
        <p:spPr/>
        <p:txBody>
          <a:bodyPr/>
          <a:lstStyle/>
          <a:p>
            <a:pPr lvl="0" indent="0" marL="0">
              <a:buNone/>
            </a:pPr>
            <a:r>
              <a:rPr/>
              <a:t>Figure 04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1, 1, 2, 2, 2, 3, 3, 3, 3, 3, 4, 4, 4, 4, 4, 5, 5, 5, 5, 6, 6, 6, 6, 7, 7, 7, 7, 7, 7, 8, 8, 8, 8, 8, 8, 9, 9, 9, 10, 10, 10, 11, 11, 11, 11, 12, 12, 12, 12, 12, 13, 13, 13, 13, 13, 13, 14, 14, 14, 14, 14, 15, 15, 15, 15, 15, 16, 16, 16, 16, 16, 17, 17, 17, 17, 17, 17, 17, 18, 18, 18, 18, 18, 18, 18, 19, 19, 19, 20, 20, 20, 20, 20, 21, 21, 21, 21, 21, 22, 22, 22, 22, 22, 23, 23, 23, 23, 23</a:t>
            </a:r>
          </a:p>
          <a:p>
            <a:pPr lvl="0" indent="0">
              <a:buNone/>
            </a:pPr>
            <a:r>
              <a:rPr>
                <a:latin typeface="Courier"/>
              </a:rPr>
              <a:t>i </a:t>
            </a:r>
            <a:r>
              <a:rPr>
                <a:solidFill>
                  <a:srgbClr val="007020"/>
                </a:solidFill>
                <a:latin typeface="Courier"/>
              </a:rPr>
              <a:t>&lt;-</a:t>
            </a:r>
            <a:r>
              <a:rPr>
                <a:latin typeface="Courier"/>
              </a:rPr>
              <a:t> </a:t>
            </a:r>
            <a:r>
              <a:rPr>
                <a:solidFill>
                  <a:srgbClr val="40A070"/>
                </a:solidFill>
                <a:latin typeface="Courier"/>
              </a:rPr>
              <a:t>0</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9</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data intro.fat1;
  set intro.fat;
  if ht &gt; 29.5;
run;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Part10.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data intro.fat2;
  set intro.fat;
  if ht=29.5 then ht=.;
run;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Part11.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proc print
    data=intro.fat2;
  where ht &lt; 0;
  title1 "ht &lt; 0 will include ht = .";
run;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Part11. Faulty approach for filtering out negative values</a:t>
            </a:r>
          </a:p>
        </p:txBody>
      </p:sp>
      <p:sp>
        <p:nvSpPr>
          <p:cNvPr id="3" name="Content Placeholder 2"/>
          <p:cNvSpPr>
            <a:spLocks noGrp="1"/>
          </p:cNvSpPr>
          <p:nvPr>
            <p:ph idx="1"/>
          </p:nvPr>
        </p:nvSpPr>
        <p:spPr/>
        <p:txBody>
          <a:bodyPr/>
          <a:lstStyle/>
          <a:p>
            <a:pPr lvl="0" indent="0" marL="0">
              <a:buNone/>
            </a:pPr>
            <a:r>
              <a:rPr/>
              <a:t>Figure 05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Part12. Counting missing values</a:t>
            </a:r>
          </a:p>
        </p:txBody>
      </p:sp>
      <p:sp>
        <p:nvSpPr>
          <p:cNvPr id="3" name="Content Placeholder 2"/>
          <p:cNvSpPr>
            <a:spLocks noGrp="1"/>
          </p:cNvSpPr>
          <p:nvPr>
            <p:ph idx="1"/>
          </p:nvPr>
        </p:nvSpPr>
        <p:spPr/>
        <p:txBody>
          <a:bodyPr/>
          <a:lstStyle/>
          <a:p>
            <a:pPr lvl="0" indent="0">
              <a:buNone/>
            </a:pPr>
            <a:r>
              <a:rPr>
                <a:latin typeface="Courier"/>
              </a:rPr>
              <a:t>
proc means
    n nmiss mean std min max
    data=intro.fat2;
  var ht;
  title "Using the nmiss statistic";
run;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Part12. Counting missing values</a:t>
            </a:r>
          </a:p>
        </p:txBody>
      </p:sp>
      <p:sp>
        <p:nvSpPr>
          <p:cNvPr id="3" name="Content Placeholder 2"/>
          <p:cNvSpPr>
            <a:spLocks noGrp="1"/>
          </p:cNvSpPr>
          <p:nvPr>
            <p:ph idx="1"/>
          </p:nvPr>
        </p:nvSpPr>
        <p:spPr/>
        <p:txBody>
          <a:bodyPr/>
          <a:lstStyle/>
          <a:p>
            <a:pPr lvl="0" indent="0" marL="0">
              <a:buNone/>
            </a:pPr>
            <a:r>
              <a:rPr/>
              <a:t>Figure 06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13</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data converted_units;
  set intro.fat2;
  ht_cm = ht * 2.54;
  wt_kg = wt / 2.2; 
run;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proc print 
    data=converted_units(obs=10);
  var ht ht_cm wt wt_kg;
  title1 "Original and converted units";
run;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Part13. Simple transformations</a:t>
            </a:r>
          </a:p>
        </p:txBody>
      </p:sp>
      <p:sp>
        <p:nvSpPr>
          <p:cNvPr id="3" name="Content Placeholder 2"/>
          <p:cNvSpPr>
            <a:spLocks noGrp="1"/>
          </p:cNvSpPr>
          <p:nvPr>
            <p:ph idx="1"/>
          </p:nvPr>
        </p:nvSpPr>
        <p:spPr/>
        <p:txBody>
          <a:bodyPr/>
          <a:lstStyle/>
          <a:p>
            <a:pPr lvl="0" indent="0" marL="0">
              <a:buNone/>
            </a:pPr>
            <a:r>
              <a:rPr/>
              <a:t>Figure 07</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14</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Part14. Display a histogram</a:t>
            </a:r>
          </a:p>
        </p:txBody>
      </p:sp>
      <p:sp>
        <p:nvSpPr>
          <p:cNvPr id="3" name="Content Placeholder 2"/>
          <p:cNvSpPr>
            <a:spLocks noGrp="1"/>
          </p:cNvSpPr>
          <p:nvPr>
            <p:ph idx="1"/>
          </p:nvPr>
        </p:nvSpPr>
        <p:spPr/>
        <p:txBody>
          <a:bodyPr/>
          <a:lstStyle/>
          <a:p>
            <a:pPr lvl="0" indent="0">
              <a:buNone/>
            </a:pPr>
            <a:r>
              <a:rPr>
                <a:latin typeface="Courier"/>
              </a:rPr>
              <a:t>
proc sgplot
    data=intro.fat2;
  histogram ht;
  title "Histogram with default bins";
run;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Part14. Display a histogram</a:t>
            </a:r>
          </a:p>
        </p:txBody>
      </p:sp>
      <p:sp>
        <p:nvSpPr>
          <p:cNvPr id="3" name="Content Placeholder 2"/>
          <p:cNvSpPr>
            <a:spLocks noGrp="1"/>
          </p:cNvSpPr>
          <p:nvPr>
            <p:ph idx="1"/>
          </p:nvPr>
        </p:nvSpPr>
        <p:spPr/>
        <p:txBody>
          <a:bodyPr/>
          <a:lstStyle/>
          <a:p>
            <a:pPr lvl="0" indent="0" marL="0">
              <a:buNone/>
            </a:pPr>
            <a:r>
              <a:rPr/>
              <a:t>Figure 08</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15</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Part15. Revised histogram with narrow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binwidth=1;
  title "Histogram with narrow bins";
run;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Part15. Revised histogram with narrow bins</a:t>
            </a:r>
          </a:p>
        </p:txBody>
      </p:sp>
      <p:sp>
        <p:nvSpPr>
          <p:cNvPr id="3" name="Content Placeholder 2"/>
          <p:cNvSpPr>
            <a:spLocks noGrp="1"/>
          </p:cNvSpPr>
          <p:nvPr>
            <p:ph idx="1"/>
          </p:nvPr>
        </p:nvSpPr>
        <p:spPr/>
        <p:txBody>
          <a:bodyPr/>
          <a:lstStyle/>
          <a:p>
            <a:pPr lvl="0" indent="0" marL="0">
              <a:buNone/>
            </a:pPr>
            <a:r>
              <a:rPr/>
              <a:t>Figure 09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Part01.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 4);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Part16. Revised histogram with wide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binwidth=5;
  title "Histogram with wide bins";
run;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Part16. Revised histogram with wide bins</a:t>
            </a:r>
          </a:p>
        </p:txBody>
      </p:sp>
      <p:sp>
        <p:nvSpPr>
          <p:cNvPr id="3" name="Content Placeholder 2"/>
          <p:cNvSpPr>
            <a:spLocks noGrp="1"/>
          </p:cNvSpPr>
          <p:nvPr>
            <p:ph idx="1"/>
          </p:nvPr>
        </p:nvSpPr>
        <p:spPr/>
        <p:txBody>
          <a:bodyPr/>
          <a:lstStyle/>
          <a:p>
            <a:pPr lvl="0" indent="0" marL="0">
              <a:buNone/>
            </a:pPr>
            <a:r>
              <a:rPr/>
              <a:t>Figure 10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17</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Part17. Calculate correlations</a:t>
            </a:r>
          </a:p>
        </p:txBody>
      </p:sp>
      <p:sp>
        <p:nvSpPr>
          <p:cNvPr id="3" name="Content Placeholder 2"/>
          <p:cNvSpPr>
            <a:spLocks noGrp="1"/>
          </p:cNvSpPr>
          <p:nvPr>
            <p:ph idx="1"/>
          </p:nvPr>
        </p:nvSpPr>
        <p:spPr/>
        <p:txBody>
          <a:bodyPr/>
          <a:lstStyle/>
          <a:p>
            <a:pPr lvl="0" indent="0">
              <a:buNone/>
            </a:pPr>
            <a:r>
              <a:rPr>
                <a:latin typeface="Courier"/>
              </a:rPr>
              <a:t>
proc corr
    data=intro.fat2
    noprob nosimple;
  var fat_brozek fat_siri;
  with neck -- wrist;
  title "Correlation matrix";
run;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Calculate correlations</a:t>
            </a:r>
          </a:p>
        </p:txBody>
      </p:sp>
      <p:sp>
        <p:nvSpPr>
          <p:cNvPr id="3" name="Content Placeholder 2"/>
          <p:cNvSpPr>
            <a:spLocks noGrp="1"/>
          </p:cNvSpPr>
          <p:nvPr>
            <p:ph idx="1"/>
          </p:nvPr>
        </p:nvSpPr>
        <p:spPr/>
        <p:txBody>
          <a:bodyPr/>
          <a:lstStyle/>
          <a:p>
            <a:pPr lvl="0" indent="0" marL="0">
              <a:buNone/>
            </a:pPr>
            <a:r>
              <a:rPr/>
              <a:t>Figure 11</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Calculate correlations</a:t>
            </a:r>
          </a:p>
        </p:txBody>
      </p:sp>
      <p:sp>
        <p:nvSpPr>
          <p:cNvPr id="3" name="Content Placeholder 2"/>
          <p:cNvSpPr>
            <a:spLocks noGrp="1"/>
          </p:cNvSpPr>
          <p:nvPr>
            <p:ph idx="1"/>
          </p:nvPr>
        </p:nvSpPr>
        <p:spPr/>
        <p:txBody>
          <a:bodyPr/>
          <a:lstStyle/>
          <a:p>
            <a:pPr lvl="0" indent="0" marL="0">
              <a:buNone/>
            </a:pPr>
            <a:r>
              <a:rPr/>
              <a:t>Figure 12</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18</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Part18.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proc corr
    data=intro.fat2
    noprint
    outp=correlations;
  var fat_brozek fat_siri;
  with neck -- wrist;
run;
proc print 
    data=correlations;
  title "Correlation matrix output to a data set";
run;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Part18. Save the correlations in a separate data file.</a:t>
            </a:r>
          </a:p>
        </p:txBody>
      </p:sp>
      <p:sp>
        <p:nvSpPr>
          <p:cNvPr id="3" name="Content Placeholder 2"/>
          <p:cNvSpPr>
            <a:spLocks noGrp="1"/>
          </p:cNvSpPr>
          <p:nvPr>
            <p:ph idx="1"/>
          </p:nvPr>
        </p:nvSpPr>
        <p:spPr/>
        <p:txBody>
          <a:bodyPr/>
          <a:lstStyle/>
          <a:p>
            <a:pPr lvl="0" indent="0" marL="0">
              <a:buNone/>
            </a:pPr>
            <a:r>
              <a:rPr/>
              <a:t>Figure 13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Part18. Save the correlations in a separate data file.</a:t>
            </a:r>
          </a:p>
        </p:txBody>
      </p:sp>
      <p:sp>
        <p:nvSpPr>
          <p:cNvPr id="3" name="Content Placeholder 2"/>
          <p:cNvSpPr>
            <a:spLocks noGrp="1"/>
          </p:cNvSpPr>
          <p:nvPr>
            <p:ph idx="1"/>
          </p:nvPr>
        </p:nvSpPr>
        <p:spPr/>
        <p:txBody>
          <a:bodyPr/>
          <a:lstStyle/>
          <a:p>
            <a:pPr lvl="0" indent="0" marL="0">
              <a:buNone/>
            </a:pPr>
            <a:r>
              <a:rPr/>
              <a:t>Figure 14</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19</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Part19. Modify these correlations.</a:t>
            </a:r>
          </a:p>
        </p:txBody>
      </p:sp>
      <p:sp>
        <p:nvSpPr>
          <p:cNvPr id="3" name="Content Placeholder 2"/>
          <p:cNvSpPr>
            <a:spLocks noGrp="1"/>
          </p:cNvSpPr>
          <p:nvPr>
            <p:ph idx="1"/>
          </p:nvPr>
        </p:nvSpPr>
        <p:spPr/>
        <p:txBody>
          <a:bodyPr/>
          <a:lstStyle/>
          <a:p>
            <a:pPr lvl="0" indent="0">
              <a:buNone/>
            </a:pPr>
            <a:r>
              <a:rPr>
                <a:latin typeface="Courier"/>
              </a:rPr>
              <a:t>
data correlations;
  set correlations;
  if _type_="CORR";
  drop type;
  fat_brozek=round(100*fat_brozek);
  fat_siri=round(100*fat_siri);
run;
proc sort
    data=correlations;
  by descending fat_brozek;
run;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20</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Part20. Print the modified correlations.</a:t>
            </a:r>
          </a:p>
        </p:txBody>
      </p:sp>
      <p:sp>
        <p:nvSpPr>
          <p:cNvPr id="3" name="Content Placeholder 2"/>
          <p:cNvSpPr>
            <a:spLocks noGrp="1"/>
          </p:cNvSpPr>
          <p:nvPr>
            <p:ph idx="1"/>
          </p:nvPr>
        </p:nvSpPr>
        <p:spPr/>
        <p:txBody>
          <a:bodyPr/>
          <a:lstStyle/>
          <a:p>
            <a:pPr lvl="0" indent="0">
              <a:buNone/>
            </a:pPr>
            <a:r>
              <a:rPr>
                <a:latin typeface="Courier"/>
              </a:rPr>
              <a:t>
proc print 
    data=correlations;
  title "Rounded and re-ordered correlation matrix";
run;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Part20. Print the modified correlations.</a:t>
            </a:r>
          </a:p>
        </p:txBody>
      </p:sp>
      <p:sp>
        <p:nvSpPr>
          <p:cNvPr id="3" name="Content Placeholder 2"/>
          <p:cNvSpPr>
            <a:spLocks noGrp="1"/>
          </p:cNvSpPr>
          <p:nvPr>
            <p:ph idx="1"/>
          </p:nvPr>
        </p:nvSpPr>
        <p:spPr/>
        <p:txBody>
          <a:bodyPr/>
          <a:lstStyle/>
          <a:p>
            <a:pPr lvl="0" indent="0" marL="0">
              <a:buNone/>
            </a:pPr>
            <a:r>
              <a:rPr/>
              <a:t>Figure 15</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21</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Part21. Draw a scatterplot.</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title1 "Simple scatterplot";
run;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Part21. Draw a scatterplot.</a:t>
            </a:r>
          </a:p>
        </p:txBody>
      </p:sp>
      <p:sp>
        <p:nvSpPr>
          <p:cNvPr id="3" name="Content Placeholder 2"/>
          <p:cNvSpPr>
            <a:spLocks noGrp="1"/>
          </p:cNvSpPr>
          <p:nvPr>
            <p:ph idx="1"/>
          </p:nvPr>
        </p:nvSpPr>
        <p:spPr/>
        <p:txBody>
          <a:bodyPr/>
          <a:lstStyle/>
          <a:p>
            <a:pPr lvl="0" indent="0" marL="0">
              <a:buNone/>
            </a:pPr>
            <a:r>
              <a:rPr/>
              <a:t>Figure 16</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ods pdf file=
  "q:/introduction-to-sas/results/5507-02-simon-continuous-variables.pdf";
</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Part22. Adding linear trend line.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reg x=abdomen y=fat_brozek;
  title2 "with linear trend";
run;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Part22. Adding linear trend line.</a:t>
            </a:r>
          </a:p>
        </p:txBody>
      </p:sp>
      <p:sp>
        <p:nvSpPr>
          <p:cNvPr id="3" name="Content Placeholder 2"/>
          <p:cNvSpPr>
            <a:spLocks noGrp="1"/>
          </p:cNvSpPr>
          <p:nvPr>
            <p:ph idx="1"/>
          </p:nvPr>
        </p:nvSpPr>
        <p:spPr/>
        <p:txBody>
          <a:bodyPr/>
          <a:lstStyle/>
          <a:p>
            <a:pPr lvl="0" indent="0" marL="0">
              <a:buNone/>
            </a:pPr>
            <a:r>
              <a:rPr/>
              <a:t>Figure 17</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2022-06-12T21:29:34Z</dcterms:created>
  <dcterms:modified xsi:type="dcterms:W3CDTF">2022-06-12T21:29:34Z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