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notesMaster" Target="notesMasters/notes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easily.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pi:</a:t>
            </a:r>
            <a:r>
              <a:rPr/>
              <a:t> </a:t>
            </a:r>
            <a:r>
              <a:rPr/>
              <a:t>3.1415927.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evil,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panic.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justfied,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lurking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treats</a:t>
            </a:r>
            <a:r>
              <a:rPr/>
              <a:t> </a:t>
            </a:r>
            <a:r>
              <a:rPr/>
              <a:t>tabs.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classic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besides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justification,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semi-aligned,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aligned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uneven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size.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detect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playing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spaces.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action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09.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stray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havoc.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shoulder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shoulder.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plenty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afford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luxury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straining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days,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cheap,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rigid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reside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correspond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complication.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address.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letters.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strings.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expects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informat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spaces?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quotes.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Chirstmas</a:t>
            </a:r>
            <a:r>
              <a:rPr/>
              <a:t> </a:t>
            </a:r>
            <a:r>
              <a:rPr/>
              <a:t>Carol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Dickens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apostrophes.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around.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apostrophe.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escape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Abalone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prediction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directl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don’t.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manually</a:t>
            </a:r>
            <a:r>
              <a:rPr/>
              <a:t> </a:t>
            </a:r>
            <a:r>
              <a:rPr/>
              <a:t>reformat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changes,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reformatting</a:t>
            </a:r>
            <a:r>
              <a:rPr/>
              <a:t> </a:t>
            </a:r>
            <a:r>
              <a:rPr/>
              <a:t>step,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prone.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tricks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nonstandard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female,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infant,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numeric.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successful,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creates.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getnames=yes.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denoted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“</a:t>
            </a:r>
            <a:r>
              <a:rPr/>
              <a:t>09</a:t>
            </a:r>
            <a:r>
              <a:rPr/>
              <a:t>”</a:t>
            </a:r>
            <a:r>
              <a:rPr/>
              <a:t>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successful,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spaces,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delimiters,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commas.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shown)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extension,</a:t>
            </a:r>
            <a:r>
              <a:rPr/>
              <a:t> </a:t>
            </a:r>
            <a:r>
              <a:rPr/>
              <a:t>.csv.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users,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bizzare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appears.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tilde(~)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marks,</a:t>
            </a:r>
            <a:r>
              <a:rPr/>
              <a:t> </a:t>
            </a:r>
            <a:r>
              <a:rPr/>
              <a:t>commas,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trip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owner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sl.datadescription.com/download/data/3437" TargetMode="External" /><Relationship Id="rId3" Type="http://schemas.openxmlformats.org/officeDocument/2006/relationships/hyperlink" Target="https://dasl.datadescription.com/datafile/saratoga-house-prices/" TargetMode="External" /><Relationship Id="rId4" Type="http://schemas.openxmlformats.org/officeDocument/2006/relationships/hyperlink" Target="https://archive.ics.uci.edu/ml/machine-learning-databases/abalone/abalone.data" TargetMode="External" /><Relationship Id="rId5" Type="http://schemas.openxmlformats.org/officeDocument/2006/relationships/hyperlink" Target="https://archive.ics.uci.edu/ml/machine-learning-databases/abalone/abalone.names" TargetMode="Externa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fivethirtyeight/data/master/airline-safety/airline-safety.csv" TargetMode="Externa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formats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7/1/2019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4~8~40
8~16~80
12~24~120
16~32~160
24~48~240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"../data/tilde-delimited.txt";
libname module01
  "../data";
data module01.tilde_delimited;
  infile raw_data delimiter="~";
  input x y z;
run;
proc print
    data=module01.tilde_delimited(obs=2);
  title1 "First two rows of data";
run;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   8   40
8   16  80
12  24  120
16  32  160
24  48  240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"../data/tab-delimited.txt";
libname module01
  "../data";
data module01.tab_delimited;
  infile raw_data delimiter="09"X;
  input x y z;
run;
proc print
    data=module01.tab_delimited(obs=2);
  title1 "First two rows of data";
run;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4 8 40
 816 80
1224120
1632160
2448240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"../data/fixed-width.txt";
libname module01
  "../data";
data module01.fixed_width;
  infile raw_data delimiter=",";
  input 
    x 1-2
    y 3-4
    z 5-7;
run;
proc print
    data=module01.fixed_width(obs=2);
  title1 "First two rows of data";
run;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Alpha 4 8
Bravo 8 16
Charlie 12 24
Delta 16 32
Echo 24 48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"../data/string-data.txt";
libname module01
  "../data";
data module01.string_data;
  infile raw_data delimiter=" ";
  input 
    name $
    x
    y;
run;
proc print
    data=module01.string_data(obs=2);
  title1 "First two rows of data";
run;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Complications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longer than eight characters</a:t>
            </a:r>
          </a:p>
          <a:p>
            <a:pPr lvl="2"/>
            <a:r>
              <a:rPr/>
              <a:t>Informat statement</a:t>
            </a:r>
          </a:p>
          <a:p>
            <a:pPr lvl="1"/>
            <a:r>
              <a:rPr/>
              <a:t>Strings with delimiters</a:t>
            </a:r>
          </a:p>
          <a:p>
            <a:pPr lvl="2"/>
            <a:r>
              <a:rPr/>
              <a:t>Use different delimiter</a:t>
            </a:r>
          </a:p>
          <a:p>
            <a:pPr lvl="2"/>
            <a:r>
              <a:rPr/>
              <a:t>Enclose sting in quotes</a:t>
            </a:r>
          </a:p>
          <a:p>
            <a:pPr lvl="1"/>
            <a:r>
              <a:rPr/>
              <a:t>Strings with quotes</a:t>
            </a:r>
          </a:p>
          <a:p>
            <a:pPr lvl="2"/>
            <a:r>
              <a:rPr/>
              <a:t>Use double quotes around string with single quote</a:t>
            </a:r>
          </a:p>
          <a:p>
            <a:pPr lvl="3"/>
            <a:r>
              <a:rPr/>
              <a:t>“It’s my bidthday!”</a:t>
            </a:r>
          </a:p>
          <a:p>
            <a:pPr lvl="2"/>
            <a:r>
              <a:rPr/>
              <a:t>Use single quotes around string with double quote</a:t>
            </a:r>
          </a:p>
          <a:p>
            <a:pPr lvl="3"/>
            <a:r>
              <a:rPr/>
              <a:t>‘Smile and say “Cheese!” when I take this picture’</a:t>
            </a:r>
          </a:p>
          <a:p>
            <a:pPr lvl="2"/>
            <a:r>
              <a:rPr/>
              <a:t>Use escape codes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name x y
Alpha 4 8
Bravo 8 16
Charlie 12 24
Delta 16 32
Echo 24 48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wide range of formats</a:t>
            </a:r>
          </a:p>
          <a:p>
            <a:pPr lvl="2"/>
            <a:r>
              <a:rPr/>
              <a:t>Space delimited</a:t>
            </a:r>
          </a:p>
          <a:p>
            <a:pPr lvl="2"/>
            <a:r>
              <a:rPr/>
              <a:t>Comma separated values</a:t>
            </a:r>
          </a:p>
          <a:p>
            <a:pPr lvl="2"/>
            <a:r>
              <a:rPr/>
              <a:t>Tab delimited</a:t>
            </a:r>
          </a:p>
          <a:p>
            <a:pPr lvl="2"/>
            <a:r>
              <a:rPr/>
              <a:t>Fixed format</a:t>
            </a:r>
          </a:p>
          <a:p>
            <a:pPr lvl="1"/>
            <a:r>
              <a:rPr/>
              <a:t>Strings in your input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"../data/first-line-names.txt";
libname module01
  "../data";
proc import
    datafile=raw_data dbms=dlm
    out=module01.first_line_names replace;
  delimiter=" ";
  getnames=yes;
run;
proc print
    data=module01.first_line_names(obs=2);
  title1 "First two rows of data";
run;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Saratoga house prices</a:t>
            </a:r>
          </a:p>
          <a:p>
            <a:pPr lvl="2"/>
            <a:r>
              <a:rPr/>
              <a:t>This is a tab delimited file with the names of the variables in the first row. The second link provides a brief description of the data.</a:t>
            </a:r>
          </a:p>
          <a:p>
            <a:pPr lvl="3"/>
            <a:r>
              <a:rPr>
                <a:hlinkClick r:id="rId2"/>
              </a:rPr>
              <a:t>https://dasl.datadescription.com/download/data/3437</a:t>
            </a:r>
          </a:p>
          <a:p>
            <a:pPr lvl="3"/>
            <a:r>
              <a:rPr>
                <a:hlinkClick r:id="rId3"/>
              </a:rPr>
              <a:t>https://dasl.datadescription.com/datafile/saratoga-house-prices/</a:t>
            </a:r>
          </a:p>
          <a:p>
            <a:pPr lvl="1"/>
            <a:r>
              <a:rPr/>
              <a:t>Abalone age prediction</a:t>
            </a:r>
          </a:p>
          <a:p>
            <a:pPr lvl="2"/>
            <a:r>
              <a:rPr/>
              <a:t>This is a comma separated value file without variables names at the top. You can find the variable names in a data dictionary published at second link.</a:t>
            </a:r>
          </a:p>
          <a:p>
            <a:pPr lvl="3"/>
            <a:r>
              <a:rPr>
                <a:hlinkClick r:id="rId4"/>
              </a:rPr>
              <a:t>https://archive.ics.uci.edu/ml/machine-learning-databases/abalone/abalone.data</a:t>
            </a:r>
          </a:p>
          <a:p>
            <a:pPr lvl="3"/>
            <a:r>
              <a:rPr>
                <a:hlinkClick r:id="rId5"/>
              </a:rPr>
              <a:t>https://archive.ics.uci.edu/ml/machine-learning-databases/abalone/abalone.names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Airline safety</a:t>
            </a:r>
          </a:p>
          <a:p>
            <a:pPr lvl="2"/>
            <a:r>
              <a:rPr/>
              <a:t>This is a comma separated value file with variable names at the top.</a:t>
            </a:r>
          </a:p>
          <a:p>
            <a:pPr lvl="3"/>
            <a:r>
              <a:rPr>
                <a:hlinkClick r:id="rId2"/>
              </a:rPr>
              <a:t>https://raw.githubusercontent.com/fivethirtyeight/data/master/airline-safety/airline-safety.csv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abalone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M,0.455,0.365,0.095,0.514,0.2245,0.101,0.15,15
M,0.35,0.265,0.09,0.2255,0.0995,0.0485,0.07,7
F,0.53,0.42,0.135,0.677,0.2565,0.1415,0.21,9
M,0.44,0.365,0.125,0.516,0.2155,0.114,0.155,10
I,0.33,0.255,0.08,0.205,0.0895,0.0395,0.055,7
I,0.425,0.3,0.095,0.3515,0.141,0.0775,0.12,8
F,0.53,0.415,0.15,0.7775,0.237,0.1415,0.33,20
F,0.545,0.425,0.125,0.768,0.294,0.1495,0.26,16
M,0.475,0.37,0.125,0.5095,0.2165,0.1125,0.165,9
F,0.55,0.44,0.15,0.8945,0.3145,0.151,0.32,19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import-abalone.sas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ods pdf file="../results/import-abalone.pdf";
filename raw_data
  "https://archive.ics.uci.edu/ml/machine-learning-databases/abalone/abalone.data";
libname module01
  "../data";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import-abalone.sas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module01.abalone;
  infile raw_data delimiter=",";
  input
    Sex $
    Length
    Diameter
    Height
    Whole_weight
    Shucked_weight
    Viscera_weight
    Shell_weight
    Rings;
run;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import-abalone.sas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data=module01.abalone(obs=10);
  var Sex Length Diameter Height Whole_weight;
  title1 "First ten rows of data";
run;
ods pdf close;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saratoga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Price   Size    Baths   Bedrooms    Fireplace   Acres   Age
142.21200   1.9820000   1   3   0   2   133
134.86500   1.6760000   1.5 3   1   0.38    14
118.00700   1.6940000   2   3   1   0.96    15
138.29700   1.8000000   1   2   1   0.48    49
129.47000   2.0880000   1   3   1   1.84    29
206.51200   1.4560000   2   3   0   0.98    10
50.709000   0.96000000  1.5 2   0   0.01    12
108.79400   1.4640000   1   2   0   0.11    87
68.353000   1.2160000   1   2   0   0.61    101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import-saratoga.sas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ods pdf file="../results/import-saratoga.pdf";
filename raw_data
  "https://dasl.datadescription.com/download/data/3437";
libname module01
  "../data";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import-saratoga.sas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import
    datafile=raw_data dbms=dlm
    out=module01.saratoga replace;
  delimiter="09"x;
  getnames=yes;
run;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proc import</a:t>
            </a:r>
          </a:p>
          <a:p>
            <a:pPr lvl="2"/>
            <a:r>
              <a:rPr/>
              <a:t>First row includes variable names</a:t>
            </a:r>
          </a:p>
          <a:p>
            <a:pPr lvl="2"/>
            <a:r>
              <a:rPr/>
              <a:t>Binary data files</a:t>
            </a:r>
          </a:p>
          <a:p>
            <a:pPr lvl="1"/>
            <a:r>
              <a:rPr/>
              <a:t>Manual reformatting</a:t>
            </a:r>
          </a:p>
          <a:p>
            <a:pPr lvl="2"/>
            <a:r>
              <a:rPr/>
              <a:t>Global search and replace</a:t>
            </a:r>
          </a:p>
          <a:p>
            <a:pPr lvl="2"/>
            <a:r>
              <a:rPr/>
              <a:t>Not usually a good idea</a:t>
            </a:r>
          </a:p>
          <a:p>
            <a:pPr lvl="1"/>
            <a:r>
              <a:rPr/>
              <a:t>Skipping rows</a:t>
            </a:r>
          </a:p>
          <a:p>
            <a:pPr lvl="1"/>
            <a:r>
              <a:rPr/>
              <a:t>Converting strings to numbers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import-saratoga.sas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data=module01.saratoga(obs=10);
  title1 "First two rows of data";
run;
ods pdf close;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 8 40
8 16 80
12 24 120
16 32 160
24 48 240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 "../data/space-delimited.txt";
libname module01 "../data";
data module01.space_delimited;
  infile raw_data delimiter=" ";
  input x y z;
run;
proc print
    data=module01.space_delimited(obs=2);
  title1 "First two rows of data";
run;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4  8  40
 8 16  80
12 24 120
16 32 160
24 48 240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 "../data/multi-delimited.txt";
libname module01 "../data";
data module01.multi_delimited;
  infile raw_data delimiter=" ";
  input x y z;
run;
proc print
    data=module01.multi_delimited(obs=2);
  title1 "First two rows of data";
run;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4,8,40
8,16,80
12,24,120
16,32,160
24,48,240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"../data/comma-delimited.csv";
libname module01
  "../data";
data module01.comma_delimited;
  infile raw_data delimiter=",";
  input x y z;
run;
proc print
    data=module01.comma_delimited(obs=2);
  title1 "First two rows of data";
run;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a wide range of data formats</dc:title>
  <dc:creator>Steve Simon</dc:creator>
  <cp:keywords/>
  <dcterms:created xsi:type="dcterms:W3CDTF">2019-07-03T00:08:54Z</dcterms:created>
  <dcterms:modified xsi:type="dcterms:W3CDTF">2019-07-03T00:08:54Z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7/1/2019</vt:lpwstr>
  </property>
  <property fmtid="{D5CDD505-2E9C-101B-9397-08002B2CF9AE}" pid="3" name="output">
    <vt:lpwstr>powerpoint_presentation</vt:lpwstr>
  </property>
</Properties>
</file>