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notesMaster" Target="notesMasters/notesMaster1.xml" /><Relationship Id="rId35" Type="http://schemas.openxmlformats.org/officeDocument/2006/relationships/viewProps" Target="viewProps.xml" /><Relationship Id="rId3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7" Type="http://schemas.openxmlformats.org/officeDocument/2006/relationships/tableStyles" Target="tableStyles.xml" /><Relationship Id="rId36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?>
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?>
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?>
<Relationships xmlns="http://schemas.openxmlformats.org/package/2006/relationships"><Relationship Id="rId2" Type="http://schemas.openxmlformats.org/officeDocument/2006/relationships/slide" Target="../slides/slide14.xml" /><Relationship Id="rId1" Type="http://schemas.openxmlformats.org/officeDocument/2006/relationships/notesMaster" Target="../notesMasters/notesMaster1.xml" /></Relationships>
</file>

<file path=ppt/notesSlides/_rels/notesSlide13.xml.rels><?xml version="1.0" encoding="UTF-8"?>
<Relationships xmlns="http://schemas.openxmlformats.org/package/2006/relationships"><Relationship Id="rId2" Type="http://schemas.openxmlformats.org/officeDocument/2006/relationships/slide" Target="../slides/slide15.xml" /><Relationship Id="rId1" Type="http://schemas.openxmlformats.org/officeDocument/2006/relationships/notesMaster" Target="../notesMasters/notesMaster1.xml" /></Relationships>
</file>

<file path=ppt/notesSlides/_rels/notesSlide14.xml.rels><?xml version="1.0" encoding="UTF-8"?>
<Relationships xmlns="http://schemas.openxmlformats.org/package/2006/relationships"><Relationship Id="rId2" Type="http://schemas.openxmlformats.org/officeDocument/2006/relationships/slide" Target="../slides/slide16.xml" /><Relationship Id="rId1" Type="http://schemas.openxmlformats.org/officeDocument/2006/relationships/notesMaster" Target="../notesMasters/notesMaster1.xml" /></Relationships>
</file>

<file path=ppt/notesSlides/_rels/notesSlide15.xml.rels><?xml version="1.0" encoding="UTF-8"?>
<Relationships xmlns="http://schemas.openxmlformats.org/package/2006/relationships"><Relationship Id="rId2" Type="http://schemas.openxmlformats.org/officeDocument/2006/relationships/slide" Target="../slides/slide17.xml" /><Relationship Id="rId1" Type="http://schemas.openxmlformats.org/officeDocument/2006/relationships/notesMaster" Target="../notesMasters/notesMaster1.xml" /></Relationships>
</file>

<file path=ppt/notesSlides/_rels/notesSlide16.xml.rels><?xml version="1.0" encoding="UTF-8"?>
<Relationships xmlns="http://schemas.openxmlformats.org/package/2006/relationships"><Relationship Id="rId2" Type="http://schemas.openxmlformats.org/officeDocument/2006/relationships/slide" Target="../slides/slide18.xml" /><Relationship Id="rId1" Type="http://schemas.openxmlformats.org/officeDocument/2006/relationships/notesMaster" Target="../notesMasters/notesMaster1.xml" /></Relationships>
</file>

<file path=ppt/notesSlides/_rels/notesSlide17.xml.rels><?xml version="1.0" encoding="UTF-8"?>
<Relationships xmlns="http://schemas.openxmlformats.org/package/2006/relationships"><Relationship Id="rId2" Type="http://schemas.openxmlformats.org/officeDocument/2006/relationships/slide" Target="../slides/slide19.xml" /><Relationship Id="rId1" Type="http://schemas.openxmlformats.org/officeDocument/2006/relationships/notesMaster" Target="../notesMasters/notesMaster1.xml" /></Relationships>
</file>

<file path=ppt/notesSlides/_rels/notesSlide18.xml.rels><?xml version="1.0" encoding="UTF-8"?>
<Relationships xmlns="http://schemas.openxmlformats.org/package/2006/relationships"><Relationship Id="rId2" Type="http://schemas.openxmlformats.org/officeDocument/2006/relationships/slide" Target="../slides/slide20.xml" /><Relationship Id="rId1" Type="http://schemas.openxmlformats.org/officeDocument/2006/relationships/notesMaster" Target="../notesMasters/notesMaster1.xml" /></Relationships>
</file>

<file path=ppt/notesSlides/_rels/notesSlide19.xml.rels><?xml version="1.0" encoding="UTF-8"?>
<Relationships xmlns="http://schemas.openxmlformats.org/package/2006/relationships"><Relationship Id="rId2" Type="http://schemas.openxmlformats.org/officeDocument/2006/relationships/slide" Target="../slides/slide2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20.xml.rels><?xml version="1.0" encoding="UTF-8"?>
<Relationships xmlns="http://schemas.openxmlformats.org/package/2006/relationships"><Relationship Id="rId2" Type="http://schemas.openxmlformats.org/officeDocument/2006/relationships/slide" Target="../slides/slide22.xml" /><Relationship Id="rId1" Type="http://schemas.openxmlformats.org/officeDocument/2006/relationships/notesMaster" Target="../notesMasters/notesMaster1.xml" /></Relationships>
</file>

<file path=ppt/notesSlides/_rels/notesSlide21.xml.rels><?xml version="1.0" encoding="UTF-8"?>
<Relationships xmlns="http://schemas.openxmlformats.org/package/2006/relationships"><Relationship Id="rId2" Type="http://schemas.openxmlformats.org/officeDocument/2006/relationships/slide" Target="../slides/slide23.xml" /><Relationship Id="rId1" Type="http://schemas.openxmlformats.org/officeDocument/2006/relationships/notesMaster" Target="../notesMasters/notesMaster1.xml" /></Relationships>
</file>

<file path=ppt/notesSlides/_rels/notesSlide22.xml.rels><?xml version="1.0" encoding="UTF-8"?>
<Relationships xmlns="http://schemas.openxmlformats.org/package/2006/relationships"><Relationship Id="rId2" Type="http://schemas.openxmlformats.org/officeDocument/2006/relationships/slide" Target="../slides/slide24.xml" /><Relationship Id="rId1" Type="http://schemas.openxmlformats.org/officeDocument/2006/relationships/notesMaster" Target="../notesMasters/notesMaster1.xml" /></Relationships>
</file>

<file path=ppt/notesSlides/_rels/notesSlide23.xml.rels><?xml version="1.0" encoding="UTF-8"?>
<Relationships xmlns="http://schemas.openxmlformats.org/package/2006/relationships"><Relationship Id="rId2" Type="http://schemas.openxmlformats.org/officeDocument/2006/relationships/slide" Target="../slides/slide25.xml" /><Relationship Id="rId1" Type="http://schemas.openxmlformats.org/officeDocument/2006/relationships/notesMaster" Target="../notesMasters/notesMaster1.xml" /></Relationships>
</file>

<file path=ppt/notesSlides/_rels/notesSlide24.xml.rels><?xml version="1.0" encoding="UTF-8"?>
<Relationships xmlns="http://schemas.openxmlformats.org/package/2006/relationships"><Relationship Id="rId2" Type="http://schemas.openxmlformats.org/officeDocument/2006/relationships/slide" Target="../slides/slide26.xml" /><Relationship Id="rId1" Type="http://schemas.openxmlformats.org/officeDocument/2006/relationships/notesMaster" Target="../notesMasters/notesMaster1.xml" /></Relationships>
</file>

<file path=ppt/notesSlides/_rels/notesSlide25.xml.rels><?xml version="1.0" encoding="UTF-8"?>
<Relationships xmlns="http://schemas.openxmlformats.org/package/2006/relationships"><Relationship Id="rId2" Type="http://schemas.openxmlformats.org/officeDocument/2006/relationships/slide" Target="../slides/slide27.xml" /><Relationship Id="rId1" Type="http://schemas.openxmlformats.org/officeDocument/2006/relationships/notesMaster" Target="../notesMasters/notesMaster1.xml" /></Relationships>
</file>

<file path=ppt/notesSlides/_rels/notesSlide26.xml.rels><?xml version="1.0" encoding="UTF-8"?>
<Relationships xmlns="http://schemas.openxmlformats.org/package/2006/relationships"><Relationship Id="rId2" Type="http://schemas.openxmlformats.org/officeDocument/2006/relationships/slide" Target="../slides/slide30.xml" /><Relationship Id="rId1" Type="http://schemas.openxmlformats.org/officeDocument/2006/relationships/notesMaster" Target="../notesMasters/notesMaster1.xml" /></Relationships>
</file>

<file path=ppt/notesSlides/_rels/notesSlide27.xml.rels><?xml version="1.0" encoding="UTF-8"?>
<Relationships xmlns="http://schemas.openxmlformats.org/package/2006/relationships"><Relationship Id="rId2" Type="http://schemas.openxmlformats.org/officeDocument/2006/relationships/slide" Target="../slides/slide31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5.xml.rels><?xml version="1.0" encoding="UTF-8"?>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6.xml.rels><?xml version="1.0" encoding="UTF-8"?>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7.xml.rels><?xml version="1.0" encoding="UTF-8"?>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_rels/notesSlide8.xml.rels><?xml version="1.0" encoding="UTF-8"?>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_rels/notesSlide9.xml.rels><?xml version="1.0" encoding="UTF-8"?>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Okay.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started.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started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SAS.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either</a:t>
            </a:r>
            <a:r>
              <a:rPr/>
              <a:t> </a:t>
            </a:r>
            <a:r>
              <a:rPr/>
              <a:t>going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really</a:t>
            </a:r>
            <a:r>
              <a:rPr/>
              <a:t> </a:t>
            </a:r>
            <a:r>
              <a:rPr/>
              <a:t>easy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going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really</a:t>
            </a:r>
            <a:r>
              <a:rPr/>
              <a:t> </a:t>
            </a:r>
            <a:r>
              <a:rPr/>
              <a:t>really.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give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guidance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without</a:t>
            </a:r>
            <a:r>
              <a:rPr/>
              <a:t> </a:t>
            </a:r>
            <a:r>
              <a:rPr/>
              <a:t>staring</a:t>
            </a:r>
            <a:r>
              <a:rPr/>
              <a:t> </a:t>
            </a:r>
            <a:r>
              <a:rPr/>
              <a:t>over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shoulder.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quickly,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wrote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Powerpoint</a:t>
            </a:r>
            <a:r>
              <a:rPr/>
              <a:t> </a:t>
            </a:r>
            <a:r>
              <a:rPr/>
              <a:t>presentation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Powerpoint</a:t>
            </a:r>
            <a:r>
              <a:rPr/>
              <a:t> </a:t>
            </a:r>
            <a:r>
              <a:rPr/>
              <a:t>presentations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Markdown.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curious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repository.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beautiful</a:t>
            </a:r>
            <a:r>
              <a:rPr/>
              <a:t> </a:t>
            </a:r>
            <a:r>
              <a:rPr/>
              <a:t>output.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Greetings!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name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Steve</a:t>
            </a:r>
            <a:r>
              <a:rPr/>
              <a:t> </a:t>
            </a:r>
            <a:r>
              <a:rPr/>
              <a:t>Simon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am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instructor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class,</a:t>
            </a:r>
            <a:r>
              <a:rPr/>
              <a:t> </a:t>
            </a:r>
            <a:r>
              <a:rPr/>
              <a:t>MEDB</a:t>
            </a:r>
            <a:r>
              <a:rPr/>
              <a:t> </a:t>
            </a:r>
            <a:r>
              <a:rPr/>
              <a:t>5507,</a:t>
            </a:r>
            <a:r>
              <a:rPr/>
              <a:t> </a:t>
            </a:r>
            <a:r>
              <a:rPr/>
              <a:t>Introduction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SAS.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program</a:t>
            </a:r>
            <a:r>
              <a:rPr/>
              <a:t> </a:t>
            </a:r>
            <a:r>
              <a:rPr/>
              <a:t>editor</a:t>
            </a:r>
            <a:r>
              <a:rPr/>
              <a:t> </a:t>
            </a:r>
            <a:r>
              <a:rPr/>
              <a:t>window.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type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program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window,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existing</a:t>
            </a:r>
            <a:r>
              <a:rPr/>
              <a:t> </a:t>
            </a:r>
            <a:r>
              <a:rPr/>
              <a:t>program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another</a:t>
            </a:r>
            <a:r>
              <a:rPr/>
              <a:t> </a:t>
            </a:r>
            <a:r>
              <a:rPr/>
              <a:t>window.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remaining</a:t>
            </a:r>
            <a:r>
              <a:rPr/>
              <a:t> </a:t>
            </a:r>
            <a:r>
              <a:rPr/>
              <a:t>tabs,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log</a:t>
            </a:r>
            <a:r>
              <a:rPr/>
              <a:t> </a:t>
            </a:r>
            <a:r>
              <a:rPr/>
              <a:t>window,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window,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important.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12</a:t>
            </a:fld>
            <a:endParaRPr lang="en-US"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running,</a:t>
            </a:r>
            <a:r>
              <a:rPr/>
              <a:t> </a:t>
            </a:r>
            <a:r>
              <a:rPr/>
              <a:t>try</a:t>
            </a:r>
            <a:r>
              <a:rPr/>
              <a:t> </a:t>
            </a:r>
            <a:r>
              <a:rPr/>
              <a:t>running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following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program.</a:t>
            </a:r>
            <a:r>
              <a:rPr/>
              <a:t> </a:t>
            </a:r>
            <a:r>
              <a:rPr/>
              <a:t>Here’s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test</a:t>
            </a:r>
            <a:r>
              <a:rPr/>
              <a:t> </a:t>
            </a:r>
            <a:r>
              <a:rPr/>
              <a:t>program.</a:t>
            </a:r>
            <a:r>
              <a:rPr/>
              <a:t> </a:t>
            </a:r>
            <a:r>
              <a:rPr/>
              <a:t>After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type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program</a:t>
            </a:r>
            <a:r>
              <a:rPr/>
              <a:t> </a:t>
            </a:r>
            <a:r>
              <a:rPr/>
              <a:t>in,</a:t>
            </a:r>
            <a:r>
              <a:rPr/>
              <a:t> </a:t>
            </a:r>
            <a:r>
              <a:rPr/>
              <a:t>click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|</a:t>
            </a:r>
            <a:r>
              <a:rPr/>
              <a:t> </a:t>
            </a:r>
            <a:r>
              <a:rPr/>
              <a:t>SAVE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store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program</a:t>
            </a:r>
            <a:r>
              <a:rPr/>
              <a:t> </a:t>
            </a:r>
            <a:r>
              <a:rPr/>
              <a:t>somewhere</a:t>
            </a:r>
            <a:r>
              <a:rPr/>
              <a:t> </a:t>
            </a:r>
            <a:r>
              <a:rPr/>
              <a:t>safe.</a:t>
            </a:r>
            <a:r>
              <a:rPr/>
              <a:t> </a:t>
            </a:r>
            <a:r>
              <a:rPr/>
              <a:t>Save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location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remember</a:t>
            </a:r>
            <a:r>
              <a:rPr/>
              <a:t> </a:t>
            </a:r>
            <a:r>
              <a:rPr/>
              <a:t>things.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computer</a:t>
            </a:r>
            <a:r>
              <a:rPr/>
              <a:t> </a:t>
            </a:r>
            <a:r>
              <a:rPr/>
              <a:t>labs,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save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network</a:t>
            </a:r>
            <a:r>
              <a:rPr/>
              <a:t> </a:t>
            </a:r>
            <a:r>
              <a:rPr/>
              <a:t>folder.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can’t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USB</a:t>
            </a:r>
            <a:r>
              <a:rPr/>
              <a:t> </a:t>
            </a:r>
            <a:r>
              <a:rPr/>
              <a:t>stick.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13</a:t>
            </a:fld>
            <a:endParaRPr lang="en-US"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After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type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program</a:t>
            </a:r>
            <a:r>
              <a:rPr/>
              <a:t> </a:t>
            </a:r>
            <a:r>
              <a:rPr/>
              <a:t>in,</a:t>
            </a:r>
            <a:r>
              <a:rPr/>
              <a:t> </a:t>
            </a:r>
            <a:r>
              <a:rPr/>
              <a:t>click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|</a:t>
            </a:r>
            <a:r>
              <a:rPr/>
              <a:t> </a:t>
            </a:r>
            <a:r>
              <a:rPr/>
              <a:t>SAVE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store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program</a:t>
            </a:r>
            <a:r>
              <a:rPr/>
              <a:t> </a:t>
            </a:r>
            <a:r>
              <a:rPr/>
              <a:t>somewhere</a:t>
            </a:r>
            <a:r>
              <a:rPr/>
              <a:t> </a:t>
            </a:r>
            <a:r>
              <a:rPr/>
              <a:t>safe.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14</a:t>
            </a:fld>
            <a:endParaRPr lang="en-US"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font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small,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notice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red</a:t>
            </a:r>
            <a:r>
              <a:rPr/>
              <a:t> </a:t>
            </a:r>
            <a:r>
              <a:rPr/>
              <a:t>messages</a:t>
            </a:r>
            <a:r>
              <a:rPr/>
              <a:t> </a:t>
            </a:r>
            <a:r>
              <a:rPr/>
              <a:t>indicating</a:t>
            </a:r>
            <a:r>
              <a:rPr/>
              <a:t> </a:t>
            </a:r>
            <a:r>
              <a:rPr/>
              <a:t>warnings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errors.</a:t>
            </a:r>
            <a:r>
              <a:rPr/>
              <a:t> </a:t>
            </a:r>
            <a:r>
              <a:rPr/>
              <a:t>We’re</a:t>
            </a:r>
            <a:r>
              <a:rPr/>
              <a:t> </a:t>
            </a:r>
            <a:r>
              <a:rPr/>
              <a:t>thrilled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warnings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error</a:t>
            </a:r>
            <a:r>
              <a:rPr/>
              <a:t> </a:t>
            </a:r>
            <a:r>
              <a:rPr/>
              <a:t>messages.</a:t>
            </a:r>
            <a:r>
              <a:rPr/>
              <a:t> </a:t>
            </a:r>
            <a:r>
              <a:rPr/>
              <a:t>We’re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looking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warnings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errors.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watch</a:t>
            </a:r>
            <a:r>
              <a:rPr/>
              <a:t> </a:t>
            </a:r>
            <a:r>
              <a:rPr/>
              <a:t>closely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observations.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15</a:t>
            </a:fld>
            <a:endParaRPr lang="en-US"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Always</a:t>
            </a:r>
            <a:r>
              <a:rPr/>
              <a:t> </a:t>
            </a:r>
            <a:r>
              <a:rPr/>
              <a:t>start</a:t>
            </a:r>
            <a:r>
              <a:rPr/>
              <a:t> </a:t>
            </a:r>
            <a:r>
              <a:rPr/>
              <a:t>looking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error</a:t>
            </a:r>
            <a:r>
              <a:rPr/>
              <a:t> </a:t>
            </a:r>
            <a:r>
              <a:rPr/>
              <a:t>messages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top.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error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warning</a:t>
            </a:r>
            <a:r>
              <a:rPr/>
              <a:t> </a:t>
            </a:r>
            <a:r>
              <a:rPr/>
              <a:t>message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likely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helpful,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later</a:t>
            </a:r>
            <a:r>
              <a:rPr/>
              <a:t> </a:t>
            </a:r>
            <a:r>
              <a:rPr/>
              <a:t>errors/warnings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often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less</a:t>
            </a:r>
            <a:r>
              <a:rPr/>
              <a:t> </a:t>
            </a:r>
            <a:r>
              <a:rPr/>
              <a:t>value.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16</a:t>
            </a:fld>
            <a:endParaRPr lang="en-US"/>
          </a:p>
        </p:txBody>
      </p:sp>
    </p:spTree>
  </p:cSld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Always</a:t>
            </a:r>
            <a:r>
              <a:rPr/>
              <a:t> </a:t>
            </a:r>
            <a:r>
              <a:rPr/>
              <a:t>watch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proper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observations.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17</a:t>
            </a:fld>
            <a:endParaRPr lang="en-US"/>
          </a:p>
        </p:txBody>
      </p:sp>
    </p:spTree>
  </p:cSld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..and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analyzing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proper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observations.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18</a:t>
            </a:fld>
            <a:endParaRPr lang="en-US"/>
          </a:p>
        </p:txBody>
      </p:sp>
    </p:spTree>
  </p:cSld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Output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tricky.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talk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detail</a:t>
            </a:r>
            <a:r>
              <a:rPr/>
              <a:t> </a:t>
            </a:r>
            <a:r>
              <a:rPr/>
              <a:t>later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this,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take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save</a:t>
            </a:r>
            <a:r>
              <a:rPr/>
              <a:t> </a:t>
            </a:r>
            <a:r>
              <a:rPr/>
              <a:t>it.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several</a:t>
            </a:r>
            <a:r>
              <a:rPr/>
              <a:t> </a:t>
            </a:r>
            <a:r>
              <a:rPr/>
              <a:t>ways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this.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already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output,</a:t>
            </a:r>
            <a:r>
              <a:rPr/>
              <a:t> </a:t>
            </a:r>
            <a:r>
              <a:rPr/>
              <a:t>click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CREATE</a:t>
            </a:r>
            <a:r>
              <a:rPr/>
              <a:t> </a:t>
            </a:r>
            <a:r>
              <a:rPr/>
              <a:t>LISTING</a:t>
            </a:r>
            <a:r>
              <a:rPr/>
              <a:t> </a:t>
            </a:r>
            <a:r>
              <a:rPr/>
              <a:t>option</a:t>
            </a:r>
            <a:r>
              <a:rPr/>
              <a:t> </a:t>
            </a:r>
            <a:r>
              <a:rPr/>
              <a:t>box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send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window.</a:t>
            </a:r>
            <a:r>
              <a:rPr/>
              <a:t> </a:t>
            </a:r>
            <a:r>
              <a:rPr/>
              <a:t>Click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CREATE</a:t>
            </a:r>
            <a:r>
              <a:rPr/>
              <a:t> </a:t>
            </a:r>
            <a:r>
              <a:rPr/>
              <a:t>HTML</a:t>
            </a:r>
            <a:r>
              <a:rPr/>
              <a:t> </a:t>
            </a:r>
            <a:r>
              <a:rPr/>
              <a:t>option</a:t>
            </a:r>
            <a:r>
              <a:rPr/>
              <a:t> </a:t>
            </a:r>
            <a:r>
              <a:rPr/>
              <a:t>box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send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html</a:t>
            </a:r>
            <a:r>
              <a:rPr/>
              <a:t> </a:t>
            </a:r>
            <a:r>
              <a:rPr/>
              <a:t>file.</a:t>
            </a:r>
            <a:r>
              <a:rPr/>
              <a:t> </a:t>
            </a:r>
            <a:r>
              <a:rPr/>
              <a:t>Click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BROWSE</a:t>
            </a:r>
            <a:r>
              <a:rPr/>
              <a:t> </a:t>
            </a:r>
            <a:r>
              <a:rPr/>
              <a:t>button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select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default</a:t>
            </a:r>
            <a:r>
              <a:rPr/>
              <a:t> </a:t>
            </a:r>
            <a:r>
              <a:rPr/>
              <a:t>folder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html</a:t>
            </a:r>
            <a:r>
              <a:rPr/>
              <a:t> </a:t>
            </a:r>
            <a:r>
              <a:rPr/>
              <a:t>file.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19</a:t>
            </a:fld>
            <a:endParaRPr lang="en-US"/>
          </a:p>
        </p:txBody>
      </p:sp>
    </p:spTree>
  </p:cSld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preference</a:t>
            </a:r>
            <a:r>
              <a:rPr/>
              <a:t> </a:t>
            </a:r>
            <a:r>
              <a:rPr/>
              <a:t>box.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talk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today,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adventurous,</a:t>
            </a:r>
            <a:r>
              <a:rPr/>
              <a:t> </a:t>
            </a:r>
            <a:r>
              <a:rPr/>
              <a:t>take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this.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additional</a:t>
            </a:r>
            <a:r>
              <a:rPr/>
              <a:t> </a:t>
            </a:r>
            <a:r>
              <a:rPr/>
              <a:t>options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storing</a:t>
            </a:r>
            <a:r>
              <a:rPr/>
              <a:t> </a:t>
            </a:r>
            <a:r>
              <a:rPr/>
              <a:t>graphics,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talk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later.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control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places</a:t>
            </a:r>
            <a:r>
              <a:rPr/>
              <a:t> </a:t>
            </a:r>
            <a:r>
              <a:rPr/>
              <a:t>its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results</a:t>
            </a:r>
            <a:r>
              <a:rPr/>
              <a:t> </a:t>
            </a:r>
            <a:r>
              <a:rPr/>
              <a:t>tab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preferences</a:t>
            </a:r>
            <a:r>
              <a:rPr/>
              <a:t> </a:t>
            </a:r>
            <a:r>
              <a:rPr/>
              <a:t>dialog</a:t>
            </a:r>
            <a:r>
              <a:rPr/>
              <a:t> </a:t>
            </a:r>
            <a:r>
              <a:rPr/>
              <a:t>box.</a:t>
            </a:r>
            <a:r>
              <a:rPr/>
              <a:t> </a:t>
            </a:r>
            <a:r>
              <a:rPr/>
              <a:t>Select</a:t>
            </a:r>
            <a:r>
              <a:rPr/>
              <a:t> </a:t>
            </a:r>
            <a:r>
              <a:rPr/>
              <a:t>TOOLS</a:t>
            </a:r>
            <a:r>
              <a:rPr/>
              <a:t> </a:t>
            </a:r>
            <a:r>
              <a:rPr/>
              <a:t>|</a:t>
            </a:r>
            <a:r>
              <a:rPr/>
              <a:t> </a:t>
            </a:r>
            <a:r>
              <a:rPr/>
              <a:t>OPTIONS</a:t>
            </a:r>
            <a:r>
              <a:rPr/>
              <a:t> </a:t>
            </a:r>
            <a:r>
              <a:rPr/>
              <a:t>|</a:t>
            </a:r>
            <a:r>
              <a:rPr/>
              <a:t> </a:t>
            </a:r>
            <a:r>
              <a:rPr/>
              <a:t>PREFERENCES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menu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click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RESULTS</a:t>
            </a:r>
            <a:r>
              <a:rPr/>
              <a:t> </a:t>
            </a:r>
            <a:r>
              <a:rPr/>
              <a:t>tab.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20</a:t>
            </a:fld>
            <a:endParaRPr lang="en-US"/>
          </a:p>
        </p:txBody>
      </p:sp>
    </p:spTree>
  </p:cSld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window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like.</a:t>
            </a:r>
            <a:r>
              <a:rPr/>
              <a:t> </a:t>
            </a:r>
            <a:r>
              <a:rPr/>
              <a:t>Notice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uses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monospaced</a:t>
            </a:r>
            <a:r>
              <a:rPr/>
              <a:t> </a:t>
            </a:r>
            <a:r>
              <a:rPr/>
              <a:t>font</a:t>
            </a:r>
            <a:r>
              <a:rPr/>
              <a:t> </a:t>
            </a:r>
            <a:r>
              <a:rPr/>
              <a:t>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21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Stop</a:t>
            </a:r>
            <a:r>
              <a:rPr/>
              <a:t> </a:t>
            </a:r>
            <a:r>
              <a:rPr/>
              <a:t>by.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class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impersonal.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</a:t>
            </a:fld>
            <a:endParaRPr lang="en-US"/>
          </a:p>
        </p:txBody>
      </p:sp>
    </p:spTree>
  </p:cSld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html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like.</a:t>
            </a:r>
            <a:r>
              <a:rPr/>
              <a:t> </a:t>
            </a:r>
            <a:r>
              <a:rPr/>
              <a:t>Notice</a:t>
            </a:r>
            <a:r>
              <a:rPr/>
              <a:t> </a:t>
            </a:r>
            <a:r>
              <a:rPr/>
              <a:t>variety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font</a:t>
            </a:r>
            <a:r>
              <a:rPr/>
              <a:t> </a:t>
            </a:r>
            <a:r>
              <a:rPr/>
              <a:t>sizes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colors.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tries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fit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within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available</a:t>
            </a:r>
            <a:r>
              <a:rPr/>
              <a:t> </a:t>
            </a:r>
            <a:r>
              <a:rPr/>
              <a:t>space.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22</a:t>
            </a:fld>
            <a:endParaRPr lang="en-US"/>
          </a:p>
        </p:txBody>
      </p:sp>
    </p:spTree>
  </p:cSld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University,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start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opening</a:t>
            </a:r>
            <a:r>
              <a:rPr/>
              <a:t> </a:t>
            </a:r>
            <a:r>
              <a:rPr/>
              <a:t>Oracle</a:t>
            </a:r>
            <a:r>
              <a:rPr/>
              <a:t> </a:t>
            </a:r>
            <a:r>
              <a:rPr/>
              <a:t>Virtualbox.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machine</a:t>
            </a:r>
            <a:r>
              <a:rPr/>
              <a:t> </a:t>
            </a:r>
            <a:r>
              <a:rPr/>
              <a:t>within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machine.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similar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docker,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familiar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Linus</a:t>
            </a:r>
            <a:r>
              <a:rPr/>
              <a:t> </a:t>
            </a:r>
            <a:r>
              <a:rPr/>
              <a:t>environment.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Installation</a:t>
            </a:r>
            <a:r>
              <a:rPr/>
              <a:t> </a:t>
            </a:r>
            <a:r>
              <a:rPr/>
              <a:t>instructions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available.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http://support.sas.com/software/products/university-edition/docs/en/SASUniversityEditionQuickStartVirtualBox.pdf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23</a:t>
            </a:fld>
            <a:endParaRPr lang="en-US"/>
          </a:p>
        </p:txBody>
      </p:sp>
    </p:spTree>
  </p:cSld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Click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University</a:t>
            </a:r>
            <a:r>
              <a:rPr/>
              <a:t> </a:t>
            </a:r>
            <a:r>
              <a:rPr/>
              <a:t>Edition</a:t>
            </a:r>
            <a:r>
              <a:rPr/>
              <a:t> </a:t>
            </a:r>
            <a:r>
              <a:rPr/>
              <a:t>tab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window</a:t>
            </a:r>
            <a:r>
              <a:rPr/>
              <a:t> </a:t>
            </a:r>
            <a:r>
              <a:rPr/>
              <a:t>opens</a:t>
            </a:r>
            <a:r>
              <a:rPr/>
              <a:t> </a:t>
            </a:r>
            <a:r>
              <a:rPr/>
              <a:t>up.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explains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point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browser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particular</a:t>
            </a:r>
            <a:r>
              <a:rPr/>
              <a:t> </a:t>
            </a:r>
            <a:r>
              <a:rPr/>
              <a:t>location.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warns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keep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window</a:t>
            </a:r>
            <a:r>
              <a:rPr/>
              <a:t> </a:t>
            </a:r>
            <a:r>
              <a:rPr/>
              <a:t>open.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24</a:t>
            </a:fld>
            <a:endParaRPr lang="en-US"/>
          </a:p>
        </p:txBody>
      </p:sp>
    </p:spTree>
  </p:cSld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open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browser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http://localhost:10080</a:t>
            </a:r>
            <a:r>
              <a:rPr/>
              <a:t>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option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starting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Studio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Jupyter</a:t>
            </a:r>
            <a:r>
              <a:rPr/>
              <a:t> </a:t>
            </a:r>
            <a:r>
              <a:rPr/>
              <a:t>notebook.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had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luck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Jupyter,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welcome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try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own.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25</a:t>
            </a:fld>
            <a:endParaRPr lang="en-US"/>
          </a:p>
        </p:txBody>
      </p:sp>
    </p:spTree>
  </p:cSld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open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browser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http://localhost:10080</a:t>
            </a:r>
            <a:r>
              <a:rPr/>
              <a:t>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option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starting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Studio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Jupyter</a:t>
            </a:r>
            <a:r>
              <a:rPr/>
              <a:t> </a:t>
            </a:r>
            <a:r>
              <a:rPr/>
              <a:t>notebook.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had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luck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Jupyter,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welcome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try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own.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26</a:t>
            </a:fld>
            <a:endParaRPr lang="en-US"/>
          </a:p>
        </p:txBody>
      </p:sp>
    </p:spTree>
  </p:cSld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notice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slightly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appearance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University.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going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cause</a:t>
            </a:r>
            <a:r>
              <a:rPr/>
              <a:t> </a:t>
            </a:r>
            <a:r>
              <a:rPr/>
              <a:t>problems.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program</a:t>
            </a:r>
            <a:r>
              <a:rPr/>
              <a:t> </a:t>
            </a:r>
            <a:r>
              <a:rPr/>
              <a:t>window.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27</a:t>
            </a:fld>
            <a:endParaRPr lang="en-US"/>
          </a:p>
        </p:txBody>
      </p:sp>
    </p:spTree>
  </p:cSld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results</a:t>
            </a:r>
            <a:r>
              <a:rPr/>
              <a:t> </a:t>
            </a:r>
            <a:r>
              <a:rPr/>
              <a:t>window.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icons</a:t>
            </a:r>
            <a:r>
              <a:rPr/>
              <a:t> </a:t>
            </a:r>
            <a:r>
              <a:rPr/>
              <a:t>near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top</a:t>
            </a:r>
            <a:r>
              <a:rPr/>
              <a:t> </a:t>
            </a:r>
            <a:r>
              <a:rPr/>
              <a:t>offer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variety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export</a:t>
            </a:r>
            <a:r>
              <a:rPr/>
              <a:t> </a:t>
            </a:r>
            <a:r>
              <a:rPr/>
              <a:t>options,</a:t>
            </a:r>
            <a:r>
              <a:rPr/>
              <a:t> </a:t>
            </a:r>
            <a:r>
              <a:rPr/>
              <a:t>among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things.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It</a:t>
            </a:r>
            <a:r>
              <a:rPr/>
              <a:t> </a:t>
            </a:r>
            <a:r>
              <a:rPr/>
              <a:t>won’t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you.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intimidated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this.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didn’t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me</a:t>
            </a:r>
            <a:r>
              <a:rPr/>
              <a:t> </a:t>
            </a:r>
            <a:r>
              <a:rPr/>
              <a:t>either,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I’m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genius.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30</a:t>
            </a:fld>
            <a:endParaRPr lang="en-US"/>
          </a:p>
        </p:txBody>
      </p:sp>
    </p:spTree>
  </p:cSld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commercial</a:t>
            </a:r>
            <a:r>
              <a:rPr/>
              <a:t> </a:t>
            </a:r>
            <a:r>
              <a:rPr/>
              <a:t>version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University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I’ve</a:t>
            </a:r>
            <a:r>
              <a:rPr/>
              <a:t> </a:t>
            </a:r>
            <a:r>
              <a:rPr/>
              <a:t>shown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screenshots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like.</a:t>
            </a:r>
            <a:r>
              <a:rPr/>
              <a:t> </a:t>
            </a:r>
            <a:r>
              <a:rPr/>
              <a:t>Try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own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let</a:t>
            </a:r>
            <a:r>
              <a:rPr/>
              <a:t> </a:t>
            </a:r>
            <a:r>
              <a:rPr/>
              <a:t>me</a:t>
            </a:r>
            <a:r>
              <a:rPr/>
              <a:t> </a:t>
            </a:r>
            <a:r>
              <a:rPr/>
              <a:t>know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been</a:t>
            </a:r>
            <a:r>
              <a:rPr/>
              <a:t> </a:t>
            </a:r>
            <a:r>
              <a:rPr/>
              <a:t>able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running</a:t>
            </a:r>
            <a:r>
              <a:rPr/>
              <a:t> </a:t>
            </a:r>
            <a:r>
              <a:rPr/>
              <a:t>successfully.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cannot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running,</a:t>
            </a:r>
            <a:r>
              <a:rPr/>
              <a:t> </a:t>
            </a:r>
            <a:r>
              <a:rPr/>
              <a:t>drop</a:t>
            </a:r>
            <a:r>
              <a:rPr/>
              <a:t> </a:t>
            </a:r>
            <a:r>
              <a:rPr/>
              <a:t>me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email.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tricky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time,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hard.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31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several</a:t>
            </a:r>
            <a:r>
              <a:rPr/>
              <a:t> </a:t>
            </a:r>
            <a:r>
              <a:rPr/>
              <a:t>ways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access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software.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options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you.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running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UMKC</a:t>
            </a:r>
            <a:r>
              <a:rPr/>
              <a:t> </a:t>
            </a:r>
            <a:r>
              <a:rPr/>
              <a:t>computer,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student</a:t>
            </a:r>
            <a:r>
              <a:rPr/>
              <a:t> </a:t>
            </a:r>
            <a:r>
              <a:rPr/>
              <a:t>computing</a:t>
            </a:r>
            <a:r>
              <a:rPr/>
              <a:t> </a:t>
            </a:r>
            <a:r>
              <a:rPr/>
              <a:t>labs.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screenshot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too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read,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proper</a:t>
            </a:r>
            <a:r>
              <a:rPr/>
              <a:t> </a:t>
            </a:r>
            <a:r>
              <a:rPr/>
              <a:t>link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recommended</a:t>
            </a:r>
            <a:r>
              <a:rPr/>
              <a:t> </a:t>
            </a:r>
            <a:r>
              <a:rPr/>
              <a:t>readings</a:t>
            </a:r>
            <a:r>
              <a:rPr/>
              <a:t> </a:t>
            </a:r>
            <a:r>
              <a:rPr/>
              <a:t>list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week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Canvas</a:t>
            </a:r>
            <a:r>
              <a:rPr/>
              <a:t> </a:t>
            </a:r>
            <a:r>
              <a:rPr/>
              <a:t>website.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works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desktop</a:t>
            </a:r>
            <a:r>
              <a:rPr/>
              <a:t> </a:t>
            </a:r>
            <a:r>
              <a:rPr/>
              <a:t>computer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UMKC</a:t>
            </a:r>
            <a:r>
              <a:rPr/>
              <a:t> </a:t>
            </a:r>
            <a:r>
              <a:rPr/>
              <a:t>campus.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hard-wired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UMKC</a:t>
            </a:r>
            <a:r>
              <a:rPr/>
              <a:t> </a:t>
            </a:r>
            <a:r>
              <a:rPr/>
              <a:t>netwok.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hard-wired,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mean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ethernet</a:t>
            </a:r>
            <a:r>
              <a:rPr/>
              <a:t> </a:t>
            </a:r>
            <a:r>
              <a:rPr/>
              <a:t>cable</a:t>
            </a:r>
            <a:r>
              <a:rPr/>
              <a:t> </a:t>
            </a:r>
            <a:r>
              <a:rPr/>
              <a:t>connecting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computer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socket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wall.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fortunate</a:t>
            </a:r>
            <a:r>
              <a:rPr/>
              <a:t> </a:t>
            </a:r>
            <a:r>
              <a:rPr/>
              <a:t>enough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access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hard-wired</a:t>
            </a:r>
            <a:r>
              <a:rPr/>
              <a:t> </a:t>
            </a:r>
            <a:r>
              <a:rPr/>
              <a:t>computer,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installed</a:t>
            </a:r>
            <a:r>
              <a:rPr/>
              <a:t> </a:t>
            </a:r>
            <a:r>
              <a:rPr/>
              <a:t>easily.</a:t>
            </a:r>
            <a:r>
              <a:rPr/>
              <a:t> </a:t>
            </a:r>
            <a:r>
              <a:rPr/>
              <a:t>Someone</a:t>
            </a:r>
            <a:r>
              <a:rPr/>
              <a:t> </a:t>
            </a:r>
            <a:r>
              <a:rPr/>
              <a:t>else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you.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already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sitting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computer.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rare</a:t>
            </a:r>
            <a:r>
              <a:rPr/>
              <a:t> </a:t>
            </a:r>
            <a:r>
              <a:rPr/>
              <a:t>exceptions,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cannot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UMKC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load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laptop</a:t>
            </a:r>
            <a:r>
              <a:rPr/>
              <a:t> </a:t>
            </a:r>
            <a:r>
              <a:rPr/>
              <a:t>computer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home</a:t>
            </a:r>
            <a:r>
              <a:rPr/>
              <a:t> </a:t>
            </a:r>
            <a:r>
              <a:rPr/>
              <a:t>computer.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license</a:t>
            </a:r>
            <a:r>
              <a:rPr/>
              <a:t> </a:t>
            </a:r>
            <a:r>
              <a:rPr/>
              <a:t>agreement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UMKC</a:t>
            </a:r>
            <a:r>
              <a:rPr/>
              <a:t> </a:t>
            </a:r>
            <a:r>
              <a:rPr/>
              <a:t>signed</a:t>
            </a:r>
            <a:r>
              <a:rPr/>
              <a:t> </a:t>
            </a:r>
            <a:r>
              <a:rPr/>
              <a:t>wih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Institute.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allow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home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SAS.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</a:t>
            </a:fld>
            <a:endParaRPr lang="en-US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Again,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image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screen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too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read,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go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recommended</a:t>
            </a:r>
            <a:r>
              <a:rPr/>
              <a:t> </a:t>
            </a:r>
            <a:r>
              <a:rPr/>
              <a:t>readings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Canvas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call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computer.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several</a:t>
            </a:r>
            <a:r>
              <a:rPr/>
              <a:t> </a:t>
            </a:r>
            <a:r>
              <a:rPr/>
              <a:t>student</a:t>
            </a:r>
            <a:r>
              <a:rPr/>
              <a:t> </a:t>
            </a:r>
            <a:r>
              <a:rPr/>
              <a:t>computing</a:t>
            </a:r>
            <a:r>
              <a:rPr/>
              <a:t> </a:t>
            </a:r>
            <a:r>
              <a:rPr/>
              <a:t>labs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campus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already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installed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them.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visit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labs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person,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connect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those</a:t>
            </a:r>
            <a:r>
              <a:rPr/>
              <a:t> </a:t>
            </a:r>
            <a:r>
              <a:rPr/>
              <a:t>labs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Remote</a:t>
            </a:r>
            <a:r>
              <a:rPr/>
              <a:t> </a:t>
            </a:r>
            <a:r>
              <a:rPr/>
              <a:t>Desktop</a:t>
            </a:r>
            <a:r>
              <a:rPr/>
              <a:t> </a:t>
            </a:r>
            <a:r>
              <a:rPr/>
              <a:t>Connection.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trouble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this,</a:t>
            </a:r>
            <a:r>
              <a:rPr/>
              <a:t> </a:t>
            </a:r>
            <a:r>
              <a:rPr/>
              <a:t>come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me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I’ll</a:t>
            </a:r>
            <a:r>
              <a:rPr/>
              <a:t> </a:t>
            </a:r>
            <a:r>
              <a:rPr/>
              <a:t>muddle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you.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</a:t>
            </a:fld>
            <a:endParaRPr lang="en-US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right</a:t>
            </a:r>
            <a:r>
              <a:rPr/>
              <a:t> </a:t>
            </a:r>
            <a:r>
              <a:rPr/>
              <a:t>picture</a:t>
            </a:r>
            <a:r>
              <a:rPr/>
              <a:t> </a:t>
            </a:r>
            <a:r>
              <a:rPr/>
              <a:t>here.</a:t>
            </a:r>
            <a:r>
              <a:rPr/>
              <a:t> </a:t>
            </a:r>
            <a:r>
              <a:rPr/>
              <a:t>Sorry!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Institute</a:t>
            </a:r>
            <a:r>
              <a:rPr/>
              <a:t> </a:t>
            </a:r>
            <a:r>
              <a:rPr/>
              <a:t>recognized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licensing</a:t>
            </a:r>
            <a:r>
              <a:rPr/>
              <a:t> </a:t>
            </a:r>
            <a:r>
              <a:rPr/>
              <a:t>terms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prevented</a:t>
            </a:r>
            <a:r>
              <a:rPr/>
              <a:t> </a:t>
            </a:r>
            <a:r>
              <a:rPr/>
              <a:t>students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having</a:t>
            </a:r>
            <a:r>
              <a:rPr/>
              <a:t> </a:t>
            </a:r>
            <a:r>
              <a:rPr/>
              <a:t>access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software,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dearly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learn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you’ll</a:t>
            </a:r>
            <a:r>
              <a:rPr/>
              <a:t> </a:t>
            </a:r>
            <a:r>
              <a:rPr/>
              <a:t>demand</a:t>
            </a:r>
            <a:r>
              <a:rPr/>
              <a:t> </a:t>
            </a:r>
            <a:r>
              <a:rPr/>
              <a:t>access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big</a:t>
            </a:r>
            <a:r>
              <a:rPr/>
              <a:t> </a:t>
            </a:r>
            <a:r>
              <a:rPr/>
              <a:t>job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corporate</a:t>
            </a:r>
            <a:r>
              <a:rPr/>
              <a:t> </a:t>
            </a:r>
            <a:r>
              <a:rPr/>
              <a:t>world.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developed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system,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University,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free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educational</a:t>
            </a:r>
            <a:r>
              <a:rPr/>
              <a:t> </a:t>
            </a:r>
            <a:r>
              <a:rPr/>
              <a:t>purposes.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University</a:t>
            </a:r>
            <a:r>
              <a:rPr/>
              <a:t> </a:t>
            </a:r>
            <a:r>
              <a:rPr/>
              <a:t>installed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laptop</a:t>
            </a:r>
            <a:r>
              <a:rPr/>
              <a:t> </a:t>
            </a:r>
            <a:r>
              <a:rPr/>
              <a:t>computer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nice.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user</a:t>
            </a:r>
            <a:r>
              <a:rPr/>
              <a:t> </a:t>
            </a:r>
            <a:r>
              <a:rPr/>
              <a:t>interface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slightly</a:t>
            </a:r>
            <a:r>
              <a:rPr/>
              <a:t> </a:t>
            </a:r>
            <a:r>
              <a:rPr/>
              <a:t>different,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slightly,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seems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capabilities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commercial</a:t>
            </a:r>
            <a:r>
              <a:rPr/>
              <a:t> </a:t>
            </a:r>
            <a:r>
              <a:rPr/>
              <a:t>version.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Now,</a:t>
            </a:r>
            <a:r>
              <a:rPr/>
              <a:t> </a:t>
            </a:r>
            <a:r>
              <a:rPr/>
              <a:t>installation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tricky,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try</a:t>
            </a:r>
            <a:r>
              <a:rPr/>
              <a:t> </a:t>
            </a:r>
            <a:r>
              <a:rPr/>
              <a:t>it.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nice</a:t>
            </a:r>
            <a:r>
              <a:rPr/>
              <a:t> </a:t>
            </a:r>
            <a:r>
              <a:rPr/>
              <a:t>system.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preparing</a:t>
            </a:r>
            <a:r>
              <a:rPr/>
              <a:t> </a:t>
            </a:r>
            <a:r>
              <a:rPr/>
              <a:t>teaching</a:t>
            </a:r>
            <a:r>
              <a:rPr/>
              <a:t> </a:t>
            </a:r>
            <a:r>
              <a:rPr/>
              <a:t>examples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University.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it.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I’ll</a:t>
            </a:r>
            <a:r>
              <a:rPr/>
              <a:t> </a:t>
            </a:r>
            <a:r>
              <a:rPr/>
              <a:t>switch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systems.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University</a:t>
            </a:r>
            <a:r>
              <a:rPr/>
              <a:t> </a:t>
            </a:r>
            <a:r>
              <a:rPr/>
              <a:t>allows</a:t>
            </a:r>
            <a:r>
              <a:rPr/>
              <a:t> </a:t>
            </a:r>
            <a:r>
              <a:rPr/>
              <a:t>me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continue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home.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8</a:t>
            </a:fld>
            <a:endParaRPr lang="en-US"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Again,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apologize.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adventurous,</a:t>
            </a:r>
            <a:r>
              <a:rPr/>
              <a:t> </a:t>
            </a:r>
            <a:r>
              <a:rPr/>
              <a:t>(and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certainly</a:t>
            </a:r>
            <a:r>
              <a:rPr/>
              <a:t> </a:t>
            </a:r>
            <a:r>
              <a:rPr/>
              <a:t>encourage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adventurous)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within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Jupyter</a:t>
            </a:r>
            <a:r>
              <a:rPr/>
              <a:t> </a:t>
            </a:r>
            <a:r>
              <a:rPr/>
              <a:t>notebook.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works</a:t>
            </a:r>
            <a:r>
              <a:rPr/>
              <a:t> </a:t>
            </a:r>
            <a:r>
              <a:rPr/>
              <a:t>easily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University,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believe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commercial</a:t>
            </a:r>
            <a:r>
              <a:rPr/>
              <a:t> </a:t>
            </a:r>
            <a:r>
              <a:rPr/>
              <a:t>version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Jupyter</a:t>
            </a:r>
            <a:r>
              <a:rPr/>
              <a:t> </a:t>
            </a:r>
            <a:r>
              <a:rPr/>
              <a:t>notebook.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talk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Jupyter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class,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beyond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scope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class.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certain</a:t>
            </a:r>
            <a:r>
              <a:rPr/>
              <a:t> </a:t>
            </a:r>
            <a:r>
              <a:rPr/>
              <a:t>amount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I’m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going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waste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Jupyter.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explore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Jupyter,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informally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9</a:t>
            </a:fld>
            <a:endParaRPr lang="en-US"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Also</a:t>
            </a:r>
            <a:r>
              <a:rPr/>
              <a:t> </a:t>
            </a:r>
            <a:r>
              <a:rPr/>
              <a:t>beyond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scope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class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running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within</a:t>
            </a:r>
            <a:r>
              <a:rPr/>
              <a:t> </a:t>
            </a:r>
            <a:r>
              <a:rPr/>
              <a:t>R.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uses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library</a:t>
            </a:r>
            <a:r>
              <a:rPr/>
              <a:t> </a:t>
            </a:r>
            <a:r>
              <a:rPr/>
              <a:t>called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markdown.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nice</a:t>
            </a:r>
            <a:r>
              <a:rPr/>
              <a:t> </a:t>
            </a:r>
            <a:r>
              <a:rPr/>
              <a:t>actually.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10</a:t>
            </a:fld>
            <a:endParaRPr lang="en-US"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running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“</a:t>
            </a:r>
            <a:r>
              <a:rPr/>
              <a:t>regular</a:t>
            </a:r>
            <a:r>
              <a:rPr/>
              <a:t>”</a:t>
            </a:r>
            <a:r>
              <a:rPr/>
              <a:t> </a:t>
            </a:r>
            <a:r>
              <a:rPr/>
              <a:t>version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SAS,</a:t>
            </a:r>
            <a:r>
              <a:rPr/>
              <a:t> </a:t>
            </a:r>
            <a:r>
              <a:rPr/>
              <a:t>click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icon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here’s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image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opening</a:t>
            </a:r>
            <a:r>
              <a:rPr/>
              <a:t> </a:t>
            </a:r>
            <a:r>
              <a:rPr/>
              <a:t>screen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like.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uses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multi-window</a:t>
            </a:r>
            <a:r>
              <a:rPr/>
              <a:t> </a:t>
            </a:r>
            <a:r>
              <a:rPr/>
              <a:t>format.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layout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chaotic.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usually</a:t>
            </a:r>
            <a:r>
              <a:rPr/>
              <a:t> </a:t>
            </a:r>
            <a:r>
              <a:rPr/>
              <a:t>close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windows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re-arrange</a:t>
            </a:r>
            <a:r>
              <a:rPr/>
              <a:t> </a:t>
            </a:r>
            <a:r>
              <a:rPr/>
              <a:t>others.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benefit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presentation,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am</a:t>
            </a:r>
            <a:r>
              <a:rPr/>
              <a:t> </a:t>
            </a:r>
            <a:r>
              <a:rPr/>
              <a:t>going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resize</a:t>
            </a:r>
            <a:r>
              <a:rPr/>
              <a:t> </a:t>
            </a:r>
            <a:r>
              <a:rPr/>
              <a:t>everything,</a:t>
            </a:r>
            <a:r>
              <a:rPr/>
              <a:t> </a:t>
            </a:r>
            <a:r>
              <a:rPr/>
              <a:t>close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windows,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maximize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window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greatest</a:t>
            </a:r>
            <a:r>
              <a:rPr/>
              <a:t> </a:t>
            </a:r>
            <a:r>
              <a:rPr/>
              <a:t>importance,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program</a:t>
            </a:r>
            <a:r>
              <a:rPr/>
              <a:t> </a:t>
            </a:r>
            <a:r>
              <a:rPr/>
              <a:t>editor</a:t>
            </a:r>
            <a:r>
              <a:rPr/>
              <a:t> </a:t>
            </a:r>
            <a:r>
              <a:rPr/>
              <a:t>window.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11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8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9.xml" /><Relationship Id="rId3" Type="http://schemas.openxmlformats.org/officeDocument/2006/relationships/image" Target="../media/image5.png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0.xml" /><Relationship Id="rId3" Type="http://schemas.openxmlformats.org/officeDocument/2006/relationships/image" Target="../media/image6.png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1.xml" /><Relationship Id="rId3" Type="http://schemas.openxmlformats.org/officeDocument/2006/relationships/image" Target="../media/image7.png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2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3.xml" /><Relationship Id="rId3" Type="http://schemas.openxmlformats.org/officeDocument/2006/relationships/image" Target="../media/image8.png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4.xml" /><Relationship Id="rId3" Type="http://schemas.openxmlformats.org/officeDocument/2006/relationships/image" Target="../media/image9.png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5.xml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6.xml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7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8.xml" /><Relationship Id="rId3" Type="http://schemas.openxmlformats.org/officeDocument/2006/relationships/image" Target="../media/image10.png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9.xml" /><Relationship Id="rId3" Type="http://schemas.openxmlformats.org/officeDocument/2006/relationships/image" Target="../media/image11.png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0.xml" /><Relationship Id="rId3" Type="http://schemas.openxmlformats.org/officeDocument/2006/relationships/image" Target="../media/image12.png" />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1.xml" /><Relationship Id="rId3" Type="http://schemas.openxmlformats.org/officeDocument/2006/relationships/image" Target="../media/image13.png" />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2.xml" /><Relationship Id="rId3" Type="http://schemas.openxmlformats.org/officeDocument/2006/relationships/image" Target="../media/image14.png" />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3.xml" /><Relationship Id="rId3" Type="http://schemas.openxmlformats.org/officeDocument/2006/relationships/image" Target="../media/image15.png" />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4.xml" /><Relationship Id="rId3" Type="http://schemas.openxmlformats.org/officeDocument/2006/relationships/image" Target="../media/image16.png" />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5.xml" /><Relationship Id="rId3" Type="http://schemas.openxmlformats.org/officeDocument/2006/relationships/image" Target="../media/image17.png" />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8.png" />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Relationship Id="rId3" Type="http://schemas.openxmlformats.org/officeDocument/2006/relationships/hyperlink" Target="https://github.com/pmean/introduction-to-SAS" TargetMode="External" />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6.xml" /><Relationship Id="rId3" Type="http://schemas.openxmlformats.org/officeDocument/2006/relationships/image" Target="../media/image19.png" />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7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Relationship Id="rId3" Type="http://schemas.openxmlformats.org/officeDocument/2006/relationships/image" Target="../media/image2.jpg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Relationship Id="rId3" Type="http://schemas.openxmlformats.org/officeDocument/2006/relationships/image" Target="../media/image3.png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.xml" /><Relationship Id="rId3" Type="http://schemas.openxmlformats.org/officeDocument/2006/relationships/image" Target="../media/image4.png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Getting</a:t>
            </a:r>
            <a:r>
              <a:rPr/>
              <a:t> </a:t>
            </a:r>
            <a:r>
              <a:rPr/>
              <a:t>started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Steve</a:t>
            </a:r>
            <a:r>
              <a:rPr/>
              <a:t> </a:t>
            </a:r>
            <a:r>
              <a:rPr/>
              <a:t>Simon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markdown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[Screenshot of SAS markdown web page]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Opening</a:t>
            </a:r>
            <a:r>
              <a:rPr/>
              <a:t> </a:t>
            </a:r>
            <a:r>
              <a:rPr/>
              <a:t>screen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commercial</a:t>
            </a:r>
            <a:r>
              <a:rPr/>
              <a:t> </a:t>
            </a:r>
            <a:r>
              <a:rPr/>
              <a:t>version</a:t>
            </a:r>
          </a:p>
        </p:txBody>
      </p:sp>
      <p:pic>
        <p:nvPicPr>
          <p:cNvPr descr="../images/opening-screen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244600" y="1600200"/>
            <a:ext cx="66421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Opening</a:t>
            </a:r>
            <a:r>
              <a:rPr/>
              <a:t> </a:t>
            </a:r>
            <a:r>
              <a:rPr/>
              <a:t>screen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multiple</a:t>
            </a:r>
            <a:r>
              <a:rPr/>
              <a:t> </a:t>
            </a:r>
            <a:r>
              <a:rPr/>
              <a:t>windows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program</a:t>
            </a:r>
            <a:r>
              <a:rPr/>
              <a:t> </a:t>
            </a:r>
            <a:r>
              <a:rPr/>
              <a:t>editor</a:t>
            </a:r>
            <a:r>
              <a:rPr/>
              <a:t> </a:t>
            </a:r>
            <a:r>
              <a:rPr/>
              <a:t>(1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2)</a:t>
            </a:r>
          </a:p>
        </p:txBody>
      </p:sp>
      <p:pic>
        <p:nvPicPr>
          <p:cNvPr descr="../images/program-editor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689100" y="1600200"/>
            <a:ext cx="57531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Maximized</a:t>
            </a:r>
            <a:r>
              <a:rPr/>
              <a:t> </a:t>
            </a:r>
            <a:r>
              <a:rPr/>
              <a:t>view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empty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program</a:t>
            </a:r>
            <a:r>
              <a:rPr/>
              <a:t> </a:t>
            </a:r>
            <a:r>
              <a:rPr/>
              <a:t>editor</a:t>
            </a:r>
            <a:r>
              <a:rPr/>
              <a:t> </a:t>
            </a:r>
            <a:r>
              <a:rPr/>
              <a:t>window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program</a:t>
            </a:r>
            <a:r>
              <a:rPr/>
              <a:t> </a:t>
            </a:r>
            <a:r>
              <a:rPr/>
              <a:t>editor</a:t>
            </a:r>
            <a:r>
              <a:rPr/>
              <a:t> </a:t>
            </a:r>
            <a:r>
              <a:rPr/>
              <a:t>(2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2)</a:t>
            </a:r>
          </a:p>
        </p:txBody>
      </p:sp>
      <p:pic>
        <p:nvPicPr>
          <p:cNvPr descr="../images/test-program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689100" y="1600200"/>
            <a:ext cx="57531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Program</a:t>
            </a:r>
            <a:r>
              <a:rPr/>
              <a:t> </a:t>
            </a:r>
            <a:r>
              <a:rPr/>
              <a:t>editor</a:t>
            </a:r>
            <a:r>
              <a:rPr/>
              <a:t> </a:t>
            </a:r>
            <a:r>
              <a:rPr/>
              <a:t>window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program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Test</a:t>
            </a:r>
            <a:r>
              <a:rPr/>
              <a:t> </a:t>
            </a:r>
            <a:r>
              <a:rPr/>
              <a:t>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data test_example;
 input x y;
 cards;
1 2
2 4
3 6
;
proc means data=test_example;
  var x y;
  title "Descriptive statistics";
run;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log</a:t>
            </a:r>
            <a:r>
              <a:rPr/>
              <a:t> </a:t>
            </a:r>
            <a:r>
              <a:rPr/>
              <a:t>window</a:t>
            </a:r>
            <a:r>
              <a:rPr/>
              <a:t> </a:t>
            </a:r>
            <a:r>
              <a:rPr/>
              <a:t>(1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2)</a:t>
            </a:r>
          </a:p>
        </p:txBody>
      </p:sp>
      <p:pic>
        <p:nvPicPr>
          <p:cNvPr descr="../images/log-window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689100" y="1600200"/>
            <a:ext cx="57531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Maximized</a:t>
            </a:r>
            <a:r>
              <a:rPr/>
              <a:t> </a:t>
            </a:r>
            <a:r>
              <a:rPr/>
              <a:t>view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log</a:t>
            </a:r>
            <a:r>
              <a:rPr/>
              <a:t> </a:t>
            </a:r>
            <a:r>
              <a:rPr/>
              <a:t>window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log</a:t>
            </a:r>
            <a:r>
              <a:rPr/>
              <a:t> </a:t>
            </a:r>
            <a:r>
              <a:rPr/>
              <a:t>window</a:t>
            </a:r>
            <a:r>
              <a:rPr/>
              <a:t> </a:t>
            </a:r>
            <a:r>
              <a:rPr/>
              <a:t>(2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2)</a:t>
            </a:r>
          </a:p>
        </p:txBody>
      </p:sp>
      <p:pic>
        <p:nvPicPr>
          <p:cNvPr descr="../images/log-window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689100" y="1600200"/>
            <a:ext cx="57531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Maimized</a:t>
            </a:r>
            <a:r>
              <a:rPr/>
              <a:t> </a:t>
            </a:r>
            <a:r>
              <a:rPr/>
              <a:t>view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log</a:t>
            </a:r>
            <a:r>
              <a:rPr/>
              <a:t> </a:t>
            </a:r>
            <a:r>
              <a:rPr/>
              <a:t>window,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page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Log</a:t>
            </a:r>
            <a:r>
              <a:rPr/>
              <a:t> </a:t>
            </a:r>
            <a:r>
              <a:rPr/>
              <a:t>messages</a:t>
            </a:r>
            <a:r>
              <a:rPr/>
              <a:t> </a:t>
            </a:r>
            <a:r>
              <a:rPr/>
              <a:t>(1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1    data test_example;
2     input x y;
3     cards;
NOTE: The data set WORK.TEST_EXAMPLE has 3 observations and 2 variables.
NOTE: DATA statement used (Total process time):
      real time           0.51 seconds
      cpu time            0.04 seconds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Log</a:t>
            </a:r>
            <a:r>
              <a:rPr/>
              <a:t> </a:t>
            </a:r>
            <a:r>
              <a:rPr/>
              <a:t>messages</a:t>
            </a:r>
            <a:r>
              <a:rPr/>
              <a:t> </a:t>
            </a:r>
            <a:r>
              <a:rPr/>
              <a:t>(2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9    proc means data=test_example;
10     var x y;
11     title "Descriptive statistics";
12   run;
NOTE: Writing HTML Body file: sashtml.htm
NOTE: There were 3 observations read from the data set WORK.TEST_EXAMPLE.
NOTE: PROCEDURE MEANS used (Total process time):
      real time           1.72 seconds
      cpu time            0.20 seconds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output?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 has several options for storing output.</a:t>
            </a:r>
          </a:p>
          <a:p>
            <a:pPr lvl="1"/>
            <a:r>
              <a:rPr/>
              <a:t>In the output window</a:t>
            </a:r>
          </a:p>
          <a:p>
            <a:pPr lvl="1"/>
            <a:r>
              <a:rPr/>
              <a:t>As an html file</a:t>
            </a:r>
          </a:p>
          <a:p>
            <a:pPr lvl="1"/>
            <a:r>
              <a:rPr/>
              <a:t>As a pdf file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Test</a:t>
            </a:r>
            <a:r>
              <a:rPr/>
              <a:t> </a:t>
            </a:r>
            <a:r>
              <a:rPr/>
              <a:t>image</a:t>
            </a:r>
          </a:p>
        </p:txBody>
      </p:sp>
      <p:pic>
        <p:nvPicPr>
          <p:cNvPr descr="../images/blog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879600" y="1600200"/>
            <a:ext cx="53848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Preferences</a:t>
            </a:r>
            <a:r>
              <a:rPr/>
              <a:t> </a:t>
            </a:r>
            <a:r>
              <a:rPr/>
              <a:t>window</a:t>
            </a:r>
          </a:p>
        </p:txBody>
      </p:sp>
      <p:pic>
        <p:nvPicPr>
          <p:cNvPr descr="../images/preferences-results-window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082800" y="1600200"/>
            <a:ext cx="4965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Preferences</a:t>
            </a:r>
            <a:r>
              <a:rPr/>
              <a:t> </a:t>
            </a:r>
            <a:r>
              <a:rPr/>
              <a:t>dialog</a:t>
            </a:r>
            <a:r>
              <a:rPr/>
              <a:t> </a:t>
            </a:r>
            <a:r>
              <a:rPr/>
              <a:t>box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window</a:t>
            </a:r>
          </a:p>
        </p:txBody>
      </p:sp>
      <p:pic>
        <p:nvPicPr>
          <p:cNvPr descr="../images/output-window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689100" y="1600200"/>
            <a:ext cx="57531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Maximized</a:t>
            </a:r>
            <a:r>
              <a:rPr/>
              <a:t> </a:t>
            </a:r>
            <a:r>
              <a:rPr/>
              <a:t>view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default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output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html</a:t>
            </a:r>
            <a:r>
              <a:rPr/>
              <a:t> </a:t>
            </a:r>
            <a:r>
              <a:rPr/>
              <a:t>output</a:t>
            </a:r>
          </a:p>
        </p:txBody>
      </p:sp>
      <p:pic>
        <p:nvPicPr>
          <p:cNvPr descr="../images/output-html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663700" y="1600200"/>
            <a:ext cx="58166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Maximized</a:t>
            </a:r>
            <a:r>
              <a:rPr/>
              <a:t> </a:t>
            </a:r>
            <a:r>
              <a:rPr/>
              <a:t>view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html</a:t>
            </a:r>
            <a:r>
              <a:rPr/>
              <a:t> </a:t>
            </a:r>
            <a:r>
              <a:rPr/>
              <a:t>output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Getting</a:t>
            </a:r>
            <a:r>
              <a:rPr/>
              <a:t> </a:t>
            </a:r>
            <a:r>
              <a:rPr/>
              <a:t>started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University</a:t>
            </a:r>
            <a:r>
              <a:rPr/>
              <a:t> </a:t>
            </a:r>
            <a:r>
              <a:rPr/>
              <a:t>edition</a:t>
            </a:r>
            <a:r>
              <a:rPr/>
              <a:t> </a:t>
            </a:r>
            <a:r>
              <a:rPr/>
              <a:t>(1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4)</a:t>
            </a:r>
          </a:p>
        </p:txBody>
      </p:sp>
      <p:pic>
        <p:nvPicPr>
          <p:cNvPr descr="../images/virtualbox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905000" y="1600200"/>
            <a:ext cx="53213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View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virtual</a:t>
            </a:r>
            <a:r>
              <a:rPr/>
              <a:t> </a:t>
            </a:r>
            <a:r>
              <a:rPr/>
              <a:t>box,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entry</a:t>
            </a:r>
            <a:r>
              <a:rPr/>
              <a:t> </a:t>
            </a:r>
            <a:r>
              <a:rPr/>
              <a:t>point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University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Getting</a:t>
            </a:r>
            <a:r>
              <a:rPr/>
              <a:t> </a:t>
            </a:r>
            <a:r>
              <a:rPr/>
              <a:t>started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University</a:t>
            </a:r>
            <a:r>
              <a:rPr/>
              <a:t> </a:t>
            </a:r>
            <a:r>
              <a:rPr/>
              <a:t>edition</a:t>
            </a:r>
            <a:r>
              <a:rPr/>
              <a:t> </a:t>
            </a:r>
            <a:r>
              <a:rPr/>
              <a:t>(2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4)</a:t>
            </a:r>
          </a:p>
        </p:txBody>
      </p:sp>
      <p:pic>
        <p:nvPicPr>
          <p:cNvPr descr="../images/virtualbox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247900" y="1600200"/>
            <a:ext cx="4648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Second</a:t>
            </a:r>
            <a:r>
              <a:rPr/>
              <a:t> </a:t>
            </a:r>
            <a:r>
              <a:rPr/>
              <a:t>step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starting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University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Getting</a:t>
            </a:r>
            <a:r>
              <a:rPr/>
              <a:t> </a:t>
            </a:r>
            <a:r>
              <a:rPr/>
              <a:t>started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University</a:t>
            </a:r>
            <a:r>
              <a:rPr/>
              <a:t> </a:t>
            </a:r>
            <a:r>
              <a:rPr/>
              <a:t>edition</a:t>
            </a:r>
            <a:r>
              <a:rPr/>
              <a:t> </a:t>
            </a:r>
            <a:r>
              <a:rPr/>
              <a:t>(3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4)</a:t>
            </a:r>
          </a:p>
        </p:txBody>
      </p:sp>
      <p:pic>
        <p:nvPicPr>
          <p:cNvPr descr="../images/virtualbox3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247900" y="1600200"/>
            <a:ext cx="4648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Third</a:t>
            </a:r>
            <a:r>
              <a:rPr/>
              <a:t> </a:t>
            </a:r>
            <a:r>
              <a:rPr/>
              <a:t>step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staring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University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Getting</a:t>
            </a:r>
            <a:r>
              <a:rPr/>
              <a:t> </a:t>
            </a:r>
            <a:r>
              <a:rPr/>
              <a:t>started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University</a:t>
            </a:r>
            <a:r>
              <a:rPr/>
              <a:t> </a:t>
            </a:r>
            <a:r>
              <a:rPr/>
              <a:t>edition</a:t>
            </a:r>
            <a:r>
              <a:rPr/>
              <a:t> </a:t>
            </a:r>
            <a:r>
              <a:rPr/>
              <a:t>(4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4)</a:t>
            </a:r>
          </a:p>
        </p:txBody>
      </p:sp>
      <p:pic>
        <p:nvPicPr>
          <p:cNvPr descr="../images/sas-university-startup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955800" y="1600200"/>
            <a:ext cx="52451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University</a:t>
            </a:r>
            <a:r>
              <a:rPr/>
              <a:t> </a:t>
            </a:r>
            <a:r>
              <a:rPr/>
              <a:t>program</a:t>
            </a:r>
            <a:r>
              <a:rPr/>
              <a:t> </a:t>
            </a:r>
            <a:r>
              <a:rPr/>
              <a:t>window</a:t>
            </a:r>
          </a:p>
        </p:txBody>
      </p:sp>
      <p:pic>
        <p:nvPicPr>
          <p:cNvPr descr="../images/sas-university-program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247900" y="1600200"/>
            <a:ext cx="4648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University</a:t>
            </a:r>
            <a:r>
              <a:rPr/>
              <a:t> </a:t>
            </a:r>
            <a:r>
              <a:rPr/>
              <a:t>program</a:t>
            </a:r>
            <a:r>
              <a:rPr/>
              <a:t> </a:t>
            </a:r>
            <a:r>
              <a:rPr/>
              <a:t>window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../images/sas-university-log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247900" y="1600200"/>
            <a:ext cx="4648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Univesity</a:t>
            </a:r>
            <a:r>
              <a:rPr/>
              <a:t> </a:t>
            </a:r>
            <a:r>
              <a:rPr/>
              <a:t>log</a:t>
            </a:r>
            <a:r>
              <a:rPr/>
              <a:t> </a:t>
            </a:r>
            <a:r>
              <a:rPr/>
              <a:t>window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 is the log window. Notice that the counts for errors, warnings, and notes appear at the top, and a missing count means zero errors and zero warnings. Hooray!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Documentation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PowerPoint presentation was written by Steve Simon in 2018-08-29 and was last modified on 2020-06-26. It uses R Markdown, though the actual R code is fairly minimal. You can find the file that created this presentation on my </a:t>
            </a:r>
            <a:r>
              <a:rPr>
                <a:hlinkClick r:id="rId3"/>
              </a:rPr>
              <a:t>github repository</a:t>
            </a:r>
            <a:r>
              <a:rPr/>
              <a:t>.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University</a:t>
            </a:r>
            <a:r>
              <a:rPr/>
              <a:t> </a:t>
            </a:r>
            <a:r>
              <a:rPr/>
              <a:t>results</a:t>
            </a:r>
          </a:p>
        </p:txBody>
      </p:sp>
      <p:pic>
        <p:nvPicPr>
          <p:cNvPr descr="../images/sas-university-results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247900" y="1600200"/>
            <a:ext cx="4648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University</a:t>
            </a:r>
            <a:r>
              <a:rPr/>
              <a:t> </a:t>
            </a:r>
            <a:r>
              <a:rPr/>
              <a:t>results</a:t>
            </a:r>
            <a:r>
              <a:rPr/>
              <a:t> </a:t>
            </a:r>
            <a:r>
              <a:rPr/>
              <a:t>window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 can run the commercial version of SAS using</a:t>
            </a:r>
          </a:p>
          <a:p>
            <a:pPr lvl="1"/>
            <a:r>
              <a:rPr/>
              <a:t>Your UMKC computer</a:t>
            </a:r>
          </a:p>
          <a:p>
            <a:pPr lvl="1"/>
            <a:r>
              <a:rPr/>
              <a:t>UMKC Student Computing Labs</a:t>
            </a:r>
          </a:p>
          <a:p>
            <a:pPr lvl="0" marL="0" indent="0">
              <a:buNone/>
            </a:pPr>
            <a:r>
              <a:rPr/>
              <a:t>You can run a free version of SAS using</a:t>
            </a:r>
          </a:p>
          <a:p>
            <a:pPr lvl="1"/>
            <a:r>
              <a:rPr/>
              <a:t>SAS University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Course</a:t>
            </a:r>
            <a:r>
              <a:rPr/>
              <a:t> </a:t>
            </a:r>
            <a:r>
              <a:rPr/>
              <a:t>instructor,</a:t>
            </a:r>
            <a:r>
              <a:rPr/>
              <a:t> </a:t>
            </a:r>
            <a:r>
              <a:rPr/>
              <a:t>Steve</a:t>
            </a:r>
            <a:r>
              <a:rPr/>
              <a:t> </a:t>
            </a:r>
            <a:r>
              <a:rPr/>
              <a:t>Simon</a:t>
            </a:r>
          </a:p>
        </p:txBody>
      </p:sp>
      <p:pic>
        <p:nvPicPr>
          <p:cNvPr descr="../images/SteveSimonPic.jp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794000" y="1600200"/>
            <a:ext cx="35433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Where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SAS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On your UMKC computer</a:t>
            </a:r>
          </a:p>
          <a:p>
            <a:pPr lvl="2"/>
            <a:r>
              <a:rPr/>
              <a:t>Desktop, hard-wired to UMKC network</a:t>
            </a:r>
          </a:p>
          <a:p>
            <a:pPr lvl="2"/>
            <a:r>
              <a:rPr/>
              <a:t>No laptops, no home computers</a:t>
            </a:r>
          </a:p>
          <a:p>
            <a:pPr lvl="1"/>
            <a:r>
              <a:rPr/>
              <a:t>UMKC Student Computing Labs</a:t>
            </a:r>
          </a:p>
          <a:p>
            <a:pPr lvl="2"/>
            <a:r>
              <a:rPr/>
              <a:t>Several locations on campus</a:t>
            </a:r>
          </a:p>
          <a:p>
            <a:pPr lvl="2"/>
            <a:r>
              <a:rPr/>
              <a:t>Remote access</a:t>
            </a:r>
          </a:p>
          <a:p>
            <a:pPr lvl="1"/>
            <a:r>
              <a:rPr/>
              <a:t>SAS University</a:t>
            </a:r>
          </a:p>
          <a:p>
            <a:pPr lvl="2"/>
            <a:r>
              <a:rPr/>
              <a:t>Works on ANY computer</a:t>
            </a:r>
          </a:p>
          <a:p>
            <a:pPr lvl="1"/>
            <a:r>
              <a:rPr/>
              <a:t>Jupyter lab</a:t>
            </a:r>
          </a:p>
          <a:p>
            <a:pPr lvl="1"/>
            <a:r>
              <a:rPr/>
              <a:t>SASMarkdown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UMKC</a:t>
            </a:r>
            <a:r>
              <a:rPr/>
              <a:t> </a:t>
            </a:r>
            <a:r>
              <a:rPr/>
              <a:t>computer</a:t>
            </a:r>
          </a:p>
        </p:txBody>
      </p:sp>
      <p:pic>
        <p:nvPicPr>
          <p:cNvPr descr="../readings/umkc-2019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914400" y="1600200"/>
            <a:ext cx="7315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Screenshot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UMKC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software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UMKC</a:t>
            </a:r>
            <a:r>
              <a:rPr/>
              <a:t> </a:t>
            </a:r>
            <a:r>
              <a:rPr/>
              <a:t>Student</a:t>
            </a:r>
            <a:r>
              <a:rPr/>
              <a:t> </a:t>
            </a:r>
            <a:r>
              <a:rPr/>
              <a:t>Computing</a:t>
            </a:r>
            <a:r>
              <a:rPr/>
              <a:t> </a:t>
            </a:r>
            <a:r>
              <a:rPr/>
              <a:t>Labs</a:t>
            </a:r>
          </a:p>
        </p:txBody>
      </p:sp>
      <p:pic>
        <p:nvPicPr>
          <p:cNvPr descr="../readings/umkc-2019a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914400" y="1600200"/>
            <a:ext cx="7315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Screenshot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UMKC</a:t>
            </a:r>
            <a:r>
              <a:rPr/>
              <a:t> </a:t>
            </a:r>
            <a:r>
              <a:rPr/>
              <a:t>information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computing</a:t>
            </a:r>
            <a:r>
              <a:rPr/>
              <a:t> </a:t>
            </a:r>
            <a:r>
              <a:rPr/>
              <a:t>labs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University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[Screenshot of main page for SAS University]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Jupyter</a:t>
            </a:r>
            <a:r>
              <a:rPr/>
              <a:t> </a:t>
            </a:r>
            <a:r>
              <a:rPr/>
              <a:t>notebooks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[Screenshot of SAS blog entry on Jupyter]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Getting started</dc:title>
  <dc:creator>Steve Simon</dc:creator>
  <cp:keywords/>
  <dcterms:created xsi:type="dcterms:W3CDTF">2020-06-26T22:11:30Z</dcterms:created>
  <dcterms:modified xsi:type="dcterms:W3CDTF">2020-06-26T22:11:30Z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nit">
    <vt:lpwstr>(function(inputFile, encoding) { rmarkdown::render(inputFile, encoding = encoding, output_dir = “../results”, output_format = “all”) })</vt:lpwstr>
  </property>
  <property fmtid="{D5CDD505-2E9C-101B-9397-08002B2CF9AE}" pid="3" name="output">
    <vt:lpwstr/>
  </property>
</Properties>
</file>