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3" d="100"/>
          <a:sy n="93" d="100"/>
        </p:scale>
        <p:origin x="102" y="12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notesMaster" Target="notesMasters/notesMaster1.xml" /><Relationship Id="rId36" Type="http://schemas.openxmlformats.org/officeDocument/2006/relationships/tableStyles" Target="tableStyles.xml" /><Relationship Id="rId35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34" Type="http://schemas.openxmlformats.org/officeDocument/2006/relationships/viewProps" Target="viewProps.xml" /><Relationship Id="rId33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Okay.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started.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shoulder.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quickly,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Powerpoint</a:t>
            </a:r>
            <a:r>
              <a:rPr/>
              <a:t> </a:t>
            </a:r>
            <a:r>
              <a:rPr/>
              <a:t>presentations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curious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repository.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beautiful</a:t>
            </a:r>
            <a:r>
              <a:rPr/>
              <a:t> </a:t>
            </a:r>
            <a:r>
              <a:rPr/>
              <a:t>output.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Greetings!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instructor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MEDB</a:t>
            </a:r>
            <a:r>
              <a:rPr/>
              <a:t> </a:t>
            </a:r>
            <a:r>
              <a:rPr/>
              <a:t>5507,</a:t>
            </a:r>
            <a:r>
              <a:rPr/>
              <a:t> </a:t>
            </a:r>
            <a:r>
              <a:rPr/>
              <a:t>Introduction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existing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tabs,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important.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following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program.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location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labs,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network</a:t>
            </a:r>
            <a:r>
              <a:rPr/>
              <a:t> </a:t>
            </a:r>
            <a:r>
              <a:rPr/>
              <a:t>folder.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USB</a:t>
            </a:r>
            <a:r>
              <a:rPr/>
              <a:t> </a:t>
            </a:r>
            <a:r>
              <a:rPr/>
              <a:t>stick.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After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in,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FILE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somewhere</a:t>
            </a:r>
            <a:r>
              <a:rPr/>
              <a:t> </a:t>
            </a:r>
            <a:r>
              <a:rPr/>
              <a:t>safe.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small,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red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indicating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thrilled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messages.</a:t>
            </a:r>
            <a:r>
              <a:rPr/>
              <a:t> </a:t>
            </a:r>
            <a:r>
              <a:rPr/>
              <a:t>We’re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warnings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errors.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closely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warning</a:t>
            </a:r>
            <a:r>
              <a:rPr/>
              <a:t> </a:t>
            </a:r>
            <a:r>
              <a:rPr/>
              <a:t>message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helpful,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errors/warnings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value.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Always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..and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analyzing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observations.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Output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tricky.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later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output,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LISTING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CREATE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box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BROWSE</a:t>
            </a:r>
            <a:r>
              <a:rPr/>
              <a:t> </a:t>
            </a:r>
            <a:r>
              <a:rPr/>
              <a:t>button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folder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file.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today,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storing</a:t>
            </a:r>
            <a:r>
              <a:rPr/>
              <a:t> </a:t>
            </a:r>
            <a:r>
              <a:rPr/>
              <a:t>graphics,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later.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box.</a:t>
            </a:r>
            <a:r>
              <a:rPr/>
              <a:t> </a:t>
            </a:r>
            <a:r>
              <a:rPr/>
              <a:t>Select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|</a:t>
            </a:r>
            <a:r>
              <a:rPr/>
              <a:t> </a:t>
            </a:r>
            <a:r>
              <a:rPr/>
              <a:t>PREFERENCES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menu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tab.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monospaced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here.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Stop</a:t>
            </a:r>
            <a:r>
              <a:rPr/>
              <a:t> </a:t>
            </a:r>
            <a:r>
              <a:rPr/>
              <a:t>by.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impersonal.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font</a:t>
            </a:r>
            <a:r>
              <a:rPr/>
              <a:t> </a:t>
            </a:r>
            <a:r>
              <a:rPr/>
              <a:t>sizes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colors.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tries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space.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Oracle</a:t>
            </a:r>
            <a:r>
              <a:rPr/>
              <a:t> </a:t>
            </a:r>
            <a:r>
              <a:rPr/>
              <a:t>Virtualbox.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machine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machine.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docker,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familiar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Linus</a:t>
            </a:r>
            <a:r>
              <a:rPr/>
              <a:t> </a:t>
            </a:r>
            <a:r>
              <a:rPr/>
              <a:t>environment.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Installation</a:t>
            </a:r>
            <a:r>
              <a:rPr/>
              <a:t> </a:t>
            </a:r>
            <a:r>
              <a:rPr/>
              <a:t>instructions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available.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http://support.sas.com/software/products/university-edition/docs/en/SASUniversityEditionQuickStartVirtualBox.pdf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tab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opens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explains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location.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warns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open.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web</a:t>
            </a:r>
            <a:r>
              <a:rPr/>
              <a:t> </a:t>
            </a:r>
            <a:r>
              <a:rPr/>
              <a:t>browser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http://localhost:10080</a:t>
            </a:r>
            <a:r>
              <a:rPr/>
              <a:t>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Studio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welcome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icons</a:t>
            </a:r>
            <a:r>
              <a:rPr/>
              <a:t> </a:t>
            </a:r>
            <a:r>
              <a:rPr/>
              <a:t>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offer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variety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export</a:t>
            </a:r>
            <a:r>
              <a:rPr/>
              <a:t> </a:t>
            </a:r>
            <a:r>
              <a:rPr/>
              <a:t>options,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intimidated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either,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genius.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screenshots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successfully.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running,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email.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tricky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software.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options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proper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website.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campus.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netwok.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hard-wired,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ethernet</a:t>
            </a:r>
            <a:r>
              <a:rPr/>
              <a:t> </a:t>
            </a:r>
            <a:r>
              <a:rPr/>
              <a:t>cable</a:t>
            </a:r>
            <a:r>
              <a:rPr/>
              <a:t> </a:t>
            </a:r>
            <a:r>
              <a:rPr/>
              <a:t>connecting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socket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fortunate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hard-wired</a:t>
            </a:r>
            <a:r>
              <a:rPr/>
              <a:t> </a:t>
            </a:r>
            <a:r>
              <a:rPr/>
              <a:t>computer,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else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sitting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rare</a:t>
            </a:r>
            <a:r>
              <a:rPr/>
              <a:t> </a:t>
            </a:r>
            <a:r>
              <a:rPr/>
              <a:t>exceptions,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load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license</a:t>
            </a:r>
            <a:r>
              <a:rPr/>
              <a:t> </a:t>
            </a:r>
            <a:r>
              <a:rPr/>
              <a:t>agreement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signed</a:t>
            </a:r>
            <a:r>
              <a:rPr/>
              <a:t> </a:t>
            </a:r>
            <a:r>
              <a:rPr/>
              <a:t>wih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Institute.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recommended</a:t>
            </a:r>
            <a:r>
              <a:rPr/>
              <a:t> </a:t>
            </a:r>
            <a:r>
              <a:rPr/>
              <a:t>readings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Canvas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campus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visit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person,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connect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labs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Remote</a:t>
            </a:r>
            <a:r>
              <a:rPr/>
              <a:t> </a:t>
            </a:r>
            <a:r>
              <a:rPr/>
              <a:t>Desktop</a:t>
            </a:r>
            <a:r>
              <a:rPr/>
              <a:t> </a:t>
            </a:r>
            <a:r>
              <a:rPr/>
              <a:t>Connection.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muddle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Sorry!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Institute</a:t>
            </a:r>
            <a:r>
              <a:rPr/>
              <a:t> </a:t>
            </a:r>
            <a:r>
              <a:rPr/>
              <a:t>recognized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licensing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prevented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having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dearly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demand</a:t>
            </a:r>
            <a:r>
              <a:rPr/>
              <a:t> </a:t>
            </a:r>
            <a:r>
              <a:rPr/>
              <a:t>access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job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corporate</a:t>
            </a:r>
            <a:r>
              <a:rPr/>
              <a:t> </a:t>
            </a:r>
            <a:r>
              <a:rPr/>
              <a:t>world.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system,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free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educational</a:t>
            </a:r>
            <a:r>
              <a:rPr/>
              <a:t> </a:t>
            </a:r>
            <a:r>
              <a:rPr/>
              <a:t>purposes.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installed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laptop</a:t>
            </a:r>
            <a:r>
              <a:rPr/>
              <a:t> </a:t>
            </a:r>
            <a:r>
              <a:rPr/>
              <a:t>computer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user</a:t>
            </a:r>
            <a:r>
              <a:rPr/>
              <a:t> </a:t>
            </a:r>
            <a:r>
              <a:rPr/>
              <a:t>interface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slightly</a:t>
            </a:r>
            <a:r>
              <a:rPr/>
              <a:t> </a:t>
            </a:r>
            <a:r>
              <a:rPr/>
              <a:t>different,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slightly,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capabilities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installation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tricky,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system.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preparing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switch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systems.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allows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home.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Again,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apologize.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adventurous,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adventurous)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amount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Jupyter.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explore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Jupyter,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informally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Also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scope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within</a:t>
            </a:r>
            <a:r>
              <a:rPr/>
              <a:t> </a:t>
            </a:r>
            <a:r>
              <a:rPr/>
              <a:t>R.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R</a:t>
            </a:r>
            <a:r>
              <a:rPr/>
              <a:t> </a:t>
            </a:r>
            <a:r>
              <a:rPr/>
              <a:t>library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markdown.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actually.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running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regular</a:t>
            </a:r>
            <a:r>
              <a:rPr/>
              <a:t>”</a:t>
            </a:r>
            <a:r>
              <a:rPr/>
              <a:t> </a:t>
            </a:r>
            <a:r>
              <a:rPr/>
              <a:t>version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SAS,</a:t>
            </a:r>
            <a:r>
              <a:rPr/>
              <a:t> </a:t>
            </a:r>
            <a:r>
              <a:rPr/>
              <a:t>click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icon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looks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multi-window</a:t>
            </a:r>
            <a:r>
              <a:rPr/>
              <a:t> </a:t>
            </a:r>
            <a:r>
              <a:rPr/>
              <a:t>format.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chaotic.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windows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re-arrange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benefit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presentation,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resize</a:t>
            </a:r>
            <a:r>
              <a:rPr/>
              <a:t> </a:t>
            </a:r>
            <a:r>
              <a:rPr/>
              <a:t>everything,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windows,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maximize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greatest</a:t>
            </a:r>
            <a:r>
              <a:rPr/>
              <a:t> </a:t>
            </a:r>
            <a:r>
              <a:rPr/>
              <a:t>importance,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2/17/2018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4.pn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5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6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7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8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9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github.com/pmean/introduction-to-SAS" TargetMode="Externa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Relationship Id="rId3" Type="http://schemas.openxmlformats.org/officeDocument/2006/relationships/image" Target="../media/image11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Relationship Id="rId3" Type="http://schemas.openxmlformats.org/officeDocument/2006/relationships/image" Target="../media/image12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3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Relationship Id="rId3" Type="http://schemas.openxmlformats.org/officeDocument/2006/relationships/image" Target="../media/image14.png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Relationship Id="rId3" Type="http://schemas.openxmlformats.org/officeDocument/2006/relationships/image" Target="../media/image15.png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Relationship Id="rId3" Type="http://schemas.openxmlformats.org/officeDocument/2006/relationships/image" Target="../media/image16.png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7.png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Relationship Id="rId3" Type="http://schemas.openxmlformats.org/officeDocument/2006/relationships/image" Target="../media/image18.png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image" Target="../media/image1.jpg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2.pn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image" Target="../media/image3.png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commercial</a:t>
            </a:r>
            <a:r>
              <a:rPr/>
              <a:t> </a:t>
            </a:r>
            <a:r>
              <a:rPr/>
              <a:t>version</a:t>
            </a:r>
          </a:p>
        </p:txBody>
      </p:sp>
      <p:pic>
        <p:nvPicPr>
          <p:cNvPr descr="../images/opening-screen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44600" y="1600200"/>
            <a:ext cx="6642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Opening</a:t>
            </a:r>
            <a:r>
              <a:rPr/>
              <a:t> </a:t>
            </a:r>
            <a:r>
              <a:rPr/>
              <a:t>screen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windows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program-editor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empty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test-program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Program</a:t>
            </a:r>
            <a:r>
              <a:rPr/>
              <a:t> </a:t>
            </a:r>
            <a:r>
              <a:rPr/>
              <a:t>editor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program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program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data test_example;
 input x y;
 cards;
1 2
2 4
3 6
;
proc means data=test_example;
  var x y;
  title "Descriptive statistics";
run;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../images/log-window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page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1    data test_example;
2     input x y;
3     cards;
NOTE: The data set WORK.TEST_EXAMPLE has 3 observations and 2 variables.
NOTE: DATA statement used (Total process time):
      real time           0.51 seconds
      cpu time            0.04 seconds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messages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9    proc means data=test_example;
10     var x y;
11     title "Descriptive statistics";
12   run;
NOTE: Writing HTML Body file: sashtml.htm
NOTE: There were 3 observations read from the data set WORK.TEST_EXAMPLE.
NOTE: PROCEDURE MEANS used (Total process time):
      real time           1.72 seconds
      cpu time            0.20 seconds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output?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 has several options for storing output.</a:t>
            </a:r>
          </a:p>
          <a:p>
            <a:pPr lvl="1"/>
            <a:r>
              <a:rPr/>
              <a:t>In the output window</a:t>
            </a:r>
          </a:p>
          <a:p>
            <a:pPr lvl="1"/>
            <a:r>
              <a:rPr/>
              <a:t>As an html file</a:t>
            </a:r>
          </a:p>
          <a:p>
            <a:pPr lvl="1"/>
            <a:r>
              <a:rPr/>
              <a:t>As a pdf file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preferences-results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82800" y="1600200"/>
            <a:ext cx="49657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Preferences</a:t>
            </a:r>
            <a:r>
              <a:rPr/>
              <a:t> </a:t>
            </a:r>
            <a:r>
              <a:rPr/>
              <a:t>dialog</a:t>
            </a:r>
            <a:r>
              <a:rPr/>
              <a:t> </a:t>
            </a:r>
            <a:r>
              <a:rPr/>
              <a:t>box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Documentation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 PowerPoint presentation was written by Steve Simon in 2018-08-29 and was last modified on 2019-08-12. It uses R Markdown, though the actual R code is fairly minimal. You can find the file that created this presentation on my </a:t>
            </a:r>
            <a:r>
              <a:rPr>
                <a:hlinkClick r:id="rId3"/>
              </a:rPr>
              <a:t>github repository</a:t>
            </a:r>
            <a:r>
              <a:rPr/>
              <a:t>.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output-windo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89100" y="1600200"/>
            <a:ext cx="57531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default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  <p:pic>
        <p:nvPicPr>
          <p:cNvPr descr="../images/output-htm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663700" y="1600200"/>
            <a:ext cx="58166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Maximized</a:t>
            </a:r>
            <a:r>
              <a:rPr/>
              <a:t> </a:t>
            </a: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html</a:t>
            </a:r>
            <a:r>
              <a:rPr/>
              <a:t> </a:t>
            </a:r>
            <a:r>
              <a:rPr/>
              <a:t>output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05000" y="1600200"/>
            <a:ext cx="5321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View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virtual</a:t>
            </a:r>
            <a:r>
              <a:rPr/>
              <a:t> </a:t>
            </a:r>
            <a:r>
              <a:rPr/>
              <a:t>box,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entry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virtualbox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staring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Getting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edition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sas-university-startup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55800" y="1600200"/>
            <a:ext cx="5245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  <p:pic>
        <p:nvPicPr>
          <p:cNvPr descr="../images/sas-university-program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program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../images/sas-university-log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Univesity</a:t>
            </a:r>
            <a:r>
              <a:rPr/>
              <a:t> </a:t>
            </a:r>
            <a:r>
              <a:rPr/>
              <a:t>log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 is the log window. Notice that the counts for errors, warnings, and notes appear at the top, and a missing count means zero errors and zero warnings. Hooray!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</a:p>
        </p:txBody>
      </p:sp>
      <p:pic>
        <p:nvPicPr>
          <p:cNvPr descr="../images/sas-university-results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results</a:t>
            </a:r>
            <a:r>
              <a:rPr/>
              <a:t> </a:t>
            </a:r>
            <a:r>
              <a:rPr/>
              <a:t>window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Course</a:t>
            </a:r>
            <a:r>
              <a:rPr/>
              <a:t> </a:t>
            </a:r>
            <a:r>
              <a:rPr/>
              <a:t>instructor,</a:t>
            </a:r>
            <a:r>
              <a:rPr/>
              <a:t> </a:t>
            </a:r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  <p:pic>
        <p:nvPicPr>
          <p:cNvPr descr="../images/SteveSimonPic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794000" y="1600200"/>
            <a:ext cx="3543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 can run the commercial version of SAS using</a:t>
            </a:r>
          </a:p>
          <a:p>
            <a:pPr lvl="1"/>
            <a:r>
              <a:rPr/>
              <a:t>Your UMKC computer</a:t>
            </a:r>
          </a:p>
          <a:p>
            <a:pPr lvl="1"/>
            <a:r>
              <a:rPr/>
              <a:t>UMKC Student Computing Labs</a:t>
            </a:r>
          </a:p>
          <a:p>
            <a:pPr lvl="0" marL="0" indent="0">
              <a:buNone/>
            </a:pPr>
            <a:r>
              <a:rPr/>
              <a:t>You can run a free version of SAS using</a:t>
            </a:r>
          </a:p>
          <a:p>
            <a:pPr lvl="1"/>
            <a:r>
              <a:rPr/>
              <a:t>SAS University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Where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SAS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On your UMKC computer</a:t>
            </a:r>
          </a:p>
          <a:p>
            <a:pPr lvl="2"/>
            <a:r>
              <a:rPr/>
              <a:t>Desktop, hard-wired to UMKC network</a:t>
            </a:r>
          </a:p>
          <a:p>
            <a:pPr lvl="2"/>
            <a:r>
              <a:rPr/>
              <a:t>No laptops, no home computers</a:t>
            </a:r>
          </a:p>
          <a:p>
            <a:pPr lvl="1"/>
            <a:r>
              <a:rPr/>
              <a:t>UMKC Student Computing Labs</a:t>
            </a:r>
          </a:p>
          <a:p>
            <a:pPr lvl="2"/>
            <a:r>
              <a:rPr/>
              <a:t>Several locations on campus</a:t>
            </a:r>
          </a:p>
          <a:p>
            <a:pPr lvl="2"/>
            <a:r>
              <a:rPr/>
              <a:t>Remote access</a:t>
            </a:r>
          </a:p>
          <a:p>
            <a:pPr lvl="1"/>
            <a:r>
              <a:rPr/>
              <a:t>SAS University</a:t>
            </a:r>
          </a:p>
          <a:p>
            <a:pPr lvl="2"/>
            <a:r>
              <a:rPr/>
              <a:t>Works on ANY computer</a:t>
            </a:r>
          </a:p>
          <a:p>
            <a:pPr lvl="1"/>
            <a:r>
              <a:rPr/>
              <a:t>Jupyter lab</a:t>
            </a:r>
          </a:p>
          <a:p>
            <a:pPr lvl="1"/>
            <a:r>
              <a:rPr/>
              <a:t>SASMarkdown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computer</a:t>
            </a:r>
          </a:p>
        </p:txBody>
      </p:sp>
      <p:pic>
        <p:nvPicPr>
          <p:cNvPr descr="../readings/umkc-2019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software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  <p:pic>
        <p:nvPicPr>
          <p:cNvPr descr="../readings/umkc-2019a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914400" y="1600200"/>
            <a:ext cx="7315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Screenshot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UMKC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labs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University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main page for SAS University]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Jupyter</a:t>
            </a:r>
            <a:r>
              <a:rPr/>
              <a:t> </a:t>
            </a:r>
            <a:r>
              <a:rPr/>
              <a:t>notebooks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blog entry on Jupyter]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SAS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SAS</a:t>
            </a:r>
            <a:r>
              <a:rPr/>
              <a:t> </a:t>
            </a:r>
            <a:r>
              <a:rPr/>
              <a:t>markdown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[Screenshot of SAS markdown web page]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26</Words>
  <Application>Microsoft Office PowerPoint</Application>
  <PresentationFormat>On-screen Show (4:3)</PresentationFormat>
  <Paragraphs>10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Title</vt:lpstr>
      <vt:lpstr>Slide Title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Getting started</dc:title>
  <dc:creator>Steve Simon</dc:creator>
  <cp:keywords/>
  <dcterms:created xsi:type="dcterms:W3CDTF">2019-08-12T20:32:38Z</dcterms:created>
  <dcterms:modified xsi:type="dcterms:W3CDTF">2019-08-12T20:32:38Z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